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3.png" ContentType="image/png"/>
  <Override PartName="/ppt/media/image28.png" ContentType="image/png"/>
  <Override PartName="/ppt/media/image1.jpeg" ContentType="image/jpeg"/>
  <Override PartName="/ppt/media/image2.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32" name="PlaceHolder 2"/>
          <p:cNvSpPr>
            <a:spLocks noGrp="1"/>
          </p:cNvSpPr>
          <p:nvPr>
            <p:ph type="body"/>
          </p:nvPr>
        </p:nvSpPr>
        <p:spPr>
          <a:xfrm>
            <a:off x="422640" y="145080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3" name="PlaceHolder 3"/>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35"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6"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7"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8" name="PlaceHolder 5"/>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40" name="PlaceHolder 2"/>
          <p:cNvSpPr>
            <a:spLocks noGrp="1"/>
          </p:cNvSpPr>
          <p:nvPr>
            <p:ph type="body"/>
          </p:nvPr>
        </p:nvSpPr>
        <p:spPr>
          <a:xfrm>
            <a:off x="422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1" name="PlaceHolder 3"/>
          <p:cNvSpPr>
            <a:spLocks noGrp="1"/>
          </p:cNvSpPr>
          <p:nvPr>
            <p:ph type="body"/>
          </p:nvPr>
        </p:nvSpPr>
        <p:spPr>
          <a:xfrm>
            <a:off x="319896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2" name="PlaceHolder 4"/>
          <p:cNvSpPr>
            <a:spLocks noGrp="1"/>
          </p:cNvSpPr>
          <p:nvPr>
            <p:ph type="body"/>
          </p:nvPr>
        </p:nvSpPr>
        <p:spPr>
          <a:xfrm>
            <a:off x="5975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3" name="PlaceHolder 5"/>
          <p:cNvSpPr>
            <a:spLocks noGrp="1"/>
          </p:cNvSpPr>
          <p:nvPr>
            <p:ph type="body"/>
          </p:nvPr>
        </p:nvSpPr>
        <p:spPr>
          <a:xfrm>
            <a:off x="422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4" name="PlaceHolder 6"/>
          <p:cNvSpPr>
            <a:spLocks noGrp="1"/>
          </p:cNvSpPr>
          <p:nvPr>
            <p:ph type="body"/>
          </p:nvPr>
        </p:nvSpPr>
        <p:spPr>
          <a:xfrm>
            <a:off x="319896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5" name="PlaceHolder 7"/>
          <p:cNvSpPr>
            <a:spLocks noGrp="1"/>
          </p:cNvSpPr>
          <p:nvPr>
            <p:ph type="body"/>
          </p:nvPr>
        </p:nvSpPr>
        <p:spPr>
          <a:xfrm>
            <a:off x="5975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58" name="PlaceHolder 2"/>
          <p:cNvSpPr>
            <a:spLocks noGrp="1"/>
          </p:cNvSpPr>
          <p:nvPr>
            <p:ph type="subTitle"/>
          </p:nvPr>
        </p:nvSpPr>
        <p:spPr>
          <a:xfrm>
            <a:off x="422640" y="1450800"/>
            <a:ext cx="8211600" cy="49032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60" name="PlaceHolder 2"/>
          <p:cNvSpPr>
            <a:spLocks noGrp="1"/>
          </p:cNvSpPr>
          <p:nvPr>
            <p:ph type="body"/>
          </p:nvPr>
        </p:nvSpPr>
        <p:spPr>
          <a:xfrm>
            <a:off x="422640" y="1450800"/>
            <a:ext cx="821160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62"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63"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 name="PlaceHolder 1"/>
          <p:cNvSpPr>
            <a:spLocks noGrp="1"/>
          </p:cNvSpPr>
          <p:nvPr>
            <p:ph type="subTitle"/>
          </p:nvPr>
        </p:nvSpPr>
        <p:spPr>
          <a:xfrm>
            <a:off x="422640" y="271440"/>
            <a:ext cx="5584320" cy="365076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67"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68"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69"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11" name="PlaceHolder 2"/>
          <p:cNvSpPr>
            <a:spLocks noGrp="1"/>
          </p:cNvSpPr>
          <p:nvPr>
            <p:ph type="subTitle"/>
          </p:nvPr>
        </p:nvSpPr>
        <p:spPr>
          <a:xfrm>
            <a:off x="422640" y="1450800"/>
            <a:ext cx="8211600" cy="490320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71"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72"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73" name="PlaceHolder 4"/>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75"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76"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77" name="PlaceHolder 4"/>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79" name="PlaceHolder 2"/>
          <p:cNvSpPr>
            <a:spLocks noGrp="1"/>
          </p:cNvSpPr>
          <p:nvPr>
            <p:ph type="body"/>
          </p:nvPr>
        </p:nvSpPr>
        <p:spPr>
          <a:xfrm>
            <a:off x="422640" y="145080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0" name="PlaceHolder 3"/>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82"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3"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4"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5" name="PlaceHolder 5"/>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87" name="PlaceHolder 2"/>
          <p:cNvSpPr>
            <a:spLocks noGrp="1"/>
          </p:cNvSpPr>
          <p:nvPr>
            <p:ph type="body"/>
          </p:nvPr>
        </p:nvSpPr>
        <p:spPr>
          <a:xfrm>
            <a:off x="422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8" name="PlaceHolder 3"/>
          <p:cNvSpPr>
            <a:spLocks noGrp="1"/>
          </p:cNvSpPr>
          <p:nvPr>
            <p:ph type="body"/>
          </p:nvPr>
        </p:nvSpPr>
        <p:spPr>
          <a:xfrm>
            <a:off x="319896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9" name="PlaceHolder 4"/>
          <p:cNvSpPr>
            <a:spLocks noGrp="1"/>
          </p:cNvSpPr>
          <p:nvPr>
            <p:ph type="body"/>
          </p:nvPr>
        </p:nvSpPr>
        <p:spPr>
          <a:xfrm>
            <a:off x="5975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90" name="PlaceHolder 5"/>
          <p:cNvSpPr>
            <a:spLocks noGrp="1"/>
          </p:cNvSpPr>
          <p:nvPr>
            <p:ph type="body"/>
          </p:nvPr>
        </p:nvSpPr>
        <p:spPr>
          <a:xfrm>
            <a:off x="422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91" name="PlaceHolder 6"/>
          <p:cNvSpPr>
            <a:spLocks noGrp="1"/>
          </p:cNvSpPr>
          <p:nvPr>
            <p:ph type="body"/>
          </p:nvPr>
        </p:nvSpPr>
        <p:spPr>
          <a:xfrm>
            <a:off x="319896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92" name="PlaceHolder 7"/>
          <p:cNvSpPr>
            <a:spLocks noGrp="1"/>
          </p:cNvSpPr>
          <p:nvPr>
            <p:ph type="body"/>
          </p:nvPr>
        </p:nvSpPr>
        <p:spPr>
          <a:xfrm>
            <a:off x="5975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13" name="PlaceHolder 2"/>
          <p:cNvSpPr>
            <a:spLocks noGrp="1"/>
          </p:cNvSpPr>
          <p:nvPr>
            <p:ph type="body"/>
          </p:nvPr>
        </p:nvSpPr>
        <p:spPr>
          <a:xfrm>
            <a:off x="422640" y="1450800"/>
            <a:ext cx="821160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15"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16"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22640" y="271440"/>
            <a:ext cx="5584320" cy="3650760"/>
          </a:xfrm>
          <a:prstGeom prst="rect">
            <a:avLst/>
          </a:prstGeom>
        </p:spPr>
        <p:txBody>
          <a:bodyPr lIns="0" rIns="0" tIns="0" bIns="0" anchor="ctr">
            <a:spAutoFit/>
          </a:bodyPr>
          <a:p>
            <a:pPr algn="ctr"/>
            <a:endParaRPr b="0" lang="de-D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20"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21"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22"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24"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25"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26" name="PlaceHolder 4"/>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28"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29"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0" name="PlaceHolder 4"/>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 descr=""/>
          <p:cNvPicPr/>
          <p:nvPr/>
        </p:nvPicPr>
        <p:blipFill>
          <a:blip r:embed="rId2"/>
          <a:srcRect l="0" t="7692" r="0" b="8879"/>
          <a:stretch/>
        </p:blipFill>
        <p:spPr>
          <a:xfrm>
            <a:off x="0" y="1156680"/>
            <a:ext cx="9143640" cy="5461920"/>
          </a:xfrm>
          <a:prstGeom prst="rect">
            <a:avLst/>
          </a:prstGeom>
          <a:ln>
            <a:noFill/>
          </a:ln>
        </p:spPr>
      </p:pic>
      <p:sp>
        <p:nvSpPr>
          <p:cNvPr id="1" name="CustomShape 1"/>
          <p:cNvSpPr/>
          <p:nvPr/>
        </p:nvSpPr>
        <p:spPr>
          <a:xfrm>
            <a:off x="0" y="6612480"/>
            <a:ext cx="9143640" cy="255240"/>
          </a:xfrm>
          <a:prstGeom prst="rect">
            <a:avLst/>
          </a:prstGeom>
          <a:solidFill>
            <a:srgbClr val="eaeaea"/>
          </a:solidFill>
          <a:ln w="9360">
            <a:noFill/>
          </a:ln>
          <a:effectLst>
            <a:outerShdw dist="23040" dir="5400000">
              <a:srgbClr val="000000">
                <a:alpha val="35000"/>
              </a:srgbClr>
            </a:outerShdw>
          </a:effectLst>
        </p:spPr>
        <p:style>
          <a:lnRef idx="0"/>
          <a:fillRef idx="0"/>
          <a:effectRef idx="0"/>
          <a:fontRef idx="minor"/>
        </p:style>
      </p:sp>
      <p:pic>
        <p:nvPicPr>
          <p:cNvPr id="2" name="Bild 6" descr=""/>
          <p:cNvPicPr/>
          <p:nvPr/>
        </p:nvPicPr>
        <p:blipFill>
          <a:blip r:embed="rId3"/>
          <a:stretch/>
        </p:blipFill>
        <p:spPr>
          <a:xfrm>
            <a:off x="7518240" y="583560"/>
            <a:ext cx="1128600" cy="375840"/>
          </a:xfrm>
          <a:prstGeom prst="rect">
            <a:avLst/>
          </a:prstGeom>
          <a:ln>
            <a:noFill/>
          </a:ln>
        </p:spPr>
      </p:pic>
      <p:sp>
        <p:nvSpPr>
          <p:cNvPr id="3" name="Line 2"/>
          <p:cNvSpPr/>
          <p:nvPr/>
        </p:nvSpPr>
        <p:spPr>
          <a:xfrm>
            <a:off x="0" y="1068120"/>
            <a:ext cx="9144000" cy="360"/>
          </a:xfrm>
          <a:prstGeom prst="line">
            <a:avLst/>
          </a:prstGeom>
          <a:ln w="254160">
            <a:solidFill>
              <a:srgbClr val="eaeaea"/>
            </a:solidFill>
            <a:round/>
          </a:ln>
        </p:spPr>
        <p:style>
          <a:lnRef idx="0"/>
          <a:fillRef idx="0"/>
          <a:effectRef idx="0"/>
          <a:fontRef idx="minor"/>
        </p:style>
      </p:sp>
      <p:sp>
        <p:nvSpPr>
          <p:cNvPr id="4" name="CustomShape 3"/>
          <p:cNvSpPr/>
          <p:nvPr/>
        </p:nvSpPr>
        <p:spPr>
          <a:xfrm>
            <a:off x="435240" y="6617520"/>
            <a:ext cx="3526920" cy="24300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0" lang="de-DE" sz="1000" spc="-1" strike="noStrike">
                <a:solidFill>
                  <a:srgbClr val="333333"/>
                </a:solidFill>
                <a:latin typeface="Arial"/>
              </a:rPr>
              <a:t>GSI Helmholtzzentrum für Schwerionenforschung GmbH</a:t>
            </a:r>
            <a:endParaRPr b="0" lang="de-DE" sz="1000" spc="-1" strike="noStrike">
              <a:latin typeface="Arial"/>
            </a:endParaRPr>
          </a:p>
        </p:txBody>
      </p:sp>
      <p:sp>
        <p:nvSpPr>
          <p:cNvPr id="5" name="CustomShape 4"/>
          <p:cNvSpPr/>
          <p:nvPr/>
        </p:nvSpPr>
        <p:spPr>
          <a:xfrm>
            <a:off x="0" y="93960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6" name="CustomShape 5"/>
          <p:cNvSpPr/>
          <p:nvPr/>
        </p:nvSpPr>
        <p:spPr>
          <a:xfrm>
            <a:off x="0" y="660996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7" name="PlaceHolder 6"/>
          <p:cNvSpPr>
            <a:spLocks noGrp="1"/>
          </p:cNvSpPr>
          <p:nvPr>
            <p:ph type="title"/>
          </p:nvPr>
        </p:nvSpPr>
        <p:spPr>
          <a:xfrm>
            <a:off x="1251720" y="3650760"/>
            <a:ext cx="6607080" cy="779400"/>
          </a:xfrm>
          <a:prstGeom prst="rect">
            <a:avLst/>
          </a:prstGeom>
        </p:spPr>
        <p:txBody>
          <a:bodyPr anchor="b">
            <a:noAutofit/>
          </a:bodyPr>
          <a:p>
            <a:pPr algn="ctr">
              <a:lnSpc>
                <a:spcPct val="100000"/>
              </a:lnSpc>
            </a:pPr>
            <a:r>
              <a:rPr b="1" lang="de-DE" sz="3600" spc="-1" strike="noStrike">
                <a:solidFill>
                  <a:srgbClr val="333333"/>
                </a:solidFill>
                <a:latin typeface="Arial"/>
              </a:rPr>
              <a:t>Mastertitelformat bearbeiten</a:t>
            </a:r>
            <a:endParaRPr b="0" lang="de-DE" sz="3600" spc="-1" strike="noStrike">
              <a:solidFill>
                <a:srgbClr val="000000"/>
              </a:solidFill>
              <a:latin typeface="Arial"/>
            </a:endParaRPr>
          </a:p>
        </p:txBody>
      </p:sp>
      <p:sp>
        <p:nvSpPr>
          <p:cNvPr id="8"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2400" spc="-1" strike="noStrike">
                <a:solidFill>
                  <a:srgbClr val="333333"/>
                </a:solidFill>
                <a:latin typeface="Arial"/>
              </a:rPr>
              <a:t>Format des Gliederungstextes durch Klicken bearbeiten</a:t>
            </a:r>
            <a:endParaRPr b="0" lang="de-DE" sz="2400" spc="-1" strike="noStrike">
              <a:solidFill>
                <a:srgbClr val="333333"/>
              </a:solidFill>
              <a:latin typeface="Arial"/>
            </a:endParaRPr>
          </a:p>
          <a:p>
            <a:pPr lvl="1" marL="864000" indent="-324000">
              <a:spcBef>
                <a:spcPts val="1134"/>
              </a:spcBef>
              <a:buClr>
                <a:srgbClr val="000000"/>
              </a:buClr>
              <a:buSzPct val="75000"/>
              <a:buFont typeface="Symbol" charset="2"/>
              <a:buChar char=""/>
            </a:pPr>
            <a:r>
              <a:rPr b="0" lang="de-DE" sz="1800" spc="-1" strike="noStrike">
                <a:solidFill>
                  <a:srgbClr val="333333"/>
                </a:solidFill>
                <a:latin typeface="Arial"/>
              </a:rPr>
              <a:t>Zweite Gliederungsebene</a:t>
            </a:r>
            <a:endParaRPr b="0" lang="de-DE" sz="1800" spc="-1" strike="noStrike">
              <a:solidFill>
                <a:srgbClr val="333333"/>
              </a:solidFill>
              <a:latin typeface="Arial"/>
            </a:endParaRPr>
          </a:p>
          <a:p>
            <a:pPr lvl="2" marL="1296000" indent="-288000">
              <a:spcBef>
                <a:spcPts val="850"/>
              </a:spcBef>
              <a:buClr>
                <a:srgbClr val="000000"/>
              </a:buClr>
              <a:buSzPct val="45000"/>
              <a:buFont typeface="Wingdings" charset="2"/>
              <a:buChar char=""/>
            </a:pPr>
            <a:r>
              <a:rPr b="0" lang="de-DE" sz="1600" spc="-1" strike="noStrike">
                <a:solidFill>
                  <a:srgbClr val="333333"/>
                </a:solidFill>
                <a:latin typeface="Arial"/>
              </a:rPr>
              <a:t>Dritte Gliederungsebene</a:t>
            </a:r>
            <a:endParaRPr b="0" lang="de-DE" sz="1600" spc="-1" strike="noStrike">
              <a:solidFill>
                <a:srgbClr val="333333"/>
              </a:solidFill>
              <a:latin typeface="Arial"/>
            </a:endParaRPr>
          </a:p>
          <a:p>
            <a:pPr lvl="3" marL="1728000" indent="-216000">
              <a:spcBef>
                <a:spcPts val="567"/>
              </a:spcBef>
              <a:buClr>
                <a:srgbClr val="000000"/>
              </a:buClr>
              <a:buSzPct val="75000"/>
              <a:buFont typeface="Symbol" charset="2"/>
              <a:buChar char=""/>
            </a:pPr>
            <a:r>
              <a:rPr b="0" lang="de-DE" sz="1400" spc="-1" strike="noStrike">
                <a:solidFill>
                  <a:srgbClr val="333333"/>
                </a:solidFill>
                <a:latin typeface="Arial"/>
              </a:rPr>
              <a:t>Vierte Gliederungsebene</a:t>
            </a:r>
            <a:endParaRPr b="0" lang="de-DE" sz="1400" spc="-1" strike="noStrike">
              <a:solidFill>
                <a:srgbClr val="333333"/>
              </a:solidFill>
              <a:latin typeface="Arial"/>
            </a:endParaRPr>
          </a:p>
          <a:p>
            <a:pPr lvl="4" marL="2160000" indent="-216000">
              <a:spcBef>
                <a:spcPts val="283"/>
              </a:spcBef>
              <a:buClr>
                <a:srgbClr val="000000"/>
              </a:buClr>
              <a:buSzPct val="45000"/>
              <a:buFont typeface="Wingdings" charset="2"/>
              <a:buChar char=""/>
            </a:pPr>
            <a:r>
              <a:rPr b="0" lang="de-DE" sz="2000" spc="-1" strike="noStrike">
                <a:solidFill>
                  <a:srgbClr val="333333"/>
                </a:solidFill>
                <a:latin typeface="Arial"/>
              </a:rPr>
              <a:t>Fünfte Gliederungsebene</a:t>
            </a:r>
            <a:endParaRPr b="0" lang="de-DE" sz="2000" spc="-1" strike="noStrike">
              <a:solidFill>
                <a:srgbClr val="333333"/>
              </a:solidFill>
              <a:latin typeface="Arial"/>
            </a:endParaRPr>
          </a:p>
          <a:p>
            <a:pPr lvl="5" marL="2592000" indent="-216000">
              <a:spcBef>
                <a:spcPts val="283"/>
              </a:spcBef>
              <a:buClr>
                <a:srgbClr val="000000"/>
              </a:buClr>
              <a:buSzPct val="45000"/>
              <a:buFont typeface="Wingdings" charset="2"/>
              <a:buChar char=""/>
            </a:pPr>
            <a:r>
              <a:rPr b="0" lang="de-DE" sz="2000" spc="-1" strike="noStrike">
                <a:solidFill>
                  <a:srgbClr val="333333"/>
                </a:solidFill>
                <a:latin typeface="Arial"/>
              </a:rPr>
              <a:t>Sechste Gliederungsebene</a:t>
            </a:r>
            <a:endParaRPr b="0" lang="de-DE" sz="2000" spc="-1" strike="noStrike">
              <a:solidFill>
                <a:srgbClr val="333333"/>
              </a:solidFill>
              <a:latin typeface="Arial"/>
            </a:endParaRPr>
          </a:p>
          <a:p>
            <a:pPr lvl="6" marL="3024000" indent="-216000">
              <a:spcBef>
                <a:spcPts val="283"/>
              </a:spcBef>
              <a:buClr>
                <a:srgbClr val="000000"/>
              </a:buClr>
              <a:buSzPct val="45000"/>
              <a:buFont typeface="Wingdings" charset="2"/>
              <a:buChar char=""/>
            </a:pPr>
            <a:r>
              <a:rPr b="0" lang="de-DE" sz="2000" spc="-1" strike="noStrike">
                <a:solidFill>
                  <a:srgbClr val="333333"/>
                </a:solidFill>
                <a:latin typeface="Arial"/>
              </a:rPr>
              <a:t>Siebte Gliederungsebene</a:t>
            </a:r>
            <a:endParaRPr b="0" lang="de-DE" sz="2000" spc="-1" strike="noStrike">
              <a:solidFill>
                <a:srgbClr val="333333"/>
              </a:solidFill>
              <a:latin typeface="Arial"/>
            </a:endParaRPr>
          </a:p>
        </p:txBody>
      </p:sp>
      <p:sp>
        <p:nvSpPr>
          <p:cNvPr id="9" name="CustomShape 8"/>
          <p:cNvSpPr/>
          <p:nvPr/>
        </p:nvSpPr>
        <p:spPr>
          <a:xfrm>
            <a:off x="4251240" y="6617520"/>
            <a:ext cx="3526920" cy="24300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0" lang="de-DE" sz="1000" spc="-1" strike="noStrike">
                <a:solidFill>
                  <a:srgbClr val="333333"/>
                </a:solidFill>
                <a:latin typeface="Arial"/>
              </a:rPr>
              <a:t>PANDA</a:t>
            </a:r>
            <a:r>
              <a:rPr b="0" lang="de-DE" sz="1000" spc="-1" strike="noStrike">
                <a:solidFill>
                  <a:srgbClr val="333333"/>
                </a:solidFill>
                <a:latin typeface="Arial"/>
              </a:rPr>
              <a:t>	</a:t>
            </a:r>
            <a:r>
              <a:rPr b="0" lang="de-DE" sz="1000" spc="-1" strike="noStrike">
                <a:solidFill>
                  <a:srgbClr val="333333"/>
                </a:solidFill>
                <a:latin typeface="Arial"/>
              </a:rPr>
              <a:t>	</a:t>
            </a:r>
            <a:r>
              <a:rPr b="0" lang="de-DE" sz="1000" spc="-1" strike="noStrike">
                <a:solidFill>
                  <a:srgbClr val="333333"/>
                </a:solidFill>
                <a:latin typeface="Arial"/>
              </a:rPr>
              <a:t>	</a:t>
            </a:r>
            <a:r>
              <a:rPr b="0" lang="de-DE" sz="1000" spc="-1" strike="noStrike">
                <a:solidFill>
                  <a:srgbClr val="333333"/>
                </a:solidFill>
                <a:latin typeface="Arial"/>
              </a:rPr>
              <a:t>Stefan Koch</a:t>
            </a:r>
            <a:r>
              <a:rPr b="0" lang="de-DE" sz="1000" spc="-1" strike="noStrike">
                <a:solidFill>
                  <a:srgbClr val="333333"/>
                </a:solidFill>
                <a:latin typeface="Arial"/>
              </a:rPr>
              <a:t>	</a:t>
            </a:r>
            <a:r>
              <a:rPr b="0" lang="de-DE" sz="1000" spc="-1" strike="noStrike">
                <a:solidFill>
                  <a:srgbClr val="333333"/>
                </a:solidFill>
                <a:latin typeface="Arial"/>
              </a:rPr>
              <a:t>	</a:t>
            </a:r>
            <a:r>
              <a:rPr b="0" lang="de-DE" sz="1000" spc="-1" strike="noStrike">
                <a:solidFill>
                  <a:srgbClr val="333333"/>
                </a:solidFill>
                <a:latin typeface="Arial"/>
              </a:rPr>
              <a:t>15.02.2019</a:t>
            </a:r>
            <a:endParaRPr b="0" lang="de-DE" sz="1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 name="CustomShape 1"/>
          <p:cNvSpPr/>
          <p:nvPr/>
        </p:nvSpPr>
        <p:spPr>
          <a:xfrm>
            <a:off x="360" y="6609960"/>
            <a:ext cx="9143640" cy="255240"/>
          </a:xfrm>
          <a:prstGeom prst="rect">
            <a:avLst/>
          </a:prstGeom>
          <a:solidFill>
            <a:srgbClr val="eaeaea"/>
          </a:solidFill>
          <a:ln w="9360">
            <a:noFill/>
          </a:ln>
          <a:effectLst>
            <a:outerShdw dist="23040" dir="5400000">
              <a:srgbClr val="000000">
                <a:alpha val="35000"/>
              </a:srgbClr>
            </a:outerShdw>
          </a:effectLst>
        </p:spPr>
        <p:style>
          <a:lnRef idx="0"/>
          <a:fillRef idx="0"/>
          <a:effectRef idx="0"/>
          <a:fontRef idx="minor"/>
        </p:style>
      </p:sp>
      <p:pic>
        <p:nvPicPr>
          <p:cNvPr id="47" name="Bild 6" descr=""/>
          <p:cNvPicPr/>
          <p:nvPr/>
        </p:nvPicPr>
        <p:blipFill>
          <a:blip r:embed="rId2"/>
          <a:stretch/>
        </p:blipFill>
        <p:spPr>
          <a:xfrm>
            <a:off x="7518240" y="583560"/>
            <a:ext cx="1128600" cy="375840"/>
          </a:xfrm>
          <a:prstGeom prst="rect">
            <a:avLst/>
          </a:prstGeom>
          <a:ln>
            <a:noFill/>
          </a:ln>
        </p:spPr>
      </p:pic>
      <p:sp>
        <p:nvSpPr>
          <p:cNvPr id="48" name="Line 2"/>
          <p:cNvSpPr/>
          <p:nvPr/>
        </p:nvSpPr>
        <p:spPr>
          <a:xfrm>
            <a:off x="0" y="1068120"/>
            <a:ext cx="9144000" cy="360"/>
          </a:xfrm>
          <a:prstGeom prst="line">
            <a:avLst/>
          </a:prstGeom>
          <a:ln w="254160">
            <a:solidFill>
              <a:srgbClr val="eaeaea"/>
            </a:solidFill>
            <a:round/>
          </a:ln>
        </p:spPr>
        <p:style>
          <a:lnRef idx="0"/>
          <a:fillRef idx="0"/>
          <a:effectRef idx="0"/>
          <a:fontRef idx="minor"/>
        </p:style>
      </p:sp>
      <p:sp>
        <p:nvSpPr>
          <p:cNvPr id="49" name="CustomShape 3"/>
          <p:cNvSpPr/>
          <p:nvPr/>
        </p:nvSpPr>
        <p:spPr>
          <a:xfrm>
            <a:off x="255240" y="6629400"/>
            <a:ext cx="3526920" cy="24300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0" lang="de-DE" sz="1000" spc="-1" strike="noStrike">
                <a:solidFill>
                  <a:srgbClr val="333333"/>
                </a:solidFill>
                <a:latin typeface="Arial"/>
              </a:rPr>
              <a:t>GSI Helmholtzzentrum für Schwerionenforschung GmbH</a:t>
            </a:r>
            <a:endParaRPr b="0" lang="de-DE" sz="1000" spc="-1" strike="noStrike">
              <a:latin typeface="Arial"/>
            </a:endParaRPr>
          </a:p>
        </p:txBody>
      </p:sp>
      <p:sp>
        <p:nvSpPr>
          <p:cNvPr id="50" name="CustomShape 4"/>
          <p:cNvSpPr/>
          <p:nvPr/>
        </p:nvSpPr>
        <p:spPr>
          <a:xfrm>
            <a:off x="0" y="93960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51" name="CustomShape 5"/>
          <p:cNvSpPr/>
          <p:nvPr/>
        </p:nvSpPr>
        <p:spPr>
          <a:xfrm>
            <a:off x="0" y="660996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52" name="PlaceHolder 6"/>
          <p:cNvSpPr>
            <a:spLocks noGrp="1"/>
          </p:cNvSpPr>
          <p:nvPr>
            <p:ph type="title"/>
          </p:nvPr>
        </p:nvSpPr>
        <p:spPr>
          <a:xfrm>
            <a:off x="422640" y="271440"/>
            <a:ext cx="5584320" cy="787320"/>
          </a:xfrm>
          <a:prstGeom prst="rect">
            <a:avLst/>
          </a:prstGeom>
        </p:spPr>
        <p:txBody>
          <a:bodyPr anchor="b">
            <a:noAutofit/>
          </a:bodyPr>
          <a:p>
            <a:pPr>
              <a:lnSpc>
                <a:spcPct val="100000"/>
              </a:lnSpc>
            </a:pPr>
            <a:r>
              <a:rPr b="1" lang="de-DE" sz="2400" spc="-1" strike="noStrike">
                <a:solidFill>
                  <a:srgbClr val="333333"/>
                </a:solidFill>
                <a:latin typeface="Arial"/>
              </a:rPr>
              <a:t>Mastertitelformat bearbeiten</a:t>
            </a:r>
            <a:endParaRPr b="0" lang="de-DE" sz="2400" spc="-1" strike="noStrike">
              <a:solidFill>
                <a:srgbClr val="000000"/>
              </a:solidFill>
              <a:latin typeface="Arial"/>
            </a:endParaRPr>
          </a:p>
        </p:txBody>
      </p:sp>
      <p:sp>
        <p:nvSpPr>
          <p:cNvPr id="53" name="PlaceHolder 7"/>
          <p:cNvSpPr>
            <a:spLocks noGrp="1"/>
          </p:cNvSpPr>
          <p:nvPr>
            <p:ph type="body"/>
          </p:nvPr>
        </p:nvSpPr>
        <p:spPr>
          <a:xfrm>
            <a:off x="422640" y="1450800"/>
            <a:ext cx="8211600" cy="4903200"/>
          </a:xfrm>
          <a:prstGeom prst="rect">
            <a:avLst/>
          </a:prstGeom>
        </p:spPr>
        <p:txBody>
          <a:bodyPr>
            <a:noAutofit/>
          </a:bodyPr>
          <a:p>
            <a:pPr marL="432000" indent="-324000">
              <a:lnSpc>
                <a:spcPct val="100000"/>
              </a:lnSpc>
              <a:spcBef>
                <a:spcPts val="479"/>
              </a:spcBef>
              <a:buClr>
                <a:srgbClr val="000000"/>
              </a:buClr>
              <a:buSzPct val="45000"/>
              <a:buFont typeface="Wingdings" charset="2"/>
              <a:buChar char=""/>
            </a:pPr>
            <a:r>
              <a:rPr b="0" lang="de-DE" sz="2400" spc="-1" strike="noStrike">
                <a:solidFill>
                  <a:srgbClr val="333333"/>
                </a:solidFill>
                <a:latin typeface="Arial"/>
              </a:rPr>
              <a:t>Mastertextformat bearbeiten</a:t>
            </a:r>
            <a:endParaRPr b="0" lang="de-DE" sz="2400" spc="-1" strike="noStrike">
              <a:solidFill>
                <a:srgbClr val="333333"/>
              </a:solidFill>
              <a:latin typeface="Arial"/>
            </a:endParaRPr>
          </a:p>
          <a:p>
            <a:pPr lvl="1" marL="864000" indent="-324000">
              <a:lnSpc>
                <a:spcPct val="100000"/>
              </a:lnSpc>
              <a:spcBef>
                <a:spcPts val="400"/>
              </a:spcBef>
              <a:buClr>
                <a:srgbClr val="000000"/>
              </a:buClr>
              <a:buSzPct val="75000"/>
              <a:buFont typeface="Symbol" charset="2"/>
              <a:buChar char=""/>
            </a:pPr>
            <a:r>
              <a:rPr b="0" lang="de-DE" sz="2000" spc="-1" strike="noStrike">
                <a:solidFill>
                  <a:srgbClr val="333333"/>
                </a:solidFill>
                <a:latin typeface="Arial"/>
              </a:rPr>
              <a:t>Zweite Ebene</a:t>
            </a:r>
            <a:endParaRPr b="0" lang="de-DE" sz="2000" spc="-1" strike="noStrike">
              <a:solidFill>
                <a:srgbClr val="333333"/>
              </a:solidFill>
              <a:latin typeface="Arial"/>
            </a:endParaRPr>
          </a:p>
          <a:p>
            <a:pPr lvl="2" marL="1296000" indent="-288000">
              <a:lnSpc>
                <a:spcPct val="100000"/>
              </a:lnSpc>
              <a:spcBef>
                <a:spcPts val="360"/>
              </a:spcBef>
              <a:buClr>
                <a:srgbClr val="000000"/>
              </a:buClr>
              <a:buSzPct val="45000"/>
              <a:buFont typeface="Wingdings" charset="2"/>
              <a:buChar char=""/>
            </a:pPr>
            <a:r>
              <a:rPr b="0" lang="de-DE" sz="1800" spc="-1" strike="noStrike">
                <a:solidFill>
                  <a:srgbClr val="333333"/>
                </a:solidFill>
                <a:latin typeface="Arial"/>
              </a:rPr>
              <a:t>Dritte Ebene</a:t>
            </a:r>
            <a:endParaRPr b="0" lang="de-DE" sz="1800" spc="-1" strike="noStrike">
              <a:solidFill>
                <a:srgbClr val="333333"/>
              </a:solidFill>
              <a:latin typeface="Arial"/>
            </a:endParaRPr>
          </a:p>
          <a:p>
            <a:pPr lvl="3" marL="1728000" indent="-216000">
              <a:lnSpc>
                <a:spcPct val="100000"/>
              </a:lnSpc>
              <a:spcBef>
                <a:spcPts val="320"/>
              </a:spcBef>
              <a:buClr>
                <a:srgbClr val="000000"/>
              </a:buClr>
              <a:buSzPct val="75000"/>
              <a:buFont typeface="Symbol" charset="2"/>
              <a:buChar char=""/>
            </a:pPr>
            <a:r>
              <a:rPr b="0" lang="de-DE" sz="1600" spc="-1" strike="noStrike">
                <a:solidFill>
                  <a:srgbClr val="333333"/>
                </a:solidFill>
                <a:latin typeface="Arial"/>
              </a:rPr>
              <a:t>Vierte Ebene</a:t>
            </a:r>
            <a:endParaRPr b="0" lang="de-DE" sz="1600" spc="-1" strike="noStrike">
              <a:solidFill>
                <a:srgbClr val="333333"/>
              </a:solidFill>
              <a:latin typeface="Arial"/>
            </a:endParaRPr>
          </a:p>
          <a:p>
            <a:pPr lvl="4" marL="2160000" indent="-216000">
              <a:lnSpc>
                <a:spcPct val="100000"/>
              </a:lnSpc>
              <a:spcBef>
                <a:spcPts val="281"/>
              </a:spcBef>
              <a:buClr>
                <a:srgbClr val="000000"/>
              </a:buClr>
              <a:buSzPct val="45000"/>
              <a:buFont typeface="Wingdings" charset="2"/>
              <a:buChar char=""/>
            </a:pPr>
            <a:r>
              <a:rPr b="0" lang="de-DE" sz="1400" spc="-1" strike="noStrike">
                <a:solidFill>
                  <a:srgbClr val="333333"/>
                </a:solidFill>
                <a:latin typeface="Arial"/>
              </a:rPr>
              <a:t>Fünfte Ebene</a:t>
            </a:r>
            <a:endParaRPr b="0" lang="de-DE" sz="1400" spc="-1" strike="noStrike">
              <a:solidFill>
                <a:srgbClr val="333333"/>
              </a:solidFill>
              <a:latin typeface="Arial"/>
            </a:endParaRPr>
          </a:p>
        </p:txBody>
      </p:sp>
      <p:sp>
        <p:nvSpPr>
          <p:cNvPr id="54" name="TextShape 8"/>
          <p:cNvSpPr txBox="1"/>
          <p:nvPr/>
        </p:nvSpPr>
        <p:spPr>
          <a:xfrm>
            <a:off x="6638760" y="6630120"/>
            <a:ext cx="1379880" cy="257040"/>
          </a:xfrm>
          <a:prstGeom prst="rect">
            <a:avLst/>
          </a:prstGeom>
          <a:noFill/>
          <a:ln>
            <a:noFill/>
          </a:ln>
        </p:spPr>
        <p:txBody>
          <a:bodyPr lIns="90000" rIns="90000" tIns="45000" bIns="45000">
            <a:noAutofit/>
          </a:bodyPr>
          <a:p>
            <a:r>
              <a:rPr b="0" lang="de-DE" sz="1000" spc="-1" strike="noStrike">
                <a:latin typeface="Arial"/>
              </a:rPr>
              <a:t>15.02.2019</a:t>
            </a:r>
            <a:endParaRPr b="0" lang="de-DE" sz="1000" spc="-1" strike="noStrike">
              <a:latin typeface="Arial"/>
            </a:endParaRPr>
          </a:p>
        </p:txBody>
      </p:sp>
      <p:sp>
        <p:nvSpPr>
          <p:cNvPr id="55" name="TextShape 9"/>
          <p:cNvSpPr txBox="1"/>
          <p:nvPr/>
        </p:nvSpPr>
        <p:spPr>
          <a:xfrm>
            <a:off x="3617640" y="6629400"/>
            <a:ext cx="2955600" cy="255600"/>
          </a:xfrm>
          <a:prstGeom prst="rect">
            <a:avLst/>
          </a:prstGeom>
          <a:noFill/>
          <a:ln>
            <a:noFill/>
          </a:ln>
        </p:spPr>
        <p:txBody>
          <a:bodyPr lIns="90000" rIns="90000" tIns="45000" bIns="45000">
            <a:noAutofit/>
          </a:bodyPr>
          <a:p>
            <a:pPr algn="ctr"/>
            <a:r>
              <a:rPr b="0" lang="de-DE" sz="1000" spc="-1" strike="noStrike">
                <a:latin typeface="Arial"/>
              </a:rPr>
              <a:t>PANDA</a:t>
            </a:r>
            <a:r>
              <a:rPr b="0" lang="de-DE" sz="1000" spc="-1" strike="noStrike">
                <a:latin typeface="Arial"/>
              </a:rPr>
              <a:t>	</a:t>
            </a:r>
            <a:r>
              <a:rPr b="0" lang="de-DE" sz="1000" spc="-1" strike="noStrike">
                <a:latin typeface="Arial"/>
              </a:rPr>
              <a:t>	</a:t>
            </a:r>
            <a:r>
              <a:rPr b="0" lang="de-DE" sz="1000" spc="-1" strike="noStrike">
                <a:latin typeface="Arial"/>
              </a:rPr>
              <a:t>Stefan Koch</a:t>
            </a:r>
            <a:endParaRPr b="0" lang="de-DE" sz="1000" spc="-1" strike="noStrike">
              <a:latin typeface="Arial"/>
            </a:endParaRPr>
          </a:p>
        </p:txBody>
      </p:sp>
      <p:sp>
        <p:nvSpPr>
          <p:cNvPr id="56" name="TextShape 10"/>
          <p:cNvSpPr txBox="1"/>
          <p:nvPr/>
        </p:nvSpPr>
        <p:spPr>
          <a:xfrm>
            <a:off x="8018640" y="6630120"/>
            <a:ext cx="614160" cy="255600"/>
          </a:xfrm>
          <a:prstGeom prst="rect">
            <a:avLst/>
          </a:prstGeom>
          <a:noFill/>
          <a:ln>
            <a:noFill/>
          </a:ln>
        </p:spPr>
        <p:txBody>
          <a:bodyPr lIns="90000" rIns="90000" tIns="45000" bIns="45000">
            <a:noAutofit/>
          </a:bodyPr>
          <a:p>
            <a:pPr algn="r"/>
            <a:fld id="{D62427A9-939D-40A7-BE39-4B1D59DEBE7C}" type="slidenum">
              <a:rPr b="0" lang="de-DE" sz="1000" spc="-1" strike="noStrike">
                <a:latin typeface="Arial"/>
              </a:rPr>
              <a:t>&lt;Foliennummer&gt;</a:t>
            </a:fld>
            <a:endParaRPr b="0" lang="de-DE" sz="1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1024920" y="2748600"/>
            <a:ext cx="6607080" cy="779400"/>
          </a:xfrm>
          <a:prstGeom prst="rect">
            <a:avLst/>
          </a:prstGeom>
          <a:noFill/>
          <a:ln>
            <a:noFill/>
          </a:ln>
        </p:spPr>
        <p:txBody>
          <a:bodyPr anchor="b">
            <a:noAutofit/>
          </a:bodyPr>
          <a:p>
            <a:pPr algn="ctr">
              <a:lnSpc>
                <a:spcPct val="100000"/>
              </a:lnSpc>
            </a:pPr>
            <a:r>
              <a:rPr b="1" lang="en-GB" sz="1800" spc="-1" strike="noStrike">
                <a:solidFill>
                  <a:srgbClr val="333333"/>
                </a:solidFill>
                <a:latin typeface="Arial"/>
              </a:rPr>
              <a:t>New concept for the Central Space Frame</a:t>
            </a:r>
            <a:br/>
            <a:r>
              <a:rPr b="1" lang="en-GB" sz="1800" spc="-1" strike="noStrike">
                <a:solidFill>
                  <a:srgbClr val="333333"/>
                </a:solidFill>
                <a:latin typeface="Arial"/>
              </a:rPr>
              <a:t>(CSF)</a:t>
            </a:r>
            <a:endParaRPr b="0" lang="de-DE" sz="1800" spc="-1" strike="noStrike">
              <a:solidFill>
                <a:srgbClr val="000000"/>
              </a:solidFill>
              <a:latin typeface="Arial"/>
            </a:endParaRPr>
          </a:p>
        </p:txBody>
      </p:sp>
      <p:pic>
        <p:nvPicPr>
          <p:cNvPr id="94" name="" descr=""/>
          <p:cNvPicPr/>
          <p:nvPr/>
        </p:nvPicPr>
        <p:blipFill>
          <a:blip r:embed="rId1"/>
          <a:stretch/>
        </p:blipFill>
        <p:spPr>
          <a:xfrm>
            <a:off x="2736000" y="3477240"/>
            <a:ext cx="3384000" cy="194328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Suggestions:</a:t>
            </a:r>
            <a:endParaRPr b="0" lang="de-DE" sz="16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1. An optimization of design 3 in combination with an aditional support structure for the electronics. It could release the beampipe of the critical torgue without any further needs for suspensions during transport or mounting.</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2. With two bellows perpendicular to the target pipe, instead of the current welded flange, critical stresses in the target cross could be avoided.</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800" spc="-1" strike="noStrike">
              <a:solidFill>
                <a:srgbClr val="333333"/>
              </a:solidFill>
              <a:latin typeface="Arial"/>
            </a:endParaRPr>
          </a:p>
        </p:txBody>
      </p:sp>
      <p:sp>
        <p:nvSpPr>
          <p:cNvPr id="140"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141" name="" descr=""/>
          <p:cNvPicPr/>
          <p:nvPr/>
        </p:nvPicPr>
        <p:blipFill>
          <a:blip r:embed="rId1"/>
          <a:stretch/>
        </p:blipFill>
        <p:spPr>
          <a:xfrm>
            <a:off x="2160000" y="5220000"/>
            <a:ext cx="3168000" cy="1279080"/>
          </a:xfrm>
          <a:prstGeom prst="rect">
            <a:avLst/>
          </a:prstGeom>
          <a:ln>
            <a:noFill/>
          </a:ln>
        </p:spPr>
      </p:pic>
      <p:pic>
        <p:nvPicPr>
          <p:cNvPr id="142" name="" descr=""/>
          <p:cNvPicPr/>
          <p:nvPr/>
        </p:nvPicPr>
        <p:blipFill>
          <a:blip r:embed="rId2"/>
          <a:stretch/>
        </p:blipFill>
        <p:spPr>
          <a:xfrm>
            <a:off x="1656000" y="2880000"/>
            <a:ext cx="4757760" cy="165600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Shape 1"/>
          <p:cNvSpPr txBox="1"/>
          <p:nvPr/>
        </p:nvSpPr>
        <p:spPr>
          <a:xfrm>
            <a:off x="422640" y="1224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Suggestion 1:</a:t>
            </a:r>
            <a:endParaRPr b="0" lang="de-DE" sz="16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 </a:t>
            </a:r>
            <a:r>
              <a:rPr b="0" lang="de-DE" sz="1400" spc="-1" strike="noStrike">
                <a:solidFill>
                  <a:srgbClr val="333333"/>
                </a:solidFill>
                <a:latin typeface="Arial"/>
              </a:rPr>
              <a:t>An optimization of design 3 in combination with an aditional support structure for the electronics. It could release the beampipe of the critical torque without any further needs for suspensions during transport or mounting.</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800" spc="-1" strike="noStrike">
              <a:solidFill>
                <a:srgbClr val="333333"/>
              </a:solidFill>
              <a:latin typeface="Arial"/>
            </a:endParaRPr>
          </a:p>
        </p:txBody>
      </p:sp>
      <p:sp>
        <p:nvSpPr>
          <p:cNvPr id="144"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145" name="" descr=""/>
          <p:cNvPicPr/>
          <p:nvPr/>
        </p:nvPicPr>
        <p:blipFill>
          <a:blip r:embed="rId1"/>
          <a:stretch/>
        </p:blipFill>
        <p:spPr>
          <a:xfrm>
            <a:off x="216000" y="3096000"/>
            <a:ext cx="8783640" cy="3057840"/>
          </a:xfrm>
          <a:prstGeom prst="rect">
            <a:avLst/>
          </a:prstGeom>
          <a:ln>
            <a:noFill/>
          </a:ln>
        </p:spPr>
      </p:pic>
      <p:sp>
        <p:nvSpPr>
          <p:cNvPr id="146" name="TextShape 3"/>
          <p:cNvSpPr txBox="1"/>
          <p:nvPr/>
        </p:nvSpPr>
        <p:spPr>
          <a:xfrm>
            <a:off x="1800000" y="291636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Support structure</a:t>
            </a:r>
            <a:endParaRPr b="0" lang="de-DE" sz="1400" spc="-1" strike="noStrike">
              <a:latin typeface="Arial"/>
            </a:endParaRPr>
          </a:p>
        </p:txBody>
      </p:sp>
      <p:sp>
        <p:nvSpPr>
          <p:cNvPr id="147" name="Line 4"/>
          <p:cNvSpPr/>
          <p:nvPr/>
        </p:nvSpPr>
        <p:spPr>
          <a:xfrm>
            <a:off x="2664360" y="3168360"/>
            <a:ext cx="612000" cy="1296000"/>
          </a:xfrm>
          <a:prstGeom prst="line">
            <a:avLst/>
          </a:prstGeom>
          <a:ln>
            <a:solidFill>
              <a:srgbClr val="0066b3"/>
            </a:solidFill>
            <a:tailEnd len="med" type="triangle" w="med"/>
          </a:ln>
        </p:spPr>
        <p:style>
          <a:lnRef idx="0"/>
          <a:fillRef idx="0"/>
          <a:effectRef idx="0"/>
          <a:fontRef idx="minor"/>
        </p:style>
      </p:sp>
      <p:sp>
        <p:nvSpPr>
          <p:cNvPr id="148" name="Line 5"/>
          <p:cNvSpPr/>
          <p:nvPr/>
        </p:nvSpPr>
        <p:spPr>
          <a:xfrm flipH="1">
            <a:off x="5688360" y="2952360"/>
            <a:ext cx="360000" cy="647640"/>
          </a:xfrm>
          <a:prstGeom prst="line">
            <a:avLst/>
          </a:prstGeom>
          <a:ln>
            <a:solidFill>
              <a:srgbClr val="0066b3"/>
            </a:solidFill>
            <a:tailEnd len="med" type="triangle" w="med"/>
          </a:ln>
        </p:spPr>
        <p:style>
          <a:lnRef idx="0"/>
          <a:fillRef idx="0"/>
          <a:effectRef idx="0"/>
          <a:fontRef idx="minor"/>
        </p:style>
      </p:sp>
      <p:sp>
        <p:nvSpPr>
          <p:cNvPr id="149" name="Line 6"/>
          <p:cNvSpPr/>
          <p:nvPr/>
        </p:nvSpPr>
        <p:spPr>
          <a:xfrm flipH="1">
            <a:off x="5904360" y="3024360"/>
            <a:ext cx="1296000" cy="1223640"/>
          </a:xfrm>
          <a:prstGeom prst="line">
            <a:avLst/>
          </a:prstGeom>
          <a:ln>
            <a:solidFill>
              <a:srgbClr val="0066b3"/>
            </a:solidFill>
            <a:tailEnd len="med" type="triangle" w="med"/>
          </a:ln>
        </p:spPr>
        <p:style>
          <a:lnRef idx="0"/>
          <a:fillRef idx="0"/>
          <a:effectRef idx="0"/>
          <a:fontRef idx="minor"/>
        </p:style>
      </p:sp>
      <p:sp>
        <p:nvSpPr>
          <p:cNvPr id="150" name="Line 7"/>
          <p:cNvSpPr/>
          <p:nvPr/>
        </p:nvSpPr>
        <p:spPr>
          <a:xfrm>
            <a:off x="504360" y="3096360"/>
            <a:ext cx="756000" cy="1368000"/>
          </a:xfrm>
          <a:prstGeom prst="line">
            <a:avLst/>
          </a:prstGeom>
          <a:ln>
            <a:solidFill>
              <a:srgbClr val="0066b3"/>
            </a:solidFill>
            <a:tailEnd len="med" type="triangle" w="med"/>
          </a:ln>
        </p:spPr>
        <p:style>
          <a:lnRef idx="0"/>
          <a:fillRef idx="0"/>
          <a:effectRef idx="0"/>
          <a:fontRef idx="minor"/>
        </p:style>
      </p:sp>
      <p:sp>
        <p:nvSpPr>
          <p:cNvPr id="151" name="Line 8"/>
          <p:cNvSpPr/>
          <p:nvPr/>
        </p:nvSpPr>
        <p:spPr>
          <a:xfrm>
            <a:off x="504360" y="3096360"/>
            <a:ext cx="2160000" cy="2016000"/>
          </a:xfrm>
          <a:prstGeom prst="line">
            <a:avLst/>
          </a:prstGeom>
          <a:ln>
            <a:solidFill>
              <a:srgbClr val="0066b3"/>
            </a:solidFill>
            <a:tailEnd len="med" type="triangle" w="med"/>
          </a:ln>
        </p:spPr>
        <p:style>
          <a:lnRef idx="0"/>
          <a:fillRef idx="0"/>
          <a:effectRef idx="0"/>
          <a:fontRef idx="minor"/>
        </p:style>
      </p:sp>
      <p:sp>
        <p:nvSpPr>
          <p:cNvPr id="152" name="TextShape 9"/>
          <p:cNvSpPr txBox="1"/>
          <p:nvPr/>
        </p:nvSpPr>
        <p:spPr>
          <a:xfrm>
            <a:off x="-35640" y="284472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DCDC converter</a:t>
            </a:r>
            <a:endParaRPr b="0" lang="de-DE" sz="1400" spc="-1" strike="noStrike">
              <a:latin typeface="Arial"/>
            </a:endParaRPr>
          </a:p>
        </p:txBody>
      </p:sp>
      <p:sp>
        <p:nvSpPr>
          <p:cNvPr id="153" name="Line 10"/>
          <p:cNvSpPr/>
          <p:nvPr/>
        </p:nvSpPr>
        <p:spPr>
          <a:xfrm flipH="1" flipV="1">
            <a:off x="5472360" y="4896360"/>
            <a:ext cx="1224000" cy="864000"/>
          </a:xfrm>
          <a:prstGeom prst="line">
            <a:avLst/>
          </a:prstGeom>
          <a:ln>
            <a:solidFill>
              <a:srgbClr val="0066b3"/>
            </a:solidFill>
            <a:tailEnd len="med" type="triangle" w="med"/>
          </a:ln>
        </p:spPr>
        <p:style>
          <a:lnRef idx="0"/>
          <a:fillRef idx="0"/>
          <a:effectRef idx="0"/>
          <a:fontRef idx="minor"/>
        </p:style>
      </p:sp>
      <p:sp>
        <p:nvSpPr>
          <p:cNvPr id="154" name="Line 11"/>
          <p:cNvSpPr/>
          <p:nvPr/>
        </p:nvSpPr>
        <p:spPr>
          <a:xfrm flipH="1" flipV="1">
            <a:off x="3744000" y="4104000"/>
            <a:ext cx="2952720" cy="1656720"/>
          </a:xfrm>
          <a:prstGeom prst="line">
            <a:avLst/>
          </a:prstGeom>
          <a:ln>
            <a:solidFill>
              <a:srgbClr val="0066b3"/>
            </a:solidFill>
            <a:tailEnd len="med" type="triangle" w="med"/>
          </a:ln>
        </p:spPr>
        <p:style>
          <a:lnRef idx="0"/>
          <a:fillRef idx="0"/>
          <a:effectRef idx="0"/>
          <a:fontRef idx="minor"/>
        </p:style>
      </p:sp>
      <p:sp>
        <p:nvSpPr>
          <p:cNvPr id="155" name="TextShape 12"/>
          <p:cNvSpPr txBox="1"/>
          <p:nvPr/>
        </p:nvSpPr>
        <p:spPr>
          <a:xfrm>
            <a:off x="6480720" y="572508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GBT‘s</a:t>
            </a:r>
            <a:endParaRPr b="0" lang="de-DE" sz="1400" spc="-1" strike="noStrike">
              <a:latin typeface="Arial"/>
            </a:endParaRPr>
          </a:p>
        </p:txBody>
      </p:sp>
      <p:sp>
        <p:nvSpPr>
          <p:cNvPr id="156" name="TextShape 13"/>
          <p:cNvSpPr txBox="1"/>
          <p:nvPr/>
        </p:nvSpPr>
        <p:spPr>
          <a:xfrm>
            <a:off x="7164000" y="278208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Target pipe</a:t>
            </a:r>
            <a:endParaRPr b="0" lang="de-DE" sz="1400" spc="-1" strike="noStrike">
              <a:latin typeface="Arial"/>
            </a:endParaRPr>
          </a:p>
        </p:txBody>
      </p:sp>
      <p:sp>
        <p:nvSpPr>
          <p:cNvPr id="157" name="TextShape 14"/>
          <p:cNvSpPr txBox="1"/>
          <p:nvPr/>
        </p:nvSpPr>
        <p:spPr>
          <a:xfrm>
            <a:off x="5760360" y="2659680"/>
            <a:ext cx="714600" cy="868680"/>
          </a:xfrm>
          <a:prstGeom prst="rect">
            <a:avLst/>
          </a:prstGeom>
          <a:noFill/>
          <a:ln>
            <a:noFill/>
          </a:ln>
        </p:spPr>
        <p:txBody>
          <a:bodyPr lIns="90000" rIns="90000" tIns="45000" bIns="45000">
            <a:spAutoFit/>
          </a:bodyPr>
          <a:p>
            <a:r>
              <a:rPr b="0" lang="de-DE" sz="1400" spc="-1" strike="noStrike">
                <a:solidFill>
                  <a:srgbClr val="0066b3"/>
                </a:solidFill>
                <a:latin typeface="Arial"/>
              </a:rPr>
              <a:t>CSF</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Suggestion 1:</a:t>
            </a:r>
            <a:r>
              <a:rPr b="0" lang="de-DE" sz="1400" spc="-1" strike="noStrike">
                <a:solidFill>
                  <a:srgbClr val="333333"/>
                </a:solidFill>
                <a:latin typeface="Arial"/>
              </a:rPr>
              <a:t>.</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800" spc="-1" strike="noStrike">
              <a:solidFill>
                <a:srgbClr val="333333"/>
              </a:solidFill>
              <a:latin typeface="Arial"/>
            </a:endParaRPr>
          </a:p>
        </p:txBody>
      </p:sp>
      <p:pic>
        <p:nvPicPr>
          <p:cNvPr id="159" name="" descr=""/>
          <p:cNvPicPr/>
          <p:nvPr/>
        </p:nvPicPr>
        <p:blipFill>
          <a:blip r:embed="rId1"/>
          <a:stretch/>
        </p:blipFill>
        <p:spPr>
          <a:xfrm>
            <a:off x="360000" y="1800000"/>
            <a:ext cx="5335560" cy="2252160"/>
          </a:xfrm>
          <a:prstGeom prst="rect">
            <a:avLst/>
          </a:prstGeom>
          <a:ln>
            <a:noFill/>
          </a:ln>
        </p:spPr>
      </p:pic>
      <p:sp>
        <p:nvSpPr>
          <p:cNvPr id="160" name="Line 2"/>
          <p:cNvSpPr/>
          <p:nvPr/>
        </p:nvSpPr>
        <p:spPr>
          <a:xfrm flipH="1" flipV="1">
            <a:off x="4335480" y="4176000"/>
            <a:ext cx="848520" cy="640800"/>
          </a:xfrm>
          <a:prstGeom prst="line">
            <a:avLst/>
          </a:prstGeom>
          <a:ln>
            <a:solidFill>
              <a:srgbClr val="3465a4"/>
            </a:solidFill>
            <a:headEnd len="med" type="triangle" w="med"/>
            <a:tailEnd len="med" type="triangle" w="med"/>
          </a:ln>
        </p:spPr>
        <p:style>
          <a:lnRef idx="0"/>
          <a:fillRef idx="0"/>
          <a:effectRef idx="0"/>
          <a:fontRef idx="minor"/>
        </p:style>
      </p:sp>
      <p:sp>
        <p:nvSpPr>
          <p:cNvPr id="161" name="TextShape 3"/>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162" name="" descr=""/>
          <p:cNvPicPr/>
          <p:nvPr/>
        </p:nvPicPr>
        <p:blipFill>
          <a:blip r:embed="rId2"/>
          <a:stretch/>
        </p:blipFill>
        <p:spPr>
          <a:xfrm>
            <a:off x="4032000" y="4104000"/>
            <a:ext cx="4608000" cy="2473920"/>
          </a:xfrm>
          <a:prstGeom prst="rect">
            <a:avLst/>
          </a:prstGeom>
          <a:ln>
            <a:noFill/>
          </a:ln>
        </p:spPr>
      </p:pic>
      <p:sp>
        <p:nvSpPr>
          <p:cNvPr id="163" name="Line 4"/>
          <p:cNvSpPr/>
          <p:nvPr/>
        </p:nvSpPr>
        <p:spPr>
          <a:xfrm flipH="1" flipV="1">
            <a:off x="4320000" y="4111200"/>
            <a:ext cx="848520" cy="640800"/>
          </a:xfrm>
          <a:prstGeom prst="line">
            <a:avLst/>
          </a:prstGeom>
          <a:ln>
            <a:solidFill>
              <a:srgbClr val="3465a4"/>
            </a:solidFill>
            <a:headEnd len="med" type="triangle" w="med"/>
            <a:tailEnd len="med" type="triangle" w="med"/>
          </a:ln>
        </p:spPr>
        <p:style>
          <a:lnRef idx="0"/>
          <a:fillRef idx="0"/>
          <a:effectRef idx="0"/>
          <a:fontRef idx="minor"/>
        </p:style>
      </p:sp>
      <p:sp>
        <p:nvSpPr>
          <p:cNvPr id="164" name="CustomShape 5"/>
          <p:cNvSpPr/>
          <p:nvPr/>
        </p:nvSpPr>
        <p:spPr>
          <a:xfrm rot="21599400">
            <a:off x="5616000" y="1727640"/>
            <a:ext cx="614160" cy="2376000"/>
          </a:xfrm>
          <a:custGeom>
            <a:avLst/>
            <a:gdLst/>
            <a:ahLst/>
            <a:rect l="0" t="0" r="r" b="b"/>
            <a:pathLst>
              <a:path w="1709" h="6602">
                <a:moveTo>
                  <a:pt x="0" y="0"/>
                </a:moveTo>
                <a:cubicBezTo>
                  <a:pt x="426" y="0"/>
                  <a:pt x="853" y="275"/>
                  <a:pt x="854" y="550"/>
                </a:cubicBezTo>
                <a:lnTo>
                  <a:pt x="854" y="2762"/>
                </a:lnTo>
                <a:cubicBezTo>
                  <a:pt x="854" y="3037"/>
                  <a:pt x="1281" y="3312"/>
                  <a:pt x="1708" y="3312"/>
                </a:cubicBezTo>
                <a:cubicBezTo>
                  <a:pt x="1281" y="3312"/>
                  <a:pt x="854" y="3587"/>
                  <a:pt x="854" y="3862"/>
                </a:cubicBezTo>
                <a:lnTo>
                  <a:pt x="854" y="6050"/>
                </a:lnTo>
                <a:cubicBezTo>
                  <a:pt x="855" y="6325"/>
                  <a:pt x="428" y="6601"/>
                  <a:pt x="2" y="6601"/>
                </a:cubicBezTo>
              </a:path>
            </a:pathLst>
          </a:custGeom>
          <a:noFill/>
          <a:ln w="12600">
            <a:solidFill>
              <a:srgbClr val="3465a4"/>
            </a:solidFill>
            <a:round/>
          </a:ln>
        </p:spPr>
        <p:style>
          <a:lnRef idx="0"/>
          <a:fillRef idx="0"/>
          <a:effectRef idx="0"/>
          <a:fontRef idx="minor"/>
        </p:style>
      </p:sp>
      <p:sp>
        <p:nvSpPr>
          <p:cNvPr id="165" name="CustomShape 6"/>
          <p:cNvSpPr/>
          <p:nvPr/>
        </p:nvSpPr>
        <p:spPr>
          <a:xfrm rot="10800000">
            <a:off x="3600000" y="4750560"/>
            <a:ext cx="433440" cy="1729440"/>
          </a:xfrm>
          <a:custGeom>
            <a:avLst/>
            <a:gdLst/>
            <a:ahLst/>
            <a:rect l="0" t="0" r="r" b="b"/>
            <a:pathLst>
              <a:path w="1206" h="4806">
                <a:moveTo>
                  <a:pt x="0" y="0"/>
                </a:moveTo>
                <a:cubicBezTo>
                  <a:pt x="301" y="0"/>
                  <a:pt x="602" y="200"/>
                  <a:pt x="602" y="400"/>
                </a:cubicBezTo>
                <a:lnTo>
                  <a:pt x="602" y="2010"/>
                </a:lnTo>
                <a:cubicBezTo>
                  <a:pt x="602" y="2211"/>
                  <a:pt x="903" y="2411"/>
                  <a:pt x="1205" y="2411"/>
                </a:cubicBezTo>
                <a:cubicBezTo>
                  <a:pt x="903" y="2411"/>
                  <a:pt x="602" y="2611"/>
                  <a:pt x="602" y="2811"/>
                </a:cubicBezTo>
                <a:lnTo>
                  <a:pt x="602" y="4404"/>
                </a:lnTo>
                <a:cubicBezTo>
                  <a:pt x="602" y="4604"/>
                  <a:pt x="301" y="4805"/>
                  <a:pt x="0" y="4805"/>
                </a:cubicBezTo>
              </a:path>
            </a:pathLst>
          </a:custGeom>
          <a:noFill/>
          <a:ln w="12600">
            <a:solidFill>
              <a:srgbClr val="3465a4"/>
            </a:solidFill>
            <a:round/>
          </a:ln>
        </p:spPr>
        <p:style>
          <a:lnRef idx="0"/>
          <a:fillRef idx="0"/>
          <a:effectRef idx="0"/>
          <a:fontRef idx="minor"/>
        </p:style>
      </p:sp>
      <p:sp>
        <p:nvSpPr>
          <p:cNvPr id="166" name="TextShape 7"/>
          <p:cNvSpPr txBox="1"/>
          <p:nvPr/>
        </p:nvSpPr>
        <p:spPr>
          <a:xfrm>
            <a:off x="6228000" y="2736000"/>
            <a:ext cx="2082600" cy="602280"/>
          </a:xfrm>
          <a:prstGeom prst="rect">
            <a:avLst/>
          </a:prstGeom>
          <a:noFill/>
          <a:ln>
            <a:noFill/>
          </a:ln>
        </p:spPr>
        <p:txBody>
          <a:bodyPr lIns="90000" rIns="90000" tIns="45000" bIns="45000">
            <a:spAutoFit/>
          </a:bodyPr>
          <a:p>
            <a:r>
              <a:rPr b="0" lang="de-DE" sz="1400" spc="-1" strike="noStrike">
                <a:latin typeface="Arial"/>
              </a:rPr>
              <a:t>Old concept</a:t>
            </a:r>
            <a:endParaRPr b="0" lang="de-DE" sz="1400" spc="-1" strike="noStrike">
              <a:latin typeface="Arial"/>
            </a:endParaRPr>
          </a:p>
        </p:txBody>
      </p:sp>
      <p:sp>
        <p:nvSpPr>
          <p:cNvPr id="167" name="TextShape 8"/>
          <p:cNvSpPr txBox="1"/>
          <p:nvPr/>
        </p:nvSpPr>
        <p:spPr>
          <a:xfrm>
            <a:off x="2376360" y="5436360"/>
            <a:ext cx="2082600" cy="602280"/>
          </a:xfrm>
          <a:prstGeom prst="rect">
            <a:avLst/>
          </a:prstGeom>
          <a:noFill/>
          <a:ln>
            <a:noFill/>
          </a:ln>
        </p:spPr>
        <p:txBody>
          <a:bodyPr lIns="90000" rIns="90000" tIns="45000" bIns="45000">
            <a:spAutoFit/>
          </a:bodyPr>
          <a:p>
            <a:r>
              <a:rPr b="0" lang="de-DE" sz="1400" spc="-1" strike="noStrike">
                <a:latin typeface="Arial"/>
              </a:rPr>
              <a:t>New concept</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The following boundary conditions were used for a first fem analysis</a:t>
            </a:r>
            <a:r>
              <a:rPr b="0" lang="de-DE" sz="1400" spc="-1" strike="noStrike" u="sng">
                <a:solidFill>
                  <a:srgbClr val="333333"/>
                </a:solidFill>
                <a:uFillTx/>
                <a:latin typeface="Arial"/>
              </a:rPr>
              <a:t>:</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169"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170" name="" descr=""/>
          <p:cNvPicPr/>
          <p:nvPr/>
        </p:nvPicPr>
        <p:blipFill>
          <a:blip r:embed="rId1"/>
          <a:stretch/>
        </p:blipFill>
        <p:spPr>
          <a:xfrm>
            <a:off x="360000" y="2952000"/>
            <a:ext cx="8132040" cy="2022480"/>
          </a:xfrm>
          <a:prstGeom prst="rect">
            <a:avLst/>
          </a:prstGeom>
          <a:ln>
            <a:noFill/>
          </a:ln>
        </p:spPr>
      </p:pic>
      <p:sp>
        <p:nvSpPr>
          <p:cNvPr id="171" name="TextShape 3"/>
          <p:cNvSpPr txBox="1"/>
          <p:nvPr/>
        </p:nvSpPr>
        <p:spPr>
          <a:xfrm>
            <a:off x="35640" y="4968000"/>
            <a:ext cx="2484360" cy="602280"/>
          </a:xfrm>
          <a:prstGeom prst="rect">
            <a:avLst/>
          </a:prstGeom>
          <a:noFill/>
          <a:ln>
            <a:noFill/>
          </a:ln>
        </p:spPr>
        <p:txBody>
          <a:bodyPr lIns="90000" rIns="90000" tIns="45000" bIns="45000">
            <a:spAutoFit/>
          </a:bodyPr>
          <a:p>
            <a:r>
              <a:rPr b="0" lang="de-DE" sz="1400" spc="-1" strike="noStrike">
                <a:latin typeface="Arial"/>
              </a:rPr>
              <a:t>Target pipe</a:t>
            </a:r>
            <a:endParaRPr b="0" lang="de-DE" sz="1400" spc="-1" strike="noStrike">
              <a:latin typeface="Arial"/>
            </a:endParaRPr>
          </a:p>
        </p:txBody>
      </p:sp>
      <p:sp>
        <p:nvSpPr>
          <p:cNvPr id="172" name="Line 4"/>
          <p:cNvSpPr/>
          <p:nvPr/>
        </p:nvSpPr>
        <p:spPr>
          <a:xfrm flipV="1">
            <a:off x="489240" y="4176000"/>
            <a:ext cx="374760" cy="864000"/>
          </a:xfrm>
          <a:prstGeom prst="line">
            <a:avLst/>
          </a:prstGeom>
          <a:ln>
            <a:solidFill>
              <a:srgbClr val="000000"/>
            </a:solidFill>
            <a:tailEnd len="med" type="triangle" w="med"/>
          </a:ln>
        </p:spPr>
        <p:style>
          <a:lnRef idx="0"/>
          <a:fillRef idx="0"/>
          <a:effectRef idx="0"/>
          <a:fontRef idx="minor"/>
        </p:style>
      </p:sp>
      <p:sp>
        <p:nvSpPr>
          <p:cNvPr id="173" name="Line 5"/>
          <p:cNvSpPr/>
          <p:nvPr/>
        </p:nvSpPr>
        <p:spPr>
          <a:xfrm flipH="1">
            <a:off x="2931120" y="2880000"/>
            <a:ext cx="164880" cy="504000"/>
          </a:xfrm>
          <a:prstGeom prst="line">
            <a:avLst/>
          </a:prstGeom>
          <a:ln>
            <a:solidFill>
              <a:srgbClr val="000000"/>
            </a:solidFill>
            <a:tailEnd len="med" type="triangle" w="med"/>
          </a:ln>
        </p:spPr>
        <p:style>
          <a:lnRef idx="0"/>
          <a:fillRef idx="0"/>
          <a:effectRef idx="0"/>
          <a:fontRef idx="minor"/>
        </p:style>
      </p:sp>
      <p:sp>
        <p:nvSpPr>
          <p:cNvPr id="174" name="TextShape 6"/>
          <p:cNvSpPr txBox="1"/>
          <p:nvPr/>
        </p:nvSpPr>
        <p:spPr>
          <a:xfrm>
            <a:off x="2813400" y="2565720"/>
            <a:ext cx="714600" cy="602280"/>
          </a:xfrm>
          <a:prstGeom prst="rect">
            <a:avLst/>
          </a:prstGeom>
          <a:noFill/>
          <a:ln>
            <a:noFill/>
          </a:ln>
        </p:spPr>
        <p:txBody>
          <a:bodyPr lIns="90000" rIns="90000" tIns="45000" bIns="45000">
            <a:spAutoFit/>
          </a:bodyPr>
          <a:p>
            <a:r>
              <a:rPr b="0" lang="de-DE" sz="1400" spc="-1" strike="noStrike">
                <a:latin typeface="Arial"/>
              </a:rPr>
              <a:t>CSF</a:t>
            </a:r>
            <a:endParaRPr b="0" lang="de-DE" sz="1400" spc="-1" strike="noStrike">
              <a:latin typeface="Arial"/>
            </a:endParaRPr>
          </a:p>
        </p:txBody>
      </p:sp>
      <p:sp>
        <p:nvSpPr>
          <p:cNvPr id="175" name="Line 7"/>
          <p:cNvSpPr/>
          <p:nvPr/>
        </p:nvSpPr>
        <p:spPr>
          <a:xfrm>
            <a:off x="3384000" y="4104000"/>
            <a:ext cx="0" cy="1440000"/>
          </a:xfrm>
          <a:prstGeom prst="line">
            <a:avLst/>
          </a:prstGeom>
          <a:ln>
            <a:solidFill>
              <a:srgbClr val="000000"/>
            </a:solidFill>
          </a:ln>
        </p:spPr>
        <p:style>
          <a:lnRef idx="0"/>
          <a:fillRef idx="0"/>
          <a:effectRef idx="0"/>
          <a:fontRef idx="minor"/>
        </p:style>
      </p:sp>
      <p:sp>
        <p:nvSpPr>
          <p:cNvPr id="176" name="Line 8"/>
          <p:cNvSpPr/>
          <p:nvPr/>
        </p:nvSpPr>
        <p:spPr>
          <a:xfrm>
            <a:off x="6012000" y="3960000"/>
            <a:ext cx="0" cy="1584000"/>
          </a:xfrm>
          <a:prstGeom prst="line">
            <a:avLst/>
          </a:prstGeom>
          <a:ln>
            <a:solidFill>
              <a:srgbClr val="000000"/>
            </a:solidFill>
          </a:ln>
        </p:spPr>
        <p:style>
          <a:lnRef idx="0"/>
          <a:fillRef idx="0"/>
          <a:effectRef idx="0"/>
          <a:fontRef idx="minor"/>
        </p:style>
      </p:sp>
      <p:sp>
        <p:nvSpPr>
          <p:cNvPr id="177" name="Line 9"/>
          <p:cNvSpPr/>
          <p:nvPr/>
        </p:nvSpPr>
        <p:spPr>
          <a:xfrm>
            <a:off x="3384000" y="5472000"/>
            <a:ext cx="2628000" cy="0"/>
          </a:xfrm>
          <a:prstGeom prst="line">
            <a:avLst/>
          </a:prstGeom>
          <a:ln>
            <a:solidFill>
              <a:srgbClr val="000000"/>
            </a:solidFill>
            <a:headEnd len="med" type="triangle" w="med"/>
            <a:tailEnd len="med" type="triangle" w="med"/>
          </a:ln>
        </p:spPr>
        <p:style>
          <a:lnRef idx="0"/>
          <a:fillRef idx="0"/>
          <a:effectRef idx="0"/>
          <a:fontRef idx="minor"/>
        </p:style>
      </p:sp>
      <p:sp>
        <p:nvSpPr>
          <p:cNvPr id="178" name="TextShape 10"/>
          <p:cNvSpPr txBox="1"/>
          <p:nvPr/>
        </p:nvSpPr>
        <p:spPr>
          <a:xfrm>
            <a:off x="4213800" y="5220000"/>
            <a:ext cx="1114200" cy="541800"/>
          </a:xfrm>
          <a:prstGeom prst="rect">
            <a:avLst/>
          </a:prstGeom>
          <a:noFill/>
          <a:ln>
            <a:noFill/>
          </a:ln>
        </p:spPr>
        <p:txBody>
          <a:bodyPr lIns="90000" rIns="90000" tIns="45000" bIns="45000">
            <a:spAutoFit/>
          </a:bodyPr>
          <a:p>
            <a:r>
              <a:rPr b="0" lang="de-DE" sz="1200" spc="-1" strike="noStrike">
                <a:latin typeface="Arial"/>
              </a:rPr>
              <a:t>1506 mm</a:t>
            </a:r>
            <a:endParaRPr b="0" lang="de-DE" sz="1200" spc="-1" strike="noStrike">
              <a:latin typeface="Arial"/>
            </a:endParaRPr>
          </a:p>
        </p:txBody>
      </p:sp>
      <p:sp>
        <p:nvSpPr>
          <p:cNvPr id="179" name="Line 11"/>
          <p:cNvSpPr/>
          <p:nvPr/>
        </p:nvSpPr>
        <p:spPr>
          <a:xfrm flipH="1">
            <a:off x="6048000" y="3096000"/>
            <a:ext cx="216000" cy="576000"/>
          </a:xfrm>
          <a:prstGeom prst="line">
            <a:avLst/>
          </a:prstGeom>
          <a:ln>
            <a:solidFill>
              <a:srgbClr val="000000"/>
            </a:solidFill>
            <a:tailEnd len="med" type="triangle" w="med"/>
          </a:ln>
        </p:spPr>
        <p:style>
          <a:lnRef idx="0"/>
          <a:fillRef idx="0"/>
          <a:effectRef idx="0"/>
          <a:fontRef idx="minor"/>
        </p:style>
      </p:sp>
      <p:sp>
        <p:nvSpPr>
          <p:cNvPr id="180" name="TextShape 12"/>
          <p:cNvSpPr txBox="1"/>
          <p:nvPr/>
        </p:nvSpPr>
        <p:spPr>
          <a:xfrm>
            <a:off x="5961960" y="2851560"/>
            <a:ext cx="2606040" cy="993240"/>
          </a:xfrm>
          <a:prstGeom prst="rect">
            <a:avLst/>
          </a:prstGeom>
          <a:noFill/>
          <a:ln>
            <a:noFill/>
          </a:ln>
        </p:spPr>
        <p:txBody>
          <a:bodyPr lIns="90000" rIns="90000" tIns="45000" bIns="45000">
            <a:spAutoFit/>
          </a:bodyPr>
          <a:p>
            <a:r>
              <a:rPr b="0" lang="de-DE" sz="1400" spc="-1" strike="noStrike">
                <a:latin typeface="Arial"/>
              </a:rPr>
              <a:t>Electronics~1800N</a:t>
            </a:r>
            <a:endParaRPr b="0" lang="de-DE" sz="1400" spc="-1" strike="noStrike">
              <a:latin typeface="Arial"/>
            </a:endParaRPr>
          </a:p>
        </p:txBody>
      </p:sp>
      <p:sp>
        <p:nvSpPr>
          <p:cNvPr id="181" name="Line 13"/>
          <p:cNvSpPr/>
          <p:nvPr/>
        </p:nvSpPr>
        <p:spPr>
          <a:xfrm flipH="1">
            <a:off x="4248000" y="2448000"/>
            <a:ext cx="216000" cy="576000"/>
          </a:xfrm>
          <a:prstGeom prst="line">
            <a:avLst/>
          </a:prstGeom>
          <a:ln>
            <a:solidFill>
              <a:srgbClr val="000000"/>
            </a:solidFill>
            <a:tailEnd len="med" type="triangle" w="med"/>
          </a:ln>
        </p:spPr>
        <p:style>
          <a:lnRef idx="0"/>
          <a:fillRef idx="0"/>
          <a:effectRef idx="0"/>
          <a:fontRef idx="minor"/>
        </p:style>
      </p:sp>
      <p:sp>
        <p:nvSpPr>
          <p:cNvPr id="182" name="TextShape 14"/>
          <p:cNvSpPr txBox="1"/>
          <p:nvPr/>
        </p:nvSpPr>
        <p:spPr>
          <a:xfrm>
            <a:off x="4109400" y="2133720"/>
            <a:ext cx="2082600" cy="602280"/>
          </a:xfrm>
          <a:prstGeom prst="rect">
            <a:avLst/>
          </a:prstGeom>
          <a:noFill/>
          <a:ln>
            <a:noFill/>
          </a:ln>
        </p:spPr>
        <p:txBody>
          <a:bodyPr lIns="90000" rIns="90000" tIns="45000" bIns="45000">
            <a:spAutoFit/>
          </a:bodyPr>
          <a:p>
            <a:r>
              <a:rPr b="0" lang="de-DE" sz="1400" spc="-1" strike="noStrike">
                <a:latin typeface="Arial"/>
              </a:rPr>
              <a:t>Fixed bearing</a:t>
            </a:r>
            <a:endParaRPr b="0" lang="de-DE" sz="1400" spc="-1" strike="noStrike">
              <a:latin typeface="Arial"/>
            </a:endParaRPr>
          </a:p>
        </p:txBody>
      </p:sp>
      <p:sp>
        <p:nvSpPr>
          <p:cNvPr id="183" name="Line 15"/>
          <p:cNvSpPr/>
          <p:nvPr/>
        </p:nvSpPr>
        <p:spPr>
          <a:xfrm>
            <a:off x="1224000" y="2664000"/>
            <a:ext cx="288000" cy="432000"/>
          </a:xfrm>
          <a:prstGeom prst="line">
            <a:avLst/>
          </a:prstGeom>
          <a:ln>
            <a:solidFill>
              <a:srgbClr val="000000"/>
            </a:solidFill>
            <a:tailEnd len="med" type="triangle" w="med"/>
          </a:ln>
        </p:spPr>
        <p:style>
          <a:lnRef idx="0"/>
          <a:fillRef idx="0"/>
          <a:effectRef idx="0"/>
          <a:fontRef idx="minor"/>
        </p:style>
      </p:sp>
      <p:sp>
        <p:nvSpPr>
          <p:cNvPr id="184" name="TextShape 16"/>
          <p:cNvSpPr txBox="1"/>
          <p:nvPr/>
        </p:nvSpPr>
        <p:spPr>
          <a:xfrm>
            <a:off x="432000" y="2349720"/>
            <a:ext cx="2082600" cy="602280"/>
          </a:xfrm>
          <a:prstGeom prst="rect">
            <a:avLst/>
          </a:prstGeom>
          <a:noFill/>
          <a:ln>
            <a:noFill/>
          </a:ln>
        </p:spPr>
        <p:txBody>
          <a:bodyPr lIns="90000" rIns="90000" tIns="45000" bIns="45000">
            <a:spAutoFit/>
          </a:bodyPr>
          <a:p>
            <a:r>
              <a:rPr b="0" lang="de-DE" sz="1400" spc="-1" strike="noStrike">
                <a:latin typeface="Arial"/>
              </a:rPr>
              <a:t>Moveable bearing</a:t>
            </a:r>
            <a:endParaRPr b="0" lang="de-DE" sz="1400" spc="-1" strike="noStrike">
              <a:latin typeface="Arial"/>
            </a:endParaRPr>
          </a:p>
        </p:txBody>
      </p:sp>
      <p:sp>
        <p:nvSpPr>
          <p:cNvPr id="185" name="Line 17"/>
          <p:cNvSpPr/>
          <p:nvPr/>
        </p:nvSpPr>
        <p:spPr>
          <a:xfrm flipH="1">
            <a:off x="4320000" y="3384000"/>
            <a:ext cx="360000" cy="720000"/>
          </a:xfrm>
          <a:prstGeom prst="line">
            <a:avLst/>
          </a:prstGeom>
          <a:ln>
            <a:solidFill>
              <a:srgbClr val="000000"/>
            </a:solidFill>
            <a:tailEnd len="med" type="triangle" w="med"/>
          </a:ln>
        </p:spPr>
        <p:style>
          <a:lnRef idx="0"/>
          <a:fillRef idx="0"/>
          <a:effectRef idx="0"/>
          <a:fontRef idx="minor"/>
        </p:style>
      </p:sp>
      <p:sp>
        <p:nvSpPr>
          <p:cNvPr id="186" name="TextShape 18"/>
          <p:cNvSpPr txBox="1"/>
          <p:nvPr/>
        </p:nvSpPr>
        <p:spPr>
          <a:xfrm>
            <a:off x="4248000" y="3096000"/>
            <a:ext cx="2606040" cy="993240"/>
          </a:xfrm>
          <a:prstGeom prst="rect">
            <a:avLst/>
          </a:prstGeom>
          <a:noFill/>
          <a:ln>
            <a:noFill/>
          </a:ln>
        </p:spPr>
        <p:txBody>
          <a:bodyPr lIns="90000" rIns="90000" tIns="45000" bIns="45000">
            <a:spAutoFit/>
          </a:bodyPr>
          <a:p>
            <a:r>
              <a:rPr b="0" lang="de-DE" sz="1400" spc="-1" strike="noStrike">
                <a:latin typeface="Arial"/>
              </a:rPr>
              <a:t>Half STT~400N</a:t>
            </a:r>
            <a:endParaRPr b="0" lang="de-DE" sz="1400" spc="-1" strike="noStrike">
              <a:latin typeface="Arial"/>
            </a:endParaRPr>
          </a:p>
        </p:txBody>
      </p:sp>
      <p:sp>
        <p:nvSpPr>
          <p:cNvPr id="187" name="Line 19"/>
          <p:cNvSpPr/>
          <p:nvPr/>
        </p:nvSpPr>
        <p:spPr>
          <a:xfrm flipV="1">
            <a:off x="1224000" y="4464000"/>
            <a:ext cx="288000" cy="1224000"/>
          </a:xfrm>
          <a:prstGeom prst="line">
            <a:avLst/>
          </a:prstGeom>
          <a:ln>
            <a:solidFill>
              <a:srgbClr val="000000"/>
            </a:solidFill>
            <a:tailEnd len="med" type="triangle" w="med"/>
          </a:ln>
        </p:spPr>
        <p:style>
          <a:lnRef idx="0"/>
          <a:fillRef idx="0"/>
          <a:effectRef idx="0"/>
          <a:fontRef idx="minor"/>
        </p:style>
      </p:sp>
      <p:sp>
        <p:nvSpPr>
          <p:cNvPr id="188" name="TextShape 20"/>
          <p:cNvSpPr txBox="1"/>
          <p:nvPr/>
        </p:nvSpPr>
        <p:spPr>
          <a:xfrm>
            <a:off x="360000" y="5688000"/>
            <a:ext cx="2606040" cy="993240"/>
          </a:xfrm>
          <a:prstGeom prst="rect">
            <a:avLst/>
          </a:prstGeom>
          <a:noFill/>
          <a:ln>
            <a:noFill/>
          </a:ln>
        </p:spPr>
        <p:txBody>
          <a:bodyPr lIns="90000" rIns="90000" tIns="45000" bIns="45000">
            <a:spAutoFit/>
          </a:bodyPr>
          <a:p>
            <a:r>
              <a:rPr b="0" lang="de-DE" sz="1400" spc="-1" strike="noStrike">
                <a:latin typeface="Arial"/>
              </a:rPr>
              <a:t>Half STT~400N</a:t>
            </a:r>
            <a:endParaRPr b="0" lang="de-DE" sz="1400" spc="-1" strike="noStrike">
              <a:latin typeface="Arial"/>
            </a:endParaRPr>
          </a:p>
        </p:txBody>
      </p:sp>
      <p:sp>
        <p:nvSpPr>
          <p:cNvPr id="189" name="Line 21"/>
          <p:cNvSpPr/>
          <p:nvPr/>
        </p:nvSpPr>
        <p:spPr>
          <a:xfrm flipV="1">
            <a:off x="2520000" y="4320000"/>
            <a:ext cx="792000" cy="1080000"/>
          </a:xfrm>
          <a:prstGeom prst="line">
            <a:avLst/>
          </a:prstGeom>
          <a:ln>
            <a:solidFill>
              <a:srgbClr val="000000"/>
            </a:solidFill>
            <a:tailEnd len="med" type="triangle" w="med"/>
          </a:ln>
        </p:spPr>
        <p:style>
          <a:lnRef idx="0"/>
          <a:fillRef idx="0"/>
          <a:effectRef idx="0"/>
          <a:fontRef idx="minor"/>
        </p:style>
      </p:sp>
      <p:sp>
        <p:nvSpPr>
          <p:cNvPr id="190" name="TextShape 22"/>
          <p:cNvSpPr txBox="1"/>
          <p:nvPr/>
        </p:nvSpPr>
        <p:spPr>
          <a:xfrm>
            <a:off x="1872000" y="5342760"/>
            <a:ext cx="2606040" cy="993240"/>
          </a:xfrm>
          <a:prstGeom prst="rect">
            <a:avLst/>
          </a:prstGeom>
          <a:noFill/>
          <a:ln>
            <a:noFill/>
          </a:ln>
        </p:spPr>
        <p:txBody>
          <a:bodyPr lIns="90000" rIns="90000" tIns="45000" bIns="45000">
            <a:spAutoFit/>
          </a:bodyPr>
          <a:p>
            <a:r>
              <a:rPr b="0" lang="de-DE" sz="1400" spc="-1" strike="noStrike">
                <a:latin typeface="Arial"/>
              </a:rPr>
              <a:t>MVD~300N</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The following boundary conditions were used for a first fem analysis</a:t>
            </a:r>
            <a:r>
              <a:rPr b="0" lang="de-DE" sz="1400" spc="-1" strike="noStrike" u="sng">
                <a:solidFill>
                  <a:srgbClr val="333333"/>
                </a:solidFill>
                <a:uFillTx/>
                <a:latin typeface="Arial"/>
              </a:rPr>
              <a:t>:</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ea typeface="Microsoft YaHei"/>
              </a:rPr>
              <a:t>For the </a:t>
            </a:r>
            <a:r>
              <a:rPr b="0" lang="zxx" sz="1400" spc="-1" strike="noStrike">
                <a:solidFill>
                  <a:srgbClr val="333333"/>
                </a:solidFill>
                <a:latin typeface="Arial"/>
              </a:rPr>
              <a:t>CFRP</a:t>
            </a:r>
            <a:r>
              <a:rPr b="0" lang="de-DE" sz="1400" spc="-1" strike="noStrike">
                <a:solidFill>
                  <a:srgbClr val="333333"/>
                </a:solidFill>
                <a:latin typeface="Arial"/>
              </a:rPr>
              <a:t> structure, a Young‘s modulus of 150 Gpa was assumed, which complies to a commercial carbon fiber composite property.</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192"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193" name="" descr=""/>
          <p:cNvPicPr/>
          <p:nvPr/>
        </p:nvPicPr>
        <p:blipFill>
          <a:blip r:embed="rId1"/>
          <a:stretch/>
        </p:blipFill>
        <p:spPr>
          <a:xfrm>
            <a:off x="432000" y="2831760"/>
            <a:ext cx="8208000" cy="2063880"/>
          </a:xfrm>
          <a:prstGeom prst="rect">
            <a:avLst/>
          </a:prstGeom>
          <a:ln>
            <a:noFill/>
          </a:ln>
        </p:spPr>
      </p:pic>
      <p:sp>
        <p:nvSpPr>
          <p:cNvPr id="194" name="Line 3"/>
          <p:cNvSpPr/>
          <p:nvPr/>
        </p:nvSpPr>
        <p:spPr>
          <a:xfrm flipH="1" flipV="1">
            <a:off x="1008000" y="4103640"/>
            <a:ext cx="2376000" cy="1080000"/>
          </a:xfrm>
          <a:prstGeom prst="line">
            <a:avLst/>
          </a:prstGeom>
          <a:ln>
            <a:solidFill>
              <a:srgbClr val="000000"/>
            </a:solidFill>
            <a:tailEnd len="med" type="triangle" w="med"/>
          </a:ln>
        </p:spPr>
        <p:style>
          <a:lnRef idx="0"/>
          <a:fillRef idx="0"/>
          <a:effectRef idx="0"/>
          <a:fontRef idx="minor"/>
        </p:style>
      </p:sp>
      <p:sp>
        <p:nvSpPr>
          <p:cNvPr id="195" name="Line 4"/>
          <p:cNvSpPr/>
          <p:nvPr/>
        </p:nvSpPr>
        <p:spPr>
          <a:xfrm flipV="1">
            <a:off x="3384360" y="4031640"/>
            <a:ext cx="1511640" cy="1152360"/>
          </a:xfrm>
          <a:prstGeom prst="line">
            <a:avLst/>
          </a:prstGeom>
          <a:ln>
            <a:solidFill>
              <a:srgbClr val="000000"/>
            </a:solidFill>
            <a:tailEnd len="med" type="triangle" w="med"/>
          </a:ln>
        </p:spPr>
        <p:style>
          <a:lnRef idx="0"/>
          <a:fillRef idx="0"/>
          <a:effectRef idx="0"/>
          <a:fontRef idx="minor"/>
        </p:style>
      </p:sp>
      <p:sp>
        <p:nvSpPr>
          <p:cNvPr id="196" name="TextShape 5"/>
          <p:cNvSpPr txBox="1"/>
          <p:nvPr/>
        </p:nvSpPr>
        <p:spPr>
          <a:xfrm>
            <a:off x="1872000" y="5148000"/>
            <a:ext cx="5394600" cy="1288440"/>
          </a:xfrm>
          <a:prstGeom prst="rect">
            <a:avLst/>
          </a:prstGeom>
          <a:noFill/>
          <a:ln>
            <a:noFill/>
          </a:ln>
        </p:spPr>
        <p:txBody>
          <a:bodyPr lIns="90000" rIns="90000" tIns="45000" bIns="45000">
            <a:spAutoFit/>
          </a:bodyPr>
          <a:p>
            <a:pPr>
              <a:lnSpc>
                <a:spcPct val="150000"/>
              </a:lnSpc>
            </a:pPr>
            <a:r>
              <a:rPr b="0" lang="de-DE" sz="1400" spc="-1" strike="noStrike">
                <a:latin typeface="Arial"/>
              </a:rPr>
              <a:t>The target pipe is supported by two holding structures in the support structure. Later, the interface could be realized via wedge-shaped half-shells, which push the pipe against the support structure.</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p:txBody>
      </p:sp>
      <p:sp>
        <p:nvSpPr>
          <p:cNvPr id="198"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199" name="" descr=""/>
          <p:cNvPicPr/>
          <p:nvPr/>
        </p:nvPicPr>
        <p:blipFill>
          <a:blip r:embed="rId1"/>
          <a:stretch/>
        </p:blipFill>
        <p:spPr>
          <a:xfrm>
            <a:off x="432000" y="2700000"/>
            <a:ext cx="8515800" cy="3384000"/>
          </a:xfrm>
          <a:prstGeom prst="rect">
            <a:avLst/>
          </a:prstGeom>
          <a:ln>
            <a:noFill/>
          </a:ln>
        </p:spPr>
      </p:pic>
      <p:sp>
        <p:nvSpPr>
          <p:cNvPr id="200" name="TextShape 3"/>
          <p:cNvSpPr txBox="1"/>
          <p:nvPr/>
        </p:nvSpPr>
        <p:spPr>
          <a:xfrm>
            <a:off x="4884840" y="5940000"/>
            <a:ext cx="3683160" cy="858240"/>
          </a:xfrm>
          <a:prstGeom prst="rect">
            <a:avLst/>
          </a:prstGeom>
          <a:noFill/>
          <a:ln>
            <a:noFill/>
          </a:ln>
        </p:spPr>
        <p:txBody>
          <a:bodyPr lIns="90000" rIns="90000" tIns="45000" bIns="45000">
            <a:spAutoFit/>
          </a:bodyPr>
          <a:p>
            <a:r>
              <a:rPr b="0" lang="de-DE" sz="1400" spc="-1" strike="noStrike">
                <a:latin typeface="Arial"/>
              </a:rPr>
              <a:t>(deformations with factor 80 shown)</a:t>
            </a:r>
            <a:endParaRPr b="0" lang="de-DE" sz="1400" spc="-1" strike="noStrike">
              <a:latin typeface="Arial"/>
            </a:endParaRPr>
          </a:p>
        </p:txBody>
      </p:sp>
      <p:sp>
        <p:nvSpPr>
          <p:cNvPr id="201" name="TextShape 4"/>
          <p:cNvSpPr txBox="1"/>
          <p:nvPr/>
        </p:nvSpPr>
        <p:spPr>
          <a:xfrm>
            <a:off x="134640" y="1332000"/>
            <a:ext cx="8211600" cy="4903200"/>
          </a:xfrm>
          <a:prstGeom prst="rect">
            <a:avLst/>
          </a:prstGeom>
          <a:noFill/>
          <a:ln>
            <a:noFill/>
          </a:ln>
        </p:spPr>
        <p:txBody>
          <a:bodyPr>
            <a:noAutofit/>
          </a:bodyPr>
          <a:p>
            <a:pPr marL="432000" indent="-324000">
              <a:lnSpc>
                <a:spcPct val="150000"/>
              </a:lnSpc>
              <a:spcBef>
                <a:spcPts val="1417"/>
              </a:spcBef>
              <a:spcAft>
                <a:spcPts val="850"/>
              </a:spcAft>
              <a:buClr>
                <a:srgbClr val="000000"/>
              </a:buClr>
              <a:buSzPct val="45000"/>
              <a:buFont typeface="Wingdings" charset="2"/>
              <a:buChar char=""/>
            </a:pPr>
            <a:r>
              <a:rPr b="0" lang="de-DE" sz="1400" spc="-1" strike="noStrike">
                <a:solidFill>
                  <a:srgbClr val="333333"/>
                </a:solidFill>
                <a:latin typeface="Arial"/>
                <a:ea typeface="Microsoft YaHei"/>
              </a:rPr>
              <a:t>The first calculation shows low displacements with a maximum of ~1,9mm at the end of the support structure.</a:t>
            </a:r>
            <a:endParaRPr b="0" lang="de-DE" sz="1400" spc="-1" strike="noStrike">
              <a:solidFill>
                <a:srgbClr val="333333"/>
              </a:solidFill>
              <a:latin typeface="Arial"/>
            </a:endParaRPr>
          </a:p>
          <a:p>
            <a:pPr marL="432000" indent="-324000">
              <a:lnSpc>
                <a:spcPct val="150000"/>
              </a:lnSpc>
              <a:spcBef>
                <a:spcPts val="1417"/>
              </a:spcBef>
              <a:spcAft>
                <a:spcPts val="850"/>
              </a:spcAft>
              <a:buClr>
                <a:srgbClr val="000000"/>
              </a:buClr>
              <a:buSzPct val="45000"/>
              <a:buFont typeface="Wingdings" charset="2"/>
              <a:buChar char=""/>
            </a:pPr>
            <a:r>
              <a:rPr b="0" lang="de-DE" sz="1400" spc="-1" strike="noStrike">
                <a:solidFill>
                  <a:srgbClr val="333333"/>
                </a:solidFill>
                <a:latin typeface="Arial"/>
                <a:ea typeface="Microsoft YaHei"/>
              </a:rPr>
              <a:t>The space between the BW-EMC and the rip of the support structure is 10 mm( inner diameter of BW-EMC assumed to be 360 mm), so this value is uncritical.</a:t>
            </a:r>
            <a:endParaRPr b="0" lang="de-DE" sz="1400" spc="-1" strike="noStrike">
              <a:solidFill>
                <a:srgbClr val="333333"/>
              </a:solidFill>
              <a:latin typeface="Arial"/>
            </a:endParaRPr>
          </a:p>
          <a:p>
            <a:pPr marL="432000" indent="-324000">
              <a:lnSpc>
                <a:spcPct val="150000"/>
              </a:lnSpc>
              <a:spcBef>
                <a:spcPts val="1417"/>
              </a:spcBef>
              <a:spcAft>
                <a:spcPts val="850"/>
              </a:spcAft>
              <a:buClr>
                <a:srgbClr val="000000"/>
              </a:buClr>
              <a:buSzPct val="45000"/>
              <a:buFont typeface="Wingdings" charset="2"/>
              <a:buChar char=""/>
            </a:pPr>
            <a:r>
              <a:rPr b="0" lang="de-DE" sz="1400" spc="-1" strike="noStrike">
                <a:solidFill>
                  <a:srgbClr val="333333"/>
                </a:solidFill>
                <a:latin typeface="Arial"/>
                <a:ea typeface="Microsoft YaHei"/>
              </a:rPr>
              <a:t> </a:t>
            </a:r>
            <a:r>
              <a:rPr b="0" lang="de-DE" sz="2200" spc="-1" strike="noStrike">
                <a:solidFill>
                  <a:srgbClr val="333333"/>
                </a:solidFill>
                <a:latin typeface="Arial"/>
                <a:ea typeface="Microsoft YaHei"/>
              </a:rPr>
              <a:t> </a:t>
            </a:r>
            <a:endParaRPr b="0" lang="de-DE" sz="2200" spc="-1" strike="noStrike">
              <a:solidFill>
                <a:srgbClr val="333333"/>
              </a:solidFill>
              <a:latin typeface="Arial"/>
            </a:endParaRPr>
          </a:p>
          <a:p>
            <a:pPr marL="432000" indent="-324000">
              <a:lnSpc>
                <a:spcPct val="100000"/>
              </a:lnSpc>
              <a:spcBef>
                <a:spcPts val="850"/>
              </a:spcBef>
              <a:buClr>
                <a:srgbClr val="000000"/>
              </a:buClr>
              <a:buSzPct val="45000"/>
              <a:buFont typeface="Wingdings" charset="2"/>
              <a:buChar char=""/>
            </a:pPr>
            <a:endParaRPr b="0" lang="de-DE" sz="2200" spc="-1" strike="noStrike">
              <a:solidFill>
                <a:srgbClr val="333333"/>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Furthermore, the calculation shows that the stress in the frame is very low with a maximum of about 40 MPa, what is uncritically for CFRP structures(for example M35J with an flexural Young‘s-modulus of 169 Gpa, flexural strength of 1650 MPa and 90° tensile strenght of 69 MPa). </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That gives us the oppurtunity to further minimize the volume.</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03"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04" name="" descr=""/>
          <p:cNvPicPr/>
          <p:nvPr/>
        </p:nvPicPr>
        <p:blipFill>
          <a:blip r:embed="rId1"/>
          <a:stretch/>
        </p:blipFill>
        <p:spPr>
          <a:xfrm>
            <a:off x="144000" y="3286440"/>
            <a:ext cx="8856000" cy="2581560"/>
          </a:xfrm>
          <a:prstGeom prst="rect">
            <a:avLst/>
          </a:prstGeom>
          <a:ln>
            <a:noFill/>
          </a:ln>
        </p:spPr>
      </p:pic>
      <p:sp>
        <p:nvSpPr>
          <p:cNvPr id="205" name="TextShape 3"/>
          <p:cNvSpPr txBox="1"/>
          <p:nvPr/>
        </p:nvSpPr>
        <p:spPr>
          <a:xfrm>
            <a:off x="5100840" y="5904000"/>
            <a:ext cx="3683160" cy="858240"/>
          </a:xfrm>
          <a:prstGeom prst="rect">
            <a:avLst/>
          </a:prstGeom>
          <a:noFill/>
          <a:ln>
            <a:noFill/>
          </a:ln>
        </p:spPr>
        <p:txBody>
          <a:bodyPr lIns="90000" rIns="90000" tIns="45000" bIns="45000">
            <a:spAutoFit/>
          </a:bodyPr>
          <a:p>
            <a:r>
              <a:rPr b="0" lang="de-DE" sz="1400" spc="-1" strike="noStrike">
                <a:latin typeface="Arial"/>
              </a:rPr>
              <a:t>(deformations with factor 80 shown</a:t>
            </a:r>
            <a:r>
              <a:rPr b="0" lang="de-DE" sz="1600" spc="-1" strike="noStrike">
                <a:latin typeface="Arial"/>
              </a:rPr>
              <a:t>)</a:t>
            </a:r>
            <a:endParaRPr b="0" lang="de-DE" sz="16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By lowering the display to low values regarding to the stress, we can see that some areas of the frame are just minimal loaded.</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So these areas gives us the possibilities to reduce material, what is important for the later measurements in the experimental phase.</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800" spc="-1" strike="noStrike">
                <a:solidFill>
                  <a:srgbClr val="333333"/>
                </a:solidFill>
                <a:latin typeface="Arial"/>
              </a:rPr>
              <a:t>   </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0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08" name="" descr=""/>
          <p:cNvPicPr/>
          <p:nvPr/>
        </p:nvPicPr>
        <p:blipFill>
          <a:blip r:embed="rId1"/>
          <a:stretch/>
        </p:blipFill>
        <p:spPr>
          <a:xfrm>
            <a:off x="936000" y="2833560"/>
            <a:ext cx="5976000" cy="3718440"/>
          </a:xfrm>
          <a:prstGeom prst="rect">
            <a:avLst/>
          </a:prstGeom>
          <a:ln>
            <a:noFill/>
          </a:ln>
        </p:spPr>
      </p:pic>
      <p:sp>
        <p:nvSpPr>
          <p:cNvPr id="209" name="CustomShape 3"/>
          <p:cNvSpPr/>
          <p:nvPr/>
        </p:nvSpPr>
        <p:spPr>
          <a:xfrm>
            <a:off x="4500000" y="3960000"/>
            <a:ext cx="1008000" cy="576000"/>
          </a:xfrm>
          <a:prstGeom prst="ellipse">
            <a:avLst/>
          </a:prstGeom>
          <a:noFill/>
          <a:ln w="36000">
            <a:solidFill>
              <a:srgbClr val="000000"/>
            </a:solidFill>
            <a:round/>
          </a:ln>
        </p:spPr>
        <p:style>
          <a:lnRef idx="0"/>
          <a:fillRef idx="0"/>
          <a:effectRef idx="0"/>
          <a:fontRef idx="minor"/>
        </p:style>
      </p:sp>
      <p:sp>
        <p:nvSpPr>
          <p:cNvPr id="210" name="CustomShape 4"/>
          <p:cNvSpPr/>
          <p:nvPr/>
        </p:nvSpPr>
        <p:spPr>
          <a:xfrm>
            <a:off x="2196000" y="3420000"/>
            <a:ext cx="1764000" cy="504000"/>
          </a:xfrm>
          <a:prstGeom prst="ellipse">
            <a:avLst/>
          </a:prstGeom>
          <a:noFill/>
          <a:ln w="36000">
            <a:solidFill>
              <a:srgbClr val="000000"/>
            </a:solidFill>
            <a:round/>
          </a:ln>
        </p:spPr>
        <p:style>
          <a:lnRef idx="0"/>
          <a:fillRef idx="0"/>
          <a:effectRef idx="0"/>
          <a:fontRef idx="minor"/>
        </p:style>
      </p:sp>
      <p:sp>
        <p:nvSpPr>
          <p:cNvPr id="211" name="CustomShape 5"/>
          <p:cNvSpPr/>
          <p:nvPr/>
        </p:nvSpPr>
        <p:spPr>
          <a:xfrm>
            <a:off x="2015280" y="5868000"/>
            <a:ext cx="1800720" cy="503280"/>
          </a:xfrm>
          <a:prstGeom prst="ellipse">
            <a:avLst/>
          </a:prstGeom>
          <a:noFill/>
          <a:ln w="36000">
            <a:solidFill>
              <a:srgbClr val="000000"/>
            </a:solidFill>
            <a:round/>
          </a:ln>
        </p:spPr>
        <p:style>
          <a:lnRef idx="0"/>
          <a:fillRef idx="0"/>
          <a:effectRef idx="0"/>
          <a:fontRef idx="minor"/>
        </p:style>
      </p:sp>
      <p:sp>
        <p:nvSpPr>
          <p:cNvPr id="212" name="CustomShape 6"/>
          <p:cNvSpPr/>
          <p:nvPr/>
        </p:nvSpPr>
        <p:spPr>
          <a:xfrm>
            <a:off x="2052000" y="5076000"/>
            <a:ext cx="432000" cy="216000"/>
          </a:xfrm>
          <a:prstGeom prst="ellipse">
            <a:avLst/>
          </a:prstGeom>
          <a:noFill/>
          <a:ln w="36000">
            <a:solidFill>
              <a:srgbClr val="000000"/>
            </a:solidFill>
            <a:round/>
          </a:ln>
        </p:spPr>
        <p:style>
          <a:lnRef idx="0"/>
          <a:fillRef idx="0"/>
          <a:effectRef idx="0"/>
          <a:fontRef idx="minor"/>
        </p:style>
      </p:sp>
      <p:sp>
        <p:nvSpPr>
          <p:cNvPr id="213" name="CustomShape 7"/>
          <p:cNvSpPr/>
          <p:nvPr/>
        </p:nvSpPr>
        <p:spPr>
          <a:xfrm>
            <a:off x="2052000" y="4572000"/>
            <a:ext cx="432000" cy="216000"/>
          </a:xfrm>
          <a:prstGeom prst="ellipse">
            <a:avLst/>
          </a:prstGeom>
          <a:noFill/>
          <a:ln w="36000">
            <a:solidFill>
              <a:srgbClr val="000000"/>
            </a:solidFill>
            <a:round/>
          </a:ln>
        </p:spPr>
        <p:style>
          <a:lnRef idx="0"/>
          <a:fillRef idx="0"/>
          <a:effectRef idx="0"/>
          <a:fontRef idx="minor"/>
        </p:style>
      </p:sp>
      <p:sp>
        <p:nvSpPr>
          <p:cNvPr id="214" name="CustomShape 8"/>
          <p:cNvSpPr/>
          <p:nvPr/>
        </p:nvSpPr>
        <p:spPr>
          <a:xfrm>
            <a:off x="4428000" y="5292000"/>
            <a:ext cx="1080000" cy="576000"/>
          </a:xfrm>
          <a:prstGeom prst="ellipse">
            <a:avLst/>
          </a:prstGeom>
          <a:noFill/>
          <a:ln w="36000">
            <a:solidFill>
              <a:srgbClr val="000000"/>
            </a:solidFill>
            <a:round/>
          </a:ln>
        </p:spPr>
        <p:style>
          <a:lnRef idx="0"/>
          <a:fillRef idx="0"/>
          <a:effectRef idx="0"/>
          <a:fontRef idx="minor"/>
        </p:style>
      </p:sp>
      <p:sp>
        <p:nvSpPr>
          <p:cNvPr id="215" name="CustomShape 9"/>
          <p:cNvSpPr/>
          <p:nvPr/>
        </p:nvSpPr>
        <p:spPr>
          <a:xfrm>
            <a:off x="3060360" y="4248360"/>
            <a:ext cx="827640" cy="216000"/>
          </a:xfrm>
          <a:prstGeom prst="ellipse">
            <a:avLst/>
          </a:prstGeom>
          <a:noFill/>
          <a:ln w="36000">
            <a:solidFill>
              <a:srgbClr val="000000"/>
            </a:solidFill>
            <a:round/>
          </a:ln>
        </p:spPr>
        <p:style>
          <a:lnRef idx="0"/>
          <a:fillRef idx="0"/>
          <a:effectRef idx="0"/>
          <a:fontRef idx="minor"/>
        </p:style>
      </p:sp>
      <p:sp>
        <p:nvSpPr>
          <p:cNvPr id="216" name="CustomShape 10"/>
          <p:cNvSpPr/>
          <p:nvPr/>
        </p:nvSpPr>
        <p:spPr>
          <a:xfrm>
            <a:off x="3060360" y="5436720"/>
            <a:ext cx="827640" cy="216000"/>
          </a:xfrm>
          <a:prstGeom prst="ellipse">
            <a:avLst/>
          </a:prstGeom>
          <a:noFill/>
          <a:ln w="36000">
            <a:solidFill>
              <a:srgbClr val="000000"/>
            </a:solidFill>
            <a:round/>
          </a:ln>
        </p:spPr>
        <p:style>
          <a:lnRef idx="0"/>
          <a:fillRef idx="0"/>
          <a:effectRef idx="0"/>
          <a:fontRef idx="minor"/>
        </p:style>
      </p:sp>
      <p:sp>
        <p:nvSpPr>
          <p:cNvPr id="217" name="CustomShape 11"/>
          <p:cNvSpPr/>
          <p:nvPr/>
        </p:nvSpPr>
        <p:spPr>
          <a:xfrm>
            <a:off x="6912000" y="3672000"/>
            <a:ext cx="576000" cy="2556000"/>
          </a:xfrm>
          <a:custGeom>
            <a:avLst/>
            <a:gdLst/>
            <a:ahLst/>
            <a:rect l="0" t="0" r="r" b="b"/>
            <a:pathLst>
              <a:path w="1601" h="7102">
                <a:moveTo>
                  <a:pt x="0" y="0"/>
                </a:moveTo>
                <a:cubicBezTo>
                  <a:pt x="400" y="0"/>
                  <a:pt x="800" y="295"/>
                  <a:pt x="800" y="591"/>
                </a:cubicBezTo>
                <a:lnTo>
                  <a:pt x="800" y="2958"/>
                </a:lnTo>
                <a:cubicBezTo>
                  <a:pt x="800" y="3254"/>
                  <a:pt x="1200" y="3550"/>
                  <a:pt x="1600" y="3550"/>
                </a:cubicBezTo>
                <a:cubicBezTo>
                  <a:pt x="1200" y="3550"/>
                  <a:pt x="800" y="3846"/>
                  <a:pt x="800" y="4142"/>
                </a:cubicBezTo>
                <a:lnTo>
                  <a:pt x="800" y="6509"/>
                </a:lnTo>
                <a:cubicBezTo>
                  <a:pt x="800" y="6805"/>
                  <a:pt x="400" y="7101"/>
                  <a:pt x="0" y="7101"/>
                </a:cubicBezTo>
              </a:path>
            </a:pathLst>
          </a:custGeom>
          <a:noFill/>
          <a:ln w="19080">
            <a:solidFill>
              <a:srgbClr val="3465a4"/>
            </a:solidFill>
            <a:round/>
          </a:ln>
        </p:spPr>
        <p:style>
          <a:lnRef idx="0"/>
          <a:fillRef idx="0"/>
          <a:effectRef idx="0"/>
          <a:fontRef idx="minor"/>
        </p:style>
      </p:sp>
      <p:sp>
        <p:nvSpPr>
          <p:cNvPr id="218" name="TextShape 12"/>
          <p:cNvSpPr txBox="1"/>
          <p:nvPr/>
        </p:nvSpPr>
        <p:spPr>
          <a:xfrm>
            <a:off x="7488000" y="4608000"/>
            <a:ext cx="5832000" cy="1296000"/>
          </a:xfrm>
          <a:prstGeom prst="rect">
            <a:avLst/>
          </a:prstGeom>
          <a:noFill/>
          <a:ln>
            <a:noFill/>
          </a:ln>
        </p:spPr>
        <p:txBody>
          <a:bodyPr lIns="90000" rIns="90000" tIns="45000" bIns="45000">
            <a:spAutoFit/>
          </a:bodyPr>
          <a:p>
            <a:r>
              <a:rPr b="0" lang="de-DE" sz="1400" spc="-1" strike="noStrike">
                <a:latin typeface="Arial"/>
              </a:rPr>
              <a:t>Stress distribution</a:t>
            </a:r>
            <a:endParaRPr b="0" lang="de-DE" sz="1400" spc="-1" strike="noStrike">
              <a:latin typeface="Arial"/>
            </a:endParaRPr>
          </a:p>
          <a:p>
            <a:r>
              <a:rPr b="0" lang="de-DE" sz="1400" spc="-1" strike="noStrike">
                <a:latin typeface="Arial"/>
              </a:rPr>
              <a:t>in the component</a:t>
            </a:r>
            <a:r>
              <a:rPr b="0" lang="de-DE" sz="1800" spc="-1" strike="noStrike">
                <a:latin typeface="Arial"/>
              </a:rPr>
              <a:t> </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After that, the model was adjusted with respect to the calculation, to reduce the mass in the target area.</a:t>
            </a:r>
            <a:r>
              <a:rPr b="0" lang="de-DE" sz="1800" spc="-1" strike="noStrike">
                <a:solidFill>
                  <a:srgbClr val="333333"/>
                </a:solidFill>
                <a:latin typeface="Arial"/>
              </a:rPr>
              <a:t>  </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20"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21" name="" descr=""/>
          <p:cNvPicPr/>
          <p:nvPr/>
        </p:nvPicPr>
        <p:blipFill>
          <a:blip r:embed="rId1"/>
          <a:stretch/>
        </p:blipFill>
        <p:spPr>
          <a:xfrm>
            <a:off x="252000" y="4536000"/>
            <a:ext cx="7524000" cy="1954440"/>
          </a:xfrm>
          <a:prstGeom prst="rect">
            <a:avLst/>
          </a:prstGeom>
          <a:ln>
            <a:noFill/>
          </a:ln>
        </p:spPr>
      </p:pic>
      <p:pic>
        <p:nvPicPr>
          <p:cNvPr id="222" name="" descr=""/>
          <p:cNvPicPr/>
          <p:nvPr/>
        </p:nvPicPr>
        <p:blipFill>
          <a:blip r:embed="rId2"/>
          <a:stretch/>
        </p:blipFill>
        <p:spPr>
          <a:xfrm>
            <a:off x="339120" y="2484000"/>
            <a:ext cx="7342920" cy="1656000"/>
          </a:xfrm>
          <a:prstGeom prst="rect">
            <a:avLst/>
          </a:prstGeom>
          <a:ln>
            <a:noFill/>
          </a:ln>
        </p:spPr>
      </p:pic>
      <p:sp>
        <p:nvSpPr>
          <p:cNvPr id="223" name="CustomShape 3"/>
          <p:cNvSpPr/>
          <p:nvPr/>
        </p:nvSpPr>
        <p:spPr>
          <a:xfrm>
            <a:off x="1656000" y="4140000"/>
            <a:ext cx="144000" cy="540000"/>
          </a:xfrm>
          <a:custGeom>
            <a:avLst/>
            <a:gdLst/>
            <a:ahLst/>
            <a:rect l="0" t="0" r="r" b="b"/>
            <a:pathLst>
              <a:path w="402" h="1502">
                <a:moveTo>
                  <a:pt x="0" y="298"/>
                </a:moveTo>
                <a:lnTo>
                  <a:pt x="200" y="0"/>
                </a:lnTo>
                <a:lnTo>
                  <a:pt x="401" y="298"/>
                </a:lnTo>
                <a:lnTo>
                  <a:pt x="300" y="298"/>
                </a:lnTo>
                <a:lnTo>
                  <a:pt x="300" y="1202"/>
                </a:lnTo>
                <a:lnTo>
                  <a:pt x="401" y="1202"/>
                </a:lnTo>
                <a:lnTo>
                  <a:pt x="200" y="1501"/>
                </a:lnTo>
                <a:lnTo>
                  <a:pt x="0" y="1202"/>
                </a:lnTo>
                <a:lnTo>
                  <a:pt x="100" y="1202"/>
                </a:lnTo>
                <a:lnTo>
                  <a:pt x="100" y="298"/>
                </a:lnTo>
                <a:lnTo>
                  <a:pt x="0" y="298"/>
                </a:lnTo>
              </a:path>
            </a:pathLst>
          </a:custGeom>
          <a:solidFill>
            <a:srgbClr val="729fcf"/>
          </a:solidFill>
          <a:ln>
            <a:solidFill>
              <a:srgbClr val="3465a4"/>
            </a:solidFill>
          </a:ln>
        </p:spPr>
        <p:style>
          <a:lnRef idx="0"/>
          <a:fillRef idx="0"/>
          <a:effectRef idx="0"/>
          <a:fontRef idx="minor"/>
        </p:style>
      </p:sp>
      <p:sp>
        <p:nvSpPr>
          <p:cNvPr id="224" name="TextShape 4"/>
          <p:cNvSpPr txBox="1"/>
          <p:nvPr/>
        </p:nvSpPr>
        <p:spPr>
          <a:xfrm>
            <a:off x="3672000" y="2592000"/>
            <a:ext cx="1584000" cy="290160"/>
          </a:xfrm>
          <a:prstGeom prst="rect">
            <a:avLst/>
          </a:prstGeom>
          <a:noFill/>
          <a:ln>
            <a:noFill/>
          </a:ln>
        </p:spPr>
        <p:txBody>
          <a:bodyPr lIns="90000" rIns="90000" tIns="45000" bIns="45000">
            <a:spAutoFit/>
          </a:bodyPr>
          <a:p>
            <a:r>
              <a:rPr b="0" lang="de-DE" sz="1400" spc="-1" strike="noStrike">
                <a:latin typeface="Arial"/>
              </a:rPr>
              <a:t>First design</a:t>
            </a:r>
            <a:endParaRPr b="0" lang="de-DE" sz="1400" spc="-1" strike="noStrike">
              <a:latin typeface="Arial"/>
            </a:endParaRPr>
          </a:p>
        </p:txBody>
      </p:sp>
      <p:sp>
        <p:nvSpPr>
          <p:cNvPr id="225" name="TextShape 5"/>
          <p:cNvSpPr txBox="1"/>
          <p:nvPr/>
        </p:nvSpPr>
        <p:spPr>
          <a:xfrm>
            <a:off x="3492000" y="4860000"/>
            <a:ext cx="3852000" cy="290160"/>
          </a:xfrm>
          <a:prstGeom prst="rect">
            <a:avLst/>
          </a:prstGeom>
          <a:noFill/>
          <a:ln>
            <a:noFill/>
          </a:ln>
        </p:spPr>
        <p:txBody>
          <a:bodyPr lIns="90000" rIns="90000" tIns="45000" bIns="45000">
            <a:spAutoFit/>
          </a:bodyPr>
          <a:p>
            <a:r>
              <a:rPr b="0" lang="de-DE" sz="1400" spc="-1" strike="noStrike">
                <a:latin typeface="Arial"/>
              </a:rPr>
              <a:t>Advanced design with less mass </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p:txBody>
      </p:sp>
      <p:sp>
        <p:nvSpPr>
          <p:cNvPr id="22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sp>
        <p:nvSpPr>
          <p:cNvPr id="228" name="TextShape 3"/>
          <p:cNvSpPr txBox="1"/>
          <p:nvPr/>
        </p:nvSpPr>
        <p:spPr>
          <a:xfrm>
            <a:off x="4884840" y="6012000"/>
            <a:ext cx="3683160" cy="858240"/>
          </a:xfrm>
          <a:prstGeom prst="rect">
            <a:avLst/>
          </a:prstGeom>
          <a:noFill/>
          <a:ln>
            <a:noFill/>
          </a:ln>
        </p:spPr>
        <p:txBody>
          <a:bodyPr lIns="90000" rIns="90000" tIns="45000" bIns="45000">
            <a:spAutoFit/>
          </a:bodyPr>
          <a:p>
            <a:pPr>
              <a:lnSpc>
                <a:spcPct val="150000"/>
              </a:lnSpc>
            </a:pPr>
            <a:r>
              <a:rPr b="0" lang="de-DE" sz="1400" spc="-1" strike="noStrike">
                <a:latin typeface="Arial"/>
              </a:rPr>
              <a:t>(deformations with factor 80 shown)</a:t>
            </a:r>
            <a:endParaRPr b="0" lang="de-DE" sz="1400" spc="-1" strike="noStrike">
              <a:latin typeface="Arial"/>
            </a:endParaRPr>
          </a:p>
        </p:txBody>
      </p:sp>
      <p:sp>
        <p:nvSpPr>
          <p:cNvPr id="229" name="TextShape 4"/>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calculation of the new design shows displacements with a maximum of ~2,9 mm at the end of the support structure, which is still ok regarding the space between the BW-EMC and the support structure (outer diameter of the support rib is 340 mm, inner diameter of the BW-EMC is 360mm). </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p:txBody>
      </p:sp>
      <p:pic>
        <p:nvPicPr>
          <p:cNvPr id="230" name="" descr=""/>
          <p:cNvPicPr/>
          <p:nvPr/>
        </p:nvPicPr>
        <p:blipFill>
          <a:blip r:embed="rId1"/>
          <a:stretch/>
        </p:blipFill>
        <p:spPr>
          <a:xfrm>
            <a:off x="432000" y="2931840"/>
            <a:ext cx="8442720" cy="293616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Contents</a:t>
            </a:r>
            <a:r>
              <a:rPr b="0" lang="de-DE" sz="1600" spc="-1" strike="noStrike">
                <a:solidFill>
                  <a:srgbClr val="333333"/>
                </a:solidFill>
                <a:latin typeface="Arial"/>
              </a:rPr>
              <a:t>:</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2000" spc="-1" strike="noStrike">
                <a:solidFill>
                  <a:srgbClr val="333333"/>
                </a:solidFill>
                <a:latin typeface="Arial"/>
              </a:rPr>
              <a:t> </a:t>
            </a:r>
            <a:r>
              <a:rPr b="0" lang="de-DE" sz="1600" spc="-1" strike="noStrike">
                <a:solidFill>
                  <a:srgbClr val="333333"/>
                </a:solidFill>
                <a:latin typeface="Arial"/>
              </a:rPr>
              <a:t>1.</a:t>
            </a:r>
            <a:r>
              <a:rPr b="0" lang="de-DE" sz="1600" spc="-1" strike="noStrike">
                <a:solidFill>
                  <a:srgbClr val="333333"/>
                </a:solidFill>
                <a:latin typeface="Arial"/>
              </a:rPr>
              <a:t>	</a:t>
            </a:r>
            <a:r>
              <a:rPr b="0" lang="de-DE" sz="1600" spc="-1" strike="noStrike">
                <a:solidFill>
                  <a:srgbClr val="333333"/>
                </a:solidFill>
                <a:latin typeface="Arial"/>
              </a:rPr>
              <a:t>Requirements</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600" spc="-1" strike="noStrike">
                <a:solidFill>
                  <a:srgbClr val="333333"/>
                </a:solidFill>
                <a:latin typeface="Arial"/>
              </a:rPr>
              <a:t>2.</a:t>
            </a:r>
            <a:r>
              <a:rPr b="0" lang="de-DE" sz="1600" spc="-1" strike="noStrike">
                <a:solidFill>
                  <a:srgbClr val="333333"/>
                </a:solidFill>
                <a:latin typeface="Arial"/>
              </a:rPr>
              <a:t>	</a:t>
            </a:r>
            <a:r>
              <a:rPr b="0" lang="de-DE" sz="1600" spc="-1" strike="noStrike">
                <a:solidFill>
                  <a:srgbClr val="333333"/>
                </a:solidFill>
                <a:latin typeface="Arial"/>
              </a:rPr>
              <a:t>Material comparison</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600" spc="-1" strike="noStrike">
                <a:solidFill>
                  <a:srgbClr val="333333"/>
                </a:solidFill>
                <a:latin typeface="Arial"/>
              </a:rPr>
              <a:t> </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600" spc="-1" strike="noStrike">
                <a:solidFill>
                  <a:srgbClr val="333333"/>
                </a:solidFill>
                <a:latin typeface="Arial"/>
              </a:rPr>
              <a:t>3.</a:t>
            </a:r>
            <a:r>
              <a:rPr b="0" lang="de-DE" sz="1600" spc="-1" strike="noStrike">
                <a:solidFill>
                  <a:srgbClr val="333333"/>
                </a:solidFill>
                <a:latin typeface="Arial"/>
              </a:rPr>
              <a:t>	</a:t>
            </a:r>
            <a:r>
              <a:rPr b="0" lang="de-DE" sz="1600" spc="-1" strike="noStrike">
                <a:solidFill>
                  <a:srgbClr val="333333"/>
                </a:solidFill>
                <a:latin typeface="Arial"/>
              </a:rPr>
              <a:t>Overview of the first design</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600" spc="-1" strike="noStrike">
                <a:solidFill>
                  <a:srgbClr val="333333"/>
                </a:solidFill>
                <a:latin typeface="Arial"/>
                <a:ea typeface="Microsoft YaHei"/>
              </a:rPr>
              <a:t>4.</a:t>
            </a:r>
            <a:r>
              <a:rPr b="0" lang="de-DE" sz="1600" spc="-1" strike="noStrike">
                <a:solidFill>
                  <a:srgbClr val="333333"/>
                </a:solidFill>
                <a:latin typeface="Arial"/>
                <a:ea typeface="Microsoft YaHei"/>
              </a:rPr>
              <a:t>	</a:t>
            </a:r>
            <a:r>
              <a:rPr b="0" lang="de-DE" sz="1600" spc="-1" strike="noStrike">
                <a:solidFill>
                  <a:srgbClr val="333333"/>
                </a:solidFill>
                <a:latin typeface="Arial"/>
              </a:rPr>
              <a:t>Advanced design and calculations</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600" spc="-1" strike="noStrike">
                <a:solidFill>
                  <a:srgbClr val="333333"/>
                </a:solidFill>
                <a:latin typeface="Arial"/>
              </a:rPr>
              <a:t>5.</a:t>
            </a:r>
            <a:r>
              <a:rPr b="0" lang="de-DE" sz="1600" spc="-1" strike="noStrike">
                <a:solidFill>
                  <a:srgbClr val="333333"/>
                </a:solidFill>
                <a:latin typeface="Arial"/>
              </a:rPr>
              <a:t>	</a:t>
            </a:r>
            <a:r>
              <a:rPr b="0" lang="de-DE" sz="1600" spc="-1" strike="noStrike">
                <a:solidFill>
                  <a:srgbClr val="333333"/>
                </a:solidFill>
                <a:latin typeface="Arial"/>
              </a:rPr>
              <a:t>Conclusion</a:t>
            </a:r>
            <a:endParaRPr b="0" lang="de-DE" sz="1600" spc="-1" strike="noStrike">
              <a:solidFill>
                <a:srgbClr val="333333"/>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TextShape 1"/>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sp>
        <p:nvSpPr>
          <p:cNvPr id="232" name="TextShape 2"/>
          <p:cNvSpPr txBox="1"/>
          <p:nvPr/>
        </p:nvSpPr>
        <p:spPr>
          <a:xfrm>
            <a:off x="5100840" y="6120000"/>
            <a:ext cx="3683160" cy="858240"/>
          </a:xfrm>
          <a:prstGeom prst="rect">
            <a:avLst/>
          </a:prstGeom>
          <a:noFill/>
          <a:ln>
            <a:noFill/>
          </a:ln>
        </p:spPr>
        <p:txBody>
          <a:bodyPr lIns="90000" rIns="90000" tIns="45000" bIns="45000">
            <a:spAutoFit/>
          </a:bodyPr>
          <a:p>
            <a:r>
              <a:rPr b="0" lang="de-DE" sz="1400" spc="-1" strike="noStrike">
                <a:latin typeface="Arial"/>
              </a:rPr>
              <a:t>(deformations with factor 80 shown)</a:t>
            </a:r>
            <a:endParaRPr b="0" lang="de-DE" sz="1400" spc="-1" strike="noStrike">
              <a:latin typeface="Arial"/>
            </a:endParaRPr>
          </a:p>
        </p:txBody>
      </p:sp>
      <p:pic>
        <p:nvPicPr>
          <p:cNvPr id="233" name="" descr=""/>
          <p:cNvPicPr/>
          <p:nvPr/>
        </p:nvPicPr>
        <p:blipFill>
          <a:blip r:embed="rId1"/>
          <a:stretch/>
        </p:blipFill>
        <p:spPr>
          <a:xfrm>
            <a:off x="144000" y="3207960"/>
            <a:ext cx="8640000" cy="2948400"/>
          </a:xfrm>
          <a:prstGeom prst="rect">
            <a:avLst/>
          </a:prstGeom>
          <a:ln>
            <a:noFill/>
          </a:ln>
        </p:spPr>
      </p:pic>
      <p:sp>
        <p:nvSpPr>
          <p:cNvPr id="234" name="TextShape 3"/>
          <p:cNvSpPr txBox="1"/>
          <p:nvPr/>
        </p:nvSpPr>
        <p:spPr>
          <a:xfrm>
            <a:off x="432000" y="1432800"/>
            <a:ext cx="84240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ea typeface="Microsoft YaHei"/>
              </a:rPr>
              <a:t>In the advanced design the stress in the frame with a maximum of about 60 MPa is still low. This is uncritical compared to the properties of the composite of the carbon fiber M35J for example(with </a:t>
            </a:r>
            <a:r>
              <a:rPr b="0" lang="de-DE" sz="1400" spc="-1" strike="noStrike">
                <a:solidFill>
                  <a:srgbClr val="333333"/>
                </a:solidFill>
                <a:latin typeface="Arial"/>
              </a:rPr>
              <a:t>flexural strength of 1650 MPa and 90° tensile strenght of 69 MPa). In manufacturing we will make sure that the  axis of the maximum stress are nearly in direction of the fiber orientation.</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800" spc="-1" strike="noStrike">
                <a:solidFill>
                  <a:srgbClr val="333333"/>
                </a:solidFill>
                <a:latin typeface="Arial"/>
              </a:rPr>
              <a:t>   </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Shape 1"/>
          <p:cNvSpPr txBox="1"/>
          <p:nvPr/>
        </p:nvSpPr>
        <p:spPr>
          <a:xfrm>
            <a:off x="432000" y="1432800"/>
            <a:ext cx="87120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stress in the cross section of the target pipe shows high local values from 150 MPa up to a maximum of about 280 MPa in the edge, and global stresses up to 60 MPa. The high stresses depend on the final geometry of the weld and could be much lower. Nevertheless that is a potential risk.</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800" spc="-1" strike="noStrike">
                <a:solidFill>
                  <a:srgbClr val="333333"/>
                </a:solidFill>
                <a:latin typeface="Arial"/>
              </a:rPr>
              <a:t>  </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36"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sp>
        <p:nvSpPr>
          <p:cNvPr id="237" name="TextShape 3"/>
          <p:cNvSpPr txBox="1"/>
          <p:nvPr/>
        </p:nvSpPr>
        <p:spPr>
          <a:xfrm>
            <a:off x="4956840" y="6125760"/>
            <a:ext cx="3683160" cy="858240"/>
          </a:xfrm>
          <a:prstGeom prst="rect">
            <a:avLst/>
          </a:prstGeom>
          <a:noFill/>
          <a:ln>
            <a:noFill/>
          </a:ln>
        </p:spPr>
        <p:txBody>
          <a:bodyPr lIns="90000" rIns="90000" tIns="45000" bIns="45000">
            <a:spAutoFit/>
          </a:bodyPr>
          <a:p>
            <a:r>
              <a:rPr b="0" lang="de-DE" sz="1400" spc="-1" strike="noStrike">
                <a:latin typeface="Arial"/>
              </a:rPr>
              <a:t>(deformations with factor 80 shown)</a:t>
            </a:r>
            <a:endParaRPr b="0" lang="de-DE" sz="1400" spc="-1" strike="noStrike">
              <a:latin typeface="Arial"/>
            </a:endParaRPr>
          </a:p>
        </p:txBody>
      </p:sp>
      <p:pic>
        <p:nvPicPr>
          <p:cNvPr id="238" name="" descr=""/>
          <p:cNvPicPr/>
          <p:nvPr/>
        </p:nvPicPr>
        <p:blipFill>
          <a:blip r:embed="rId1"/>
          <a:stretch/>
        </p:blipFill>
        <p:spPr>
          <a:xfrm>
            <a:off x="1080000" y="3024000"/>
            <a:ext cx="1741680" cy="3097800"/>
          </a:xfrm>
          <a:prstGeom prst="rect">
            <a:avLst/>
          </a:prstGeom>
          <a:ln>
            <a:noFill/>
          </a:ln>
        </p:spPr>
      </p:pic>
      <p:pic>
        <p:nvPicPr>
          <p:cNvPr id="239" name="" descr=""/>
          <p:cNvPicPr/>
          <p:nvPr/>
        </p:nvPicPr>
        <p:blipFill>
          <a:blip r:embed="rId2"/>
          <a:stretch/>
        </p:blipFill>
        <p:spPr>
          <a:xfrm>
            <a:off x="4608000" y="2942640"/>
            <a:ext cx="2155680" cy="2961360"/>
          </a:xfrm>
          <a:prstGeom prst="rect">
            <a:avLst/>
          </a:prstGeom>
          <a:ln>
            <a:noFill/>
          </a:ln>
        </p:spPr>
      </p:pic>
      <p:sp>
        <p:nvSpPr>
          <p:cNvPr id="240" name="Line 4"/>
          <p:cNvSpPr/>
          <p:nvPr/>
        </p:nvSpPr>
        <p:spPr>
          <a:xfrm flipV="1">
            <a:off x="1728000" y="4248000"/>
            <a:ext cx="3456000" cy="216000"/>
          </a:xfrm>
          <a:prstGeom prst="line">
            <a:avLst/>
          </a:prstGeom>
          <a:ln>
            <a:solidFill>
              <a:srgbClr val="000000"/>
            </a:solidFill>
            <a:headEnd len="med" type="oval"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TextShape 1"/>
          <p:cNvSpPr txBox="1"/>
          <p:nvPr/>
        </p:nvSpPr>
        <p:spPr>
          <a:xfrm>
            <a:off x="500400" y="13608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Suggestion 2:</a:t>
            </a:r>
            <a:endParaRPr b="0" lang="de-DE" sz="16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With two bellows perpendicular to the target pipe, instead of the current welded flange, critical stresses in the target cross could be avoided</a:t>
            </a:r>
            <a:r>
              <a:rPr b="0" lang="de-DE" sz="1800" spc="-1" strike="noStrike">
                <a:solidFill>
                  <a:srgbClr val="333333"/>
                </a:solidFill>
                <a:latin typeface="Arial"/>
              </a:rPr>
              <a:t>.</a:t>
            </a:r>
            <a:endParaRPr b="0" lang="de-DE" sz="18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800" spc="-1" strike="noStrike">
              <a:solidFill>
                <a:srgbClr val="333333"/>
              </a:solidFill>
              <a:latin typeface="Arial"/>
            </a:endParaRPr>
          </a:p>
        </p:txBody>
      </p:sp>
      <p:sp>
        <p:nvSpPr>
          <p:cNvPr id="242"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43" name="" descr=""/>
          <p:cNvPicPr/>
          <p:nvPr/>
        </p:nvPicPr>
        <p:blipFill>
          <a:blip r:embed="rId1"/>
          <a:stretch/>
        </p:blipFill>
        <p:spPr>
          <a:xfrm>
            <a:off x="216000" y="2902680"/>
            <a:ext cx="3908880" cy="3505320"/>
          </a:xfrm>
          <a:prstGeom prst="rect">
            <a:avLst/>
          </a:prstGeom>
          <a:ln>
            <a:noFill/>
          </a:ln>
        </p:spPr>
      </p:pic>
      <p:pic>
        <p:nvPicPr>
          <p:cNvPr id="244" name="" descr=""/>
          <p:cNvPicPr/>
          <p:nvPr/>
        </p:nvPicPr>
        <p:blipFill>
          <a:blip r:embed="rId2"/>
          <a:stretch/>
        </p:blipFill>
        <p:spPr>
          <a:xfrm>
            <a:off x="3804120" y="3384000"/>
            <a:ext cx="2459880" cy="1944000"/>
          </a:xfrm>
          <a:prstGeom prst="rect">
            <a:avLst/>
          </a:prstGeom>
          <a:ln>
            <a:noFill/>
          </a:ln>
        </p:spPr>
      </p:pic>
      <p:sp>
        <p:nvSpPr>
          <p:cNvPr id="245" name="Line 3"/>
          <p:cNvSpPr/>
          <p:nvPr/>
        </p:nvSpPr>
        <p:spPr>
          <a:xfrm flipV="1">
            <a:off x="1872000" y="3600000"/>
            <a:ext cx="2736000" cy="504000"/>
          </a:xfrm>
          <a:prstGeom prst="line">
            <a:avLst/>
          </a:prstGeom>
          <a:ln>
            <a:solidFill>
              <a:srgbClr val="000000"/>
            </a:solidFill>
            <a:headEnd len="med" type="triangle" w="med"/>
            <a:tailEnd len="med" type="triangle" w="med"/>
          </a:ln>
        </p:spPr>
        <p:style>
          <a:lnRef idx="0"/>
          <a:fillRef idx="0"/>
          <a:effectRef idx="0"/>
          <a:fontRef idx="minor"/>
        </p:style>
      </p:sp>
      <p:sp>
        <p:nvSpPr>
          <p:cNvPr id="246" name="Line 4"/>
          <p:cNvSpPr/>
          <p:nvPr/>
        </p:nvSpPr>
        <p:spPr>
          <a:xfrm flipV="1">
            <a:off x="1872000" y="4968000"/>
            <a:ext cx="2952000" cy="432000"/>
          </a:xfrm>
          <a:prstGeom prst="line">
            <a:avLst/>
          </a:prstGeom>
          <a:ln>
            <a:solidFill>
              <a:srgbClr val="000000"/>
            </a:solidFill>
            <a:headEnd len="med" type="triangle" w="med"/>
            <a:tailEnd len="med" type="triangle" w="med"/>
          </a:ln>
        </p:spPr>
        <p:style>
          <a:lnRef idx="0"/>
          <a:fillRef idx="0"/>
          <a:effectRef idx="0"/>
          <a:fontRef idx="minor"/>
        </p:style>
      </p:sp>
      <p:pic>
        <p:nvPicPr>
          <p:cNvPr id="247" name="" descr=""/>
          <p:cNvPicPr/>
          <p:nvPr/>
        </p:nvPicPr>
        <p:blipFill>
          <a:blip r:embed="rId3"/>
          <a:stretch/>
        </p:blipFill>
        <p:spPr>
          <a:xfrm>
            <a:off x="6797520" y="3338280"/>
            <a:ext cx="1914480" cy="2133720"/>
          </a:xfrm>
          <a:prstGeom prst="rect">
            <a:avLst/>
          </a:prstGeom>
          <a:ln>
            <a:noFill/>
          </a:ln>
        </p:spPr>
      </p:pic>
      <p:sp>
        <p:nvSpPr>
          <p:cNvPr id="248" name="CustomShape 5"/>
          <p:cNvSpPr/>
          <p:nvPr/>
        </p:nvSpPr>
        <p:spPr>
          <a:xfrm>
            <a:off x="5976000" y="3960000"/>
            <a:ext cx="864000" cy="216000"/>
          </a:xfrm>
          <a:custGeom>
            <a:avLst/>
            <a:gdLst/>
            <a:ahLst/>
            <a:rect l="0" t="0" r="r" b="b"/>
            <a:pathLst>
              <a:path w="2402" h="602">
                <a:moveTo>
                  <a:pt x="0" y="300"/>
                </a:moveTo>
                <a:lnTo>
                  <a:pt x="477" y="0"/>
                </a:lnTo>
                <a:lnTo>
                  <a:pt x="477" y="150"/>
                </a:lnTo>
                <a:lnTo>
                  <a:pt x="1923" y="150"/>
                </a:lnTo>
                <a:lnTo>
                  <a:pt x="1923" y="0"/>
                </a:lnTo>
                <a:lnTo>
                  <a:pt x="2401" y="300"/>
                </a:lnTo>
                <a:lnTo>
                  <a:pt x="1923" y="601"/>
                </a:lnTo>
                <a:lnTo>
                  <a:pt x="1923" y="450"/>
                </a:lnTo>
                <a:lnTo>
                  <a:pt x="477" y="450"/>
                </a:lnTo>
                <a:lnTo>
                  <a:pt x="477" y="601"/>
                </a:lnTo>
                <a:lnTo>
                  <a:pt x="0" y="300"/>
                </a:lnTo>
              </a:path>
            </a:pathLst>
          </a:custGeom>
          <a:solidFill>
            <a:srgbClr val="729fcf"/>
          </a:solidFill>
          <a:ln>
            <a:solidFill>
              <a:srgbClr val="3465a4"/>
            </a:solidFill>
          </a:ln>
        </p:spPr>
        <p:style>
          <a:lnRef idx="0"/>
          <a:fillRef idx="0"/>
          <a:effectRef idx="0"/>
          <a:fontRef idx="minor"/>
        </p:style>
      </p:sp>
      <p:sp>
        <p:nvSpPr>
          <p:cNvPr id="249" name="TextShape 6"/>
          <p:cNvSpPr txBox="1"/>
          <p:nvPr/>
        </p:nvSpPr>
        <p:spPr>
          <a:xfrm>
            <a:off x="6768000" y="5536440"/>
            <a:ext cx="2180520" cy="943560"/>
          </a:xfrm>
          <a:prstGeom prst="rect">
            <a:avLst/>
          </a:prstGeom>
          <a:noFill/>
          <a:ln>
            <a:noFill/>
          </a:ln>
        </p:spPr>
        <p:txBody>
          <a:bodyPr lIns="90000" rIns="90000" tIns="45000" bIns="45000">
            <a:spAutoFit/>
          </a:bodyPr>
          <a:p>
            <a:r>
              <a:rPr b="0" lang="de-DE" sz="1200" spc="-1" strike="noStrike">
                <a:latin typeface="Arial"/>
              </a:rPr>
              <a:t>For example bellows from the company comvat:</a:t>
            </a:r>
            <a:endParaRPr b="0" lang="de-DE" sz="1200" spc="-1" strike="noStrike">
              <a:latin typeface="Arial"/>
            </a:endParaRPr>
          </a:p>
          <a:p>
            <a:r>
              <a:rPr b="0" lang="de-DE" sz="1200" spc="-1" strike="noStrike">
                <a:latin typeface="Arial"/>
              </a:rPr>
              <a:t>https://www.comvat.com/membranbaelge/membranbalganfertigung/</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TextShape 1"/>
          <p:cNvSpPr txBox="1"/>
          <p:nvPr/>
        </p:nvSpPr>
        <p:spPr>
          <a:xfrm>
            <a:off x="356400" y="1260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In combination with two bellows, the maximum stress is not longer in the cross. The Von-Mises stress in the cross itself is about 35 MPa, which is much lower than the proof stress of 270 MPa of titan like TiGr.2,for example. Yet such an interface of bellows is recommandable, because it will compensate lower displacements while mounting and transporting the target pipe which cause high stresses in basis of the huge lever to the target cross section.</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800" spc="-1" strike="noStrike">
                <a:solidFill>
                  <a:srgbClr val="333333"/>
                </a:solidFill>
                <a:latin typeface="Arial"/>
              </a:rPr>
              <a:t>  </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51" name="TextShape 2"/>
          <p:cNvSpPr txBox="1"/>
          <p:nvPr/>
        </p:nvSpPr>
        <p:spPr>
          <a:xfrm>
            <a:off x="5472000" y="6120000"/>
            <a:ext cx="3683160" cy="858240"/>
          </a:xfrm>
          <a:prstGeom prst="rect">
            <a:avLst/>
          </a:prstGeom>
          <a:noFill/>
          <a:ln>
            <a:noFill/>
          </a:ln>
        </p:spPr>
        <p:txBody>
          <a:bodyPr lIns="90000" rIns="90000" tIns="45000" bIns="45000">
            <a:spAutoFit/>
          </a:bodyPr>
          <a:p>
            <a:r>
              <a:rPr b="0" lang="de-DE" sz="1400" spc="-1" strike="noStrike">
                <a:latin typeface="Arial"/>
              </a:rPr>
              <a:t>(deformations with factor 80 shown)</a:t>
            </a:r>
            <a:endParaRPr b="0" lang="de-DE" sz="1400" spc="-1" strike="noStrike">
              <a:latin typeface="Arial"/>
            </a:endParaRPr>
          </a:p>
        </p:txBody>
      </p:sp>
      <p:sp>
        <p:nvSpPr>
          <p:cNvPr id="252" name="TextShape 3"/>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53" name="" descr=""/>
          <p:cNvPicPr/>
          <p:nvPr/>
        </p:nvPicPr>
        <p:blipFill>
          <a:blip r:embed="rId1"/>
          <a:stretch/>
        </p:blipFill>
        <p:spPr>
          <a:xfrm>
            <a:off x="936000" y="3096000"/>
            <a:ext cx="2304000" cy="3224520"/>
          </a:xfrm>
          <a:prstGeom prst="rect">
            <a:avLst/>
          </a:prstGeom>
          <a:ln>
            <a:noFill/>
          </a:ln>
        </p:spPr>
      </p:pic>
      <p:pic>
        <p:nvPicPr>
          <p:cNvPr id="254" name="" descr=""/>
          <p:cNvPicPr/>
          <p:nvPr/>
        </p:nvPicPr>
        <p:blipFill>
          <a:blip r:embed="rId2"/>
          <a:stretch/>
        </p:blipFill>
        <p:spPr>
          <a:xfrm>
            <a:off x="4752000" y="3282120"/>
            <a:ext cx="2016000" cy="2549880"/>
          </a:xfrm>
          <a:prstGeom prst="rect">
            <a:avLst/>
          </a:prstGeom>
          <a:ln>
            <a:noFill/>
          </a:ln>
        </p:spPr>
      </p:pic>
      <p:sp>
        <p:nvSpPr>
          <p:cNvPr id="255" name="Line 4"/>
          <p:cNvSpPr/>
          <p:nvPr/>
        </p:nvSpPr>
        <p:spPr>
          <a:xfrm flipV="1">
            <a:off x="1512000" y="4176000"/>
            <a:ext cx="3672000" cy="360000"/>
          </a:xfrm>
          <a:prstGeom prst="line">
            <a:avLst/>
          </a:prstGeom>
          <a:ln>
            <a:solidFill>
              <a:srgbClr val="000000"/>
            </a:solidFill>
            <a:headEnd len="med" type="oval"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following pictures shows a more advanced design of the concept with two combined sections of CSF and the support structure, splitted in the Y,Z-plane of the target cross. </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5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58" name="" descr=""/>
          <p:cNvPicPr/>
          <p:nvPr/>
        </p:nvPicPr>
        <p:blipFill>
          <a:blip r:embed="rId1"/>
          <a:stretch/>
        </p:blipFill>
        <p:spPr>
          <a:xfrm>
            <a:off x="180000" y="2818080"/>
            <a:ext cx="8856000" cy="2365920"/>
          </a:xfrm>
          <a:prstGeom prst="rect">
            <a:avLst/>
          </a:prstGeom>
          <a:ln>
            <a:noFill/>
          </a:ln>
        </p:spPr>
      </p:pic>
      <p:sp>
        <p:nvSpPr>
          <p:cNvPr id="259" name="Line 3"/>
          <p:cNvSpPr/>
          <p:nvPr/>
        </p:nvSpPr>
        <p:spPr>
          <a:xfrm>
            <a:off x="2448360" y="3096360"/>
            <a:ext cx="647640" cy="863640"/>
          </a:xfrm>
          <a:prstGeom prst="line">
            <a:avLst/>
          </a:prstGeom>
          <a:ln>
            <a:solidFill>
              <a:srgbClr val="0066b3"/>
            </a:solidFill>
            <a:tailEnd len="med" type="triangle" w="med"/>
          </a:ln>
        </p:spPr>
        <p:style>
          <a:lnRef idx="0"/>
          <a:fillRef idx="0"/>
          <a:effectRef idx="0"/>
          <a:fontRef idx="minor"/>
        </p:style>
      </p:sp>
      <p:sp>
        <p:nvSpPr>
          <p:cNvPr id="260" name="TextShape 4"/>
          <p:cNvSpPr txBox="1"/>
          <p:nvPr/>
        </p:nvSpPr>
        <p:spPr>
          <a:xfrm>
            <a:off x="1512360" y="278208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support structure</a:t>
            </a:r>
            <a:endParaRPr b="0" lang="de-DE" sz="1400" spc="-1" strike="noStrike">
              <a:latin typeface="Arial"/>
            </a:endParaRPr>
          </a:p>
        </p:txBody>
      </p:sp>
      <p:sp>
        <p:nvSpPr>
          <p:cNvPr id="261" name="Line 5"/>
          <p:cNvSpPr/>
          <p:nvPr/>
        </p:nvSpPr>
        <p:spPr>
          <a:xfrm flipH="1">
            <a:off x="6480000" y="2580480"/>
            <a:ext cx="489600" cy="587520"/>
          </a:xfrm>
          <a:prstGeom prst="line">
            <a:avLst/>
          </a:prstGeom>
          <a:ln>
            <a:solidFill>
              <a:srgbClr val="0066b3"/>
            </a:solidFill>
            <a:tailEnd len="med" type="triangle" w="med"/>
          </a:ln>
        </p:spPr>
        <p:style>
          <a:lnRef idx="0"/>
          <a:fillRef idx="0"/>
          <a:effectRef idx="0"/>
          <a:fontRef idx="minor"/>
        </p:style>
      </p:sp>
      <p:sp>
        <p:nvSpPr>
          <p:cNvPr id="262" name="TextShape 6"/>
          <p:cNvSpPr txBox="1"/>
          <p:nvPr/>
        </p:nvSpPr>
        <p:spPr>
          <a:xfrm>
            <a:off x="6768360" y="2314080"/>
            <a:ext cx="714600" cy="602280"/>
          </a:xfrm>
          <a:prstGeom prst="rect">
            <a:avLst/>
          </a:prstGeom>
          <a:noFill/>
          <a:ln>
            <a:noFill/>
          </a:ln>
        </p:spPr>
        <p:txBody>
          <a:bodyPr lIns="90000" rIns="90000" tIns="45000" bIns="45000">
            <a:spAutoFit/>
          </a:bodyPr>
          <a:p>
            <a:r>
              <a:rPr b="0" lang="de-DE" sz="1400" spc="-1" strike="noStrike">
                <a:solidFill>
                  <a:srgbClr val="0066b3"/>
                </a:solidFill>
                <a:latin typeface="Arial"/>
              </a:rPr>
              <a:t>CSF</a:t>
            </a:r>
            <a:endParaRPr b="0" lang="de-DE" sz="1400" spc="-1" strike="noStrike">
              <a:latin typeface="Arial"/>
            </a:endParaRPr>
          </a:p>
        </p:txBody>
      </p:sp>
      <p:sp>
        <p:nvSpPr>
          <p:cNvPr id="263" name="Line 7"/>
          <p:cNvSpPr/>
          <p:nvPr/>
        </p:nvSpPr>
        <p:spPr>
          <a:xfrm flipV="1">
            <a:off x="6231240" y="4176000"/>
            <a:ext cx="176760" cy="1373040"/>
          </a:xfrm>
          <a:prstGeom prst="line">
            <a:avLst/>
          </a:prstGeom>
          <a:ln>
            <a:solidFill>
              <a:srgbClr val="0066b3"/>
            </a:solidFill>
            <a:tailEnd len="med" type="triangle" w="med"/>
          </a:ln>
        </p:spPr>
        <p:style>
          <a:lnRef idx="0"/>
          <a:fillRef idx="0"/>
          <a:effectRef idx="0"/>
          <a:fontRef idx="minor"/>
        </p:style>
      </p:sp>
      <p:sp>
        <p:nvSpPr>
          <p:cNvPr id="264" name="TextShape 8"/>
          <p:cNvSpPr txBox="1"/>
          <p:nvPr/>
        </p:nvSpPr>
        <p:spPr>
          <a:xfrm>
            <a:off x="5612760" y="547740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Target pipe</a:t>
            </a:r>
            <a:endParaRPr b="0" lang="de-DE" sz="1400" spc="-1" strike="noStrike">
              <a:latin typeface="Arial"/>
            </a:endParaRPr>
          </a:p>
        </p:txBody>
      </p:sp>
      <p:sp>
        <p:nvSpPr>
          <p:cNvPr id="265" name="Line 9"/>
          <p:cNvSpPr/>
          <p:nvPr/>
        </p:nvSpPr>
        <p:spPr>
          <a:xfrm flipV="1">
            <a:off x="8424000" y="2124360"/>
            <a:ext cx="0" cy="648000"/>
          </a:xfrm>
          <a:prstGeom prst="line">
            <a:avLst/>
          </a:prstGeom>
          <a:ln>
            <a:solidFill>
              <a:srgbClr val="000000"/>
            </a:solidFill>
            <a:tailEnd len="med" type="triangle" w="med"/>
          </a:ln>
        </p:spPr>
        <p:style>
          <a:lnRef idx="0"/>
          <a:fillRef idx="0"/>
          <a:effectRef idx="0"/>
          <a:fontRef idx="minor"/>
        </p:style>
      </p:sp>
      <p:sp>
        <p:nvSpPr>
          <p:cNvPr id="266" name="Line 10"/>
          <p:cNvSpPr/>
          <p:nvPr/>
        </p:nvSpPr>
        <p:spPr>
          <a:xfrm flipV="1">
            <a:off x="8424000" y="2700360"/>
            <a:ext cx="576000" cy="72360"/>
          </a:xfrm>
          <a:prstGeom prst="line">
            <a:avLst/>
          </a:prstGeom>
          <a:ln>
            <a:solidFill>
              <a:srgbClr val="000000"/>
            </a:solidFill>
            <a:tailEnd len="med" type="triangle" w="med"/>
          </a:ln>
        </p:spPr>
        <p:style>
          <a:lnRef idx="0"/>
          <a:fillRef idx="0"/>
          <a:effectRef idx="0"/>
          <a:fontRef idx="minor"/>
        </p:style>
      </p:sp>
      <p:sp>
        <p:nvSpPr>
          <p:cNvPr id="267" name="Line 11"/>
          <p:cNvSpPr/>
          <p:nvPr/>
        </p:nvSpPr>
        <p:spPr>
          <a:xfrm flipH="1" flipV="1">
            <a:off x="8064000" y="2484360"/>
            <a:ext cx="360000" cy="288000"/>
          </a:xfrm>
          <a:prstGeom prst="line">
            <a:avLst/>
          </a:prstGeom>
          <a:ln>
            <a:solidFill>
              <a:srgbClr val="000000"/>
            </a:solidFill>
            <a:tailEnd len="med" type="triangle" w="med"/>
          </a:ln>
        </p:spPr>
        <p:style>
          <a:lnRef idx="0"/>
          <a:fillRef idx="0"/>
          <a:effectRef idx="0"/>
          <a:fontRef idx="minor"/>
        </p:style>
      </p:sp>
      <p:sp>
        <p:nvSpPr>
          <p:cNvPr id="268" name="TextShape 12"/>
          <p:cNvSpPr txBox="1"/>
          <p:nvPr/>
        </p:nvSpPr>
        <p:spPr>
          <a:xfrm>
            <a:off x="8279280" y="1834200"/>
            <a:ext cx="299520" cy="290160"/>
          </a:xfrm>
          <a:prstGeom prst="rect">
            <a:avLst/>
          </a:prstGeom>
          <a:noFill/>
          <a:ln>
            <a:noFill/>
          </a:ln>
        </p:spPr>
        <p:txBody>
          <a:bodyPr lIns="90000" rIns="90000" tIns="45000" bIns="45000">
            <a:spAutoFit/>
          </a:bodyPr>
          <a:p>
            <a:r>
              <a:rPr b="0" lang="de-DE" sz="1400" spc="-1" strike="noStrike">
                <a:latin typeface="Arial"/>
              </a:rPr>
              <a:t>Y</a:t>
            </a:r>
            <a:endParaRPr b="0" lang="de-DE" sz="1400" spc="-1" strike="noStrike">
              <a:latin typeface="Arial"/>
            </a:endParaRPr>
          </a:p>
        </p:txBody>
      </p:sp>
      <p:sp>
        <p:nvSpPr>
          <p:cNvPr id="269" name="TextShape 13"/>
          <p:cNvSpPr txBox="1"/>
          <p:nvPr/>
        </p:nvSpPr>
        <p:spPr>
          <a:xfrm>
            <a:off x="7811280" y="2230200"/>
            <a:ext cx="299520" cy="290160"/>
          </a:xfrm>
          <a:prstGeom prst="rect">
            <a:avLst/>
          </a:prstGeom>
          <a:noFill/>
          <a:ln>
            <a:noFill/>
          </a:ln>
        </p:spPr>
        <p:txBody>
          <a:bodyPr lIns="90000" rIns="90000" tIns="45000" bIns="45000">
            <a:spAutoFit/>
          </a:bodyPr>
          <a:p>
            <a:r>
              <a:rPr b="0" lang="de-DE" sz="1400" spc="-1" strike="noStrike">
                <a:latin typeface="Arial"/>
              </a:rPr>
              <a:t>X</a:t>
            </a:r>
            <a:endParaRPr b="0" lang="de-DE" sz="1400" spc="-1" strike="noStrike">
              <a:latin typeface="Arial"/>
            </a:endParaRPr>
          </a:p>
        </p:txBody>
      </p:sp>
      <p:sp>
        <p:nvSpPr>
          <p:cNvPr id="270" name="Line 14"/>
          <p:cNvSpPr/>
          <p:nvPr/>
        </p:nvSpPr>
        <p:spPr>
          <a:xfrm flipV="1">
            <a:off x="8424000" y="2124720"/>
            <a:ext cx="0" cy="648000"/>
          </a:xfrm>
          <a:prstGeom prst="line">
            <a:avLst/>
          </a:prstGeom>
          <a:ln>
            <a:solidFill>
              <a:srgbClr val="000000"/>
            </a:solidFill>
            <a:tailEnd len="med" type="triangle" w="med"/>
          </a:ln>
        </p:spPr>
        <p:style>
          <a:lnRef idx="0"/>
          <a:fillRef idx="0"/>
          <a:effectRef idx="0"/>
          <a:fontRef idx="minor"/>
        </p:style>
      </p:sp>
      <p:sp>
        <p:nvSpPr>
          <p:cNvPr id="271" name="Line 15"/>
          <p:cNvSpPr/>
          <p:nvPr/>
        </p:nvSpPr>
        <p:spPr>
          <a:xfrm flipV="1">
            <a:off x="8424000" y="2700720"/>
            <a:ext cx="576000" cy="72360"/>
          </a:xfrm>
          <a:prstGeom prst="line">
            <a:avLst/>
          </a:prstGeom>
          <a:ln>
            <a:solidFill>
              <a:srgbClr val="000000"/>
            </a:solidFill>
            <a:tailEnd len="med" type="triangle" w="med"/>
          </a:ln>
        </p:spPr>
        <p:style>
          <a:lnRef idx="0"/>
          <a:fillRef idx="0"/>
          <a:effectRef idx="0"/>
          <a:fontRef idx="minor"/>
        </p:style>
      </p:sp>
      <p:sp>
        <p:nvSpPr>
          <p:cNvPr id="272" name="Line 16"/>
          <p:cNvSpPr/>
          <p:nvPr/>
        </p:nvSpPr>
        <p:spPr>
          <a:xfrm flipH="1" flipV="1">
            <a:off x="8064000" y="2484720"/>
            <a:ext cx="360000" cy="288000"/>
          </a:xfrm>
          <a:prstGeom prst="line">
            <a:avLst/>
          </a:prstGeom>
          <a:ln>
            <a:solidFill>
              <a:srgbClr val="000000"/>
            </a:solidFill>
            <a:tailEnd len="med" type="triangle" w="med"/>
          </a:ln>
        </p:spPr>
        <p:style>
          <a:lnRef idx="0"/>
          <a:fillRef idx="0"/>
          <a:effectRef idx="0"/>
          <a:fontRef idx="minor"/>
        </p:style>
      </p:sp>
      <p:sp>
        <p:nvSpPr>
          <p:cNvPr id="273" name="TextShape 17"/>
          <p:cNvSpPr txBox="1"/>
          <p:nvPr/>
        </p:nvSpPr>
        <p:spPr>
          <a:xfrm>
            <a:off x="8279280" y="1834560"/>
            <a:ext cx="299520" cy="290160"/>
          </a:xfrm>
          <a:prstGeom prst="rect">
            <a:avLst/>
          </a:prstGeom>
          <a:noFill/>
          <a:ln>
            <a:noFill/>
          </a:ln>
        </p:spPr>
        <p:txBody>
          <a:bodyPr lIns="90000" rIns="90000" tIns="45000" bIns="45000">
            <a:spAutoFit/>
          </a:bodyPr>
          <a:p>
            <a:r>
              <a:rPr b="0" lang="de-DE" sz="1400" spc="-1" strike="noStrike">
                <a:latin typeface="Arial"/>
              </a:rPr>
              <a:t>Y</a:t>
            </a:r>
            <a:endParaRPr b="0" lang="de-DE" sz="1400" spc="-1" strike="noStrike">
              <a:latin typeface="Arial"/>
            </a:endParaRPr>
          </a:p>
        </p:txBody>
      </p:sp>
      <p:sp>
        <p:nvSpPr>
          <p:cNvPr id="274" name="TextShape 18"/>
          <p:cNvSpPr txBox="1"/>
          <p:nvPr/>
        </p:nvSpPr>
        <p:spPr>
          <a:xfrm>
            <a:off x="7811280" y="2230560"/>
            <a:ext cx="299520" cy="290160"/>
          </a:xfrm>
          <a:prstGeom prst="rect">
            <a:avLst/>
          </a:prstGeom>
          <a:noFill/>
          <a:ln>
            <a:noFill/>
          </a:ln>
        </p:spPr>
        <p:txBody>
          <a:bodyPr lIns="90000" rIns="90000" tIns="45000" bIns="45000">
            <a:spAutoFit/>
          </a:bodyPr>
          <a:p>
            <a:r>
              <a:rPr b="0" lang="de-DE" sz="1400" spc="-1" strike="noStrike">
                <a:latin typeface="Arial"/>
              </a:rPr>
              <a:t>X</a:t>
            </a:r>
            <a:endParaRPr b="0" lang="de-DE" sz="1400" spc="-1" strike="noStrike">
              <a:latin typeface="Arial"/>
            </a:endParaRPr>
          </a:p>
        </p:txBody>
      </p:sp>
      <p:sp>
        <p:nvSpPr>
          <p:cNvPr id="275" name="TextShape 19"/>
          <p:cNvSpPr txBox="1"/>
          <p:nvPr/>
        </p:nvSpPr>
        <p:spPr>
          <a:xfrm>
            <a:off x="8783280" y="2374560"/>
            <a:ext cx="289080" cy="290160"/>
          </a:xfrm>
          <a:prstGeom prst="rect">
            <a:avLst/>
          </a:prstGeom>
          <a:noFill/>
          <a:ln>
            <a:noFill/>
          </a:ln>
        </p:spPr>
        <p:txBody>
          <a:bodyPr lIns="90000" rIns="90000" tIns="45000" bIns="45000">
            <a:spAutoFit/>
          </a:bodyPr>
          <a:p>
            <a:r>
              <a:rPr b="0" lang="de-DE" sz="1400" spc="-1" strike="noStrike">
                <a:latin typeface="Arial"/>
              </a:rPr>
              <a:t>Z</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7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78" name="" descr=""/>
          <p:cNvPicPr/>
          <p:nvPr/>
        </p:nvPicPr>
        <p:blipFill>
          <a:blip r:embed="rId1"/>
          <a:stretch/>
        </p:blipFill>
        <p:spPr>
          <a:xfrm>
            <a:off x="948600" y="1787400"/>
            <a:ext cx="7260120" cy="4412520"/>
          </a:xfrm>
          <a:prstGeom prst="rect">
            <a:avLst/>
          </a:prstGeom>
          <a:ln>
            <a:noFill/>
          </a:ln>
        </p:spPr>
      </p:pic>
      <p:sp>
        <p:nvSpPr>
          <p:cNvPr id="279" name="TextShape 3"/>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80" name="Line 4"/>
          <p:cNvSpPr/>
          <p:nvPr/>
        </p:nvSpPr>
        <p:spPr>
          <a:xfrm flipH="1" flipV="1">
            <a:off x="4536000" y="3168000"/>
            <a:ext cx="720000" cy="288000"/>
          </a:xfrm>
          <a:prstGeom prst="line">
            <a:avLst/>
          </a:prstGeom>
          <a:ln>
            <a:solidFill>
              <a:srgbClr val="0066b3"/>
            </a:solidFill>
            <a:tailEnd len="med" type="triangle" w="med"/>
          </a:ln>
        </p:spPr>
        <p:style>
          <a:lnRef idx="0"/>
          <a:fillRef idx="0"/>
          <a:effectRef idx="0"/>
          <a:fontRef idx="minor"/>
        </p:style>
      </p:sp>
      <p:sp>
        <p:nvSpPr>
          <p:cNvPr id="281" name="Line 5"/>
          <p:cNvSpPr/>
          <p:nvPr/>
        </p:nvSpPr>
        <p:spPr>
          <a:xfrm flipH="1">
            <a:off x="4464000" y="3456000"/>
            <a:ext cx="792000" cy="1368000"/>
          </a:xfrm>
          <a:prstGeom prst="line">
            <a:avLst/>
          </a:prstGeom>
          <a:ln>
            <a:solidFill>
              <a:srgbClr val="0066b3"/>
            </a:solidFill>
            <a:tailEnd len="med" type="triangle" w="med"/>
          </a:ln>
        </p:spPr>
        <p:style>
          <a:lnRef idx="0"/>
          <a:fillRef idx="0"/>
          <a:effectRef idx="0"/>
          <a:fontRef idx="minor"/>
        </p:style>
      </p:sp>
      <p:sp>
        <p:nvSpPr>
          <p:cNvPr id="282" name="Line 6"/>
          <p:cNvSpPr/>
          <p:nvPr/>
        </p:nvSpPr>
        <p:spPr>
          <a:xfrm flipH="1" flipV="1">
            <a:off x="2592000" y="3312000"/>
            <a:ext cx="2664000" cy="144000"/>
          </a:xfrm>
          <a:prstGeom prst="line">
            <a:avLst/>
          </a:prstGeom>
          <a:ln>
            <a:solidFill>
              <a:srgbClr val="0066b3"/>
            </a:solidFill>
            <a:tailEnd len="med" type="triangle" w="med"/>
          </a:ln>
        </p:spPr>
        <p:style>
          <a:lnRef idx="0"/>
          <a:fillRef idx="0"/>
          <a:effectRef idx="0"/>
          <a:fontRef idx="minor"/>
        </p:style>
      </p:sp>
      <p:sp>
        <p:nvSpPr>
          <p:cNvPr id="283" name="Line 7"/>
          <p:cNvSpPr/>
          <p:nvPr/>
        </p:nvSpPr>
        <p:spPr>
          <a:xfrm flipH="1">
            <a:off x="2520000" y="3456000"/>
            <a:ext cx="2736000" cy="1584000"/>
          </a:xfrm>
          <a:prstGeom prst="line">
            <a:avLst/>
          </a:prstGeom>
          <a:ln>
            <a:solidFill>
              <a:srgbClr val="0066b3"/>
            </a:solidFill>
            <a:tailEnd len="med" type="triangle" w="med"/>
          </a:ln>
        </p:spPr>
        <p:style>
          <a:lnRef idx="0"/>
          <a:fillRef idx="0"/>
          <a:effectRef idx="0"/>
          <a:fontRef idx="minor"/>
        </p:style>
      </p:sp>
      <p:sp>
        <p:nvSpPr>
          <p:cNvPr id="284" name="TextShape 8"/>
          <p:cNvSpPr txBox="1"/>
          <p:nvPr/>
        </p:nvSpPr>
        <p:spPr>
          <a:xfrm>
            <a:off x="5184000" y="331200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Anchor points for the MVD</a:t>
            </a:r>
            <a:endParaRPr b="0" lang="de-DE" sz="1400" spc="-1" strike="noStrike">
              <a:latin typeface="Arial"/>
            </a:endParaRPr>
          </a:p>
        </p:txBody>
      </p:sp>
      <p:sp>
        <p:nvSpPr>
          <p:cNvPr id="285" name="Line 9"/>
          <p:cNvSpPr/>
          <p:nvPr/>
        </p:nvSpPr>
        <p:spPr>
          <a:xfrm flipH="1" flipV="1">
            <a:off x="7776000" y="5544000"/>
            <a:ext cx="144000" cy="432000"/>
          </a:xfrm>
          <a:prstGeom prst="line">
            <a:avLst/>
          </a:prstGeom>
          <a:ln>
            <a:solidFill>
              <a:srgbClr val="0066b3"/>
            </a:solidFill>
            <a:tailEnd len="med" type="triangle" w="med"/>
          </a:ln>
        </p:spPr>
        <p:style>
          <a:lnRef idx="0"/>
          <a:fillRef idx="0"/>
          <a:effectRef idx="0"/>
          <a:fontRef idx="minor"/>
        </p:style>
      </p:sp>
      <p:sp>
        <p:nvSpPr>
          <p:cNvPr id="286" name="Line 10"/>
          <p:cNvSpPr/>
          <p:nvPr/>
        </p:nvSpPr>
        <p:spPr>
          <a:xfrm flipH="1" flipV="1">
            <a:off x="7920000" y="2088000"/>
            <a:ext cx="576000" cy="504000"/>
          </a:xfrm>
          <a:prstGeom prst="line">
            <a:avLst/>
          </a:prstGeom>
          <a:ln>
            <a:solidFill>
              <a:srgbClr val="0066b3"/>
            </a:solidFill>
            <a:tailEnd len="med" type="triangle" w="med"/>
          </a:ln>
        </p:spPr>
        <p:style>
          <a:lnRef idx="0"/>
          <a:fillRef idx="0"/>
          <a:effectRef idx="0"/>
          <a:fontRef idx="minor"/>
        </p:style>
      </p:sp>
      <p:sp>
        <p:nvSpPr>
          <p:cNvPr id="287" name="Line 11"/>
          <p:cNvSpPr/>
          <p:nvPr/>
        </p:nvSpPr>
        <p:spPr>
          <a:xfrm>
            <a:off x="1152000" y="1872000"/>
            <a:ext cx="216000" cy="720000"/>
          </a:xfrm>
          <a:prstGeom prst="line">
            <a:avLst/>
          </a:prstGeom>
          <a:ln>
            <a:solidFill>
              <a:srgbClr val="0066b3"/>
            </a:solidFill>
            <a:tailEnd len="med" type="triangle" w="med"/>
          </a:ln>
        </p:spPr>
        <p:style>
          <a:lnRef idx="0"/>
          <a:fillRef idx="0"/>
          <a:effectRef idx="0"/>
          <a:fontRef idx="minor"/>
        </p:style>
      </p:sp>
      <p:sp>
        <p:nvSpPr>
          <p:cNvPr id="288" name="TextShape 12"/>
          <p:cNvSpPr txBox="1"/>
          <p:nvPr/>
        </p:nvSpPr>
        <p:spPr>
          <a:xfrm>
            <a:off x="611640" y="133200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Anchorpoints</a:t>
            </a:r>
            <a:endParaRPr b="0" lang="de-DE" sz="1400" spc="-1" strike="noStrike">
              <a:latin typeface="Arial"/>
            </a:endParaRPr>
          </a:p>
          <a:p>
            <a:r>
              <a:rPr b="0" lang="de-DE" sz="1400" spc="-1" strike="noStrike">
                <a:solidFill>
                  <a:srgbClr val="0066b3"/>
                </a:solidFill>
                <a:latin typeface="Arial"/>
              </a:rPr>
              <a:t>for the STT</a:t>
            </a:r>
            <a:endParaRPr b="0" lang="de-DE" sz="1400" spc="-1" strike="noStrike">
              <a:latin typeface="Arial"/>
            </a:endParaRPr>
          </a:p>
        </p:txBody>
      </p:sp>
      <p:sp>
        <p:nvSpPr>
          <p:cNvPr id="289" name="Line 13"/>
          <p:cNvSpPr/>
          <p:nvPr/>
        </p:nvSpPr>
        <p:spPr>
          <a:xfrm flipH="1" flipV="1">
            <a:off x="1224000" y="6048000"/>
            <a:ext cx="720000" cy="288000"/>
          </a:xfrm>
          <a:prstGeom prst="line">
            <a:avLst/>
          </a:prstGeom>
          <a:ln>
            <a:solidFill>
              <a:srgbClr val="0066b3"/>
            </a:solidFill>
            <a:tailEnd len="med" type="triangle" w="med"/>
          </a:ln>
        </p:spPr>
        <p:style>
          <a:lnRef idx="0"/>
          <a:fillRef idx="0"/>
          <a:effectRef idx="0"/>
          <a:fontRef idx="minor"/>
        </p:style>
      </p:sp>
      <p:sp>
        <p:nvSpPr>
          <p:cNvPr id="290" name="Line 14"/>
          <p:cNvSpPr/>
          <p:nvPr/>
        </p:nvSpPr>
        <p:spPr>
          <a:xfrm flipH="1">
            <a:off x="3384000" y="1584000"/>
            <a:ext cx="360000" cy="648000"/>
          </a:xfrm>
          <a:prstGeom prst="line">
            <a:avLst/>
          </a:prstGeom>
          <a:ln>
            <a:solidFill>
              <a:srgbClr val="0066b3"/>
            </a:solidFill>
            <a:tailEnd len="med" type="triangle" w="med"/>
          </a:ln>
        </p:spPr>
        <p:style>
          <a:lnRef idx="0"/>
          <a:fillRef idx="0"/>
          <a:effectRef idx="0"/>
          <a:fontRef idx="minor"/>
        </p:style>
      </p:sp>
      <p:sp>
        <p:nvSpPr>
          <p:cNvPr id="291" name="TextShape 15"/>
          <p:cNvSpPr txBox="1"/>
          <p:nvPr/>
        </p:nvSpPr>
        <p:spPr>
          <a:xfrm>
            <a:off x="3239640" y="130572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Connection for the bayonet</a:t>
            </a:r>
            <a:endParaRPr b="0" lang="de-DE" sz="1400" spc="-1" strike="noStrike">
              <a:latin typeface="Arial"/>
            </a:endParaRPr>
          </a:p>
        </p:txBody>
      </p:sp>
      <p:sp>
        <p:nvSpPr>
          <p:cNvPr id="292" name="Line 16"/>
          <p:cNvSpPr/>
          <p:nvPr/>
        </p:nvSpPr>
        <p:spPr>
          <a:xfrm flipH="1" flipV="1">
            <a:off x="3384000" y="5904000"/>
            <a:ext cx="792000" cy="288000"/>
          </a:xfrm>
          <a:prstGeom prst="line">
            <a:avLst/>
          </a:prstGeom>
          <a:ln>
            <a:solidFill>
              <a:srgbClr val="0066b3"/>
            </a:solidFill>
            <a:tailEnd len="med" type="triangle" w="med"/>
          </a:ln>
        </p:spPr>
        <p:style>
          <a:lnRef idx="0"/>
          <a:fillRef idx="0"/>
          <a:effectRef idx="0"/>
          <a:fontRef idx="minor"/>
        </p:style>
      </p:sp>
      <p:sp>
        <p:nvSpPr>
          <p:cNvPr id="293" name="TextShape 17"/>
          <p:cNvSpPr txBox="1"/>
          <p:nvPr/>
        </p:nvSpPr>
        <p:spPr>
          <a:xfrm>
            <a:off x="4140000" y="604800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Connection for the bayonet</a:t>
            </a:r>
            <a:endParaRPr b="0" lang="de-DE" sz="1400" spc="-1" strike="noStrike">
              <a:latin typeface="Arial"/>
            </a:endParaRPr>
          </a:p>
        </p:txBody>
      </p:sp>
      <p:sp>
        <p:nvSpPr>
          <p:cNvPr id="294" name="TextShape 18"/>
          <p:cNvSpPr txBox="1"/>
          <p:nvPr/>
        </p:nvSpPr>
        <p:spPr>
          <a:xfrm>
            <a:off x="1944360" y="612036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Anchorpoints</a:t>
            </a:r>
            <a:endParaRPr b="0" lang="de-DE" sz="1400" spc="-1" strike="noStrike">
              <a:latin typeface="Arial"/>
            </a:endParaRPr>
          </a:p>
          <a:p>
            <a:r>
              <a:rPr b="0" lang="de-DE" sz="1400" spc="-1" strike="noStrike">
                <a:solidFill>
                  <a:srgbClr val="0066b3"/>
                </a:solidFill>
                <a:latin typeface="Arial"/>
              </a:rPr>
              <a:t>for the STT</a:t>
            </a:r>
            <a:endParaRPr b="0" lang="de-DE" sz="1400" spc="-1" strike="noStrike">
              <a:latin typeface="Arial"/>
            </a:endParaRPr>
          </a:p>
        </p:txBody>
      </p:sp>
      <p:sp>
        <p:nvSpPr>
          <p:cNvPr id="295" name="TextShape 19"/>
          <p:cNvSpPr txBox="1"/>
          <p:nvPr/>
        </p:nvSpPr>
        <p:spPr>
          <a:xfrm>
            <a:off x="7344360" y="595008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Anchorpoints</a:t>
            </a:r>
            <a:endParaRPr b="0" lang="de-DE" sz="1400" spc="-1" strike="noStrike">
              <a:latin typeface="Arial"/>
            </a:endParaRPr>
          </a:p>
          <a:p>
            <a:r>
              <a:rPr b="0" lang="de-DE" sz="1400" spc="-1" strike="noStrike">
                <a:solidFill>
                  <a:srgbClr val="0066b3"/>
                </a:solidFill>
                <a:latin typeface="Arial"/>
              </a:rPr>
              <a:t>for the STT</a:t>
            </a:r>
            <a:endParaRPr b="0" lang="de-DE" sz="1400" spc="-1" strike="noStrike">
              <a:latin typeface="Arial"/>
            </a:endParaRPr>
          </a:p>
        </p:txBody>
      </p:sp>
      <p:sp>
        <p:nvSpPr>
          <p:cNvPr id="296" name="TextShape 20"/>
          <p:cNvSpPr txBox="1"/>
          <p:nvPr/>
        </p:nvSpPr>
        <p:spPr>
          <a:xfrm>
            <a:off x="7956000" y="252036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Anchorpoints</a:t>
            </a:r>
            <a:endParaRPr b="0" lang="de-DE" sz="1400" spc="-1" strike="noStrike">
              <a:latin typeface="Arial"/>
            </a:endParaRPr>
          </a:p>
          <a:p>
            <a:r>
              <a:rPr b="0" lang="de-DE" sz="1400" spc="-1" strike="noStrike">
                <a:solidFill>
                  <a:srgbClr val="0066b3"/>
                </a:solidFill>
                <a:latin typeface="Arial"/>
              </a:rPr>
              <a:t>for the STT</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CSF and the support structure will be made of two separate symmetric halves, to be connected in the Y,Z-plane of the target cross. The two halves will be attached together with screws and the roller skates of the rails of the Barrel DIRC. The details are not final jet and not shown in this presantation.</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298"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299" name="" descr=""/>
          <p:cNvPicPr/>
          <p:nvPr/>
        </p:nvPicPr>
        <p:blipFill>
          <a:blip r:embed="rId1"/>
          <a:stretch/>
        </p:blipFill>
        <p:spPr>
          <a:xfrm>
            <a:off x="36360" y="3085920"/>
            <a:ext cx="8640000" cy="3014280"/>
          </a:xfrm>
          <a:prstGeom prst="rect">
            <a:avLst/>
          </a:prstGeom>
          <a:ln>
            <a:noFill/>
          </a:ln>
        </p:spPr>
      </p:pic>
      <p:sp>
        <p:nvSpPr>
          <p:cNvPr id="300" name="Line 3"/>
          <p:cNvSpPr/>
          <p:nvPr/>
        </p:nvSpPr>
        <p:spPr>
          <a:xfrm>
            <a:off x="3960360" y="3096360"/>
            <a:ext cx="576000" cy="576000"/>
          </a:xfrm>
          <a:prstGeom prst="line">
            <a:avLst/>
          </a:prstGeom>
          <a:ln>
            <a:solidFill>
              <a:srgbClr val="0066b3"/>
            </a:solidFill>
            <a:tailEnd len="med" type="triangle" w="med"/>
          </a:ln>
        </p:spPr>
        <p:style>
          <a:lnRef idx="0"/>
          <a:fillRef idx="0"/>
          <a:effectRef idx="0"/>
          <a:fontRef idx="minor"/>
        </p:style>
      </p:sp>
      <p:sp>
        <p:nvSpPr>
          <p:cNvPr id="301" name="Line 4"/>
          <p:cNvSpPr/>
          <p:nvPr/>
        </p:nvSpPr>
        <p:spPr>
          <a:xfrm flipH="1" flipV="1">
            <a:off x="5616360" y="5832360"/>
            <a:ext cx="648000" cy="403200"/>
          </a:xfrm>
          <a:prstGeom prst="line">
            <a:avLst/>
          </a:prstGeom>
          <a:ln>
            <a:solidFill>
              <a:srgbClr val="0066b3"/>
            </a:solidFill>
            <a:tailEnd len="med" type="triangle" w="med"/>
          </a:ln>
        </p:spPr>
        <p:style>
          <a:lnRef idx="0"/>
          <a:fillRef idx="0"/>
          <a:effectRef idx="0"/>
          <a:fontRef idx="minor"/>
        </p:style>
      </p:sp>
      <p:sp>
        <p:nvSpPr>
          <p:cNvPr id="302" name="Line 5"/>
          <p:cNvSpPr/>
          <p:nvPr/>
        </p:nvSpPr>
        <p:spPr>
          <a:xfrm>
            <a:off x="936360" y="4032360"/>
            <a:ext cx="648000" cy="1008000"/>
          </a:xfrm>
          <a:prstGeom prst="line">
            <a:avLst/>
          </a:prstGeom>
          <a:ln>
            <a:solidFill>
              <a:srgbClr val="0066b3"/>
            </a:solidFill>
            <a:tailEnd len="med" type="triangle" w="med"/>
          </a:ln>
        </p:spPr>
        <p:style>
          <a:lnRef idx="0"/>
          <a:fillRef idx="0"/>
          <a:effectRef idx="0"/>
          <a:fontRef idx="minor"/>
        </p:style>
      </p:sp>
      <p:sp>
        <p:nvSpPr>
          <p:cNvPr id="303" name="TextShape 6"/>
          <p:cNvSpPr txBox="1"/>
          <p:nvPr/>
        </p:nvSpPr>
        <p:spPr>
          <a:xfrm>
            <a:off x="3492000" y="280836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CSF left</a:t>
            </a:r>
            <a:endParaRPr b="0" lang="de-DE" sz="1400" spc="-1" strike="noStrike">
              <a:latin typeface="Arial"/>
            </a:endParaRPr>
          </a:p>
        </p:txBody>
      </p:sp>
      <p:sp>
        <p:nvSpPr>
          <p:cNvPr id="304" name="TextShape 7"/>
          <p:cNvSpPr txBox="1"/>
          <p:nvPr/>
        </p:nvSpPr>
        <p:spPr>
          <a:xfrm>
            <a:off x="468360" y="374472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Target pipe</a:t>
            </a:r>
            <a:endParaRPr b="0" lang="de-DE" sz="1400" spc="-1" strike="noStrike">
              <a:latin typeface="Arial"/>
            </a:endParaRPr>
          </a:p>
        </p:txBody>
      </p:sp>
      <p:sp>
        <p:nvSpPr>
          <p:cNvPr id="305" name="TextShape 8"/>
          <p:cNvSpPr txBox="1"/>
          <p:nvPr/>
        </p:nvSpPr>
        <p:spPr>
          <a:xfrm>
            <a:off x="6012000" y="6202080"/>
            <a:ext cx="2484360" cy="602280"/>
          </a:xfrm>
          <a:prstGeom prst="rect">
            <a:avLst/>
          </a:prstGeom>
          <a:noFill/>
          <a:ln>
            <a:noFill/>
          </a:ln>
        </p:spPr>
        <p:txBody>
          <a:bodyPr lIns="90000" rIns="90000" tIns="45000" bIns="45000">
            <a:spAutoFit/>
          </a:bodyPr>
          <a:p>
            <a:r>
              <a:rPr b="0" lang="de-DE" sz="1400" spc="-1" strike="noStrike">
                <a:solidFill>
                  <a:srgbClr val="0066b3"/>
                </a:solidFill>
                <a:latin typeface="Arial"/>
              </a:rPr>
              <a:t>CSF right</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TextShape 1"/>
          <p:cNvSpPr txBox="1"/>
          <p:nvPr/>
        </p:nvSpPr>
        <p:spPr>
          <a:xfrm>
            <a:off x="36000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following pictures shows some dimensions of the CSF, final dimensions have to be clarified when the other boundary conditions are clear.</a:t>
            </a:r>
            <a:r>
              <a:rPr b="0" lang="de-DE" sz="1800" spc="-1" strike="noStrike">
                <a:solidFill>
                  <a:srgbClr val="333333"/>
                </a:solidFill>
                <a:latin typeface="Arial"/>
              </a:rPr>
              <a:t> </a:t>
            </a:r>
            <a:endParaRPr b="0" lang="de-DE" sz="1800" spc="-1" strike="noStrike">
              <a:solidFill>
                <a:srgbClr val="333333"/>
              </a:solidFill>
              <a:latin typeface="Arial"/>
            </a:endParaRPr>
          </a:p>
        </p:txBody>
      </p:sp>
      <p:sp>
        <p:nvSpPr>
          <p:cNvPr id="30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308" name="" descr=""/>
          <p:cNvPicPr/>
          <p:nvPr/>
        </p:nvPicPr>
        <p:blipFill>
          <a:blip r:embed="rId1"/>
          <a:stretch/>
        </p:blipFill>
        <p:spPr>
          <a:xfrm>
            <a:off x="144000" y="3528360"/>
            <a:ext cx="8843760" cy="2086920"/>
          </a:xfrm>
          <a:prstGeom prst="rect">
            <a:avLst/>
          </a:prstGeom>
          <a:ln>
            <a:noFill/>
          </a:ln>
        </p:spPr>
      </p:pic>
      <p:sp>
        <p:nvSpPr>
          <p:cNvPr id="309" name="Line 3"/>
          <p:cNvSpPr/>
          <p:nvPr/>
        </p:nvSpPr>
        <p:spPr>
          <a:xfrm flipV="1">
            <a:off x="216000" y="2520360"/>
            <a:ext cx="0" cy="2160000"/>
          </a:xfrm>
          <a:prstGeom prst="line">
            <a:avLst/>
          </a:prstGeom>
          <a:ln>
            <a:solidFill>
              <a:srgbClr val="0066b3"/>
            </a:solidFill>
          </a:ln>
        </p:spPr>
        <p:style>
          <a:lnRef idx="0"/>
          <a:fillRef idx="0"/>
          <a:effectRef idx="0"/>
          <a:fontRef idx="minor"/>
        </p:style>
      </p:sp>
      <p:sp>
        <p:nvSpPr>
          <p:cNvPr id="310" name="Line 4"/>
          <p:cNvSpPr/>
          <p:nvPr/>
        </p:nvSpPr>
        <p:spPr>
          <a:xfrm flipV="1">
            <a:off x="8856000" y="2520360"/>
            <a:ext cx="0" cy="1224000"/>
          </a:xfrm>
          <a:prstGeom prst="line">
            <a:avLst/>
          </a:prstGeom>
          <a:ln>
            <a:solidFill>
              <a:srgbClr val="0066b3"/>
            </a:solidFill>
          </a:ln>
        </p:spPr>
        <p:style>
          <a:lnRef idx="0"/>
          <a:fillRef idx="0"/>
          <a:effectRef idx="0"/>
          <a:fontRef idx="minor"/>
        </p:style>
      </p:sp>
      <p:sp>
        <p:nvSpPr>
          <p:cNvPr id="311" name="Line 5"/>
          <p:cNvSpPr/>
          <p:nvPr/>
        </p:nvSpPr>
        <p:spPr>
          <a:xfrm flipV="1">
            <a:off x="5328000" y="3096360"/>
            <a:ext cx="0" cy="576000"/>
          </a:xfrm>
          <a:prstGeom prst="line">
            <a:avLst/>
          </a:prstGeom>
          <a:ln>
            <a:solidFill>
              <a:srgbClr val="0066b3"/>
            </a:solidFill>
          </a:ln>
        </p:spPr>
        <p:style>
          <a:lnRef idx="0"/>
          <a:fillRef idx="0"/>
          <a:effectRef idx="0"/>
          <a:fontRef idx="minor"/>
        </p:style>
      </p:sp>
      <p:sp>
        <p:nvSpPr>
          <p:cNvPr id="312" name="Line 6"/>
          <p:cNvSpPr/>
          <p:nvPr/>
        </p:nvSpPr>
        <p:spPr>
          <a:xfrm>
            <a:off x="216000" y="2664360"/>
            <a:ext cx="8640000" cy="0"/>
          </a:xfrm>
          <a:prstGeom prst="line">
            <a:avLst/>
          </a:prstGeom>
          <a:ln>
            <a:solidFill>
              <a:srgbClr val="3465a4"/>
            </a:solidFill>
            <a:headEnd len="med" type="triangle" w="med"/>
            <a:tailEnd len="med" type="triangle" w="med"/>
          </a:ln>
        </p:spPr>
        <p:style>
          <a:lnRef idx="0"/>
          <a:fillRef idx="0"/>
          <a:effectRef idx="0"/>
          <a:fontRef idx="minor"/>
        </p:style>
      </p:sp>
      <p:sp>
        <p:nvSpPr>
          <p:cNvPr id="313" name="Line 7"/>
          <p:cNvSpPr/>
          <p:nvPr/>
        </p:nvSpPr>
        <p:spPr>
          <a:xfrm>
            <a:off x="5328000" y="3240360"/>
            <a:ext cx="3528000" cy="0"/>
          </a:xfrm>
          <a:prstGeom prst="line">
            <a:avLst/>
          </a:prstGeom>
          <a:ln>
            <a:solidFill>
              <a:srgbClr val="3465a4"/>
            </a:solidFill>
            <a:headEnd len="med" type="triangle" w="med"/>
            <a:tailEnd len="med" type="triangle" w="med"/>
          </a:ln>
        </p:spPr>
        <p:style>
          <a:lnRef idx="0"/>
          <a:fillRef idx="0"/>
          <a:effectRef idx="0"/>
          <a:fontRef idx="minor"/>
        </p:style>
      </p:sp>
      <p:sp>
        <p:nvSpPr>
          <p:cNvPr id="314" name="Line 8"/>
          <p:cNvSpPr/>
          <p:nvPr/>
        </p:nvSpPr>
        <p:spPr>
          <a:xfrm>
            <a:off x="1080000" y="3960360"/>
            <a:ext cx="0" cy="936000"/>
          </a:xfrm>
          <a:prstGeom prst="line">
            <a:avLst/>
          </a:prstGeom>
          <a:ln>
            <a:solidFill>
              <a:srgbClr val="0066b3"/>
            </a:solidFill>
          </a:ln>
        </p:spPr>
        <p:style>
          <a:lnRef idx="0"/>
          <a:fillRef idx="0"/>
          <a:effectRef idx="0"/>
          <a:fontRef idx="minor"/>
        </p:style>
      </p:sp>
      <p:sp>
        <p:nvSpPr>
          <p:cNvPr id="315" name="Line 9"/>
          <p:cNvSpPr/>
          <p:nvPr/>
        </p:nvSpPr>
        <p:spPr>
          <a:xfrm flipV="1">
            <a:off x="1080000" y="4752360"/>
            <a:ext cx="0" cy="432000"/>
          </a:xfrm>
          <a:prstGeom prst="line">
            <a:avLst/>
          </a:prstGeom>
          <a:ln>
            <a:solidFill>
              <a:srgbClr val="0066b3"/>
            </a:solidFill>
            <a:tailEnd len="med" type="triangle" w="med"/>
          </a:ln>
        </p:spPr>
        <p:style>
          <a:lnRef idx="0"/>
          <a:fillRef idx="0"/>
          <a:effectRef idx="0"/>
          <a:fontRef idx="minor"/>
        </p:style>
      </p:sp>
      <p:sp>
        <p:nvSpPr>
          <p:cNvPr id="316" name="Line 10"/>
          <p:cNvSpPr/>
          <p:nvPr/>
        </p:nvSpPr>
        <p:spPr>
          <a:xfrm>
            <a:off x="1080000" y="3384360"/>
            <a:ext cx="0" cy="1080000"/>
          </a:xfrm>
          <a:prstGeom prst="line">
            <a:avLst/>
          </a:prstGeom>
          <a:ln>
            <a:solidFill>
              <a:srgbClr val="0066b3"/>
            </a:solidFill>
            <a:tailEnd len="med" type="triangle" w="med"/>
          </a:ln>
        </p:spPr>
        <p:style>
          <a:lnRef idx="0"/>
          <a:fillRef idx="0"/>
          <a:effectRef idx="0"/>
          <a:fontRef idx="minor"/>
        </p:style>
      </p:sp>
      <p:sp>
        <p:nvSpPr>
          <p:cNvPr id="317" name="TextShape 11"/>
          <p:cNvSpPr txBox="1"/>
          <p:nvPr/>
        </p:nvSpPr>
        <p:spPr>
          <a:xfrm rot="16200000">
            <a:off x="676800" y="3463200"/>
            <a:ext cx="792000" cy="489960"/>
          </a:xfrm>
          <a:prstGeom prst="rect">
            <a:avLst/>
          </a:prstGeom>
          <a:noFill/>
          <a:ln>
            <a:noFill/>
          </a:ln>
        </p:spPr>
        <p:txBody>
          <a:bodyPr lIns="90000" rIns="90000" tIns="45000" bIns="45000">
            <a:spAutoFit/>
          </a:bodyPr>
          <a:p>
            <a:r>
              <a:rPr b="0" lang="de-DE" sz="1200" spc="-1" strike="noStrike">
                <a:solidFill>
                  <a:srgbClr val="0066b3"/>
                </a:solidFill>
                <a:latin typeface="Arial"/>
                <a:ea typeface="Arial"/>
              </a:rPr>
              <a:t>ᴓ</a:t>
            </a:r>
            <a:r>
              <a:rPr b="0" lang="de-DE" sz="1200" spc="-1" strike="noStrike">
                <a:solidFill>
                  <a:srgbClr val="0066b3"/>
                </a:solidFill>
                <a:latin typeface="Arial"/>
              </a:rPr>
              <a:t>156</a:t>
            </a:r>
            <a:endParaRPr b="0" lang="de-DE" sz="1200" spc="-1" strike="noStrike">
              <a:latin typeface="Arial"/>
            </a:endParaRPr>
          </a:p>
        </p:txBody>
      </p:sp>
      <p:sp>
        <p:nvSpPr>
          <p:cNvPr id="318" name="TextShape 12"/>
          <p:cNvSpPr txBox="1"/>
          <p:nvPr/>
        </p:nvSpPr>
        <p:spPr>
          <a:xfrm>
            <a:off x="3744000" y="2412360"/>
            <a:ext cx="1368000" cy="290160"/>
          </a:xfrm>
          <a:prstGeom prst="rect">
            <a:avLst/>
          </a:prstGeom>
          <a:noFill/>
          <a:ln>
            <a:noFill/>
          </a:ln>
        </p:spPr>
        <p:txBody>
          <a:bodyPr lIns="90000" rIns="90000" tIns="45000" bIns="45000">
            <a:spAutoFit/>
          </a:bodyPr>
          <a:p>
            <a:r>
              <a:rPr b="0" lang="de-DE" sz="1200" spc="-1" strike="noStrike">
                <a:solidFill>
                  <a:srgbClr val="0066b3"/>
                </a:solidFill>
                <a:latin typeface="Arial"/>
              </a:rPr>
              <a:t>3935</a:t>
            </a:r>
            <a:endParaRPr b="0" lang="de-DE" sz="1200" spc="-1" strike="noStrike">
              <a:latin typeface="Arial"/>
            </a:endParaRPr>
          </a:p>
        </p:txBody>
      </p:sp>
      <p:sp>
        <p:nvSpPr>
          <p:cNvPr id="319" name="TextShape 13"/>
          <p:cNvSpPr txBox="1"/>
          <p:nvPr/>
        </p:nvSpPr>
        <p:spPr>
          <a:xfrm>
            <a:off x="6768000" y="2988360"/>
            <a:ext cx="1368000" cy="290160"/>
          </a:xfrm>
          <a:prstGeom prst="rect">
            <a:avLst/>
          </a:prstGeom>
          <a:noFill/>
          <a:ln>
            <a:noFill/>
          </a:ln>
        </p:spPr>
        <p:txBody>
          <a:bodyPr lIns="90000" rIns="90000" tIns="45000" bIns="45000">
            <a:spAutoFit/>
          </a:bodyPr>
          <a:p>
            <a:r>
              <a:rPr b="0" lang="de-DE" sz="1200" spc="-1" strike="noStrike">
                <a:solidFill>
                  <a:srgbClr val="0066b3"/>
                </a:solidFill>
                <a:latin typeface="Arial"/>
              </a:rPr>
              <a:t>1620</a:t>
            </a:r>
            <a:endParaRPr b="0" lang="de-DE" sz="1200" spc="-1" strike="noStrike">
              <a:latin typeface="Arial"/>
            </a:endParaRPr>
          </a:p>
        </p:txBody>
      </p:sp>
      <p:sp>
        <p:nvSpPr>
          <p:cNvPr id="320" name="Line 14"/>
          <p:cNvSpPr/>
          <p:nvPr/>
        </p:nvSpPr>
        <p:spPr>
          <a:xfrm>
            <a:off x="3672000" y="3960360"/>
            <a:ext cx="0" cy="1008000"/>
          </a:xfrm>
          <a:prstGeom prst="line">
            <a:avLst/>
          </a:prstGeom>
          <a:ln>
            <a:solidFill>
              <a:srgbClr val="0066b3"/>
            </a:solidFill>
          </a:ln>
        </p:spPr>
        <p:style>
          <a:lnRef idx="0"/>
          <a:fillRef idx="0"/>
          <a:effectRef idx="0"/>
          <a:fontRef idx="minor"/>
        </p:style>
      </p:sp>
      <p:sp>
        <p:nvSpPr>
          <p:cNvPr id="321" name="Line 15"/>
          <p:cNvSpPr/>
          <p:nvPr/>
        </p:nvSpPr>
        <p:spPr>
          <a:xfrm>
            <a:off x="3672000" y="3384360"/>
            <a:ext cx="0" cy="864000"/>
          </a:xfrm>
          <a:prstGeom prst="line">
            <a:avLst/>
          </a:prstGeom>
          <a:ln>
            <a:solidFill>
              <a:srgbClr val="0066b3"/>
            </a:solidFill>
            <a:tailEnd len="med" type="triangle" w="med"/>
          </a:ln>
        </p:spPr>
        <p:style>
          <a:lnRef idx="0"/>
          <a:fillRef idx="0"/>
          <a:effectRef idx="0"/>
          <a:fontRef idx="minor"/>
        </p:style>
      </p:sp>
      <p:sp>
        <p:nvSpPr>
          <p:cNvPr id="322" name="Line 16"/>
          <p:cNvSpPr/>
          <p:nvPr/>
        </p:nvSpPr>
        <p:spPr>
          <a:xfrm flipV="1">
            <a:off x="3672000" y="4968360"/>
            <a:ext cx="0" cy="432000"/>
          </a:xfrm>
          <a:prstGeom prst="line">
            <a:avLst/>
          </a:prstGeom>
          <a:ln>
            <a:solidFill>
              <a:srgbClr val="0066b3"/>
            </a:solidFill>
            <a:tailEnd len="med" type="triangle" w="med"/>
          </a:ln>
        </p:spPr>
        <p:style>
          <a:lnRef idx="0"/>
          <a:fillRef idx="0"/>
          <a:effectRef idx="0"/>
          <a:fontRef idx="minor"/>
        </p:style>
      </p:sp>
      <p:sp>
        <p:nvSpPr>
          <p:cNvPr id="323" name="TextShape 17"/>
          <p:cNvSpPr txBox="1"/>
          <p:nvPr/>
        </p:nvSpPr>
        <p:spPr>
          <a:xfrm rot="16200000">
            <a:off x="3282840" y="3391200"/>
            <a:ext cx="792000" cy="489960"/>
          </a:xfrm>
          <a:prstGeom prst="rect">
            <a:avLst/>
          </a:prstGeom>
          <a:noFill/>
          <a:ln>
            <a:noFill/>
          </a:ln>
        </p:spPr>
        <p:txBody>
          <a:bodyPr lIns="90000" rIns="90000" tIns="45000" bIns="45000">
            <a:spAutoFit/>
          </a:bodyPr>
          <a:p>
            <a:r>
              <a:rPr b="0" lang="de-DE" sz="1200" spc="-1" strike="noStrike">
                <a:solidFill>
                  <a:srgbClr val="0066b3"/>
                </a:solidFill>
                <a:latin typeface="Arial"/>
              </a:rPr>
              <a:t>340</a:t>
            </a:r>
            <a:endParaRPr b="0" lang="de-DE" sz="1200" spc="-1" strike="noStrike">
              <a:latin typeface="Arial"/>
            </a:endParaRPr>
          </a:p>
        </p:txBody>
      </p:sp>
      <p:sp>
        <p:nvSpPr>
          <p:cNvPr id="324" name="Line 18"/>
          <p:cNvSpPr/>
          <p:nvPr/>
        </p:nvSpPr>
        <p:spPr>
          <a:xfrm flipH="1">
            <a:off x="4680000" y="3672360"/>
            <a:ext cx="648000" cy="0"/>
          </a:xfrm>
          <a:prstGeom prst="line">
            <a:avLst/>
          </a:prstGeom>
          <a:ln>
            <a:solidFill>
              <a:srgbClr val="0066b3"/>
            </a:solidFill>
          </a:ln>
        </p:spPr>
        <p:style>
          <a:lnRef idx="0"/>
          <a:fillRef idx="0"/>
          <a:effectRef idx="0"/>
          <a:fontRef idx="minor"/>
        </p:style>
      </p:sp>
      <p:sp>
        <p:nvSpPr>
          <p:cNvPr id="325" name="Line 19"/>
          <p:cNvSpPr/>
          <p:nvPr/>
        </p:nvSpPr>
        <p:spPr>
          <a:xfrm flipH="1">
            <a:off x="4680000" y="5508360"/>
            <a:ext cx="648000" cy="0"/>
          </a:xfrm>
          <a:prstGeom prst="line">
            <a:avLst/>
          </a:prstGeom>
          <a:ln>
            <a:solidFill>
              <a:srgbClr val="0066b3"/>
            </a:solidFill>
          </a:ln>
        </p:spPr>
        <p:style>
          <a:lnRef idx="0"/>
          <a:fillRef idx="0"/>
          <a:effectRef idx="0"/>
          <a:fontRef idx="minor"/>
        </p:style>
      </p:sp>
      <p:sp>
        <p:nvSpPr>
          <p:cNvPr id="326" name="Line 20"/>
          <p:cNvSpPr/>
          <p:nvPr/>
        </p:nvSpPr>
        <p:spPr>
          <a:xfrm>
            <a:off x="4796640" y="3528360"/>
            <a:ext cx="27360" cy="2304000"/>
          </a:xfrm>
          <a:prstGeom prst="line">
            <a:avLst/>
          </a:prstGeom>
          <a:ln>
            <a:solidFill>
              <a:srgbClr val="0066b3"/>
            </a:solidFill>
          </a:ln>
        </p:spPr>
        <p:style>
          <a:lnRef idx="0"/>
          <a:fillRef idx="0"/>
          <a:effectRef idx="0"/>
          <a:fontRef idx="minor"/>
        </p:style>
      </p:sp>
      <p:sp>
        <p:nvSpPr>
          <p:cNvPr id="327" name="Line 21"/>
          <p:cNvSpPr/>
          <p:nvPr/>
        </p:nvSpPr>
        <p:spPr>
          <a:xfrm flipV="1">
            <a:off x="4824000" y="5508360"/>
            <a:ext cx="0" cy="432000"/>
          </a:xfrm>
          <a:prstGeom prst="line">
            <a:avLst/>
          </a:prstGeom>
          <a:ln>
            <a:solidFill>
              <a:srgbClr val="0066b3"/>
            </a:solidFill>
            <a:tailEnd len="med" type="triangle" w="med"/>
          </a:ln>
        </p:spPr>
        <p:style>
          <a:lnRef idx="0"/>
          <a:fillRef idx="0"/>
          <a:effectRef idx="0"/>
          <a:fontRef idx="minor"/>
        </p:style>
      </p:sp>
      <p:sp>
        <p:nvSpPr>
          <p:cNvPr id="328" name="Line 22"/>
          <p:cNvSpPr/>
          <p:nvPr/>
        </p:nvSpPr>
        <p:spPr>
          <a:xfrm>
            <a:off x="4796640" y="2880360"/>
            <a:ext cx="0" cy="792000"/>
          </a:xfrm>
          <a:prstGeom prst="line">
            <a:avLst/>
          </a:prstGeom>
          <a:ln>
            <a:solidFill>
              <a:srgbClr val="0066b3"/>
            </a:solidFill>
            <a:tailEnd len="med" type="triangle" w="med"/>
          </a:ln>
        </p:spPr>
        <p:style>
          <a:lnRef idx="0"/>
          <a:fillRef idx="0"/>
          <a:effectRef idx="0"/>
          <a:fontRef idx="minor"/>
        </p:style>
      </p:sp>
      <p:sp>
        <p:nvSpPr>
          <p:cNvPr id="329" name="TextShape 23"/>
          <p:cNvSpPr txBox="1"/>
          <p:nvPr/>
        </p:nvSpPr>
        <p:spPr>
          <a:xfrm rot="16200000">
            <a:off x="4434840" y="2743200"/>
            <a:ext cx="792000" cy="489960"/>
          </a:xfrm>
          <a:prstGeom prst="rect">
            <a:avLst/>
          </a:prstGeom>
          <a:noFill/>
          <a:ln>
            <a:noFill/>
          </a:ln>
        </p:spPr>
        <p:txBody>
          <a:bodyPr lIns="90000" rIns="90000" tIns="45000" bIns="45000">
            <a:spAutoFit/>
          </a:bodyPr>
          <a:p>
            <a:r>
              <a:rPr b="0" lang="de-DE" sz="1200" spc="-1" strike="noStrike">
                <a:solidFill>
                  <a:srgbClr val="0066b3"/>
                </a:solidFill>
                <a:latin typeface="Arial"/>
              </a:rPr>
              <a:t>836</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sp>
        <p:nvSpPr>
          <p:cNvPr id="331" name="TextShape 2"/>
          <p:cNvSpPr txBox="1"/>
          <p:nvPr/>
        </p:nvSpPr>
        <p:spPr>
          <a:xfrm>
            <a:off x="36000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following pictures shows some dimensions of the CSF, final dimensions have to be clarified when the other boundary conditions are clear.</a:t>
            </a:r>
            <a:r>
              <a:rPr b="0" lang="de-DE" sz="1800" spc="-1" strike="noStrike">
                <a:solidFill>
                  <a:srgbClr val="333333"/>
                </a:solidFill>
                <a:latin typeface="Arial"/>
              </a:rPr>
              <a:t> </a:t>
            </a:r>
            <a:endParaRPr b="0" lang="de-DE" sz="1800" spc="-1" strike="noStrike">
              <a:solidFill>
                <a:srgbClr val="333333"/>
              </a:solidFill>
              <a:latin typeface="Arial"/>
            </a:endParaRPr>
          </a:p>
        </p:txBody>
      </p:sp>
      <p:pic>
        <p:nvPicPr>
          <p:cNvPr id="332" name="" descr=""/>
          <p:cNvPicPr/>
          <p:nvPr/>
        </p:nvPicPr>
        <p:blipFill>
          <a:blip r:embed="rId1"/>
          <a:stretch/>
        </p:blipFill>
        <p:spPr>
          <a:xfrm>
            <a:off x="433080" y="2365920"/>
            <a:ext cx="8099640" cy="4289760"/>
          </a:xfrm>
          <a:prstGeom prst="rect">
            <a:avLst/>
          </a:prstGeom>
          <a:ln>
            <a:noFill/>
          </a:ln>
        </p:spPr>
      </p:pic>
      <p:sp>
        <p:nvSpPr>
          <p:cNvPr id="333" name="Line 3"/>
          <p:cNvSpPr/>
          <p:nvPr/>
        </p:nvSpPr>
        <p:spPr>
          <a:xfrm flipV="1">
            <a:off x="756000" y="2360160"/>
            <a:ext cx="0" cy="592200"/>
          </a:xfrm>
          <a:prstGeom prst="line">
            <a:avLst/>
          </a:prstGeom>
          <a:ln>
            <a:solidFill>
              <a:srgbClr val="0066b3"/>
            </a:solidFill>
          </a:ln>
        </p:spPr>
        <p:style>
          <a:lnRef idx="0"/>
          <a:fillRef idx="0"/>
          <a:effectRef idx="0"/>
          <a:fontRef idx="minor"/>
        </p:style>
      </p:sp>
      <p:sp>
        <p:nvSpPr>
          <p:cNvPr id="334" name="Line 4"/>
          <p:cNvSpPr/>
          <p:nvPr/>
        </p:nvSpPr>
        <p:spPr>
          <a:xfrm flipV="1">
            <a:off x="8280000" y="2360160"/>
            <a:ext cx="0" cy="592200"/>
          </a:xfrm>
          <a:prstGeom prst="line">
            <a:avLst/>
          </a:prstGeom>
          <a:ln>
            <a:solidFill>
              <a:srgbClr val="0066b3"/>
            </a:solidFill>
          </a:ln>
        </p:spPr>
        <p:style>
          <a:lnRef idx="0"/>
          <a:fillRef idx="0"/>
          <a:effectRef idx="0"/>
          <a:fontRef idx="minor"/>
        </p:style>
      </p:sp>
      <p:sp>
        <p:nvSpPr>
          <p:cNvPr id="335" name="Line 5"/>
          <p:cNvSpPr/>
          <p:nvPr/>
        </p:nvSpPr>
        <p:spPr>
          <a:xfrm>
            <a:off x="756000" y="2461320"/>
            <a:ext cx="7524000" cy="0"/>
          </a:xfrm>
          <a:prstGeom prst="line">
            <a:avLst/>
          </a:prstGeom>
          <a:ln>
            <a:solidFill>
              <a:srgbClr val="3465a4"/>
            </a:solidFill>
            <a:headEnd len="med" type="triangle" w="med"/>
            <a:tailEnd len="med" type="triangle" w="med"/>
          </a:ln>
        </p:spPr>
        <p:style>
          <a:lnRef idx="0"/>
          <a:fillRef idx="0"/>
          <a:effectRef idx="0"/>
          <a:fontRef idx="minor"/>
        </p:style>
      </p:sp>
      <p:sp>
        <p:nvSpPr>
          <p:cNvPr id="336" name="TextShape 6"/>
          <p:cNvSpPr txBox="1"/>
          <p:nvPr/>
        </p:nvSpPr>
        <p:spPr>
          <a:xfrm>
            <a:off x="3888000" y="2196360"/>
            <a:ext cx="1368000" cy="290160"/>
          </a:xfrm>
          <a:prstGeom prst="rect">
            <a:avLst/>
          </a:prstGeom>
          <a:noFill/>
          <a:ln>
            <a:noFill/>
          </a:ln>
        </p:spPr>
        <p:txBody>
          <a:bodyPr lIns="90000" rIns="90000" tIns="45000" bIns="45000">
            <a:spAutoFit/>
          </a:bodyPr>
          <a:p>
            <a:r>
              <a:rPr b="0" lang="de-DE" sz="1200" spc="-1" strike="noStrike">
                <a:solidFill>
                  <a:srgbClr val="0066b3"/>
                </a:solidFill>
                <a:latin typeface="Arial"/>
              </a:rPr>
              <a:t>1620</a:t>
            </a:r>
            <a:endParaRPr b="0" lang="de-DE" sz="1200" spc="-1" strike="noStrike">
              <a:latin typeface="Arial"/>
            </a:endParaRPr>
          </a:p>
        </p:txBody>
      </p:sp>
      <p:sp>
        <p:nvSpPr>
          <p:cNvPr id="337" name="Line 7"/>
          <p:cNvSpPr/>
          <p:nvPr/>
        </p:nvSpPr>
        <p:spPr>
          <a:xfrm flipH="1">
            <a:off x="8280000" y="2628360"/>
            <a:ext cx="504000" cy="0"/>
          </a:xfrm>
          <a:prstGeom prst="line">
            <a:avLst/>
          </a:prstGeom>
          <a:ln>
            <a:solidFill>
              <a:srgbClr val="0066b3"/>
            </a:solidFill>
          </a:ln>
        </p:spPr>
        <p:style>
          <a:lnRef idx="0"/>
          <a:fillRef idx="0"/>
          <a:effectRef idx="0"/>
          <a:fontRef idx="minor"/>
        </p:style>
      </p:sp>
      <p:sp>
        <p:nvSpPr>
          <p:cNvPr id="338" name="Line 8"/>
          <p:cNvSpPr/>
          <p:nvPr/>
        </p:nvSpPr>
        <p:spPr>
          <a:xfrm flipH="1">
            <a:off x="8280000" y="6516360"/>
            <a:ext cx="504000" cy="0"/>
          </a:xfrm>
          <a:prstGeom prst="line">
            <a:avLst/>
          </a:prstGeom>
          <a:ln>
            <a:solidFill>
              <a:srgbClr val="0066b3"/>
            </a:solidFill>
          </a:ln>
        </p:spPr>
        <p:style>
          <a:lnRef idx="0"/>
          <a:fillRef idx="0"/>
          <a:effectRef idx="0"/>
          <a:fontRef idx="minor"/>
        </p:style>
      </p:sp>
      <p:sp>
        <p:nvSpPr>
          <p:cNvPr id="339" name="Line 9"/>
          <p:cNvSpPr/>
          <p:nvPr/>
        </p:nvSpPr>
        <p:spPr>
          <a:xfrm flipV="1">
            <a:off x="8712000" y="2628360"/>
            <a:ext cx="0" cy="3888000"/>
          </a:xfrm>
          <a:prstGeom prst="line">
            <a:avLst/>
          </a:prstGeom>
          <a:ln>
            <a:solidFill>
              <a:srgbClr val="3465a4"/>
            </a:solidFill>
            <a:headEnd len="med" type="triangle" w="med"/>
            <a:tailEnd len="med" type="triangle" w="med"/>
          </a:ln>
        </p:spPr>
        <p:style>
          <a:lnRef idx="0"/>
          <a:fillRef idx="0"/>
          <a:effectRef idx="0"/>
          <a:fontRef idx="minor"/>
        </p:style>
      </p:sp>
      <p:sp>
        <p:nvSpPr>
          <p:cNvPr id="340" name="TextShape 10"/>
          <p:cNvSpPr txBox="1"/>
          <p:nvPr/>
        </p:nvSpPr>
        <p:spPr>
          <a:xfrm rot="16200000">
            <a:off x="8322840" y="3895200"/>
            <a:ext cx="792000" cy="489960"/>
          </a:xfrm>
          <a:prstGeom prst="rect">
            <a:avLst/>
          </a:prstGeom>
          <a:noFill/>
          <a:ln>
            <a:noFill/>
          </a:ln>
        </p:spPr>
        <p:txBody>
          <a:bodyPr lIns="90000" rIns="90000" tIns="45000" bIns="45000">
            <a:spAutoFit/>
          </a:bodyPr>
          <a:p>
            <a:r>
              <a:rPr b="0" lang="de-DE" sz="1200" spc="-1" strike="noStrike">
                <a:solidFill>
                  <a:srgbClr val="0066b3"/>
                </a:solidFill>
                <a:latin typeface="Arial"/>
              </a:rPr>
              <a:t>836</a:t>
            </a:r>
            <a:endParaRPr b="0" lang="de-DE" sz="1200" spc="-1" strike="noStrike">
              <a:latin typeface="Arial"/>
            </a:endParaRPr>
          </a:p>
        </p:txBody>
      </p:sp>
      <p:sp>
        <p:nvSpPr>
          <p:cNvPr id="341" name="Line 11"/>
          <p:cNvSpPr/>
          <p:nvPr/>
        </p:nvSpPr>
        <p:spPr>
          <a:xfrm flipV="1">
            <a:off x="2196000" y="3492360"/>
            <a:ext cx="0" cy="684000"/>
          </a:xfrm>
          <a:prstGeom prst="line">
            <a:avLst/>
          </a:prstGeom>
          <a:ln>
            <a:solidFill>
              <a:srgbClr val="0066b3"/>
            </a:solidFill>
          </a:ln>
        </p:spPr>
        <p:style>
          <a:lnRef idx="0"/>
          <a:fillRef idx="0"/>
          <a:effectRef idx="0"/>
          <a:fontRef idx="minor"/>
        </p:style>
      </p:sp>
      <p:sp>
        <p:nvSpPr>
          <p:cNvPr id="342" name="Line 12"/>
          <p:cNvSpPr/>
          <p:nvPr/>
        </p:nvSpPr>
        <p:spPr>
          <a:xfrm flipV="1">
            <a:off x="4500000" y="3600360"/>
            <a:ext cx="0" cy="576000"/>
          </a:xfrm>
          <a:prstGeom prst="line">
            <a:avLst/>
          </a:prstGeom>
          <a:ln>
            <a:solidFill>
              <a:srgbClr val="0066b3"/>
            </a:solidFill>
          </a:ln>
        </p:spPr>
        <p:style>
          <a:lnRef idx="0"/>
          <a:fillRef idx="0"/>
          <a:effectRef idx="0"/>
          <a:fontRef idx="minor"/>
        </p:style>
      </p:sp>
      <p:sp>
        <p:nvSpPr>
          <p:cNvPr id="343" name="Line 13"/>
          <p:cNvSpPr/>
          <p:nvPr/>
        </p:nvSpPr>
        <p:spPr>
          <a:xfrm>
            <a:off x="3168000" y="2304360"/>
            <a:ext cx="0" cy="4176000"/>
          </a:xfrm>
          <a:prstGeom prst="line">
            <a:avLst/>
          </a:prstGeom>
          <a:ln>
            <a:solidFill>
              <a:srgbClr val="0066b3"/>
            </a:solidFill>
            <a:prstDash val="sysDashDotDot"/>
          </a:ln>
        </p:spPr>
        <p:style>
          <a:lnRef idx="0"/>
          <a:fillRef idx="0"/>
          <a:effectRef idx="0"/>
          <a:fontRef idx="minor"/>
        </p:style>
      </p:sp>
      <p:sp>
        <p:nvSpPr>
          <p:cNvPr id="344" name="Line 14"/>
          <p:cNvSpPr/>
          <p:nvPr/>
        </p:nvSpPr>
        <p:spPr>
          <a:xfrm>
            <a:off x="2196000" y="4104360"/>
            <a:ext cx="2304000" cy="0"/>
          </a:xfrm>
          <a:prstGeom prst="line">
            <a:avLst/>
          </a:prstGeom>
          <a:ln>
            <a:solidFill>
              <a:srgbClr val="0066b3"/>
            </a:solidFill>
          </a:ln>
        </p:spPr>
        <p:style>
          <a:lnRef idx="0"/>
          <a:fillRef idx="0"/>
          <a:effectRef idx="0"/>
          <a:fontRef idx="minor"/>
        </p:style>
      </p:sp>
      <p:sp>
        <p:nvSpPr>
          <p:cNvPr id="345" name="Line 15"/>
          <p:cNvSpPr/>
          <p:nvPr/>
        </p:nvSpPr>
        <p:spPr>
          <a:xfrm flipH="1">
            <a:off x="3960000" y="4104360"/>
            <a:ext cx="540000" cy="0"/>
          </a:xfrm>
          <a:prstGeom prst="line">
            <a:avLst/>
          </a:prstGeom>
          <a:ln>
            <a:solidFill>
              <a:srgbClr val="3465a4"/>
            </a:solidFill>
            <a:headEnd len="med" type="triangle" w="med"/>
          </a:ln>
        </p:spPr>
        <p:style>
          <a:lnRef idx="0"/>
          <a:fillRef idx="0"/>
          <a:effectRef idx="0"/>
          <a:fontRef idx="minor"/>
        </p:style>
      </p:sp>
      <p:sp>
        <p:nvSpPr>
          <p:cNvPr id="346" name="Line 16"/>
          <p:cNvSpPr/>
          <p:nvPr/>
        </p:nvSpPr>
        <p:spPr>
          <a:xfrm>
            <a:off x="2232000" y="4104360"/>
            <a:ext cx="288000" cy="0"/>
          </a:xfrm>
          <a:prstGeom prst="line">
            <a:avLst/>
          </a:prstGeom>
          <a:ln>
            <a:solidFill>
              <a:srgbClr val="3465a4"/>
            </a:solidFill>
            <a:headEnd len="med" type="triangle" w="med"/>
          </a:ln>
        </p:spPr>
        <p:style>
          <a:lnRef idx="0"/>
          <a:fillRef idx="0"/>
          <a:effectRef idx="0"/>
          <a:fontRef idx="minor"/>
        </p:style>
      </p:sp>
      <p:sp>
        <p:nvSpPr>
          <p:cNvPr id="347" name="TextShape 17"/>
          <p:cNvSpPr txBox="1"/>
          <p:nvPr/>
        </p:nvSpPr>
        <p:spPr>
          <a:xfrm>
            <a:off x="3168000" y="3850200"/>
            <a:ext cx="1368000" cy="290160"/>
          </a:xfrm>
          <a:prstGeom prst="rect">
            <a:avLst/>
          </a:prstGeom>
          <a:noFill/>
          <a:ln>
            <a:noFill/>
          </a:ln>
        </p:spPr>
        <p:txBody>
          <a:bodyPr lIns="90000" rIns="90000" tIns="45000" bIns="45000">
            <a:spAutoFit/>
          </a:bodyPr>
          <a:p>
            <a:r>
              <a:rPr b="0" lang="de-DE" sz="1200" spc="-1" strike="noStrike">
                <a:solidFill>
                  <a:srgbClr val="0066b3"/>
                </a:solidFill>
                <a:latin typeface="Arial"/>
              </a:rPr>
              <a:t>1620</a:t>
            </a:r>
            <a:endParaRPr b="0" lang="de-DE" sz="1200" spc="-1" strike="noStrike">
              <a:latin typeface="Arial"/>
            </a:endParaRPr>
          </a:p>
        </p:txBody>
      </p:sp>
      <p:sp>
        <p:nvSpPr>
          <p:cNvPr id="348" name="Line 18"/>
          <p:cNvSpPr/>
          <p:nvPr/>
        </p:nvSpPr>
        <p:spPr>
          <a:xfrm>
            <a:off x="2088000" y="3636360"/>
            <a:ext cx="2448000" cy="0"/>
          </a:xfrm>
          <a:prstGeom prst="line">
            <a:avLst/>
          </a:prstGeom>
          <a:ln>
            <a:solidFill>
              <a:srgbClr val="0066b3"/>
            </a:solidFill>
          </a:ln>
        </p:spPr>
        <p:style>
          <a:lnRef idx="0"/>
          <a:fillRef idx="0"/>
          <a:effectRef idx="0"/>
          <a:fontRef idx="minor"/>
        </p:style>
      </p:sp>
      <p:sp>
        <p:nvSpPr>
          <p:cNvPr id="349" name="Line 19"/>
          <p:cNvSpPr/>
          <p:nvPr/>
        </p:nvSpPr>
        <p:spPr>
          <a:xfrm>
            <a:off x="2232000" y="3636360"/>
            <a:ext cx="432000" cy="0"/>
          </a:xfrm>
          <a:prstGeom prst="line">
            <a:avLst/>
          </a:prstGeom>
          <a:ln>
            <a:solidFill>
              <a:srgbClr val="3465a4"/>
            </a:solidFill>
            <a:headEnd len="med" type="triangle" w="med"/>
          </a:ln>
        </p:spPr>
        <p:style>
          <a:lnRef idx="0"/>
          <a:fillRef idx="0"/>
          <a:effectRef idx="0"/>
          <a:fontRef idx="minor"/>
        </p:style>
      </p:sp>
      <p:sp>
        <p:nvSpPr>
          <p:cNvPr id="350" name="Line 20"/>
          <p:cNvSpPr/>
          <p:nvPr/>
        </p:nvSpPr>
        <p:spPr>
          <a:xfrm flipH="1">
            <a:off x="2664360" y="3636360"/>
            <a:ext cx="503640" cy="0"/>
          </a:xfrm>
          <a:prstGeom prst="line">
            <a:avLst/>
          </a:prstGeom>
          <a:ln>
            <a:solidFill>
              <a:srgbClr val="3465a4"/>
            </a:solidFill>
            <a:headEnd len="med" type="triangle" w="med"/>
          </a:ln>
        </p:spPr>
        <p:style>
          <a:lnRef idx="0"/>
          <a:fillRef idx="0"/>
          <a:effectRef idx="0"/>
          <a:fontRef idx="minor"/>
        </p:style>
      </p:sp>
      <p:sp>
        <p:nvSpPr>
          <p:cNvPr id="351" name="TextShape 21"/>
          <p:cNvSpPr txBox="1"/>
          <p:nvPr/>
        </p:nvSpPr>
        <p:spPr>
          <a:xfrm>
            <a:off x="2484000" y="3418200"/>
            <a:ext cx="1368000" cy="290160"/>
          </a:xfrm>
          <a:prstGeom prst="rect">
            <a:avLst/>
          </a:prstGeom>
          <a:noFill/>
          <a:ln>
            <a:noFill/>
          </a:ln>
        </p:spPr>
        <p:txBody>
          <a:bodyPr lIns="90000" rIns="90000" tIns="45000" bIns="45000">
            <a:spAutoFit/>
          </a:bodyPr>
          <a:p>
            <a:r>
              <a:rPr b="0" lang="de-DE" sz="1200" spc="-1" strike="noStrike">
                <a:solidFill>
                  <a:srgbClr val="0066b3"/>
                </a:solidFill>
                <a:latin typeface="Arial"/>
              </a:rPr>
              <a:t>(211)</a:t>
            </a:r>
            <a:endParaRPr b="0" lang="de-DE" sz="1200" spc="-1" strike="noStrike">
              <a:latin typeface="Arial"/>
            </a:endParaRPr>
          </a:p>
        </p:txBody>
      </p:sp>
      <p:sp>
        <p:nvSpPr>
          <p:cNvPr id="352" name="TextShape 22"/>
          <p:cNvSpPr txBox="1"/>
          <p:nvPr/>
        </p:nvSpPr>
        <p:spPr>
          <a:xfrm>
            <a:off x="3564000" y="3418200"/>
            <a:ext cx="1368000" cy="290160"/>
          </a:xfrm>
          <a:prstGeom prst="rect">
            <a:avLst/>
          </a:prstGeom>
          <a:noFill/>
          <a:ln>
            <a:noFill/>
          </a:ln>
        </p:spPr>
        <p:txBody>
          <a:bodyPr lIns="90000" rIns="90000" tIns="45000" bIns="45000">
            <a:spAutoFit/>
          </a:bodyPr>
          <a:p>
            <a:r>
              <a:rPr b="0" lang="de-DE" sz="1200" spc="-1" strike="noStrike">
                <a:solidFill>
                  <a:srgbClr val="0066b3"/>
                </a:solidFill>
                <a:latin typeface="Arial"/>
              </a:rPr>
              <a:t>284</a:t>
            </a:r>
            <a:endParaRPr b="0" lang="de-DE" sz="1200" spc="-1" strike="noStrike">
              <a:latin typeface="Arial"/>
            </a:endParaRPr>
          </a:p>
        </p:txBody>
      </p:sp>
      <p:sp>
        <p:nvSpPr>
          <p:cNvPr id="353" name="Line 23"/>
          <p:cNvSpPr/>
          <p:nvPr/>
        </p:nvSpPr>
        <p:spPr>
          <a:xfrm flipH="1">
            <a:off x="3924360" y="3636360"/>
            <a:ext cx="503640" cy="0"/>
          </a:xfrm>
          <a:prstGeom prst="line">
            <a:avLst/>
          </a:prstGeom>
          <a:ln>
            <a:solidFill>
              <a:srgbClr val="3465a4"/>
            </a:solidFill>
            <a:headEnd len="med" type="triangle" w="med"/>
          </a:ln>
        </p:spPr>
        <p:style>
          <a:lnRef idx="0"/>
          <a:fillRef idx="0"/>
          <a:effectRef idx="0"/>
          <a:fontRef idx="minor"/>
        </p:style>
      </p:sp>
      <p:sp>
        <p:nvSpPr>
          <p:cNvPr id="354" name="Line 24"/>
          <p:cNvSpPr/>
          <p:nvPr/>
        </p:nvSpPr>
        <p:spPr>
          <a:xfrm>
            <a:off x="3204360" y="3636360"/>
            <a:ext cx="432000" cy="0"/>
          </a:xfrm>
          <a:prstGeom prst="line">
            <a:avLst/>
          </a:prstGeom>
          <a:ln>
            <a:solidFill>
              <a:srgbClr val="3465a4"/>
            </a:solidFill>
            <a:headEnd len="med" type="triangle" w="med"/>
          </a:ln>
        </p:spPr>
        <p:style>
          <a:lnRef idx="0"/>
          <a:fillRef idx="0"/>
          <a:effectRef idx="0"/>
          <a:fontRef idx="minor"/>
        </p:style>
      </p:sp>
      <p:sp>
        <p:nvSpPr>
          <p:cNvPr id="355" name="Line 25"/>
          <p:cNvSpPr/>
          <p:nvPr/>
        </p:nvSpPr>
        <p:spPr>
          <a:xfrm flipH="1">
            <a:off x="176400" y="4572360"/>
            <a:ext cx="8261640" cy="0"/>
          </a:xfrm>
          <a:prstGeom prst="line">
            <a:avLst/>
          </a:prstGeom>
          <a:ln>
            <a:solidFill>
              <a:srgbClr val="0066b3"/>
            </a:solidFill>
            <a:prstDash val="sysDashDotDot"/>
          </a:ln>
        </p:spPr>
        <p:style>
          <a:lnRef idx="0"/>
          <a:fillRef idx="0"/>
          <a:effectRef idx="0"/>
          <a:fontRef idx="minor"/>
        </p:style>
      </p:sp>
      <p:sp>
        <p:nvSpPr>
          <p:cNvPr id="356" name="Line 26"/>
          <p:cNvSpPr/>
          <p:nvPr/>
        </p:nvSpPr>
        <p:spPr>
          <a:xfrm flipH="1">
            <a:off x="4500000" y="3636360"/>
            <a:ext cx="756000" cy="0"/>
          </a:xfrm>
          <a:prstGeom prst="line">
            <a:avLst/>
          </a:prstGeom>
          <a:ln>
            <a:solidFill>
              <a:srgbClr val="0066b3"/>
            </a:solidFill>
          </a:ln>
        </p:spPr>
        <p:style>
          <a:lnRef idx="0"/>
          <a:fillRef idx="0"/>
          <a:effectRef idx="0"/>
          <a:fontRef idx="minor"/>
        </p:style>
      </p:sp>
      <p:sp>
        <p:nvSpPr>
          <p:cNvPr id="357" name="Line 27"/>
          <p:cNvSpPr/>
          <p:nvPr/>
        </p:nvSpPr>
        <p:spPr>
          <a:xfrm flipH="1">
            <a:off x="4500000" y="5472360"/>
            <a:ext cx="756000" cy="0"/>
          </a:xfrm>
          <a:prstGeom prst="line">
            <a:avLst/>
          </a:prstGeom>
          <a:ln>
            <a:solidFill>
              <a:srgbClr val="0066b3"/>
            </a:solidFill>
          </a:ln>
        </p:spPr>
        <p:style>
          <a:lnRef idx="0"/>
          <a:fillRef idx="0"/>
          <a:effectRef idx="0"/>
          <a:fontRef idx="minor"/>
        </p:style>
      </p:sp>
      <p:sp>
        <p:nvSpPr>
          <p:cNvPr id="358" name="Line 28"/>
          <p:cNvSpPr/>
          <p:nvPr/>
        </p:nvSpPr>
        <p:spPr>
          <a:xfrm flipV="1">
            <a:off x="5112000" y="3636360"/>
            <a:ext cx="0" cy="1836000"/>
          </a:xfrm>
          <a:prstGeom prst="line">
            <a:avLst/>
          </a:prstGeom>
          <a:ln>
            <a:solidFill>
              <a:srgbClr val="0066b3"/>
            </a:solidFill>
          </a:ln>
        </p:spPr>
        <p:style>
          <a:lnRef idx="0"/>
          <a:fillRef idx="0"/>
          <a:effectRef idx="0"/>
          <a:fontRef idx="minor"/>
        </p:style>
      </p:sp>
      <p:sp>
        <p:nvSpPr>
          <p:cNvPr id="359" name="Line 29"/>
          <p:cNvSpPr/>
          <p:nvPr/>
        </p:nvSpPr>
        <p:spPr>
          <a:xfrm>
            <a:off x="5112000" y="3636360"/>
            <a:ext cx="0" cy="612000"/>
          </a:xfrm>
          <a:prstGeom prst="line">
            <a:avLst/>
          </a:prstGeom>
          <a:ln>
            <a:solidFill>
              <a:srgbClr val="3465a4"/>
            </a:solidFill>
            <a:headEnd len="med" type="triangle" w="med"/>
          </a:ln>
        </p:spPr>
        <p:style>
          <a:lnRef idx="0"/>
          <a:fillRef idx="0"/>
          <a:effectRef idx="0"/>
          <a:fontRef idx="minor"/>
        </p:style>
      </p:sp>
      <p:sp>
        <p:nvSpPr>
          <p:cNvPr id="360" name="Line 30"/>
          <p:cNvSpPr/>
          <p:nvPr/>
        </p:nvSpPr>
        <p:spPr>
          <a:xfrm flipV="1">
            <a:off x="5112000" y="5076720"/>
            <a:ext cx="0" cy="395640"/>
          </a:xfrm>
          <a:prstGeom prst="line">
            <a:avLst/>
          </a:prstGeom>
          <a:ln>
            <a:solidFill>
              <a:srgbClr val="3465a4"/>
            </a:solidFill>
            <a:headEnd len="med" type="triangle" w="med"/>
          </a:ln>
        </p:spPr>
        <p:style>
          <a:lnRef idx="0"/>
          <a:fillRef idx="0"/>
          <a:effectRef idx="0"/>
          <a:fontRef idx="minor"/>
        </p:style>
      </p:sp>
      <p:sp>
        <p:nvSpPr>
          <p:cNvPr id="361" name="TextShape 31"/>
          <p:cNvSpPr txBox="1"/>
          <p:nvPr/>
        </p:nvSpPr>
        <p:spPr>
          <a:xfrm rot="16200000">
            <a:off x="4723200" y="3931200"/>
            <a:ext cx="792000" cy="489960"/>
          </a:xfrm>
          <a:prstGeom prst="rect">
            <a:avLst/>
          </a:prstGeom>
          <a:noFill/>
          <a:ln>
            <a:noFill/>
          </a:ln>
        </p:spPr>
        <p:txBody>
          <a:bodyPr lIns="90000" rIns="90000" tIns="45000" bIns="45000">
            <a:spAutoFit/>
          </a:bodyPr>
          <a:p>
            <a:r>
              <a:rPr b="0" lang="de-DE" sz="1200" spc="-1" strike="noStrike">
                <a:solidFill>
                  <a:srgbClr val="0066b3"/>
                </a:solidFill>
                <a:latin typeface="Arial"/>
              </a:rPr>
              <a:t>395</a:t>
            </a:r>
            <a:endParaRPr b="0" lang="de-DE" sz="12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weight of the whole structure is about 13 kg, 6,7 kg for the CSF area, and 6,3 kg for the area of the support structure. The volume and the mass of a later and more final design, of course, could change, but the first design shows that such a concept make of carbon fiber composite makes a good compromise between high Young‘s modulus and strenght relating to a low mass and volume.</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  </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363"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364" name="" descr=""/>
          <p:cNvPicPr/>
          <p:nvPr/>
        </p:nvPicPr>
        <p:blipFill>
          <a:blip r:embed="rId1"/>
          <a:stretch/>
        </p:blipFill>
        <p:spPr>
          <a:xfrm>
            <a:off x="216720" y="3971520"/>
            <a:ext cx="8639640" cy="2038680"/>
          </a:xfrm>
          <a:prstGeom prst="rect">
            <a:avLst/>
          </a:prstGeom>
          <a:ln>
            <a:noFill/>
          </a:ln>
        </p:spPr>
      </p:pic>
      <p:sp>
        <p:nvSpPr>
          <p:cNvPr id="365" name="CustomShape 3"/>
          <p:cNvSpPr/>
          <p:nvPr/>
        </p:nvSpPr>
        <p:spPr>
          <a:xfrm rot="16200000">
            <a:off x="2393280" y="1852920"/>
            <a:ext cx="830160" cy="4968000"/>
          </a:xfrm>
          <a:custGeom>
            <a:avLst/>
            <a:gdLst/>
            <a:ahLst/>
            <a:rect l="0" t="0" r="r" b="b"/>
            <a:pathLst>
              <a:path w="2308" h="13802">
                <a:moveTo>
                  <a:pt x="0" y="0"/>
                </a:moveTo>
                <a:cubicBezTo>
                  <a:pt x="576" y="0"/>
                  <a:pt x="1153" y="575"/>
                  <a:pt x="1153" y="1150"/>
                </a:cubicBezTo>
                <a:lnTo>
                  <a:pt x="1153" y="5775"/>
                </a:lnTo>
                <a:cubicBezTo>
                  <a:pt x="1153" y="6350"/>
                  <a:pt x="1730" y="6925"/>
                  <a:pt x="2307" y="6925"/>
                </a:cubicBezTo>
                <a:cubicBezTo>
                  <a:pt x="1730" y="6925"/>
                  <a:pt x="1153" y="7501"/>
                  <a:pt x="1153" y="8076"/>
                </a:cubicBezTo>
                <a:lnTo>
                  <a:pt x="1153" y="12650"/>
                </a:lnTo>
                <a:cubicBezTo>
                  <a:pt x="1153" y="13225"/>
                  <a:pt x="576" y="13801"/>
                  <a:pt x="0" y="13801"/>
                </a:cubicBezTo>
              </a:path>
            </a:pathLst>
          </a:custGeom>
          <a:noFill/>
          <a:ln w="12600">
            <a:solidFill>
              <a:srgbClr val="3465a4"/>
            </a:solidFill>
            <a:round/>
          </a:ln>
        </p:spPr>
        <p:style>
          <a:lnRef idx="0"/>
          <a:fillRef idx="0"/>
          <a:effectRef idx="0"/>
          <a:fontRef idx="minor"/>
        </p:style>
      </p:sp>
      <p:sp>
        <p:nvSpPr>
          <p:cNvPr id="366" name="CustomShape 4"/>
          <p:cNvSpPr/>
          <p:nvPr/>
        </p:nvSpPr>
        <p:spPr>
          <a:xfrm rot="16200000">
            <a:off x="6672240" y="1991880"/>
            <a:ext cx="698400" cy="3453840"/>
          </a:xfrm>
          <a:custGeom>
            <a:avLst/>
            <a:gdLst/>
            <a:ahLst/>
            <a:rect l="0" t="0" r="r" b="b"/>
            <a:pathLst>
              <a:path w="1942" h="9596">
                <a:moveTo>
                  <a:pt x="0" y="0"/>
                </a:moveTo>
                <a:cubicBezTo>
                  <a:pt x="485" y="0"/>
                  <a:pt x="970" y="399"/>
                  <a:pt x="970" y="799"/>
                </a:cubicBezTo>
                <a:lnTo>
                  <a:pt x="970" y="3997"/>
                </a:lnTo>
                <a:cubicBezTo>
                  <a:pt x="970" y="4397"/>
                  <a:pt x="1455" y="4797"/>
                  <a:pt x="1941" y="4797"/>
                </a:cubicBezTo>
                <a:cubicBezTo>
                  <a:pt x="1455" y="4797"/>
                  <a:pt x="970" y="5197"/>
                  <a:pt x="970" y="5597"/>
                </a:cubicBezTo>
                <a:lnTo>
                  <a:pt x="970" y="8795"/>
                </a:lnTo>
                <a:cubicBezTo>
                  <a:pt x="970" y="9195"/>
                  <a:pt x="485" y="9595"/>
                  <a:pt x="0" y="9595"/>
                </a:cubicBezTo>
              </a:path>
            </a:pathLst>
          </a:custGeom>
          <a:noFill/>
          <a:ln w="12600">
            <a:solidFill>
              <a:srgbClr val="3465a4"/>
            </a:solidFill>
            <a:round/>
          </a:ln>
        </p:spPr>
        <p:style>
          <a:lnRef idx="0"/>
          <a:fillRef idx="0"/>
          <a:effectRef idx="0"/>
          <a:fontRef idx="minor"/>
        </p:style>
      </p:sp>
      <p:sp>
        <p:nvSpPr>
          <p:cNvPr id="367" name="TextShape 5"/>
          <p:cNvSpPr txBox="1"/>
          <p:nvPr/>
        </p:nvSpPr>
        <p:spPr>
          <a:xfrm>
            <a:off x="2479680" y="3564000"/>
            <a:ext cx="904680" cy="602280"/>
          </a:xfrm>
          <a:prstGeom prst="rect">
            <a:avLst/>
          </a:prstGeom>
          <a:noFill/>
          <a:ln>
            <a:noFill/>
          </a:ln>
        </p:spPr>
        <p:txBody>
          <a:bodyPr lIns="90000" rIns="90000" tIns="45000" bIns="45000">
            <a:spAutoFit/>
          </a:bodyPr>
          <a:p>
            <a:r>
              <a:rPr b="0" lang="de-DE" sz="1400" spc="-1" strike="noStrike">
                <a:solidFill>
                  <a:srgbClr val="0066b3"/>
                </a:solidFill>
                <a:latin typeface="Arial"/>
              </a:rPr>
              <a:t>6,3 kg</a:t>
            </a:r>
            <a:endParaRPr b="0" lang="de-DE" sz="1400" spc="-1" strike="noStrike">
              <a:latin typeface="Arial"/>
            </a:endParaRPr>
          </a:p>
        </p:txBody>
      </p:sp>
      <p:sp>
        <p:nvSpPr>
          <p:cNvPr id="368" name="TextShape 6"/>
          <p:cNvSpPr txBox="1"/>
          <p:nvPr/>
        </p:nvSpPr>
        <p:spPr>
          <a:xfrm>
            <a:off x="6696360" y="3070080"/>
            <a:ext cx="904680" cy="602280"/>
          </a:xfrm>
          <a:prstGeom prst="rect">
            <a:avLst/>
          </a:prstGeom>
          <a:noFill/>
          <a:ln>
            <a:noFill/>
          </a:ln>
        </p:spPr>
        <p:txBody>
          <a:bodyPr lIns="90000" rIns="90000" tIns="45000" bIns="45000">
            <a:spAutoFit/>
          </a:bodyPr>
          <a:p>
            <a:r>
              <a:rPr b="0" lang="de-DE" sz="1400" spc="-1" strike="noStrike">
                <a:solidFill>
                  <a:srgbClr val="0066b3"/>
                </a:solidFill>
                <a:latin typeface="Arial"/>
              </a:rPr>
              <a:t>6,7 kg</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600" spc="-1" strike="noStrike" u="sng">
                <a:solidFill>
                  <a:srgbClr val="333333"/>
                </a:solidFill>
                <a:uFillTx/>
                <a:latin typeface="Arial"/>
              </a:rPr>
              <a:t>Requirements</a:t>
            </a:r>
            <a:r>
              <a:rPr b="0" lang="de-DE" sz="2000" spc="-1" strike="noStrike">
                <a:solidFill>
                  <a:srgbClr val="333333"/>
                </a:solidFill>
                <a:latin typeface="Arial"/>
              </a:rPr>
              <a:t>: </a:t>
            </a:r>
            <a:endParaRPr b="0" lang="de-DE" sz="20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CSF has to carry the STT, the MVD and possibly the DCDC and the GBT electronics</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Electronic: ~180kg in its center of gravitiy 1506 mm upstream from the interaction point</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STT: ~80kg</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MVD: ~30kg</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The volume of material has to be preferably low</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600" spc="-1" strike="noStrike">
                <a:solidFill>
                  <a:srgbClr val="333333"/>
                </a:solidFill>
                <a:latin typeface="Arial"/>
              </a:rPr>
              <a:t> </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rPr>
              <a:t>The material of the frame should have a low density and a low nuclear charge number</a:t>
            </a:r>
            <a:endParaRPr b="0" lang="de-DE" sz="1400" spc="-1" strike="noStrike">
              <a:solidFill>
                <a:srgbClr val="333333"/>
              </a:solidFill>
              <a:latin typeface="Arial"/>
            </a:endParaRPr>
          </a:p>
        </p:txBody>
      </p:sp>
      <p:sp>
        <p:nvSpPr>
          <p:cNvPr id="97" name="TextShape 2"/>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1.</a:t>
            </a:r>
            <a:r>
              <a:rPr b="0" lang="de-DE" sz="1600" spc="-1" strike="noStrike">
                <a:latin typeface="Arial"/>
              </a:rPr>
              <a:t>	</a:t>
            </a:r>
            <a:r>
              <a:rPr b="0" lang="de-DE" sz="1600" spc="-1" strike="noStrike">
                <a:latin typeface="Arial"/>
              </a:rPr>
              <a:t>Requirements</a:t>
            </a:r>
            <a:endParaRPr b="0" lang="de-DE" sz="16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last two pictures shows the CSF at its later position in the target spectrometer with and without the electronic, which will be attached to the support structure.</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p:txBody>
      </p:sp>
      <p:sp>
        <p:nvSpPr>
          <p:cNvPr id="370"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371" name="" descr=""/>
          <p:cNvPicPr/>
          <p:nvPr/>
        </p:nvPicPr>
        <p:blipFill>
          <a:blip r:embed="rId1"/>
          <a:stretch/>
        </p:blipFill>
        <p:spPr>
          <a:xfrm>
            <a:off x="297360" y="2232000"/>
            <a:ext cx="8558640" cy="421416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TextShape 1"/>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4.</a:t>
            </a:r>
            <a:r>
              <a:rPr b="0" lang="de-DE" sz="1600" spc="-1" strike="noStrike">
                <a:latin typeface="Arial"/>
              </a:rPr>
              <a:t>	</a:t>
            </a:r>
            <a:r>
              <a:rPr b="0" lang="de-DE" sz="1600" spc="-1" strike="noStrike">
                <a:latin typeface="Arial"/>
              </a:rPr>
              <a:t>Advanced design and calculations</a:t>
            </a:r>
            <a:endParaRPr b="0" lang="de-DE" sz="1600" spc="-1" strike="noStrike">
              <a:latin typeface="Arial"/>
            </a:endParaRPr>
          </a:p>
        </p:txBody>
      </p:sp>
      <p:pic>
        <p:nvPicPr>
          <p:cNvPr id="373" name="" descr=""/>
          <p:cNvPicPr/>
          <p:nvPr/>
        </p:nvPicPr>
        <p:blipFill>
          <a:blip r:embed="rId1"/>
          <a:stretch/>
        </p:blipFill>
        <p:spPr>
          <a:xfrm>
            <a:off x="271440" y="2196000"/>
            <a:ext cx="8728560" cy="4200480"/>
          </a:xfrm>
          <a:prstGeom prst="rect">
            <a:avLst/>
          </a:prstGeom>
          <a:ln>
            <a:noFill/>
          </a:ln>
        </p:spPr>
      </p:pic>
      <p:sp>
        <p:nvSpPr>
          <p:cNvPr id="374" name="TextShape 2"/>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last two pictures shows the CSF at its later position in the target spectrometer with and without the electronic, which will be attached to the support structure.</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p:txBody>
      </p:sp>
      <p:graphicFrame>
        <p:nvGraphicFramePr>
          <p:cNvPr id="376" name="Table 2"/>
          <p:cNvGraphicFramePr/>
          <p:nvPr/>
        </p:nvGraphicFramePr>
        <p:xfrm>
          <a:off x="144000" y="1647000"/>
          <a:ext cx="8855640" cy="4507560"/>
        </p:xfrm>
        <a:graphic>
          <a:graphicData uri="http://schemas.openxmlformats.org/drawingml/2006/table">
            <a:tbl>
              <a:tblPr/>
              <a:tblGrid>
                <a:gridCol w="4545720"/>
                <a:gridCol w="4310280"/>
              </a:tblGrid>
              <a:tr h="349920">
                <a:tc>
                  <a:txBody>
                    <a:bodyPr lIns="90000" rIns="90000" tIns="46800" bIns="46800">
                      <a:noAutofit/>
                    </a:bodyPr>
                    <a:p>
                      <a:r>
                        <a:rPr b="0" lang="de-DE" sz="1600" spc="-1" strike="noStrike" u="sng">
                          <a:uFillTx/>
                          <a:latin typeface="Arial"/>
                        </a:rPr>
                        <a:t>pros</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de-DE" sz="1600" spc="-1" strike="noStrike" u="sng">
                          <a:uFillTx/>
                          <a:latin typeface="Arial"/>
                        </a:rPr>
                        <a:t>cons</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635040">
                <a:tc>
                  <a:txBody>
                    <a:bodyPr lIns="90000" rIns="90000" tIns="46800" bIns="46800">
                      <a:noAutofit/>
                    </a:bodyPr>
                    <a:p>
                      <a:pPr>
                        <a:lnSpc>
                          <a:spcPct val="150000"/>
                        </a:lnSpc>
                      </a:pPr>
                      <a:r>
                        <a:rPr b="0" lang="de-DE" sz="1400" spc="-1" strike="noStrike">
                          <a:latin typeface="Arial"/>
                        </a:rPr>
                        <a:t>Target pipe will not be loaded by the electronic</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pPr>
                        <a:lnSpc>
                          <a:spcPct val="150000"/>
                        </a:lnSpc>
                      </a:pPr>
                      <a:r>
                        <a:rPr b="0" lang="de-DE" sz="1400" spc="-1" strike="noStrike">
                          <a:latin typeface="Arial"/>
                        </a:rPr>
                        <a:t>The diameter of the target pipe has to be reduced from 150 mm to 140 mm(in the area of the support ) </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38640">
                <a:tc>
                  <a:txBody>
                    <a:bodyPr lIns="90000" rIns="90000" tIns="46800" bIns="46800">
                      <a:noAutofit/>
                    </a:bodyPr>
                    <a:p>
                      <a:pPr>
                        <a:lnSpc>
                          <a:spcPct val="150000"/>
                        </a:lnSpc>
                      </a:pPr>
                      <a:r>
                        <a:rPr b="0" lang="de-DE" sz="1400" spc="-1" strike="noStrike">
                          <a:latin typeface="Arial"/>
                        </a:rPr>
                        <a:t>There is no need for suspensions during the mounting of the detectors</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pPr>
                        <a:lnSpc>
                          <a:spcPct val="150000"/>
                        </a:lnSpc>
                      </a:pPr>
                      <a:r>
                        <a:rPr b="0" lang="de-DE" sz="1400" spc="-1" strike="noStrike">
                          <a:latin typeface="Arial"/>
                        </a:rPr>
                        <a:t>The CSF would be more complex regarding to the additional structure</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55840">
                <a:tc>
                  <a:txBody>
                    <a:bodyPr lIns="90000" rIns="90000" tIns="46800" bIns="46800">
                      <a:noAutofit/>
                    </a:bodyPr>
                    <a:p>
                      <a:pPr>
                        <a:lnSpc>
                          <a:spcPct val="150000"/>
                        </a:lnSpc>
                      </a:pPr>
                      <a:r>
                        <a:rPr b="0" lang="de-DE" sz="1400" spc="-1" strike="noStrike">
                          <a:latin typeface="Arial"/>
                        </a:rPr>
                        <a:t>No temporary suspension rods are necessary while installation the BW EMC in the spectrometer</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55840">
                <a:tc>
                  <a:txBody>
                    <a:bodyPr lIns="90000" rIns="90000" tIns="46800" bIns="46800">
                      <a:noAutofit/>
                    </a:bodyPr>
                    <a:p>
                      <a:pPr>
                        <a:lnSpc>
                          <a:spcPct val="150000"/>
                        </a:lnSpc>
                      </a:pPr>
                      <a:r>
                        <a:rPr b="0" lang="de-DE" sz="1400" spc="-1" strike="noStrike">
                          <a:latin typeface="Arial"/>
                        </a:rPr>
                        <a:t>There is a lower risk to cause damage to the target pipe, while exchange the suspensions for example</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55840">
                <a:tc>
                  <a:txBody>
                    <a:bodyPr lIns="90000" rIns="90000" tIns="46800" bIns="46800">
                      <a:noAutofit/>
                    </a:bodyPr>
                    <a:p>
                      <a:pPr>
                        <a:lnSpc>
                          <a:spcPct val="150000"/>
                        </a:lnSpc>
                      </a:pPr>
                      <a:r>
                        <a:rPr b="0" lang="de-DE" sz="1400" spc="-1" strike="noStrike">
                          <a:latin typeface="Arial"/>
                        </a:rPr>
                        <a:t>We need no welded anchor points on the target pipe for suspensions for the electronics</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55840">
                <a:tc>
                  <a:txBody>
                    <a:bodyPr lIns="90000" rIns="90000" tIns="46800" bIns="46800">
                      <a:noAutofit/>
                    </a:bodyPr>
                    <a:p>
                      <a:pPr>
                        <a:lnSpc>
                          <a:spcPct val="150000"/>
                        </a:lnSpc>
                      </a:pPr>
                      <a:r>
                        <a:rPr b="0" lang="de-DE" sz="1400" spc="-1" strike="noStrike">
                          <a:latin typeface="Arial"/>
                        </a:rPr>
                        <a:t>There is the possibility to adjust the beam pipe over mounts in the cfk support structure(when necessary)</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377" name="TextShape 3"/>
          <p:cNvSpPr txBox="1"/>
          <p:nvPr/>
        </p:nvSpPr>
        <p:spPr>
          <a:xfrm>
            <a:off x="2691000" y="492120"/>
            <a:ext cx="3547800" cy="346320"/>
          </a:xfrm>
          <a:prstGeom prst="rect">
            <a:avLst/>
          </a:prstGeom>
          <a:noFill/>
          <a:ln>
            <a:noFill/>
          </a:ln>
        </p:spPr>
        <p:txBody>
          <a:bodyPr lIns="90000" rIns="90000" tIns="45000" bIns="45000">
            <a:spAutoFit/>
          </a:bodyPr>
          <a:p>
            <a:r>
              <a:rPr b="0" lang="de-DE" sz="1800" spc="-1" strike="noStrike">
                <a:latin typeface="Arial"/>
              </a:rPr>
              <a:t>5.</a:t>
            </a:r>
            <a:r>
              <a:rPr b="0" lang="de-DE" sz="1800" spc="-1" strike="noStrike">
                <a:latin typeface="Arial"/>
              </a:rPr>
              <a:t>	</a:t>
            </a:r>
            <a:r>
              <a:rPr b="0" lang="de-DE" sz="1800" spc="-1" strike="noStrike">
                <a:latin typeface="Arial"/>
              </a:rPr>
              <a:t>Conclusion</a:t>
            </a:r>
            <a:endParaRPr b="0" lang="de-DE"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The first step is a decision which materials are acceptable for this project.</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In this presentation we focused on materials which make a good compromise between strength, stiffness, density and a low nuclear charge number.</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rPr>
              <a:t>A</a:t>
            </a:r>
            <a:r>
              <a:rPr b="0" lang="de-DE" sz="1400" spc="-1" strike="noStrike">
                <a:solidFill>
                  <a:srgbClr val="333333"/>
                </a:solidFill>
                <a:latin typeface="Arial"/>
              </a:rPr>
              <a:t> shortlist of suitable materials is shown in the following chart:</a:t>
            </a:r>
            <a:endParaRPr b="0" lang="de-DE" sz="1400" spc="-1" strike="noStrike">
              <a:solidFill>
                <a:srgbClr val="333333"/>
              </a:solidFill>
              <a:latin typeface="Arial"/>
            </a:endParaRPr>
          </a:p>
        </p:txBody>
      </p:sp>
      <p:graphicFrame>
        <p:nvGraphicFramePr>
          <p:cNvPr id="99" name="Table 2"/>
          <p:cNvGraphicFramePr/>
          <p:nvPr/>
        </p:nvGraphicFramePr>
        <p:xfrm>
          <a:off x="969480" y="3528000"/>
          <a:ext cx="7598160" cy="2932200"/>
        </p:xfrm>
        <a:graphic>
          <a:graphicData uri="http://schemas.openxmlformats.org/drawingml/2006/table">
            <a:tbl>
              <a:tblPr/>
              <a:tblGrid>
                <a:gridCol w="1878840"/>
                <a:gridCol w="1878840"/>
                <a:gridCol w="1878840"/>
                <a:gridCol w="1962000"/>
              </a:tblGrid>
              <a:tr h="732960">
                <a:tc>
                  <a:txBody>
                    <a:bodyPr lIns="90000" rIns="90000" tIns="46800" bIns="46800">
                      <a:noAutofit/>
                    </a:bodyPr>
                    <a:p>
                      <a:r>
                        <a:rPr b="0" lang="de-DE" sz="1600" spc="-1" strike="noStrike" u="sng">
                          <a:uFillTx/>
                          <a:latin typeface="Arial"/>
                        </a:rPr>
                        <a:t>Material</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de-DE" sz="1600" spc="-1" strike="noStrike">
                          <a:latin typeface="Arial"/>
                        </a:rPr>
                        <a:t>Titan</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de-DE" sz="1600" spc="-1" strike="noStrike">
                          <a:latin typeface="Arial"/>
                        </a:rPr>
                        <a:t>Aluminium</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zxx" sz="1600" spc="-1" strike="noStrike">
                          <a:solidFill>
                            <a:srgbClr val="000000"/>
                          </a:solidFill>
                          <a:latin typeface="Arial"/>
                        </a:rPr>
                        <a:t>CFRP</a:t>
                      </a:r>
                      <a:endParaRPr b="0" lang="de-DE" sz="1600" spc="-1" strike="noStrike">
                        <a:solidFill>
                          <a:srgbClr val="000000"/>
                        </a:solidFill>
                        <a:latin typeface="Arial"/>
                      </a:endParaRPr>
                    </a:p>
                    <a:p>
                      <a:r>
                        <a:rPr b="0" lang="zxx" sz="1600" spc="-1" strike="noStrike">
                          <a:solidFill>
                            <a:srgbClr val="000000"/>
                          </a:solidFill>
                          <a:latin typeface="Arial"/>
                        </a:rPr>
                        <a:t>(carbon composite)</a:t>
                      </a:r>
                      <a:endParaRPr b="0" lang="de-DE" sz="1600" spc="-1" strike="noStrike">
                        <a:solidFill>
                          <a:srgbClr val="000000"/>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732960">
                <a:tc>
                  <a:txBody>
                    <a:bodyPr lIns="90000" rIns="90000" tIns="46800" bIns="46800">
                      <a:noAutofit/>
                    </a:bodyPr>
                    <a:p>
                      <a:r>
                        <a:rPr b="0" lang="de-DE" sz="1600" spc="-1" strike="noStrike" u="sng">
                          <a:uFillTx/>
                          <a:latin typeface="Arial"/>
                        </a:rPr>
                        <a:t>density</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4,5 g/cm³</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2,7 g/cm³</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~1,6 g/cm³</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32960">
                <a:tc>
                  <a:txBody>
                    <a:bodyPr lIns="90000" rIns="90000" tIns="46800" bIns="46800">
                      <a:noAutofit/>
                    </a:bodyPr>
                    <a:p>
                      <a:r>
                        <a:rPr b="0" lang="de-DE" sz="1600" spc="-1" strike="noStrike" u="sng">
                          <a:uFillTx/>
                          <a:latin typeface="Arial"/>
                        </a:rPr>
                        <a:t>Nuclear charge number</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de-DE" sz="1400" spc="-1" strike="noStrike">
                          <a:latin typeface="Arial"/>
                        </a:rPr>
                        <a:t>22</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de-DE" sz="1400" spc="-1" strike="noStrike">
                          <a:latin typeface="Arial"/>
                        </a:rPr>
                        <a:t>13</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de-DE" sz="1400" spc="-1" strike="noStrike">
                          <a:latin typeface="Arial"/>
                        </a:rPr>
                        <a:t>6*</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733680">
                <a:tc>
                  <a:txBody>
                    <a:bodyPr lIns="90000" rIns="90000" tIns="46800" bIns="46800">
                      <a:noAutofit/>
                    </a:bodyPr>
                    <a:p>
                      <a:r>
                        <a:rPr b="0" lang="de-DE" sz="1600" spc="-1" strike="noStrike" u="sng">
                          <a:uFillTx/>
                          <a:latin typeface="Arial"/>
                        </a:rPr>
                        <a:t>E-Modul</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105 GPa</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80 GPa</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Times New Roman"/>
                          <a:ea typeface="Times New Roman"/>
                        </a:rPr>
                        <a:t>≥</a:t>
                      </a:r>
                      <a:r>
                        <a:rPr b="0" lang="de-DE" sz="1400" spc="-1" strike="noStrike">
                          <a:latin typeface="Arial"/>
                          <a:ea typeface="Times New Roman"/>
                        </a:rPr>
                        <a:t> </a:t>
                      </a:r>
                      <a:r>
                        <a:rPr b="0" lang="de-DE" sz="1400" spc="-1" strike="noStrike">
                          <a:latin typeface="Arial"/>
                          <a:ea typeface="Times New Roman"/>
                        </a:rPr>
                        <a:t>125 GPa</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100" name="TextShape 3"/>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2.</a:t>
            </a:r>
            <a:r>
              <a:rPr b="0" lang="de-DE" sz="1600" spc="-1" strike="noStrike">
                <a:latin typeface="Arial"/>
              </a:rPr>
              <a:t>	</a:t>
            </a:r>
            <a:r>
              <a:rPr b="0" lang="de-DE" sz="1600" spc="-1" strike="noStrike">
                <a:latin typeface="Arial"/>
              </a:rPr>
              <a:t>Material comparision</a:t>
            </a:r>
            <a:endParaRPr b="0" lang="de-DE" sz="16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400" spc="-1" strike="noStrike">
                <a:solidFill>
                  <a:srgbClr val="333333"/>
                </a:solidFill>
                <a:latin typeface="Arial"/>
                <a:ea typeface="Microsoft YaHei"/>
              </a:rPr>
              <a:t>Regarding to the requirement described, </a:t>
            </a:r>
            <a:r>
              <a:rPr b="0" lang="zxx" sz="1400" spc="-1" strike="noStrike">
                <a:solidFill>
                  <a:srgbClr val="000000"/>
                </a:solidFill>
                <a:latin typeface="Arial"/>
              </a:rPr>
              <a:t>carbon composite</a:t>
            </a:r>
            <a:r>
              <a:rPr b="0" lang="de-DE" sz="1400" spc="-1" strike="noStrike">
                <a:solidFill>
                  <a:srgbClr val="333333"/>
                </a:solidFill>
                <a:latin typeface="Arial"/>
              </a:rPr>
              <a:t> seems to be the best choice for the central space frame. Special properties like radiation hardness have to be clarified</a:t>
            </a:r>
            <a:r>
              <a:rPr b="0" lang="de-DE" sz="1800" spc="-1" strike="noStrike">
                <a:solidFill>
                  <a:srgbClr val="333333"/>
                </a:solidFill>
                <a:latin typeface="Arial"/>
              </a:rPr>
              <a:t>.</a:t>
            </a:r>
            <a:endParaRPr b="0" lang="de-DE" sz="1800" spc="-1" strike="noStrike">
              <a:solidFill>
                <a:srgbClr val="333333"/>
              </a:solidFill>
              <a:latin typeface="Arial"/>
            </a:endParaRPr>
          </a:p>
        </p:txBody>
      </p:sp>
      <p:graphicFrame>
        <p:nvGraphicFramePr>
          <p:cNvPr id="102" name="Table 2"/>
          <p:cNvGraphicFramePr/>
          <p:nvPr/>
        </p:nvGraphicFramePr>
        <p:xfrm>
          <a:off x="781560" y="2970000"/>
          <a:ext cx="7832880" cy="2879280"/>
        </p:xfrm>
        <a:graphic>
          <a:graphicData uri="http://schemas.openxmlformats.org/drawingml/2006/table">
            <a:tbl>
              <a:tblPr/>
              <a:tblGrid>
                <a:gridCol w="1936440"/>
                <a:gridCol w="1936440"/>
                <a:gridCol w="1936440"/>
                <a:gridCol w="2023920"/>
              </a:tblGrid>
              <a:tr h="719640">
                <a:tc>
                  <a:txBody>
                    <a:bodyPr lIns="90000" rIns="90000" tIns="46800" bIns="46800">
                      <a:noAutofit/>
                    </a:bodyPr>
                    <a:p>
                      <a:r>
                        <a:rPr b="0" lang="de-DE" sz="1600" spc="-1" strike="noStrike" u="sng">
                          <a:uFillTx/>
                          <a:latin typeface="Arial"/>
                        </a:rPr>
                        <a:t>Material</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de-DE" sz="1600" spc="-1" strike="noStrike">
                          <a:latin typeface="Arial"/>
                        </a:rPr>
                        <a:t>Titan</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de-DE" sz="1600" spc="-1" strike="noStrike">
                          <a:latin typeface="Arial"/>
                        </a:rPr>
                        <a:t>Aluminium</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zxx" sz="1600" spc="-1" strike="noStrike">
                          <a:solidFill>
                            <a:srgbClr val="000000"/>
                          </a:solidFill>
                          <a:latin typeface="Arial"/>
                        </a:rPr>
                        <a:t>CFRP</a:t>
                      </a:r>
                      <a:endParaRPr b="0" lang="de-DE" sz="1600" spc="-1" strike="noStrike">
                        <a:latin typeface="Arial"/>
                      </a:endParaRPr>
                    </a:p>
                    <a:p>
                      <a:r>
                        <a:rPr b="0" lang="zxx" sz="1600" spc="-1" strike="noStrike">
                          <a:solidFill>
                            <a:srgbClr val="000000"/>
                          </a:solidFill>
                          <a:latin typeface="Arial"/>
                        </a:rPr>
                        <a:t>(carbon composite)</a:t>
                      </a:r>
                      <a:endParaRPr b="0" lang="de-DE"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719640">
                <a:tc>
                  <a:txBody>
                    <a:bodyPr lIns="90000" rIns="90000" tIns="46800" bIns="46800">
                      <a:noAutofit/>
                    </a:bodyPr>
                    <a:p>
                      <a:r>
                        <a:rPr b="0" lang="de-DE" sz="1600" spc="-1" strike="noStrike" u="sng">
                          <a:uFillTx/>
                          <a:latin typeface="Arial"/>
                        </a:rPr>
                        <a:t>density</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4,5 g/cm³</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2,7 g/cm³</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~1,6 g/cm³</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9640">
                <a:tc>
                  <a:txBody>
                    <a:bodyPr lIns="90000" rIns="90000" tIns="46800" bIns="46800">
                      <a:noAutofit/>
                    </a:bodyPr>
                    <a:p>
                      <a:r>
                        <a:rPr b="0" lang="de-DE" sz="1600" spc="-1" strike="noStrike" u="sng">
                          <a:uFillTx/>
                          <a:latin typeface="Arial"/>
                        </a:rPr>
                        <a:t>Nuclear charge number</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de-DE" sz="1400" spc="-1" strike="noStrike">
                          <a:latin typeface="Arial"/>
                        </a:rPr>
                        <a:t>22</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de-DE" sz="1400" spc="-1" strike="noStrike">
                          <a:latin typeface="Arial"/>
                        </a:rPr>
                        <a:t>13</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de-DE" sz="1400" spc="-1" strike="noStrike">
                          <a:latin typeface="Arial"/>
                        </a:rPr>
                        <a:t>6*</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720720">
                <a:tc>
                  <a:txBody>
                    <a:bodyPr lIns="90000" rIns="90000" tIns="46800" bIns="46800">
                      <a:noAutofit/>
                    </a:bodyPr>
                    <a:p>
                      <a:r>
                        <a:rPr b="0" lang="de-DE" sz="1600" spc="-1" strike="noStrike" u="sng">
                          <a:uFillTx/>
                          <a:latin typeface="Arial"/>
                        </a:rPr>
                        <a:t>E-Modul</a:t>
                      </a:r>
                      <a:endParaRPr b="0" lang="de-DE"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105 GPa</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Arial"/>
                        </a:rPr>
                        <a:t>80 GPa</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de-DE" sz="1400" spc="-1" strike="noStrike">
                          <a:latin typeface="Times New Roman"/>
                          <a:ea typeface="Times New Roman"/>
                        </a:rPr>
                        <a:t>≥</a:t>
                      </a:r>
                      <a:r>
                        <a:rPr b="0" lang="de-DE" sz="1400" spc="-1" strike="noStrike">
                          <a:latin typeface="Arial"/>
                          <a:ea typeface="Times New Roman"/>
                        </a:rPr>
                        <a:t> </a:t>
                      </a:r>
                      <a:r>
                        <a:rPr b="0" lang="de-DE" sz="1400" spc="-1" strike="noStrike">
                          <a:latin typeface="Arial"/>
                          <a:ea typeface="Times New Roman"/>
                        </a:rPr>
                        <a:t>125 GPa</a:t>
                      </a:r>
                      <a:endParaRPr b="0" lang="de-DE"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103" name="CustomShape 3"/>
          <p:cNvSpPr/>
          <p:nvPr/>
        </p:nvSpPr>
        <p:spPr>
          <a:xfrm>
            <a:off x="6567840" y="2779200"/>
            <a:ext cx="2111400" cy="3298320"/>
          </a:xfrm>
          <a:prstGeom prst="rect">
            <a:avLst/>
          </a:prstGeom>
          <a:noFill/>
          <a:ln w="72000">
            <a:solidFill>
              <a:srgbClr val="72bf44"/>
            </a:solidFill>
            <a:round/>
          </a:ln>
        </p:spPr>
        <p:style>
          <a:lnRef idx="0"/>
          <a:fillRef idx="0"/>
          <a:effectRef idx="0"/>
          <a:fontRef idx="minor"/>
        </p:style>
      </p:sp>
      <p:sp>
        <p:nvSpPr>
          <p:cNvPr id="104" name="TextShape 4"/>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2.</a:t>
            </a:r>
            <a:r>
              <a:rPr b="0" lang="de-DE" sz="1600" spc="-1" strike="noStrike">
                <a:latin typeface="Arial"/>
              </a:rPr>
              <a:t>	</a:t>
            </a:r>
            <a:r>
              <a:rPr b="0" lang="de-DE" sz="1600" spc="-1" strike="noStrike">
                <a:latin typeface="Arial"/>
              </a:rPr>
              <a:t>Material comparision</a:t>
            </a:r>
            <a:endParaRPr b="0" lang="de-DE" sz="1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400" spc="-1" strike="noStrike" u="sng">
                <a:solidFill>
                  <a:srgbClr val="333333"/>
                </a:solidFill>
                <a:uFillTx/>
                <a:latin typeface="Arial"/>
                <a:ea typeface="Microsoft YaHei"/>
              </a:rPr>
              <a:t>Design 1</a:t>
            </a:r>
            <a:r>
              <a:rPr b="0" lang="de-DE" sz="1400" spc="-1" strike="noStrike">
                <a:solidFill>
                  <a:srgbClr val="333333"/>
                </a:solidFill>
                <a:latin typeface="Arial"/>
                <a:ea typeface="Microsoft YaHei"/>
              </a:rPr>
              <a:t>: </a:t>
            </a:r>
            <a:r>
              <a:rPr b="0" lang="zxx" sz="1400" spc="-1" strike="noStrike">
                <a:solidFill>
                  <a:srgbClr val="000000"/>
                </a:solidFill>
                <a:latin typeface="Arial"/>
              </a:rPr>
              <a:t>CFRP</a:t>
            </a:r>
            <a:r>
              <a:rPr b="0" lang="de-DE" sz="1400" spc="-1" strike="noStrike">
                <a:solidFill>
                  <a:srgbClr val="333333"/>
                </a:solidFill>
                <a:latin typeface="Arial"/>
              </a:rPr>
              <a:t> structure made of several tube segments</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106" name="TextShape 2"/>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3.</a:t>
            </a:r>
            <a:r>
              <a:rPr b="0" lang="de-DE" sz="1600" spc="-1" strike="noStrike">
                <a:latin typeface="Arial"/>
              </a:rPr>
              <a:t>	</a:t>
            </a:r>
            <a:r>
              <a:rPr b="0" lang="de-DE" sz="1600" spc="-1" strike="noStrike">
                <a:latin typeface="Arial"/>
              </a:rPr>
              <a:t>Overview of the first designs</a:t>
            </a:r>
            <a:endParaRPr b="0" lang="de-DE" sz="1600" spc="-1" strike="noStrike">
              <a:latin typeface="Arial"/>
            </a:endParaRPr>
          </a:p>
        </p:txBody>
      </p:sp>
      <p:pic>
        <p:nvPicPr>
          <p:cNvPr id="107" name="" descr=""/>
          <p:cNvPicPr/>
          <p:nvPr/>
        </p:nvPicPr>
        <p:blipFill>
          <a:blip r:embed="rId1"/>
          <a:stretch/>
        </p:blipFill>
        <p:spPr>
          <a:xfrm>
            <a:off x="108000" y="1919160"/>
            <a:ext cx="8496000" cy="4488840"/>
          </a:xfrm>
          <a:prstGeom prst="rect">
            <a:avLst/>
          </a:prstGeom>
          <a:ln>
            <a:noFill/>
          </a:ln>
        </p:spPr>
      </p:pic>
      <p:sp>
        <p:nvSpPr>
          <p:cNvPr id="108" name="Line 3"/>
          <p:cNvSpPr/>
          <p:nvPr/>
        </p:nvSpPr>
        <p:spPr>
          <a:xfrm flipV="1">
            <a:off x="8280000" y="1656000"/>
            <a:ext cx="0" cy="648000"/>
          </a:xfrm>
          <a:prstGeom prst="line">
            <a:avLst/>
          </a:prstGeom>
          <a:ln>
            <a:solidFill>
              <a:srgbClr val="000000"/>
            </a:solidFill>
            <a:tailEnd len="med" type="triangle" w="med"/>
          </a:ln>
        </p:spPr>
        <p:style>
          <a:lnRef idx="0"/>
          <a:fillRef idx="0"/>
          <a:effectRef idx="0"/>
          <a:fontRef idx="minor"/>
        </p:style>
      </p:sp>
      <p:sp>
        <p:nvSpPr>
          <p:cNvPr id="109" name="Line 4"/>
          <p:cNvSpPr/>
          <p:nvPr/>
        </p:nvSpPr>
        <p:spPr>
          <a:xfrm flipV="1">
            <a:off x="8280000" y="2232000"/>
            <a:ext cx="576000" cy="72360"/>
          </a:xfrm>
          <a:prstGeom prst="line">
            <a:avLst/>
          </a:prstGeom>
          <a:ln>
            <a:solidFill>
              <a:srgbClr val="000000"/>
            </a:solidFill>
            <a:tailEnd len="med" type="triangle" w="med"/>
          </a:ln>
        </p:spPr>
        <p:style>
          <a:lnRef idx="0"/>
          <a:fillRef idx="0"/>
          <a:effectRef idx="0"/>
          <a:fontRef idx="minor"/>
        </p:style>
      </p:sp>
      <p:sp>
        <p:nvSpPr>
          <p:cNvPr id="110" name="Line 5"/>
          <p:cNvSpPr/>
          <p:nvPr/>
        </p:nvSpPr>
        <p:spPr>
          <a:xfrm flipH="1" flipV="1">
            <a:off x="7920000" y="2016000"/>
            <a:ext cx="360000" cy="288000"/>
          </a:xfrm>
          <a:prstGeom prst="line">
            <a:avLst/>
          </a:prstGeom>
          <a:ln>
            <a:solidFill>
              <a:srgbClr val="000000"/>
            </a:solidFill>
            <a:tailEnd len="med" type="triangle" w="med"/>
          </a:ln>
        </p:spPr>
        <p:style>
          <a:lnRef idx="0"/>
          <a:fillRef idx="0"/>
          <a:effectRef idx="0"/>
          <a:fontRef idx="minor"/>
        </p:style>
      </p:sp>
      <p:sp>
        <p:nvSpPr>
          <p:cNvPr id="111" name="TextShape 6"/>
          <p:cNvSpPr txBox="1"/>
          <p:nvPr/>
        </p:nvSpPr>
        <p:spPr>
          <a:xfrm>
            <a:off x="8818920" y="2085840"/>
            <a:ext cx="289080" cy="290160"/>
          </a:xfrm>
          <a:prstGeom prst="rect">
            <a:avLst/>
          </a:prstGeom>
          <a:noFill/>
          <a:ln>
            <a:noFill/>
          </a:ln>
        </p:spPr>
        <p:txBody>
          <a:bodyPr lIns="90000" rIns="90000" tIns="45000" bIns="45000">
            <a:spAutoFit/>
          </a:bodyPr>
          <a:p>
            <a:r>
              <a:rPr b="0" lang="de-DE" sz="1400" spc="-1" strike="noStrike">
                <a:latin typeface="Arial"/>
              </a:rPr>
              <a:t>Z</a:t>
            </a:r>
            <a:endParaRPr b="0" lang="de-DE" sz="1400" spc="-1" strike="noStrike">
              <a:latin typeface="Arial"/>
            </a:endParaRPr>
          </a:p>
        </p:txBody>
      </p:sp>
      <p:sp>
        <p:nvSpPr>
          <p:cNvPr id="112" name="TextShape 7"/>
          <p:cNvSpPr txBox="1"/>
          <p:nvPr/>
        </p:nvSpPr>
        <p:spPr>
          <a:xfrm>
            <a:off x="8135280" y="1365840"/>
            <a:ext cx="299520" cy="290160"/>
          </a:xfrm>
          <a:prstGeom prst="rect">
            <a:avLst/>
          </a:prstGeom>
          <a:noFill/>
          <a:ln>
            <a:noFill/>
          </a:ln>
        </p:spPr>
        <p:txBody>
          <a:bodyPr lIns="90000" rIns="90000" tIns="45000" bIns="45000">
            <a:spAutoFit/>
          </a:bodyPr>
          <a:p>
            <a:r>
              <a:rPr b="0" lang="de-DE" sz="1400" spc="-1" strike="noStrike">
                <a:latin typeface="Arial"/>
              </a:rPr>
              <a:t>Y</a:t>
            </a:r>
            <a:endParaRPr b="0" lang="de-DE" sz="1400" spc="-1" strike="noStrike">
              <a:latin typeface="Arial"/>
            </a:endParaRPr>
          </a:p>
        </p:txBody>
      </p:sp>
      <p:sp>
        <p:nvSpPr>
          <p:cNvPr id="113" name="TextShape 8"/>
          <p:cNvSpPr txBox="1"/>
          <p:nvPr/>
        </p:nvSpPr>
        <p:spPr>
          <a:xfrm>
            <a:off x="7667280" y="1761840"/>
            <a:ext cx="299520" cy="290160"/>
          </a:xfrm>
          <a:prstGeom prst="rect">
            <a:avLst/>
          </a:prstGeom>
          <a:noFill/>
          <a:ln>
            <a:noFill/>
          </a:ln>
        </p:spPr>
        <p:txBody>
          <a:bodyPr lIns="90000" rIns="90000" tIns="45000" bIns="45000">
            <a:spAutoFit/>
          </a:bodyPr>
          <a:p>
            <a:r>
              <a:rPr b="0" lang="de-DE" sz="1400" spc="-1" strike="noStrike">
                <a:latin typeface="Arial"/>
              </a:rPr>
              <a:t>X</a:t>
            </a:r>
            <a:endParaRPr b="0" lang="de-DE" sz="1400" spc="-1" strike="noStrike">
              <a:latin typeface="Arial"/>
            </a:endParaRPr>
          </a:p>
        </p:txBody>
      </p:sp>
      <p:sp>
        <p:nvSpPr>
          <p:cNvPr id="114" name="Line 9"/>
          <p:cNvSpPr/>
          <p:nvPr/>
        </p:nvSpPr>
        <p:spPr>
          <a:xfrm flipV="1">
            <a:off x="8280000" y="1656360"/>
            <a:ext cx="0" cy="648000"/>
          </a:xfrm>
          <a:prstGeom prst="line">
            <a:avLst/>
          </a:prstGeom>
          <a:ln>
            <a:solidFill>
              <a:srgbClr val="000000"/>
            </a:solidFill>
            <a:tailEnd len="med" type="triangle" w="med"/>
          </a:ln>
        </p:spPr>
        <p:style>
          <a:lnRef idx="0"/>
          <a:fillRef idx="0"/>
          <a:effectRef idx="0"/>
          <a:fontRef idx="minor"/>
        </p:style>
      </p:sp>
      <p:sp>
        <p:nvSpPr>
          <p:cNvPr id="115" name="Line 10"/>
          <p:cNvSpPr/>
          <p:nvPr/>
        </p:nvSpPr>
        <p:spPr>
          <a:xfrm flipV="1">
            <a:off x="8280000" y="2232360"/>
            <a:ext cx="576000" cy="72360"/>
          </a:xfrm>
          <a:prstGeom prst="line">
            <a:avLst/>
          </a:prstGeom>
          <a:ln>
            <a:solidFill>
              <a:srgbClr val="000000"/>
            </a:solidFill>
            <a:tailEnd len="med" type="triangle" w="med"/>
          </a:ln>
        </p:spPr>
        <p:style>
          <a:lnRef idx="0"/>
          <a:fillRef idx="0"/>
          <a:effectRef idx="0"/>
          <a:fontRef idx="minor"/>
        </p:style>
      </p:sp>
      <p:sp>
        <p:nvSpPr>
          <p:cNvPr id="116" name="Line 11"/>
          <p:cNvSpPr/>
          <p:nvPr/>
        </p:nvSpPr>
        <p:spPr>
          <a:xfrm flipH="1" flipV="1">
            <a:off x="7920000" y="2016360"/>
            <a:ext cx="360000" cy="288000"/>
          </a:xfrm>
          <a:prstGeom prst="line">
            <a:avLst/>
          </a:prstGeom>
          <a:ln>
            <a:solidFill>
              <a:srgbClr val="000000"/>
            </a:solidFill>
            <a:tailEnd len="med" type="triangle" w="med"/>
          </a:ln>
        </p:spPr>
        <p:style>
          <a:lnRef idx="0"/>
          <a:fillRef idx="0"/>
          <a:effectRef idx="0"/>
          <a:fontRef idx="minor"/>
        </p:style>
      </p:sp>
      <p:sp>
        <p:nvSpPr>
          <p:cNvPr id="117" name="TextShape 12"/>
          <p:cNvSpPr txBox="1"/>
          <p:nvPr/>
        </p:nvSpPr>
        <p:spPr>
          <a:xfrm>
            <a:off x="8135280" y="1366200"/>
            <a:ext cx="299520" cy="290160"/>
          </a:xfrm>
          <a:prstGeom prst="rect">
            <a:avLst/>
          </a:prstGeom>
          <a:noFill/>
          <a:ln>
            <a:noFill/>
          </a:ln>
        </p:spPr>
        <p:txBody>
          <a:bodyPr lIns="90000" rIns="90000" tIns="45000" bIns="45000">
            <a:spAutoFit/>
          </a:bodyPr>
          <a:p>
            <a:r>
              <a:rPr b="0" lang="de-DE" sz="1400" spc="-1" strike="noStrike">
                <a:latin typeface="Arial"/>
              </a:rPr>
              <a:t>Y</a:t>
            </a:r>
            <a:endParaRPr b="0" lang="de-DE" sz="1400" spc="-1" strike="noStrike">
              <a:latin typeface="Arial"/>
            </a:endParaRPr>
          </a:p>
        </p:txBody>
      </p:sp>
      <p:sp>
        <p:nvSpPr>
          <p:cNvPr id="118" name="TextShape 13"/>
          <p:cNvSpPr txBox="1"/>
          <p:nvPr/>
        </p:nvSpPr>
        <p:spPr>
          <a:xfrm>
            <a:off x="7667280" y="1762200"/>
            <a:ext cx="299520" cy="290160"/>
          </a:xfrm>
          <a:prstGeom prst="rect">
            <a:avLst/>
          </a:prstGeom>
          <a:noFill/>
          <a:ln>
            <a:noFill/>
          </a:ln>
        </p:spPr>
        <p:txBody>
          <a:bodyPr lIns="90000" rIns="90000" tIns="45000" bIns="45000">
            <a:spAutoFit/>
          </a:bodyPr>
          <a:p>
            <a:r>
              <a:rPr b="0" lang="de-DE" sz="1400" spc="-1" strike="noStrike">
                <a:latin typeface="Arial"/>
              </a:rPr>
              <a:t>X</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400" spc="-1" strike="noStrike" u="sng">
                <a:solidFill>
                  <a:srgbClr val="333333"/>
                </a:solidFill>
                <a:uFillTx/>
                <a:latin typeface="Arial"/>
                <a:ea typeface="Microsoft YaHei"/>
              </a:rPr>
              <a:t>Design 2</a:t>
            </a:r>
            <a:r>
              <a:rPr b="0" lang="de-DE" sz="1400" spc="-1" strike="noStrike">
                <a:solidFill>
                  <a:srgbClr val="333333"/>
                </a:solidFill>
                <a:latin typeface="Arial"/>
                <a:ea typeface="Microsoft YaHei"/>
              </a:rPr>
              <a:t>: </a:t>
            </a:r>
            <a:r>
              <a:rPr b="0" lang="zxx" sz="1400" spc="-1" strike="noStrike">
                <a:solidFill>
                  <a:srgbClr val="000000"/>
                </a:solidFill>
                <a:latin typeface="Arial"/>
              </a:rPr>
              <a:t>CFRP</a:t>
            </a:r>
            <a:r>
              <a:rPr b="0" lang="de-DE" sz="1400" spc="-1" strike="noStrike">
                <a:solidFill>
                  <a:srgbClr val="333333"/>
                </a:solidFill>
                <a:latin typeface="Arial"/>
              </a:rPr>
              <a:t> structure of tubes and fibers atached by a winding process</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120" name="TextShape 2"/>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3.</a:t>
            </a:r>
            <a:r>
              <a:rPr b="0" lang="de-DE" sz="1600" spc="-1" strike="noStrike">
                <a:latin typeface="Arial"/>
              </a:rPr>
              <a:t>	</a:t>
            </a:r>
            <a:r>
              <a:rPr b="0" lang="de-DE" sz="1600" spc="-1" strike="noStrike">
                <a:latin typeface="Arial"/>
              </a:rPr>
              <a:t>Overview of the first designs</a:t>
            </a:r>
            <a:endParaRPr b="0" lang="de-DE" sz="1600" spc="-1" strike="noStrike">
              <a:latin typeface="Arial"/>
            </a:endParaRPr>
          </a:p>
        </p:txBody>
      </p:sp>
      <p:pic>
        <p:nvPicPr>
          <p:cNvPr id="121" name="" descr=""/>
          <p:cNvPicPr/>
          <p:nvPr/>
        </p:nvPicPr>
        <p:blipFill>
          <a:blip r:embed="rId1"/>
          <a:stretch/>
        </p:blipFill>
        <p:spPr>
          <a:xfrm>
            <a:off x="540000" y="2136600"/>
            <a:ext cx="7992000" cy="3835080"/>
          </a:xfrm>
          <a:prstGeom prst="rect">
            <a:avLst/>
          </a:prstGeom>
          <a:ln>
            <a:noFill/>
          </a:ln>
        </p:spPr>
      </p:pic>
      <p:sp>
        <p:nvSpPr>
          <p:cNvPr id="122" name="Line 3"/>
          <p:cNvSpPr/>
          <p:nvPr/>
        </p:nvSpPr>
        <p:spPr>
          <a:xfrm flipV="1">
            <a:off x="8280000" y="1656360"/>
            <a:ext cx="0" cy="648000"/>
          </a:xfrm>
          <a:prstGeom prst="line">
            <a:avLst/>
          </a:prstGeom>
          <a:ln>
            <a:solidFill>
              <a:srgbClr val="000000"/>
            </a:solidFill>
            <a:tailEnd len="med" type="triangle" w="med"/>
          </a:ln>
        </p:spPr>
        <p:style>
          <a:lnRef idx="0"/>
          <a:fillRef idx="0"/>
          <a:effectRef idx="0"/>
          <a:fontRef idx="minor"/>
        </p:style>
      </p:sp>
      <p:sp>
        <p:nvSpPr>
          <p:cNvPr id="123" name="Line 4"/>
          <p:cNvSpPr/>
          <p:nvPr/>
        </p:nvSpPr>
        <p:spPr>
          <a:xfrm flipV="1">
            <a:off x="8280000" y="2232360"/>
            <a:ext cx="576000" cy="72360"/>
          </a:xfrm>
          <a:prstGeom prst="line">
            <a:avLst/>
          </a:prstGeom>
          <a:ln>
            <a:solidFill>
              <a:srgbClr val="000000"/>
            </a:solidFill>
            <a:tailEnd len="med" type="triangle" w="med"/>
          </a:ln>
        </p:spPr>
        <p:style>
          <a:lnRef idx="0"/>
          <a:fillRef idx="0"/>
          <a:effectRef idx="0"/>
          <a:fontRef idx="minor"/>
        </p:style>
      </p:sp>
      <p:sp>
        <p:nvSpPr>
          <p:cNvPr id="124" name="Line 5"/>
          <p:cNvSpPr/>
          <p:nvPr/>
        </p:nvSpPr>
        <p:spPr>
          <a:xfrm flipH="1" flipV="1">
            <a:off x="7920000" y="2016360"/>
            <a:ext cx="360000" cy="288000"/>
          </a:xfrm>
          <a:prstGeom prst="line">
            <a:avLst/>
          </a:prstGeom>
          <a:ln>
            <a:solidFill>
              <a:srgbClr val="000000"/>
            </a:solidFill>
            <a:tailEnd len="med" type="triangle" w="med"/>
          </a:ln>
        </p:spPr>
        <p:style>
          <a:lnRef idx="0"/>
          <a:fillRef idx="0"/>
          <a:effectRef idx="0"/>
          <a:fontRef idx="minor"/>
        </p:style>
      </p:sp>
      <p:sp>
        <p:nvSpPr>
          <p:cNvPr id="125" name="TextShape 6"/>
          <p:cNvSpPr txBox="1"/>
          <p:nvPr/>
        </p:nvSpPr>
        <p:spPr>
          <a:xfrm>
            <a:off x="8135280" y="1366200"/>
            <a:ext cx="299520" cy="290160"/>
          </a:xfrm>
          <a:prstGeom prst="rect">
            <a:avLst/>
          </a:prstGeom>
          <a:noFill/>
          <a:ln>
            <a:noFill/>
          </a:ln>
        </p:spPr>
        <p:txBody>
          <a:bodyPr lIns="90000" rIns="90000" tIns="45000" bIns="45000">
            <a:spAutoFit/>
          </a:bodyPr>
          <a:p>
            <a:r>
              <a:rPr b="0" lang="de-DE" sz="1400" spc="-1" strike="noStrike">
                <a:latin typeface="Arial"/>
              </a:rPr>
              <a:t>Y</a:t>
            </a:r>
            <a:endParaRPr b="0" lang="de-DE" sz="1400" spc="-1" strike="noStrike">
              <a:latin typeface="Arial"/>
            </a:endParaRPr>
          </a:p>
        </p:txBody>
      </p:sp>
      <p:sp>
        <p:nvSpPr>
          <p:cNvPr id="126" name="TextShape 7"/>
          <p:cNvSpPr txBox="1"/>
          <p:nvPr/>
        </p:nvSpPr>
        <p:spPr>
          <a:xfrm>
            <a:off x="7667280" y="1762200"/>
            <a:ext cx="299520" cy="290160"/>
          </a:xfrm>
          <a:prstGeom prst="rect">
            <a:avLst/>
          </a:prstGeom>
          <a:noFill/>
          <a:ln>
            <a:noFill/>
          </a:ln>
        </p:spPr>
        <p:txBody>
          <a:bodyPr lIns="90000" rIns="90000" tIns="45000" bIns="45000">
            <a:spAutoFit/>
          </a:bodyPr>
          <a:p>
            <a:r>
              <a:rPr b="0" lang="de-DE" sz="1400" spc="-1" strike="noStrike">
                <a:latin typeface="Arial"/>
              </a:rPr>
              <a:t>X</a:t>
            </a:r>
            <a:endParaRPr b="0" lang="de-DE" sz="1400" spc="-1" strike="noStrike">
              <a:latin typeface="Arial"/>
            </a:endParaRPr>
          </a:p>
        </p:txBody>
      </p:sp>
      <p:sp>
        <p:nvSpPr>
          <p:cNvPr id="127" name="TextShape 8"/>
          <p:cNvSpPr txBox="1"/>
          <p:nvPr/>
        </p:nvSpPr>
        <p:spPr>
          <a:xfrm>
            <a:off x="8819280" y="2085840"/>
            <a:ext cx="289080" cy="290160"/>
          </a:xfrm>
          <a:prstGeom prst="rect">
            <a:avLst/>
          </a:prstGeom>
          <a:noFill/>
          <a:ln>
            <a:noFill/>
          </a:ln>
        </p:spPr>
        <p:txBody>
          <a:bodyPr lIns="90000" rIns="90000" tIns="45000" bIns="45000">
            <a:spAutoFit/>
          </a:bodyPr>
          <a:p>
            <a:r>
              <a:rPr b="0" lang="de-DE" sz="1400" spc="-1" strike="noStrike">
                <a:latin typeface="Arial"/>
              </a:rPr>
              <a:t>Z</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de-DE" sz="1400" spc="-1" strike="noStrike" u="sng">
                <a:solidFill>
                  <a:srgbClr val="333333"/>
                </a:solidFill>
                <a:uFillTx/>
                <a:latin typeface="Arial"/>
                <a:ea typeface="Microsoft YaHei"/>
              </a:rPr>
              <a:t>Design 3</a:t>
            </a:r>
            <a:r>
              <a:rPr b="0" lang="de-DE" sz="1400" spc="-1" strike="noStrike">
                <a:solidFill>
                  <a:srgbClr val="333333"/>
                </a:solidFill>
                <a:latin typeface="Arial"/>
                <a:ea typeface="Microsoft YaHei"/>
              </a:rPr>
              <a:t>: </a:t>
            </a:r>
            <a:r>
              <a:rPr b="0" lang="zxx" sz="1400" spc="-1" strike="noStrike">
                <a:solidFill>
                  <a:srgbClr val="000000"/>
                </a:solidFill>
                <a:latin typeface="Arial"/>
              </a:rPr>
              <a:t>CFRP</a:t>
            </a:r>
            <a:r>
              <a:rPr b="0" lang="de-DE" sz="1400" spc="-1" strike="noStrike">
                <a:solidFill>
                  <a:srgbClr val="333333"/>
                </a:solidFill>
                <a:latin typeface="Arial"/>
              </a:rPr>
              <a:t> structure made by a laminate process, for example</a:t>
            </a:r>
            <a:r>
              <a:rPr b="0" lang="de-DE"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129" name="TextShape 2"/>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3.</a:t>
            </a:r>
            <a:r>
              <a:rPr b="0" lang="de-DE" sz="1600" spc="-1" strike="noStrike">
                <a:latin typeface="Arial"/>
              </a:rPr>
              <a:t>	</a:t>
            </a:r>
            <a:r>
              <a:rPr b="0" lang="de-DE" sz="1600" spc="-1" strike="noStrike">
                <a:latin typeface="Arial"/>
              </a:rPr>
              <a:t>Overview of the first designs</a:t>
            </a:r>
            <a:endParaRPr b="0" lang="de-DE" sz="1600" spc="-1" strike="noStrike">
              <a:latin typeface="Arial"/>
            </a:endParaRPr>
          </a:p>
        </p:txBody>
      </p:sp>
      <p:pic>
        <p:nvPicPr>
          <p:cNvPr id="130" name="" descr=""/>
          <p:cNvPicPr/>
          <p:nvPr/>
        </p:nvPicPr>
        <p:blipFill>
          <a:blip r:embed="rId1"/>
          <a:stretch/>
        </p:blipFill>
        <p:spPr>
          <a:xfrm>
            <a:off x="216000" y="2088000"/>
            <a:ext cx="8712360" cy="4368600"/>
          </a:xfrm>
          <a:prstGeom prst="rect">
            <a:avLst/>
          </a:prstGeom>
          <a:ln>
            <a:noFill/>
          </a:ln>
        </p:spPr>
      </p:pic>
      <p:sp>
        <p:nvSpPr>
          <p:cNvPr id="131" name="Line 3"/>
          <p:cNvSpPr/>
          <p:nvPr/>
        </p:nvSpPr>
        <p:spPr>
          <a:xfrm flipV="1">
            <a:off x="8280000" y="1656360"/>
            <a:ext cx="0" cy="648000"/>
          </a:xfrm>
          <a:prstGeom prst="line">
            <a:avLst/>
          </a:prstGeom>
          <a:ln>
            <a:solidFill>
              <a:srgbClr val="000000"/>
            </a:solidFill>
            <a:tailEnd len="med" type="triangle" w="med"/>
          </a:ln>
        </p:spPr>
        <p:style>
          <a:lnRef idx="0"/>
          <a:fillRef idx="0"/>
          <a:effectRef idx="0"/>
          <a:fontRef idx="minor"/>
        </p:style>
      </p:sp>
      <p:sp>
        <p:nvSpPr>
          <p:cNvPr id="132" name="Line 4"/>
          <p:cNvSpPr/>
          <p:nvPr/>
        </p:nvSpPr>
        <p:spPr>
          <a:xfrm flipV="1">
            <a:off x="8280000" y="2232360"/>
            <a:ext cx="576000" cy="72360"/>
          </a:xfrm>
          <a:prstGeom prst="line">
            <a:avLst/>
          </a:prstGeom>
          <a:ln>
            <a:solidFill>
              <a:srgbClr val="000000"/>
            </a:solidFill>
            <a:tailEnd len="med" type="triangle" w="med"/>
          </a:ln>
        </p:spPr>
        <p:style>
          <a:lnRef idx="0"/>
          <a:fillRef idx="0"/>
          <a:effectRef idx="0"/>
          <a:fontRef idx="minor"/>
        </p:style>
      </p:sp>
      <p:sp>
        <p:nvSpPr>
          <p:cNvPr id="133" name="Line 5"/>
          <p:cNvSpPr/>
          <p:nvPr/>
        </p:nvSpPr>
        <p:spPr>
          <a:xfrm flipH="1" flipV="1">
            <a:off x="7920000" y="2016360"/>
            <a:ext cx="360000" cy="288000"/>
          </a:xfrm>
          <a:prstGeom prst="line">
            <a:avLst/>
          </a:prstGeom>
          <a:ln>
            <a:solidFill>
              <a:srgbClr val="000000"/>
            </a:solidFill>
            <a:tailEnd len="med" type="triangle" w="med"/>
          </a:ln>
        </p:spPr>
        <p:style>
          <a:lnRef idx="0"/>
          <a:fillRef idx="0"/>
          <a:effectRef idx="0"/>
          <a:fontRef idx="minor"/>
        </p:style>
      </p:sp>
      <p:sp>
        <p:nvSpPr>
          <p:cNvPr id="134" name="TextShape 6"/>
          <p:cNvSpPr txBox="1"/>
          <p:nvPr/>
        </p:nvSpPr>
        <p:spPr>
          <a:xfrm>
            <a:off x="8135280" y="1366200"/>
            <a:ext cx="299520" cy="290160"/>
          </a:xfrm>
          <a:prstGeom prst="rect">
            <a:avLst/>
          </a:prstGeom>
          <a:noFill/>
          <a:ln>
            <a:noFill/>
          </a:ln>
        </p:spPr>
        <p:txBody>
          <a:bodyPr lIns="90000" rIns="90000" tIns="45000" bIns="45000">
            <a:spAutoFit/>
          </a:bodyPr>
          <a:p>
            <a:r>
              <a:rPr b="0" lang="de-DE" sz="1400" spc="-1" strike="noStrike">
                <a:latin typeface="Arial"/>
              </a:rPr>
              <a:t>Y</a:t>
            </a:r>
            <a:endParaRPr b="0" lang="de-DE" sz="1400" spc="-1" strike="noStrike">
              <a:latin typeface="Arial"/>
            </a:endParaRPr>
          </a:p>
        </p:txBody>
      </p:sp>
      <p:sp>
        <p:nvSpPr>
          <p:cNvPr id="135" name="TextShape 7"/>
          <p:cNvSpPr txBox="1"/>
          <p:nvPr/>
        </p:nvSpPr>
        <p:spPr>
          <a:xfrm>
            <a:off x="7667280" y="1762200"/>
            <a:ext cx="299520" cy="290160"/>
          </a:xfrm>
          <a:prstGeom prst="rect">
            <a:avLst/>
          </a:prstGeom>
          <a:noFill/>
          <a:ln>
            <a:noFill/>
          </a:ln>
        </p:spPr>
        <p:txBody>
          <a:bodyPr lIns="90000" rIns="90000" tIns="45000" bIns="45000">
            <a:spAutoFit/>
          </a:bodyPr>
          <a:p>
            <a:r>
              <a:rPr b="0" lang="de-DE" sz="1400" spc="-1" strike="noStrike">
                <a:latin typeface="Arial"/>
              </a:rPr>
              <a:t>X</a:t>
            </a:r>
            <a:endParaRPr b="0" lang="de-DE" sz="1400" spc="-1" strike="noStrike">
              <a:latin typeface="Arial"/>
            </a:endParaRPr>
          </a:p>
        </p:txBody>
      </p:sp>
      <p:sp>
        <p:nvSpPr>
          <p:cNvPr id="136" name="TextShape 8"/>
          <p:cNvSpPr txBox="1"/>
          <p:nvPr/>
        </p:nvSpPr>
        <p:spPr>
          <a:xfrm>
            <a:off x="8819280" y="2085840"/>
            <a:ext cx="289080" cy="290160"/>
          </a:xfrm>
          <a:prstGeom prst="rect">
            <a:avLst/>
          </a:prstGeom>
          <a:noFill/>
          <a:ln>
            <a:noFill/>
          </a:ln>
        </p:spPr>
        <p:txBody>
          <a:bodyPr lIns="90000" rIns="90000" tIns="45000" bIns="45000">
            <a:spAutoFit/>
          </a:bodyPr>
          <a:p>
            <a:r>
              <a:rPr b="0" lang="de-DE" sz="1400" spc="-1" strike="noStrike">
                <a:latin typeface="Arial"/>
              </a:rPr>
              <a:t>Z</a:t>
            </a:r>
            <a:endParaRPr b="0" lang="de-DE" sz="1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TextShape 1"/>
          <p:cNvSpPr txBox="1"/>
          <p:nvPr/>
        </p:nvSpPr>
        <p:spPr>
          <a:xfrm>
            <a:off x="422640" y="1332000"/>
            <a:ext cx="8211600" cy="4903200"/>
          </a:xfrm>
          <a:prstGeom prst="rect">
            <a:avLst/>
          </a:prstGeom>
          <a:noFill/>
          <a:ln>
            <a:noFill/>
          </a:ln>
        </p:spPr>
        <p:txBody>
          <a:bodyPr>
            <a:noAutofit/>
          </a:bodyPr>
          <a:p>
            <a:pPr marL="432000" indent="-324000">
              <a:lnSpc>
                <a:spcPct val="115000"/>
              </a:lnSpc>
              <a:spcBef>
                <a:spcPts val="1417"/>
              </a:spcBef>
              <a:buClr>
                <a:srgbClr val="000000"/>
              </a:buClr>
              <a:buSzPct val="45000"/>
              <a:buFont typeface="Wingdings" charset="2"/>
              <a:buChar char=""/>
            </a:pPr>
            <a:r>
              <a:rPr b="0" lang="de-DE" sz="1600" spc="-1" strike="noStrike" u="sng">
                <a:solidFill>
                  <a:srgbClr val="333333"/>
                </a:solidFill>
                <a:uFillTx/>
                <a:latin typeface="Arial"/>
              </a:rPr>
              <a:t>First conclusions:</a:t>
            </a:r>
            <a:endParaRPr b="0" lang="de-DE" sz="1600" spc="-1" strike="noStrike">
              <a:solidFill>
                <a:srgbClr val="333333"/>
              </a:solidFill>
              <a:latin typeface="Arial"/>
            </a:endParaRPr>
          </a:p>
          <a:p>
            <a:pPr marL="432000" indent="-324000">
              <a:lnSpc>
                <a:spcPct val="115000"/>
              </a:lnSpc>
              <a:spcBef>
                <a:spcPts val="1417"/>
              </a:spcBef>
              <a:buClr>
                <a:srgbClr val="000000"/>
              </a:buClr>
              <a:buSzPct val="45000"/>
              <a:buFont typeface="Wingdings" charset="2"/>
              <a:buChar char=""/>
            </a:pPr>
            <a:endParaRPr b="0" lang="de-DE" sz="1600" spc="-1" strike="noStrike">
              <a:solidFill>
                <a:srgbClr val="333333"/>
              </a:solidFill>
              <a:latin typeface="Arial"/>
            </a:endParaRPr>
          </a:p>
          <a:p>
            <a:pPr marL="432000" indent="-324000">
              <a:lnSpc>
                <a:spcPct val="115000"/>
              </a:lnSpc>
              <a:spcBef>
                <a:spcPts val="1417"/>
              </a:spcBef>
              <a:buClr>
                <a:srgbClr val="000000"/>
              </a:buClr>
              <a:buSzPct val="45000"/>
              <a:buFont typeface="Wingdings" charset="2"/>
              <a:buChar char=""/>
            </a:pPr>
            <a:r>
              <a:rPr b="0" lang="de-DE" sz="1400" spc="-1" strike="noStrike" u="sng">
                <a:solidFill>
                  <a:srgbClr val="333333"/>
                </a:solidFill>
                <a:uFillTx/>
                <a:latin typeface="Arial"/>
              </a:rPr>
              <a:t>Design 1</a:t>
            </a:r>
            <a:r>
              <a:rPr b="0" lang="de-DE" sz="1400" spc="-1" strike="noStrike">
                <a:solidFill>
                  <a:srgbClr val="333333"/>
                </a:solidFill>
                <a:latin typeface="Arial"/>
              </a:rPr>
              <a:t> has to be split in the X,Z-plane so we are able to mount the target cross, which occupies some space in the area of coupling points which is reserved for the electronic for the inner detectors.</a:t>
            </a:r>
            <a:endParaRPr b="0" lang="de-DE" sz="1400" spc="-1" strike="noStrike">
              <a:solidFill>
                <a:srgbClr val="333333"/>
              </a:solidFill>
              <a:latin typeface="Arial"/>
            </a:endParaRPr>
          </a:p>
          <a:p>
            <a:pPr marL="432000" indent="-324000">
              <a:lnSpc>
                <a:spcPct val="115000"/>
              </a:lnSpc>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lnSpc>
                <a:spcPct val="115000"/>
              </a:lnSpc>
              <a:spcBef>
                <a:spcPts val="1417"/>
              </a:spcBef>
              <a:buClr>
                <a:srgbClr val="000000"/>
              </a:buClr>
              <a:buSzPct val="45000"/>
              <a:buFont typeface="Wingdings" charset="2"/>
              <a:buChar char=""/>
            </a:pPr>
            <a:r>
              <a:rPr b="0" lang="de-DE" sz="1400" spc="-1" strike="noStrike">
                <a:solidFill>
                  <a:srgbClr val="333333"/>
                </a:solidFill>
                <a:latin typeface="Arial"/>
              </a:rPr>
              <a:t>Regarding to a low material volume, a Frame like of </a:t>
            </a:r>
            <a:r>
              <a:rPr b="0" lang="de-DE" sz="1400" spc="-1" strike="noStrike" u="sng">
                <a:solidFill>
                  <a:srgbClr val="333333"/>
                </a:solidFill>
                <a:uFillTx/>
                <a:latin typeface="Arial"/>
              </a:rPr>
              <a:t>Design 2</a:t>
            </a:r>
            <a:r>
              <a:rPr b="0" lang="de-DE" sz="1400" spc="-1" strike="noStrike">
                <a:solidFill>
                  <a:srgbClr val="333333"/>
                </a:solidFill>
                <a:latin typeface="Arial"/>
              </a:rPr>
              <a:t> made by winding processes seems very useful. On the other hand, the stiffness and the strength of this construction depends a lot on the glue on the intersection points which is hard to calculate.</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400" spc="-1" strike="noStrike" u="sng">
                <a:solidFill>
                  <a:srgbClr val="333333"/>
                </a:solidFill>
                <a:uFillTx/>
                <a:latin typeface="Arial"/>
              </a:rPr>
              <a:t>Design 3</a:t>
            </a:r>
            <a:r>
              <a:rPr b="0" lang="de-DE" sz="1400" spc="-1" strike="noStrike">
                <a:solidFill>
                  <a:srgbClr val="333333"/>
                </a:solidFill>
                <a:latin typeface="Arial"/>
              </a:rPr>
              <a:t> is a good compromise between volume and stiffness. It gives us the opportunity to compensate the torque which is caused by the electronics of the inner detectors.</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de-DE"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800" spc="-1" strike="noStrike">
              <a:solidFill>
                <a:srgbClr val="333333"/>
              </a:solidFill>
              <a:latin typeface="Arial"/>
            </a:endParaRPr>
          </a:p>
        </p:txBody>
      </p:sp>
      <p:sp>
        <p:nvSpPr>
          <p:cNvPr id="138" name="TextShape 2"/>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600" spc="-1" strike="noStrike">
                <a:latin typeface="Arial"/>
              </a:rPr>
              <a:t>3.</a:t>
            </a:r>
            <a:r>
              <a:rPr b="0" lang="de-DE" sz="1600" spc="-1" strike="noStrike">
                <a:latin typeface="Arial"/>
              </a:rPr>
              <a:t>	</a:t>
            </a:r>
            <a:r>
              <a:rPr b="0" lang="de-DE" sz="1600" spc="-1" strike="noStrike">
                <a:latin typeface="Arial"/>
              </a:rPr>
              <a:t>Overview of the first designs</a:t>
            </a:r>
            <a:endParaRPr b="0" lang="de-DE" sz="16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1798</TotalTime>
  <Application>LibreOffice/6.2.6.2$Windows_x86 LibreOffice_project/684e730861356e74889dfe6dbddd3562aae2e6ad</Application>
  <Company>GSI</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2018-06-05T16:44:27Z</dcterms:created>
  <dc:creator/>
  <dc:description/>
  <dc:language>en-US</dc:language>
  <cp:lastModifiedBy/>
  <dcterms:modified xsi:type="dcterms:W3CDTF">2019-02-18T11:02:38Z</dcterms:modified>
  <cp:revision>323</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GSI</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Bildschirmpräsentation (4:3)</vt:lpwstr>
  </property>
  <property fmtid="{D5CDD505-2E9C-101B-9397-08002B2CF9AE}" pid="10" name="ScaleCrop">
    <vt:bool>0</vt:bool>
  </property>
  <property fmtid="{D5CDD505-2E9C-101B-9397-08002B2CF9AE}" pid="11" name="ShareDoc">
    <vt:bool>0</vt:bool>
  </property>
  <property fmtid="{D5CDD505-2E9C-101B-9397-08002B2CF9AE}" pid="12" name="Slides">
    <vt:i4>2</vt:i4>
  </property>
</Properties>
</file>