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5" r:id="rId1"/>
  </p:sldMasterIdLst>
  <p:notesMasterIdLst>
    <p:notesMasterId r:id="rId41"/>
  </p:notesMasterIdLst>
  <p:sldIdLst>
    <p:sldId id="256" r:id="rId2"/>
    <p:sldId id="258" r:id="rId3"/>
    <p:sldId id="481" r:id="rId4"/>
    <p:sldId id="482" r:id="rId5"/>
    <p:sldId id="371" r:id="rId6"/>
    <p:sldId id="383" r:id="rId7"/>
    <p:sldId id="448" r:id="rId8"/>
    <p:sldId id="500" r:id="rId9"/>
    <p:sldId id="386" r:id="rId10"/>
    <p:sldId id="502" r:id="rId11"/>
    <p:sldId id="501" r:id="rId12"/>
    <p:sldId id="506" r:id="rId13"/>
    <p:sldId id="515" r:id="rId14"/>
    <p:sldId id="507" r:id="rId15"/>
    <p:sldId id="516" r:id="rId16"/>
    <p:sldId id="505" r:id="rId17"/>
    <p:sldId id="504" r:id="rId18"/>
    <p:sldId id="511" r:id="rId19"/>
    <p:sldId id="456" r:id="rId20"/>
    <p:sldId id="508" r:id="rId21"/>
    <p:sldId id="513" r:id="rId22"/>
    <p:sldId id="509" r:id="rId23"/>
    <p:sldId id="514" r:id="rId24"/>
    <p:sldId id="452" r:id="rId25"/>
    <p:sldId id="459" r:id="rId26"/>
    <p:sldId id="458" r:id="rId27"/>
    <p:sldId id="460" r:id="rId28"/>
    <p:sldId id="461" r:id="rId29"/>
    <p:sldId id="462" r:id="rId30"/>
    <p:sldId id="463" r:id="rId31"/>
    <p:sldId id="414" r:id="rId32"/>
    <p:sldId id="517" r:id="rId33"/>
    <p:sldId id="416" r:id="rId34"/>
    <p:sldId id="453" r:id="rId35"/>
    <p:sldId id="483" r:id="rId36"/>
    <p:sldId id="484" r:id="rId37"/>
    <p:sldId id="466" r:id="rId38"/>
    <p:sldId id="485" r:id="rId39"/>
    <p:sldId id="468" r:id="rId40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HG丸ｺﾞｼｯｸM-PRO" panose="020F0600000000000000" pitchFamily="50" charset="-128"/>
      <p:regular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Optima" panose="02020500000000000000" pitchFamily="18" charset="0"/>
      <p:regular r:id="rId54"/>
    </p:embeddedFont>
    <p:embeddedFont>
      <p:font typeface="Aller Light" panose="02000503000000020004" pitchFamily="2" charset="0"/>
      <p:regular r:id="rId55"/>
      <p:italic r:id="rId56"/>
    </p:embeddedFont>
    <p:embeddedFont>
      <p:font typeface="Mathematica1" panose="020B0600070205080204"/>
      <p:regular r:id="rId57"/>
      <p:bold r:id="rId58"/>
    </p:embeddedFont>
    <p:embeddedFont>
      <p:font typeface="游ゴシック" panose="020B0400000000000000" pitchFamily="50" charset="-128"/>
      <p:regular r:id="rId59"/>
      <p:bold r:id="rId60"/>
    </p:embeddedFont>
    <p:embeddedFont>
      <p:font typeface="Aller" panose="02000503030000020004" pitchFamily="2" charset="0"/>
      <p:regular r:id="rId61"/>
      <p:bold r:id="rId62"/>
      <p:italic r:id="rId63"/>
      <p:boldItalic r:id="rId64"/>
    </p:embeddedFont>
    <p:embeddedFont>
      <p:font typeface="メイリオ" panose="020B0604030504040204" pitchFamily="50" charset="-128"/>
      <p:regular r:id="rId65"/>
      <p:bold r:id="rId66"/>
      <p:italic r:id="rId67"/>
      <p:boldItalic r:id="rId68"/>
    </p:embeddedFont>
    <p:embeddedFont>
      <p:font typeface="Meiryo UI" panose="020B0604030504040204" pitchFamily="50" charset="-128"/>
      <p:regular r:id="rId69"/>
      <p:bold r:id="rId70"/>
      <p:italic r:id="rId71"/>
      <p:boldItalic r:id="rId72"/>
    </p:embeddedFont>
    <p:embeddedFont>
      <p:font typeface="Britannic Bold" panose="020B0903060703020204" pitchFamily="34" charset="0"/>
      <p:regular r:id="rId7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8B5"/>
    <a:srgbClr val="F5C2C2"/>
    <a:srgbClr val="A01DD7"/>
    <a:srgbClr val="EBB12F"/>
    <a:srgbClr val="358FC2"/>
    <a:srgbClr val="F4D8D8"/>
    <a:srgbClr val="FFFFFF"/>
    <a:srgbClr val="B5DEF5"/>
    <a:srgbClr val="F5ED81"/>
    <a:srgbClr val="ADD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1243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font" Target="fonts/font2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font" Target="fonts/font25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2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font" Target="fonts/font28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72" Type="http://schemas.openxmlformats.org/officeDocument/2006/relationships/font" Target="fonts/font3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font" Target="fonts/font26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font" Target="fonts/font29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73" Type="http://schemas.openxmlformats.org/officeDocument/2006/relationships/font" Target="fonts/font3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3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E6694-A55C-4882-BCBD-2F192C50D31E}" type="datetimeFigureOut">
              <a:rPr kumimoji="1" lang="ja-JP" altLang="en-US" smtClean="0"/>
              <a:t>2019/12/3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384CF-C568-46C7-B656-EEB746BE03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19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384CF-C568-46C7-B656-EEB746BE03C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569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384CF-C568-46C7-B656-EEB746BE03C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8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763" y="0"/>
            <a:ext cx="9140825" cy="762000"/>
          </a:xfrm>
          <a:prstGeom prst="rect">
            <a:avLst/>
          </a:prstGeom>
          <a:gradFill rotWithShape="0">
            <a:gsLst>
              <a:gs pos="0">
                <a:srgbClr val="6629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3D0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endParaRPr kumimoji="1" lang="ja-JP" altLang="en-US" sz="1600" b="1" dirty="0">
              <a:solidFill>
                <a:schemeClr val="bg1"/>
              </a:solidFill>
              <a:latin typeface="Aller" panose="02000503030000020004" pitchFamily="2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762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762F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913" y="58738"/>
            <a:ext cx="134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r>
              <a:rPr kumimoji="1" lang="en-US" altLang="ja-JP" sz="1600" b="1" dirty="0">
                <a:solidFill>
                  <a:schemeClr val="bg1"/>
                </a:solidFill>
                <a:latin typeface="+mn-lt"/>
              </a:rPr>
              <a:t>Kenji Morita</a:t>
            </a:r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267200"/>
            <a:ext cx="73152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dirty="0"/>
              <a:t>マスター サブタイトルの書式設定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6913" y="0"/>
            <a:ext cx="827087" cy="457200"/>
          </a:xfrm>
          <a:prstGeom prst="rect">
            <a:avLst/>
          </a:prstGeom>
        </p:spPr>
        <p:txBody>
          <a:bodyPr/>
          <a:lstStyle>
            <a:lvl1pPr algn="ctr">
              <a:defRPr sz="1800">
                <a:solidFill>
                  <a:schemeClr val="bg1"/>
                </a:solidFill>
                <a:latin typeface="Britannic Bold" panose="020B0903060703020204" pitchFamily="34" charset="0"/>
              </a:defRPr>
            </a:lvl1pPr>
          </a:lstStyle>
          <a:p>
            <a:fld id="{C66C62C2-008B-4AF1-9B9F-0B16FD02136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1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1618735" y="77660"/>
            <a:ext cx="6289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911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>
            <a:lvl1pPr>
              <a:defRPr b="0">
                <a:effectLst/>
              </a:defRPr>
            </a:lvl1pPr>
            <a:lvl2pPr>
              <a:defRPr b="0" baseline="0">
                <a:effectLst/>
                <a:latin typeface="Aller" panose="02000503030000020004" pitchFamily="2" charset="0"/>
                <a:ea typeface="+mn-ea"/>
              </a:defRPr>
            </a:lvl2pPr>
            <a:lvl3pPr>
              <a:defRPr b="0" baseline="0">
                <a:effectLst/>
                <a:latin typeface="Aller Light" panose="02000503000000020004" pitchFamily="2" charset="0"/>
                <a:ea typeface="+mn-ea"/>
              </a:defRPr>
            </a:lvl3pPr>
            <a:lvl4pPr>
              <a:defRPr b="0">
                <a:effectLst/>
              </a:defRPr>
            </a:lvl4pPr>
            <a:lvl5pPr>
              <a:defRPr b="0">
                <a:effectLst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06282" y="58737"/>
            <a:ext cx="1495168" cy="279400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フッター プレースホルダー 2">
            <a:extLst>
              <a:ext uri="{FF2B5EF4-FFF2-40B4-BE49-F238E27FC236}">
                <a16:creationId xmlns:a16="http://schemas.microsoft.com/office/drawing/2014/main" id="{7016DDBD-CB0F-4091-90F1-79C8670C69B1}"/>
              </a:ext>
            </a:extLst>
          </p:cNvPr>
          <p:cNvSpPr txBox="1">
            <a:spLocks/>
          </p:cNvSpPr>
          <p:nvPr userDrawn="1"/>
        </p:nvSpPr>
        <p:spPr>
          <a:xfrm>
            <a:off x="284205" y="6499659"/>
            <a:ext cx="8587946" cy="503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9BDA157-2DF5-44B6-BC1D-B7DFDCAE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2541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006282" y="58737"/>
            <a:ext cx="1495168" cy="279400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5" name="フッター プレースホルダー 2">
            <a:extLst>
              <a:ext uri="{FF2B5EF4-FFF2-40B4-BE49-F238E27FC236}">
                <a16:creationId xmlns:a16="http://schemas.microsoft.com/office/drawing/2014/main" id="{2F77A0A2-D784-454A-B83A-30DBFB7FEBF6}"/>
              </a:ext>
            </a:extLst>
          </p:cNvPr>
          <p:cNvSpPr txBox="1">
            <a:spLocks/>
          </p:cNvSpPr>
          <p:nvPr userDrawn="1"/>
        </p:nvSpPr>
        <p:spPr>
          <a:xfrm>
            <a:off x="284205" y="6499659"/>
            <a:ext cx="8587946" cy="503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79E8A4B-2CE5-4CAD-B062-8AD9E86B4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A36ECE0-DCCD-4F4D-ACF5-1E4B4ABC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5453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76698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0825" cy="3810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0000"/>
                  <a:invGamma/>
                </a:schemeClr>
              </a:gs>
              <a:gs pos="100000">
                <a:schemeClr val="hlink">
                  <a:alpha val="99001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defRPr/>
            </a:pPr>
            <a:r>
              <a:rPr kumimoji="1" lang="en-US" altLang="ja-JP" sz="1600" b="1" dirty="0">
                <a:solidFill>
                  <a:schemeClr val="bg1"/>
                </a:solidFill>
                <a:latin typeface="+mn-lt"/>
                <a:ea typeface="ＭＳ Ｐゴシック" pitchFamily="50" charset="-128"/>
              </a:rPr>
              <a:t>Kenji Morita (QST/Riken)</a:t>
            </a:r>
          </a:p>
        </p:txBody>
      </p:sp>
      <p:sp>
        <p:nvSpPr>
          <p:cNvPr id="7669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382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レベル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766983" name="Rectangle 7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219200" y="6667500"/>
            <a:ext cx="7924800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8" y="6597650"/>
            <a:ext cx="8534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4205" y="6499659"/>
            <a:ext cx="8587946" cy="5031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>
          <a:xfrm>
            <a:off x="8625016" y="-6866"/>
            <a:ext cx="518984" cy="464065"/>
          </a:xfrm>
          <a:prstGeom prst="rect">
            <a:avLst/>
          </a:prstGeom>
          <a:ln/>
        </p:spPr>
        <p:txBody>
          <a:bodyPr/>
          <a:lstStyle>
            <a:defPPr>
              <a:defRPr lang="ja-JP"/>
            </a:defPPr>
            <a:lvl1pPr marL="0" algn="l" defTabSz="914400" rtl="0" eaLnBrk="1" latinLnBrk="0" hangingPunct="1">
              <a:defRPr kumimoji="1" sz="16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C62C2-008B-4AF1-9B9F-0B16FD02136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04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nstantia" pitchFamily="18" charset="0"/>
          <a:ea typeface="メイリオ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99"/>
        </a:buClr>
        <a:buFont typeface="Wingdings" pitchFamily="2" charset="2"/>
        <a:buBlip>
          <a:blip r:embed="rId5"/>
        </a:buBlip>
        <a:defRPr kumimoji="1"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6"/>
        </a:buBlip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eiryo UI" panose="020B0604030504040204" pitchFamily="50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FFFF"/>
        </a:buClr>
        <a:buFont typeface="Wingdings" pitchFamily="2" charset="2"/>
        <a:buBlip>
          <a:blip r:embed="rId7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eiryo UI" panose="020B0604030504040204" pitchFamily="50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Tahoma" pitchFamily="34" charset="0"/>
          <a:ea typeface="HG丸ｺﾞｼｯｸM-PRO" pitchFamily="4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ller" panose="02000503030000020004" pitchFamily="2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wmf"/><Relationship Id="rId4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4502" y="1282551"/>
            <a:ext cx="9039497" cy="1524778"/>
          </a:xfrm>
        </p:spPr>
        <p:txBody>
          <a:bodyPr/>
          <a:lstStyle/>
          <a:p>
            <a:pPr algn="ctr"/>
            <a:r>
              <a:rPr kumimoji="1"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panose="02020500000000000000" pitchFamily="18" charset="0"/>
                <a:ea typeface="Optima" panose="02020500000000000000" pitchFamily="18" charset="0"/>
                <a:cs typeface="Optima" panose="02020500000000000000" pitchFamily="18" charset="0"/>
              </a:rPr>
              <a:t>Theory View on Hyperon-Hyperon Interactions from Correlations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 panose="02020500000000000000" pitchFamily="18" charset="0"/>
              <a:ea typeface="Meiryo UI" panose="020B0604030504040204" pitchFamily="50" charset="-128"/>
              <a:cs typeface="Optima" panose="02020500000000000000" pitchFamily="18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87990" y="2801981"/>
            <a:ext cx="8232669" cy="609600"/>
          </a:xfrm>
        </p:spPr>
        <p:txBody>
          <a:bodyPr/>
          <a:lstStyle/>
          <a:p>
            <a:r>
              <a:rPr lang="en-US" altLang="ja-JP" b="0" dirty="0"/>
              <a:t>Kenji</a:t>
            </a:r>
            <a:r>
              <a:rPr lang="ja-JP" altLang="en-US" b="0" dirty="0"/>
              <a:t> </a:t>
            </a:r>
            <a:r>
              <a:rPr lang="en-US" altLang="ja-JP" b="0" dirty="0"/>
              <a:t>Morita </a:t>
            </a:r>
          </a:p>
          <a:p>
            <a:r>
              <a:rPr lang="en-US" altLang="ja-JP" sz="2400" b="0" dirty="0">
                <a:effectLst/>
              </a:rPr>
              <a:t>National Institute for Quantum and Radiological Science and Technology (QST), </a:t>
            </a:r>
            <a:r>
              <a:rPr lang="en-US" altLang="ja-JP" sz="2400" b="0" dirty="0" err="1">
                <a:effectLst/>
              </a:rPr>
              <a:t>Rokkasho</a:t>
            </a:r>
            <a:r>
              <a:rPr lang="en-US" altLang="ja-JP" sz="2400" b="0" dirty="0">
                <a:effectLst/>
              </a:rPr>
              <a:t> Fusion </a:t>
            </a:r>
            <a:r>
              <a:rPr lang="en-US" altLang="ja-JP" sz="2400" b="0" dirty="0" smtClean="0">
                <a:effectLst/>
              </a:rPr>
              <a:t>Institute, Japan</a:t>
            </a:r>
            <a:endParaRPr lang="en-US" altLang="ja-JP" sz="2400" b="0" dirty="0">
              <a:effectLst/>
            </a:endParaRPr>
          </a:p>
          <a:p>
            <a:r>
              <a:rPr lang="en-US" altLang="ja-JP" sz="2400" b="0" dirty="0">
                <a:effectLst/>
              </a:rPr>
              <a:t>RIKEN </a:t>
            </a:r>
            <a:r>
              <a:rPr lang="en-US" altLang="ja-JP" sz="2400" b="0" dirty="0" err="1">
                <a:effectLst/>
              </a:rPr>
              <a:t>Nishina</a:t>
            </a:r>
            <a:r>
              <a:rPr lang="en-US" altLang="ja-JP" sz="2400" b="0" dirty="0">
                <a:effectLst/>
              </a:rPr>
              <a:t> Center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6C62C2-008B-4AF1-9B9F-0B16FD021360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6" name="コンテンツ プレースホルダー 1">
            <a:extLst>
              <a:ext uri="{FF2B5EF4-FFF2-40B4-BE49-F238E27FC236}">
                <a16:creationId xmlns:a16="http://schemas.microsoft.com/office/drawing/2014/main" id="{F6F785BA-31B3-4619-A461-58D593B10F6C}"/>
              </a:ext>
            </a:extLst>
          </p:cNvPr>
          <p:cNvSpPr txBox="1">
            <a:spLocks/>
          </p:cNvSpPr>
          <p:nvPr/>
        </p:nvSpPr>
        <p:spPr bwMode="auto">
          <a:xfrm>
            <a:off x="572529" y="4839787"/>
            <a:ext cx="8382000" cy="132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None/>
              <a:defRPr kumimoji="1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Blip>
                <a:blip r:embed="rId3"/>
              </a:buBlip>
              <a:defRPr kumimoji="1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eiryo UI" panose="020B0604030504040204" pitchFamily="50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FF"/>
              </a:buClr>
              <a:buFont typeface="Wingdings" pitchFamily="2" charset="2"/>
              <a:buBlip>
                <a:blip r:embed="rId4"/>
              </a:buBlip>
              <a:defRPr kumimoji="1"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eiryo UI" panose="020B0604030504040204" pitchFamily="50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ller" panose="02000503030000020004" pitchFamily="2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algn="l"/>
            <a:r>
              <a:rPr lang="en-US" altLang="ja-JP" sz="2400" b="0" kern="0" dirty="0" smtClean="0">
                <a:effectLst/>
              </a:rPr>
              <a:t>Contents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ja-JP" sz="2400" b="0" kern="0" dirty="0" smtClean="0">
                <a:effectLst/>
              </a:rPr>
              <a:t>Introduction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ja-JP" sz="2400" b="0" kern="0" dirty="0" smtClean="0">
                <a:effectLst/>
              </a:rPr>
              <a:t>What we’ve done and learned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altLang="ja-JP" sz="2400" b="0" kern="0" dirty="0" smtClean="0">
                <a:effectLst/>
              </a:rPr>
              <a:t>What we should do next</a:t>
            </a:r>
            <a:endParaRPr lang="ja-JP" altLang="en-US" b="0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135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BAF5DAF5-51AB-4CDE-B162-A1833C67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138" y="1322287"/>
            <a:ext cx="4212562" cy="4263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 “Small” (R</a:t>
            </a:r>
            <a:r>
              <a:rPr kumimoji="1" lang="ja-JP" altLang="en-US" sz="2400" dirty="0"/>
              <a:t>≪</a:t>
            </a:r>
            <a:r>
              <a:rPr kumimoji="1" lang="en-US" altLang="ja-JP" sz="2400" dirty="0"/>
              <a:t>a</a:t>
            </a:r>
            <a:r>
              <a:rPr kumimoji="1" lang="en-US" altLang="ja-JP" sz="2400" baseline="-25000" dirty="0"/>
              <a:t>0</a:t>
            </a:r>
            <a:r>
              <a:rPr kumimoji="1" lang="en-US" altLang="ja-JP" sz="2400" dirty="0"/>
              <a:t>) system :</a:t>
            </a:r>
          </a:p>
          <a:p>
            <a:pPr marL="457200" lvl="1" indent="0">
              <a:buNone/>
            </a:pPr>
            <a:r>
              <a:rPr kumimoji="1" lang="en-US" altLang="ja-JP" sz="2000" dirty="0">
                <a:latin typeface="+mn-lt"/>
              </a:rPr>
              <a:t>always enhanced C(q) at small q</a:t>
            </a:r>
          </a:p>
          <a:p>
            <a:pPr marL="457200" lvl="1" indent="0">
              <a:buNone/>
            </a:pPr>
            <a:endParaRPr lang="en-US" altLang="ja-JP" sz="2000" dirty="0">
              <a:latin typeface="+mn-lt"/>
            </a:endParaRPr>
          </a:p>
          <a:p>
            <a:pPr marL="57150" indent="0">
              <a:buNone/>
            </a:pPr>
            <a:r>
              <a:rPr kumimoji="1" lang="en-US" altLang="ja-JP" sz="2400" dirty="0">
                <a:latin typeface="+mn-lt"/>
              </a:rPr>
              <a:t>    Increasing R</a:t>
            </a:r>
          </a:p>
          <a:p>
            <a:pPr marL="57150" indent="0" algn="ctr">
              <a:buNone/>
            </a:pPr>
            <a:r>
              <a:rPr kumimoji="1" lang="en-US" altLang="ja-JP" sz="2400" dirty="0">
                <a:latin typeface="+mn-lt"/>
              </a:rPr>
              <a:t>If a bound state</a:t>
            </a:r>
            <a:r>
              <a:rPr lang="en-US" altLang="ja-JP" sz="2400" dirty="0"/>
              <a:t> exists,   depletion of C(q) below 1 should be seen</a:t>
            </a:r>
            <a:endParaRPr lang="en-US" altLang="ja-JP" sz="2000" dirty="0">
              <a:latin typeface="+mn-lt"/>
            </a:endParaRPr>
          </a:p>
          <a:p>
            <a:pPr marL="457200" lvl="1" indent="0">
              <a:buNone/>
            </a:pPr>
            <a:endParaRPr kumimoji="1" lang="en-US" altLang="ja-JP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dirty="0"/>
              <a:t>“Large” (R</a:t>
            </a:r>
            <a:r>
              <a:rPr lang="ja-JP" altLang="en-US" sz="2400" dirty="0"/>
              <a:t>≫</a:t>
            </a:r>
            <a:r>
              <a:rPr lang="en-US" altLang="ja-JP" sz="2400" dirty="0"/>
              <a:t>a</a:t>
            </a:r>
            <a:r>
              <a:rPr lang="en-US" altLang="ja-JP" sz="2400" baseline="-25000" dirty="0"/>
              <a:t>0</a:t>
            </a:r>
            <a:r>
              <a:rPr lang="en-US" altLang="ja-JP" sz="2400" dirty="0"/>
              <a:t>) system:</a:t>
            </a:r>
          </a:p>
          <a:p>
            <a:pPr marL="457200" lvl="1" indent="0">
              <a:buNone/>
            </a:pPr>
            <a:r>
              <a:rPr kumimoji="1" lang="en-US" altLang="ja-JP" sz="2000" dirty="0">
                <a:latin typeface="Optima" panose="02020500000000000000" pitchFamily="18" charset="0"/>
              </a:rPr>
              <a:t>Small deviation from non-FSI case</a:t>
            </a:r>
          </a:p>
          <a:p>
            <a:pPr marL="0" indent="0">
              <a:buNone/>
            </a:pPr>
            <a:endParaRPr kumimoji="1" lang="ja-JP" altLang="en-US" sz="2000" baseline="-25000" dirty="0">
              <a:latin typeface="+mn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648700" cy="5334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Recipe for Identifying Nature of Interaction</a:t>
            </a: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4CFC3E4-1E25-498A-B31B-2ED9EA1FE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74" y="1285654"/>
            <a:ext cx="5095266" cy="4585739"/>
          </a:xfrm>
          <a:prstGeom prst="rect">
            <a:avLst/>
          </a:prstGeom>
        </p:spPr>
      </p:pic>
      <p:sp>
        <p:nvSpPr>
          <p:cNvPr id="3" name="矢印: 下 2">
            <a:extLst>
              <a:ext uri="{FF2B5EF4-FFF2-40B4-BE49-F238E27FC236}">
                <a16:creationId xmlns:a16="http://schemas.microsoft.com/office/drawing/2014/main" id="{02C4BCA8-85AE-45C6-A1D3-135BD41C75F2}"/>
              </a:ext>
            </a:extLst>
          </p:cNvPr>
          <p:cNvSpPr/>
          <p:nvPr/>
        </p:nvSpPr>
        <p:spPr bwMode="auto">
          <a:xfrm>
            <a:off x="5014092" y="2234045"/>
            <a:ext cx="233317" cy="1984664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53050" y="990600"/>
            <a:ext cx="26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KM+ ‘19 (PRC in press)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3322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DD3CC7-4D98-421F-A8D1-B8C4CDAF8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14" y="2261287"/>
            <a:ext cx="7848600" cy="533400"/>
          </a:xfrm>
        </p:spPr>
        <p:txBody>
          <a:bodyPr/>
          <a:lstStyle/>
          <a:p>
            <a:r>
              <a:rPr kumimoji="1" lang="en-US" altLang="ja-JP" dirty="0"/>
              <a:t>What we learned:</a:t>
            </a:r>
            <a:br>
              <a:rPr kumimoji="1" lang="en-US" altLang="ja-JP" dirty="0"/>
            </a:br>
            <a:r>
              <a:rPr kumimoji="1" lang="en-US" altLang="ja-JP" dirty="0"/>
              <a:t>	</a:t>
            </a:r>
            <a:br>
              <a:rPr kumimoji="1" lang="en-US" altLang="ja-JP" dirty="0"/>
            </a:br>
            <a:r>
              <a:rPr kumimoji="1" lang="en-US" altLang="ja-JP" dirty="0"/>
              <a:t>	Other sources of the correlation</a:t>
            </a:r>
            <a:br>
              <a:rPr kumimoji="1" lang="en-US" altLang="ja-JP" dirty="0"/>
            </a:br>
            <a:r>
              <a:rPr kumimoji="1" lang="en-US" altLang="ja-JP" dirty="0"/>
              <a:t>	HBT</a:t>
            </a:r>
            <a:r>
              <a:rPr lang="en-US" altLang="ja-JP" dirty="0"/>
              <a:t> / Resonance / Coulomb</a:t>
            </a:r>
            <a:br>
              <a:rPr lang="en-US" altLang="ja-JP" dirty="0"/>
            </a:br>
            <a:r>
              <a:rPr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997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DB399-7ECA-4B39-B3EA-C3C76C679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Long-range attraction or repulsion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64CEBA-060C-4DEC-B64C-18162F823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Coulomb Interaction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8530" y="1823496"/>
            <a:ext cx="3422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Coulomb Interaction Only!</a:t>
            </a:r>
          </a:p>
          <a:p>
            <a:r>
              <a:rPr lang="en-US" altLang="ja-JP" dirty="0" smtClean="0"/>
              <a:t>N-Ω reduced mass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42794" y="1802664"/>
            <a:ext cx="4572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Gamow factor: overcorrection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Much less size dependent</a:t>
            </a:r>
          </a:p>
          <a:p>
            <a:pPr lvl="1"/>
            <a:endParaRPr lang="en-US" altLang="ja-JP" sz="2400" dirty="0"/>
          </a:p>
          <a:p>
            <a:pPr lvl="1"/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Large R</a:t>
            </a:r>
          </a:p>
          <a:p>
            <a:pPr lvl="1"/>
            <a:endParaRPr lang="en-US" altLang="ja-JP" sz="2400" dirty="0"/>
          </a:p>
          <a:p>
            <a:pPr lvl="1"/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The Small-Large Ratio</a:t>
            </a:r>
            <a:endParaRPr kumimoji="1" lang="en-US" altLang="ja-JP" sz="24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kumimoji="1" lang="ja-JP" altLang="en-US" sz="24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75" y="2797495"/>
            <a:ext cx="4084320" cy="40599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475" y="3832535"/>
            <a:ext cx="2128879" cy="44402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60" y="4786666"/>
            <a:ext cx="4356130" cy="14700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162885" y="6194017"/>
            <a:ext cx="2815985" cy="37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Extract strong interaction!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" y="2462689"/>
            <a:ext cx="4375678" cy="393811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470140" y="4162279"/>
            <a:ext cx="15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KM+, PRC’16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13" name="フッター プレースホルダー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42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9B6FE69-C32A-4BEE-BE53-2B0883BEF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 smtClean="0"/>
              <a:t>Theory : HAL QCD potential + Expanding Source model</a:t>
            </a:r>
            <a:endParaRPr kumimoji="1" lang="ja-JP" altLang="en-US" sz="24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0BB4AE2-EDCC-4BA9-8714-22504FA21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 : </a:t>
            </a:r>
            <a:r>
              <a:rPr kumimoji="1" lang="en-US" altLang="ja-JP" dirty="0" err="1"/>
              <a:t>pΩ</a:t>
            </a:r>
            <a:r>
              <a:rPr kumimoji="1" lang="en-US" altLang="ja-JP" dirty="0"/>
              <a:t> Correlation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7" y="1485453"/>
            <a:ext cx="5131526" cy="461837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845128" y="4135177"/>
            <a:ext cx="162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</a:t>
            </a:r>
            <a:r>
              <a:rPr lang="en-US" altLang="ja-JP" baseline="-25000" dirty="0" smtClean="0"/>
              <a:t>0 </a:t>
            </a:r>
            <a:r>
              <a:rPr lang="en-US" altLang="ja-JP" dirty="0" smtClean="0"/>
              <a:t>=3.38fm   </a:t>
            </a:r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eff</a:t>
            </a:r>
            <a:r>
              <a:rPr lang="en-US" altLang="ja-JP" baseline="-25000" dirty="0" smtClean="0"/>
              <a:t> </a:t>
            </a:r>
            <a:r>
              <a:rPr lang="en-US" altLang="ja-JP" dirty="0" smtClean="0"/>
              <a:t>=1.31fm   E</a:t>
            </a:r>
            <a:r>
              <a:rPr lang="en-US" altLang="ja-JP" baseline="-25000" dirty="0" smtClean="0"/>
              <a:t>B</a:t>
            </a:r>
            <a:r>
              <a:rPr lang="en-US" altLang="ja-JP" dirty="0" smtClean="0"/>
              <a:t> =2.27MeV (t/a=12)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7FDEA40-7458-4702-AA1F-3DA36B8D2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8" y="2887895"/>
            <a:ext cx="3196047" cy="316844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225143" y="1854926"/>
            <a:ext cx="3537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Constrained by single-particle distribution</a:t>
            </a:r>
          </a:p>
          <a:p>
            <a:r>
              <a:rPr lang="en-US" altLang="ja-JP" dirty="0" smtClean="0"/>
              <a:t>proton HBT radii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9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782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C93AA0-3971-407A-BD2B-8440DB50D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Example: </a:t>
            </a:r>
            <a:r>
              <a:rPr kumimoji="1" lang="en-US" altLang="ja-JP" dirty="0" err="1" smtClean="0"/>
              <a:t>pΩ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Correlation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7" y="1161520"/>
            <a:ext cx="2911708" cy="292280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70" y="1134450"/>
            <a:ext cx="3758113" cy="37724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4CFC3E4-1E25-498A-B31B-2ED9EA1FE4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7" y="3900496"/>
            <a:ext cx="3167686" cy="285091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5ED3B4-4221-4A21-AD86-8A432C8F21EF}"/>
              </a:ext>
            </a:extLst>
          </p:cNvPr>
          <p:cNvSpPr/>
          <p:nvPr/>
        </p:nvSpPr>
        <p:spPr bwMode="auto">
          <a:xfrm>
            <a:off x="2089512" y="4933950"/>
            <a:ext cx="287927" cy="889703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05300" y="5055635"/>
            <a:ext cx="4603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40-60% Bound regime</a:t>
            </a:r>
          </a:p>
          <a:p>
            <a:r>
              <a:rPr lang="en-US" altLang="ja-JP" dirty="0" smtClean="0"/>
              <a:t>60-80% Unitary regime</a:t>
            </a:r>
          </a:p>
          <a:p>
            <a:endParaRPr lang="en-US" altLang="ja-JP" dirty="0"/>
          </a:p>
          <a:p>
            <a:r>
              <a:rPr lang="en-US" altLang="ja-JP" dirty="0" smtClean="0"/>
              <a:t>pp unitary measured: Need HI to confirm bound regime (STAR, but more statistics!)</a:t>
            </a:r>
            <a:endParaRPr kumimoji="1"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07084" y="631603"/>
            <a:ext cx="2690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KM+ ‘19 (PRC in press)</a:t>
            </a:r>
            <a:endParaRPr kumimoji="1" lang="ja-JP" altLang="en-US" dirty="0"/>
          </a:p>
        </p:txBody>
      </p:sp>
      <p:sp>
        <p:nvSpPr>
          <p:cNvPr id="9" name="日付プレースホルダー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10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A4B4B8-2D14-4C3F-B152-A591773BD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66800"/>
            <a:ext cx="8645435" cy="5334000"/>
          </a:xfrm>
        </p:spPr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en-US" altLang="ja-JP" baseline="30000" dirty="0"/>
              <a:t>1</a:t>
            </a:r>
            <a:r>
              <a:rPr kumimoji="1" lang="en-US" altLang="ja-JP" dirty="0"/>
              <a:t>S</a:t>
            </a:r>
            <a:r>
              <a:rPr kumimoji="1" lang="en-US" altLang="ja-JP" baseline="-25000" dirty="0"/>
              <a:t>0</a:t>
            </a:r>
            <a:r>
              <a:rPr kumimoji="1" lang="en-US" altLang="ja-JP" dirty="0"/>
              <a:t> </a:t>
            </a:r>
            <a:r>
              <a:rPr lang="en-US" altLang="ja-JP" dirty="0"/>
              <a:t>bound state</a:t>
            </a:r>
            <a:r>
              <a:rPr kumimoji="1" lang="en-US" altLang="ja-JP" dirty="0"/>
              <a:t> from Lattice QCD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3AE3E91-3F73-4668-86AE-0CB51F8D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ΩΩ </a:t>
            </a:r>
            <a:r>
              <a:rPr kumimoji="1" lang="en-US" altLang="ja-JP" dirty="0"/>
              <a:t>(S=-6</a:t>
            </a:r>
            <a:r>
              <a:rPr kumimoji="1" lang="en-US" altLang="ja-JP" dirty="0" smtClean="0"/>
              <a:t>) : </a:t>
            </a:r>
            <a:r>
              <a:rPr kumimoji="1" lang="en-US" altLang="ja-JP" dirty="0" err="1" smtClean="0"/>
              <a:t>Coulomb+HBT+Unitary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F5179D-FB7D-4415-A2B2-C42E4F7F4779}"/>
              </a:ext>
            </a:extLst>
          </p:cNvPr>
          <p:cNvSpPr txBox="1"/>
          <p:nvPr/>
        </p:nvSpPr>
        <p:spPr>
          <a:xfrm>
            <a:off x="4911634" y="1567543"/>
            <a:ext cx="455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Gongyo</a:t>
            </a:r>
            <a:r>
              <a:rPr kumimoji="1" lang="en-US" altLang="ja-JP" dirty="0"/>
              <a:t>+, (HAL QCD), </a:t>
            </a:r>
            <a:r>
              <a:rPr lang="en-US" altLang="ja-JP" dirty="0"/>
              <a:t>PRL’18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1A1EE8E-292B-471B-BF01-364565CCF947}"/>
              </a:ext>
            </a:extLst>
          </p:cNvPr>
          <p:cNvSpPr txBox="1"/>
          <p:nvPr/>
        </p:nvSpPr>
        <p:spPr>
          <a:xfrm>
            <a:off x="4794068" y="2237563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+Coulomb repulsion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B55DF417-7674-4A8A-9247-6DB497164E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94067" y="2689912"/>
          <a:ext cx="4062549" cy="16675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7491">
                  <a:extLst>
                    <a:ext uri="{9D8B030D-6E8A-4147-A177-3AD203B41FA5}">
                      <a16:colId xmlns:a16="http://schemas.microsoft.com/office/drawing/2014/main" val="3665890556"/>
                    </a:ext>
                  </a:extLst>
                </a:gridCol>
                <a:gridCol w="893069">
                  <a:extLst>
                    <a:ext uri="{9D8B030D-6E8A-4147-A177-3AD203B41FA5}">
                      <a16:colId xmlns:a16="http://schemas.microsoft.com/office/drawing/2014/main" val="1291874137"/>
                    </a:ext>
                  </a:extLst>
                </a:gridCol>
                <a:gridCol w="994335">
                  <a:extLst>
                    <a:ext uri="{9D8B030D-6E8A-4147-A177-3AD203B41FA5}">
                      <a16:colId xmlns:a16="http://schemas.microsoft.com/office/drawing/2014/main" val="1756883690"/>
                    </a:ext>
                  </a:extLst>
                </a:gridCol>
                <a:gridCol w="1247654">
                  <a:extLst>
                    <a:ext uri="{9D8B030D-6E8A-4147-A177-3AD203B41FA5}">
                      <a16:colId xmlns:a16="http://schemas.microsoft.com/office/drawing/2014/main" val="3148484074"/>
                    </a:ext>
                  </a:extLst>
                </a:gridCol>
              </a:tblGrid>
              <a:tr h="35858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t/a</a:t>
                      </a:r>
                      <a:endParaRPr kumimoji="1" lang="ja-JP" alt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a</a:t>
                      </a:r>
                      <a:r>
                        <a:rPr kumimoji="1" lang="en-US" altLang="ja-JP" sz="2000" baseline="-25000" dirty="0"/>
                        <a:t>0</a:t>
                      </a:r>
                      <a:r>
                        <a:rPr kumimoji="1" lang="en-US" altLang="ja-JP" sz="2000" dirty="0"/>
                        <a:t> [</a:t>
                      </a:r>
                      <a:r>
                        <a:rPr kumimoji="1" lang="en-US" altLang="ja-JP" sz="2000" dirty="0" err="1"/>
                        <a:t>fm</a:t>
                      </a:r>
                      <a:r>
                        <a:rPr kumimoji="1" lang="en-US" altLang="ja-JP" sz="2000" dirty="0"/>
                        <a:t>]</a:t>
                      </a:r>
                      <a:endParaRPr kumimoji="1" lang="ja-JP" alt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r</a:t>
                      </a:r>
                      <a:r>
                        <a:rPr kumimoji="1" lang="en-US" altLang="ja-JP" sz="2000" baseline="-25000" dirty="0"/>
                        <a:t>eff</a:t>
                      </a:r>
                      <a:r>
                        <a:rPr kumimoji="1" lang="en-US" altLang="ja-JP" sz="2000" dirty="0"/>
                        <a:t> [</a:t>
                      </a:r>
                      <a:r>
                        <a:rPr kumimoji="1" lang="en-US" altLang="ja-JP" sz="2000" dirty="0" err="1"/>
                        <a:t>fm</a:t>
                      </a:r>
                      <a:r>
                        <a:rPr kumimoji="1" lang="en-US" altLang="ja-JP" sz="2000" dirty="0"/>
                        <a:t>]</a:t>
                      </a:r>
                      <a:endParaRPr kumimoji="1" lang="ja-JP" alt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E</a:t>
                      </a:r>
                      <a:r>
                        <a:rPr kumimoji="1" lang="en-US" altLang="ja-JP" sz="2000" baseline="-25000" dirty="0"/>
                        <a:t>B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03924043"/>
                  </a:ext>
                </a:extLst>
              </a:tr>
              <a:tr h="423782">
                <a:tc>
                  <a:txBody>
                    <a:bodyPr/>
                    <a:lstStyle/>
                    <a:p>
                      <a:r>
                        <a:rPr kumimoji="1" lang="en-US" altLang="ja-JP" sz="2000" baseline="0" dirty="0"/>
                        <a:t>16</a:t>
                      </a:r>
                      <a:endParaRPr kumimoji="1" lang="ja-JP" altLang="en-US" sz="2000" baseline="0" dirty="0"/>
                    </a:p>
                  </a:txBody>
                  <a:tcPr marL="45720" marR="45720">
                    <a:solidFill>
                      <a:srgbClr val="E1B7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65.3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E1B7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1.29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E1B7F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0.1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E1B7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83378"/>
                  </a:ext>
                </a:extLst>
              </a:tr>
              <a:tr h="423782">
                <a:tc>
                  <a:txBody>
                    <a:bodyPr/>
                    <a:lstStyle/>
                    <a:p>
                      <a:r>
                        <a:rPr kumimoji="1" lang="en-US" altLang="ja-JP" sz="2000" baseline="0" dirty="0"/>
                        <a:t>17</a:t>
                      </a:r>
                      <a:endParaRPr kumimoji="1" lang="ja-JP" altLang="en-US" sz="2000" baseline="0" dirty="0"/>
                    </a:p>
                  </a:txBody>
                  <a:tcPr marL="45720" marR="45720">
                    <a:solidFill>
                      <a:srgbClr val="B0E1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17.6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B0E1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1.23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B0E1D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0.5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B0E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84037"/>
                  </a:ext>
                </a:extLst>
              </a:tr>
              <a:tr h="423782">
                <a:tc>
                  <a:txBody>
                    <a:bodyPr/>
                    <a:lstStyle/>
                    <a:p>
                      <a:r>
                        <a:rPr kumimoji="1" lang="en-US" altLang="ja-JP" sz="2000" baseline="0" dirty="0"/>
                        <a:t>18</a:t>
                      </a:r>
                      <a:endParaRPr kumimoji="1" lang="ja-JP" altLang="en-US" sz="2000" baseline="0" dirty="0"/>
                    </a:p>
                  </a:txBody>
                  <a:tcPr marL="45720" marR="45720">
                    <a:solidFill>
                      <a:srgbClr val="F9E8C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11.7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9E8C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1.21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9E8C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1.0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9E8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90728"/>
                  </a:ext>
                </a:extLst>
              </a:tr>
            </a:tbl>
          </a:graphicData>
        </a:graphic>
      </p:graphicFrame>
      <p:sp>
        <p:nvSpPr>
          <p:cNvPr id="10" name="矢印: 下 9">
            <a:extLst>
              <a:ext uri="{FF2B5EF4-FFF2-40B4-BE49-F238E27FC236}">
                <a16:creationId xmlns:a16="http://schemas.microsoft.com/office/drawing/2014/main" id="{F5A9464A-0F78-4AF4-A42E-3207FB5CA0DC}"/>
              </a:ext>
            </a:extLst>
          </p:cNvPr>
          <p:cNvSpPr/>
          <p:nvPr/>
        </p:nvSpPr>
        <p:spPr bwMode="auto">
          <a:xfrm>
            <a:off x="6087290" y="4433698"/>
            <a:ext cx="287383" cy="449095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9EB3B2-0096-49F9-A7C5-635D978315E4}"/>
              </a:ext>
            </a:extLst>
          </p:cNvPr>
          <p:cNvSpPr txBox="1"/>
          <p:nvPr/>
        </p:nvSpPr>
        <p:spPr>
          <a:xfrm>
            <a:off x="4911634" y="4958993"/>
            <a:ext cx="3801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Unitary regime in typical source size </a:t>
            </a:r>
            <a:r>
              <a:rPr lang="en-US" altLang="ja-JP" sz="2400" dirty="0"/>
              <a:t>for HIC</a:t>
            </a:r>
            <a:endParaRPr kumimoji="1" lang="ja-JP" altLang="en-US" sz="24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C74D105-40D6-45EE-9E3F-6ECB54EB47C2}"/>
              </a:ext>
            </a:extLst>
          </p:cNvPr>
          <p:cNvSpPr txBox="1"/>
          <p:nvPr/>
        </p:nvSpPr>
        <p:spPr>
          <a:xfrm>
            <a:off x="6008915" y="1894436"/>
            <a:ext cx="323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</a:t>
            </a:r>
            <a:r>
              <a:rPr kumimoji="1" lang="el-GR" altLang="ja-JP" baseline="-25000" dirty="0"/>
              <a:t>π</a:t>
            </a:r>
            <a:r>
              <a:rPr kumimoji="1" lang="en-US" altLang="ja-JP" dirty="0"/>
              <a:t>=146MeV, </a:t>
            </a:r>
            <a:r>
              <a:rPr kumimoji="1" lang="en-US" altLang="ja-JP" dirty="0" err="1"/>
              <a:t>m</a:t>
            </a:r>
            <a:r>
              <a:rPr kumimoji="1" lang="en-US" altLang="ja-JP" baseline="-25000" dirty="0" err="1"/>
              <a:t>Ω</a:t>
            </a:r>
            <a:r>
              <a:rPr kumimoji="1" lang="en-US" altLang="ja-JP" dirty="0"/>
              <a:t>=1713MeV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EF18F7C-D040-408F-8664-94355F51E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0" y="1752209"/>
            <a:ext cx="4642570" cy="4178313"/>
          </a:xfrm>
          <a:prstGeom prst="rect">
            <a:avLst/>
          </a:prstGeom>
        </p:spPr>
      </p:pic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8753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1946B4-E1EE-4593-826F-BE603A529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9067800" cy="533400"/>
          </a:xfrm>
        </p:spPr>
        <p:txBody>
          <a:bodyPr/>
          <a:lstStyle/>
          <a:p>
            <a:r>
              <a:rPr lang="en-US" altLang="ja-JP" dirty="0"/>
              <a:t>ΩΩ </a:t>
            </a:r>
            <a:r>
              <a:rPr lang="en-US" altLang="ja-JP" dirty="0" smtClean="0"/>
              <a:t>Correlation: </a:t>
            </a:r>
            <a:r>
              <a:rPr lang="en-US" altLang="ja-JP" dirty="0" err="1" smtClean="0"/>
              <a:t>Coulomb+HBT+Unitary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" y="1086829"/>
            <a:ext cx="3326676" cy="2994008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283132" y="1208454"/>
            <a:ext cx="5982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HBT gives suppression of C(q) for larger system</a:t>
            </a:r>
          </a:p>
          <a:p>
            <a:r>
              <a:rPr lang="en-US" altLang="ja-JP" dirty="0" smtClean="0"/>
              <a:t>Small spin-0 contribution : unseen in C(q) despite large a</a:t>
            </a:r>
            <a:r>
              <a:rPr lang="en-US" altLang="ja-JP" baseline="-25000" dirty="0" smtClean="0"/>
              <a:t>0</a:t>
            </a:r>
            <a:endParaRPr kumimoji="1" lang="ja-JP" altLang="en-US" baseline="-25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28" y="1854785"/>
            <a:ext cx="4397444" cy="39577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FC3E4-1E25-498A-B31B-2ED9EA1FE4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7" y="3900496"/>
            <a:ext cx="3167686" cy="285091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5ED3B4-4221-4A21-AD86-8A432C8F21EF}"/>
              </a:ext>
            </a:extLst>
          </p:cNvPr>
          <p:cNvSpPr/>
          <p:nvPr/>
        </p:nvSpPr>
        <p:spPr bwMode="auto">
          <a:xfrm>
            <a:off x="1924594" y="4080837"/>
            <a:ext cx="261257" cy="952717"/>
          </a:xfrm>
          <a:prstGeom prst="rect">
            <a:avLst/>
          </a:prstGeom>
          <a:solidFill>
            <a:srgbClr val="00B050">
              <a:alpha val="1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0514" y="5747657"/>
            <a:ext cx="530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Highly challenging: statistics of di-Omega events</a:t>
            </a:r>
          </a:p>
          <a:p>
            <a:r>
              <a:rPr lang="en-US" altLang="ja-JP" dirty="0" smtClean="0"/>
              <a:t>Too large system required for bound regime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6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Constraint from the STAR measurement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2DA4EE-2E73-4F86-B1B4-932F99B5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ΛΛ </a:t>
            </a:r>
            <a:r>
              <a:rPr kumimoji="1" lang="en-US" altLang="ja-JP" dirty="0" smtClean="0"/>
              <a:t>Correlation (</a:t>
            </a:r>
            <a:r>
              <a:rPr kumimoji="1" lang="en-US" altLang="ja-JP" dirty="0" err="1" smtClean="0"/>
              <a:t>HBT+resonance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4305300" y="2912201"/>
            <a:ext cx="4755742" cy="3564799"/>
            <a:chOff x="900113" y="981075"/>
            <a:chExt cx="6746875" cy="5081588"/>
          </a:xfrm>
        </p:grpSpPr>
        <p:pic>
          <p:nvPicPr>
            <p:cNvPr id="4" name="Picture 10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981075"/>
              <a:ext cx="6746875" cy="508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図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00" y="4365625"/>
              <a:ext cx="15240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テキスト ボックス 2"/>
            <p:cNvSpPr txBox="1">
              <a:spLocks noChangeArrowheads="1"/>
            </p:cNvSpPr>
            <p:nvPr/>
          </p:nvSpPr>
          <p:spPr bwMode="auto">
            <a:xfrm>
              <a:off x="5148064" y="1484784"/>
              <a:ext cx="2304255" cy="8774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rgbClr val="333399"/>
                </a:buClr>
                <a:buFont typeface="Wingdings" panose="05000000000000000000" pitchFamily="2" charset="2"/>
                <a:buBlip>
                  <a:blip r:embed="rId5"/>
                </a:buBlip>
                <a:defRPr kumimoji="1" sz="3200" b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algn="l">
                <a:spcBef>
                  <a:spcPct val="20000"/>
                </a:spcBef>
                <a:buClr>
                  <a:srgbClr val="3399FF"/>
                </a:buClr>
                <a:buFont typeface="Wingdings" panose="05000000000000000000" pitchFamily="2" charset="2"/>
                <a:buBlip>
                  <a:blip r:embed="rId6"/>
                </a:buBlip>
                <a:defRPr kumimoji="1" sz="2800" b="1">
                  <a:solidFill>
                    <a:schemeClr val="tx1"/>
                  </a:solidFill>
                  <a:latin typeface="Calibri" panose="020F0502020204030204" pitchFamily="34" charset="0"/>
                  <a:ea typeface="NFモトヤアポロ1" panose="020B0100000000000000" pitchFamily="50" charset="-128"/>
                </a:defRPr>
              </a:lvl2pPr>
              <a:lvl3pPr marL="1143000" indent="-228600" algn="l">
                <a:spcBef>
                  <a:spcPct val="20000"/>
                </a:spcBef>
                <a:buClr>
                  <a:srgbClr val="00FFFF"/>
                </a:buClr>
                <a:buFont typeface="Wingdings" panose="05000000000000000000" pitchFamily="2" charset="2"/>
                <a:buBlip>
                  <a:blip r:embed="rId7"/>
                </a:buBlip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NFモトヤシータ゛1" panose="020B0200000000000000" pitchFamily="50" charset="-128"/>
                </a:defRPr>
              </a:lvl3pPr>
              <a:lvl4pPr marL="16002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Tahoma" panose="020B0604030504040204" pitchFamily="34" charset="0"/>
                  <a:ea typeface="HG丸ｺﾞｼｯｸM-PRO" panose="020F0600000000000000" pitchFamily="50" charset="-128"/>
                </a:defRPr>
              </a:lvl4pPr>
              <a:lvl5pPr marL="2057400" indent="-228600" algn="l">
                <a:spcBef>
                  <a:spcPct val="20000"/>
                </a:spcBef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ja-JP" sz="1600" dirty="0">
                  <a:solidFill>
                    <a:srgbClr val="FF9900"/>
                  </a:solidFill>
                </a:rPr>
                <a:t> </a:t>
              </a:r>
              <a:r>
                <a:rPr lang="en-US" altLang="ja-JP" sz="1200" dirty="0">
                  <a:solidFill>
                    <a:srgbClr val="FFFF4B"/>
                  </a:solidFill>
                </a:rPr>
                <a:t>1/a</a:t>
              </a:r>
              <a:r>
                <a:rPr lang="en-US" altLang="ja-JP" sz="1200" baseline="-12000" dirty="0">
                  <a:solidFill>
                    <a:srgbClr val="FFFF4B"/>
                  </a:solidFill>
                </a:rPr>
                <a:t>0</a:t>
              </a:r>
              <a:r>
                <a:rPr lang="en-US" altLang="ja-JP" sz="1200" dirty="0">
                  <a:solidFill>
                    <a:srgbClr val="FFFF4B"/>
                  </a:solidFill>
                </a:rPr>
                <a:t> &lt; -0.8 [fm</a:t>
              </a:r>
              <a:r>
                <a:rPr lang="en-US" altLang="ja-JP" sz="1200" baseline="30000" dirty="0">
                  <a:solidFill>
                    <a:srgbClr val="FFFF4B"/>
                  </a:solidFill>
                </a:rPr>
                <a:t>-1</a:t>
              </a:r>
              <a:r>
                <a:rPr lang="en-US" altLang="ja-JP" sz="1200" dirty="0">
                  <a:solidFill>
                    <a:srgbClr val="FFFF4B"/>
                  </a:solidFill>
                </a:rPr>
                <a:t>]</a:t>
              </a:r>
            </a:p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altLang="ja-JP" sz="1200" dirty="0">
                  <a:solidFill>
                    <a:srgbClr val="FFFF4B"/>
                  </a:solidFill>
                </a:rPr>
                <a:t>No constraint on r</a:t>
              </a:r>
              <a:r>
                <a:rPr lang="en-US" altLang="ja-JP" sz="1200" baseline="-12000" dirty="0">
                  <a:solidFill>
                    <a:srgbClr val="FFFF4B"/>
                  </a:solidFill>
                </a:rPr>
                <a:t>eff</a:t>
              </a:r>
              <a:r>
                <a:rPr lang="en-US" altLang="ja-JP" sz="1200" dirty="0">
                  <a:solidFill>
                    <a:srgbClr val="FFFF4B"/>
                  </a:solidFill>
                </a:rPr>
                <a:t> </a:t>
              </a:r>
              <a:endParaRPr lang="ja-JP" altLang="en-US" sz="1200" dirty="0">
                <a:solidFill>
                  <a:srgbClr val="FFFF4B"/>
                </a:solidFill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8111711" y="934799"/>
            <a:ext cx="114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KM+ ‘15</a:t>
            </a:r>
            <a:endParaRPr kumimoji="1" lang="ja-JP" altLang="en-US" dirty="0"/>
          </a:p>
        </p:txBody>
      </p:sp>
      <p:pic>
        <p:nvPicPr>
          <p:cNvPr id="9" name="Picture 14" descr="C:\HOME\Work\Research\Workshop\2015\0720_CERN\c2_ESC08_residual_siz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47" y="1639959"/>
            <a:ext cx="3968329" cy="297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011680" y="4416044"/>
            <a:ext cx="8001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q [MeV/c]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21402" y="4231378"/>
            <a:ext cx="473244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0.05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24548" y="4231378"/>
            <a:ext cx="277628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87750" y="4231378"/>
            <a:ext cx="473244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21818" y="4231378"/>
            <a:ext cx="473244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0.15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28814" y="4231378"/>
            <a:ext cx="473244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0.2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29630" y="4231378"/>
            <a:ext cx="473244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0.25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4820" y="3629700"/>
            <a:ext cx="343548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bIns="0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0.8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9278" y="2727535"/>
            <a:ext cx="343548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bIns="0" rtlCol="0">
            <a:spAutoFit/>
          </a:bodyPr>
          <a:lstStyle/>
          <a:p>
            <a:r>
              <a:rPr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0.9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9456" y="1790948"/>
            <a:ext cx="288912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bIns="0" rtlCol="0">
            <a:spAutoFit/>
          </a:bodyPr>
          <a:lstStyle/>
          <a:p>
            <a:r>
              <a:rPr lang="en-US" altLang="ja-JP" sz="1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50638" y="2866481"/>
            <a:ext cx="4434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C(q)</a:t>
            </a:r>
            <a:endParaRPr kumimoji="1" lang="ja-JP" alt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71578" y="2683914"/>
            <a:ext cx="1658052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Cylindrical, +C</a:t>
            </a:r>
            <a:r>
              <a:rPr lang="en-US" altLang="ja-JP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</a:t>
            </a:r>
            <a:r>
              <a:rPr lang="en-US" altLang="ja-JP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(q)</a:t>
            </a:r>
          </a:p>
          <a:p>
            <a:r>
              <a:rPr lang="el-GR" altLang="ja-JP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altLang="ja-JP" sz="1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=(0.67)</a:t>
            </a:r>
            <a:r>
              <a:rPr lang="en-US" altLang="ja-JP" sz="1600" b="1" baseline="30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1" lang="ja-JP" altLang="en-US" sz="1600" b="1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88269" y="4958479"/>
            <a:ext cx="4001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Fix λ from </a:t>
            </a:r>
            <a:r>
              <a:rPr kumimoji="1" lang="ja-JP" altLang="en-US" dirty="0" smtClean="0">
                <a:solidFill>
                  <a:srgbClr val="FF0000"/>
                </a:solidFill>
              </a:rPr>
              <a:t>∑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0</a:t>
            </a:r>
            <a:r>
              <a:rPr kumimoji="1" lang="ja-JP" altLang="en-US" dirty="0" smtClean="0">
                <a:solidFill>
                  <a:srgbClr val="FF0000"/>
                </a:solidFill>
              </a:rPr>
              <a:t>→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Λγ</a:t>
            </a:r>
            <a:r>
              <a:rPr kumimoji="1" lang="en-US" altLang="ja-JP" dirty="0" smtClean="0">
                <a:solidFill>
                  <a:srgbClr val="FF0000"/>
                </a:solidFill>
              </a:rPr>
              <a:t> contribution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Dilution of C(q) (reduction of C(0))</a:t>
            </a:r>
          </a:p>
          <a:p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Free(fitting parameter) λ can lead to a global but physically false minimum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89417" y="2321573"/>
            <a:ext cx="455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Favor weakly attracting ΛΛ pair</a:t>
            </a:r>
            <a:endParaRPr kumimoji="1" lang="ja-JP" altLang="en-US" sz="2400" dirty="0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62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381000" y="906780"/>
            <a:ext cx="8382000" cy="5494020"/>
          </a:xfrm>
        </p:spPr>
        <p:txBody>
          <a:bodyPr/>
          <a:lstStyle/>
          <a:p>
            <a:r>
              <a:rPr lang="en-US" altLang="ja-JP" dirty="0" smtClean="0"/>
              <a:t>ALICE pp (7 and 13TeV) and </a:t>
            </a:r>
            <a:r>
              <a:rPr lang="en-US" altLang="ja-JP" dirty="0" err="1" smtClean="0"/>
              <a:t>p+Pb</a:t>
            </a:r>
            <a:r>
              <a:rPr lang="en-US" altLang="ja-JP" dirty="0" smtClean="0"/>
              <a:t> (5TeV)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2DA4EE-2E73-4F86-B1B4-932F99B58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ΛΛ </a:t>
            </a:r>
            <a:r>
              <a:rPr kumimoji="1" lang="en-US" altLang="ja-JP" dirty="0" smtClean="0"/>
              <a:t>Correlation @LHC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1488456"/>
            <a:ext cx="3210197" cy="2587249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344430" y="3100121"/>
            <a:ext cx="275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Looks like weak interaction effect…</a:t>
            </a:r>
          </a:p>
          <a:p>
            <a:endParaRPr kumimoji="1" lang="ja-JP" altLang="en-US" dirty="0"/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5395" y="2059545"/>
            <a:ext cx="4896349" cy="269605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4580704" y="169827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Version 2019 (</a:t>
            </a:r>
            <a:r>
              <a:rPr kumimoji="1" lang="en-US" altLang="ja-JP" dirty="0" err="1" smtClean="0"/>
              <a:t>Fabbietti</a:t>
            </a:r>
            <a:r>
              <a:rPr kumimoji="1" lang="en-US" altLang="ja-JP" dirty="0" smtClean="0"/>
              <a:t>, QM2019) 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03862" y="4793700"/>
            <a:ext cx="405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Allow H-</a:t>
            </a:r>
            <a:r>
              <a:rPr lang="en-US" altLang="ja-JP" dirty="0" err="1" smtClean="0">
                <a:solidFill>
                  <a:srgbClr val="FF0000"/>
                </a:solidFill>
              </a:rPr>
              <a:t>dibaryon</a:t>
            </a:r>
            <a:r>
              <a:rPr lang="en-US" altLang="ja-JP" dirty="0" smtClean="0">
                <a:solidFill>
                  <a:srgbClr val="FF0000"/>
                </a:solidFill>
              </a:rPr>
              <a:t> as ΛΛ bound state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14CFC3E4-1E25-498A-B31B-2ED9EA1FE46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9" y="3949102"/>
            <a:ext cx="3077803" cy="2770022"/>
          </a:xfrm>
          <a:prstGeom prst="rect">
            <a:avLst/>
          </a:prstGeom>
        </p:spPr>
      </p:pic>
      <p:sp>
        <p:nvSpPr>
          <p:cNvPr id="30" name="正方形/長方形 29"/>
          <p:cNvSpPr/>
          <p:nvPr/>
        </p:nvSpPr>
        <p:spPr bwMode="auto">
          <a:xfrm>
            <a:off x="1143000" y="5020485"/>
            <a:ext cx="982980" cy="304800"/>
          </a:xfrm>
          <a:prstGeom prst="rect">
            <a:avLst/>
          </a:prstGeom>
          <a:solidFill>
            <a:srgbClr val="FF0000">
              <a:alpha val="3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32" name="直線矢印コネクタ 31"/>
          <p:cNvCxnSpPr/>
          <p:nvPr/>
        </p:nvCxnSpPr>
        <p:spPr bwMode="auto">
          <a:xfrm>
            <a:off x="2125980" y="5163032"/>
            <a:ext cx="2339340" cy="2700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テキスト ボックス 32"/>
          <p:cNvSpPr txBox="1"/>
          <p:nvPr/>
        </p:nvSpPr>
        <p:spPr>
          <a:xfrm>
            <a:off x="4465320" y="5229486"/>
            <a:ext cx="439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Probably we’re here. </a:t>
            </a:r>
          </a:p>
          <a:p>
            <a:r>
              <a:rPr lang="en-US" altLang="ja-JP" dirty="0" smtClean="0"/>
              <a:t>Larger system (HI) can kill (or confirm) the bound regime</a:t>
            </a:r>
          </a:p>
          <a:p>
            <a:r>
              <a:rPr lang="en-US" altLang="ja-JP" dirty="0" smtClean="0"/>
              <a:t>(Statistics at q &lt; 50MeV crucial)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3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1290A7-BF7C-465C-B6E9-E95E44562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3275556"/>
            <a:ext cx="7848600" cy="533400"/>
          </a:xfrm>
        </p:spPr>
        <p:txBody>
          <a:bodyPr/>
          <a:lstStyle/>
          <a:p>
            <a:r>
              <a:rPr kumimoji="1" lang="en-US" altLang="ja-JP" sz="4800" dirty="0"/>
              <a:t>What should we do next?</a:t>
            </a:r>
            <a:br>
              <a:rPr kumimoji="1" lang="en-US" altLang="ja-JP" sz="4800" dirty="0"/>
            </a:br>
            <a:r>
              <a:rPr kumimoji="1" lang="en-US" altLang="ja-JP" sz="4800" dirty="0"/>
              <a:t/>
            </a:r>
            <a:br>
              <a:rPr kumimoji="1" lang="en-US" altLang="ja-JP" sz="4800" dirty="0"/>
            </a:br>
            <a:r>
              <a:rPr kumimoji="1" lang="en-US" altLang="ja-JP" sz="4800" dirty="0"/>
              <a:t>Trivial things : 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kumimoji="1" lang="en-US" altLang="ja-JP" sz="4800" dirty="0" smtClean="0"/>
              <a:t>	</a:t>
            </a:r>
            <a:r>
              <a:rPr kumimoji="1" lang="en-US" altLang="ja-JP" dirty="0" smtClean="0"/>
              <a:t>statistics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 smtClean="0"/>
              <a:t>	improving </a:t>
            </a:r>
            <a:r>
              <a:rPr lang="en-US" altLang="ja-JP" dirty="0" smtClean="0"/>
              <a:t>experimental 	technique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58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391885"/>
            <a:ext cx="7848600" cy="533400"/>
          </a:xfrm>
        </p:spPr>
        <p:txBody>
          <a:bodyPr/>
          <a:lstStyle/>
          <a:p>
            <a:r>
              <a:rPr lang="en-US" altLang="ja-JP" dirty="0"/>
              <a:t>Hadron-Hadron Interaction</a:t>
            </a:r>
            <a:endParaRPr kumimoji="1" lang="ja-JP" altLang="en-US" dirty="0"/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4860133" y="2264073"/>
            <a:ext cx="776466" cy="753978"/>
            <a:chOff x="5357792" y="1364580"/>
            <a:chExt cx="1280373" cy="1243291"/>
          </a:xfrm>
        </p:grpSpPr>
        <p:sp>
          <p:nvSpPr>
            <p:cNvPr id="94" name="楕円 93"/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65" name="グループ化 56"/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81" name="円/楕円 91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2" name="円/楕円 92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3" name="円/楕円 93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66" name="グループ化 57"/>
            <p:cNvGrpSpPr>
              <a:grpSpLocks/>
            </p:cNvGrpSpPr>
            <p:nvPr/>
          </p:nvGrpSpPr>
          <p:grpSpPr bwMode="auto">
            <a:xfrm>
              <a:off x="6077147" y="1955112"/>
              <a:ext cx="469668" cy="520282"/>
              <a:chOff x="2123728" y="4806254"/>
              <a:chExt cx="576064" cy="623423"/>
            </a:xfrm>
          </p:grpSpPr>
          <p:sp>
            <p:nvSpPr>
              <p:cNvPr id="78" name="円/楕円 88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9" name="円/楕円 89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0" name="円/楕円 90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67" name="グループ化 58"/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75" name="円/楕円 85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6" name="円/楕円 86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77" name="円/楕円 87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68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gluo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テキスト ボックス 71"/>
            <p:cNvSpPr txBox="1"/>
            <p:nvPr/>
          </p:nvSpPr>
          <p:spPr bwMode="auto">
            <a:xfrm>
              <a:off x="5818905" y="1364580"/>
              <a:ext cx="400050" cy="5582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 bwMode="auto">
            <a:xfrm>
              <a:off x="5491878" y="1928144"/>
              <a:ext cx="400050" cy="5582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 bwMode="auto">
            <a:xfrm>
              <a:off x="6112591" y="1940842"/>
              <a:ext cx="398463" cy="5582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84" name="Picture 88" descr="C:\HOME\Work\Research\Library\Diagramfigure\gluon.t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89809">
            <a:off x="4414760" y="2286324"/>
            <a:ext cx="158091" cy="59489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雲 2"/>
          <p:cNvSpPr/>
          <p:nvPr/>
        </p:nvSpPr>
        <p:spPr bwMode="auto">
          <a:xfrm>
            <a:off x="4018073" y="1394581"/>
            <a:ext cx="4890796" cy="1311831"/>
          </a:xfrm>
          <a:prstGeom prst="cloud">
            <a:avLst/>
          </a:prstGeom>
          <a:solidFill>
            <a:srgbClr val="FFFF00">
              <a:alpha val="26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Chiral Symmetry Breaking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itchFamily="50" charset="-128"/>
              </a:rPr>
              <a:t>Confinement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ＭＳ Ｐゴシック" pitchFamily="50" charset="-128"/>
            </a:endParaRPr>
          </a:p>
        </p:txBody>
      </p:sp>
      <p:grpSp>
        <p:nvGrpSpPr>
          <p:cNvPr id="96" name="グループ化 57"/>
          <p:cNvGrpSpPr>
            <a:grpSpLocks noChangeAspect="1"/>
          </p:cNvGrpSpPr>
          <p:nvPr/>
        </p:nvGrpSpPr>
        <p:grpSpPr bwMode="auto">
          <a:xfrm>
            <a:off x="4343565" y="277083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  <a:outerShdw blurRad="50800" dist="203200" dir="10800000" algn="r" rotWithShape="0">
              <a:srgbClr val="002060">
                <a:alpha val="40000"/>
              </a:srgbClr>
            </a:outerShdw>
          </a:effectLst>
        </p:grpSpPr>
        <p:sp>
          <p:nvSpPr>
            <p:cNvPr id="97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8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0" name="グループ化 56"/>
          <p:cNvGrpSpPr>
            <a:grpSpLocks noChangeAspect="1"/>
          </p:cNvGrpSpPr>
          <p:nvPr/>
        </p:nvGrpSpPr>
        <p:grpSpPr bwMode="auto">
          <a:xfrm>
            <a:off x="4253065" y="257864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  <a:outerShdw blurRad="50800" dist="241300" algn="l" rotWithShape="0">
              <a:srgbClr val="33CC33">
                <a:alpha val="40000"/>
              </a:srgbClr>
            </a:outerShdw>
          </a:effectLst>
        </p:grpSpPr>
        <p:sp>
          <p:nvSpPr>
            <p:cNvPr id="101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2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4" name="グループ化 58"/>
          <p:cNvGrpSpPr>
            <a:grpSpLocks noChangeAspect="1"/>
          </p:cNvGrpSpPr>
          <p:nvPr/>
        </p:nvGrpSpPr>
        <p:grpSpPr bwMode="auto">
          <a:xfrm>
            <a:off x="4574821" y="270191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  <a:outerShdw blurRad="50800" dist="177800" algn="l" rotWithShape="0">
              <a:srgbClr val="FF0000">
                <a:alpha val="40000"/>
              </a:srgbClr>
            </a:outerShdw>
          </a:effectLst>
        </p:grpSpPr>
        <p:sp>
          <p:nvSpPr>
            <p:cNvPr id="105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6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" name="グループ化 4"/>
          <p:cNvGrpSpPr>
            <a:grpSpLocks noChangeAspect="1"/>
          </p:cNvGrpSpPr>
          <p:nvPr/>
        </p:nvGrpSpPr>
        <p:grpSpPr>
          <a:xfrm>
            <a:off x="3407999" y="2284613"/>
            <a:ext cx="770149" cy="745975"/>
            <a:chOff x="1967678" y="1364580"/>
            <a:chExt cx="1280373" cy="1240183"/>
          </a:xfrm>
        </p:grpSpPr>
        <p:sp>
          <p:nvSpPr>
            <p:cNvPr id="93" name="楕円 92"/>
            <p:cNvSpPr>
              <a:spLocks noChangeAspect="1"/>
            </p:cNvSpPr>
            <p:nvPr/>
          </p:nvSpPr>
          <p:spPr bwMode="auto">
            <a:xfrm>
              <a:off x="1967678" y="1380763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45" name="グループ化 56"/>
            <p:cNvGrpSpPr>
              <a:grpSpLocks/>
            </p:cNvGrpSpPr>
            <p:nvPr/>
          </p:nvGrpSpPr>
          <p:grpSpPr bwMode="auto">
            <a:xfrm>
              <a:off x="2349341" y="1406453"/>
              <a:ext cx="469668" cy="520282"/>
              <a:chOff x="1403648" y="4197408"/>
              <a:chExt cx="576064" cy="623423"/>
            </a:xfrm>
          </p:grpSpPr>
          <p:sp>
            <p:nvSpPr>
              <p:cNvPr id="61" name="円/楕円 71"/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2" name="円/楕円 72"/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3" name="円/楕円 73"/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46" name="グループ化 57"/>
            <p:cNvGrpSpPr>
              <a:grpSpLocks/>
            </p:cNvGrpSpPr>
            <p:nvPr/>
          </p:nvGrpSpPr>
          <p:grpSpPr bwMode="auto">
            <a:xfrm>
              <a:off x="2656084" y="1955112"/>
              <a:ext cx="469668" cy="520282"/>
              <a:chOff x="2123728" y="4806254"/>
              <a:chExt cx="576064" cy="623423"/>
            </a:xfrm>
          </p:grpSpPr>
          <p:sp>
            <p:nvSpPr>
              <p:cNvPr id="58" name="円/楕円 68"/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9" name="円/楕円 69"/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60" name="円/楕円 70"/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47" name="グループ化 58"/>
            <p:cNvGrpSpPr>
              <a:grpSpLocks/>
            </p:cNvGrpSpPr>
            <p:nvPr/>
          </p:nvGrpSpPr>
          <p:grpSpPr bwMode="auto">
            <a:xfrm>
              <a:off x="2058528" y="1955112"/>
              <a:ext cx="469668" cy="520282"/>
              <a:chOff x="1115616" y="5109833"/>
              <a:chExt cx="576064" cy="623423"/>
            </a:xfrm>
          </p:grpSpPr>
          <p:sp>
            <p:nvSpPr>
              <p:cNvPr id="55" name="円/楕円 65"/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6" name="円/楕円 66"/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7" name="円/楕円 67"/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48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2252929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6" descr="gluon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238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6" descr="glu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2593501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テキスト ボックス 51"/>
            <p:cNvSpPr txBox="1"/>
            <p:nvPr/>
          </p:nvSpPr>
          <p:spPr bwMode="auto">
            <a:xfrm>
              <a:off x="2397842" y="1364580"/>
              <a:ext cx="400051" cy="5628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53" name="テキスト ボックス 52"/>
            <p:cNvSpPr txBox="1"/>
            <p:nvPr/>
          </p:nvSpPr>
          <p:spPr bwMode="auto">
            <a:xfrm>
              <a:off x="2070816" y="1928142"/>
              <a:ext cx="400051" cy="5628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 bwMode="auto">
            <a:xfrm>
              <a:off x="2691529" y="1940842"/>
              <a:ext cx="398461" cy="5116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</a:t>
              </a:r>
              <a:endParaRPr kumimoji="1" lang="ja-JP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C010AFE-26DC-421E-93DC-79CB7819351B}"/>
              </a:ext>
            </a:extLst>
          </p:cNvPr>
          <p:cNvSpPr/>
          <p:nvPr/>
        </p:nvSpPr>
        <p:spPr bwMode="auto">
          <a:xfrm>
            <a:off x="381000" y="1197789"/>
            <a:ext cx="8527869" cy="5400000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6E16AF8-9C6B-44C4-8928-1EF4BA038853}"/>
              </a:ext>
            </a:extLst>
          </p:cNvPr>
          <p:cNvSpPr txBox="1"/>
          <p:nvPr/>
        </p:nvSpPr>
        <p:spPr>
          <a:xfrm>
            <a:off x="2770550" y="951190"/>
            <a:ext cx="37165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QCD at Low Energy</a:t>
            </a:r>
            <a:endParaRPr kumimoji="1" lang="ja-JP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993EBD9-36D4-433B-B232-618513384880}"/>
              </a:ext>
            </a:extLst>
          </p:cNvPr>
          <p:cNvSpPr/>
          <p:nvPr/>
        </p:nvSpPr>
        <p:spPr bwMode="auto">
          <a:xfrm>
            <a:off x="6106441" y="2933647"/>
            <a:ext cx="2685493" cy="1464231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</a:rPr>
              <a:t>Theory: Lattice QCD</a:t>
            </a:r>
          </a:p>
          <a:p>
            <a:pPr marL="0" marR="0" indent="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</a:rPr>
              <a:t>ChEFT</a:t>
            </a:r>
            <a:endParaRPr kumimoji="0" lang="en-US" altLang="ja-JP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</a:endParaRPr>
          </a:p>
          <a:p>
            <a:pPr marL="0" marR="0" indent="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ea typeface="ＭＳ Ｐゴシック" pitchFamily="50" charset="-128"/>
              </a:rPr>
              <a:t>Various Models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86" name="四角形: 角を丸くする 85">
            <a:extLst>
              <a:ext uri="{FF2B5EF4-FFF2-40B4-BE49-F238E27FC236}">
                <a16:creationId xmlns:a16="http://schemas.microsoft.com/office/drawing/2014/main" id="{6A06972C-D7DD-4DD8-9AB8-B78FA6C1A746}"/>
              </a:ext>
            </a:extLst>
          </p:cNvPr>
          <p:cNvSpPr/>
          <p:nvPr/>
        </p:nvSpPr>
        <p:spPr bwMode="auto">
          <a:xfrm>
            <a:off x="602423" y="3283683"/>
            <a:ext cx="2414738" cy="78319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</a:rPr>
              <a:t>Scattering Experiments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D0A654F9-7B64-4535-8064-7E1BC96D14DA}"/>
              </a:ext>
            </a:extLst>
          </p:cNvPr>
          <p:cNvSpPr/>
          <p:nvPr/>
        </p:nvSpPr>
        <p:spPr bwMode="auto">
          <a:xfrm>
            <a:off x="3017162" y="3575069"/>
            <a:ext cx="3089280" cy="243049"/>
          </a:xfrm>
          <a:prstGeom prst="leftRightArrow">
            <a:avLst/>
          </a:prstGeom>
          <a:solidFill>
            <a:srgbClr val="F6F6B4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9404687-BA54-42DE-840F-620C302AB5B7}"/>
              </a:ext>
            </a:extLst>
          </p:cNvPr>
          <p:cNvCxnSpPr/>
          <p:nvPr/>
        </p:nvCxnSpPr>
        <p:spPr bwMode="auto">
          <a:xfrm flipV="1">
            <a:off x="5849655" y="2684460"/>
            <a:ext cx="0" cy="9367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FC4121-FC2B-45C9-B577-B7408361B654}"/>
              </a:ext>
            </a:extLst>
          </p:cNvPr>
          <p:cNvSpPr txBox="1"/>
          <p:nvPr/>
        </p:nvSpPr>
        <p:spPr>
          <a:xfrm>
            <a:off x="4119260" y="3195529"/>
            <a:ext cx="1987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Spectroscopy</a:t>
            </a:r>
            <a:endParaRPr kumimoji="1" lang="ja-JP" altLang="en-US" dirty="0"/>
          </a:p>
        </p:txBody>
      </p:sp>
      <p:sp>
        <p:nvSpPr>
          <p:cNvPr id="91" name="矢印: 下 90">
            <a:extLst>
              <a:ext uri="{FF2B5EF4-FFF2-40B4-BE49-F238E27FC236}">
                <a16:creationId xmlns:a16="http://schemas.microsoft.com/office/drawing/2014/main" id="{9F6CBC32-2FBC-4FDD-BD07-FEEAE3D52A39}"/>
              </a:ext>
            </a:extLst>
          </p:cNvPr>
          <p:cNvSpPr/>
          <p:nvPr/>
        </p:nvSpPr>
        <p:spPr bwMode="auto">
          <a:xfrm>
            <a:off x="4475722" y="3774172"/>
            <a:ext cx="458274" cy="659347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5CD5E78-679D-469C-A98F-0983761DE486}"/>
              </a:ext>
            </a:extLst>
          </p:cNvPr>
          <p:cNvSpPr txBox="1"/>
          <p:nvPr/>
        </p:nvSpPr>
        <p:spPr>
          <a:xfrm>
            <a:off x="1836031" y="4348766"/>
            <a:ext cx="59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Inputs to Many-body hadronic systems</a:t>
            </a:r>
            <a:endParaRPr kumimoji="1" lang="ja-JP" altLang="en-US" sz="2400" dirty="0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43D2E9AC-BD10-48CB-9246-A4B642046A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419" y="4924920"/>
            <a:ext cx="1595598" cy="1595598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1A3ED32C-D601-4CC5-9CF3-DB94013F2D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624" y="4800752"/>
            <a:ext cx="1843568" cy="1843568"/>
          </a:xfrm>
          <a:prstGeom prst="rect">
            <a:avLst/>
          </a:prstGeom>
        </p:spPr>
      </p:pic>
      <p:grpSp>
        <p:nvGrpSpPr>
          <p:cNvPr id="87" name="グループ化 86">
            <a:extLst>
              <a:ext uri="{FF2B5EF4-FFF2-40B4-BE49-F238E27FC236}">
                <a16:creationId xmlns:a16="http://schemas.microsoft.com/office/drawing/2014/main" id="{04778B01-1D24-4BD1-813F-6490A63C9F80}"/>
              </a:ext>
            </a:extLst>
          </p:cNvPr>
          <p:cNvGrpSpPr/>
          <p:nvPr/>
        </p:nvGrpSpPr>
        <p:grpSpPr>
          <a:xfrm>
            <a:off x="4674479" y="5795008"/>
            <a:ext cx="585652" cy="629148"/>
            <a:chOff x="4699818" y="1708120"/>
            <a:chExt cx="596559" cy="660846"/>
          </a:xfrm>
        </p:grpSpPr>
        <p:grpSp>
          <p:nvGrpSpPr>
            <p:cNvPr id="88" name="グループ化 58">
              <a:extLst>
                <a:ext uri="{FF2B5EF4-FFF2-40B4-BE49-F238E27FC236}">
                  <a16:creationId xmlns:a16="http://schemas.microsoft.com/office/drawing/2014/main" id="{4A39D12F-4E8E-4CA7-8DA5-DFBD54F01F3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699818" y="1708120"/>
              <a:ext cx="596559" cy="660846"/>
              <a:chOff x="1115616" y="5109833"/>
              <a:chExt cx="576064" cy="623423"/>
            </a:xfrm>
            <a:effectLst>
              <a:glow rad="228600">
                <a:srgbClr val="FF0000">
                  <a:alpha val="40000"/>
                </a:srgbClr>
              </a:glow>
            </a:effectLst>
          </p:grpSpPr>
          <p:sp>
            <p:nvSpPr>
              <p:cNvPr id="90" name="円/楕円 83">
                <a:extLst>
                  <a:ext uri="{FF2B5EF4-FFF2-40B4-BE49-F238E27FC236}">
                    <a16:creationId xmlns:a16="http://schemas.microsoft.com/office/drawing/2014/main" id="{3D739896-D652-490C-B236-1D359BA288A3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92" name="円/楕円 84">
                <a:extLst>
                  <a:ext uri="{FF2B5EF4-FFF2-40B4-BE49-F238E27FC236}">
                    <a16:creationId xmlns:a16="http://schemas.microsoft.com/office/drawing/2014/main" id="{789867E4-83BA-4981-9213-F93ECE873CAE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" name="円/楕円 85">
                <a:extLst>
                  <a:ext uri="{FF2B5EF4-FFF2-40B4-BE49-F238E27FC236}">
                    <a16:creationId xmlns:a16="http://schemas.microsoft.com/office/drawing/2014/main" id="{BFF2AB25-51C5-491E-B47E-7E36073904D0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8BD3AAE7-438A-415F-AA16-9AA4FB021F12}"/>
                </a:ext>
              </a:extLst>
            </p:cNvPr>
            <p:cNvSpPr txBox="1"/>
            <p:nvPr/>
          </p:nvSpPr>
          <p:spPr>
            <a:xfrm>
              <a:off x="4752873" y="1708120"/>
              <a:ext cx="507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dirty="0"/>
                <a:t>Λ</a:t>
              </a:r>
              <a:endParaRPr kumimoji="1" lang="ja-JP" altLang="en-US" sz="3200" dirty="0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1A4DEF70-E7DD-485F-A7B2-BC3865BBAD4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38" y="4796984"/>
            <a:ext cx="1359485" cy="176884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A61E63-39E4-4D27-92BA-4FAAF844D3B8}"/>
              </a:ext>
            </a:extLst>
          </p:cNvPr>
          <p:cNvSpPr txBox="1"/>
          <p:nvPr/>
        </p:nvSpPr>
        <p:spPr>
          <a:xfrm>
            <a:off x="681196" y="2582595"/>
            <a:ext cx="248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Rich for NN system</a:t>
            </a:r>
          </a:p>
          <a:p>
            <a:r>
              <a:rPr lang="en-US" altLang="ja-JP" dirty="0"/>
              <a:t>Limited for strangeness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770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Recollection: the HBT puzzle in ππ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69CBFAD-B2E1-403F-A084-41B0870BA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580120" cy="533400"/>
          </a:xfrm>
        </p:spPr>
        <p:txBody>
          <a:bodyPr/>
          <a:lstStyle/>
          <a:p>
            <a:r>
              <a:rPr kumimoji="1" lang="en-US" altLang="ja-JP" dirty="0"/>
              <a:t>Things to Check : Source </a:t>
            </a:r>
            <a:r>
              <a:rPr kumimoji="1" lang="en-US" altLang="ja-JP" dirty="0" smtClean="0"/>
              <a:t>function</a:t>
            </a:r>
            <a:r>
              <a:rPr lang="en-US" altLang="ja-JP" dirty="0" smtClean="0"/>
              <a:t> in HIC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513806" y="6052457"/>
            <a:ext cx="546027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直線矢印コネクタ 6"/>
          <p:cNvCxnSpPr/>
          <p:nvPr/>
        </p:nvCxnSpPr>
        <p:spPr bwMode="auto">
          <a:xfrm flipV="1">
            <a:off x="896983" y="1698171"/>
            <a:ext cx="0" cy="47026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フリーフォーム 7"/>
          <p:cNvSpPr/>
          <p:nvPr/>
        </p:nvSpPr>
        <p:spPr bwMode="auto">
          <a:xfrm>
            <a:off x="905691" y="4122175"/>
            <a:ext cx="2307574" cy="1947699"/>
          </a:xfrm>
          <a:custGeom>
            <a:avLst/>
            <a:gdLst>
              <a:gd name="connsiteX0" fmla="*/ 0 w 2307574"/>
              <a:gd name="connsiteY0" fmla="*/ 31814 h 1947699"/>
              <a:gd name="connsiteX1" fmla="*/ 1027612 w 2307574"/>
              <a:gd name="connsiteY1" fmla="*/ 49231 h 1947699"/>
              <a:gd name="connsiteX2" fmla="*/ 2151018 w 2307574"/>
              <a:gd name="connsiteY2" fmla="*/ 92774 h 1947699"/>
              <a:gd name="connsiteX3" fmla="*/ 2290355 w 2307574"/>
              <a:gd name="connsiteY3" fmla="*/ 1163928 h 1947699"/>
              <a:gd name="connsiteX4" fmla="*/ 2072640 w 2307574"/>
              <a:gd name="connsiteY4" fmla="*/ 1947699 h 19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7574" h="1947699">
                <a:moveTo>
                  <a:pt x="0" y="31814"/>
                </a:moveTo>
                <a:lnTo>
                  <a:pt x="1027612" y="49231"/>
                </a:lnTo>
                <a:cubicBezTo>
                  <a:pt x="1386115" y="59391"/>
                  <a:pt x="1940561" y="-93009"/>
                  <a:pt x="2151018" y="92774"/>
                </a:cubicBezTo>
                <a:cubicBezTo>
                  <a:pt x="2361475" y="278557"/>
                  <a:pt x="2303418" y="854774"/>
                  <a:pt x="2290355" y="1163928"/>
                </a:cubicBezTo>
                <a:cubicBezTo>
                  <a:pt x="2277292" y="1473082"/>
                  <a:pt x="2174966" y="1710390"/>
                  <a:pt x="2072640" y="1947699"/>
                </a:cubicBezTo>
              </a:path>
            </a:pathLst>
          </a:custGeom>
          <a:noFill/>
          <a:ln w="228600" cap="flat" cmpd="sng" algn="ctr">
            <a:solidFill>
              <a:srgbClr val="00B05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 bwMode="auto">
          <a:xfrm>
            <a:off x="867007" y="2380104"/>
            <a:ext cx="4577566" cy="3681062"/>
          </a:xfrm>
          <a:custGeom>
            <a:avLst/>
            <a:gdLst>
              <a:gd name="connsiteX0" fmla="*/ 38684 w 4577566"/>
              <a:gd name="connsiteY0" fmla="*/ 815942 h 3681062"/>
              <a:gd name="connsiteX1" fmla="*/ 90936 w 4577566"/>
              <a:gd name="connsiteY1" fmla="*/ 824650 h 3681062"/>
              <a:gd name="connsiteX2" fmla="*/ 1684604 w 4577566"/>
              <a:gd name="connsiteY2" fmla="*/ 763690 h 3681062"/>
              <a:gd name="connsiteX3" fmla="*/ 3173770 w 4577566"/>
              <a:gd name="connsiteY3" fmla="*/ 406639 h 3681062"/>
              <a:gd name="connsiteX4" fmla="*/ 4427804 w 4577566"/>
              <a:gd name="connsiteY4" fmla="*/ 14753 h 3681062"/>
              <a:gd name="connsiteX5" fmla="*/ 4427804 w 4577566"/>
              <a:gd name="connsiteY5" fmla="*/ 955279 h 3681062"/>
              <a:gd name="connsiteX6" fmla="*/ 3286982 w 4577566"/>
              <a:gd name="connsiteY6" fmla="*/ 2296399 h 3681062"/>
              <a:gd name="connsiteX7" fmla="*/ 2747050 w 4577566"/>
              <a:gd name="connsiteY7" fmla="*/ 3681062 h 368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7566" h="3681062">
                <a:moveTo>
                  <a:pt x="38684" y="815942"/>
                </a:moveTo>
                <a:cubicBezTo>
                  <a:pt x="-72350" y="824650"/>
                  <a:pt x="90936" y="824650"/>
                  <a:pt x="90936" y="824650"/>
                </a:cubicBezTo>
                <a:cubicBezTo>
                  <a:pt x="365256" y="815941"/>
                  <a:pt x="1170798" y="833358"/>
                  <a:pt x="1684604" y="763690"/>
                </a:cubicBezTo>
                <a:cubicBezTo>
                  <a:pt x="2198410" y="694022"/>
                  <a:pt x="2716570" y="531462"/>
                  <a:pt x="3173770" y="406639"/>
                </a:cubicBezTo>
                <a:cubicBezTo>
                  <a:pt x="3630970" y="281816"/>
                  <a:pt x="4218798" y="-76687"/>
                  <a:pt x="4427804" y="14753"/>
                </a:cubicBezTo>
                <a:cubicBezTo>
                  <a:pt x="4636810" y="106193"/>
                  <a:pt x="4617941" y="575005"/>
                  <a:pt x="4427804" y="955279"/>
                </a:cubicBezTo>
                <a:cubicBezTo>
                  <a:pt x="4237667" y="1335553"/>
                  <a:pt x="3567108" y="1842102"/>
                  <a:pt x="3286982" y="2296399"/>
                </a:cubicBezTo>
                <a:cubicBezTo>
                  <a:pt x="3006856" y="2750696"/>
                  <a:pt x="2876953" y="3215879"/>
                  <a:pt x="2747050" y="368106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66949" y="5129349"/>
            <a:ext cx="158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QGP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08608" y="3475844"/>
            <a:ext cx="248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Crossover Boundary 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Ω, Ξ</a:t>
            </a:r>
            <a:r>
              <a:rPr lang="ja-JP" altLang="en-US" dirty="0" smtClean="0">
                <a:solidFill>
                  <a:srgbClr val="00B050"/>
                </a:solidFill>
              </a:rPr>
              <a:t>　</a:t>
            </a:r>
            <a:r>
              <a:rPr lang="en-US" altLang="ja-JP" dirty="0" smtClean="0">
                <a:solidFill>
                  <a:srgbClr val="00B050"/>
                </a:solidFill>
              </a:rPr>
              <a:t>Freeze-out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04056" y="5790847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x</a:t>
            </a:r>
            <a:endParaRPr kumimoji="1" lang="ja-JP" altLang="en-US" sz="28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8640" y="1621971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 smtClean="0"/>
              <a:t>t</a:t>
            </a:r>
            <a:endParaRPr kumimoji="1" lang="ja-JP" altLang="en-US" sz="2800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40940" y="1655453"/>
            <a:ext cx="36036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π freeze-out:</a:t>
            </a:r>
          </a:p>
          <a:p>
            <a:pPr lvl="1"/>
            <a:r>
              <a:rPr kumimoji="1" lang="en-US" altLang="ja-JP" sz="2000" dirty="0" smtClean="0"/>
              <a:t>Positive x-t correlation</a:t>
            </a:r>
          </a:p>
          <a:p>
            <a:pPr lvl="1"/>
            <a:r>
              <a:rPr lang="en-US" altLang="ja-JP" sz="1600" dirty="0" err="1" smtClean="0"/>
              <a:t>Ko</a:t>
            </a:r>
            <a:r>
              <a:rPr lang="en-US" altLang="ja-JP" sz="1600" dirty="0" smtClean="0"/>
              <a:t>+ ’02, Pratt ‘09</a:t>
            </a:r>
            <a:endParaRPr kumimoji="1" lang="ja-JP" altLang="en-US" sz="16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387" y="1784114"/>
            <a:ext cx="3120450" cy="16280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228448" y="3908983"/>
            <a:ext cx="397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What about p, Λ, K etc…?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28448" y="4632960"/>
            <a:ext cx="3732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Different size comparison (e.g., S-L ratio) may be free from the realistic source problem, but better to know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7138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797ED3-6560-49CC-BF52-B665476FF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Constraint on</a:t>
            </a:r>
            <a:r>
              <a:rPr kumimoji="1" lang="en-US" altLang="ja-JP" dirty="0" smtClean="0"/>
              <a:t> p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ource </a:t>
            </a:r>
            <a:r>
              <a:rPr lang="en-US" altLang="ja-JP" dirty="0" smtClean="0"/>
              <a:t>F</a:t>
            </a:r>
            <a:r>
              <a:rPr kumimoji="1" lang="en-US" altLang="ja-JP" dirty="0" smtClean="0"/>
              <a:t>unction</a:t>
            </a:r>
            <a:endParaRPr kumimoji="1" lang="ja-JP" altLang="en-US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66B93D16-CC80-4DC8-B2E0-7B64C266B4C8}"/>
              </a:ext>
            </a:extLst>
          </p:cNvPr>
          <p:cNvSpPr/>
          <p:nvPr/>
        </p:nvSpPr>
        <p:spPr bwMode="auto">
          <a:xfrm>
            <a:off x="4847573" y="2443344"/>
            <a:ext cx="3382027" cy="44267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relative distance distribution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4ECFFE31-1BC5-47DC-AE09-9FB6CD14F602}"/>
              </a:ext>
            </a:extLst>
          </p:cNvPr>
          <p:cNvSpPr/>
          <p:nvPr/>
        </p:nvSpPr>
        <p:spPr bwMode="auto">
          <a:xfrm>
            <a:off x="4841235" y="3943399"/>
            <a:ext cx="2880987" cy="44267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latin typeface="Calibri" pitchFamily="34" charset="0"/>
                <a:ea typeface="ＭＳ Ｐゴシック" pitchFamily="50" charset="-128"/>
              </a:rPr>
              <a:t>Momentum dependence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FD9036-C21C-44AC-BF66-CCAE2B2C1BB8}"/>
              </a:ext>
            </a:extLst>
          </p:cNvPr>
          <p:cNvSpPr txBox="1"/>
          <p:nvPr/>
        </p:nvSpPr>
        <p:spPr>
          <a:xfrm>
            <a:off x="7628353" y="997131"/>
            <a:ext cx="151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Csörgő</a:t>
            </a:r>
            <a:r>
              <a:rPr kumimoji="1" lang="en-US" altLang="ja-JP" dirty="0"/>
              <a:t>+ ‘95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1" y="1214830"/>
            <a:ext cx="6367717" cy="52637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84" y="1758774"/>
            <a:ext cx="2739813" cy="41331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2092"/>
            <a:ext cx="4663440" cy="419709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042263" y="3091543"/>
            <a:ext cx="31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Reasonable size at T=155MeV</a:t>
            </a:r>
          </a:p>
          <a:p>
            <a:r>
              <a:rPr lang="en-US" altLang="ja-JP" dirty="0" smtClean="0"/>
              <a:t>HBT radii (~4fm)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59680" y="4536097"/>
            <a:ext cx="318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Well reproduce </a:t>
            </a:r>
            <a:r>
              <a:rPr kumimoji="1" lang="en-US" altLang="ja-JP" dirty="0" err="1" smtClean="0"/>
              <a:t>pt</a:t>
            </a:r>
            <a:r>
              <a:rPr lang="en-US" altLang="ja-JP" dirty="0" smtClean="0"/>
              <a:t>-spectrum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64777" y="1741203"/>
            <a:ext cx="369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+2-body decay from </a:t>
            </a:r>
            <a:r>
              <a:rPr kumimoji="1" lang="en-US" altLang="ja-JP" dirty="0" err="1" smtClean="0"/>
              <a:t>m</a:t>
            </a:r>
            <a:r>
              <a:rPr kumimoji="1" lang="en-US" altLang="ja-JP" baseline="-25000" dirty="0" err="1" smtClean="0"/>
              <a:t>res</a:t>
            </a:r>
            <a:r>
              <a:rPr kumimoji="1" lang="en-US" altLang="ja-JP" dirty="0" smtClean="0"/>
              <a:t> &lt;2GeV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3440" y="5078180"/>
            <a:ext cx="4036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Is this Gaussian model sufficient?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Maybe not, when one wants to have relative source function with different particle species.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21441" y="6093016"/>
            <a:ext cx="2055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KM+ ‘19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57630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Most of YN, YY systems are C.C. systems!</a:t>
            </a:r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AF17002-8308-4AFC-B43E-368F0460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Coupled </a:t>
            </a:r>
            <a:r>
              <a:rPr kumimoji="1" lang="en-US" altLang="ja-JP" dirty="0" smtClean="0"/>
              <a:t>Channel</a:t>
            </a:r>
            <a:endParaRPr kumimoji="1" lang="ja-JP" altLang="en-US" dirty="0"/>
          </a:p>
        </p:txBody>
      </p:sp>
      <p:sp>
        <p:nvSpPr>
          <p:cNvPr id="4" name="フリーフォーム: 図形 20"/>
          <p:cNvSpPr/>
          <p:nvPr/>
        </p:nvSpPr>
        <p:spPr bwMode="auto">
          <a:xfrm rot="18664878">
            <a:off x="3004033" y="2318769"/>
            <a:ext cx="467319" cy="366079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5" name="グループ化 56"/>
          <p:cNvGrpSpPr>
            <a:grpSpLocks noChangeAspect="1"/>
          </p:cNvGrpSpPr>
          <p:nvPr/>
        </p:nvGrpSpPr>
        <p:grpSpPr bwMode="auto">
          <a:xfrm>
            <a:off x="1206175" y="230452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" name="グループ化 57"/>
          <p:cNvGrpSpPr>
            <a:grpSpLocks noChangeAspect="1"/>
          </p:cNvGrpSpPr>
          <p:nvPr/>
        </p:nvGrpSpPr>
        <p:grpSpPr bwMode="auto">
          <a:xfrm>
            <a:off x="1391336" y="233554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" name="グループ化 58"/>
          <p:cNvGrpSpPr>
            <a:grpSpLocks noChangeAspect="1"/>
          </p:cNvGrpSpPr>
          <p:nvPr/>
        </p:nvGrpSpPr>
        <p:grpSpPr bwMode="auto">
          <a:xfrm>
            <a:off x="1594116" y="2239969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" name="グループ化 56"/>
          <p:cNvGrpSpPr>
            <a:grpSpLocks noChangeAspect="1"/>
          </p:cNvGrpSpPr>
          <p:nvPr/>
        </p:nvGrpSpPr>
        <p:grpSpPr bwMode="auto">
          <a:xfrm>
            <a:off x="1830070" y="231622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1" name="グループ化 56"/>
          <p:cNvGrpSpPr>
            <a:grpSpLocks noChangeAspect="1"/>
          </p:cNvGrpSpPr>
          <p:nvPr/>
        </p:nvGrpSpPr>
        <p:grpSpPr bwMode="auto">
          <a:xfrm>
            <a:off x="1486828" y="256903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" name="グループ化 56"/>
          <p:cNvGrpSpPr>
            <a:grpSpLocks noChangeAspect="1"/>
          </p:cNvGrpSpPr>
          <p:nvPr/>
        </p:nvGrpSpPr>
        <p:grpSpPr bwMode="auto">
          <a:xfrm>
            <a:off x="1228191" y="274694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9" name="グループ化 56"/>
          <p:cNvGrpSpPr>
            <a:grpSpLocks noChangeAspect="1"/>
          </p:cNvGrpSpPr>
          <p:nvPr/>
        </p:nvGrpSpPr>
        <p:grpSpPr bwMode="auto">
          <a:xfrm>
            <a:off x="2039329" y="255939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3" name="グループ化 56"/>
          <p:cNvGrpSpPr>
            <a:grpSpLocks noChangeAspect="1"/>
          </p:cNvGrpSpPr>
          <p:nvPr/>
        </p:nvGrpSpPr>
        <p:grpSpPr bwMode="auto">
          <a:xfrm>
            <a:off x="1462106" y="300473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7" name="グループ化 56"/>
          <p:cNvGrpSpPr>
            <a:grpSpLocks noChangeAspect="1"/>
          </p:cNvGrpSpPr>
          <p:nvPr/>
        </p:nvGrpSpPr>
        <p:grpSpPr bwMode="auto">
          <a:xfrm>
            <a:off x="1768522" y="260835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1" name="グループ化 56"/>
          <p:cNvGrpSpPr>
            <a:grpSpLocks noChangeAspect="1"/>
          </p:cNvGrpSpPr>
          <p:nvPr/>
        </p:nvGrpSpPr>
        <p:grpSpPr bwMode="auto">
          <a:xfrm>
            <a:off x="1546684" y="251305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5" name="グループ化 56"/>
          <p:cNvGrpSpPr>
            <a:grpSpLocks noChangeAspect="1"/>
          </p:cNvGrpSpPr>
          <p:nvPr/>
        </p:nvGrpSpPr>
        <p:grpSpPr bwMode="auto">
          <a:xfrm>
            <a:off x="1759830" y="216260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4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9" name="グループ化 58"/>
          <p:cNvGrpSpPr>
            <a:grpSpLocks noChangeAspect="1"/>
          </p:cNvGrpSpPr>
          <p:nvPr/>
        </p:nvGrpSpPr>
        <p:grpSpPr bwMode="auto">
          <a:xfrm>
            <a:off x="1662310" y="256617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3" name="グループ化 58"/>
          <p:cNvGrpSpPr>
            <a:grpSpLocks noChangeAspect="1"/>
          </p:cNvGrpSpPr>
          <p:nvPr/>
        </p:nvGrpSpPr>
        <p:grpSpPr bwMode="auto">
          <a:xfrm>
            <a:off x="1396676" y="273580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7" name="グループ化 58"/>
          <p:cNvGrpSpPr>
            <a:grpSpLocks noChangeAspect="1"/>
          </p:cNvGrpSpPr>
          <p:nvPr/>
        </p:nvGrpSpPr>
        <p:grpSpPr bwMode="auto">
          <a:xfrm>
            <a:off x="1601113" y="311808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61" name="グループ化 58"/>
          <p:cNvGrpSpPr>
            <a:grpSpLocks noChangeAspect="1"/>
          </p:cNvGrpSpPr>
          <p:nvPr/>
        </p:nvGrpSpPr>
        <p:grpSpPr bwMode="auto">
          <a:xfrm>
            <a:off x="1189526" y="2556479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6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65" name="グループ化 58"/>
          <p:cNvGrpSpPr>
            <a:grpSpLocks noChangeAspect="1"/>
          </p:cNvGrpSpPr>
          <p:nvPr/>
        </p:nvGrpSpPr>
        <p:grpSpPr bwMode="auto">
          <a:xfrm>
            <a:off x="1714522" y="241897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6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69" name="グループ化 57"/>
          <p:cNvGrpSpPr>
            <a:grpSpLocks noChangeAspect="1"/>
          </p:cNvGrpSpPr>
          <p:nvPr/>
        </p:nvGrpSpPr>
        <p:grpSpPr bwMode="auto">
          <a:xfrm>
            <a:off x="1206175" y="202655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7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3" name="グループ化 57"/>
          <p:cNvGrpSpPr>
            <a:grpSpLocks noChangeAspect="1"/>
          </p:cNvGrpSpPr>
          <p:nvPr/>
        </p:nvGrpSpPr>
        <p:grpSpPr bwMode="auto">
          <a:xfrm>
            <a:off x="945467" y="207255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7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7" name="グループ化 57"/>
          <p:cNvGrpSpPr>
            <a:grpSpLocks noChangeAspect="1"/>
          </p:cNvGrpSpPr>
          <p:nvPr/>
        </p:nvGrpSpPr>
        <p:grpSpPr bwMode="auto">
          <a:xfrm>
            <a:off x="1369762" y="207174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7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1" name="グループ化 57"/>
          <p:cNvGrpSpPr>
            <a:grpSpLocks noChangeAspect="1"/>
          </p:cNvGrpSpPr>
          <p:nvPr/>
        </p:nvGrpSpPr>
        <p:grpSpPr bwMode="auto">
          <a:xfrm>
            <a:off x="1579275" y="266166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8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5" name="グループ化 57"/>
          <p:cNvGrpSpPr>
            <a:grpSpLocks noChangeAspect="1"/>
          </p:cNvGrpSpPr>
          <p:nvPr/>
        </p:nvGrpSpPr>
        <p:grpSpPr bwMode="auto">
          <a:xfrm>
            <a:off x="1326382" y="292152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8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9" name="グループ化 57"/>
          <p:cNvGrpSpPr>
            <a:grpSpLocks noChangeAspect="1"/>
          </p:cNvGrpSpPr>
          <p:nvPr/>
        </p:nvGrpSpPr>
        <p:grpSpPr bwMode="auto">
          <a:xfrm>
            <a:off x="1896702" y="257506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9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3" name="グループ化 57"/>
          <p:cNvGrpSpPr>
            <a:grpSpLocks noChangeAspect="1"/>
          </p:cNvGrpSpPr>
          <p:nvPr/>
        </p:nvGrpSpPr>
        <p:grpSpPr bwMode="auto">
          <a:xfrm>
            <a:off x="2010937" y="196869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9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7" name="グループ化 57"/>
          <p:cNvGrpSpPr>
            <a:grpSpLocks noChangeAspect="1"/>
          </p:cNvGrpSpPr>
          <p:nvPr/>
        </p:nvGrpSpPr>
        <p:grpSpPr bwMode="auto">
          <a:xfrm>
            <a:off x="1705830" y="289482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9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1" name="グループ化 57"/>
          <p:cNvGrpSpPr>
            <a:grpSpLocks noChangeAspect="1"/>
          </p:cNvGrpSpPr>
          <p:nvPr/>
        </p:nvGrpSpPr>
        <p:grpSpPr bwMode="auto">
          <a:xfrm>
            <a:off x="1406142" y="2575941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0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5" name="グループ化 58"/>
          <p:cNvGrpSpPr>
            <a:grpSpLocks noChangeAspect="1"/>
          </p:cNvGrpSpPr>
          <p:nvPr/>
        </p:nvGrpSpPr>
        <p:grpSpPr bwMode="auto">
          <a:xfrm>
            <a:off x="966882" y="2349649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0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9" name="グループ化 58"/>
          <p:cNvGrpSpPr>
            <a:grpSpLocks noChangeAspect="1"/>
          </p:cNvGrpSpPr>
          <p:nvPr/>
        </p:nvGrpSpPr>
        <p:grpSpPr bwMode="auto">
          <a:xfrm>
            <a:off x="1979931" y="319972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3" name="グループ化 58"/>
          <p:cNvGrpSpPr>
            <a:grpSpLocks noChangeAspect="1"/>
          </p:cNvGrpSpPr>
          <p:nvPr/>
        </p:nvGrpSpPr>
        <p:grpSpPr bwMode="auto">
          <a:xfrm>
            <a:off x="1814017" y="282095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7" name="グループ化 57"/>
          <p:cNvGrpSpPr>
            <a:grpSpLocks noChangeAspect="1"/>
          </p:cNvGrpSpPr>
          <p:nvPr/>
        </p:nvGrpSpPr>
        <p:grpSpPr bwMode="auto">
          <a:xfrm>
            <a:off x="1563855" y="281731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1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1" name="グループ化 57"/>
          <p:cNvGrpSpPr>
            <a:grpSpLocks noChangeAspect="1"/>
          </p:cNvGrpSpPr>
          <p:nvPr/>
        </p:nvGrpSpPr>
        <p:grpSpPr bwMode="auto">
          <a:xfrm>
            <a:off x="1948618" y="3060366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2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5" name="グループ化 57"/>
          <p:cNvGrpSpPr>
            <a:grpSpLocks noChangeAspect="1"/>
          </p:cNvGrpSpPr>
          <p:nvPr/>
        </p:nvGrpSpPr>
        <p:grpSpPr bwMode="auto">
          <a:xfrm>
            <a:off x="1088909" y="2832391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2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9" name="グループ化 56"/>
          <p:cNvGrpSpPr>
            <a:grpSpLocks noChangeAspect="1"/>
          </p:cNvGrpSpPr>
          <p:nvPr/>
        </p:nvGrpSpPr>
        <p:grpSpPr bwMode="auto">
          <a:xfrm>
            <a:off x="1834267" y="273385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3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3" name="グループ化 56"/>
          <p:cNvGrpSpPr>
            <a:grpSpLocks noChangeAspect="1"/>
          </p:cNvGrpSpPr>
          <p:nvPr/>
        </p:nvGrpSpPr>
        <p:grpSpPr bwMode="auto">
          <a:xfrm>
            <a:off x="1700221" y="328372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3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7" name="グループ化 56"/>
          <p:cNvGrpSpPr>
            <a:grpSpLocks noChangeAspect="1"/>
          </p:cNvGrpSpPr>
          <p:nvPr/>
        </p:nvGrpSpPr>
        <p:grpSpPr bwMode="auto">
          <a:xfrm>
            <a:off x="922588" y="267338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3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1" name="グループ化 57"/>
          <p:cNvGrpSpPr>
            <a:grpSpLocks noChangeAspect="1"/>
          </p:cNvGrpSpPr>
          <p:nvPr/>
        </p:nvGrpSpPr>
        <p:grpSpPr bwMode="auto">
          <a:xfrm>
            <a:off x="1449761" y="334986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5" name="グループ化 58"/>
          <p:cNvGrpSpPr>
            <a:grpSpLocks noChangeAspect="1"/>
          </p:cNvGrpSpPr>
          <p:nvPr/>
        </p:nvGrpSpPr>
        <p:grpSpPr bwMode="auto">
          <a:xfrm>
            <a:off x="2020117" y="2119554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4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9" name="グループ化 58"/>
          <p:cNvGrpSpPr>
            <a:grpSpLocks noChangeAspect="1"/>
          </p:cNvGrpSpPr>
          <p:nvPr/>
        </p:nvGrpSpPr>
        <p:grpSpPr bwMode="auto">
          <a:xfrm>
            <a:off x="2020117" y="2698989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5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3" name="グループ化 56"/>
          <p:cNvGrpSpPr>
            <a:grpSpLocks noChangeAspect="1"/>
          </p:cNvGrpSpPr>
          <p:nvPr/>
        </p:nvGrpSpPr>
        <p:grpSpPr bwMode="auto">
          <a:xfrm>
            <a:off x="2153351" y="283386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5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7" name="グループ化 57"/>
          <p:cNvGrpSpPr>
            <a:grpSpLocks noChangeAspect="1"/>
          </p:cNvGrpSpPr>
          <p:nvPr/>
        </p:nvGrpSpPr>
        <p:grpSpPr bwMode="auto">
          <a:xfrm>
            <a:off x="2025367" y="2858147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1" name="グループ化 58"/>
          <p:cNvGrpSpPr>
            <a:grpSpLocks noChangeAspect="1"/>
          </p:cNvGrpSpPr>
          <p:nvPr/>
        </p:nvGrpSpPr>
        <p:grpSpPr bwMode="auto">
          <a:xfrm>
            <a:off x="968827" y="294758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6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5" name="グループ化 56"/>
          <p:cNvGrpSpPr>
            <a:grpSpLocks noChangeAspect="1"/>
          </p:cNvGrpSpPr>
          <p:nvPr/>
        </p:nvGrpSpPr>
        <p:grpSpPr bwMode="auto">
          <a:xfrm>
            <a:off x="1306037" y="320249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6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9" name="グループ化 57"/>
          <p:cNvGrpSpPr>
            <a:grpSpLocks noChangeAspect="1"/>
          </p:cNvGrpSpPr>
          <p:nvPr/>
        </p:nvGrpSpPr>
        <p:grpSpPr bwMode="auto">
          <a:xfrm>
            <a:off x="1022597" y="314155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7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73" name="楕円 172"/>
          <p:cNvSpPr>
            <a:spLocks noChangeAspect="1"/>
          </p:cNvSpPr>
          <p:nvPr/>
        </p:nvSpPr>
        <p:spPr bwMode="auto">
          <a:xfrm>
            <a:off x="2470017" y="2078849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p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74" name="矢印: 下 283"/>
          <p:cNvSpPr/>
          <p:nvPr/>
        </p:nvSpPr>
        <p:spPr bwMode="auto">
          <a:xfrm rot="16200000">
            <a:off x="4207805" y="465210"/>
            <a:ext cx="408064" cy="338718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75" name="矢印: 下 283"/>
          <p:cNvSpPr/>
          <p:nvPr/>
        </p:nvSpPr>
        <p:spPr bwMode="auto">
          <a:xfrm rot="16506410">
            <a:off x="4039314" y="1172250"/>
            <a:ext cx="533227" cy="3353023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76" name="楕円 175"/>
          <p:cNvSpPr>
            <a:spLocks noChangeAspect="1"/>
          </p:cNvSpPr>
          <p:nvPr/>
        </p:nvSpPr>
        <p:spPr bwMode="auto">
          <a:xfrm>
            <a:off x="2379538" y="2600211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Ω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177" name="グループ化 56"/>
          <p:cNvGrpSpPr>
            <a:grpSpLocks noChangeAspect="1"/>
          </p:cNvGrpSpPr>
          <p:nvPr/>
        </p:nvGrpSpPr>
        <p:grpSpPr bwMode="auto">
          <a:xfrm>
            <a:off x="1646566" y="196477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7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1" name="グループ化 58"/>
          <p:cNvGrpSpPr>
            <a:grpSpLocks noChangeAspect="1"/>
          </p:cNvGrpSpPr>
          <p:nvPr/>
        </p:nvGrpSpPr>
        <p:grpSpPr bwMode="auto">
          <a:xfrm>
            <a:off x="1101206" y="334540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8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5" name="グループ化 56"/>
          <p:cNvGrpSpPr>
            <a:grpSpLocks noChangeAspect="1"/>
          </p:cNvGrpSpPr>
          <p:nvPr/>
        </p:nvGrpSpPr>
        <p:grpSpPr bwMode="auto">
          <a:xfrm>
            <a:off x="1898743" y="207291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8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89" name="楕円 188"/>
          <p:cNvSpPr/>
          <p:nvPr/>
        </p:nvSpPr>
        <p:spPr bwMode="auto">
          <a:xfrm>
            <a:off x="1883181" y="1954770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190" name="グループ化 56"/>
          <p:cNvGrpSpPr>
            <a:grpSpLocks noChangeAspect="1"/>
          </p:cNvGrpSpPr>
          <p:nvPr/>
        </p:nvGrpSpPr>
        <p:grpSpPr bwMode="auto">
          <a:xfrm>
            <a:off x="1838333" y="316466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91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2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3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94" name="楕円 193"/>
          <p:cNvSpPr/>
          <p:nvPr/>
        </p:nvSpPr>
        <p:spPr bwMode="auto">
          <a:xfrm>
            <a:off x="1885679" y="2525881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95" name="矢印: 右 3"/>
          <p:cNvSpPr/>
          <p:nvPr/>
        </p:nvSpPr>
        <p:spPr bwMode="auto">
          <a:xfrm rot="633278">
            <a:off x="2211014" y="2086758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96" name="矢印: 右 292"/>
          <p:cNvSpPr/>
          <p:nvPr/>
        </p:nvSpPr>
        <p:spPr bwMode="auto">
          <a:xfrm rot="184909">
            <a:off x="2138649" y="2631918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1" name="楕円 200"/>
          <p:cNvSpPr>
            <a:spLocks noChangeAspect="1"/>
          </p:cNvSpPr>
          <p:nvPr/>
        </p:nvSpPr>
        <p:spPr bwMode="auto">
          <a:xfrm>
            <a:off x="6075979" y="1934248"/>
            <a:ext cx="455804" cy="43573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rPr>
              <a:t>p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2" name="楕円 201"/>
          <p:cNvSpPr>
            <a:spLocks noChangeAspect="1"/>
          </p:cNvSpPr>
          <p:nvPr/>
        </p:nvSpPr>
        <p:spPr bwMode="auto">
          <a:xfrm>
            <a:off x="6007404" y="2799859"/>
            <a:ext cx="455804" cy="43573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latin typeface="Calibri" pitchFamily="34" charset="0"/>
                <a:ea typeface="ＭＳ Ｐゴシック" pitchFamily="50" charset="-128"/>
              </a:rPr>
              <a:t>Ω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3263492" y="2270975"/>
            <a:ext cx="1362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diagonal</a:t>
            </a:r>
            <a:endParaRPr kumimoji="1" lang="ja-JP" altLang="en-US" sz="2400" baseline="-25000" dirty="0"/>
          </a:p>
        </p:txBody>
      </p:sp>
      <p:sp>
        <p:nvSpPr>
          <p:cNvPr id="204" name="フリーフォーム: 図形 20"/>
          <p:cNvSpPr/>
          <p:nvPr/>
        </p:nvSpPr>
        <p:spPr bwMode="auto">
          <a:xfrm rot="17245844">
            <a:off x="3008133" y="3199564"/>
            <a:ext cx="554319" cy="354136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05" name="グループ化 56"/>
          <p:cNvGrpSpPr>
            <a:grpSpLocks noChangeAspect="1"/>
          </p:cNvGrpSpPr>
          <p:nvPr/>
        </p:nvGrpSpPr>
        <p:grpSpPr bwMode="auto">
          <a:xfrm>
            <a:off x="1168250" y="379322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0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9" name="グループ化 57"/>
          <p:cNvGrpSpPr>
            <a:grpSpLocks noChangeAspect="1"/>
          </p:cNvGrpSpPr>
          <p:nvPr/>
        </p:nvGrpSpPr>
        <p:grpSpPr bwMode="auto">
          <a:xfrm>
            <a:off x="1353411" y="382424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1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13" name="グループ化 58"/>
          <p:cNvGrpSpPr>
            <a:grpSpLocks noChangeAspect="1"/>
          </p:cNvGrpSpPr>
          <p:nvPr/>
        </p:nvGrpSpPr>
        <p:grpSpPr bwMode="auto">
          <a:xfrm>
            <a:off x="1556191" y="372867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1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17" name="グループ化 56"/>
          <p:cNvGrpSpPr>
            <a:grpSpLocks noChangeAspect="1"/>
          </p:cNvGrpSpPr>
          <p:nvPr/>
        </p:nvGrpSpPr>
        <p:grpSpPr bwMode="auto">
          <a:xfrm>
            <a:off x="1840179" y="383343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1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21" name="グループ化 56"/>
          <p:cNvGrpSpPr>
            <a:grpSpLocks noChangeAspect="1"/>
          </p:cNvGrpSpPr>
          <p:nvPr/>
        </p:nvGrpSpPr>
        <p:grpSpPr bwMode="auto">
          <a:xfrm>
            <a:off x="1448903" y="4057736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2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25" name="グループ化 56"/>
          <p:cNvGrpSpPr>
            <a:grpSpLocks noChangeAspect="1"/>
          </p:cNvGrpSpPr>
          <p:nvPr/>
        </p:nvGrpSpPr>
        <p:grpSpPr bwMode="auto">
          <a:xfrm>
            <a:off x="1190266" y="423565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2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29" name="グループ化 56"/>
          <p:cNvGrpSpPr>
            <a:grpSpLocks noChangeAspect="1"/>
          </p:cNvGrpSpPr>
          <p:nvPr/>
        </p:nvGrpSpPr>
        <p:grpSpPr bwMode="auto">
          <a:xfrm>
            <a:off x="2043905" y="401041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3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7" name="グループ化 56"/>
          <p:cNvGrpSpPr>
            <a:grpSpLocks noChangeAspect="1"/>
          </p:cNvGrpSpPr>
          <p:nvPr/>
        </p:nvGrpSpPr>
        <p:grpSpPr bwMode="auto">
          <a:xfrm>
            <a:off x="1730597" y="409706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3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1" name="グループ化 56"/>
          <p:cNvGrpSpPr>
            <a:grpSpLocks noChangeAspect="1"/>
          </p:cNvGrpSpPr>
          <p:nvPr/>
        </p:nvGrpSpPr>
        <p:grpSpPr bwMode="auto">
          <a:xfrm>
            <a:off x="1508759" y="4001763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4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5" name="グループ化 56"/>
          <p:cNvGrpSpPr>
            <a:grpSpLocks noChangeAspect="1"/>
          </p:cNvGrpSpPr>
          <p:nvPr/>
        </p:nvGrpSpPr>
        <p:grpSpPr bwMode="auto">
          <a:xfrm>
            <a:off x="1721905" y="365130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4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9" name="グループ化 58"/>
          <p:cNvGrpSpPr>
            <a:grpSpLocks noChangeAspect="1"/>
          </p:cNvGrpSpPr>
          <p:nvPr/>
        </p:nvGrpSpPr>
        <p:grpSpPr bwMode="auto">
          <a:xfrm>
            <a:off x="1624385" y="405487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5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3" name="グループ化 58"/>
          <p:cNvGrpSpPr>
            <a:grpSpLocks noChangeAspect="1"/>
          </p:cNvGrpSpPr>
          <p:nvPr/>
        </p:nvGrpSpPr>
        <p:grpSpPr bwMode="auto">
          <a:xfrm>
            <a:off x="1358751" y="422450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5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61" name="グループ化 58"/>
          <p:cNvGrpSpPr>
            <a:grpSpLocks noChangeAspect="1"/>
          </p:cNvGrpSpPr>
          <p:nvPr/>
        </p:nvGrpSpPr>
        <p:grpSpPr bwMode="auto">
          <a:xfrm>
            <a:off x="1151601" y="404518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6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65" name="グループ化 58"/>
          <p:cNvGrpSpPr>
            <a:grpSpLocks noChangeAspect="1"/>
          </p:cNvGrpSpPr>
          <p:nvPr/>
        </p:nvGrpSpPr>
        <p:grpSpPr bwMode="auto">
          <a:xfrm>
            <a:off x="1676597" y="390767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6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69" name="グループ化 57"/>
          <p:cNvGrpSpPr>
            <a:grpSpLocks noChangeAspect="1"/>
          </p:cNvGrpSpPr>
          <p:nvPr/>
        </p:nvGrpSpPr>
        <p:grpSpPr bwMode="auto">
          <a:xfrm>
            <a:off x="1168250" y="351525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7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3" name="グループ化 57"/>
          <p:cNvGrpSpPr>
            <a:grpSpLocks noChangeAspect="1"/>
          </p:cNvGrpSpPr>
          <p:nvPr/>
        </p:nvGrpSpPr>
        <p:grpSpPr bwMode="auto">
          <a:xfrm>
            <a:off x="907542" y="356125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7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7" name="グループ化 57"/>
          <p:cNvGrpSpPr>
            <a:grpSpLocks noChangeAspect="1"/>
          </p:cNvGrpSpPr>
          <p:nvPr/>
        </p:nvGrpSpPr>
        <p:grpSpPr bwMode="auto">
          <a:xfrm>
            <a:off x="1331837" y="356044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7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81" name="グループ化 57"/>
          <p:cNvGrpSpPr>
            <a:grpSpLocks noChangeAspect="1"/>
          </p:cNvGrpSpPr>
          <p:nvPr/>
        </p:nvGrpSpPr>
        <p:grpSpPr bwMode="auto">
          <a:xfrm>
            <a:off x="1541350" y="415036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8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89" name="グループ化 57"/>
          <p:cNvGrpSpPr>
            <a:grpSpLocks noChangeAspect="1"/>
          </p:cNvGrpSpPr>
          <p:nvPr/>
        </p:nvGrpSpPr>
        <p:grpSpPr bwMode="auto">
          <a:xfrm>
            <a:off x="1959345" y="382376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9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93" name="グループ化 57"/>
          <p:cNvGrpSpPr>
            <a:grpSpLocks noChangeAspect="1"/>
          </p:cNvGrpSpPr>
          <p:nvPr/>
        </p:nvGrpSpPr>
        <p:grpSpPr bwMode="auto">
          <a:xfrm>
            <a:off x="1973012" y="34573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9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01" name="グループ化 57"/>
          <p:cNvGrpSpPr>
            <a:grpSpLocks noChangeAspect="1"/>
          </p:cNvGrpSpPr>
          <p:nvPr/>
        </p:nvGrpSpPr>
        <p:grpSpPr bwMode="auto">
          <a:xfrm>
            <a:off x="1368217" y="406464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0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05" name="グループ化 58"/>
          <p:cNvGrpSpPr>
            <a:grpSpLocks noChangeAspect="1"/>
          </p:cNvGrpSpPr>
          <p:nvPr/>
        </p:nvGrpSpPr>
        <p:grpSpPr bwMode="auto">
          <a:xfrm>
            <a:off x="928957" y="383835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0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29" name="グループ化 56"/>
          <p:cNvGrpSpPr>
            <a:grpSpLocks noChangeAspect="1"/>
          </p:cNvGrpSpPr>
          <p:nvPr/>
        </p:nvGrpSpPr>
        <p:grpSpPr bwMode="auto">
          <a:xfrm>
            <a:off x="1796342" y="422255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3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37" name="グループ化 56"/>
          <p:cNvGrpSpPr>
            <a:grpSpLocks noChangeAspect="1"/>
          </p:cNvGrpSpPr>
          <p:nvPr/>
        </p:nvGrpSpPr>
        <p:grpSpPr bwMode="auto">
          <a:xfrm>
            <a:off x="884663" y="416209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3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45" name="グループ化 58"/>
          <p:cNvGrpSpPr>
            <a:grpSpLocks noChangeAspect="1"/>
          </p:cNvGrpSpPr>
          <p:nvPr/>
        </p:nvGrpSpPr>
        <p:grpSpPr bwMode="auto">
          <a:xfrm>
            <a:off x="1982192" y="360825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4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49" name="グループ化 58"/>
          <p:cNvGrpSpPr>
            <a:grpSpLocks noChangeAspect="1"/>
          </p:cNvGrpSpPr>
          <p:nvPr/>
        </p:nvGrpSpPr>
        <p:grpSpPr bwMode="auto">
          <a:xfrm>
            <a:off x="1922405" y="393503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35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373" name="楕円 372"/>
          <p:cNvSpPr>
            <a:spLocks noChangeAspect="1"/>
          </p:cNvSpPr>
          <p:nvPr/>
        </p:nvSpPr>
        <p:spPr bwMode="auto">
          <a:xfrm>
            <a:off x="2372280" y="3133496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latin typeface="Calibri" pitchFamily="34" charset="0"/>
                <a:ea typeface="ＭＳ Ｐゴシック" pitchFamily="50" charset="-128"/>
              </a:rPr>
              <a:t>Λ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74" name="矢印: 下 283"/>
          <p:cNvSpPr/>
          <p:nvPr/>
        </p:nvSpPr>
        <p:spPr bwMode="auto">
          <a:xfrm rot="15221908">
            <a:off x="4138695" y="867372"/>
            <a:ext cx="460436" cy="3696992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rgbClr val="FFC000"/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76" name="楕円 375"/>
          <p:cNvSpPr>
            <a:spLocks noChangeAspect="1"/>
          </p:cNvSpPr>
          <p:nvPr/>
        </p:nvSpPr>
        <p:spPr bwMode="auto">
          <a:xfrm>
            <a:off x="2374069" y="3858645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latin typeface="Calibri" pitchFamily="34" charset="0"/>
                <a:ea typeface="ＭＳ Ｐゴシック" pitchFamily="50" charset="-128"/>
              </a:rPr>
              <a:t>Ξ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377" name="グループ化 56"/>
          <p:cNvGrpSpPr>
            <a:grpSpLocks noChangeAspect="1"/>
          </p:cNvGrpSpPr>
          <p:nvPr/>
        </p:nvGrpSpPr>
        <p:grpSpPr bwMode="auto">
          <a:xfrm>
            <a:off x="1608641" y="345348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7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85" name="グループ化 56"/>
          <p:cNvGrpSpPr>
            <a:grpSpLocks noChangeAspect="1"/>
          </p:cNvGrpSpPr>
          <p:nvPr/>
        </p:nvGrpSpPr>
        <p:grpSpPr bwMode="auto">
          <a:xfrm>
            <a:off x="1860818" y="356162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38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389" name="楕円 388"/>
          <p:cNvSpPr/>
          <p:nvPr/>
        </p:nvSpPr>
        <p:spPr bwMode="auto">
          <a:xfrm>
            <a:off x="1829914" y="3044146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94" name="楕円 393"/>
          <p:cNvSpPr/>
          <p:nvPr/>
        </p:nvSpPr>
        <p:spPr bwMode="auto">
          <a:xfrm>
            <a:off x="1801059" y="3775055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95" name="矢印: 右 3"/>
          <p:cNvSpPr/>
          <p:nvPr/>
        </p:nvSpPr>
        <p:spPr bwMode="auto">
          <a:xfrm rot="633278">
            <a:off x="2134905" y="3182951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96" name="矢印: 右 292"/>
          <p:cNvSpPr/>
          <p:nvPr/>
        </p:nvSpPr>
        <p:spPr bwMode="auto">
          <a:xfrm rot="184909">
            <a:off x="2119750" y="3903463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399" name="テキスト ボックス 398"/>
          <p:cNvSpPr txBox="1"/>
          <p:nvPr/>
        </p:nvSpPr>
        <p:spPr>
          <a:xfrm rot="20538400">
            <a:off x="3267970" y="2861894"/>
            <a:ext cx="2460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 smtClean="0"/>
              <a:t>V</a:t>
            </a:r>
            <a:r>
              <a:rPr kumimoji="1" lang="en-US" altLang="ja-JP" sz="2400" baseline="-25000" dirty="0" err="1" smtClean="0"/>
              <a:t>off</a:t>
            </a:r>
            <a:r>
              <a:rPr kumimoji="1" lang="en-US" altLang="ja-JP" sz="2400" baseline="-25000" dirty="0" smtClean="0"/>
              <a:t>-diagonal</a:t>
            </a:r>
            <a:endParaRPr kumimoji="1" lang="ja-JP" altLang="en-US" sz="2400" baseline="-25000" dirty="0"/>
          </a:p>
        </p:txBody>
      </p:sp>
      <p:sp>
        <p:nvSpPr>
          <p:cNvPr id="400" name="矢印: 下 283"/>
          <p:cNvSpPr/>
          <p:nvPr/>
        </p:nvSpPr>
        <p:spPr bwMode="auto">
          <a:xfrm rot="15302573">
            <a:off x="4144011" y="1665599"/>
            <a:ext cx="433976" cy="3595249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rgbClr val="FFC000"/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02" name="テキスト ボックス 401"/>
          <p:cNvSpPr txBox="1"/>
          <p:nvPr/>
        </p:nvSpPr>
        <p:spPr>
          <a:xfrm>
            <a:off x="952966" y="4719467"/>
            <a:ext cx="7616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Additional contribution (weight </a:t>
            </a:r>
            <a:r>
              <a:rPr kumimoji="1" lang="en-US" altLang="ja-JP" dirty="0" err="1" smtClean="0"/>
              <a:t>ω</a:t>
            </a:r>
            <a:r>
              <a:rPr kumimoji="1" lang="en-US" altLang="ja-JP" baseline="-25000" dirty="0" err="1" smtClean="0"/>
              <a:t>j</a:t>
            </a:r>
            <a:r>
              <a:rPr kumimoji="1" lang="en-US" altLang="ja-JP" dirty="0" smtClean="0"/>
              <a:t>) and modification of </a:t>
            </a:r>
            <a:r>
              <a:rPr kumimoji="1" lang="en-US" altLang="ja-JP" i="1" dirty="0" smtClean="0"/>
              <a:t>Ψ</a:t>
            </a:r>
            <a:r>
              <a:rPr kumimoji="1" lang="en-US" altLang="ja-JP" dirty="0" smtClean="0"/>
              <a:t> though Schrödinger Equation</a:t>
            </a:r>
          </a:p>
          <a:p>
            <a:r>
              <a:rPr lang="ja-JP" altLang="en-US" dirty="0" smtClean="0"/>
              <a:t>→ </a:t>
            </a:r>
            <a:r>
              <a:rPr lang="en-US" altLang="ja-JP" dirty="0" smtClean="0"/>
              <a:t>Y. </a:t>
            </a:r>
            <a:r>
              <a:rPr lang="en-US" altLang="ja-JP" dirty="0" err="1" smtClean="0"/>
              <a:t>Kamiya</a:t>
            </a:r>
            <a:r>
              <a:rPr lang="en-US" altLang="ja-JP" dirty="0" smtClean="0"/>
              <a:t> (K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p correlation / Thursday)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Caveat – Small </a:t>
            </a:r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off</a:t>
            </a:r>
            <a:r>
              <a:rPr lang="en-US" altLang="ja-JP" baseline="-25000" dirty="0" smtClean="0"/>
              <a:t>-diagonal</a:t>
            </a:r>
            <a:r>
              <a:rPr lang="en-US" altLang="ja-JP" dirty="0" smtClean="0"/>
              <a:t> does </a:t>
            </a:r>
            <a:r>
              <a:rPr lang="en-US" altLang="ja-JP" u="sng" dirty="0" smtClean="0"/>
              <a:t>not</a:t>
            </a:r>
            <a:r>
              <a:rPr lang="en-US" altLang="ja-JP" dirty="0" smtClean="0"/>
              <a:t> mean small influence on C(q), if close to unitary regime (</a:t>
            </a:r>
            <a:r>
              <a:rPr lang="en-US" altLang="ja-JP" dirty="0" err="1" smtClean="0"/>
              <a:t>Sekihara</a:t>
            </a:r>
            <a:r>
              <a:rPr lang="en-US" altLang="ja-JP" dirty="0" smtClean="0"/>
              <a:t>+ ‘18)</a:t>
            </a:r>
          </a:p>
        </p:txBody>
      </p:sp>
      <p:sp>
        <p:nvSpPr>
          <p:cNvPr id="197" name="日付プレースホルダー 19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198" name="フッター プレースホルダー 1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  <p:sp>
        <p:nvSpPr>
          <p:cNvPr id="233" name="テキスト ボックス 232"/>
          <p:cNvSpPr txBox="1"/>
          <p:nvPr/>
        </p:nvSpPr>
        <p:spPr>
          <a:xfrm>
            <a:off x="7149737" y="1767840"/>
            <a:ext cx="1899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Lednicky</a:t>
            </a:r>
            <a:r>
              <a:rPr kumimoji="1" lang="en-US" altLang="ja-JP" dirty="0" smtClean="0"/>
              <a:t> +’82</a:t>
            </a:r>
          </a:p>
          <a:p>
            <a:r>
              <a:rPr lang="en-US" altLang="ja-JP" dirty="0" err="1" smtClean="0"/>
              <a:t>Haidenbauer</a:t>
            </a:r>
            <a:r>
              <a:rPr lang="en-US" altLang="ja-JP" dirty="0" smtClean="0"/>
              <a:t> ‘18</a:t>
            </a:r>
            <a:endParaRPr kumimoji="1" lang="ja-JP" altLang="en-US" dirty="0"/>
          </a:p>
        </p:txBody>
      </p:sp>
      <p:pic>
        <p:nvPicPr>
          <p:cNvPr id="199" name="図 19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16" y="3824587"/>
            <a:ext cx="5430887" cy="9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1066800"/>
            <a:ext cx="8571411" cy="5334000"/>
          </a:xfrm>
        </p:spPr>
        <p:txBody>
          <a:bodyPr/>
          <a:lstStyle/>
          <a:p>
            <a:r>
              <a:rPr kumimoji="1" lang="en-US" altLang="ja-JP" sz="2800" dirty="0" smtClean="0"/>
              <a:t>Single-channel ana</a:t>
            </a:r>
            <a:r>
              <a:rPr lang="en-US" altLang="ja-JP" sz="2800" dirty="0" smtClean="0"/>
              <a:t>lysis is established</a:t>
            </a:r>
          </a:p>
          <a:p>
            <a:pPr lvl="1"/>
            <a:r>
              <a:rPr lang="en-US" altLang="ja-JP" sz="2000" dirty="0" smtClean="0">
                <a:latin typeface="+mn-lt"/>
              </a:rPr>
              <a:t>Correlation : complementary, sometimes unique approach to get insights into BB interaction.</a:t>
            </a:r>
          </a:p>
          <a:p>
            <a:pPr lvl="1"/>
            <a:r>
              <a:rPr kumimoji="1" lang="en-US" altLang="ja-JP" sz="2000" dirty="0" smtClean="0">
                <a:latin typeface="+mn-lt"/>
              </a:rPr>
              <a:t>C(q) in </a:t>
            </a:r>
            <a:r>
              <a:rPr lang="en-US" altLang="ja-JP" sz="2000" dirty="0">
                <a:latin typeface="+mn-lt"/>
              </a:rPr>
              <a:t>s</a:t>
            </a:r>
            <a:r>
              <a:rPr lang="en-US" altLang="ja-JP" sz="2000" dirty="0" smtClean="0">
                <a:latin typeface="+mn-lt"/>
              </a:rPr>
              <a:t>mall systems is more sensitive to FSI.</a:t>
            </a:r>
          </a:p>
          <a:p>
            <a:pPr lvl="1"/>
            <a:r>
              <a:rPr kumimoji="1" lang="en-US" altLang="ja-JP" sz="2000" dirty="0" smtClean="0">
                <a:latin typeface="+mn-lt"/>
              </a:rPr>
              <a:t>System size scan to confirm bound state.</a:t>
            </a:r>
          </a:p>
          <a:p>
            <a:pPr lvl="1"/>
            <a:r>
              <a:rPr lang="en-US" altLang="ja-JP" sz="2000" dirty="0" smtClean="0">
                <a:latin typeface="+mn-lt"/>
              </a:rPr>
              <a:t>Toward precision era – consider baryon source functions in HIC and coupled channel analyses.</a:t>
            </a:r>
            <a:endParaRPr kumimoji="1" lang="en-US" altLang="ja-JP" sz="2000" dirty="0" smtClean="0">
              <a:latin typeface="+mn-lt"/>
            </a:endParaRPr>
          </a:p>
          <a:p>
            <a:r>
              <a:rPr kumimoji="1" lang="en-US" altLang="ja-JP" sz="2800" dirty="0" smtClean="0">
                <a:latin typeface="+mn-lt"/>
              </a:rPr>
              <a:t>Comment on each channels</a:t>
            </a:r>
          </a:p>
          <a:p>
            <a:pPr lvl="1"/>
            <a:r>
              <a:rPr lang="en-US" altLang="ja-JP" sz="2000" dirty="0" smtClean="0">
                <a:latin typeface="+mn-lt"/>
              </a:rPr>
              <a:t>ΩΩ – most likely unitary regime even in HIC. Enhancement over </a:t>
            </a:r>
            <a:r>
              <a:rPr lang="en-US" altLang="ja-JP" sz="2000" dirty="0" err="1" smtClean="0">
                <a:latin typeface="+mn-lt"/>
              </a:rPr>
              <a:t>Coulomb+HBT</a:t>
            </a:r>
            <a:r>
              <a:rPr lang="en-US" altLang="ja-JP" sz="2000" dirty="0" smtClean="0">
                <a:latin typeface="+mn-lt"/>
              </a:rPr>
              <a:t>. Waiting for J=1,2,3 on the lattice. </a:t>
            </a:r>
          </a:p>
          <a:p>
            <a:pPr lvl="1"/>
            <a:r>
              <a:rPr lang="en-US" altLang="ja-JP" sz="2000" dirty="0" err="1" smtClean="0">
                <a:latin typeface="+mn-lt"/>
              </a:rPr>
              <a:t>pΩ</a:t>
            </a:r>
            <a:r>
              <a:rPr lang="ja-JP" altLang="en-US" sz="2000" dirty="0" smtClean="0"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– from unitary (</a:t>
            </a:r>
            <a:r>
              <a:rPr lang="en-US" altLang="ja-JP" sz="2000" dirty="0" err="1" smtClean="0">
                <a:latin typeface="+mn-lt"/>
              </a:rPr>
              <a:t>pp,pA,peripheral</a:t>
            </a:r>
            <a:r>
              <a:rPr lang="en-US" altLang="ja-JP" sz="2000" dirty="0" smtClean="0">
                <a:latin typeface="+mn-lt"/>
              </a:rPr>
              <a:t>) to bound regime (AA). Coupled channel analysis necessary for quantitative determination.</a:t>
            </a:r>
          </a:p>
          <a:p>
            <a:pPr lvl="1"/>
            <a:r>
              <a:rPr kumimoji="1" lang="en-US" altLang="ja-JP" sz="2000" dirty="0" smtClean="0">
                <a:latin typeface="+mn-lt"/>
              </a:rPr>
              <a:t>ΛΛ</a:t>
            </a:r>
            <a:r>
              <a:rPr lang="en-US" altLang="ja-JP" sz="2000" dirty="0" smtClean="0"/>
              <a:t> </a:t>
            </a:r>
            <a:r>
              <a:rPr lang="en-US" altLang="ja-JP" sz="2000" dirty="0" smtClean="0">
                <a:latin typeface="+mj-lt"/>
              </a:rPr>
              <a:t>–</a:t>
            </a:r>
            <a:r>
              <a:rPr lang="ja-JP" altLang="en-US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Full coupled channel and system size scan for further constraint.</a:t>
            </a:r>
          </a:p>
          <a:p>
            <a:pPr lvl="1"/>
            <a:r>
              <a:rPr kumimoji="1" lang="en-US" altLang="ja-JP" sz="2000" dirty="0" smtClean="0">
                <a:latin typeface="+mj-lt"/>
              </a:rPr>
              <a:t>K</a:t>
            </a:r>
            <a:r>
              <a:rPr kumimoji="1" lang="en-US" altLang="ja-JP" sz="2000" baseline="30000" dirty="0" smtClean="0">
                <a:latin typeface="+mj-lt"/>
              </a:rPr>
              <a:t>-</a:t>
            </a:r>
            <a:r>
              <a:rPr kumimoji="1" lang="en-US" altLang="ja-JP" sz="2000" dirty="0" smtClean="0">
                <a:latin typeface="+mj-lt"/>
              </a:rPr>
              <a:t>p – Testing ground of the full coupled channel framework.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Concluding Remarks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560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5644" y="3125755"/>
            <a:ext cx="7848600" cy="533400"/>
          </a:xfrm>
        </p:spPr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168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8FB57AD-B1F4-45F5-986C-3CC17B05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Spectra@</a:t>
            </a:r>
            <a:r>
              <a:rPr lang="en-US" altLang="ja-JP" i="1" dirty="0" err="1"/>
              <a:t>T</a:t>
            </a:r>
            <a:r>
              <a:rPr lang="en-US" altLang="ja-JP" dirty="0"/>
              <a:t>=155MeV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7FDEA40-7458-4702-AA1F-3DA36B8D2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85" y="1431625"/>
            <a:ext cx="2916000" cy="289082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82792CC-84D4-41E1-96E1-BDE6D994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430" y="1481730"/>
            <a:ext cx="2916000" cy="281740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6CA9641-E5F3-454E-9610-986B76FA8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6905" y="1401354"/>
            <a:ext cx="2916000" cy="2904544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C66D497-E48A-450A-8ADF-170520A0B673}"/>
              </a:ext>
            </a:extLst>
          </p:cNvPr>
          <p:cNvSpPr txBox="1"/>
          <p:nvPr/>
        </p:nvSpPr>
        <p:spPr>
          <a:xfrm>
            <a:off x="538619" y="4503045"/>
            <a:ext cx="248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Direct only</a:t>
            </a:r>
          </a:p>
          <a:p>
            <a:r>
              <a:rPr lang="en-US" altLang="ja-JP" dirty="0"/>
              <a:t>V  =  103  –  4160 fm</a:t>
            </a:r>
            <a:r>
              <a:rPr lang="en-US" altLang="ja-JP" baseline="30000" dirty="0"/>
              <a:t>3</a:t>
            </a:r>
          </a:p>
          <a:p>
            <a:r>
              <a:rPr lang="en-US" altLang="ja-JP" dirty="0"/>
              <a:t>  (60-80%) (0-10%)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A6487B-07E0-43C1-BCC0-92B2235C8D40}"/>
              </a:ext>
            </a:extLst>
          </p:cNvPr>
          <p:cNvSpPr txBox="1"/>
          <p:nvPr/>
        </p:nvSpPr>
        <p:spPr>
          <a:xfrm>
            <a:off x="3459824" y="4503045"/>
            <a:ext cx="267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Include Ξ(1530) decay</a:t>
            </a:r>
            <a:endParaRPr kumimoji="1" lang="en-US" altLang="ja-JP" dirty="0"/>
          </a:p>
          <a:p>
            <a:r>
              <a:rPr lang="en-US" altLang="ja-JP" dirty="0"/>
              <a:t>V    =    171  -  4100 fm</a:t>
            </a:r>
            <a:r>
              <a:rPr lang="en-US" altLang="ja-JP" baseline="30000" dirty="0"/>
              <a:t>3</a:t>
            </a:r>
          </a:p>
          <a:p>
            <a:r>
              <a:rPr kumimoji="1" lang="en-US" altLang="ja-JP" dirty="0"/>
              <a:t>     (60-80%) (</a:t>
            </a:r>
            <a:r>
              <a:rPr lang="en-US" altLang="ja-JP" dirty="0"/>
              <a:t>0-10%)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EB08ED-79A2-4BFE-8401-1FDA2FA5C45A}"/>
              </a:ext>
            </a:extLst>
          </p:cNvPr>
          <p:cNvSpPr txBox="1"/>
          <p:nvPr/>
        </p:nvSpPr>
        <p:spPr>
          <a:xfrm>
            <a:off x="6509225" y="4498808"/>
            <a:ext cx="2677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Include m* &lt; 2GeV </a:t>
            </a:r>
            <a:endParaRPr kumimoji="1" lang="en-US" altLang="ja-JP" dirty="0"/>
          </a:p>
          <a:p>
            <a:r>
              <a:rPr lang="en-US" altLang="ja-JP" dirty="0"/>
              <a:t>V  =  110  –  3500 fm</a:t>
            </a:r>
            <a:r>
              <a:rPr lang="en-US" altLang="ja-JP" baseline="30000" dirty="0"/>
              <a:t>3</a:t>
            </a:r>
          </a:p>
          <a:p>
            <a:r>
              <a:rPr kumimoji="1" lang="en-US" altLang="ja-JP" dirty="0"/>
              <a:t>    (60-80%) (0-10%)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BAADA3-3ADA-418D-83C8-0407BEB24648}"/>
              </a:ext>
            </a:extLst>
          </p:cNvPr>
          <p:cNvSpPr txBox="1"/>
          <p:nvPr/>
        </p:nvSpPr>
        <p:spPr>
          <a:xfrm>
            <a:off x="538619" y="5549831"/>
            <a:ext cx="8261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Fix </a:t>
            </a:r>
            <a:r>
              <a:rPr kumimoji="1" lang="en-US" altLang="ja-JP" sz="2400" i="1" dirty="0"/>
              <a:t>τ</a:t>
            </a:r>
            <a:r>
              <a:rPr kumimoji="1" lang="en-US" altLang="ja-JP" sz="2400" baseline="-25000" dirty="0"/>
              <a:t>0</a:t>
            </a:r>
            <a:r>
              <a:rPr kumimoji="1" lang="en-US" altLang="ja-JP" sz="2400" dirty="0"/>
              <a:t> = 10 </a:t>
            </a:r>
            <a:r>
              <a:rPr kumimoji="1" lang="en-US" altLang="ja-JP" sz="2400" dirty="0" err="1"/>
              <a:t>fm</a:t>
            </a:r>
            <a:r>
              <a:rPr kumimoji="1" lang="en-US" altLang="ja-JP" sz="2400" dirty="0"/>
              <a:t> for 0-10% and use </a:t>
            </a:r>
            <a:r>
              <a:rPr kumimoji="1" lang="en-US" altLang="ja-JP" sz="2400" i="1" dirty="0"/>
              <a:t>τ</a:t>
            </a:r>
            <a:r>
              <a:rPr kumimoji="1" lang="en-US" altLang="ja-JP" sz="2400" baseline="-25000" dirty="0"/>
              <a:t>0</a:t>
            </a:r>
            <a:r>
              <a:rPr kumimoji="1" lang="en-US" altLang="ja-JP" sz="2400" dirty="0"/>
              <a:t> ~ (</a:t>
            </a:r>
            <a:r>
              <a:rPr kumimoji="1" lang="en-US" altLang="ja-JP" sz="2400" dirty="0" err="1"/>
              <a:t>dN</a:t>
            </a:r>
            <a:r>
              <a:rPr kumimoji="1" lang="en-US" altLang="ja-JP" sz="2400" dirty="0"/>
              <a:t>/</a:t>
            </a:r>
            <a:r>
              <a:rPr kumimoji="1" lang="en-US" altLang="ja-JP" sz="2400" dirty="0" err="1"/>
              <a:t>dy</a:t>
            </a:r>
            <a:r>
              <a:rPr kumimoji="1" lang="en-US" altLang="ja-JP" sz="2400" dirty="0"/>
              <a:t>)</a:t>
            </a:r>
            <a:r>
              <a:rPr kumimoji="1" lang="en-US" altLang="ja-JP" sz="2400" baseline="30000" dirty="0"/>
              <a:t>1/3</a:t>
            </a:r>
            <a:r>
              <a:rPr kumimoji="1" lang="ja-JP" altLang="en-US" sz="2400" dirty="0"/>
              <a:t>→　</a:t>
            </a:r>
            <a:r>
              <a:rPr kumimoji="1" lang="en-US" altLang="ja-JP" sz="2400" dirty="0"/>
              <a:t>Fix </a:t>
            </a:r>
            <a:r>
              <a:rPr kumimoji="1" lang="en-US" altLang="ja-JP" sz="2400" i="1" dirty="0"/>
              <a:t>R</a:t>
            </a:r>
            <a:endParaRPr kumimoji="1" lang="ja-JP" altLang="en-US" sz="2400" i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A0BCF29-DAF7-45AE-A1C4-5542537AA2EC}"/>
              </a:ext>
            </a:extLst>
          </p:cNvPr>
          <p:cNvSpPr txBox="1"/>
          <p:nvPr/>
        </p:nvSpPr>
        <p:spPr>
          <a:xfrm>
            <a:off x="1118306" y="6038982"/>
            <a:ext cx="748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i="1" dirty="0"/>
              <a:t>R</a:t>
            </a:r>
            <a:r>
              <a:rPr kumimoji="1" lang="en-US" altLang="ja-JP" sz="2800" dirty="0"/>
              <a:t>= 2 – 8 </a:t>
            </a:r>
            <a:r>
              <a:rPr kumimoji="1" lang="en-US" altLang="ja-JP" sz="2800" dirty="0" err="1"/>
              <a:t>fm</a:t>
            </a:r>
            <a:r>
              <a:rPr kumimoji="1" lang="en-US" altLang="ja-JP" sz="2800" dirty="0"/>
              <a:t>, </a:t>
            </a:r>
            <a:r>
              <a:rPr kumimoji="1" lang="en-US" altLang="ja-JP" sz="2800" i="1" dirty="0" err="1"/>
              <a:t>R</a:t>
            </a:r>
            <a:r>
              <a:rPr kumimoji="1" lang="en-US" altLang="ja-JP" sz="2800" baseline="-25000" dirty="0" err="1"/>
              <a:t>proton</a:t>
            </a:r>
            <a:r>
              <a:rPr kumimoji="1" lang="en-US" altLang="ja-JP" sz="2800" baseline="-25000" dirty="0"/>
              <a:t>-HBT</a:t>
            </a:r>
            <a:r>
              <a:rPr kumimoji="1" lang="en-US" altLang="ja-JP" sz="2800" dirty="0"/>
              <a:t> ~ 4 </a:t>
            </a:r>
            <a:r>
              <a:rPr kumimoji="1" lang="en-US" altLang="ja-JP" sz="2800" dirty="0" err="1"/>
              <a:t>fm</a:t>
            </a:r>
            <a:r>
              <a:rPr kumimoji="1" lang="en-US" altLang="ja-JP" sz="2800" dirty="0"/>
              <a:t> </a:t>
            </a:r>
            <a:r>
              <a:rPr kumimoji="1" lang="en-US" altLang="ja-JP" sz="2000" dirty="0"/>
              <a:t>(Consistent w/ ALICE) </a:t>
            </a:r>
            <a:endParaRPr kumimoji="1" lang="ja-JP" altLang="en-US" sz="2800" dirty="0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8B4A67F6-96E1-4A46-B287-DC04CF5FB086}"/>
              </a:ext>
            </a:extLst>
          </p:cNvPr>
          <p:cNvSpPr/>
          <p:nvPr/>
        </p:nvSpPr>
        <p:spPr bwMode="auto">
          <a:xfrm>
            <a:off x="538619" y="6200384"/>
            <a:ext cx="457795" cy="200416"/>
          </a:xfrm>
          <a:prstGeom prst="right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2412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A473108-7BE7-4E24-9CD3-9484E822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Wave function</a:t>
            </a:r>
          </a:p>
          <a:p>
            <a:endParaRPr lang="en-US" altLang="ja-JP" dirty="0"/>
          </a:p>
          <a:p>
            <a:pPr>
              <a:spcBef>
                <a:spcPts val="1800"/>
              </a:spcBef>
            </a:pPr>
            <a:r>
              <a:rPr kumimoji="1" lang="en-US" altLang="ja-JP" dirty="0"/>
              <a:t> </a:t>
            </a:r>
            <a:r>
              <a:rPr lang="en-US" altLang="ja-JP" dirty="0"/>
              <a:t>Correlation</a:t>
            </a:r>
            <a:r>
              <a:rPr kumimoji="1" lang="en-US" altLang="ja-JP" dirty="0"/>
              <a:t> function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56F730F-5C24-4A58-B553-BC363C11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ΩΩ</a:t>
            </a:r>
            <a:r>
              <a:rPr lang="ja-JP" altLang="en-US" dirty="0"/>
              <a:t> </a:t>
            </a:r>
            <a:r>
              <a:rPr lang="en-US" altLang="ja-JP" dirty="0"/>
              <a:t>Correlation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E06E91-5BF5-44F7-81D1-851938200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70" y="1484339"/>
            <a:ext cx="5320652" cy="69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5902C8-6DC0-4457-9891-078B8CFA3D47}"/>
              </a:ext>
            </a:extLst>
          </p:cNvPr>
          <p:cNvSpPr txBox="1"/>
          <p:nvPr/>
        </p:nvSpPr>
        <p:spPr>
          <a:xfrm>
            <a:off x="5696170" y="2152605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Coulomb+(a)</a:t>
            </a:r>
            <a:r>
              <a:rPr kumimoji="1" lang="en-US" altLang="ja-JP" dirty="0" err="1"/>
              <a:t>symmetrization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CDDEAA-B51D-4BD8-8BAB-84E021F17455}"/>
              </a:ext>
            </a:extLst>
          </p:cNvPr>
          <p:cNvSpPr txBox="1"/>
          <p:nvPr/>
        </p:nvSpPr>
        <p:spPr>
          <a:xfrm>
            <a:off x="2195692" y="2136556"/>
            <a:ext cx="36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FSI</a:t>
            </a:r>
            <a:r>
              <a:rPr kumimoji="1" lang="en-US" altLang="ja-JP" dirty="0" err="1"/>
              <a:t>+Coulomb+symmetrization</a:t>
            </a:r>
            <a:endParaRPr kumimoji="1" lang="ja-JP" altLang="en-US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4506487-9824-4323-B908-92BEF4B465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8" y="2830756"/>
            <a:ext cx="4399999" cy="396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4235B7-D8BC-4FE6-BC87-23F23BCDCC54}"/>
              </a:ext>
            </a:extLst>
          </p:cNvPr>
          <p:cNvSpPr txBox="1"/>
          <p:nvPr/>
        </p:nvSpPr>
        <p:spPr>
          <a:xfrm>
            <a:off x="5577840" y="3716337"/>
            <a:ext cx="3185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System is too large</a:t>
            </a:r>
          </a:p>
          <a:p>
            <a:r>
              <a:rPr lang="en-US" altLang="ja-JP" sz="2000" dirty="0" err="1"/>
              <a:t>Coulomb+HBT</a:t>
            </a:r>
            <a:r>
              <a:rPr lang="en-US" altLang="ja-JP" sz="2000" dirty="0"/>
              <a:t> dominate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lang="en-US" altLang="ja-JP" sz="2000" dirty="0"/>
              <a:t>Further suppressed by the spin degeneracy factor 1/16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4699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DBB42B5-5436-4696-9993-474720CE5A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7" y="2826581"/>
            <a:ext cx="4400000" cy="3960000"/>
          </a:xfrm>
          <a:prstGeom prst="rect">
            <a:avLst/>
          </a:prstGeom>
        </p:spPr>
      </p:pic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A473108-7BE7-4E24-9CD3-9484E822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Wave function</a:t>
            </a:r>
          </a:p>
          <a:p>
            <a:endParaRPr lang="en-US" altLang="ja-JP" dirty="0"/>
          </a:p>
          <a:p>
            <a:pPr>
              <a:spcBef>
                <a:spcPts val="1800"/>
              </a:spcBef>
            </a:pPr>
            <a:r>
              <a:rPr kumimoji="1" lang="en-US" altLang="ja-JP" dirty="0"/>
              <a:t> </a:t>
            </a:r>
            <a:r>
              <a:rPr lang="en-US" altLang="ja-JP" dirty="0"/>
              <a:t>Correlation</a:t>
            </a:r>
            <a:r>
              <a:rPr kumimoji="1" lang="en-US" altLang="ja-JP" dirty="0"/>
              <a:t> function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56F730F-5C24-4A58-B553-BC363C11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ΩΩ</a:t>
            </a:r>
            <a:r>
              <a:rPr lang="ja-JP" altLang="en-US" dirty="0"/>
              <a:t> </a:t>
            </a:r>
            <a:r>
              <a:rPr lang="en-US" altLang="ja-JP" dirty="0"/>
              <a:t>Correlation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E06E91-5BF5-44F7-81D1-85193820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70" y="1484339"/>
            <a:ext cx="5320652" cy="69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5902C8-6DC0-4457-9891-078B8CFA3D47}"/>
              </a:ext>
            </a:extLst>
          </p:cNvPr>
          <p:cNvSpPr txBox="1"/>
          <p:nvPr/>
        </p:nvSpPr>
        <p:spPr>
          <a:xfrm>
            <a:off x="5696170" y="2152605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Coulomb+(a)</a:t>
            </a:r>
            <a:r>
              <a:rPr kumimoji="1" lang="en-US" altLang="ja-JP" dirty="0" err="1"/>
              <a:t>symmetrization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CDDEAA-B51D-4BD8-8BAB-84E021F17455}"/>
              </a:ext>
            </a:extLst>
          </p:cNvPr>
          <p:cNvSpPr txBox="1"/>
          <p:nvPr/>
        </p:nvSpPr>
        <p:spPr>
          <a:xfrm>
            <a:off x="2195692" y="2136556"/>
            <a:ext cx="36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FSI</a:t>
            </a:r>
            <a:r>
              <a:rPr kumimoji="1" lang="en-US" altLang="ja-JP" dirty="0" err="1"/>
              <a:t>+Coulomb+symmetrization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4235B7-D8BC-4FE6-BC87-23F23BCDCC54}"/>
              </a:ext>
            </a:extLst>
          </p:cNvPr>
          <p:cNvSpPr txBox="1"/>
          <p:nvPr/>
        </p:nvSpPr>
        <p:spPr>
          <a:xfrm>
            <a:off x="5577840" y="3716337"/>
            <a:ext cx="3185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System is too large</a:t>
            </a:r>
          </a:p>
          <a:p>
            <a:r>
              <a:rPr lang="en-US" altLang="ja-JP" sz="2000" dirty="0" err="1"/>
              <a:t>Coulomb+HBT</a:t>
            </a:r>
            <a:r>
              <a:rPr lang="en-US" altLang="ja-JP" sz="2000" dirty="0"/>
              <a:t> dominate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lang="en-US" altLang="ja-JP" sz="2000" dirty="0"/>
              <a:t>Further suppressed by the spin degeneracy factor 1/16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351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E2984D1-7422-4C0E-BB2D-4B2AA82065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7" y="2830756"/>
            <a:ext cx="4400000" cy="3960000"/>
          </a:xfrm>
          <a:prstGeom prst="rect">
            <a:avLst/>
          </a:prstGeom>
        </p:spPr>
      </p:pic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A473108-7BE7-4E24-9CD3-9484E822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Wave function</a:t>
            </a:r>
          </a:p>
          <a:p>
            <a:endParaRPr lang="en-US" altLang="ja-JP" dirty="0"/>
          </a:p>
          <a:p>
            <a:pPr>
              <a:spcBef>
                <a:spcPts val="1800"/>
              </a:spcBef>
            </a:pPr>
            <a:r>
              <a:rPr kumimoji="1" lang="en-US" altLang="ja-JP" dirty="0"/>
              <a:t> </a:t>
            </a:r>
            <a:r>
              <a:rPr lang="en-US" altLang="ja-JP" dirty="0"/>
              <a:t>Correlation</a:t>
            </a:r>
            <a:r>
              <a:rPr kumimoji="1" lang="en-US" altLang="ja-JP" dirty="0"/>
              <a:t> function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56F730F-5C24-4A58-B553-BC363C11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ΩΩ</a:t>
            </a:r>
            <a:r>
              <a:rPr lang="ja-JP" altLang="en-US" dirty="0"/>
              <a:t> </a:t>
            </a:r>
            <a:r>
              <a:rPr lang="en-US" altLang="ja-JP" dirty="0"/>
              <a:t>Correlation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E06E91-5BF5-44F7-81D1-85193820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70" y="1484339"/>
            <a:ext cx="5320652" cy="69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5902C8-6DC0-4457-9891-078B8CFA3D47}"/>
              </a:ext>
            </a:extLst>
          </p:cNvPr>
          <p:cNvSpPr txBox="1"/>
          <p:nvPr/>
        </p:nvSpPr>
        <p:spPr>
          <a:xfrm>
            <a:off x="5696170" y="2152605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Coulomb+(a)</a:t>
            </a:r>
            <a:r>
              <a:rPr kumimoji="1" lang="en-US" altLang="ja-JP" dirty="0" err="1"/>
              <a:t>symmetrization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CDDEAA-B51D-4BD8-8BAB-84E021F17455}"/>
              </a:ext>
            </a:extLst>
          </p:cNvPr>
          <p:cNvSpPr txBox="1"/>
          <p:nvPr/>
        </p:nvSpPr>
        <p:spPr>
          <a:xfrm>
            <a:off x="2195692" y="2136556"/>
            <a:ext cx="36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FSI</a:t>
            </a:r>
            <a:r>
              <a:rPr kumimoji="1" lang="en-US" altLang="ja-JP" dirty="0" err="1"/>
              <a:t>+Coulomb+symmetrization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4235B7-D8BC-4FE6-BC87-23F23BCDCC54}"/>
              </a:ext>
            </a:extLst>
          </p:cNvPr>
          <p:cNvSpPr txBox="1"/>
          <p:nvPr/>
        </p:nvSpPr>
        <p:spPr>
          <a:xfrm>
            <a:off x="5577840" y="3716337"/>
            <a:ext cx="3185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System is too large</a:t>
            </a:r>
          </a:p>
          <a:p>
            <a:r>
              <a:rPr lang="en-US" altLang="ja-JP" sz="2000" dirty="0" err="1"/>
              <a:t>Coulomb+HBT</a:t>
            </a:r>
            <a:r>
              <a:rPr lang="en-US" altLang="ja-JP" sz="2000" dirty="0"/>
              <a:t> dominate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lang="en-US" altLang="ja-JP" sz="2000" dirty="0"/>
              <a:t>Further suppressed by the spin degeneracy factor 1/16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5392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2725423-3E54-410E-AFAB-FC79A9FF5D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7" y="2830756"/>
            <a:ext cx="4400000" cy="3960000"/>
          </a:xfrm>
          <a:prstGeom prst="rect">
            <a:avLst/>
          </a:prstGeom>
        </p:spPr>
      </p:pic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A473108-7BE7-4E24-9CD3-9484E822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Wave function</a:t>
            </a:r>
          </a:p>
          <a:p>
            <a:endParaRPr lang="en-US" altLang="ja-JP" dirty="0"/>
          </a:p>
          <a:p>
            <a:pPr>
              <a:spcBef>
                <a:spcPts val="1800"/>
              </a:spcBef>
            </a:pPr>
            <a:r>
              <a:rPr kumimoji="1" lang="en-US" altLang="ja-JP" dirty="0"/>
              <a:t> </a:t>
            </a:r>
            <a:r>
              <a:rPr lang="en-US" altLang="ja-JP" dirty="0"/>
              <a:t>Correlation</a:t>
            </a:r>
            <a:r>
              <a:rPr kumimoji="1" lang="en-US" altLang="ja-JP" dirty="0"/>
              <a:t> function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56F730F-5C24-4A58-B553-BC363C11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ΩΩ</a:t>
            </a:r>
            <a:r>
              <a:rPr lang="ja-JP" altLang="en-US" dirty="0"/>
              <a:t> </a:t>
            </a:r>
            <a:r>
              <a:rPr lang="en-US" altLang="ja-JP" dirty="0"/>
              <a:t>Correlation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E06E91-5BF5-44F7-81D1-85193820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70" y="1484339"/>
            <a:ext cx="5320652" cy="69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5902C8-6DC0-4457-9891-078B8CFA3D47}"/>
              </a:ext>
            </a:extLst>
          </p:cNvPr>
          <p:cNvSpPr txBox="1"/>
          <p:nvPr/>
        </p:nvSpPr>
        <p:spPr>
          <a:xfrm>
            <a:off x="5696170" y="2152605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Coulomb+(a)</a:t>
            </a:r>
            <a:r>
              <a:rPr kumimoji="1" lang="en-US" altLang="ja-JP" dirty="0" err="1"/>
              <a:t>symmetrization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CDDEAA-B51D-4BD8-8BAB-84E021F17455}"/>
              </a:ext>
            </a:extLst>
          </p:cNvPr>
          <p:cNvSpPr txBox="1"/>
          <p:nvPr/>
        </p:nvSpPr>
        <p:spPr>
          <a:xfrm>
            <a:off x="2195692" y="2136556"/>
            <a:ext cx="36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FSI</a:t>
            </a:r>
            <a:r>
              <a:rPr kumimoji="1" lang="en-US" altLang="ja-JP" dirty="0" err="1"/>
              <a:t>+Coulomb+symmetrization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4235B7-D8BC-4FE6-BC87-23F23BCDCC54}"/>
              </a:ext>
            </a:extLst>
          </p:cNvPr>
          <p:cNvSpPr txBox="1"/>
          <p:nvPr/>
        </p:nvSpPr>
        <p:spPr>
          <a:xfrm>
            <a:off x="5577840" y="3716337"/>
            <a:ext cx="3185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C(q*) evolves with system size</a:t>
            </a:r>
            <a:endParaRPr kumimoji="1" lang="en-US" altLang="ja-JP" sz="2000" dirty="0"/>
          </a:p>
          <a:p>
            <a:r>
              <a:rPr lang="en-US" altLang="ja-JP" sz="2000" dirty="0" err="1"/>
              <a:t>Coulomb+HBT</a:t>
            </a:r>
            <a:r>
              <a:rPr lang="en-US" altLang="ja-JP" sz="2000" dirty="0"/>
              <a:t> dominate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lang="en-US" altLang="ja-JP" sz="2000" dirty="0"/>
              <a:t>Further suppressed by the spin degeneracy factor 1/16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407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1593438-1421-4EE8-A29F-3247C6A5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Dibaryons</a:t>
            </a:r>
            <a:r>
              <a:rPr kumimoji="1" lang="en-US" altLang="ja-JP" dirty="0" smtClean="0"/>
              <a:t>: Simplest BB systems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8434BC-EA45-4D29-9983-3451589B13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096" y="1413399"/>
            <a:ext cx="1524000" cy="18097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E931672-17FC-4604-B6CB-7279E126E584}"/>
              </a:ext>
            </a:extLst>
          </p:cNvPr>
          <p:cNvSpPr txBox="1"/>
          <p:nvPr/>
        </p:nvSpPr>
        <p:spPr>
          <a:xfrm>
            <a:off x="538880" y="1388751"/>
            <a:ext cx="419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Deutron</a:t>
            </a:r>
            <a:r>
              <a:rPr kumimoji="1" lang="en-US" altLang="ja-JP" sz="2400" dirty="0"/>
              <a:t> (Urey et al., 1931)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8F4E8A3-E23A-40F5-8FC2-2C016C156CDF}"/>
              </a:ext>
            </a:extLst>
          </p:cNvPr>
          <p:cNvSpPr txBox="1"/>
          <p:nvPr/>
        </p:nvSpPr>
        <p:spPr>
          <a:xfrm>
            <a:off x="538880" y="3321893"/>
            <a:ext cx="4193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With hyperons?          ----------</a:t>
            </a:r>
            <a:endParaRPr kumimoji="1" lang="ja-JP" altLang="en-US" sz="2400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3EAB221-5D9C-47BB-AD15-91428F7504DB}"/>
              </a:ext>
            </a:extLst>
          </p:cNvPr>
          <p:cNvGrpSpPr/>
          <p:nvPr/>
        </p:nvGrpSpPr>
        <p:grpSpPr>
          <a:xfrm>
            <a:off x="538880" y="3991665"/>
            <a:ext cx="1280373" cy="1240183"/>
            <a:chOff x="1967678" y="1364580"/>
            <a:chExt cx="1280373" cy="1240183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26F910B1-ED30-4A87-A00F-19F8181120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7678" y="1380763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18" name="グループ化 56">
              <a:extLst>
                <a:ext uri="{FF2B5EF4-FFF2-40B4-BE49-F238E27FC236}">
                  <a16:creationId xmlns:a16="http://schemas.microsoft.com/office/drawing/2014/main" id="{48F3053A-C30D-423F-8C4D-7DDFE8AD7B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9341" y="1406453"/>
              <a:ext cx="469668" cy="520282"/>
              <a:chOff x="1403648" y="4197408"/>
              <a:chExt cx="576064" cy="623423"/>
            </a:xfrm>
          </p:grpSpPr>
          <p:sp>
            <p:nvSpPr>
              <p:cNvPr id="33" name="円/楕円 71">
                <a:extLst>
                  <a:ext uri="{FF2B5EF4-FFF2-40B4-BE49-F238E27FC236}">
                    <a16:creationId xmlns:a16="http://schemas.microsoft.com/office/drawing/2014/main" id="{ECB0E1BB-55F7-451B-B96C-391197A937A5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4" name="円/楕円 72">
                <a:extLst>
                  <a:ext uri="{FF2B5EF4-FFF2-40B4-BE49-F238E27FC236}">
                    <a16:creationId xmlns:a16="http://schemas.microsoft.com/office/drawing/2014/main" id="{AA02AF38-ABF8-4ED9-A51D-8D39FAF13469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" name="円/楕円 73">
                <a:extLst>
                  <a:ext uri="{FF2B5EF4-FFF2-40B4-BE49-F238E27FC236}">
                    <a16:creationId xmlns:a16="http://schemas.microsoft.com/office/drawing/2014/main" id="{6C75852F-F22D-4BCC-96DB-45632096260D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9" name="グループ化 57">
              <a:extLst>
                <a:ext uri="{FF2B5EF4-FFF2-40B4-BE49-F238E27FC236}">
                  <a16:creationId xmlns:a16="http://schemas.microsoft.com/office/drawing/2014/main" id="{885CF987-CC8F-4489-A0CC-F1D700359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084" y="1955112"/>
              <a:ext cx="469668" cy="520282"/>
              <a:chOff x="2123728" y="4806254"/>
              <a:chExt cx="576064" cy="623423"/>
            </a:xfrm>
          </p:grpSpPr>
          <p:sp>
            <p:nvSpPr>
              <p:cNvPr id="30" name="円/楕円 68">
                <a:extLst>
                  <a:ext uri="{FF2B5EF4-FFF2-40B4-BE49-F238E27FC236}">
                    <a16:creationId xmlns:a16="http://schemas.microsoft.com/office/drawing/2014/main" id="{838FCA17-6060-46FD-99C7-492B0FC19736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" name="円/楕円 69">
                <a:extLst>
                  <a:ext uri="{FF2B5EF4-FFF2-40B4-BE49-F238E27FC236}">
                    <a16:creationId xmlns:a16="http://schemas.microsoft.com/office/drawing/2014/main" id="{4676E6A7-EE17-4701-A44C-13DD82EA1374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" name="円/楕円 70">
                <a:extLst>
                  <a:ext uri="{FF2B5EF4-FFF2-40B4-BE49-F238E27FC236}">
                    <a16:creationId xmlns:a16="http://schemas.microsoft.com/office/drawing/2014/main" id="{3C56EC45-5CF1-4C43-8870-09D80442D876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0" name="グループ化 58">
              <a:extLst>
                <a:ext uri="{FF2B5EF4-FFF2-40B4-BE49-F238E27FC236}">
                  <a16:creationId xmlns:a16="http://schemas.microsoft.com/office/drawing/2014/main" id="{71A393B8-326E-4B45-812D-FBDDE6F5F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8528" y="1955112"/>
              <a:ext cx="469668" cy="520282"/>
              <a:chOff x="1115616" y="5109833"/>
              <a:chExt cx="576064" cy="623423"/>
            </a:xfrm>
          </p:grpSpPr>
          <p:sp>
            <p:nvSpPr>
              <p:cNvPr id="27" name="円/楕円 65">
                <a:extLst>
                  <a:ext uri="{FF2B5EF4-FFF2-40B4-BE49-F238E27FC236}">
                    <a16:creationId xmlns:a16="http://schemas.microsoft.com/office/drawing/2014/main" id="{6545CCDC-6034-41D9-A639-3D8C51A27CCE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" name="円/楕円 66">
                <a:extLst>
                  <a:ext uri="{FF2B5EF4-FFF2-40B4-BE49-F238E27FC236}">
                    <a16:creationId xmlns:a16="http://schemas.microsoft.com/office/drawing/2014/main" id="{C62D0041-7222-436A-9151-3C2BE4B985DC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" name="円/楕円 67">
                <a:extLst>
                  <a:ext uri="{FF2B5EF4-FFF2-40B4-BE49-F238E27FC236}">
                    <a16:creationId xmlns:a16="http://schemas.microsoft.com/office/drawing/2014/main" id="{BAF2AA52-424F-4103-A364-4C8E4469FF4F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21" name="Picture 6" descr="gluon">
              <a:extLst>
                <a:ext uri="{FF2B5EF4-FFF2-40B4-BE49-F238E27FC236}">
                  <a16:creationId xmlns:a16="http://schemas.microsoft.com/office/drawing/2014/main" id="{8E75A151-45FB-45D7-B48B-738F8F592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2252929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gluon">
              <a:extLst>
                <a:ext uri="{FF2B5EF4-FFF2-40B4-BE49-F238E27FC236}">
                  <a16:creationId xmlns:a16="http://schemas.microsoft.com/office/drawing/2014/main" id="{92B3091A-6610-427D-8A99-53E6F6D71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238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gluon">
              <a:extLst>
                <a:ext uri="{FF2B5EF4-FFF2-40B4-BE49-F238E27FC236}">
                  <a16:creationId xmlns:a16="http://schemas.microsoft.com/office/drawing/2014/main" id="{B00C8405-3BDC-49A8-A590-40ACEE041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2593501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B905853-5E7A-4E22-A203-30EE6BF78A4E}"/>
                </a:ext>
              </a:extLst>
            </p:cNvPr>
            <p:cNvSpPr txBox="1"/>
            <p:nvPr/>
          </p:nvSpPr>
          <p:spPr bwMode="auto">
            <a:xfrm>
              <a:off x="2397841" y="1364580"/>
              <a:ext cx="40005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6E11A3-0C30-4F47-A9E7-DFF05011578C}"/>
                </a:ext>
              </a:extLst>
            </p:cNvPr>
            <p:cNvSpPr txBox="1"/>
            <p:nvPr/>
          </p:nvSpPr>
          <p:spPr bwMode="auto">
            <a:xfrm>
              <a:off x="2070816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A1DBFF2-9C48-40D7-B1E6-B1D0FD5BA0B5}"/>
                </a:ext>
              </a:extLst>
            </p:cNvPr>
            <p:cNvSpPr txBox="1"/>
            <p:nvPr/>
          </p:nvSpPr>
          <p:spPr bwMode="auto">
            <a:xfrm>
              <a:off x="2691529" y="1940843"/>
              <a:ext cx="3984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8F99069-AF00-4ED4-BE70-247A3F0C8CFF}"/>
              </a:ext>
            </a:extLst>
          </p:cNvPr>
          <p:cNvGrpSpPr/>
          <p:nvPr/>
        </p:nvGrpSpPr>
        <p:grpSpPr>
          <a:xfrm>
            <a:off x="1510459" y="5424319"/>
            <a:ext cx="1280373" cy="1243291"/>
            <a:chOff x="5357792" y="1364580"/>
            <a:chExt cx="1280373" cy="1243291"/>
          </a:xfrm>
        </p:grpSpPr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8607239D-1929-4D44-91C4-8DD397B82F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38" name="グループ化 56">
              <a:extLst>
                <a:ext uri="{FF2B5EF4-FFF2-40B4-BE49-F238E27FC236}">
                  <a16:creationId xmlns:a16="http://schemas.microsoft.com/office/drawing/2014/main" id="{7C8FCEDA-70BE-40C9-8D99-7DF68682D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53" name="円/楕円 91">
                <a:extLst>
                  <a:ext uri="{FF2B5EF4-FFF2-40B4-BE49-F238E27FC236}">
                    <a16:creationId xmlns:a16="http://schemas.microsoft.com/office/drawing/2014/main" id="{91C76731-36DA-4B37-B1CF-85BA3864D069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4" name="円/楕円 92">
                <a:extLst>
                  <a:ext uri="{FF2B5EF4-FFF2-40B4-BE49-F238E27FC236}">
                    <a16:creationId xmlns:a16="http://schemas.microsoft.com/office/drawing/2014/main" id="{AD63F8CA-108C-48A9-A92A-E949767F6F29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5" name="円/楕円 93">
                <a:extLst>
                  <a:ext uri="{FF2B5EF4-FFF2-40B4-BE49-F238E27FC236}">
                    <a16:creationId xmlns:a16="http://schemas.microsoft.com/office/drawing/2014/main" id="{C94B55CE-E226-450C-908F-1C8A764C15F6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9" name="グループ化 57">
              <a:extLst>
                <a:ext uri="{FF2B5EF4-FFF2-40B4-BE49-F238E27FC236}">
                  <a16:creationId xmlns:a16="http://schemas.microsoft.com/office/drawing/2014/main" id="{26BA34CA-104A-40B5-AAF4-D07B5F6689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7147" y="1955112"/>
              <a:ext cx="469668" cy="520282"/>
              <a:chOff x="2123728" y="4806254"/>
              <a:chExt cx="576064" cy="623423"/>
            </a:xfrm>
          </p:grpSpPr>
          <p:sp>
            <p:nvSpPr>
              <p:cNvPr id="50" name="円/楕円 88">
                <a:extLst>
                  <a:ext uri="{FF2B5EF4-FFF2-40B4-BE49-F238E27FC236}">
                    <a16:creationId xmlns:a16="http://schemas.microsoft.com/office/drawing/2014/main" id="{839D049B-018F-4225-B3DE-A0C248783268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1" name="円/楕円 89">
                <a:extLst>
                  <a:ext uri="{FF2B5EF4-FFF2-40B4-BE49-F238E27FC236}">
                    <a16:creationId xmlns:a16="http://schemas.microsoft.com/office/drawing/2014/main" id="{B412F1C0-3867-46A4-B088-51756765EC68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2" name="円/楕円 90">
                <a:extLst>
                  <a:ext uri="{FF2B5EF4-FFF2-40B4-BE49-F238E27FC236}">
                    <a16:creationId xmlns:a16="http://schemas.microsoft.com/office/drawing/2014/main" id="{40824B23-40BE-4350-A744-AB4AC7304FC5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40" name="グループ化 58">
              <a:extLst>
                <a:ext uri="{FF2B5EF4-FFF2-40B4-BE49-F238E27FC236}">
                  <a16:creationId xmlns:a16="http://schemas.microsoft.com/office/drawing/2014/main" id="{E47600A0-09A0-49FA-926F-84B25C8AF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47" name="円/楕円 85">
                <a:extLst>
                  <a:ext uri="{FF2B5EF4-FFF2-40B4-BE49-F238E27FC236}">
                    <a16:creationId xmlns:a16="http://schemas.microsoft.com/office/drawing/2014/main" id="{309E6CB0-5B3E-4A0F-A9AB-333D41171BE9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8" name="円/楕円 86">
                <a:extLst>
                  <a:ext uri="{FF2B5EF4-FFF2-40B4-BE49-F238E27FC236}">
                    <a16:creationId xmlns:a16="http://schemas.microsoft.com/office/drawing/2014/main" id="{029A6B76-82C9-45DD-97BA-0C288BEDFD5B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9" name="円/楕円 87">
                <a:extLst>
                  <a:ext uri="{FF2B5EF4-FFF2-40B4-BE49-F238E27FC236}">
                    <a16:creationId xmlns:a16="http://schemas.microsoft.com/office/drawing/2014/main" id="{9BA65D44-161C-43F3-BC1E-171D9248DA5E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41" name="Picture 6" descr="gluon">
              <a:extLst>
                <a:ext uri="{FF2B5EF4-FFF2-40B4-BE49-F238E27FC236}">
                  <a16:creationId xmlns:a16="http://schemas.microsoft.com/office/drawing/2014/main" id="{8E7CB163-3147-4648-B55A-F554B0E5C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6" descr="gluon">
              <a:extLst>
                <a:ext uri="{FF2B5EF4-FFF2-40B4-BE49-F238E27FC236}">
                  <a16:creationId xmlns:a16="http://schemas.microsoft.com/office/drawing/2014/main" id="{F1FA07D1-253F-4EA1-8518-F74F1F16E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gluon">
              <a:extLst>
                <a:ext uri="{FF2B5EF4-FFF2-40B4-BE49-F238E27FC236}">
                  <a16:creationId xmlns:a16="http://schemas.microsoft.com/office/drawing/2014/main" id="{90E4D983-522A-4D49-BDAC-AA7106760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5EC42DB-B823-4E8E-B01E-F4B326A15F9F}"/>
                </a:ext>
              </a:extLst>
            </p:cNvPr>
            <p:cNvSpPr txBox="1"/>
            <p:nvPr/>
          </p:nvSpPr>
          <p:spPr bwMode="auto">
            <a:xfrm>
              <a:off x="5818904" y="1364580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87C039A-6BD8-4EF7-B17D-91B807505853}"/>
                </a:ext>
              </a:extLst>
            </p:cNvPr>
            <p:cNvSpPr txBox="1"/>
            <p:nvPr/>
          </p:nvSpPr>
          <p:spPr bwMode="auto">
            <a:xfrm>
              <a:off x="5491879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98C1ADA-D517-4803-BBA5-626FC037550F}"/>
                </a:ext>
              </a:extLst>
            </p:cNvPr>
            <p:cNvSpPr txBox="1"/>
            <p:nvPr/>
          </p:nvSpPr>
          <p:spPr bwMode="auto">
            <a:xfrm>
              <a:off x="6112591" y="1940843"/>
              <a:ext cx="398463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CC16AA83-AB4A-47B3-BCF8-4A4EC6EE7E7E}"/>
              </a:ext>
            </a:extLst>
          </p:cNvPr>
          <p:cNvGrpSpPr/>
          <p:nvPr/>
        </p:nvGrpSpPr>
        <p:grpSpPr>
          <a:xfrm>
            <a:off x="3460073" y="5218364"/>
            <a:ext cx="1280373" cy="1243291"/>
            <a:chOff x="5357792" y="1364580"/>
            <a:chExt cx="1280373" cy="124329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600C9698-EBAB-4E5F-B70A-125D0FB9C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72" name="グループ化 56">
              <a:extLst>
                <a:ext uri="{FF2B5EF4-FFF2-40B4-BE49-F238E27FC236}">
                  <a16:creationId xmlns:a16="http://schemas.microsoft.com/office/drawing/2014/main" id="{25EDAF5D-44DB-425B-80CA-5B07C0731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87" name="円/楕円 91">
                <a:extLst>
                  <a:ext uri="{FF2B5EF4-FFF2-40B4-BE49-F238E27FC236}">
                    <a16:creationId xmlns:a16="http://schemas.microsoft.com/office/drawing/2014/main" id="{8ECE40E4-8372-463A-9737-B8A5CAFAA73A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8" name="円/楕円 92">
                <a:extLst>
                  <a:ext uri="{FF2B5EF4-FFF2-40B4-BE49-F238E27FC236}">
                    <a16:creationId xmlns:a16="http://schemas.microsoft.com/office/drawing/2014/main" id="{E0FE7527-0028-4869-8E16-014CEEB0D249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9" name="円/楕円 93">
                <a:extLst>
                  <a:ext uri="{FF2B5EF4-FFF2-40B4-BE49-F238E27FC236}">
                    <a16:creationId xmlns:a16="http://schemas.microsoft.com/office/drawing/2014/main" id="{F63C30F3-9B73-48CF-9C7D-EF223F8EF84C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3" name="グループ化 57">
              <a:extLst>
                <a:ext uri="{FF2B5EF4-FFF2-40B4-BE49-F238E27FC236}">
                  <a16:creationId xmlns:a16="http://schemas.microsoft.com/office/drawing/2014/main" id="{7C7E3FBC-1133-4DB5-9C0B-1074E3100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7147" y="1955112"/>
              <a:ext cx="469668" cy="520282"/>
              <a:chOff x="2123728" y="4806254"/>
              <a:chExt cx="576064" cy="623423"/>
            </a:xfrm>
          </p:grpSpPr>
          <p:sp>
            <p:nvSpPr>
              <p:cNvPr id="84" name="円/楕円 88">
                <a:extLst>
                  <a:ext uri="{FF2B5EF4-FFF2-40B4-BE49-F238E27FC236}">
                    <a16:creationId xmlns:a16="http://schemas.microsoft.com/office/drawing/2014/main" id="{A0E1FE31-B9E5-4CAA-9A06-6EE6DDD04572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5" name="円/楕円 89">
                <a:extLst>
                  <a:ext uri="{FF2B5EF4-FFF2-40B4-BE49-F238E27FC236}">
                    <a16:creationId xmlns:a16="http://schemas.microsoft.com/office/drawing/2014/main" id="{D93227A6-58FD-40EF-8165-2C40B2967B12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6" name="円/楕円 90">
                <a:extLst>
                  <a:ext uri="{FF2B5EF4-FFF2-40B4-BE49-F238E27FC236}">
                    <a16:creationId xmlns:a16="http://schemas.microsoft.com/office/drawing/2014/main" id="{286DAD2C-64A0-430C-B4C0-C736B2D02E17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4" name="グループ化 58">
              <a:extLst>
                <a:ext uri="{FF2B5EF4-FFF2-40B4-BE49-F238E27FC236}">
                  <a16:creationId xmlns:a16="http://schemas.microsoft.com/office/drawing/2014/main" id="{3BEE2C57-0A88-4094-A740-B6A1D302C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81" name="円/楕円 85">
                <a:extLst>
                  <a:ext uri="{FF2B5EF4-FFF2-40B4-BE49-F238E27FC236}">
                    <a16:creationId xmlns:a16="http://schemas.microsoft.com/office/drawing/2014/main" id="{96F9C3D8-7A39-4A11-A04C-6D8D08132674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2" name="円/楕円 86">
                <a:extLst>
                  <a:ext uri="{FF2B5EF4-FFF2-40B4-BE49-F238E27FC236}">
                    <a16:creationId xmlns:a16="http://schemas.microsoft.com/office/drawing/2014/main" id="{7E750D96-B00D-4CFF-92CB-42390A676465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3" name="円/楕円 87">
                <a:extLst>
                  <a:ext uri="{FF2B5EF4-FFF2-40B4-BE49-F238E27FC236}">
                    <a16:creationId xmlns:a16="http://schemas.microsoft.com/office/drawing/2014/main" id="{906C5CFD-98E6-49CF-8D58-AA812F8572D4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75" name="Picture 6" descr="gluon">
              <a:extLst>
                <a:ext uri="{FF2B5EF4-FFF2-40B4-BE49-F238E27FC236}">
                  <a16:creationId xmlns:a16="http://schemas.microsoft.com/office/drawing/2014/main" id="{29ABBAD6-86A9-49E9-AB07-0C5AA7A4B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6" descr="gluon">
              <a:extLst>
                <a:ext uri="{FF2B5EF4-FFF2-40B4-BE49-F238E27FC236}">
                  <a16:creationId xmlns:a16="http://schemas.microsoft.com/office/drawing/2014/main" id="{197ECB2B-88DA-4C0B-840E-467788154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6" descr="gluon">
              <a:extLst>
                <a:ext uri="{FF2B5EF4-FFF2-40B4-BE49-F238E27FC236}">
                  <a16:creationId xmlns:a16="http://schemas.microsoft.com/office/drawing/2014/main" id="{9B9161D4-033D-487F-94FC-29AD94EB9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51A325B-5EEF-4C31-A2AC-11C1AC44D5D3}"/>
                </a:ext>
              </a:extLst>
            </p:cNvPr>
            <p:cNvSpPr txBox="1"/>
            <p:nvPr/>
          </p:nvSpPr>
          <p:spPr bwMode="auto">
            <a:xfrm>
              <a:off x="5818904" y="1364580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E74C5DDF-40C8-4010-BAF1-DC30540FEFBA}"/>
                </a:ext>
              </a:extLst>
            </p:cNvPr>
            <p:cNvSpPr txBox="1"/>
            <p:nvPr/>
          </p:nvSpPr>
          <p:spPr bwMode="auto">
            <a:xfrm>
              <a:off x="5491879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59B8DE9-8C44-4C43-AE4E-D4D057653960}"/>
                </a:ext>
              </a:extLst>
            </p:cNvPr>
            <p:cNvSpPr txBox="1"/>
            <p:nvPr/>
          </p:nvSpPr>
          <p:spPr bwMode="auto">
            <a:xfrm>
              <a:off x="6112591" y="1940843"/>
              <a:ext cx="398463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BCF2C5F0-B2E2-49EB-BD99-B19113E6E748}"/>
              </a:ext>
            </a:extLst>
          </p:cNvPr>
          <p:cNvGrpSpPr/>
          <p:nvPr/>
        </p:nvGrpSpPr>
        <p:grpSpPr>
          <a:xfrm>
            <a:off x="2768655" y="3744797"/>
            <a:ext cx="1280373" cy="1240183"/>
            <a:chOff x="1967678" y="1364580"/>
            <a:chExt cx="1280373" cy="1240183"/>
          </a:xfrm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0C06856D-96FF-49B5-BC4C-4E5E16D155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7678" y="1380763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92" name="グループ化 56">
              <a:extLst>
                <a:ext uri="{FF2B5EF4-FFF2-40B4-BE49-F238E27FC236}">
                  <a16:creationId xmlns:a16="http://schemas.microsoft.com/office/drawing/2014/main" id="{8EF3086E-1F7F-4EBD-8974-AE35AF019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9341" y="1406453"/>
              <a:ext cx="469668" cy="520282"/>
              <a:chOff x="1403648" y="4197408"/>
              <a:chExt cx="576064" cy="623423"/>
            </a:xfrm>
          </p:grpSpPr>
          <p:sp>
            <p:nvSpPr>
              <p:cNvPr id="107" name="円/楕円 71">
                <a:extLst>
                  <a:ext uri="{FF2B5EF4-FFF2-40B4-BE49-F238E27FC236}">
                    <a16:creationId xmlns:a16="http://schemas.microsoft.com/office/drawing/2014/main" id="{50FF73D2-DC80-440F-8656-DCA96DACA956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" name="円/楕円 72">
                <a:extLst>
                  <a:ext uri="{FF2B5EF4-FFF2-40B4-BE49-F238E27FC236}">
                    <a16:creationId xmlns:a16="http://schemas.microsoft.com/office/drawing/2014/main" id="{C76742AB-A49C-4BA2-8034-03611C2726D2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" name="円/楕円 73">
                <a:extLst>
                  <a:ext uri="{FF2B5EF4-FFF2-40B4-BE49-F238E27FC236}">
                    <a16:creationId xmlns:a16="http://schemas.microsoft.com/office/drawing/2014/main" id="{ABC0664E-5175-404B-9F73-77006EE1EB21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93" name="グループ化 57">
              <a:extLst>
                <a:ext uri="{FF2B5EF4-FFF2-40B4-BE49-F238E27FC236}">
                  <a16:creationId xmlns:a16="http://schemas.microsoft.com/office/drawing/2014/main" id="{788F7D85-13D0-4738-8A74-4DE66279A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084" y="1955112"/>
              <a:ext cx="469668" cy="520282"/>
              <a:chOff x="2123728" y="4806254"/>
              <a:chExt cx="576064" cy="623423"/>
            </a:xfrm>
          </p:grpSpPr>
          <p:sp>
            <p:nvSpPr>
              <p:cNvPr id="104" name="円/楕円 68">
                <a:extLst>
                  <a:ext uri="{FF2B5EF4-FFF2-40B4-BE49-F238E27FC236}">
                    <a16:creationId xmlns:a16="http://schemas.microsoft.com/office/drawing/2014/main" id="{77151A91-6841-4054-9A81-F30C52AEF49B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5" name="円/楕円 69">
                <a:extLst>
                  <a:ext uri="{FF2B5EF4-FFF2-40B4-BE49-F238E27FC236}">
                    <a16:creationId xmlns:a16="http://schemas.microsoft.com/office/drawing/2014/main" id="{1F060A4D-A4AD-477D-B98A-DFA97918A6B5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6" name="円/楕円 70">
                <a:extLst>
                  <a:ext uri="{FF2B5EF4-FFF2-40B4-BE49-F238E27FC236}">
                    <a16:creationId xmlns:a16="http://schemas.microsoft.com/office/drawing/2014/main" id="{9555B097-6F47-46A1-B43F-5C68F10CC707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94" name="グループ化 58">
              <a:extLst>
                <a:ext uri="{FF2B5EF4-FFF2-40B4-BE49-F238E27FC236}">
                  <a16:creationId xmlns:a16="http://schemas.microsoft.com/office/drawing/2014/main" id="{FD213011-1B8C-4D7E-B640-685FD0B29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8528" y="1955112"/>
              <a:ext cx="469668" cy="520282"/>
              <a:chOff x="1115616" y="5109833"/>
              <a:chExt cx="576064" cy="623423"/>
            </a:xfrm>
          </p:grpSpPr>
          <p:sp>
            <p:nvSpPr>
              <p:cNvPr id="101" name="円/楕円 65">
                <a:extLst>
                  <a:ext uri="{FF2B5EF4-FFF2-40B4-BE49-F238E27FC236}">
                    <a16:creationId xmlns:a16="http://schemas.microsoft.com/office/drawing/2014/main" id="{17685C5A-683B-4E2E-BB2F-612854DD8AFB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2" name="円/楕円 66">
                <a:extLst>
                  <a:ext uri="{FF2B5EF4-FFF2-40B4-BE49-F238E27FC236}">
                    <a16:creationId xmlns:a16="http://schemas.microsoft.com/office/drawing/2014/main" id="{BC6B7D5C-E004-49C6-9562-E2123219F53F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3" name="円/楕円 67">
                <a:extLst>
                  <a:ext uri="{FF2B5EF4-FFF2-40B4-BE49-F238E27FC236}">
                    <a16:creationId xmlns:a16="http://schemas.microsoft.com/office/drawing/2014/main" id="{541B3AE2-2D46-4269-9536-C3B3900F0F13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95" name="Picture 6" descr="gluon">
              <a:extLst>
                <a:ext uri="{FF2B5EF4-FFF2-40B4-BE49-F238E27FC236}">
                  <a16:creationId xmlns:a16="http://schemas.microsoft.com/office/drawing/2014/main" id="{002DCDD0-39B9-4F3B-91E6-198BDF571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2252929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6" descr="gluon">
              <a:extLst>
                <a:ext uri="{FF2B5EF4-FFF2-40B4-BE49-F238E27FC236}">
                  <a16:creationId xmlns:a16="http://schemas.microsoft.com/office/drawing/2014/main" id="{ED6D6A2D-3C18-44AF-A5D0-092272F87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238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6" descr="gluon">
              <a:extLst>
                <a:ext uri="{FF2B5EF4-FFF2-40B4-BE49-F238E27FC236}">
                  <a16:creationId xmlns:a16="http://schemas.microsoft.com/office/drawing/2014/main" id="{BA768FB7-E363-4DE8-8FAD-6F0AFD384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2593501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213F20EB-D9D1-4C53-B523-7E27E609971A}"/>
                </a:ext>
              </a:extLst>
            </p:cNvPr>
            <p:cNvSpPr txBox="1"/>
            <p:nvPr/>
          </p:nvSpPr>
          <p:spPr bwMode="auto">
            <a:xfrm>
              <a:off x="2397841" y="1364580"/>
              <a:ext cx="40005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5C20BD8D-A57D-4733-8C59-A0C008B5936A}"/>
                </a:ext>
              </a:extLst>
            </p:cNvPr>
            <p:cNvSpPr txBox="1"/>
            <p:nvPr/>
          </p:nvSpPr>
          <p:spPr bwMode="auto">
            <a:xfrm>
              <a:off x="2070816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CB904D3B-0B4E-4FB3-B402-9C2561617355}"/>
                </a:ext>
              </a:extLst>
            </p:cNvPr>
            <p:cNvSpPr txBox="1"/>
            <p:nvPr/>
          </p:nvSpPr>
          <p:spPr bwMode="auto">
            <a:xfrm>
              <a:off x="2691529" y="1940843"/>
              <a:ext cx="3984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EA38BB54-8EAD-451C-9595-DBC7F0AE9937}"/>
              </a:ext>
            </a:extLst>
          </p:cNvPr>
          <p:cNvSpPr txBox="1"/>
          <p:nvPr/>
        </p:nvSpPr>
        <p:spPr>
          <a:xfrm>
            <a:off x="4895391" y="3352975"/>
            <a:ext cx="4026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Flavor SU(3) classification </a:t>
            </a:r>
            <a:r>
              <a:rPr lang="en-US" altLang="ja-JP" sz="2400" dirty="0"/>
              <a:t>predict</a:t>
            </a:r>
            <a:r>
              <a:rPr kumimoji="1" lang="en-US" altLang="ja-JP" sz="2400" dirty="0"/>
              <a:t>s some channels with no Pauli blocking</a:t>
            </a:r>
            <a:endParaRPr kumimoji="1" lang="ja-JP" altLang="en-US" sz="2400" dirty="0"/>
          </a:p>
        </p:txBody>
      </p: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981F9CA7-6295-45A4-9AC2-AE054C47E36F}"/>
              </a:ext>
            </a:extLst>
          </p:cNvPr>
          <p:cNvGrpSpPr/>
          <p:nvPr/>
        </p:nvGrpSpPr>
        <p:grpSpPr>
          <a:xfrm>
            <a:off x="215636" y="4419604"/>
            <a:ext cx="7997915" cy="1664742"/>
            <a:chOff x="215636" y="4419604"/>
            <a:chExt cx="7997915" cy="1664742"/>
          </a:xfrm>
        </p:grpSpPr>
        <p:sp>
          <p:nvSpPr>
            <p:cNvPr id="131" name="四角形: 角を丸くする 130">
              <a:extLst>
                <a:ext uri="{FF2B5EF4-FFF2-40B4-BE49-F238E27FC236}">
                  <a16:creationId xmlns:a16="http://schemas.microsoft.com/office/drawing/2014/main" id="{8D66CD79-820E-4E4D-B71E-BC9F81515142}"/>
                </a:ext>
              </a:extLst>
            </p:cNvPr>
            <p:cNvSpPr/>
            <p:nvPr/>
          </p:nvSpPr>
          <p:spPr bwMode="auto">
            <a:xfrm rot="1187838">
              <a:off x="215636" y="4419604"/>
              <a:ext cx="4858969" cy="1664742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AD2A14D7-E903-4496-BB10-7739F52CF708}"/>
                </a:ext>
              </a:extLst>
            </p:cNvPr>
            <p:cNvSpPr txBox="1"/>
            <p:nvPr/>
          </p:nvSpPr>
          <p:spPr>
            <a:xfrm>
              <a:off x="5636757" y="5223219"/>
              <a:ext cx="25767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e.g., NΩ (</a:t>
              </a:r>
              <a:r>
                <a:rPr kumimoji="1" lang="en-US" altLang="ja-JP" sz="2800" i="1" dirty="0"/>
                <a:t>J</a:t>
              </a:r>
              <a:r>
                <a:rPr kumimoji="1" lang="en-US" altLang="ja-JP" sz="2800" dirty="0"/>
                <a:t>=2)</a:t>
              </a:r>
              <a:endParaRPr kumimoji="1" lang="ja-JP" altLang="en-US" sz="2800" dirty="0"/>
            </a:p>
          </p:txBody>
        </p:sp>
      </p:grp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802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06FEDFE-7FD8-4817-ABC3-68A68879E5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87" y="2836931"/>
            <a:ext cx="4400000" cy="3960000"/>
          </a:xfrm>
          <a:prstGeom prst="rect">
            <a:avLst/>
          </a:prstGeom>
        </p:spPr>
      </p:pic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A473108-7BE7-4E24-9CD3-9484E8228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 Wave function</a:t>
            </a:r>
          </a:p>
          <a:p>
            <a:endParaRPr lang="en-US" altLang="ja-JP" dirty="0"/>
          </a:p>
          <a:p>
            <a:pPr>
              <a:spcBef>
                <a:spcPts val="1800"/>
              </a:spcBef>
            </a:pPr>
            <a:r>
              <a:rPr kumimoji="1" lang="en-US" altLang="ja-JP" dirty="0"/>
              <a:t> </a:t>
            </a:r>
            <a:r>
              <a:rPr lang="en-US" altLang="ja-JP" dirty="0"/>
              <a:t>Correlation</a:t>
            </a:r>
            <a:r>
              <a:rPr kumimoji="1" lang="en-US" altLang="ja-JP" dirty="0"/>
              <a:t> function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56F730F-5C24-4A58-B553-BC363C111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ΩΩ</a:t>
            </a:r>
            <a:r>
              <a:rPr lang="ja-JP" altLang="en-US" dirty="0"/>
              <a:t> </a:t>
            </a:r>
            <a:r>
              <a:rPr lang="en-US" altLang="ja-JP" dirty="0"/>
              <a:t>Correlation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2E06E91-5BF5-44F7-81D1-851938200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970" y="1484339"/>
            <a:ext cx="5320652" cy="69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85902C8-6DC0-4457-9891-078B8CFA3D47}"/>
              </a:ext>
            </a:extLst>
          </p:cNvPr>
          <p:cNvSpPr txBox="1"/>
          <p:nvPr/>
        </p:nvSpPr>
        <p:spPr>
          <a:xfrm>
            <a:off x="5696170" y="2152605"/>
            <a:ext cx="3461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Coulomb+(a)</a:t>
            </a:r>
            <a:r>
              <a:rPr kumimoji="1" lang="en-US" altLang="ja-JP" dirty="0" err="1"/>
              <a:t>symmetrization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CDDEAA-B51D-4BD8-8BAB-84E021F17455}"/>
              </a:ext>
            </a:extLst>
          </p:cNvPr>
          <p:cNvSpPr txBox="1"/>
          <p:nvPr/>
        </p:nvSpPr>
        <p:spPr>
          <a:xfrm>
            <a:off x="2195692" y="2136556"/>
            <a:ext cx="36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FSI</a:t>
            </a:r>
            <a:r>
              <a:rPr kumimoji="1" lang="en-US" altLang="ja-JP" dirty="0" err="1"/>
              <a:t>+Coulomb+symmetrization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14235B7-D8BC-4FE6-BC87-23F23BCDCC54}"/>
              </a:ext>
            </a:extLst>
          </p:cNvPr>
          <p:cNvSpPr txBox="1"/>
          <p:nvPr/>
        </p:nvSpPr>
        <p:spPr>
          <a:xfrm>
            <a:off x="5577840" y="3716337"/>
            <a:ext cx="3185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Strong FSI effect for small systems</a:t>
            </a:r>
            <a:endParaRPr kumimoji="1" lang="en-US" altLang="ja-JP" sz="2000" dirty="0"/>
          </a:p>
          <a:p>
            <a:endParaRPr kumimoji="1" lang="en-US" altLang="ja-JP" sz="2000" dirty="0"/>
          </a:p>
          <a:p>
            <a:r>
              <a:rPr lang="en-US" altLang="ja-JP" sz="2000" dirty="0"/>
              <a:t>Further suppressed by the spin degeneracy factor 1/16</a:t>
            </a:r>
            <a:endParaRPr kumimoji="1" lang="ja-JP" altLang="en-US" sz="2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880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3B52756B-0B40-4B24-A472-938F5B73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216" y="1200901"/>
            <a:ext cx="7848600" cy="533400"/>
          </a:xfrm>
        </p:spPr>
        <p:txBody>
          <a:bodyPr/>
          <a:lstStyle/>
          <a:p>
            <a:r>
              <a:rPr kumimoji="1" lang="en-US" altLang="ja-JP" sz="7200" dirty="0"/>
              <a:t>S=-3:</a:t>
            </a:r>
            <a:br>
              <a:rPr kumimoji="1" lang="en-US" altLang="ja-JP" sz="7200" dirty="0"/>
            </a:br>
            <a:r>
              <a:rPr kumimoji="1" lang="en-US" altLang="ja-JP" sz="5400" i="1" dirty="0" err="1"/>
              <a:t>p</a:t>
            </a:r>
            <a:r>
              <a:rPr lang="en-US" altLang="ja-JP" sz="5400" dirty="0" err="1"/>
              <a:t>Ω</a:t>
            </a:r>
            <a:r>
              <a:rPr lang="en-US" altLang="ja-JP" sz="5400" dirty="0"/>
              <a:t> @almost </a:t>
            </a:r>
            <a:r>
              <a:rPr lang="en-US" altLang="ja-JP" sz="5400" dirty="0" err="1"/>
              <a:t>phys.point</a:t>
            </a:r>
            <a:endParaRPr kumimoji="1" lang="ja-JP" altLang="en-US" sz="54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883F01-00B5-4682-B40A-851EED4C1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458709"/>
            <a:ext cx="7089593" cy="3789622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4E04357-53C9-40F4-A5A8-5DA38C8FC057}"/>
              </a:ext>
            </a:extLst>
          </p:cNvPr>
          <p:cNvGrpSpPr/>
          <p:nvPr/>
        </p:nvGrpSpPr>
        <p:grpSpPr>
          <a:xfrm>
            <a:off x="5303156" y="2819901"/>
            <a:ext cx="1280373" cy="1240183"/>
            <a:chOff x="1967678" y="1364580"/>
            <a:chExt cx="1280373" cy="1240183"/>
          </a:xfrm>
        </p:grpSpPr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FEF3D7FC-B95B-43DB-BD80-D1200D6711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7678" y="1380763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7" name="グループ化 56">
              <a:extLst>
                <a:ext uri="{FF2B5EF4-FFF2-40B4-BE49-F238E27FC236}">
                  <a16:creationId xmlns:a16="http://schemas.microsoft.com/office/drawing/2014/main" id="{B6FDB48E-533C-4ABF-B44C-0707F5E1C4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9341" y="1406453"/>
              <a:ext cx="469668" cy="520282"/>
              <a:chOff x="1403648" y="4197408"/>
              <a:chExt cx="576064" cy="623423"/>
            </a:xfrm>
          </p:grpSpPr>
          <p:sp>
            <p:nvSpPr>
              <p:cNvPr id="22" name="円/楕円 71">
                <a:extLst>
                  <a:ext uri="{FF2B5EF4-FFF2-40B4-BE49-F238E27FC236}">
                    <a16:creationId xmlns:a16="http://schemas.microsoft.com/office/drawing/2014/main" id="{55305A3E-A466-4A04-832D-8EA79FAA4195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23" name="円/楕円 72">
                <a:extLst>
                  <a:ext uri="{FF2B5EF4-FFF2-40B4-BE49-F238E27FC236}">
                    <a16:creationId xmlns:a16="http://schemas.microsoft.com/office/drawing/2014/main" id="{5300A9B6-1257-4425-BDE3-41EFCF853BEB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24" name="円/楕円 73">
                <a:extLst>
                  <a:ext uri="{FF2B5EF4-FFF2-40B4-BE49-F238E27FC236}">
                    <a16:creationId xmlns:a16="http://schemas.microsoft.com/office/drawing/2014/main" id="{037F9316-067D-4D73-A581-FDC15C6C5851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p:grpSp>
        <p:grpSp>
          <p:nvGrpSpPr>
            <p:cNvPr id="8" name="グループ化 57">
              <a:extLst>
                <a:ext uri="{FF2B5EF4-FFF2-40B4-BE49-F238E27FC236}">
                  <a16:creationId xmlns:a16="http://schemas.microsoft.com/office/drawing/2014/main" id="{97961506-93D1-4A95-B9CE-7A277BBB1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084" y="1955112"/>
              <a:ext cx="469668" cy="520282"/>
              <a:chOff x="2123728" y="4806254"/>
              <a:chExt cx="576064" cy="623423"/>
            </a:xfrm>
          </p:grpSpPr>
          <p:sp>
            <p:nvSpPr>
              <p:cNvPr id="19" name="円/楕円 68">
                <a:extLst>
                  <a:ext uri="{FF2B5EF4-FFF2-40B4-BE49-F238E27FC236}">
                    <a16:creationId xmlns:a16="http://schemas.microsoft.com/office/drawing/2014/main" id="{D9D0E7DA-6D64-46C0-8614-5F9533671C3D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20" name="円/楕円 69">
                <a:extLst>
                  <a:ext uri="{FF2B5EF4-FFF2-40B4-BE49-F238E27FC236}">
                    <a16:creationId xmlns:a16="http://schemas.microsoft.com/office/drawing/2014/main" id="{49A7FB2E-3377-4AA1-8CFF-0A3E7AB24EC9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21" name="円/楕円 70">
                <a:extLst>
                  <a:ext uri="{FF2B5EF4-FFF2-40B4-BE49-F238E27FC236}">
                    <a16:creationId xmlns:a16="http://schemas.microsoft.com/office/drawing/2014/main" id="{2B3E6655-4C6E-4D89-A11B-881821643B0C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p:grpSp>
        <p:grpSp>
          <p:nvGrpSpPr>
            <p:cNvPr id="9" name="グループ化 58">
              <a:extLst>
                <a:ext uri="{FF2B5EF4-FFF2-40B4-BE49-F238E27FC236}">
                  <a16:creationId xmlns:a16="http://schemas.microsoft.com/office/drawing/2014/main" id="{DE800171-0001-40E9-9B43-BEB4640C86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8528" y="1955112"/>
              <a:ext cx="469668" cy="520282"/>
              <a:chOff x="1115616" y="5109833"/>
              <a:chExt cx="576064" cy="623423"/>
            </a:xfrm>
          </p:grpSpPr>
          <p:sp>
            <p:nvSpPr>
              <p:cNvPr id="16" name="円/楕円 65">
                <a:extLst>
                  <a:ext uri="{FF2B5EF4-FFF2-40B4-BE49-F238E27FC236}">
                    <a16:creationId xmlns:a16="http://schemas.microsoft.com/office/drawing/2014/main" id="{6A5B682C-2F11-4415-B254-5EFF4F24019E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17" name="円/楕円 66">
                <a:extLst>
                  <a:ext uri="{FF2B5EF4-FFF2-40B4-BE49-F238E27FC236}">
                    <a16:creationId xmlns:a16="http://schemas.microsoft.com/office/drawing/2014/main" id="{F2B52866-23A5-41AE-B2CF-C9F794B631D5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18" name="円/楕円 67">
                <a:extLst>
                  <a:ext uri="{FF2B5EF4-FFF2-40B4-BE49-F238E27FC236}">
                    <a16:creationId xmlns:a16="http://schemas.microsoft.com/office/drawing/2014/main" id="{1BA815F5-E2D9-4B10-9F68-8735AD8D0E68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p:grpSp>
        <p:pic>
          <p:nvPicPr>
            <p:cNvPr id="10" name="Picture 6" descr="gluon">
              <a:extLst>
                <a:ext uri="{FF2B5EF4-FFF2-40B4-BE49-F238E27FC236}">
                  <a16:creationId xmlns:a16="http://schemas.microsoft.com/office/drawing/2014/main" id="{59C0D269-80D2-40F9-9F17-D7C094F4A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2252929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gluon">
              <a:extLst>
                <a:ext uri="{FF2B5EF4-FFF2-40B4-BE49-F238E27FC236}">
                  <a16:creationId xmlns:a16="http://schemas.microsoft.com/office/drawing/2014/main" id="{6EA6936D-F915-4334-9CB6-A1C4E57CA1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238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6" descr="gluon">
              <a:extLst>
                <a:ext uri="{FF2B5EF4-FFF2-40B4-BE49-F238E27FC236}">
                  <a16:creationId xmlns:a16="http://schemas.microsoft.com/office/drawing/2014/main" id="{CA41BADD-DAD8-4BD9-B3F0-9C6A00107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2593501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3EA8C03-0288-4E91-A147-20CBF56F9533}"/>
                </a:ext>
              </a:extLst>
            </p:cNvPr>
            <p:cNvSpPr txBox="1"/>
            <p:nvPr/>
          </p:nvSpPr>
          <p:spPr bwMode="auto">
            <a:xfrm>
              <a:off x="2397841" y="1364580"/>
              <a:ext cx="40005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Meiryo UI"/>
                  <a:cs typeface="+mn-cs"/>
                </a:rPr>
                <a:t>u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eiryo UI"/>
                <a:cs typeface="+mn-cs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4D62B53-1619-4A88-A526-13AD58AC73E8}"/>
                </a:ext>
              </a:extLst>
            </p:cNvPr>
            <p:cNvSpPr txBox="1"/>
            <p:nvPr/>
          </p:nvSpPr>
          <p:spPr bwMode="auto">
            <a:xfrm>
              <a:off x="2070816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Meiryo UI"/>
                  <a:cs typeface="+mn-cs"/>
                </a:rPr>
                <a:t>u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eiryo UI"/>
                <a:cs typeface="+mn-cs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D25B941-5F18-4CEA-8AED-EED9F01AAD35}"/>
                </a:ext>
              </a:extLst>
            </p:cNvPr>
            <p:cNvSpPr txBox="1"/>
            <p:nvPr/>
          </p:nvSpPr>
          <p:spPr bwMode="auto">
            <a:xfrm>
              <a:off x="2691529" y="1940843"/>
              <a:ext cx="3984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Meiryo UI"/>
                  <a:cs typeface="+mn-cs"/>
                </a:rPr>
                <a:t>d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eiryo UI"/>
                <a:cs typeface="+mn-cs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808DB9E7-1A92-4F87-B1B2-C68AA0650BE3}"/>
              </a:ext>
            </a:extLst>
          </p:cNvPr>
          <p:cNvGrpSpPr/>
          <p:nvPr/>
        </p:nvGrpSpPr>
        <p:grpSpPr>
          <a:xfrm>
            <a:off x="7236774" y="2816056"/>
            <a:ext cx="1280373" cy="1243291"/>
            <a:chOff x="5357792" y="1364580"/>
            <a:chExt cx="1280373" cy="1243291"/>
          </a:xfrm>
        </p:grpSpPr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DBD83F4-9862-4228-BD3B-F89C0A1E9D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endParaRPr>
            </a:p>
          </p:txBody>
        </p:sp>
        <p:grpSp>
          <p:nvGrpSpPr>
            <p:cNvPr id="27" name="グループ化 56">
              <a:extLst>
                <a:ext uri="{FF2B5EF4-FFF2-40B4-BE49-F238E27FC236}">
                  <a16:creationId xmlns:a16="http://schemas.microsoft.com/office/drawing/2014/main" id="{674F1023-7988-485E-9A08-0745CA6D6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42" name="円/楕円 91">
                <a:extLst>
                  <a:ext uri="{FF2B5EF4-FFF2-40B4-BE49-F238E27FC236}">
                    <a16:creationId xmlns:a16="http://schemas.microsoft.com/office/drawing/2014/main" id="{73AF0A46-E436-43AC-8F62-E8A5002DDE65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43" name="円/楕円 92">
                <a:extLst>
                  <a:ext uri="{FF2B5EF4-FFF2-40B4-BE49-F238E27FC236}">
                    <a16:creationId xmlns:a16="http://schemas.microsoft.com/office/drawing/2014/main" id="{F6E0CD3F-2D45-45A6-98CC-333EC1934B84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44" name="円/楕円 93">
                <a:extLst>
                  <a:ext uri="{FF2B5EF4-FFF2-40B4-BE49-F238E27FC236}">
                    <a16:creationId xmlns:a16="http://schemas.microsoft.com/office/drawing/2014/main" id="{32E2417B-05AF-4A30-B50A-3BE59098B37B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p:grpSp>
        <p:grpSp>
          <p:nvGrpSpPr>
            <p:cNvPr id="28" name="グループ化 57">
              <a:extLst>
                <a:ext uri="{FF2B5EF4-FFF2-40B4-BE49-F238E27FC236}">
                  <a16:creationId xmlns:a16="http://schemas.microsoft.com/office/drawing/2014/main" id="{E18EC65C-27A6-4675-9BC8-C99B9B074D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7147" y="1955096"/>
              <a:ext cx="469668" cy="520300"/>
              <a:chOff x="2123728" y="4806254"/>
              <a:chExt cx="576064" cy="623447"/>
            </a:xfrm>
          </p:grpSpPr>
          <p:sp>
            <p:nvSpPr>
              <p:cNvPr id="39" name="円/楕円 88">
                <a:extLst>
                  <a:ext uri="{FF2B5EF4-FFF2-40B4-BE49-F238E27FC236}">
                    <a16:creationId xmlns:a16="http://schemas.microsoft.com/office/drawing/2014/main" id="{969BDB92-3709-4F0E-BEB8-353F376F4EF2}"/>
                  </a:ext>
                </a:extLst>
              </p:cNvPr>
              <p:cNvSpPr/>
              <p:nvPr/>
            </p:nvSpPr>
            <p:spPr bwMode="auto">
              <a:xfrm>
                <a:off x="2217710" y="5253614"/>
                <a:ext cx="388100" cy="176087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40" name="円/楕円 89">
                <a:extLst>
                  <a:ext uri="{FF2B5EF4-FFF2-40B4-BE49-F238E27FC236}">
                    <a16:creationId xmlns:a16="http://schemas.microsoft.com/office/drawing/2014/main" id="{BBEA02CC-27C1-4629-9994-6FE17C588C69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41" name="円/楕円 90">
                <a:extLst>
                  <a:ext uri="{FF2B5EF4-FFF2-40B4-BE49-F238E27FC236}">
                    <a16:creationId xmlns:a16="http://schemas.microsoft.com/office/drawing/2014/main" id="{C317B29A-003E-453A-B6FC-6C50C8A42BDB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p:grpSp>
        <p:grpSp>
          <p:nvGrpSpPr>
            <p:cNvPr id="29" name="グループ化 58">
              <a:extLst>
                <a:ext uri="{FF2B5EF4-FFF2-40B4-BE49-F238E27FC236}">
                  <a16:creationId xmlns:a16="http://schemas.microsoft.com/office/drawing/2014/main" id="{010E6E01-B0DD-4DE4-A538-8B498F72D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36" name="円/楕円 85">
                <a:extLst>
                  <a:ext uri="{FF2B5EF4-FFF2-40B4-BE49-F238E27FC236}">
                    <a16:creationId xmlns:a16="http://schemas.microsoft.com/office/drawing/2014/main" id="{138128CB-8F76-4193-9565-CDA94E3473A2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37" name="円/楕円 86">
                <a:extLst>
                  <a:ext uri="{FF2B5EF4-FFF2-40B4-BE49-F238E27FC236}">
                    <a16:creationId xmlns:a16="http://schemas.microsoft.com/office/drawing/2014/main" id="{8893D9E7-76EF-4EB2-89DB-E05DDEC8E4D3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  <p:sp>
            <p:nvSpPr>
              <p:cNvPr id="38" name="円/楕円 87">
                <a:extLst>
                  <a:ext uri="{FF2B5EF4-FFF2-40B4-BE49-F238E27FC236}">
                    <a16:creationId xmlns:a16="http://schemas.microsoft.com/office/drawing/2014/main" id="{4945349E-4E8E-48B3-8E25-AA7D7992356E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ller"/>
                  <a:ea typeface="Meiryo UI"/>
                  <a:cs typeface="+mn-cs"/>
                </a:endParaRPr>
              </a:p>
            </p:txBody>
          </p:sp>
        </p:grpSp>
        <p:pic>
          <p:nvPicPr>
            <p:cNvPr id="30" name="Picture 6" descr="gluon">
              <a:extLst>
                <a:ext uri="{FF2B5EF4-FFF2-40B4-BE49-F238E27FC236}">
                  <a16:creationId xmlns:a16="http://schemas.microsoft.com/office/drawing/2014/main" id="{CEC41708-4150-4F0E-B736-A5D252562B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gluon">
              <a:extLst>
                <a:ext uri="{FF2B5EF4-FFF2-40B4-BE49-F238E27FC236}">
                  <a16:creationId xmlns:a16="http://schemas.microsoft.com/office/drawing/2014/main" id="{0EFE621E-178A-4291-BA79-AE6BF9614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 descr="gluon">
              <a:extLst>
                <a:ext uri="{FF2B5EF4-FFF2-40B4-BE49-F238E27FC236}">
                  <a16:creationId xmlns:a16="http://schemas.microsoft.com/office/drawing/2014/main" id="{E5467BB5-33E5-4C23-B258-C324F2381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B8394DB2-5373-438B-9429-0ADB13AC2E2A}"/>
                </a:ext>
              </a:extLst>
            </p:cNvPr>
            <p:cNvSpPr txBox="1"/>
            <p:nvPr/>
          </p:nvSpPr>
          <p:spPr bwMode="auto">
            <a:xfrm>
              <a:off x="5818904" y="1364580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Meiryo UI"/>
                  <a:cs typeface="+mn-cs"/>
                </a:rPr>
                <a:t>s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eiryo UI"/>
                <a:cs typeface="+mn-cs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72062FA4-CCF6-41C2-99E8-3B3BD12FEB3B}"/>
                </a:ext>
              </a:extLst>
            </p:cNvPr>
            <p:cNvSpPr txBox="1"/>
            <p:nvPr/>
          </p:nvSpPr>
          <p:spPr bwMode="auto">
            <a:xfrm>
              <a:off x="5491879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Meiryo UI"/>
                  <a:cs typeface="+mn-cs"/>
                </a:rPr>
                <a:t>s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eiryo UI"/>
                <a:cs typeface="+mn-cs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2051FB5E-A278-4D48-AF85-C3DDC918881F}"/>
                </a:ext>
              </a:extLst>
            </p:cNvPr>
            <p:cNvSpPr txBox="1"/>
            <p:nvPr/>
          </p:nvSpPr>
          <p:spPr bwMode="auto">
            <a:xfrm>
              <a:off x="6112591" y="1940843"/>
              <a:ext cx="398463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j-lt"/>
                  <a:ea typeface="Meiryo UI"/>
                  <a:cs typeface="+mn-cs"/>
                </a:rPr>
                <a:t>s</a:t>
              </a:r>
              <a:endPara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Meiryo UI"/>
                <a:cs typeface="+mn-cs"/>
              </a:endParaRPr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A7D0346-2790-4103-AFF8-65542DE71AF6}"/>
              </a:ext>
            </a:extLst>
          </p:cNvPr>
          <p:cNvSpPr txBox="1"/>
          <p:nvPr/>
        </p:nvSpPr>
        <p:spPr>
          <a:xfrm>
            <a:off x="1798277" y="4815642"/>
            <a:ext cx="634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N</a:t>
            </a:r>
            <a:r>
              <a:rPr kumimoji="1" lang="en-US" altLang="ja-JP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Ω</a:t>
            </a: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/>
              <a:ea typeface="Meiryo UI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CD0343B-EAFF-423E-8858-C84D5ADB4FE0}"/>
              </a:ext>
            </a:extLst>
          </p:cNvPr>
          <p:cNvSpPr txBox="1"/>
          <p:nvPr/>
        </p:nvSpPr>
        <p:spPr>
          <a:xfrm>
            <a:off x="1748392" y="4440755"/>
            <a:ext cx="826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ΛΞ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 panose="02000503030000020004" pitchFamily="2" charset="0"/>
              <a:ea typeface="Meiryo UI"/>
              <a:cs typeface="+mn-cs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DECBF5B-F985-4B79-89C0-9391D00F048B}"/>
              </a:ext>
            </a:extLst>
          </p:cNvPr>
          <p:cNvSpPr txBox="1"/>
          <p:nvPr/>
        </p:nvSpPr>
        <p:spPr>
          <a:xfrm>
            <a:off x="3719801" y="4238596"/>
            <a:ext cx="1150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Ξ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 panose="02000503030000020004" pitchFamily="2" charset="0"/>
              <a:ea typeface="Meiryo UI"/>
              <a:cs typeface="+mn-cs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7784C65-5C39-4B94-9447-84133451E833}"/>
              </a:ext>
            </a:extLst>
          </p:cNvPr>
          <p:cNvSpPr txBox="1"/>
          <p:nvPr/>
        </p:nvSpPr>
        <p:spPr>
          <a:xfrm>
            <a:off x="1489167" y="4158962"/>
            <a:ext cx="1034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Ξ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+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 panose="02000503030000020004" pitchFamily="2" charset="0"/>
              <a:ea typeface="Meiryo UI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CB035BB-CB60-43AF-9B1F-BB857F179C91}"/>
              </a:ext>
            </a:extLst>
          </p:cNvPr>
          <p:cNvSpPr txBox="1"/>
          <p:nvPr/>
        </p:nvSpPr>
        <p:spPr>
          <a:xfrm>
            <a:off x="3095972" y="3811409"/>
            <a:ext cx="180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Ξ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*~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+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Ξ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 panose="02000503030000020004" pitchFamily="2" charset="0"/>
              <a:ea typeface="Meiryo UI"/>
              <a:cs typeface="+mn-cs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8081BAC-BDEC-45E2-BE77-58A09824EF12}"/>
              </a:ext>
            </a:extLst>
          </p:cNvPr>
          <p:cNvSpPr txBox="1"/>
          <p:nvPr/>
        </p:nvSpPr>
        <p:spPr>
          <a:xfrm>
            <a:off x="1647271" y="3088845"/>
            <a:ext cx="180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Ξ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 panose="02000503030000020004" pitchFamily="2" charset="0"/>
              <a:ea typeface="Meiryo UI"/>
              <a:cs typeface="+mn-cs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6C70C24-8895-4F51-B29A-EE5B2CD4DD2E}"/>
              </a:ext>
            </a:extLst>
          </p:cNvPr>
          <p:cNvSpPr txBox="1"/>
          <p:nvPr/>
        </p:nvSpPr>
        <p:spPr>
          <a:xfrm>
            <a:off x="1671497" y="2624546"/>
            <a:ext cx="1800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Σ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+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Ξ</a:t>
            </a:r>
            <a:r>
              <a:rPr kumimoji="1" lang="en-US" altLang="ja-JP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-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 panose="02000503030000020004" pitchFamily="2" charset="0"/>
                <a:ea typeface="Meiryo UI"/>
                <a:cs typeface="+mn-cs"/>
              </a:rPr>
              <a:t>*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 panose="02000503030000020004" pitchFamily="2" charset="0"/>
              <a:ea typeface="Meiryo UI"/>
              <a:cs typeface="+mn-cs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0167976-8F0B-4D5B-B247-7B851F628BB3}"/>
              </a:ext>
            </a:extLst>
          </p:cNvPr>
          <p:cNvSpPr txBox="1"/>
          <p:nvPr/>
        </p:nvSpPr>
        <p:spPr>
          <a:xfrm>
            <a:off x="6239066" y="5712832"/>
            <a:ext cx="69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ΛΞ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 panose="02000503030000020004" pitchFamily="2" charset="0"/>
              <a:ea typeface="Meiryo UI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0965427-E806-49CE-8A70-AD65C966557E}"/>
              </a:ext>
            </a:extLst>
          </p:cNvPr>
          <p:cNvSpPr txBox="1"/>
          <p:nvPr/>
        </p:nvSpPr>
        <p:spPr>
          <a:xfrm>
            <a:off x="6260835" y="5277403"/>
            <a:ext cx="852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ΣΞ</a:t>
            </a:r>
            <a:endParaRPr kumimoji="1" lang="ja-JP" altLang="en-US" sz="24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 panose="02000503030000020004" pitchFamily="2" charset="0"/>
              <a:ea typeface="Meiryo UI"/>
              <a:cs typeface="+mn-cs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036FC1A-BC29-4094-ABDD-C6303865C5C5}"/>
              </a:ext>
            </a:extLst>
          </p:cNvPr>
          <p:cNvSpPr txBox="1"/>
          <p:nvPr/>
        </p:nvSpPr>
        <p:spPr>
          <a:xfrm>
            <a:off x="2047834" y="6203099"/>
            <a:ext cx="30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8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-10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, 10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-10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f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/>
              <a:ea typeface="Meiryo UI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AE5F9A68-98B0-4F35-8378-EBF70DDB2C72}"/>
              </a:ext>
            </a:extLst>
          </p:cNvPr>
          <p:cNvSpPr txBox="1"/>
          <p:nvPr/>
        </p:nvSpPr>
        <p:spPr>
          <a:xfrm>
            <a:off x="5260677" y="6209026"/>
            <a:ext cx="108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8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f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-8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f</a:t>
            </a:r>
            <a:endParaRPr kumimoji="1" lang="ja-JP" alt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/>
              <a:ea typeface="Meiryo UI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0056AC3-FE91-4636-93E6-26FAB360F44B}"/>
              </a:ext>
            </a:extLst>
          </p:cNvPr>
          <p:cNvSpPr txBox="1"/>
          <p:nvPr/>
        </p:nvSpPr>
        <p:spPr>
          <a:xfrm>
            <a:off x="1748392" y="5411947"/>
            <a:ext cx="284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Spin-1 : Strongly Coupled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/>
              <a:ea typeface="Meiryo UI"/>
              <a:cs typeface="+mn-cs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C28A7B1D-5D9C-48F9-9DF3-5A86884E4066}"/>
              </a:ext>
            </a:extLst>
          </p:cNvPr>
          <p:cNvSpPr txBox="1"/>
          <p:nvPr/>
        </p:nvSpPr>
        <p:spPr>
          <a:xfrm>
            <a:off x="4976104" y="4472019"/>
            <a:ext cx="3861881" cy="646331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"/>
                <a:ea typeface="Meiryo UI"/>
                <a:cs typeface="+mn-cs"/>
              </a:rPr>
              <a:t>Spin-2 : D-wave only – suppressed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solidFill>
                  <a:srgbClr val="000000"/>
                </a:solidFill>
                <a:latin typeface="Aller"/>
                <a:ea typeface="Meiryo UI"/>
              </a:rPr>
              <a:t>→</a:t>
            </a:r>
            <a:r>
              <a:rPr lang="en-US" altLang="ja-JP" dirty="0">
                <a:solidFill>
                  <a:srgbClr val="000000"/>
                </a:solidFill>
                <a:latin typeface="Aller"/>
                <a:ea typeface="Meiryo UI"/>
              </a:rPr>
              <a:t>Quasi-stable Dibaryon state?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"/>
              <a:ea typeface="Meiryo UI"/>
              <a:cs typeface="+mn-cs"/>
            </a:endParaRPr>
          </a:p>
        </p:txBody>
      </p:sp>
      <p:sp>
        <p:nvSpPr>
          <p:cNvPr id="60" name="矢印: 左右 59">
            <a:extLst>
              <a:ext uri="{FF2B5EF4-FFF2-40B4-BE49-F238E27FC236}">
                <a16:creationId xmlns:a16="http://schemas.microsoft.com/office/drawing/2014/main" id="{A3BD487A-EEEF-4C94-972A-D0B9756AD038}"/>
              </a:ext>
            </a:extLst>
          </p:cNvPr>
          <p:cNvSpPr/>
          <p:nvPr/>
        </p:nvSpPr>
        <p:spPr bwMode="auto">
          <a:xfrm>
            <a:off x="6583529" y="3318116"/>
            <a:ext cx="653245" cy="277316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B1D4D137-31F0-4C76-9823-A863E7D604A5}"/>
              </a:ext>
            </a:extLst>
          </p:cNvPr>
          <p:cNvCxnSpPr/>
          <p:nvPr/>
        </p:nvCxnSpPr>
        <p:spPr bwMode="auto">
          <a:xfrm>
            <a:off x="2545200" y="5035189"/>
            <a:ext cx="1234800" cy="9525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0FFF054B-2F46-4785-B75E-8D8CCB18BCF2}"/>
              </a:ext>
            </a:extLst>
          </p:cNvPr>
          <p:cNvCxnSpPr/>
          <p:nvPr/>
        </p:nvCxnSpPr>
        <p:spPr bwMode="auto">
          <a:xfrm>
            <a:off x="3996378" y="5118350"/>
            <a:ext cx="979726" cy="5944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日付プレースホルダー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57" name="フッター プレースホルダー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5612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to Old Potentials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22" y="1278379"/>
            <a:ext cx="5405851" cy="49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083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C0D746-7A27-4AB2-9939-82F5E83F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dirty="0" err="1"/>
              <a:t>Ω</a:t>
            </a:r>
            <a:r>
              <a:rPr kumimoji="1" lang="en-US" altLang="ja-JP" dirty="0"/>
              <a:t> Interaction (</a:t>
            </a:r>
            <a:r>
              <a:rPr kumimoji="1" lang="en-US" altLang="ja-JP" baseline="30000" dirty="0"/>
              <a:t>5</a:t>
            </a:r>
            <a:r>
              <a:rPr kumimoji="1" lang="en-US" altLang="ja-JP" dirty="0"/>
              <a:t>S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C5C79B-2179-43A7-A4E0-B5D30D91F666}"/>
              </a:ext>
            </a:extLst>
          </p:cNvPr>
          <p:cNvSpPr txBox="1"/>
          <p:nvPr/>
        </p:nvSpPr>
        <p:spPr>
          <a:xfrm>
            <a:off x="640080" y="1267097"/>
            <a:ext cx="7589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NΩ potential (fitted to Lattice data) : bound state exists</a:t>
            </a:r>
            <a:endParaRPr kumimoji="1"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24AB73-3D93-46BD-B519-944C01472ABB}"/>
              </a:ext>
            </a:extLst>
          </p:cNvPr>
          <p:cNvSpPr txBox="1"/>
          <p:nvPr/>
        </p:nvSpPr>
        <p:spPr>
          <a:xfrm>
            <a:off x="259081" y="5825473"/>
            <a:ext cx="2782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T.Iritani</a:t>
            </a:r>
            <a:r>
              <a:rPr lang="en-US" altLang="ja-JP" dirty="0"/>
              <a:t>+ </a:t>
            </a:r>
            <a:r>
              <a:rPr kumimoji="1" lang="en-US" altLang="ja-JP" dirty="0"/>
              <a:t>(HAL QCD)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B75F86-6B2D-42B3-A68B-25370078EC79}"/>
              </a:ext>
            </a:extLst>
          </p:cNvPr>
          <p:cNvSpPr txBox="1"/>
          <p:nvPr/>
        </p:nvSpPr>
        <p:spPr>
          <a:xfrm>
            <a:off x="5324326" y="179414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+Coulomb attraction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0D99A35-DCE8-4757-9B5F-A02BA9FBD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7283"/>
              </p:ext>
            </p:extLst>
          </p:nvPr>
        </p:nvGraphicFramePr>
        <p:xfrm>
          <a:off x="4919377" y="2255814"/>
          <a:ext cx="4062549" cy="2091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27491">
                  <a:extLst>
                    <a:ext uri="{9D8B030D-6E8A-4147-A177-3AD203B41FA5}">
                      <a16:colId xmlns:a16="http://schemas.microsoft.com/office/drawing/2014/main" val="3665890556"/>
                    </a:ext>
                  </a:extLst>
                </a:gridCol>
                <a:gridCol w="893069">
                  <a:extLst>
                    <a:ext uri="{9D8B030D-6E8A-4147-A177-3AD203B41FA5}">
                      <a16:colId xmlns:a16="http://schemas.microsoft.com/office/drawing/2014/main" val="1291874137"/>
                    </a:ext>
                  </a:extLst>
                </a:gridCol>
                <a:gridCol w="994335">
                  <a:extLst>
                    <a:ext uri="{9D8B030D-6E8A-4147-A177-3AD203B41FA5}">
                      <a16:colId xmlns:a16="http://schemas.microsoft.com/office/drawing/2014/main" val="1756883690"/>
                    </a:ext>
                  </a:extLst>
                </a:gridCol>
                <a:gridCol w="1247654">
                  <a:extLst>
                    <a:ext uri="{9D8B030D-6E8A-4147-A177-3AD203B41FA5}">
                      <a16:colId xmlns:a16="http://schemas.microsoft.com/office/drawing/2014/main" val="3148484074"/>
                    </a:ext>
                  </a:extLst>
                </a:gridCol>
              </a:tblGrid>
              <a:tr h="358585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t/a</a:t>
                      </a:r>
                      <a:endParaRPr kumimoji="1" lang="ja-JP" alt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a</a:t>
                      </a:r>
                      <a:r>
                        <a:rPr kumimoji="1" lang="en-US" altLang="ja-JP" sz="2000" baseline="-25000" dirty="0"/>
                        <a:t>0</a:t>
                      </a:r>
                      <a:r>
                        <a:rPr kumimoji="1" lang="en-US" altLang="ja-JP" sz="2000" dirty="0"/>
                        <a:t> [</a:t>
                      </a:r>
                      <a:r>
                        <a:rPr kumimoji="1" lang="en-US" altLang="ja-JP" sz="2000" dirty="0" err="1"/>
                        <a:t>fm</a:t>
                      </a:r>
                      <a:r>
                        <a:rPr kumimoji="1" lang="en-US" altLang="ja-JP" sz="2000" dirty="0"/>
                        <a:t>]</a:t>
                      </a:r>
                      <a:endParaRPr kumimoji="1" lang="ja-JP" alt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r</a:t>
                      </a:r>
                      <a:r>
                        <a:rPr kumimoji="1" lang="en-US" altLang="ja-JP" sz="2000" baseline="-25000" dirty="0"/>
                        <a:t>eff</a:t>
                      </a:r>
                      <a:r>
                        <a:rPr kumimoji="1" lang="en-US" altLang="ja-JP" sz="2000" dirty="0"/>
                        <a:t> [</a:t>
                      </a:r>
                      <a:r>
                        <a:rPr kumimoji="1" lang="en-US" altLang="ja-JP" sz="2000" dirty="0" err="1"/>
                        <a:t>fm</a:t>
                      </a:r>
                      <a:r>
                        <a:rPr kumimoji="1" lang="en-US" altLang="ja-JP" sz="2000" dirty="0"/>
                        <a:t>]</a:t>
                      </a:r>
                      <a:endParaRPr kumimoji="1" lang="ja-JP" altLang="en-US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E</a:t>
                      </a:r>
                      <a:r>
                        <a:rPr kumimoji="1" lang="en-US" altLang="ja-JP" sz="2000" baseline="-25000" dirty="0"/>
                        <a:t>B</a:t>
                      </a:r>
                      <a:r>
                        <a:rPr kumimoji="1" lang="en-US" altLang="ja-JP" sz="2000" dirty="0"/>
                        <a:t> [MeV]</a:t>
                      </a:r>
                      <a:endParaRPr kumimoji="1" lang="ja-JP" altLang="en-US" sz="20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03924043"/>
                  </a:ext>
                </a:extLst>
              </a:tr>
              <a:tr h="423782">
                <a:tc>
                  <a:txBody>
                    <a:bodyPr/>
                    <a:lstStyle/>
                    <a:p>
                      <a:r>
                        <a:rPr kumimoji="1" lang="en-US" altLang="ja-JP" sz="2000" baseline="0" dirty="0"/>
                        <a:t>11</a:t>
                      </a:r>
                      <a:endParaRPr kumimoji="1" lang="ja-JP" altLang="en-US" sz="2000" baseline="0" dirty="0"/>
                    </a:p>
                  </a:txBody>
                  <a:tcPr marL="45720" marR="45720">
                    <a:solidFill>
                      <a:srgbClr val="EBB12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3.45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EBB12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1.33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EBB12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2.15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EBB1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383378"/>
                  </a:ext>
                </a:extLst>
              </a:tr>
              <a:tr h="423782">
                <a:tc>
                  <a:txBody>
                    <a:bodyPr/>
                    <a:lstStyle/>
                    <a:p>
                      <a:r>
                        <a:rPr kumimoji="1" lang="en-US" altLang="ja-JP" sz="2000" baseline="0" dirty="0"/>
                        <a:t>12</a:t>
                      </a:r>
                      <a:endParaRPr kumimoji="1" lang="ja-JP" altLang="en-US" sz="2000" baseline="0" dirty="0"/>
                    </a:p>
                  </a:txBody>
                  <a:tcPr marL="45720" marR="45720">
                    <a:solidFill>
                      <a:srgbClr val="F5ED8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3.38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5ED8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1.31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5ED8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2.27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F5ED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84037"/>
                  </a:ext>
                </a:extLst>
              </a:tr>
              <a:tr h="423782">
                <a:tc>
                  <a:txBody>
                    <a:bodyPr/>
                    <a:lstStyle/>
                    <a:p>
                      <a:r>
                        <a:rPr kumimoji="1" lang="en-US" altLang="ja-JP" sz="2000" baseline="0" dirty="0"/>
                        <a:t>13</a:t>
                      </a:r>
                      <a:endParaRPr kumimoji="1" lang="ja-JP" altLang="en-US" sz="2000" baseline="0" dirty="0"/>
                    </a:p>
                  </a:txBody>
                  <a:tcPr marL="45720" marR="45720">
                    <a:solidFill>
                      <a:srgbClr val="0B78B5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3.49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B78B5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1.31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B78B5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2.08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0B78B5">
                        <a:alpha val="4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90728"/>
                  </a:ext>
                </a:extLst>
              </a:tr>
              <a:tr h="423782">
                <a:tc>
                  <a:txBody>
                    <a:bodyPr/>
                    <a:lstStyle/>
                    <a:p>
                      <a:r>
                        <a:rPr kumimoji="1" lang="en-US" altLang="ja-JP" sz="2000" baseline="0" dirty="0"/>
                        <a:t>14</a:t>
                      </a:r>
                      <a:endParaRPr kumimoji="1" lang="ja-JP" altLang="en-US" sz="2000" baseline="0" dirty="0"/>
                    </a:p>
                  </a:txBody>
                  <a:tcPr marL="45720" marR="45720">
                    <a:solidFill>
                      <a:srgbClr val="A01DD7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3.30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A01DD7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1.33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A01DD7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/>
                        <a:t>2.24</a:t>
                      </a:r>
                      <a:endParaRPr kumimoji="1" lang="ja-JP" altLang="en-US" sz="2000" dirty="0"/>
                    </a:p>
                  </a:txBody>
                  <a:tcPr marL="45720" marR="45720">
                    <a:solidFill>
                      <a:srgbClr val="A01DD7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06631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745EC4-3DF7-4BF9-BC66-0101A01B7002}"/>
              </a:ext>
            </a:extLst>
          </p:cNvPr>
          <p:cNvSpPr txBox="1"/>
          <p:nvPr/>
        </p:nvSpPr>
        <p:spPr>
          <a:xfrm>
            <a:off x="4928950" y="4407030"/>
            <a:ext cx="3965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Bound state regime for Heavy Ion Collisions</a:t>
            </a:r>
          </a:p>
          <a:p>
            <a:r>
              <a:rPr kumimoji="1" lang="en-US" altLang="ja-JP" dirty="0"/>
              <a:t>Close to unitary for smaller system</a:t>
            </a:r>
          </a:p>
          <a:p>
            <a:endParaRPr lang="en-US" altLang="ja-JP" dirty="0"/>
          </a:p>
          <a:p>
            <a:r>
              <a:rPr lang="en-US" altLang="ja-JP" dirty="0"/>
              <a:t>Long-range part is assumed to be 2π exchange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" y="1622436"/>
            <a:ext cx="4667351" cy="4200616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05233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E52C81-6DA7-4A19-B551-338CB0AF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dirty="0" err="1"/>
              <a:t>Ω</a:t>
            </a:r>
            <a:r>
              <a:rPr kumimoji="1" lang="en-US" altLang="ja-JP" dirty="0"/>
              <a:t> Correlation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5BDD1B-7417-40F5-B050-9D0430BE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4350"/>
            <a:ext cx="5216178" cy="613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280775BA-001C-4669-8E5B-C83E9ABEDC4A}"/>
              </a:ext>
            </a:extLst>
          </p:cNvPr>
          <p:cNvSpPr/>
          <p:nvPr/>
        </p:nvSpPr>
        <p:spPr bwMode="auto">
          <a:xfrm>
            <a:off x="3497499" y="1624298"/>
            <a:ext cx="117565" cy="391885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B57112-9E92-41B8-B6DC-40785BC0D4D1}"/>
              </a:ext>
            </a:extLst>
          </p:cNvPr>
          <p:cNvSpPr txBox="1"/>
          <p:nvPr/>
        </p:nvSpPr>
        <p:spPr>
          <a:xfrm>
            <a:off x="106642" y="2061202"/>
            <a:ext cx="39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Coupled to ΛΞ</a:t>
            </a:r>
            <a:r>
              <a:rPr lang="ja-JP" altLang="en-US" dirty="0"/>
              <a:t> </a:t>
            </a:r>
            <a:r>
              <a:rPr lang="en-US" altLang="ja-JP" dirty="0"/>
              <a:t>(2430) and  ΣΞ(2507)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23FC57-07BC-4EAC-A905-71FBCB9B09D1}"/>
              </a:ext>
            </a:extLst>
          </p:cNvPr>
          <p:cNvSpPr txBox="1"/>
          <p:nvPr/>
        </p:nvSpPr>
        <p:spPr>
          <a:xfrm>
            <a:off x="106642" y="2430534"/>
            <a:ext cx="40494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tabLst>
                <a:tab pos="396000" algn="l"/>
              </a:tabLst>
            </a:pPr>
            <a:r>
              <a:rPr lang="en-US" altLang="ja-JP" sz="2000" dirty="0"/>
              <a:t>Absorption of S-wave component</a:t>
            </a:r>
            <a:endParaRPr kumimoji="1" lang="ja-JP" altLang="en-US" sz="20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2C08A4-B8A5-48DB-954E-D0CED2E6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69" y="2882406"/>
            <a:ext cx="2766823" cy="31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65E75-B476-44C8-B9A3-2486515FC726}"/>
              </a:ext>
            </a:extLst>
          </p:cNvPr>
          <p:cNvSpPr txBox="1"/>
          <p:nvPr/>
        </p:nvSpPr>
        <p:spPr>
          <a:xfrm>
            <a:off x="381000" y="3501136"/>
            <a:ext cx="3339495" cy="26776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Large systems in</a:t>
            </a:r>
          </a:p>
          <a:p>
            <a:r>
              <a:rPr kumimoji="1" lang="en-US" altLang="ja-JP" sz="2400" dirty="0"/>
              <a:t>Bound state regime:</a:t>
            </a:r>
          </a:p>
          <a:p>
            <a:r>
              <a:rPr lang="en-US" altLang="ja-JP" sz="2400" dirty="0"/>
              <a:t>Suppression of C</a:t>
            </a:r>
            <a:r>
              <a:rPr lang="en-US" altLang="ja-JP" sz="2400" baseline="-25000" dirty="0"/>
              <a:t>SL</a:t>
            </a:r>
            <a:r>
              <a:rPr lang="en-US" altLang="ja-JP" sz="2400" dirty="0"/>
              <a:t>(Q)</a:t>
            </a:r>
          </a:p>
          <a:p>
            <a:r>
              <a:rPr kumimoji="1" lang="en-US" altLang="ja-JP" sz="2400" dirty="0"/>
              <a:t>Below unity</a:t>
            </a:r>
            <a:r>
              <a:rPr lang="ja-JP" altLang="en-US" sz="2400" dirty="0"/>
              <a:t> </a:t>
            </a:r>
            <a:r>
              <a:rPr lang="en-US" altLang="ja-JP" sz="2400" dirty="0"/>
              <a:t>at low Q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6F746E-7956-49A5-A3C1-393234F1EBC1}"/>
              </a:ext>
            </a:extLst>
          </p:cNvPr>
          <p:cNvSpPr txBox="1"/>
          <p:nvPr/>
        </p:nvSpPr>
        <p:spPr>
          <a:xfrm>
            <a:off x="5199017" y="1662079"/>
            <a:ext cx="39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Lattice input: </a:t>
            </a:r>
            <a:r>
              <a:rPr kumimoji="1" lang="en-US" altLang="ja-JP" dirty="0" err="1"/>
              <a:t>Iritani</a:t>
            </a:r>
            <a:r>
              <a:rPr lang="en-US" altLang="ja-JP" dirty="0"/>
              <a:t>+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16000"/>
            <a:ext cx="5122373" cy="4604601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655815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16000"/>
            <a:ext cx="5122373" cy="46046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E52C81-6DA7-4A19-B551-338CB0AF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dirty="0" err="1"/>
              <a:t>Ω</a:t>
            </a:r>
            <a:r>
              <a:rPr kumimoji="1" lang="en-US" altLang="ja-JP" dirty="0"/>
              <a:t> Correlation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5BDD1B-7417-40F5-B050-9D0430BE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4350"/>
            <a:ext cx="5216178" cy="613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280775BA-001C-4669-8E5B-C83E9ABEDC4A}"/>
              </a:ext>
            </a:extLst>
          </p:cNvPr>
          <p:cNvSpPr/>
          <p:nvPr/>
        </p:nvSpPr>
        <p:spPr bwMode="auto">
          <a:xfrm>
            <a:off x="3497499" y="1624298"/>
            <a:ext cx="117565" cy="391885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B57112-9E92-41B8-B6DC-40785BC0D4D1}"/>
              </a:ext>
            </a:extLst>
          </p:cNvPr>
          <p:cNvSpPr txBox="1"/>
          <p:nvPr/>
        </p:nvSpPr>
        <p:spPr>
          <a:xfrm>
            <a:off x="106642" y="2061202"/>
            <a:ext cx="39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Coupled to ΛΞ</a:t>
            </a:r>
            <a:r>
              <a:rPr lang="ja-JP" altLang="en-US" dirty="0"/>
              <a:t> </a:t>
            </a:r>
            <a:r>
              <a:rPr lang="en-US" altLang="ja-JP" dirty="0"/>
              <a:t>(2430) and  ΣΞ(2507)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23FC57-07BC-4EAC-A905-71FBCB9B09D1}"/>
              </a:ext>
            </a:extLst>
          </p:cNvPr>
          <p:cNvSpPr txBox="1"/>
          <p:nvPr/>
        </p:nvSpPr>
        <p:spPr>
          <a:xfrm>
            <a:off x="106642" y="2430534"/>
            <a:ext cx="40494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tabLst>
                <a:tab pos="396000" algn="l"/>
              </a:tabLst>
            </a:pPr>
            <a:r>
              <a:rPr lang="en-US" altLang="ja-JP" sz="2000" dirty="0"/>
              <a:t>Absorption of S-wave component</a:t>
            </a:r>
            <a:endParaRPr kumimoji="1" lang="ja-JP" altLang="en-US" sz="20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2C08A4-B8A5-48DB-954E-D0CED2E6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69" y="2882406"/>
            <a:ext cx="2766823" cy="31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65E75-B476-44C8-B9A3-2486515FC726}"/>
              </a:ext>
            </a:extLst>
          </p:cNvPr>
          <p:cNvSpPr txBox="1"/>
          <p:nvPr/>
        </p:nvSpPr>
        <p:spPr>
          <a:xfrm>
            <a:off x="381000" y="3501136"/>
            <a:ext cx="3339495" cy="26776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Large systems in</a:t>
            </a:r>
          </a:p>
          <a:p>
            <a:r>
              <a:rPr kumimoji="1" lang="en-US" altLang="ja-JP" sz="2400" dirty="0"/>
              <a:t>Bound state regime:</a:t>
            </a:r>
          </a:p>
          <a:p>
            <a:r>
              <a:rPr lang="en-US" altLang="ja-JP" sz="2400" dirty="0"/>
              <a:t>Suppression of C</a:t>
            </a:r>
            <a:r>
              <a:rPr lang="en-US" altLang="ja-JP" sz="2400" baseline="-25000" dirty="0"/>
              <a:t>SL</a:t>
            </a:r>
            <a:r>
              <a:rPr lang="en-US" altLang="ja-JP" sz="2400" dirty="0"/>
              <a:t>(Q)</a:t>
            </a:r>
          </a:p>
          <a:p>
            <a:r>
              <a:rPr kumimoji="1" lang="en-US" altLang="ja-JP" sz="2400" dirty="0"/>
              <a:t>Below unity</a:t>
            </a:r>
            <a:r>
              <a:rPr lang="ja-JP" altLang="en-US" sz="2400" dirty="0"/>
              <a:t> </a:t>
            </a:r>
            <a:r>
              <a:rPr lang="en-US" altLang="ja-JP" sz="2400" dirty="0"/>
              <a:t>at low Q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6F746E-7956-49A5-A3C1-393234F1EBC1}"/>
              </a:ext>
            </a:extLst>
          </p:cNvPr>
          <p:cNvSpPr txBox="1"/>
          <p:nvPr/>
        </p:nvSpPr>
        <p:spPr>
          <a:xfrm>
            <a:off x="5199017" y="1662079"/>
            <a:ext cx="39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Lattice input: </a:t>
            </a:r>
            <a:r>
              <a:rPr kumimoji="1" lang="en-US" altLang="ja-JP" dirty="0" err="1"/>
              <a:t>Iritani</a:t>
            </a:r>
            <a:r>
              <a:rPr lang="en-US" altLang="ja-JP" dirty="0"/>
              <a:t>+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048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E52C81-6DA7-4A19-B551-338CB0AF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dirty="0" err="1"/>
              <a:t>Ω</a:t>
            </a:r>
            <a:r>
              <a:rPr kumimoji="1" lang="en-US" altLang="ja-JP" dirty="0"/>
              <a:t> Correlation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5BDD1B-7417-40F5-B050-9D0430BE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4350"/>
            <a:ext cx="5216178" cy="613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280775BA-001C-4669-8E5B-C83E9ABEDC4A}"/>
              </a:ext>
            </a:extLst>
          </p:cNvPr>
          <p:cNvSpPr/>
          <p:nvPr/>
        </p:nvSpPr>
        <p:spPr bwMode="auto">
          <a:xfrm>
            <a:off x="3497499" y="1624298"/>
            <a:ext cx="117565" cy="391885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B57112-9E92-41B8-B6DC-40785BC0D4D1}"/>
              </a:ext>
            </a:extLst>
          </p:cNvPr>
          <p:cNvSpPr txBox="1"/>
          <p:nvPr/>
        </p:nvSpPr>
        <p:spPr>
          <a:xfrm>
            <a:off x="106642" y="2061202"/>
            <a:ext cx="39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Coupled to ΛΞ</a:t>
            </a:r>
            <a:r>
              <a:rPr lang="ja-JP" altLang="en-US" dirty="0"/>
              <a:t> </a:t>
            </a:r>
            <a:r>
              <a:rPr lang="en-US" altLang="ja-JP" dirty="0"/>
              <a:t>(2430) and  ΣΞ(2507)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23FC57-07BC-4EAC-A905-71FBCB9B09D1}"/>
              </a:ext>
            </a:extLst>
          </p:cNvPr>
          <p:cNvSpPr txBox="1"/>
          <p:nvPr/>
        </p:nvSpPr>
        <p:spPr>
          <a:xfrm>
            <a:off x="106642" y="2430534"/>
            <a:ext cx="40494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tabLst>
                <a:tab pos="396000" algn="l"/>
              </a:tabLst>
            </a:pPr>
            <a:r>
              <a:rPr lang="en-US" altLang="ja-JP" sz="2000" dirty="0"/>
              <a:t>Absorption of S-wave component</a:t>
            </a:r>
            <a:endParaRPr kumimoji="1" lang="ja-JP" altLang="en-US" sz="20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2C08A4-B8A5-48DB-954E-D0CED2E6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69" y="2882406"/>
            <a:ext cx="2766823" cy="31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65E75-B476-44C8-B9A3-2486515FC726}"/>
              </a:ext>
            </a:extLst>
          </p:cNvPr>
          <p:cNvSpPr txBox="1"/>
          <p:nvPr/>
        </p:nvSpPr>
        <p:spPr>
          <a:xfrm>
            <a:off x="381000" y="3501136"/>
            <a:ext cx="3339495" cy="26776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Large systems in</a:t>
            </a:r>
          </a:p>
          <a:p>
            <a:r>
              <a:rPr kumimoji="1" lang="en-US" altLang="ja-JP" sz="2400" dirty="0"/>
              <a:t>Bound state regime:</a:t>
            </a:r>
          </a:p>
          <a:p>
            <a:r>
              <a:rPr lang="en-US" altLang="ja-JP" sz="2400" dirty="0"/>
              <a:t>Suppression of C</a:t>
            </a:r>
            <a:r>
              <a:rPr lang="en-US" altLang="ja-JP" sz="2400" baseline="-25000" dirty="0"/>
              <a:t>SL</a:t>
            </a:r>
            <a:r>
              <a:rPr lang="en-US" altLang="ja-JP" sz="2400" dirty="0"/>
              <a:t>(Q)</a:t>
            </a:r>
          </a:p>
          <a:p>
            <a:r>
              <a:rPr kumimoji="1" lang="en-US" altLang="ja-JP" sz="2400" dirty="0"/>
              <a:t>Below unity</a:t>
            </a:r>
            <a:r>
              <a:rPr lang="ja-JP" altLang="en-US" sz="2400" dirty="0"/>
              <a:t> </a:t>
            </a:r>
            <a:r>
              <a:rPr lang="en-US" altLang="ja-JP" sz="2400" dirty="0"/>
              <a:t>at low Q</a:t>
            </a:r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6F746E-7956-49A5-A3C1-393234F1EBC1}"/>
              </a:ext>
            </a:extLst>
          </p:cNvPr>
          <p:cNvSpPr txBox="1"/>
          <p:nvPr/>
        </p:nvSpPr>
        <p:spPr>
          <a:xfrm>
            <a:off x="5199017" y="1662079"/>
            <a:ext cx="39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Lattice input: </a:t>
            </a:r>
            <a:r>
              <a:rPr kumimoji="1" lang="en-US" altLang="ja-JP" dirty="0" err="1"/>
              <a:t>Iritani</a:t>
            </a:r>
            <a:r>
              <a:rPr lang="en-US" altLang="ja-JP" dirty="0"/>
              <a:t>+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16000"/>
            <a:ext cx="5122373" cy="4604601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967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E52C81-6DA7-4A19-B551-338CB0AF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dirty="0" err="1"/>
              <a:t>Ω</a:t>
            </a:r>
            <a:r>
              <a:rPr kumimoji="1" lang="en-US" altLang="ja-JP" dirty="0"/>
              <a:t> Correlation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5BDD1B-7417-40F5-B050-9D0430BE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4350"/>
            <a:ext cx="5216178" cy="613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280775BA-001C-4669-8E5B-C83E9ABEDC4A}"/>
              </a:ext>
            </a:extLst>
          </p:cNvPr>
          <p:cNvSpPr/>
          <p:nvPr/>
        </p:nvSpPr>
        <p:spPr bwMode="auto">
          <a:xfrm>
            <a:off x="3497499" y="1624298"/>
            <a:ext cx="117565" cy="391885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B57112-9E92-41B8-B6DC-40785BC0D4D1}"/>
              </a:ext>
            </a:extLst>
          </p:cNvPr>
          <p:cNvSpPr txBox="1"/>
          <p:nvPr/>
        </p:nvSpPr>
        <p:spPr>
          <a:xfrm>
            <a:off x="106642" y="2061202"/>
            <a:ext cx="39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Coupled to ΛΞ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(2430) and  ΣΞ(2507)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Light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23FC57-07BC-4EAC-A905-71FBCB9B09D1}"/>
              </a:ext>
            </a:extLst>
          </p:cNvPr>
          <p:cNvSpPr txBox="1"/>
          <p:nvPr/>
        </p:nvSpPr>
        <p:spPr>
          <a:xfrm>
            <a:off x="106642" y="2430534"/>
            <a:ext cx="40494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6000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Absorption of S-wave component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Light"/>
              <a:ea typeface="Meiryo UI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2C08A4-B8A5-48DB-954E-D0CED2E6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69" y="2882406"/>
            <a:ext cx="2766823" cy="31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65E75-B476-44C8-B9A3-2486515FC726}"/>
              </a:ext>
            </a:extLst>
          </p:cNvPr>
          <p:cNvSpPr txBox="1"/>
          <p:nvPr/>
        </p:nvSpPr>
        <p:spPr>
          <a:xfrm>
            <a:off x="381000" y="3501136"/>
            <a:ext cx="3339495" cy="26776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Large systems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Bound state regime: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Suppression of C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SL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(Q)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Below unity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at low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Light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5C2C2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Small systems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5C2C2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Unitary regime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16000"/>
            <a:ext cx="5122373" cy="460460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6F746E-7956-49A5-A3C1-393234F1EBC1}"/>
              </a:ext>
            </a:extLst>
          </p:cNvPr>
          <p:cNvSpPr txBox="1"/>
          <p:nvPr/>
        </p:nvSpPr>
        <p:spPr>
          <a:xfrm>
            <a:off x="5199017" y="1662079"/>
            <a:ext cx="39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Lattice input: </a:t>
            </a:r>
            <a:r>
              <a:rPr kumimoji="1" lang="en-US" altLang="ja-JP" dirty="0" err="1"/>
              <a:t>Iritani</a:t>
            </a:r>
            <a:r>
              <a:rPr lang="en-US" altLang="ja-JP" dirty="0"/>
              <a:t>+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18695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E52C81-6DA7-4A19-B551-338CB0AF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dirty="0" err="1"/>
              <a:t>Ω</a:t>
            </a:r>
            <a:r>
              <a:rPr kumimoji="1" lang="en-US" altLang="ja-JP" dirty="0"/>
              <a:t> Correlation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5BDD1B-7417-40F5-B050-9D0430BE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4350"/>
            <a:ext cx="5216178" cy="613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280775BA-001C-4669-8E5B-C83E9ABEDC4A}"/>
              </a:ext>
            </a:extLst>
          </p:cNvPr>
          <p:cNvSpPr/>
          <p:nvPr/>
        </p:nvSpPr>
        <p:spPr bwMode="auto">
          <a:xfrm>
            <a:off x="3497499" y="1624298"/>
            <a:ext cx="117565" cy="391885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B57112-9E92-41B8-B6DC-40785BC0D4D1}"/>
              </a:ext>
            </a:extLst>
          </p:cNvPr>
          <p:cNvSpPr txBox="1"/>
          <p:nvPr/>
        </p:nvSpPr>
        <p:spPr>
          <a:xfrm>
            <a:off x="106642" y="2061202"/>
            <a:ext cx="39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Coupled to ΛΞ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(2430) and  ΣΞ(2507)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Light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23FC57-07BC-4EAC-A905-71FBCB9B09D1}"/>
              </a:ext>
            </a:extLst>
          </p:cNvPr>
          <p:cNvSpPr txBox="1"/>
          <p:nvPr/>
        </p:nvSpPr>
        <p:spPr>
          <a:xfrm>
            <a:off x="106642" y="2430534"/>
            <a:ext cx="40494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6000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Absorption of S-wave component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Light"/>
              <a:ea typeface="Meiryo UI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2C08A4-B8A5-48DB-954E-D0CED2E6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69" y="2882406"/>
            <a:ext cx="2766823" cy="31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C765E75-B476-44C8-B9A3-2486515FC726}"/>
              </a:ext>
            </a:extLst>
          </p:cNvPr>
          <p:cNvSpPr txBox="1"/>
          <p:nvPr/>
        </p:nvSpPr>
        <p:spPr>
          <a:xfrm>
            <a:off x="381000" y="3501136"/>
            <a:ext cx="3339495" cy="267765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Large systems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Bound state regime: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Suppression of C</a:t>
            </a:r>
            <a:r>
              <a:rPr kumimoji="1" lang="en-US" altLang="ja-JP" sz="2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SL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(Q)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Below unity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at low Q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Light"/>
              <a:ea typeface="Meiryo UI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Small systems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Unitary regime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00" y="2016000"/>
            <a:ext cx="5122373" cy="4604601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76F746E-7956-49A5-A3C1-393234F1EBC1}"/>
              </a:ext>
            </a:extLst>
          </p:cNvPr>
          <p:cNvSpPr txBox="1"/>
          <p:nvPr/>
        </p:nvSpPr>
        <p:spPr>
          <a:xfrm>
            <a:off x="5199017" y="1662079"/>
            <a:ext cx="3944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Lattice input: </a:t>
            </a:r>
            <a:r>
              <a:rPr kumimoji="1" lang="en-US" altLang="ja-JP" dirty="0" err="1"/>
              <a:t>Iritani</a:t>
            </a:r>
            <a:r>
              <a:rPr lang="en-US" altLang="ja-JP" dirty="0"/>
              <a:t>+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7786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940FB495-89C3-4BC4-8206-464172E2C2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12" r="4505" b="3439"/>
          <a:stretch/>
        </p:blipFill>
        <p:spPr>
          <a:xfrm>
            <a:off x="166220" y="3350870"/>
            <a:ext cx="3331279" cy="313374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E52C81-6DA7-4A19-B551-338CB0AF4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/>
              <a:t>p</a:t>
            </a:r>
            <a:r>
              <a:rPr kumimoji="1" lang="en-US" altLang="ja-JP" dirty="0" err="1"/>
              <a:t>Ω</a:t>
            </a:r>
            <a:r>
              <a:rPr kumimoji="1" lang="en-US" altLang="ja-JP" dirty="0"/>
              <a:t> Correlation: S-L ratio</a:t>
            </a:r>
            <a:endParaRPr kumimoji="1" lang="ja-JP" altLang="en-US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5BDD1B-7417-40F5-B050-9D0430BE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064350"/>
            <a:ext cx="5216178" cy="613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矢印: 下 8">
            <a:extLst>
              <a:ext uri="{FF2B5EF4-FFF2-40B4-BE49-F238E27FC236}">
                <a16:creationId xmlns:a16="http://schemas.microsoft.com/office/drawing/2014/main" id="{280775BA-001C-4669-8E5B-C83E9ABEDC4A}"/>
              </a:ext>
            </a:extLst>
          </p:cNvPr>
          <p:cNvSpPr/>
          <p:nvPr/>
        </p:nvSpPr>
        <p:spPr bwMode="auto">
          <a:xfrm>
            <a:off x="3497499" y="1624298"/>
            <a:ext cx="117565" cy="391885"/>
          </a:xfrm>
          <a:prstGeom prst="downArrow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B57112-9E92-41B8-B6DC-40785BC0D4D1}"/>
              </a:ext>
            </a:extLst>
          </p:cNvPr>
          <p:cNvSpPr txBox="1"/>
          <p:nvPr/>
        </p:nvSpPr>
        <p:spPr>
          <a:xfrm>
            <a:off x="106642" y="2061202"/>
            <a:ext cx="391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Coupled to ΛΞ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(2430) and  ΣΞ(2507)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Light"/>
              <a:ea typeface="Meiryo UI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23FC57-07BC-4EAC-A905-71FBCB9B09D1}"/>
              </a:ext>
            </a:extLst>
          </p:cNvPr>
          <p:cNvSpPr txBox="1"/>
          <p:nvPr/>
        </p:nvSpPr>
        <p:spPr>
          <a:xfrm>
            <a:off x="106642" y="2430534"/>
            <a:ext cx="404948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6000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ler Light"/>
                <a:ea typeface="Meiryo UI"/>
                <a:cs typeface="+mn-cs"/>
              </a:rPr>
              <a:t>Absorption of S-wave component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ler Light"/>
              <a:ea typeface="Meiryo UI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72C08A4-B8A5-48DB-954E-D0CED2E6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569" y="2882406"/>
            <a:ext cx="2766823" cy="317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25ED3B4-4221-4A21-AD86-8A432C8F21EF}"/>
              </a:ext>
            </a:extLst>
          </p:cNvPr>
          <p:cNvSpPr/>
          <p:nvPr/>
        </p:nvSpPr>
        <p:spPr bwMode="auto">
          <a:xfrm>
            <a:off x="2131385" y="4521894"/>
            <a:ext cx="336242" cy="1177447"/>
          </a:xfrm>
          <a:prstGeom prst="rect">
            <a:avLst/>
          </a:prstGeom>
          <a:solidFill>
            <a:srgbClr val="FF0000">
              <a:alpha val="11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99" y="1851767"/>
            <a:ext cx="5547310" cy="4986585"/>
          </a:xfrm>
          <a:prstGeom prst="rect">
            <a:avLst/>
          </a:prstGeo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752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1593438-1421-4EE8-A29F-3247C6A5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8513618" cy="533400"/>
          </a:xfrm>
        </p:spPr>
        <p:txBody>
          <a:bodyPr/>
          <a:lstStyle/>
          <a:p>
            <a:r>
              <a:rPr lang="en-US" altLang="ja-JP" dirty="0"/>
              <a:t>Lattice QCD Studies by HAL QCD Coll.</a:t>
            </a:r>
            <a:endParaRPr kumimoji="1" lang="ja-JP" altLang="en-US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3EAB221-5D9C-47BB-AD15-91428F7504DB}"/>
              </a:ext>
            </a:extLst>
          </p:cNvPr>
          <p:cNvGrpSpPr/>
          <p:nvPr/>
        </p:nvGrpSpPr>
        <p:grpSpPr>
          <a:xfrm>
            <a:off x="2936129" y="2852338"/>
            <a:ext cx="1280373" cy="1240183"/>
            <a:chOff x="1967678" y="1364580"/>
            <a:chExt cx="1280373" cy="1240183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26F910B1-ED30-4A87-A00F-19F8181120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7678" y="1380763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18" name="グループ化 56">
              <a:extLst>
                <a:ext uri="{FF2B5EF4-FFF2-40B4-BE49-F238E27FC236}">
                  <a16:creationId xmlns:a16="http://schemas.microsoft.com/office/drawing/2014/main" id="{48F3053A-C30D-423F-8C4D-7DDFE8AD7B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9341" y="1406453"/>
              <a:ext cx="469668" cy="520282"/>
              <a:chOff x="1403648" y="4197408"/>
              <a:chExt cx="576064" cy="623423"/>
            </a:xfrm>
          </p:grpSpPr>
          <p:sp>
            <p:nvSpPr>
              <p:cNvPr id="33" name="円/楕円 71">
                <a:extLst>
                  <a:ext uri="{FF2B5EF4-FFF2-40B4-BE49-F238E27FC236}">
                    <a16:creationId xmlns:a16="http://schemas.microsoft.com/office/drawing/2014/main" id="{ECB0E1BB-55F7-451B-B96C-391197A937A5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4" name="円/楕円 72">
                <a:extLst>
                  <a:ext uri="{FF2B5EF4-FFF2-40B4-BE49-F238E27FC236}">
                    <a16:creationId xmlns:a16="http://schemas.microsoft.com/office/drawing/2014/main" id="{AA02AF38-ABF8-4ED9-A51D-8D39FAF13469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5" name="円/楕円 73">
                <a:extLst>
                  <a:ext uri="{FF2B5EF4-FFF2-40B4-BE49-F238E27FC236}">
                    <a16:creationId xmlns:a16="http://schemas.microsoft.com/office/drawing/2014/main" id="{6C75852F-F22D-4BCC-96DB-45632096260D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9" name="グループ化 57">
              <a:extLst>
                <a:ext uri="{FF2B5EF4-FFF2-40B4-BE49-F238E27FC236}">
                  <a16:creationId xmlns:a16="http://schemas.microsoft.com/office/drawing/2014/main" id="{885CF987-CC8F-4489-A0CC-F1D7003597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084" y="1955112"/>
              <a:ext cx="469668" cy="520282"/>
              <a:chOff x="2123728" y="4806254"/>
              <a:chExt cx="576064" cy="623423"/>
            </a:xfrm>
          </p:grpSpPr>
          <p:sp>
            <p:nvSpPr>
              <p:cNvPr id="30" name="円/楕円 68">
                <a:extLst>
                  <a:ext uri="{FF2B5EF4-FFF2-40B4-BE49-F238E27FC236}">
                    <a16:creationId xmlns:a16="http://schemas.microsoft.com/office/drawing/2014/main" id="{838FCA17-6060-46FD-99C7-492B0FC19736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1" name="円/楕円 69">
                <a:extLst>
                  <a:ext uri="{FF2B5EF4-FFF2-40B4-BE49-F238E27FC236}">
                    <a16:creationId xmlns:a16="http://schemas.microsoft.com/office/drawing/2014/main" id="{4676E6A7-EE17-4701-A44C-13DD82EA1374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32" name="円/楕円 70">
                <a:extLst>
                  <a:ext uri="{FF2B5EF4-FFF2-40B4-BE49-F238E27FC236}">
                    <a16:creationId xmlns:a16="http://schemas.microsoft.com/office/drawing/2014/main" id="{3C56EC45-5CF1-4C43-8870-09D80442D876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20" name="グループ化 58">
              <a:extLst>
                <a:ext uri="{FF2B5EF4-FFF2-40B4-BE49-F238E27FC236}">
                  <a16:creationId xmlns:a16="http://schemas.microsoft.com/office/drawing/2014/main" id="{71A393B8-326E-4B45-812D-FBDDE6F5F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8528" y="1955112"/>
              <a:ext cx="469668" cy="520282"/>
              <a:chOff x="1115616" y="5109833"/>
              <a:chExt cx="576064" cy="623423"/>
            </a:xfrm>
          </p:grpSpPr>
          <p:sp>
            <p:nvSpPr>
              <p:cNvPr id="27" name="円/楕円 65">
                <a:extLst>
                  <a:ext uri="{FF2B5EF4-FFF2-40B4-BE49-F238E27FC236}">
                    <a16:creationId xmlns:a16="http://schemas.microsoft.com/office/drawing/2014/main" id="{6545CCDC-6034-41D9-A639-3D8C51A27CCE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8" name="円/楕円 66">
                <a:extLst>
                  <a:ext uri="{FF2B5EF4-FFF2-40B4-BE49-F238E27FC236}">
                    <a16:creationId xmlns:a16="http://schemas.microsoft.com/office/drawing/2014/main" id="{C62D0041-7222-436A-9151-3C2BE4B985DC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29" name="円/楕円 67">
                <a:extLst>
                  <a:ext uri="{FF2B5EF4-FFF2-40B4-BE49-F238E27FC236}">
                    <a16:creationId xmlns:a16="http://schemas.microsoft.com/office/drawing/2014/main" id="{BAF2AA52-424F-4103-A364-4C8E4469FF4F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21" name="Picture 6" descr="gluon">
              <a:extLst>
                <a:ext uri="{FF2B5EF4-FFF2-40B4-BE49-F238E27FC236}">
                  <a16:creationId xmlns:a16="http://schemas.microsoft.com/office/drawing/2014/main" id="{8E75A151-45FB-45D7-B48B-738F8F5925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2252929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 descr="gluon">
              <a:extLst>
                <a:ext uri="{FF2B5EF4-FFF2-40B4-BE49-F238E27FC236}">
                  <a16:creationId xmlns:a16="http://schemas.microsoft.com/office/drawing/2014/main" id="{92B3091A-6610-427D-8A99-53E6F6D71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238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gluon">
              <a:extLst>
                <a:ext uri="{FF2B5EF4-FFF2-40B4-BE49-F238E27FC236}">
                  <a16:creationId xmlns:a16="http://schemas.microsoft.com/office/drawing/2014/main" id="{B00C8405-3BDC-49A8-A590-40ACEE041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2593501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B905853-5E7A-4E22-A203-30EE6BF78A4E}"/>
                </a:ext>
              </a:extLst>
            </p:cNvPr>
            <p:cNvSpPr txBox="1"/>
            <p:nvPr/>
          </p:nvSpPr>
          <p:spPr bwMode="auto">
            <a:xfrm>
              <a:off x="2397841" y="1364580"/>
              <a:ext cx="40005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B6E11A3-0C30-4F47-A9E7-DFF05011578C}"/>
                </a:ext>
              </a:extLst>
            </p:cNvPr>
            <p:cNvSpPr txBox="1"/>
            <p:nvPr/>
          </p:nvSpPr>
          <p:spPr bwMode="auto">
            <a:xfrm>
              <a:off x="2070816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A1DBFF2-9C48-40D7-B1E6-B1D0FD5BA0B5}"/>
                </a:ext>
              </a:extLst>
            </p:cNvPr>
            <p:cNvSpPr txBox="1"/>
            <p:nvPr/>
          </p:nvSpPr>
          <p:spPr bwMode="auto">
            <a:xfrm>
              <a:off x="2691529" y="1940843"/>
              <a:ext cx="3984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8F99069-AF00-4ED4-BE70-247A3F0C8CFF}"/>
              </a:ext>
            </a:extLst>
          </p:cNvPr>
          <p:cNvGrpSpPr/>
          <p:nvPr/>
        </p:nvGrpSpPr>
        <p:grpSpPr>
          <a:xfrm>
            <a:off x="816442" y="3535418"/>
            <a:ext cx="1280373" cy="1243291"/>
            <a:chOff x="5357792" y="1364580"/>
            <a:chExt cx="1280373" cy="1243291"/>
          </a:xfrm>
        </p:grpSpPr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8607239D-1929-4D44-91C4-8DD397B82F9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38" name="グループ化 56">
              <a:extLst>
                <a:ext uri="{FF2B5EF4-FFF2-40B4-BE49-F238E27FC236}">
                  <a16:creationId xmlns:a16="http://schemas.microsoft.com/office/drawing/2014/main" id="{7C8FCEDA-70BE-40C9-8D99-7DF68682D5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53" name="円/楕円 91">
                <a:extLst>
                  <a:ext uri="{FF2B5EF4-FFF2-40B4-BE49-F238E27FC236}">
                    <a16:creationId xmlns:a16="http://schemas.microsoft.com/office/drawing/2014/main" id="{91C76731-36DA-4B37-B1CF-85BA3864D069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4" name="円/楕円 92">
                <a:extLst>
                  <a:ext uri="{FF2B5EF4-FFF2-40B4-BE49-F238E27FC236}">
                    <a16:creationId xmlns:a16="http://schemas.microsoft.com/office/drawing/2014/main" id="{AD63F8CA-108C-48A9-A92A-E949767F6F29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5" name="円/楕円 93">
                <a:extLst>
                  <a:ext uri="{FF2B5EF4-FFF2-40B4-BE49-F238E27FC236}">
                    <a16:creationId xmlns:a16="http://schemas.microsoft.com/office/drawing/2014/main" id="{C94B55CE-E226-450C-908F-1C8A764C15F6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39" name="グループ化 57">
              <a:extLst>
                <a:ext uri="{FF2B5EF4-FFF2-40B4-BE49-F238E27FC236}">
                  <a16:creationId xmlns:a16="http://schemas.microsoft.com/office/drawing/2014/main" id="{26BA34CA-104A-40B5-AAF4-D07B5F6689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7147" y="1955112"/>
              <a:ext cx="469668" cy="520282"/>
              <a:chOff x="2123728" y="4806254"/>
              <a:chExt cx="576064" cy="623423"/>
            </a:xfrm>
          </p:grpSpPr>
          <p:sp>
            <p:nvSpPr>
              <p:cNvPr id="50" name="円/楕円 88">
                <a:extLst>
                  <a:ext uri="{FF2B5EF4-FFF2-40B4-BE49-F238E27FC236}">
                    <a16:creationId xmlns:a16="http://schemas.microsoft.com/office/drawing/2014/main" id="{839D049B-018F-4225-B3DE-A0C248783268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1" name="円/楕円 89">
                <a:extLst>
                  <a:ext uri="{FF2B5EF4-FFF2-40B4-BE49-F238E27FC236}">
                    <a16:creationId xmlns:a16="http://schemas.microsoft.com/office/drawing/2014/main" id="{B412F1C0-3867-46A4-B088-51756765EC68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52" name="円/楕円 90">
                <a:extLst>
                  <a:ext uri="{FF2B5EF4-FFF2-40B4-BE49-F238E27FC236}">
                    <a16:creationId xmlns:a16="http://schemas.microsoft.com/office/drawing/2014/main" id="{40824B23-40BE-4350-A744-AB4AC7304FC5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40" name="グループ化 58">
              <a:extLst>
                <a:ext uri="{FF2B5EF4-FFF2-40B4-BE49-F238E27FC236}">
                  <a16:creationId xmlns:a16="http://schemas.microsoft.com/office/drawing/2014/main" id="{E47600A0-09A0-49FA-926F-84B25C8AF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47" name="円/楕円 85">
                <a:extLst>
                  <a:ext uri="{FF2B5EF4-FFF2-40B4-BE49-F238E27FC236}">
                    <a16:creationId xmlns:a16="http://schemas.microsoft.com/office/drawing/2014/main" id="{309E6CB0-5B3E-4A0F-A9AB-333D41171BE9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8" name="円/楕円 86">
                <a:extLst>
                  <a:ext uri="{FF2B5EF4-FFF2-40B4-BE49-F238E27FC236}">
                    <a16:creationId xmlns:a16="http://schemas.microsoft.com/office/drawing/2014/main" id="{029A6B76-82C9-45DD-97BA-0C288BEDFD5B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49" name="円/楕円 87">
                <a:extLst>
                  <a:ext uri="{FF2B5EF4-FFF2-40B4-BE49-F238E27FC236}">
                    <a16:creationId xmlns:a16="http://schemas.microsoft.com/office/drawing/2014/main" id="{9BA65D44-161C-43F3-BC1E-171D9248DA5E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41" name="Picture 6" descr="gluon">
              <a:extLst>
                <a:ext uri="{FF2B5EF4-FFF2-40B4-BE49-F238E27FC236}">
                  <a16:creationId xmlns:a16="http://schemas.microsoft.com/office/drawing/2014/main" id="{8E7CB163-3147-4648-B55A-F554B0E5C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6" descr="gluon">
              <a:extLst>
                <a:ext uri="{FF2B5EF4-FFF2-40B4-BE49-F238E27FC236}">
                  <a16:creationId xmlns:a16="http://schemas.microsoft.com/office/drawing/2014/main" id="{F1FA07D1-253F-4EA1-8518-F74F1F16EE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6" descr="gluon">
              <a:extLst>
                <a:ext uri="{FF2B5EF4-FFF2-40B4-BE49-F238E27FC236}">
                  <a16:creationId xmlns:a16="http://schemas.microsoft.com/office/drawing/2014/main" id="{90E4D983-522A-4D49-BDAC-AA7106760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F5EC42DB-B823-4E8E-B01E-F4B326A15F9F}"/>
                </a:ext>
              </a:extLst>
            </p:cNvPr>
            <p:cNvSpPr txBox="1"/>
            <p:nvPr/>
          </p:nvSpPr>
          <p:spPr bwMode="auto">
            <a:xfrm>
              <a:off x="5818904" y="1364580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587C039A-6BD8-4EF7-B17D-91B807505853}"/>
                </a:ext>
              </a:extLst>
            </p:cNvPr>
            <p:cNvSpPr txBox="1"/>
            <p:nvPr/>
          </p:nvSpPr>
          <p:spPr bwMode="auto">
            <a:xfrm>
              <a:off x="5491879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498C1ADA-D517-4803-BBA5-626FC037550F}"/>
                </a:ext>
              </a:extLst>
            </p:cNvPr>
            <p:cNvSpPr txBox="1"/>
            <p:nvPr/>
          </p:nvSpPr>
          <p:spPr bwMode="auto">
            <a:xfrm>
              <a:off x="6112591" y="1940843"/>
              <a:ext cx="398463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CC16AA83-AB4A-47B3-BCF8-4A4EC6EE7E7E}"/>
              </a:ext>
            </a:extLst>
          </p:cNvPr>
          <p:cNvGrpSpPr/>
          <p:nvPr/>
        </p:nvGrpSpPr>
        <p:grpSpPr>
          <a:xfrm>
            <a:off x="789228" y="1449230"/>
            <a:ext cx="1280373" cy="1243291"/>
            <a:chOff x="5357792" y="1364580"/>
            <a:chExt cx="1280373" cy="124329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600C9698-EBAB-4E5F-B70A-125D0FB9C4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72" name="グループ化 56">
              <a:extLst>
                <a:ext uri="{FF2B5EF4-FFF2-40B4-BE49-F238E27FC236}">
                  <a16:creationId xmlns:a16="http://schemas.microsoft.com/office/drawing/2014/main" id="{25EDAF5D-44DB-425B-80CA-5B07C0731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87" name="円/楕円 91">
                <a:extLst>
                  <a:ext uri="{FF2B5EF4-FFF2-40B4-BE49-F238E27FC236}">
                    <a16:creationId xmlns:a16="http://schemas.microsoft.com/office/drawing/2014/main" id="{8ECE40E4-8372-463A-9737-B8A5CAFAA73A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8" name="円/楕円 92">
                <a:extLst>
                  <a:ext uri="{FF2B5EF4-FFF2-40B4-BE49-F238E27FC236}">
                    <a16:creationId xmlns:a16="http://schemas.microsoft.com/office/drawing/2014/main" id="{E0FE7527-0028-4869-8E16-014CEEB0D249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9" name="円/楕円 93">
                <a:extLst>
                  <a:ext uri="{FF2B5EF4-FFF2-40B4-BE49-F238E27FC236}">
                    <a16:creationId xmlns:a16="http://schemas.microsoft.com/office/drawing/2014/main" id="{F63C30F3-9B73-48CF-9C7D-EF223F8EF84C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3" name="グループ化 57">
              <a:extLst>
                <a:ext uri="{FF2B5EF4-FFF2-40B4-BE49-F238E27FC236}">
                  <a16:creationId xmlns:a16="http://schemas.microsoft.com/office/drawing/2014/main" id="{7C7E3FBC-1133-4DB5-9C0B-1074E3100A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7147" y="1955112"/>
              <a:ext cx="469668" cy="520282"/>
              <a:chOff x="2123728" y="4806254"/>
              <a:chExt cx="576064" cy="623423"/>
            </a:xfrm>
          </p:grpSpPr>
          <p:sp>
            <p:nvSpPr>
              <p:cNvPr id="84" name="円/楕円 88">
                <a:extLst>
                  <a:ext uri="{FF2B5EF4-FFF2-40B4-BE49-F238E27FC236}">
                    <a16:creationId xmlns:a16="http://schemas.microsoft.com/office/drawing/2014/main" id="{A0E1FE31-B9E5-4CAA-9A06-6EE6DDD04572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5" name="円/楕円 89">
                <a:extLst>
                  <a:ext uri="{FF2B5EF4-FFF2-40B4-BE49-F238E27FC236}">
                    <a16:creationId xmlns:a16="http://schemas.microsoft.com/office/drawing/2014/main" id="{D93227A6-58FD-40EF-8165-2C40B2967B12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6" name="円/楕円 90">
                <a:extLst>
                  <a:ext uri="{FF2B5EF4-FFF2-40B4-BE49-F238E27FC236}">
                    <a16:creationId xmlns:a16="http://schemas.microsoft.com/office/drawing/2014/main" id="{286DAD2C-64A0-430C-B4C0-C736B2D02E17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74" name="グループ化 58">
              <a:extLst>
                <a:ext uri="{FF2B5EF4-FFF2-40B4-BE49-F238E27FC236}">
                  <a16:creationId xmlns:a16="http://schemas.microsoft.com/office/drawing/2014/main" id="{3BEE2C57-0A88-4094-A740-B6A1D302C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81" name="円/楕円 85">
                <a:extLst>
                  <a:ext uri="{FF2B5EF4-FFF2-40B4-BE49-F238E27FC236}">
                    <a16:creationId xmlns:a16="http://schemas.microsoft.com/office/drawing/2014/main" id="{96F9C3D8-7A39-4A11-A04C-6D8D08132674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2" name="円/楕円 86">
                <a:extLst>
                  <a:ext uri="{FF2B5EF4-FFF2-40B4-BE49-F238E27FC236}">
                    <a16:creationId xmlns:a16="http://schemas.microsoft.com/office/drawing/2014/main" id="{7E750D96-B00D-4CFF-92CB-42390A676465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83" name="円/楕円 87">
                <a:extLst>
                  <a:ext uri="{FF2B5EF4-FFF2-40B4-BE49-F238E27FC236}">
                    <a16:creationId xmlns:a16="http://schemas.microsoft.com/office/drawing/2014/main" id="{906C5CFD-98E6-49CF-8D58-AA812F8572D4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75" name="Picture 6" descr="gluon">
              <a:extLst>
                <a:ext uri="{FF2B5EF4-FFF2-40B4-BE49-F238E27FC236}">
                  <a16:creationId xmlns:a16="http://schemas.microsoft.com/office/drawing/2014/main" id="{29ABBAD6-86A9-49E9-AB07-0C5AA7A4B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6" descr="gluon">
              <a:extLst>
                <a:ext uri="{FF2B5EF4-FFF2-40B4-BE49-F238E27FC236}">
                  <a16:creationId xmlns:a16="http://schemas.microsoft.com/office/drawing/2014/main" id="{197ECB2B-88DA-4C0B-840E-467788154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6" descr="gluon">
              <a:extLst>
                <a:ext uri="{FF2B5EF4-FFF2-40B4-BE49-F238E27FC236}">
                  <a16:creationId xmlns:a16="http://schemas.microsoft.com/office/drawing/2014/main" id="{9B9161D4-033D-487F-94FC-29AD94EB9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851A325B-5EEF-4C31-A2AC-11C1AC44D5D3}"/>
                </a:ext>
              </a:extLst>
            </p:cNvPr>
            <p:cNvSpPr txBox="1"/>
            <p:nvPr/>
          </p:nvSpPr>
          <p:spPr bwMode="auto">
            <a:xfrm>
              <a:off x="5818904" y="1364580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E74C5DDF-40C8-4010-BAF1-DC30540FEFBA}"/>
                </a:ext>
              </a:extLst>
            </p:cNvPr>
            <p:cNvSpPr txBox="1"/>
            <p:nvPr/>
          </p:nvSpPr>
          <p:spPr bwMode="auto">
            <a:xfrm>
              <a:off x="5491879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C59B8DE9-8C44-4C43-AE4E-D4D057653960}"/>
                </a:ext>
              </a:extLst>
            </p:cNvPr>
            <p:cNvSpPr txBox="1"/>
            <p:nvPr/>
          </p:nvSpPr>
          <p:spPr bwMode="auto">
            <a:xfrm>
              <a:off x="6112591" y="1940843"/>
              <a:ext cx="398463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BCF2C5F0-B2E2-49EB-BD99-B19113E6E748}"/>
              </a:ext>
            </a:extLst>
          </p:cNvPr>
          <p:cNvGrpSpPr/>
          <p:nvPr/>
        </p:nvGrpSpPr>
        <p:grpSpPr>
          <a:xfrm>
            <a:off x="2909343" y="4389473"/>
            <a:ext cx="1280373" cy="1240183"/>
            <a:chOff x="1967678" y="1364580"/>
            <a:chExt cx="1280373" cy="1240183"/>
          </a:xfrm>
        </p:grpSpPr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0C06856D-96FF-49B5-BC4C-4E5E16D155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67678" y="1380763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92" name="グループ化 56">
              <a:extLst>
                <a:ext uri="{FF2B5EF4-FFF2-40B4-BE49-F238E27FC236}">
                  <a16:creationId xmlns:a16="http://schemas.microsoft.com/office/drawing/2014/main" id="{8EF3086E-1F7F-4EBD-8974-AE35AF019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49341" y="1406453"/>
              <a:ext cx="469668" cy="520282"/>
              <a:chOff x="1403648" y="4197408"/>
              <a:chExt cx="576064" cy="623423"/>
            </a:xfrm>
          </p:grpSpPr>
          <p:sp>
            <p:nvSpPr>
              <p:cNvPr id="107" name="円/楕円 71">
                <a:extLst>
                  <a:ext uri="{FF2B5EF4-FFF2-40B4-BE49-F238E27FC236}">
                    <a16:creationId xmlns:a16="http://schemas.microsoft.com/office/drawing/2014/main" id="{50FF73D2-DC80-440F-8656-DCA96DACA956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8" name="円/楕円 72">
                <a:extLst>
                  <a:ext uri="{FF2B5EF4-FFF2-40B4-BE49-F238E27FC236}">
                    <a16:creationId xmlns:a16="http://schemas.microsoft.com/office/drawing/2014/main" id="{C76742AB-A49C-4BA2-8034-03611C2726D2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9" name="円/楕円 73">
                <a:extLst>
                  <a:ext uri="{FF2B5EF4-FFF2-40B4-BE49-F238E27FC236}">
                    <a16:creationId xmlns:a16="http://schemas.microsoft.com/office/drawing/2014/main" id="{ABC0664E-5175-404B-9F73-77006EE1EB21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93" name="グループ化 57">
              <a:extLst>
                <a:ext uri="{FF2B5EF4-FFF2-40B4-BE49-F238E27FC236}">
                  <a16:creationId xmlns:a16="http://schemas.microsoft.com/office/drawing/2014/main" id="{788F7D85-13D0-4738-8A74-4DE66279AC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6084" y="1955112"/>
              <a:ext cx="469668" cy="520282"/>
              <a:chOff x="2123728" y="4806254"/>
              <a:chExt cx="576064" cy="623423"/>
            </a:xfrm>
          </p:grpSpPr>
          <p:sp>
            <p:nvSpPr>
              <p:cNvPr id="104" name="円/楕円 68">
                <a:extLst>
                  <a:ext uri="{FF2B5EF4-FFF2-40B4-BE49-F238E27FC236}">
                    <a16:creationId xmlns:a16="http://schemas.microsoft.com/office/drawing/2014/main" id="{77151A91-6841-4054-9A81-F30C52AEF49B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5" name="円/楕円 69">
                <a:extLst>
                  <a:ext uri="{FF2B5EF4-FFF2-40B4-BE49-F238E27FC236}">
                    <a16:creationId xmlns:a16="http://schemas.microsoft.com/office/drawing/2014/main" id="{1F060A4D-A4AD-477D-B98A-DFA97918A6B5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6" name="円/楕円 70">
                <a:extLst>
                  <a:ext uri="{FF2B5EF4-FFF2-40B4-BE49-F238E27FC236}">
                    <a16:creationId xmlns:a16="http://schemas.microsoft.com/office/drawing/2014/main" id="{9555B097-6F47-46A1-B43F-5C68F10CC707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94" name="グループ化 58">
              <a:extLst>
                <a:ext uri="{FF2B5EF4-FFF2-40B4-BE49-F238E27FC236}">
                  <a16:creationId xmlns:a16="http://schemas.microsoft.com/office/drawing/2014/main" id="{FD213011-1B8C-4D7E-B640-685FD0B29A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8528" y="1955112"/>
              <a:ext cx="469668" cy="520282"/>
              <a:chOff x="1115616" y="5109833"/>
              <a:chExt cx="576064" cy="623423"/>
            </a:xfrm>
          </p:grpSpPr>
          <p:sp>
            <p:nvSpPr>
              <p:cNvPr id="101" name="円/楕円 65">
                <a:extLst>
                  <a:ext uri="{FF2B5EF4-FFF2-40B4-BE49-F238E27FC236}">
                    <a16:creationId xmlns:a16="http://schemas.microsoft.com/office/drawing/2014/main" id="{17685C5A-683B-4E2E-BB2F-612854DD8AFB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2" name="円/楕円 66">
                <a:extLst>
                  <a:ext uri="{FF2B5EF4-FFF2-40B4-BE49-F238E27FC236}">
                    <a16:creationId xmlns:a16="http://schemas.microsoft.com/office/drawing/2014/main" id="{BC6B7D5C-E004-49C6-9562-E2123219F53F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03" name="円/楕円 67">
                <a:extLst>
                  <a:ext uri="{FF2B5EF4-FFF2-40B4-BE49-F238E27FC236}">
                    <a16:creationId xmlns:a16="http://schemas.microsoft.com/office/drawing/2014/main" id="{541B3AE2-2D46-4269-9536-C3B3900F0F13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95" name="Picture 6" descr="gluon">
              <a:extLst>
                <a:ext uri="{FF2B5EF4-FFF2-40B4-BE49-F238E27FC236}">
                  <a16:creationId xmlns:a16="http://schemas.microsoft.com/office/drawing/2014/main" id="{002DCDD0-39B9-4F3B-91E6-198BDF571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2252929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Picture 6" descr="gluon">
              <a:extLst>
                <a:ext uri="{FF2B5EF4-FFF2-40B4-BE49-F238E27FC236}">
                  <a16:creationId xmlns:a16="http://schemas.microsoft.com/office/drawing/2014/main" id="{ED6D6A2D-3C18-44AF-A5D0-092272F87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238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Picture 6" descr="gluon">
              <a:extLst>
                <a:ext uri="{FF2B5EF4-FFF2-40B4-BE49-F238E27FC236}">
                  <a16:creationId xmlns:a16="http://schemas.microsoft.com/office/drawing/2014/main" id="{BA768FB7-E363-4DE8-8FAD-6F0AFD3840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2593501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213F20EB-D9D1-4C53-B523-7E27E609971A}"/>
                </a:ext>
              </a:extLst>
            </p:cNvPr>
            <p:cNvSpPr txBox="1"/>
            <p:nvPr/>
          </p:nvSpPr>
          <p:spPr bwMode="auto">
            <a:xfrm>
              <a:off x="2397841" y="1364580"/>
              <a:ext cx="400050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u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5C20BD8D-A57D-4733-8C59-A0C008B5936A}"/>
                </a:ext>
              </a:extLst>
            </p:cNvPr>
            <p:cNvSpPr txBox="1"/>
            <p:nvPr/>
          </p:nvSpPr>
          <p:spPr bwMode="auto">
            <a:xfrm>
              <a:off x="2070816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CB904D3B-0B4E-4FB3-B402-9C2561617355}"/>
                </a:ext>
              </a:extLst>
            </p:cNvPr>
            <p:cNvSpPr txBox="1"/>
            <p:nvPr/>
          </p:nvSpPr>
          <p:spPr bwMode="auto">
            <a:xfrm>
              <a:off x="2691529" y="1940843"/>
              <a:ext cx="398462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A52192D7-D14F-46FC-8C8D-8029CF7A2876}"/>
              </a:ext>
            </a:extLst>
          </p:cNvPr>
          <p:cNvGrpSpPr/>
          <p:nvPr/>
        </p:nvGrpSpPr>
        <p:grpSpPr>
          <a:xfrm>
            <a:off x="2893498" y="1199984"/>
            <a:ext cx="1280373" cy="1243291"/>
            <a:chOff x="5357792" y="1364580"/>
            <a:chExt cx="1280373" cy="1243291"/>
          </a:xfrm>
        </p:grpSpPr>
        <p:sp>
          <p:nvSpPr>
            <p:cNvPr id="112" name="楕円 111">
              <a:extLst>
                <a:ext uri="{FF2B5EF4-FFF2-40B4-BE49-F238E27FC236}">
                  <a16:creationId xmlns:a16="http://schemas.microsoft.com/office/drawing/2014/main" id="{E2FEB5F8-E5A9-426D-AC2E-292F9A3EE4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57792" y="1383871"/>
              <a:ext cx="1280373" cy="1224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89000"/>
                  </a:schemeClr>
                </a:gs>
                <a:gs pos="27000">
                  <a:schemeClr val="accent3">
                    <a:lumMod val="89000"/>
                  </a:schemeClr>
                </a:gs>
                <a:gs pos="49000">
                  <a:schemeClr val="accent3">
                    <a:lumMod val="75000"/>
                  </a:schemeClr>
                </a:gs>
                <a:gs pos="71000">
                  <a:schemeClr val="bg1">
                    <a:lumMod val="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50" charset="-128"/>
              </a:endParaRPr>
            </a:p>
          </p:txBody>
        </p:sp>
        <p:grpSp>
          <p:nvGrpSpPr>
            <p:cNvPr id="113" name="グループ化 56">
              <a:extLst>
                <a:ext uri="{FF2B5EF4-FFF2-40B4-BE49-F238E27FC236}">
                  <a16:creationId xmlns:a16="http://schemas.microsoft.com/office/drawing/2014/main" id="{7AD0A02F-2BF1-473E-9852-B0176F13BE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70404" y="1406453"/>
              <a:ext cx="469668" cy="520282"/>
              <a:chOff x="1403648" y="4197408"/>
              <a:chExt cx="576064" cy="623423"/>
            </a:xfrm>
          </p:grpSpPr>
          <p:sp>
            <p:nvSpPr>
              <p:cNvPr id="128" name="円/楕円 91">
                <a:extLst>
                  <a:ext uri="{FF2B5EF4-FFF2-40B4-BE49-F238E27FC236}">
                    <a16:creationId xmlns:a16="http://schemas.microsoft.com/office/drawing/2014/main" id="{131A7AA7-3B01-4AB6-A076-287ECCD8E9DE}"/>
                  </a:ext>
                </a:extLst>
              </p:cNvPr>
              <p:cNvSpPr/>
              <p:nvPr/>
            </p:nvSpPr>
            <p:spPr bwMode="auto">
              <a:xfrm>
                <a:off x="1497630" y="4644743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9" name="円/楕円 92">
                <a:extLst>
                  <a:ext uri="{FF2B5EF4-FFF2-40B4-BE49-F238E27FC236}">
                    <a16:creationId xmlns:a16="http://schemas.microsoft.com/office/drawing/2014/main" id="{CD879475-8288-4494-A36E-E853B74D6654}"/>
                  </a:ext>
                </a:extLst>
              </p:cNvPr>
              <p:cNvSpPr/>
              <p:nvPr/>
            </p:nvSpPr>
            <p:spPr bwMode="auto">
              <a:xfrm>
                <a:off x="1403648" y="4197408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B05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30" name="円/楕円 93">
                <a:extLst>
                  <a:ext uri="{FF2B5EF4-FFF2-40B4-BE49-F238E27FC236}">
                    <a16:creationId xmlns:a16="http://schemas.microsoft.com/office/drawing/2014/main" id="{3A5E259A-1796-4731-9FE2-37BF6AEE60EE}"/>
                  </a:ext>
                </a:extLst>
              </p:cNvPr>
              <p:cNvSpPr/>
              <p:nvPr/>
            </p:nvSpPr>
            <p:spPr bwMode="auto">
              <a:xfrm>
                <a:off x="1623020" y="4229229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B05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14" name="グループ化 57">
              <a:extLst>
                <a:ext uri="{FF2B5EF4-FFF2-40B4-BE49-F238E27FC236}">
                  <a16:creationId xmlns:a16="http://schemas.microsoft.com/office/drawing/2014/main" id="{D77DB93E-D1B2-432D-AB2D-6E60ACBC2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7147" y="1955112"/>
              <a:ext cx="469668" cy="520282"/>
              <a:chOff x="2123728" y="4806254"/>
              <a:chExt cx="576064" cy="623423"/>
            </a:xfrm>
          </p:grpSpPr>
          <p:sp>
            <p:nvSpPr>
              <p:cNvPr id="125" name="円/楕円 88">
                <a:extLst>
                  <a:ext uri="{FF2B5EF4-FFF2-40B4-BE49-F238E27FC236}">
                    <a16:creationId xmlns:a16="http://schemas.microsoft.com/office/drawing/2014/main" id="{325752A9-D6B0-4F51-A95D-6F50BF1BB825}"/>
                  </a:ext>
                </a:extLst>
              </p:cNvPr>
              <p:cNvSpPr/>
              <p:nvPr/>
            </p:nvSpPr>
            <p:spPr bwMode="auto">
              <a:xfrm>
                <a:off x="2217710" y="5253589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6" name="円/楕円 89">
                <a:extLst>
                  <a:ext uri="{FF2B5EF4-FFF2-40B4-BE49-F238E27FC236}">
                    <a16:creationId xmlns:a16="http://schemas.microsoft.com/office/drawing/2014/main" id="{B62AB40F-477F-47AE-B318-E42A223A6ABA}"/>
                  </a:ext>
                </a:extLst>
              </p:cNvPr>
              <p:cNvSpPr/>
              <p:nvPr/>
            </p:nvSpPr>
            <p:spPr bwMode="auto">
              <a:xfrm>
                <a:off x="2123728" y="4806254"/>
                <a:ext cx="576064" cy="551415"/>
              </a:xfrm>
              <a:prstGeom prst="ellipse">
                <a:avLst/>
              </a:prstGeom>
              <a:gradFill>
                <a:gsLst>
                  <a:gs pos="76000">
                    <a:srgbClr val="0033CC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7" name="円/楕円 90">
                <a:extLst>
                  <a:ext uri="{FF2B5EF4-FFF2-40B4-BE49-F238E27FC236}">
                    <a16:creationId xmlns:a16="http://schemas.microsoft.com/office/drawing/2014/main" id="{0050E7E5-55AE-4FE6-B81B-4E0073389FD3}"/>
                  </a:ext>
                </a:extLst>
              </p:cNvPr>
              <p:cNvSpPr/>
              <p:nvPr/>
            </p:nvSpPr>
            <p:spPr bwMode="auto">
              <a:xfrm>
                <a:off x="2343100" y="4838075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58000">
                    <a:srgbClr val="0033CC">
                      <a:alpha val="67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grpSp>
          <p:nvGrpSpPr>
            <p:cNvPr id="115" name="グループ化 58">
              <a:extLst>
                <a:ext uri="{FF2B5EF4-FFF2-40B4-BE49-F238E27FC236}">
                  <a16:creationId xmlns:a16="http://schemas.microsoft.com/office/drawing/2014/main" id="{7733AC97-0C49-423D-BF57-574314318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9591" y="1955112"/>
              <a:ext cx="469668" cy="520282"/>
              <a:chOff x="1115616" y="5109833"/>
              <a:chExt cx="576064" cy="623423"/>
            </a:xfrm>
          </p:grpSpPr>
          <p:sp>
            <p:nvSpPr>
              <p:cNvPr id="122" name="円/楕円 85">
                <a:extLst>
                  <a:ext uri="{FF2B5EF4-FFF2-40B4-BE49-F238E27FC236}">
                    <a16:creationId xmlns:a16="http://schemas.microsoft.com/office/drawing/2014/main" id="{251F1CDC-857C-4149-9A21-6DDBBCCEA42F}"/>
                  </a:ext>
                </a:extLst>
              </p:cNvPr>
              <p:cNvSpPr/>
              <p:nvPr/>
            </p:nvSpPr>
            <p:spPr bwMode="auto">
              <a:xfrm>
                <a:off x="1209598" y="5557168"/>
                <a:ext cx="388100" cy="17608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alpha val="38000"/>
                    </a:schemeClr>
                  </a:gs>
                  <a:gs pos="77000">
                    <a:schemeClr val="bg2">
                      <a:alpha val="0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3" name="円/楕円 86">
                <a:extLst>
                  <a:ext uri="{FF2B5EF4-FFF2-40B4-BE49-F238E27FC236}">
                    <a16:creationId xmlns:a16="http://schemas.microsoft.com/office/drawing/2014/main" id="{67D389B8-0EAB-42F6-9C46-CC93B1F0E954}"/>
                  </a:ext>
                </a:extLst>
              </p:cNvPr>
              <p:cNvSpPr/>
              <p:nvPr/>
            </p:nvSpPr>
            <p:spPr bwMode="auto">
              <a:xfrm>
                <a:off x="1115616" y="5109833"/>
                <a:ext cx="576064" cy="551415"/>
              </a:xfrm>
              <a:prstGeom prst="ellipse">
                <a:avLst/>
              </a:prstGeom>
              <a:gradFill>
                <a:gsLst>
                  <a:gs pos="63000">
                    <a:srgbClr val="FF0000"/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  <p:sp>
            <p:nvSpPr>
              <p:cNvPr id="124" name="円/楕円 87">
                <a:extLst>
                  <a:ext uri="{FF2B5EF4-FFF2-40B4-BE49-F238E27FC236}">
                    <a16:creationId xmlns:a16="http://schemas.microsoft.com/office/drawing/2014/main" id="{DBAB2DE0-A50F-4AC5-BFFA-3B683ACECA83}"/>
                  </a:ext>
                </a:extLst>
              </p:cNvPr>
              <p:cNvSpPr/>
              <p:nvPr/>
            </p:nvSpPr>
            <p:spPr bwMode="auto">
              <a:xfrm>
                <a:off x="1334988" y="5141654"/>
                <a:ext cx="284684" cy="3035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81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ja-JP" altLang="en-US"/>
              </a:p>
            </p:txBody>
          </p:sp>
        </p:grpSp>
        <p:pic>
          <p:nvPicPr>
            <p:cNvPr id="116" name="Picture 6" descr="gluon">
              <a:extLst>
                <a:ext uri="{FF2B5EF4-FFF2-40B4-BE49-F238E27FC236}">
                  <a16:creationId xmlns:a16="http://schemas.microsoft.com/office/drawing/2014/main" id="{651DEBB8-4EAB-4EF7-852E-69602B14B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7649349">
              <a:off x="5673992" y="1841052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Picture 6" descr="gluon">
              <a:extLst>
                <a:ext uri="{FF2B5EF4-FFF2-40B4-BE49-F238E27FC236}">
                  <a16:creationId xmlns:a16="http://schemas.microsoft.com/office/drawing/2014/main" id="{DF9C2F8F-1FDB-4613-A8E1-8AEC84FBE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301" y="2143956"/>
              <a:ext cx="321795" cy="16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Picture 6" descr="gluon">
              <a:extLst>
                <a:ext uri="{FF2B5EF4-FFF2-40B4-BE49-F238E27FC236}">
                  <a16:creationId xmlns:a16="http://schemas.microsoft.com/office/drawing/2014/main" id="{DB3D73B2-4BD1-46B5-8065-F131621F6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159996">
              <a:off x="6014564" y="1876446"/>
              <a:ext cx="329393" cy="159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BD4DA9E-5604-439C-9EC7-0657225275FE}"/>
                </a:ext>
              </a:extLst>
            </p:cNvPr>
            <p:cNvSpPr txBox="1"/>
            <p:nvPr/>
          </p:nvSpPr>
          <p:spPr bwMode="auto">
            <a:xfrm>
              <a:off x="5818904" y="1364580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kumimoji="1"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FB6B1C71-45B7-4CAB-BA47-660B749B5F00}"/>
                </a:ext>
              </a:extLst>
            </p:cNvPr>
            <p:cNvSpPr txBox="1"/>
            <p:nvPr/>
          </p:nvSpPr>
          <p:spPr bwMode="auto">
            <a:xfrm>
              <a:off x="5491879" y="1928143"/>
              <a:ext cx="400050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6755179E-B966-4DF5-A392-6680AF78A0C5}"/>
                </a:ext>
              </a:extLst>
            </p:cNvPr>
            <p:cNvSpPr txBox="1"/>
            <p:nvPr/>
          </p:nvSpPr>
          <p:spPr bwMode="auto">
            <a:xfrm>
              <a:off x="6112591" y="1940843"/>
              <a:ext cx="398463" cy="58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</a:t>
              </a:r>
              <a:endParaRPr kumimoji="1"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134" name="Picture 88" descr="C:\HOME\Work\Research\Library\Diagramfigure\gluon.tif">
            <a:extLst>
              <a:ext uri="{FF2B5EF4-FFF2-40B4-BE49-F238E27FC236}">
                <a16:creationId xmlns:a16="http://schemas.microsoft.com/office/drawing/2014/main" id="{0B8B73A8-873D-4F1C-AA40-737E80C88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89809">
            <a:off x="2389895" y="1528758"/>
            <a:ext cx="158091" cy="59489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5" name="グループ化 57">
            <a:extLst>
              <a:ext uri="{FF2B5EF4-FFF2-40B4-BE49-F238E27FC236}">
                <a16:creationId xmlns:a16="http://schemas.microsoft.com/office/drawing/2014/main" id="{B84D6F45-64B4-4A04-A297-ECBB56848B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18700" y="201327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  <a:outerShdw blurRad="50800" dist="203200" dir="10800000" algn="r" rotWithShape="0">
              <a:srgbClr val="002060">
                <a:alpha val="40000"/>
              </a:srgbClr>
            </a:outerShdw>
          </a:effectLst>
        </p:grpSpPr>
        <p:sp>
          <p:nvSpPr>
            <p:cNvPr id="136" name="円/楕円 86">
              <a:extLst>
                <a:ext uri="{FF2B5EF4-FFF2-40B4-BE49-F238E27FC236}">
                  <a16:creationId xmlns:a16="http://schemas.microsoft.com/office/drawing/2014/main" id="{9D8FF0DF-6414-4572-9EE0-FEA6F2F3FFA8}"/>
                </a:ext>
              </a:extLst>
            </p:cNvPr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7" name="円/楕円 87">
              <a:extLst>
                <a:ext uri="{FF2B5EF4-FFF2-40B4-BE49-F238E27FC236}">
                  <a16:creationId xmlns:a16="http://schemas.microsoft.com/office/drawing/2014/main" id="{A5FF6B5D-A901-4668-BF1F-3357400121F9}"/>
                </a:ext>
              </a:extLst>
            </p:cNvPr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8" name="円/楕円 88">
              <a:extLst>
                <a:ext uri="{FF2B5EF4-FFF2-40B4-BE49-F238E27FC236}">
                  <a16:creationId xmlns:a16="http://schemas.microsoft.com/office/drawing/2014/main" id="{604B3E9A-1A01-4B9E-9B3D-94759C1B819E}"/>
                </a:ext>
              </a:extLst>
            </p:cNvPr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9" name="グループ化 56">
            <a:extLst>
              <a:ext uri="{FF2B5EF4-FFF2-40B4-BE49-F238E27FC236}">
                <a16:creationId xmlns:a16="http://schemas.microsoft.com/office/drawing/2014/main" id="{E19CDD13-FCE6-4B0C-8F2B-EB2907AB30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28200" y="182107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  <a:outerShdw blurRad="50800" dist="241300" algn="l" rotWithShape="0">
              <a:srgbClr val="33CC33">
                <a:alpha val="40000"/>
              </a:srgbClr>
            </a:outerShdw>
          </a:effectLst>
        </p:grpSpPr>
        <p:sp>
          <p:nvSpPr>
            <p:cNvPr id="140" name="円/楕円 89">
              <a:extLst>
                <a:ext uri="{FF2B5EF4-FFF2-40B4-BE49-F238E27FC236}">
                  <a16:creationId xmlns:a16="http://schemas.microsoft.com/office/drawing/2014/main" id="{C703916D-ED71-4408-B761-E7ECF12F37CD}"/>
                </a:ext>
              </a:extLst>
            </p:cNvPr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1" name="円/楕円 90">
              <a:extLst>
                <a:ext uri="{FF2B5EF4-FFF2-40B4-BE49-F238E27FC236}">
                  <a16:creationId xmlns:a16="http://schemas.microsoft.com/office/drawing/2014/main" id="{286B05B7-CDB5-4CF2-B0E0-7943E38C3F18}"/>
                </a:ext>
              </a:extLst>
            </p:cNvPr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2" name="円/楕円 91">
              <a:extLst>
                <a:ext uri="{FF2B5EF4-FFF2-40B4-BE49-F238E27FC236}">
                  <a16:creationId xmlns:a16="http://schemas.microsoft.com/office/drawing/2014/main" id="{AC4329A1-AD23-48A8-9A4E-9C3A7F576A1D}"/>
                </a:ext>
              </a:extLst>
            </p:cNvPr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3" name="グループ化 58">
            <a:extLst>
              <a:ext uri="{FF2B5EF4-FFF2-40B4-BE49-F238E27FC236}">
                <a16:creationId xmlns:a16="http://schemas.microsoft.com/office/drawing/2014/main" id="{5F43036B-A2FE-4FA5-8930-6F6C774CDB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49956" y="194434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  <a:outerShdw blurRad="50800" dist="177800" algn="l" rotWithShape="0">
              <a:srgbClr val="FF0000">
                <a:alpha val="40000"/>
              </a:srgbClr>
            </a:outerShdw>
          </a:effectLst>
        </p:grpSpPr>
        <p:sp>
          <p:nvSpPr>
            <p:cNvPr id="144" name="円/楕円 83">
              <a:extLst>
                <a:ext uri="{FF2B5EF4-FFF2-40B4-BE49-F238E27FC236}">
                  <a16:creationId xmlns:a16="http://schemas.microsoft.com/office/drawing/2014/main" id="{757B1B7D-68A2-44E2-B0DC-CE43334CFEB5}"/>
                </a:ext>
              </a:extLst>
            </p:cNvPr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5" name="円/楕円 84">
              <a:extLst>
                <a:ext uri="{FF2B5EF4-FFF2-40B4-BE49-F238E27FC236}">
                  <a16:creationId xmlns:a16="http://schemas.microsoft.com/office/drawing/2014/main" id="{FA1D734F-6365-48F2-8C7D-29367BCAC265}"/>
                </a:ext>
              </a:extLst>
            </p:cNvPr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6" name="円/楕円 85">
              <a:extLst>
                <a:ext uri="{FF2B5EF4-FFF2-40B4-BE49-F238E27FC236}">
                  <a16:creationId xmlns:a16="http://schemas.microsoft.com/office/drawing/2014/main" id="{7CF86377-DCBF-40CF-841E-41A422863519}"/>
                </a:ext>
              </a:extLst>
            </p:cNvPr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5B451E8-8C27-404E-823C-246BBAC20FE3}"/>
              </a:ext>
            </a:extLst>
          </p:cNvPr>
          <p:cNvSpPr txBox="1"/>
          <p:nvPr/>
        </p:nvSpPr>
        <p:spPr>
          <a:xfrm>
            <a:off x="4572000" y="1449230"/>
            <a:ext cx="3782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S=-6 : Ω-Ω (</a:t>
            </a:r>
            <a:r>
              <a:rPr kumimoji="1" lang="en-US" altLang="ja-JP" sz="2800" i="1" dirty="0"/>
              <a:t>J</a:t>
            </a:r>
            <a:r>
              <a:rPr kumimoji="1" lang="en-US" altLang="ja-JP" sz="2800" dirty="0"/>
              <a:t>=0)</a:t>
            </a:r>
          </a:p>
          <a:p>
            <a:r>
              <a:rPr lang="en-US" altLang="ja-JP" sz="2400" dirty="0"/>
              <a:t>             28-plet in SU(3)</a:t>
            </a:r>
            <a:endParaRPr kumimoji="1" lang="ja-JP" altLang="en-US" sz="2400" dirty="0"/>
          </a:p>
        </p:txBody>
      </p:sp>
      <p:pic>
        <p:nvPicPr>
          <p:cNvPr id="147" name="Picture 88" descr="C:\HOME\Work\Research\Library\Diagramfigure\gluon.tif">
            <a:extLst>
              <a:ext uri="{FF2B5EF4-FFF2-40B4-BE49-F238E27FC236}">
                <a16:creationId xmlns:a16="http://schemas.microsoft.com/office/drawing/2014/main" id="{8C379139-0AE0-49CD-94AE-D4F77F23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05017">
            <a:off x="2515059" y="2604703"/>
            <a:ext cx="158091" cy="59489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" name="グループ化 57">
            <a:extLst>
              <a:ext uri="{FF2B5EF4-FFF2-40B4-BE49-F238E27FC236}">
                <a16:creationId xmlns:a16="http://schemas.microsoft.com/office/drawing/2014/main" id="{96C2DCD1-D53A-4584-8504-81A0E623764D}"/>
              </a:ext>
            </a:extLst>
          </p:cNvPr>
          <p:cNvGrpSpPr>
            <a:grpSpLocks noChangeAspect="1"/>
          </p:cNvGrpSpPr>
          <p:nvPr/>
        </p:nvGrpSpPr>
        <p:grpSpPr bwMode="auto">
          <a:xfrm rot="4134282">
            <a:off x="2523424" y="2984497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  <a:outerShdw blurRad="50800" dist="203200" dir="10800000" algn="r" rotWithShape="0">
              <a:srgbClr val="002060">
                <a:alpha val="40000"/>
              </a:srgbClr>
            </a:outerShdw>
          </a:effectLst>
        </p:grpSpPr>
        <p:sp>
          <p:nvSpPr>
            <p:cNvPr id="149" name="円/楕円 86">
              <a:extLst>
                <a:ext uri="{FF2B5EF4-FFF2-40B4-BE49-F238E27FC236}">
                  <a16:creationId xmlns:a16="http://schemas.microsoft.com/office/drawing/2014/main" id="{FCF3AF2B-443F-4BBE-A4ED-8CB9E9A710DA}"/>
                </a:ext>
              </a:extLst>
            </p:cNvPr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0" name="円/楕円 87">
              <a:extLst>
                <a:ext uri="{FF2B5EF4-FFF2-40B4-BE49-F238E27FC236}">
                  <a16:creationId xmlns:a16="http://schemas.microsoft.com/office/drawing/2014/main" id="{1579EA2A-83D1-42F8-9ACB-9A850D7A9C39}"/>
                </a:ext>
              </a:extLst>
            </p:cNvPr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円/楕円 88">
              <a:extLst>
                <a:ext uri="{FF2B5EF4-FFF2-40B4-BE49-F238E27FC236}">
                  <a16:creationId xmlns:a16="http://schemas.microsoft.com/office/drawing/2014/main" id="{9DCB5709-C584-482B-AF47-6573284A7193}"/>
                </a:ext>
              </a:extLst>
            </p:cNvPr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2" name="グループ化 56">
            <a:extLst>
              <a:ext uri="{FF2B5EF4-FFF2-40B4-BE49-F238E27FC236}">
                <a16:creationId xmlns:a16="http://schemas.microsoft.com/office/drawing/2014/main" id="{9563570A-CF48-43FF-A74D-C820A7592D6B}"/>
              </a:ext>
            </a:extLst>
          </p:cNvPr>
          <p:cNvGrpSpPr>
            <a:grpSpLocks noChangeAspect="1"/>
          </p:cNvGrpSpPr>
          <p:nvPr/>
        </p:nvGrpSpPr>
        <p:grpSpPr bwMode="auto">
          <a:xfrm rot="4134282">
            <a:off x="2210581" y="279176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  <a:outerShdw blurRad="50800" dist="241300" algn="l" rotWithShape="0">
              <a:srgbClr val="33CC33">
                <a:alpha val="40000"/>
              </a:srgbClr>
            </a:outerShdw>
          </a:effectLst>
        </p:grpSpPr>
        <p:sp>
          <p:nvSpPr>
            <p:cNvPr id="153" name="円/楕円 89">
              <a:extLst>
                <a:ext uri="{FF2B5EF4-FFF2-40B4-BE49-F238E27FC236}">
                  <a16:creationId xmlns:a16="http://schemas.microsoft.com/office/drawing/2014/main" id="{99892A7D-3F02-45F4-8F9C-BC3EAD25859F}"/>
                </a:ext>
              </a:extLst>
            </p:cNvPr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4" name="円/楕円 90">
              <a:extLst>
                <a:ext uri="{FF2B5EF4-FFF2-40B4-BE49-F238E27FC236}">
                  <a16:creationId xmlns:a16="http://schemas.microsoft.com/office/drawing/2014/main" id="{E4FF7112-963E-4767-AF2A-171B4508A35B}"/>
                </a:ext>
              </a:extLst>
            </p:cNvPr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円/楕円 91">
              <a:extLst>
                <a:ext uri="{FF2B5EF4-FFF2-40B4-BE49-F238E27FC236}">
                  <a16:creationId xmlns:a16="http://schemas.microsoft.com/office/drawing/2014/main" id="{8464EBA0-D140-4EE0-8352-5027D471835E}"/>
                </a:ext>
              </a:extLst>
            </p:cNvPr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6" name="グループ化 58">
            <a:extLst>
              <a:ext uri="{FF2B5EF4-FFF2-40B4-BE49-F238E27FC236}">
                <a16:creationId xmlns:a16="http://schemas.microsoft.com/office/drawing/2014/main" id="{B3582584-EFF9-43F5-8C6E-45F488FC76C3}"/>
              </a:ext>
            </a:extLst>
          </p:cNvPr>
          <p:cNvGrpSpPr>
            <a:grpSpLocks noChangeAspect="1"/>
          </p:cNvGrpSpPr>
          <p:nvPr/>
        </p:nvGrpSpPr>
        <p:grpSpPr bwMode="auto">
          <a:xfrm rot="4134282">
            <a:off x="2609858" y="3058895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  <a:outerShdw blurRad="50800" dist="177800" algn="l" rotWithShape="0">
              <a:srgbClr val="FF0000">
                <a:alpha val="40000"/>
              </a:srgbClr>
            </a:outerShdw>
          </a:effectLst>
        </p:grpSpPr>
        <p:sp>
          <p:nvSpPr>
            <p:cNvPr id="157" name="円/楕円 83">
              <a:extLst>
                <a:ext uri="{FF2B5EF4-FFF2-40B4-BE49-F238E27FC236}">
                  <a16:creationId xmlns:a16="http://schemas.microsoft.com/office/drawing/2014/main" id="{D290FDEB-818E-455F-A19A-9F4697F2CCBC}"/>
                </a:ext>
              </a:extLst>
            </p:cNvPr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8" name="円/楕円 84">
              <a:extLst>
                <a:ext uri="{FF2B5EF4-FFF2-40B4-BE49-F238E27FC236}">
                  <a16:creationId xmlns:a16="http://schemas.microsoft.com/office/drawing/2014/main" id="{F4212BC6-B2AB-40BF-9A69-C1310759CDF2}"/>
                </a:ext>
              </a:extLst>
            </p:cNvPr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円/楕円 85">
              <a:extLst>
                <a:ext uri="{FF2B5EF4-FFF2-40B4-BE49-F238E27FC236}">
                  <a16:creationId xmlns:a16="http://schemas.microsoft.com/office/drawing/2014/main" id="{64141255-1C38-4B7F-A231-FF5CBA3A2C59}"/>
                </a:ext>
              </a:extLst>
            </p:cNvPr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60" name="テキスト ボックス 159">
            <a:extLst>
              <a:ext uri="{FF2B5EF4-FFF2-40B4-BE49-F238E27FC236}">
                <a16:creationId xmlns:a16="http://schemas.microsoft.com/office/drawing/2014/main" id="{C2D9CA90-951B-4D97-93CC-C81067B708B1}"/>
              </a:ext>
            </a:extLst>
          </p:cNvPr>
          <p:cNvSpPr txBox="1"/>
          <p:nvPr/>
        </p:nvSpPr>
        <p:spPr>
          <a:xfrm>
            <a:off x="4564507" y="2962206"/>
            <a:ext cx="37827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S=-3 : N-Ω (J=2)</a:t>
            </a:r>
          </a:p>
          <a:p>
            <a:r>
              <a:rPr lang="en-US" altLang="ja-JP" sz="2400" dirty="0"/>
              <a:t>             8-plet in SU(3)</a:t>
            </a:r>
            <a:endParaRPr kumimoji="1" lang="ja-JP" altLang="en-US" sz="2400" dirty="0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F368AB5-C6A8-4E8B-A723-CC3DDAD4FD52}"/>
              </a:ext>
            </a:extLst>
          </p:cNvPr>
          <p:cNvSpPr/>
          <p:nvPr/>
        </p:nvSpPr>
        <p:spPr bwMode="auto">
          <a:xfrm>
            <a:off x="423830" y="2616916"/>
            <a:ext cx="4013699" cy="3392941"/>
          </a:xfrm>
          <a:custGeom>
            <a:avLst/>
            <a:gdLst>
              <a:gd name="connsiteX0" fmla="*/ 8047 w 4488678"/>
              <a:gd name="connsiteY0" fmla="*/ 1340053 h 3797996"/>
              <a:gd name="connsiteX1" fmla="*/ 1144516 w 4488678"/>
              <a:gd name="connsiteY1" fmla="*/ 3194978 h 3797996"/>
              <a:gd name="connsiteX2" fmla="*/ 4201224 w 4488678"/>
              <a:gd name="connsiteY2" fmla="*/ 3665241 h 3797996"/>
              <a:gd name="connsiteX3" fmla="*/ 4279601 w 4488678"/>
              <a:gd name="connsiteY3" fmla="*/ 1039607 h 3797996"/>
              <a:gd name="connsiteX4" fmla="*/ 3495830 w 4488678"/>
              <a:gd name="connsiteY4" fmla="*/ 7641 h 3797996"/>
              <a:gd name="connsiteX5" fmla="*/ 791819 w 4488678"/>
              <a:gd name="connsiteY5" fmla="*/ 608533 h 3797996"/>
              <a:gd name="connsiteX6" fmla="*/ 8047 w 4488678"/>
              <a:gd name="connsiteY6" fmla="*/ 1340053 h 3797996"/>
              <a:gd name="connsiteX0" fmla="*/ 11789 w 4361791"/>
              <a:gd name="connsiteY0" fmla="*/ 1719952 h 3790077"/>
              <a:gd name="connsiteX1" fmla="*/ 1017629 w 4361791"/>
              <a:gd name="connsiteY1" fmla="*/ 3196054 h 3790077"/>
              <a:gd name="connsiteX2" fmla="*/ 4074337 w 4361791"/>
              <a:gd name="connsiteY2" fmla="*/ 3666317 h 3790077"/>
              <a:gd name="connsiteX3" fmla="*/ 4152714 w 4361791"/>
              <a:gd name="connsiteY3" fmla="*/ 1040683 h 3790077"/>
              <a:gd name="connsiteX4" fmla="*/ 3368943 w 4361791"/>
              <a:gd name="connsiteY4" fmla="*/ 8717 h 3790077"/>
              <a:gd name="connsiteX5" fmla="*/ 664932 w 4361791"/>
              <a:gd name="connsiteY5" fmla="*/ 609609 h 3790077"/>
              <a:gd name="connsiteX6" fmla="*/ 11789 w 4361791"/>
              <a:gd name="connsiteY6" fmla="*/ 1719952 h 3790077"/>
              <a:gd name="connsiteX0" fmla="*/ 59495 w 4353810"/>
              <a:gd name="connsiteY0" fmla="*/ 1719952 h 3805266"/>
              <a:gd name="connsiteX1" fmla="*/ 1862169 w 4353810"/>
              <a:gd name="connsiteY1" fmla="*/ 3261368 h 3805266"/>
              <a:gd name="connsiteX2" fmla="*/ 4122043 w 4353810"/>
              <a:gd name="connsiteY2" fmla="*/ 3666317 h 3805266"/>
              <a:gd name="connsiteX3" fmla="*/ 4200420 w 4353810"/>
              <a:gd name="connsiteY3" fmla="*/ 1040683 h 3805266"/>
              <a:gd name="connsiteX4" fmla="*/ 3416649 w 4353810"/>
              <a:gd name="connsiteY4" fmla="*/ 8717 h 3805266"/>
              <a:gd name="connsiteX5" fmla="*/ 712638 w 4353810"/>
              <a:gd name="connsiteY5" fmla="*/ 609609 h 3805266"/>
              <a:gd name="connsiteX6" fmla="*/ 59495 w 4353810"/>
              <a:gd name="connsiteY6" fmla="*/ 1719952 h 3805266"/>
              <a:gd name="connsiteX0" fmla="*/ 59495 w 4313492"/>
              <a:gd name="connsiteY0" fmla="*/ 1719952 h 3805266"/>
              <a:gd name="connsiteX1" fmla="*/ 1862169 w 4313492"/>
              <a:gd name="connsiteY1" fmla="*/ 3261368 h 3805266"/>
              <a:gd name="connsiteX2" fmla="*/ 4122043 w 4313492"/>
              <a:gd name="connsiteY2" fmla="*/ 3666317 h 3805266"/>
              <a:gd name="connsiteX3" fmla="*/ 4108980 w 4313492"/>
              <a:gd name="connsiteY3" fmla="*/ 1040683 h 3805266"/>
              <a:gd name="connsiteX4" fmla="*/ 3416649 w 4313492"/>
              <a:gd name="connsiteY4" fmla="*/ 8717 h 3805266"/>
              <a:gd name="connsiteX5" fmla="*/ 712638 w 4313492"/>
              <a:gd name="connsiteY5" fmla="*/ 609609 h 3805266"/>
              <a:gd name="connsiteX6" fmla="*/ 59495 w 4313492"/>
              <a:gd name="connsiteY6" fmla="*/ 1719952 h 3805266"/>
              <a:gd name="connsiteX0" fmla="*/ 59495 w 4152077"/>
              <a:gd name="connsiteY0" fmla="*/ 1719952 h 3697023"/>
              <a:gd name="connsiteX1" fmla="*/ 1862169 w 4152077"/>
              <a:gd name="connsiteY1" fmla="*/ 3261368 h 3697023"/>
              <a:gd name="connsiteX2" fmla="*/ 3834660 w 4152077"/>
              <a:gd name="connsiteY2" fmla="*/ 3535688 h 3697023"/>
              <a:gd name="connsiteX3" fmla="*/ 4108980 w 4152077"/>
              <a:gd name="connsiteY3" fmla="*/ 1040683 h 3697023"/>
              <a:gd name="connsiteX4" fmla="*/ 3416649 w 4152077"/>
              <a:gd name="connsiteY4" fmla="*/ 8717 h 3697023"/>
              <a:gd name="connsiteX5" fmla="*/ 712638 w 4152077"/>
              <a:gd name="connsiteY5" fmla="*/ 609609 h 3697023"/>
              <a:gd name="connsiteX6" fmla="*/ 59495 w 4152077"/>
              <a:gd name="connsiteY6" fmla="*/ 1719952 h 3697023"/>
              <a:gd name="connsiteX0" fmla="*/ 59495 w 4123139"/>
              <a:gd name="connsiteY0" fmla="*/ 1719952 h 3688346"/>
              <a:gd name="connsiteX1" fmla="*/ 1862169 w 4123139"/>
              <a:gd name="connsiteY1" fmla="*/ 3261368 h 3688346"/>
              <a:gd name="connsiteX2" fmla="*/ 3834660 w 4123139"/>
              <a:gd name="connsiteY2" fmla="*/ 3535688 h 3688346"/>
              <a:gd name="connsiteX3" fmla="*/ 4069792 w 4123139"/>
              <a:gd name="connsiteY3" fmla="*/ 1158249 h 3688346"/>
              <a:gd name="connsiteX4" fmla="*/ 3416649 w 4123139"/>
              <a:gd name="connsiteY4" fmla="*/ 8717 h 3688346"/>
              <a:gd name="connsiteX5" fmla="*/ 712638 w 4123139"/>
              <a:gd name="connsiteY5" fmla="*/ 609609 h 3688346"/>
              <a:gd name="connsiteX6" fmla="*/ 59495 w 4123139"/>
              <a:gd name="connsiteY6" fmla="*/ 1719952 h 3688346"/>
              <a:gd name="connsiteX0" fmla="*/ 59495 w 4117461"/>
              <a:gd name="connsiteY0" fmla="*/ 1719952 h 3688346"/>
              <a:gd name="connsiteX1" fmla="*/ 1862169 w 4117461"/>
              <a:gd name="connsiteY1" fmla="*/ 3261368 h 3688346"/>
              <a:gd name="connsiteX2" fmla="*/ 3834660 w 4117461"/>
              <a:gd name="connsiteY2" fmla="*/ 3535688 h 3688346"/>
              <a:gd name="connsiteX3" fmla="*/ 4069792 w 4117461"/>
              <a:gd name="connsiteY3" fmla="*/ 1158249 h 3688346"/>
              <a:gd name="connsiteX4" fmla="*/ 3416649 w 4117461"/>
              <a:gd name="connsiteY4" fmla="*/ 8717 h 3688346"/>
              <a:gd name="connsiteX5" fmla="*/ 712638 w 4117461"/>
              <a:gd name="connsiteY5" fmla="*/ 609609 h 3688346"/>
              <a:gd name="connsiteX6" fmla="*/ 59495 w 4117461"/>
              <a:gd name="connsiteY6" fmla="*/ 1719952 h 3688346"/>
              <a:gd name="connsiteX0" fmla="*/ 59495 w 4087872"/>
              <a:gd name="connsiteY0" fmla="*/ 1719952 h 3709515"/>
              <a:gd name="connsiteX1" fmla="*/ 1862169 w 4087872"/>
              <a:gd name="connsiteY1" fmla="*/ 3261368 h 3709515"/>
              <a:gd name="connsiteX2" fmla="*/ 3717095 w 4087872"/>
              <a:gd name="connsiteY2" fmla="*/ 3561814 h 3709515"/>
              <a:gd name="connsiteX3" fmla="*/ 4069792 w 4087872"/>
              <a:gd name="connsiteY3" fmla="*/ 1158249 h 3709515"/>
              <a:gd name="connsiteX4" fmla="*/ 3416649 w 4087872"/>
              <a:gd name="connsiteY4" fmla="*/ 8717 h 3709515"/>
              <a:gd name="connsiteX5" fmla="*/ 712638 w 4087872"/>
              <a:gd name="connsiteY5" fmla="*/ 609609 h 3709515"/>
              <a:gd name="connsiteX6" fmla="*/ 59495 w 4087872"/>
              <a:gd name="connsiteY6" fmla="*/ 1719952 h 370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7872" h="3709515">
                <a:moveTo>
                  <a:pt x="59495" y="1719952"/>
                </a:moveTo>
                <a:cubicBezTo>
                  <a:pt x="251083" y="2161912"/>
                  <a:pt x="1252569" y="2954391"/>
                  <a:pt x="1862169" y="3261368"/>
                </a:cubicBezTo>
                <a:cubicBezTo>
                  <a:pt x="2471769" y="3568345"/>
                  <a:pt x="3349158" y="3912334"/>
                  <a:pt x="3717095" y="3561814"/>
                </a:cubicBezTo>
                <a:cubicBezTo>
                  <a:pt x="4085032" y="3211294"/>
                  <a:pt x="4119866" y="1750432"/>
                  <a:pt x="4069792" y="1158249"/>
                </a:cubicBezTo>
                <a:cubicBezTo>
                  <a:pt x="4019718" y="566066"/>
                  <a:pt x="3997946" y="80563"/>
                  <a:pt x="3416649" y="8717"/>
                </a:cubicBezTo>
                <a:cubicBezTo>
                  <a:pt x="2835352" y="-63129"/>
                  <a:pt x="1272164" y="324403"/>
                  <a:pt x="712638" y="609609"/>
                </a:cubicBezTo>
                <a:cubicBezTo>
                  <a:pt x="153112" y="894815"/>
                  <a:pt x="-132093" y="1277992"/>
                  <a:pt x="59495" y="1719952"/>
                </a:cubicBezTo>
                <a:close/>
              </a:path>
            </a:pathLst>
          </a:custGeom>
          <a:noFill/>
          <a:ln w="6350" cap="flat" cmpd="sng" algn="ctr">
            <a:solidFill>
              <a:srgbClr val="EDBB4A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DE0EDD5A-11D4-4121-BB59-EF78CF23F2E8}"/>
              </a:ext>
            </a:extLst>
          </p:cNvPr>
          <p:cNvSpPr txBox="1"/>
          <p:nvPr/>
        </p:nvSpPr>
        <p:spPr>
          <a:xfrm>
            <a:off x="4564507" y="4334794"/>
            <a:ext cx="36824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S=-2 : N-Ξ (I=0, J=0)</a:t>
            </a:r>
          </a:p>
          <a:p>
            <a:r>
              <a:rPr lang="en-US" altLang="ja-JP" sz="2400" dirty="0"/>
              <a:t>             part of </a:t>
            </a:r>
            <a:r>
              <a:rPr lang="en-US" altLang="ja-JP" sz="2400" dirty="0">
                <a:solidFill>
                  <a:srgbClr val="EDBB4A"/>
                </a:solidFill>
              </a:rPr>
              <a:t>“H”</a:t>
            </a:r>
            <a:r>
              <a:rPr lang="en-US" altLang="ja-JP" sz="2400" dirty="0"/>
              <a:t> </a:t>
            </a:r>
          </a:p>
          <a:p>
            <a:r>
              <a:rPr lang="en-US" altLang="ja-JP" sz="2400" dirty="0"/>
              <a:t>             singlet in SU(3)</a:t>
            </a:r>
            <a:endParaRPr kumimoji="1" lang="ja-JP" altLang="en-US" sz="2400" dirty="0"/>
          </a:p>
        </p:txBody>
      </p:sp>
      <p:pic>
        <p:nvPicPr>
          <p:cNvPr id="162" name="Picture 88" descr="C:\HOME\Work\Research\Library\Diagramfigure\gluon.tif">
            <a:extLst>
              <a:ext uri="{FF2B5EF4-FFF2-40B4-BE49-F238E27FC236}">
                <a16:creationId xmlns:a16="http://schemas.microsoft.com/office/drawing/2014/main" id="{D5213D1A-3FE4-4478-A9D8-A667BB91E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82349">
            <a:off x="2464174" y="3672884"/>
            <a:ext cx="158091" cy="59489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lumMod val="60000"/>
                <a:lumOff val="40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" name="グループ化 57">
            <a:extLst>
              <a:ext uri="{FF2B5EF4-FFF2-40B4-BE49-F238E27FC236}">
                <a16:creationId xmlns:a16="http://schemas.microsoft.com/office/drawing/2014/main" id="{541BA30A-1157-4741-9D98-099E87A9D26F}"/>
              </a:ext>
            </a:extLst>
          </p:cNvPr>
          <p:cNvGrpSpPr>
            <a:grpSpLocks noChangeAspect="1"/>
          </p:cNvGrpSpPr>
          <p:nvPr/>
        </p:nvGrpSpPr>
        <p:grpSpPr bwMode="auto">
          <a:xfrm rot="20892540">
            <a:off x="2621212" y="406418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  <a:outerShdw blurRad="50800" dist="203200" dir="10800000" algn="r" rotWithShape="0">
              <a:srgbClr val="002060">
                <a:alpha val="40000"/>
              </a:srgbClr>
            </a:outerShdw>
          </a:effectLst>
        </p:grpSpPr>
        <p:sp>
          <p:nvSpPr>
            <p:cNvPr id="164" name="円/楕円 86">
              <a:extLst>
                <a:ext uri="{FF2B5EF4-FFF2-40B4-BE49-F238E27FC236}">
                  <a16:creationId xmlns:a16="http://schemas.microsoft.com/office/drawing/2014/main" id="{36EA8616-AEAE-4983-9C48-A6804BCC3978}"/>
                </a:ext>
              </a:extLst>
            </p:cNvPr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5" name="円/楕円 87">
              <a:extLst>
                <a:ext uri="{FF2B5EF4-FFF2-40B4-BE49-F238E27FC236}">
                  <a16:creationId xmlns:a16="http://schemas.microsoft.com/office/drawing/2014/main" id="{E7FCA9C7-A28F-4CDD-B37B-5329DC85652F}"/>
                </a:ext>
              </a:extLst>
            </p:cNvPr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6" name="円/楕円 88">
              <a:extLst>
                <a:ext uri="{FF2B5EF4-FFF2-40B4-BE49-F238E27FC236}">
                  <a16:creationId xmlns:a16="http://schemas.microsoft.com/office/drawing/2014/main" id="{89439EA2-02DE-4EFC-90A7-8629AFE0AFBB}"/>
                </a:ext>
              </a:extLst>
            </p:cNvPr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7" name="グループ化 56">
            <a:extLst>
              <a:ext uri="{FF2B5EF4-FFF2-40B4-BE49-F238E27FC236}">
                <a16:creationId xmlns:a16="http://schemas.microsoft.com/office/drawing/2014/main" id="{9C7164A1-265D-4003-941A-33FC38508A84}"/>
              </a:ext>
            </a:extLst>
          </p:cNvPr>
          <p:cNvGrpSpPr>
            <a:grpSpLocks noChangeAspect="1"/>
          </p:cNvGrpSpPr>
          <p:nvPr/>
        </p:nvGrpSpPr>
        <p:grpSpPr bwMode="auto">
          <a:xfrm rot="3109982">
            <a:off x="2340544" y="423562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  <a:outerShdw blurRad="50800" dist="241300" algn="l" rotWithShape="0">
              <a:srgbClr val="33CC33">
                <a:alpha val="40000"/>
              </a:srgbClr>
            </a:outerShdw>
          </a:effectLst>
        </p:grpSpPr>
        <p:sp>
          <p:nvSpPr>
            <p:cNvPr id="168" name="円/楕円 89">
              <a:extLst>
                <a:ext uri="{FF2B5EF4-FFF2-40B4-BE49-F238E27FC236}">
                  <a16:creationId xmlns:a16="http://schemas.microsoft.com/office/drawing/2014/main" id="{990FB42F-960D-47BC-AA19-89AB340B95CE}"/>
                </a:ext>
              </a:extLst>
            </p:cNvPr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9" name="円/楕円 90">
              <a:extLst>
                <a:ext uri="{FF2B5EF4-FFF2-40B4-BE49-F238E27FC236}">
                  <a16:creationId xmlns:a16="http://schemas.microsoft.com/office/drawing/2014/main" id="{E249B9C4-885C-41D2-AF39-95E73A475CE1}"/>
                </a:ext>
              </a:extLst>
            </p:cNvPr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0" name="円/楕円 91">
              <a:extLst>
                <a:ext uri="{FF2B5EF4-FFF2-40B4-BE49-F238E27FC236}">
                  <a16:creationId xmlns:a16="http://schemas.microsoft.com/office/drawing/2014/main" id="{30996725-6B16-4253-A0BE-D8613F1339E1}"/>
                </a:ext>
              </a:extLst>
            </p:cNvPr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1" name="グループ化 58">
            <a:extLst>
              <a:ext uri="{FF2B5EF4-FFF2-40B4-BE49-F238E27FC236}">
                <a16:creationId xmlns:a16="http://schemas.microsoft.com/office/drawing/2014/main" id="{E3E0D835-EE0D-4B2C-A5AA-E187B85B6C43}"/>
              </a:ext>
            </a:extLst>
          </p:cNvPr>
          <p:cNvGrpSpPr>
            <a:grpSpLocks noChangeAspect="1"/>
          </p:cNvGrpSpPr>
          <p:nvPr/>
        </p:nvGrpSpPr>
        <p:grpSpPr bwMode="auto">
          <a:xfrm rot="20892540">
            <a:off x="2514989" y="390041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  <a:outerShdw blurRad="50800" dist="177800" algn="l" rotWithShape="0">
              <a:srgbClr val="FF0000">
                <a:alpha val="40000"/>
              </a:srgbClr>
            </a:outerShdw>
          </a:effectLst>
        </p:grpSpPr>
        <p:sp>
          <p:nvSpPr>
            <p:cNvPr id="172" name="円/楕円 83">
              <a:extLst>
                <a:ext uri="{FF2B5EF4-FFF2-40B4-BE49-F238E27FC236}">
                  <a16:creationId xmlns:a16="http://schemas.microsoft.com/office/drawing/2014/main" id="{3127BEA6-59B9-4975-ABB5-F3F9899D4921}"/>
                </a:ext>
              </a:extLst>
            </p:cNvPr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3" name="円/楕円 84">
              <a:extLst>
                <a:ext uri="{FF2B5EF4-FFF2-40B4-BE49-F238E27FC236}">
                  <a16:creationId xmlns:a16="http://schemas.microsoft.com/office/drawing/2014/main" id="{E126F046-BC58-49D9-83D8-71D49B26214B}"/>
                </a:ext>
              </a:extLst>
            </p:cNvPr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4" name="円/楕円 85">
              <a:extLst>
                <a:ext uri="{FF2B5EF4-FFF2-40B4-BE49-F238E27FC236}">
                  <a16:creationId xmlns:a16="http://schemas.microsoft.com/office/drawing/2014/main" id="{44EC3B1E-F3DF-47B3-BB2C-33A624231A37}"/>
                </a:ext>
              </a:extLst>
            </p:cNvPr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106153-FEEF-4A65-A1F0-8589080F7DDD}"/>
              </a:ext>
            </a:extLst>
          </p:cNvPr>
          <p:cNvSpPr txBox="1"/>
          <p:nvPr/>
        </p:nvSpPr>
        <p:spPr>
          <a:xfrm>
            <a:off x="423830" y="5868157"/>
            <a:ext cx="8558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Show strong attraction at almost </a:t>
            </a:r>
            <a:r>
              <a:rPr lang="en-US" altLang="ja-JP" sz="2400" dirty="0">
                <a:solidFill>
                  <a:srgbClr val="0B78B5"/>
                </a:solidFill>
              </a:rPr>
              <a:t>physical quark masses</a:t>
            </a:r>
          </a:p>
          <a:p>
            <a:pPr algn="ctr"/>
            <a:r>
              <a:rPr kumimoji="1" lang="en-US" altLang="ja-JP" sz="2400" dirty="0"/>
              <a:t>Experimental Confirmation – </a:t>
            </a:r>
            <a:r>
              <a:rPr lang="en-US" altLang="ja-JP" sz="2400" dirty="0">
                <a:solidFill>
                  <a:srgbClr val="FF0000"/>
                </a:solidFill>
              </a:rPr>
              <a:t>P</a:t>
            </a:r>
            <a:r>
              <a:rPr kumimoji="1" lang="en-US" altLang="ja-JP" sz="2400" dirty="0">
                <a:solidFill>
                  <a:srgbClr val="FF0000"/>
                </a:solidFill>
              </a:rPr>
              <a:t>air Correlation in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pp,pA</a:t>
            </a:r>
            <a:r>
              <a:rPr lang="en-US" altLang="ja-JP" sz="2400" dirty="0">
                <a:solidFill>
                  <a:srgbClr val="FF0000"/>
                </a:solidFill>
              </a:rPr>
              <a:t> and AA</a:t>
            </a:r>
            <a:r>
              <a:rPr kumimoji="1" lang="en-US" altLang="ja-JP" sz="2400" dirty="0">
                <a:solidFill>
                  <a:srgbClr val="FF0000"/>
                </a:solidFill>
              </a:rPr>
              <a:t> 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E8D509D-5BC5-4307-9EF7-0B6A9F57429F}"/>
              </a:ext>
            </a:extLst>
          </p:cNvPr>
          <p:cNvSpPr/>
          <p:nvPr/>
        </p:nvSpPr>
        <p:spPr bwMode="auto">
          <a:xfrm rot="21131976">
            <a:off x="462090" y="1266396"/>
            <a:ext cx="4013699" cy="142131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75" name="四角形: 角を丸くする 174">
            <a:extLst>
              <a:ext uri="{FF2B5EF4-FFF2-40B4-BE49-F238E27FC236}">
                <a16:creationId xmlns:a16="http://schemas.microsoft.com/office/drawing/2014/main" id="{F9F8F7AF-04F9-46C0-8810-AECA9BE0A2D6}"/>
              </a:ext>
            </a:extLst>
          </p:cNvPr>
          <p:cNvSpPr/>
          <p:nvPr/>
        </p:nvSpPr>
        <p:spPr bwMode="auto">
          <a:xfrm rot="2005315">
            <a:off x="476203" y="2100120"/>
            <a:ext cx="4013699" cy="1421313"/>
          </a:xfrm>
          <a:prstGeom prst="round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176" name="四角形: 角を丸くする 175">
            <a:extLst>
              <a:ext uri="{FF2B5EF4-FFF2-40B4-BE49-F238E27FC236}">
                <a16:creationId xmlns:a16="http://schemas.microsoft.com/office/drawing/2014/main" id="{85BADED5-5551-4F1A-AF18-7ED7395A55DB}"/>
              </a:ext>
            </a:extLst>
          </p:cNvPr>
          <p:cNvSpPr/>
          <p:nvPr/>
        </p:nvSpPr>
        <p:spPr bwMode="auto">
          <a:xfrm rot="20650518">
            <a:off x="541564" y="3127835"/>
            <a:ext cx="4013699" cy="1421313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4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5" grpId="0" animBg="1"/>
      <p:bldP spid="175" grpId="1" animBg="1"/>
      <p:bldP spid="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graph_heavy_ion_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63" y="922338"/>
            <a:ext cx="46815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363" y="457200"/>
            <a:ext cx="9037637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3200" dirty="0"/>
              <a:t>High Energy Nuclear Collisions as Hadron Factory</a:t>
            </a:r>
            <a:endParaRPr lang="ja-JP" altLang="en-US" sz="3200" dirty="0"/>
          </a:p>
        </p:txBody>
      </p:sp>
      <p:cxnSp>
        <p:nvCxnSpPr>
          <p:cNvPr id="89" name="直線矢印コネクタ 7"/>
          <p:cNvCxnSpPr>
            <a:cxnSpLocks noChangeShapeType="1"/>
          </p:cNvCxnSpPr>
          <p:nvPr/>
        </p:nvCxnSpPr>
        <p:spPr bwMode="auto">
          <a:xfrm>
            <a:off x="179388" y="6551613"/>
            <a:ext cx="4752975" cy="95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片側の 2 つの角を丸めた四角形 91"/>
          <p:cNvSpPr/>
          <p:nvPr/>
        </p:nvSpPr>
        <p:spPr bwMode="auto">
          <a:xfrm rot="16200000">
            <a:off x="90488" y="2943225"/>
            <a:ext cx="3995738" cy="3240087"/>
          </a:xfrm>
          <a:prstGeom prst="round2Same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3" name="円/楕円 2"/>
          <p:cNvSpPr>
            <a:spLocks noChangeAspect="1"/>
          </p:cNvSpPr>
          <p:nvPr/>
        </p:nvSpPr>
        <p:spPr bwMode="auto">
          <a:xfrm>
            <a:off x="755650" y="3068638"/>
            <a:ext cx="201613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4" name="円/楕円 18"/>
          <p:cNvSpPr>
            <a:spLocks noChangeAspect="1"/>
          </p:cNvSpPr>
          <p:nvPr/>
        </p:nvSpPr>
        <p:spPr bwMode="auto">
          <a:xfrm>
            <a:off x="1177925" y="2811463"/>
            <a:ext cx="201613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5" name="円/楕円 19"/>
          <p:cNvSpPr>
            <a:spLocks noChangeAspect="1"/>
          </p:cNvSpPr>
          <p:nvPr/>
        </p:nvSpPr>
        <p:spPr bwMode="auto">
          <a:xfrm>
            <a:off x="1282700" y="3373438"/>
            <a:ext cx="201613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96" name="円/楕円 95"/>
          <p:cNvSpPr>
            <a:spLocks noChangeAspect="1"/>
          </p:cNvSpPr>
          <p:nvPr/>
        </p:nvSpPr>
        <p:spPr bwMode="auto">
          <a:xfrm>
            <a:off x="553959" y="34253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7" name="円/楕円 96"/>
          <p:cNvSpPr>
            <a:spLocks noChangeAspect="1"/>
          </p:cNvSpPr>
          <p:nvPr/>
        </p:nvSpPr>
        <p:spPr bwMode="auto">
          <a:xfrm>
            <a:off x="464777" y="4288165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99" name="円/楕円 98"/>
          <p:cNvSpPr>
            <a:spLocks noChangeAspect="1"/>
          </p:cNvSpPr>
          <p:nvPr/>
        </p:nvSpPr>
        <p:spPr bwMode="auto">
          <a:xfrm>
            <a:off x="959570" y="4391343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 bwMode="auto">
          <a:xfrm>
            <a:off x="1691680" y="5027578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 bwMode="auto">
          <a:xfrm>
            <a:off x="2354154" y="342900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2" name="円/楕円 25"/>
          <p:cNvSpPr>
            <a:spLocks noChangeAspect="1"/>
          </p:cNvSpPr>
          <p:nvPr/>
        </p:nvSpPr>
        <p:spPr bwMode="auto">
          <a:xfrm>
            <a:off x="2346325" y="3733800"/>
            <a:ext cx="201613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3" name="円/楕円 26"/>
          <p:cNvSpPr>
            <a:spLocks noChangeAspect="1"/>
          </p:cNvSpPr>
          <p:nvPr/>
        </p:nvSpPr>
        <p:spPr bwMode="auto">
          <a:xfrm>
            <a:off x="1922463" y="5805488"/>
            <a:ext cx="201612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4" name="円/楕円 27"/>
          <p:cNvSpPr>
            <a:spLocks noChangeAspect="1"/>
          </p:cNvSpPr>
          <p:nvPr/>
        </p:nvSpPr>
        <p:spPr bwMode="auto">
          <a:xfrm>
            <a:off x="1484313" y="3795713"/>
            <a:ext cx="201612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5" name="円/楕円 28"/>
          <p:cNvSpPr>
            <a:spLocks noChangeAspect="1"/>
          </p:cNvSpPr>
          <p:nvPr/>
        </p:nvSpPr>
        <p:spPr bwMode="auto">
          <a:xfrm>
            <a:off x="2447925" y="5805488"/>
            <a:ext cx="201613" cy="201612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 bwMode="auto">
          <a:xfrm>
            <a:off x="879174" y="378698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 bwMode="auto">
          <a:xfrm>
            <a:off x="2195736" y="5877272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8" name="円/楕円 107"/>
          <p:cNvSpPr>
            <a:spLocks noChangeAspect="1"/>
          </p:cNvSpPr>
          <p:nvPr/>
        </p:nvSpPr>
        <p:spPr bwMode="auto">
          <a:xfrm>
            <a:off x="1590869" y="29681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 bwMode="auto">
          <a:xfrm>
            <a:off x="1362319" y="448688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 bwMode="auto">
          <a:xfrm>
            <a:off x="1161192" y="5497388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 bwMode="auto">
          <a:xfrm>
            <a:off x="1076713" y="585967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 bwMode="auto">
          <a:xfrm>
            <a:off x="1254582" y="373398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3" name="円/楕円 112"/>
          <p:cNvSpPr>
            <a:spLocks noChangeAspect="1"/>
          </p:cNvSpPr>
          <p:nvPr/>
        </p:nvSpPr>
        <p:spPr bwMode="auto">
          <a:xfrm>
            <a:off x="1174186" y="51017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4" name="円/楕円 113"/>
          <p:cNvSpPr>
            <a:spLocks noChangeAspect="1"/>
          </p:cNvSpPr>
          <p:nvPr/>
        </p:nvSpPr>
        <p:spPr bwMode="auto">
          <a:xfrm>
            <a:off x="2075097" y="534339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5" name="円/楕円 114"/>
          <p:cNvSpPr>
            <a:spLocks noChangeAspect="1"/>
          </p:cNvSpPr>
          <p:nvPr/>
        </p:nvSpPr>
        <p:spPr bwMode="auto">
          <a:xfrm>
            <a:off x="2556173" y="436150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16" name="円/楕円 39"/>
          <p:cNvSpPr>
            <a:spLocks noChangeAspect="1"/>
          </p:cNvSpPr>
          <p:nvPr/>
        </p:nvSpPr>
        <p:spPr bwMode="auto">
          <a:xfrm>
            <a:off x="2354263" y="5013325"/>
            <a:ext cx="201612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7" name="円/楕円 40"/>
          <p:cNvSpPr>
            <a:spLocks noChangeAspect="1"/>
          </p:cNvSpPr>
          <p:nvPr/>
        </p:nvSpPr>
        <p:spPr bwMode="auto">
          <a:xfrm>
            <a:off x="2208213" y="4106863"/>
            <a:ext cx="201612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8" name="円/楕円 41"/>
          <p:cNvSpPr>
            <a:spLocks noChangeAspect="1"/>
          </p:cNvSpPr>
          <p:nvPr/>
        </p:nvSpPr>
        <p:spPr bwMode="auto">
          <a:xfrm>
            <a:off x="755650" y="5403850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19" name="円/楕円 42"/>
          <p:cNvSpPr>
            <a:spLocks noChangeAspect="1"/>
          </p:cNvSpPr>
          <p:nvPr/>
        </p:nvSpPr>
        <p:spPr bwMode="auto">
          <a:xfrm>
            <a:off x="757238" y="4687888"/>
            <a:ext cx="201612" cy="201612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0" name="円/楕円 43"/>
          <p:cNvSpPr>
            <a:spLocks noChangeAspect="1"/>
          </p:cNvSpPr>
          <p:nvPr/>
        </p:nvSpPr>
        <p:spPr bwMode="auto">
          <a:xfrm>
            <a:off x="1060450" y="4826000"/>
            <a:ext cx="201613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1" name="円/楕円 44"/>
          <p:cNvSpPr>
            <a:spLocks noChangeAspect="1"/>
          </p:cNvSpPr>
          <p:nvPr/>
        </p:nvSpPr>
        <p:spPr bwMode="auto">
          <a:xfrm>
            <a:off x="2208213" y="4562475"/>
            <a:ext cx="201612" cy="201613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22" name="円/楕円 121"/>
          <p:cNvSpPr>
            <a:spLocks noChangeAspect="1"/>
          </p:cNvSpPr>
          <p:nvPr/>
        </p:nvSpPr>
        <p:spPr bwMode="auto">
          <a:xfrm>
            <a:off x="2909680" y="446423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3" name="円/楕円 122"/>
          <p:cNvSpPr>
            <a:spLocks noChangeAspect="1"/>
          </p:cNvSpPr>
          <p:nvPr/>
        </p:nvSpPr>
        <p:spPr bwMode="auto">
          <a:xfrm>
            <a:off x="1873475" y="34253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4" name="円/楕円 123"/>
          <p:cNvSpPr>
            <a:spLocks noChangeAspect="1"/>
          </p:cNvSpPr>
          <p:nvPr/>
        </p:nvSpPr>
        <p:spPr bwMode="auto">
          <a:xfrm>
            <a:off x="2811354" y="3886200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B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5" name="円/楕円 124"/>
          <p:cNvSpPr>
            <a:spLocks noChangeAspect="1"/>
          </p:cNvSpPr>
          <p:nvPr/>
        </p:nvSpPr>
        <p:spPr bwMode="auto">
          <a:xfrm>
            <a:off x="2645840" y="5343391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6" name="円/楕円 125"/>
          <p:cNvSpPr>
            <a:spLocks noChangeAspect="1"/>
          </p:cNvSpPr>
          <p:nvPr/>
        </p:nvSpPr>
        <p:spPr bwMode="auto">
          <a:xfrm>
            <a:off x="2744563" y="316977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7" name="円/楕円 126"/>
          <p:cNvSpPr>
            <a:spLocks noChangeAspect="1"/>
          </p:cNvSpPr>
          <p:nvPr/>
        </p:nvSpPr>
        <p:spPr bwMode="auto">
          <a:xfrm>
            <a:off x="2643752" y="2766532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8" name="円/楕円 127"/>
          <p:cNvSpPr>
            <a:spLocks noChangeAspect="1"/>
          </p:cNvSpPr>
          <p:nvPr/>
        </p:nvSpPr>
        <p:spPr bwMode="auto">
          <a:xfrm>
            <a:off x="1718632" y="3786986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29" name="円/楕円 128"/>
          <p:cNvSpPr>
            <a:spLocks noChangeAspect="1"/>
          </p:cNvSpPr>
          <p:nvPr/>
        </p:nvSpPr>
        <p:spPr bwMode="auto">
          <a:xfrm>
            <a:off x="1844080" y="4517083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0" name="円/楕円 129"/>
          <p:cNvSpPr>
            <a:spLocks noChangeAspect="1"/>
          </p:cNvSpPr>
          <p:nvPr/>
        </p:nvSpPr>
        <p:spPr bwMode="auto">
          <a:xfrm>
            <a:off x="3012976" y="2968154"/>
            <a:ext cx="201622" cy="201622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131" name="円/楕円 54"/>
          <p:cNvSpPr>
            <a:spLocks noChangeAspect="1"/>
          </p:cNvSpPr>
          <p:nvPr/>
        </p:nvSpPr>
        <p:spPr bwMode="auto">
          <a:xfrm>
            <a:off x="2103438" y="2867025"/>
            <a:ext cx="201612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2" name="円/楕円 55"/>
          <p:cNvSpPr>
            <a:spLocks noChangeAspect="1"/>
          </p:cNvSpPr>
          <p:nvPr/>
        </p:nvSpPr>
        <p:spPr bwMode="auto">
          <a:xfrm>
            <a:off x="2860675" y="4867275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3" name="円/楕円 56"/>
          <p:cNvSpPr>
            <a:spLocks noChangeAspect="1"/>
          </p:cNvSpPr>
          <p:nvPr/>
        </p:nvSpPr>
        <p:spPr bwMode="auto">
          <a:xfrm>
            <a:off x="2860675" y="5905500"/>
            <a:ext cx="201613" cy="201613"/>
          </a:xfrm>
          <a:prstGeom prst="ellipse">
            <a:avLst/>
          </a:prstGeom>
          <a:solidFill>
            <a:srgbClr val="0066FF">
              <a:alpha val="6509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34" name="円/楕円 59"/>
          <p:cNvSpPr>
            <a:spLocks/>
          </p:cNvSpPr>
          <p:nvPr/>
        </p:nvSpPr>
        <p:spPr bwMode="auto">
          <a:xfrm>
            <a:off x="3527425" y="2687638"/>
            <a:ext cx="360363" cy="3603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/>
              <a:t>N</a:t>
            </a:r>
            <a:endParaRPr kumimoji="0" lang="ja-JP" altLang="en-US" sz="1600" b="0" dirty="0"/>
          </a:p>
        </p:txBody>
      </p:sp>
      <p:sp>
        <p:nvSpPr>
          <p:cNvPr id="135" name="円/楕円 61"/>
          <p:cNvSpPr>
            <a:spLocks noChangeAspect="1"/>
          </p:cNvSpPr>
          <p:nvPr/>
        </p:nvSpPr>
        <p:spPr bwMode="auto">
          <a:xfrm>
            <a:off x="3203575" y="3960902"/>
            <a:ext cx="360363" cy="360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  <a:ea typeface="+mj-ea"/>
              </a:rPr>
              <a:t>Ξ</a:t>
            </a:r>
            <a:endParaRPr kumimoji="0" lang="ja-JP" altLang="en-US" sz="1600" b="0" dirty="0">
              <a:latin typeface="+mn-lt"/>
              <a:ea typeface="+mj-ea"/>
            </a:endParaRPr>
          </a:p>
        </p:txBody>
      </p:sp>
      <p:sp>
        <p:nvSpPr>
          <p:cNvPr id="136" name="円/楕円 62"/>
          <p:cNvSpPr>
            <a:spLocks noChangeAspect="1"/>
          </p:cNvSpPr>
          <p:nvPr/>
        </p:nvSpPr>
        <p:spPr bwMode="auto">
          <a:xfrm>
            <a:off x="3563938" y="4666546"/>
            <a:ext cx="360362" cy="360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N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37" name="円/楕円 63"/>
          <p:cNvSpPr>
            <a:spLocks/>
          </p:cNvSpPr>
          <p:nvPr/>
        </p:nvSpPr>
        <p:spPr bwMode="auto">
          <a:xfrm>
            <a:off x="3240088" y="2599743"/>
            <a:ext cx="287337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39" name="円/楕円 65"/>
          <p:cNvSpPr>
            <a:spLocks noChangeAspect="1"/>
          </p:cNvSpPr>
          <p:nvPr/>
        </p:nvSpPr>
        <p:spPr bwMode="auto">
          <a:xfrm>
            <a:off x="3203575" y="5519738"/>
            <a:ext cx="288925" cy="2873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K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0" name="円/楕円 66"/>
          <p:cNvSpPr>
            <a:spLocks noChangeAspect="1"/>
          </p:cNvSpPr>
          <p:nvPr/>
        </p:nvSpPr>
        <p:spPr bwMode="auto">
          <a:xfrm>
            <a:off x="3471863" y="5669052"/>
            <a:ext cx="288925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1" name="円/楕円 67"/>
          <p:cNvSpPr>
            <a:spLocks/>
          </p:cNvSpPr>
          <p:nvPr/>
        </p:nvSpPr>
        <p:spPr bwMode="auto">
          <a:xfrm>
            <a:off x="3586163" y="4152990"/>
            <a:ext cx="288925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  <a:ea typeface="+mn-ea"/>
              </a:rPr>
              <a:t>π</a:t>
            </a:r>
            <a:endParaRPr kumimoji="0" lang="ja-JP" altLang="en-US" sz="1600" b="0" dirty="0">
              <a:latin typeface="+mn-lt"/>
              <a:ea typeface="+mn-ea"/>
            </a:endParaRPr>
          </a:p>
        </p:txBody>
      </p:sp>
      <p:sp>
        <p:nvSpPr>
          <p:cNvPr id="142" name="円/楕円 63"/>
          <p:cNvSpPr>
            <a:spLocks noChangeAspect="1"/>
          </p:cNvSpPr>
          <p:nvPr/>
        </p:nvSpPr>
        <p:spPr bwMode="auto">
          <a:xfrm>
            <a:off x="3205163" y="4847521"/>
            <a:ext cx="287337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4" name="円/楕円 63"/>
          <p:cNvSpPr>
            <a:spLocks noChangeAspect="1"/>
          </p:cNvSpPr>
          <p:nvPr/>
        </p:nvSpPr>
        <p:spPr bwMode="auto">
          <a:xfrm>
            <a:off x="3298825" y="4526053"/>
            <a:ext cx="287338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K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6" name="円/楕円 59"/>
          <p:cNvSpPr>
            <a:spLocks/>
          </p:cNvSpPr>
          <p:nvPr/>
        </p:nvSpPr>
        <p:spPr bwMode="auto">
          <a:xfrm>
            <a:off x="3471863" y="5087938"/>
            <a:ext cx="360362" cy="358775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49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  <a:defRPr/>
            </a:pPr>
            <a:r>
              <a:rPr kumimoji="0" lang="en-US" altLang="ja-JP" sz="1600" b="0" dirty="0">
                <a:latin typeface="+mn-lt"/>
              </a:rPr>
              <a:t>p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7" name="円/楕円 59"/>
          <p:cNvSpPr>
            <a:spLocks noChangeAspect="1"/>
          </p:cNvSpPr>
          <p:nvPr/>
        </p:nvSpPr>
        <p:spPr bwMode="auto">
          <a:xfrm>
            <a:off x="3492500" y="3600540"/>
            <a:ext cx="360363" cy="360000"/>
          </a:xfrm>
          <a:prstGeom prst="ellips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Ω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48" name="円/楕円 2"/>
          <p:cNvSpPr>
            <a:spLocks noChangeArrowheads="1"/>
          </p:cNvSpPr>
          <p:nvPr/>
        </p:nvSpPr>
        <p:spPr bwMode="auto">
          <a:xfrm>
            <a:off x="1936750" y="4562475"/>
            <a:ext cx="720725" cy="717550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49" name="円/楕円 18"/>
          <p:cNvSpPr>
            <a:spLocks noChangeAspect="1"/>
          </p:cNvSpPr>
          <p:nvPr/>
        </p:nvSpPr>
        <p:spPr bwMode="auto">
          <a:xfrm>
            <a:off x="1233488" y="4008438"/>
            <a:ext cx="201612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0" name="円/楕円 18"/>
          <p:cNvSpPr>
            <a:spLocks noChangeAspect="1"/>
          </p:cNvSpPr>
          <p:nvPr/>
        </p:nvSpPr>
        <p:spPr bwMode="auto">
          <a:xfrm>
            <a:off x="879475" y="3536950"/>
            <a:ext cx="201613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1" name="円/楕円 18"/>
          <p:cNvSpPr>
            <a:spLocks noChangeAspect="1"/>
          </p:cNvSpPr>
          <p:nvPr/>
        </p:nvSpPr>
        <p:spPr bwMode="auto">
          <a:xfrm>
            <a:off x="2465388" y="3048000"/>
            <a:ext cx="201612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2" name="円/楕円 18"/>
          <p:cNvSpPr>
            <a:spLocks noChangeAspect="1"/>
          </p:cNvSpPr>
          <p:nvPr/>
        </p:nvSpPr>
        <p:spPr bwMode="auto">
          <a:xfrm>
            <a:off x="1436688" y="5662613"/>
            <a:ext cx="200025" cy="201612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3" name="円/楕円 18"/>
          <p:cNvSpPr>
            <a:spLocks noChangeAspect="1"/>
          </p:cNvSpPr>
          <p:nvPr/>
        </p:nvSpPr>
        <p:spPr bwMode="auto">
          <a:xfrm>
            <a:off x="1843088" y="3730625"/>
            <a:ext cx="201612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sp>
        <p:nvSpPr>
          <p:cNvPr id="154" name="円/楕円 18"/>
          <p:cNvSpPr>
            <a:spLocks noChangeAspect="1"/>
          </p:cNvSpPr>
          <p:nvPr/>
        </p:nvSpPr>
        <p:spPr bwMode="auto">
          <a:xfrm>
            <a:off x="2003425" y="4883150"/>
            <a:ext cx="201613" cy="201613"/>
          </a:xfrm>
          <a:prstGeom prst="ellipse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kumimoji="0" lang="ja-JP" altLang="en-US" sz="2000" b="0"/>
          </a:p>
        </p:txBody>
      </p:sp>
      <p:cxnSp>
        <p:nvCxnSpPr>
          <p:cNvPr id="155" name="直線矢印コネクタ 4"/>
          <p:cNvCxnSpPr>
            <a:cxnSpLocks noChangeShapeType="1"/>
          </p:cNvCxnSpPr>
          <p:nvPr/>
        </p:nvCxnSpPr>
        <p:spPr bwMode="auto">
          <a:xfrm>
            <a:off x="2643188" y="5068888"/>
            <a:ext cx="800100" cy="255587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0" name="円/楕円 63"/>
          <p:cNvSpPr>
            <a:spLocks/>
          </p:cNvSpPr>
          <p:nvPr/>
        </p:nvSpPr>
        <p:spPr bwMode="auto">
          <a:xfrm>
            <a:off x="3289848" y="2938759"/>
            <a:ext cx="287337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91" name="円/楕円 63"/>
          <p:cNvSpPr>
            <a:spLocks/>
          </p:cNvSpPr>
          <p:nvPr/>
        </p:nvSpPr>
        <p:spPr bwMode="auto">
          <a:xfrm>
            <a:off x="3541778" y="3088045"/>
            <a:ext cx="360000" cy="360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Λ</a:t>
            </a:r>
            <a:endParaRPr kumimoji="0" lang="ja-JP" altLang="en-US" sz="1600" b="0" dirty="0">
              <a:latin typeface="+mn-lt"/>
            </a:endParaRPr>
          </a:p>
        </p:txBody>
      </p:sp>
      <p:sp>
        <p:nvSpPr>
          <p:cNvPr id="156" name="円/楕円 63"/>
          <p:cNvSpPr>
            <a:spLocks/>
          </p:cNvSpPr>
          <p:nvPr/>
        </p:nvSpPr>
        <p:spPr bwMode="auto">
          <a:xfrm>
            <a:off x="3317843" y="3358628"/>
            <a:ext cx="287337" cy="288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noAutofit/>
          </a:bodyPr>
          <a:lstStyle>
            <a:lvl1pPr algn="l">
              <a:spcBef>
                <a:spcPct val="20000"/>
              </a:spcBef>
              <a:buClr>
                <a:srgbClr val="333399"/>
              </a:buClr>
              <a:buFont typeface="Wingdings" pitchFamily="2" charset="2"/>
              <a:buBlip>
                <a:blip r:embed="rId3"/>
              </a:buBlip>
              <a:defRPr kumimoji="1" sz="3200" b="1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>
              <a:spcBef>
                <a:spcPct val="20000"/>
              </a:spcBef>
              <a:buClr>
                <a:srgbClr val="3399FF"/>
              </a:buClr>
              <a:buFont typeface="Wingdings" pitchFamily="2" charset="2"/>
              <a:buBlip>
                <a:blip r:embed="rId4"/>
              </a:buBlip>
              <a:defRPr kumimoji="1" sz="2800" b="1">
                <a:solidFill>
                  <a:schemeClr val="tx1"/>
                </a:solidFill>
                <a:latin typeface="Calibri" pitchFamily="34" charset="0"/>
                <a:ea typeface="NFモトヤアポロ1" pitchFamily="50" charset="-128"/>
              </a:defRPr>
            </a:lvl2pPr>
            <a:lvl3pPr marL="1143000" indent="-228600" algn="l">
              <a:spcBef>
                <a:spcPct val="20000"/>
              </a:spcBef>
              <a:buClr>
                <a:srgbClr val="00FFFF"/>
              </a:buClr>
              <a:buFont typeface="Wingdings" pitchFamily="2" charset="2"/>
              <a:buBlip>
                <a:blip r:embed="rId5"/>
              </a:buBlip>
              <a:defRPr kumimoji="1" sz="2400">
                <a:solidFill>
                  <a:schemeClr val="tx1"/>
                </a:solidFill>
                <a:latin typeface="Calibri" pitchFamily="34" charset="0"/>
                <a:ea typeface="NFモトヤシータ゛1" pitchFamily="50" charset="-128"/>
              </a:defRPr>
            </a:lvl3pPr>
            <a:lvl4pPr marL="16002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Tahoma" pitchFamily="34" charset="0"/>
                <a:ea typeface="HG丸ｺﾞｼｯｸM-PRO" pitchFamily="50" charset="-128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kumimoji="0" lang="en-US" altLang="ja-JP" sz="1600" b="0" dirty="0">
                <a:latin typeface="+mn-lt"/>
              </a:rPr>
              <a:t>π</a:t>
            </a:r>
            <a:endParaRPr kumimoji="0" lang="ja-JP" altLang="en-US" sz="1600" b="0" dirty="0"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7488" y="3865372"/>
            <a:ext cx="1988311" cy="2829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3A34218-21AA-4D35-A51F-4D64B78690C2}"/>
                  </a:ext>
                </a:extLst>
              </p:cNvPr>
              <p:cNvSpPr txBox="1"/>
              <p:nvPr/>
            </p:nvSpPr>
            <p:spPr>
              <a:xfrm>
                <a:off x="3989144" y="5447514"/>
                <a:ext cx="279558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Particularly unique opportunity for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ja-JP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kumimoji="1" lang="ja-JP" altLang="en-US" i="0">
                          <a:latin typeface="Cambria Math" panose="02040503050406030204" pitchFamily="18" charset="0"/>
                        </a:rPr>
                        <m:t>≥2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3A34218-21AA-4D35-A51F-4D64B786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44" y="5447514"/>
                <a:ext cx="2795587" cy="923330"/>
              </a:xfrm>
              <a:prstGeom prst="rect">
                <a:avLst/>
              </a:prstGeom>
              <a:blipFill>
                <a:blip r:embed="rId8"/>
                <a:stretch>
                  <a:fillRect l="-1743" t="-39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4FC989BD-86A1-4106-919A-5989AD1CF0FD}"/>
              </a:ext>
            </a:extLst>
          </p:cNvPr>
          <p:cNvSpPr txBox="1"/>
          <p:nvPr/>
        </p:nvSpPr>
        <p:spPr>
          <a:xfrm>
            <a:off x="4787900" y="1100742"/>
            <a:ext cx="4191209" cy="1323439"/>
          </a:xfrm>
          <a:prstGeom prst="rect">
            <a:avLst/>
          </a:prstGeom>
          <a:solidFill>
            <a:srgbClr val="F9E8C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Production of </a:t>
            </a:r>
            <a:r>
              <a:rPr kumimoji="1" lang="en-US" altLang="ja-JP" sz="2000" dirty="0">
                <a:gradFill>
                  <a:gsLst>
                    <a:gs pos="0">
                      <a:srgbClr val="FF0000"/>
                    </a:gs>
                    <a:gs pos="49000">
                      <a:srgbClr val="00B050"/>
                    </a:gs>
                    <a:gs pos="100000">
                      <a:schemeClr val="accent2"/>
                    </a:gs>
                  </a:gsLst>
                  <a:path path="circle">
                    <a:fillToRect l="100000" b="100000"/>
                  </a:path>
                </a:gradFill>
              </a:rPr>
              <a:t>Quark-Gluon Plasma</a:t>
            </a:r>
          </a:p>
          <a:p>
            <a:endParaRPr kumimoji="1" lang="en-US" altLang="ja-JP" sz="2000" dirty="0"/>
          </a:p>
          <a:p>
            <a:r>
              <a:rPr lang="en-US" altLang="ja-JP" sz="2000" dirty="0"/>
              <a:t>Crossover Transition Into Hadron Particle Abundance – Thermal Eq.</a:t>
            </a:r>
            <a:endParaRPr kumimoji="1" lang="ja-JP" altLang="en-US" sz="20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2DB39EB-8215-4BFF-AA18-F6437032B540}"/>
              </a:ext>
            </a:extLst>
          </p:cNvPr>
          <p:cNvSpPr/>
          <p:nvPr/>
        </p:nvSpPr>
        <p:spPr bwMode="auto">
          <a:xfrm>
            <a:off x="174847" y="3459603"/>
            <a:ext cx="2636035" cy="442674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ea typeface="ＭＳ Ｐゴシック" pitchFamily="50" charset="-128"/>
              </a:rPr>
              <a:t>Expanding Medium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9D9AC198-4470-4DA6-9056-B2360E3E6D2D}"/>
              </a:ext>
            </a:extLst>
          </p:cNvPr>
          <p:cNvSpPr/>
          <p:nvPr/>
        </p:nvSpPr>
        <p:spPr bwMode="auto">
          <a:xfrm>
            <a:off x="3924300" y="4346669"/>
            <a:ext cx="2636035" cy="953453"/>
          </a:xfrm>
          <a:prstGeom prst="roundRect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</a:rPr>
              <a:t>Two-particle </a:t>
            </a:r>
            <a:r>
              <a:rPr kumimoji="0" lang="en-US" altLang="ja-JP" sz="2000" dirty="0">
                <a:ea typeface="ＭＳ Ｐゴシック" pitchFamily="50" charset="-128"/>
              </a:rPr>
              <a:t>FSI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50" charset="-128"/>
              </a:rPr>
              <a:t>at freeze-out</a:t>
            </a:r>
            <a:endParaRPr kumimoji="0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44" y="2610061"/>
            <a:ext cx="4364534" cy="1203575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924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Two-Particle Correlation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sp>
        <p:nvSpPr>
          <p:cNvPr id="21" name="フリーフォーム: 図形 20"/>
          <p:cNvSpPr/>
          <p:nvPr/>
        </p:nvSpPr>
        <p:spPr bwMode="auto">
          <a:xfrm rot="18664878">
            <a:off x="2761240" y="1941319"/>
            <a:ext cx="862205" cy="776029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4" name="グループ化 56"/>
          <p:cNvGrpSpPr>
            <a:grpSpLocks noChangeAspect="1"/>
          </p:cNvGrpSpPr>
          <p:nvPr/>
        </p:nvGrpSpPr>
        <p:grpSpPr bwMode="auto">
          <a:xfrm>
            <a:off x="1136511" y="193005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31" name="グループ化 57"/>
          <p:cNvGrpSpPr>
            <a:grpSpLocks noChangeAspect="1"/>
          </p:cNvGrpSpPr>
          <p:nvPr/>
        </p:nvGrpSpPr>
        <p:grpSpPr bwMode="auto">
          <a:xfrm>
            <a:off x="1321672" y="196107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3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1" name="グループ化 58"/>
          <p:cNvGrpSpPr>
            <a:grpSpLocks noChangeAspect="1"/>
          </p:cNvGrpSpPr>
          <p:nvPr/>
        </p:nvGrpSpPr>
        <p:grpSpPr bwMode="auto">
          <a:xfrm>
            <a:off x="1524452" y="186550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4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4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5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77" name="グループ化 56"/>
          <p:cNvGrpSpPr>
            <a:grpSpLocks noChangeAspect="1"/>
          </p:cNvGrpSpPr>
          <p:nvPr/>
        </p:nvGrpSpPr>
        <p:grpSpPr bwMode="auto">
          <a:xfrm>
            <a:off x="1760406" y="194176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7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1" name="グループ化 56"/>
          <p:cNvGrpSpPr>
            <a:grpSpLocks noChangeAspect="1"/>
          </p:cNvGrpSpPr>
          <p:nvPr/>
        </p:nvGrpSpPr>
        <p:grpSpPr bwMode="auto">
          <a:xfrm>
            <a:off x="1417164" y="219457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5" name="グループ化 56"/>
          <p:cNvGrpSpPr>
            <a:grpSpLocks noChangeAspect="1"/>
          </p:cNvGrpSpPr>
          <p:nvPr/>
        </p:nvGrpSpPr>
        <p:grpSpPr bwMode="auto">
          <a:xfrm>
            <a:off x="1158527" y="237248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8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89" name="グループ化 56"/>
          <p:cNvGrpSpPr>
            <a:grpSpLocks noChangeAspect="1"/>
          </p:cNvGrpSpPr>
          <p:nvPr/>
        </p:nvGrpSpPr>
        <p:grpSpPr bwMode="auto">
          <a:xfrm>
            <a:off x="2012166" y="214725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3" name="グループ化 56"/>
          <p:cNvGrpSpPr>
            <a:grpSpLocks noChangeAspect="1"/>
          </p:cNvGrpSpPr>
          <p:nvPr/>
        </p:nvGrpSpPr>
        <p:grpSpPr bwMode="auto">
          <a:xfrm>
            <a:off x="1392442" y="263027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97" name="グループ化 56"/>
          <p:cNvGrpSpPr>
            <a:grpSpLocks noChangeAspect="1"/>
          </p:cNvGrpSpPr>
          <p:nvPr/>
        </p:nvGrpSpPr>
        <p:grpSpPr bwMode="auto">
          <a:xfrm>
            <a:off x="1698858" y="223389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9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1" name="グループ化 56"/>
          <p:cNvGrpSpPr>
            <a:grpSpLocks noChangeAspect="1"/>
          </p:cNvGrpSpPr>
          <p:nvPr/>
        </p:nvGrpSpPr>
        <p:grpSpPr bwMode="auto">
          <a:xfrm>
            <a:off x="1477020" y="213859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0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05" name="グループ化 56"/>
          <p:cNvGrpSpPr>
            <a:grpSpLocks noChangeAspect="1"/>
          </p:cNvGrpSpPr>
          <p:nvPr/>
        </p:nvGrpSpPr>
        <p:grpSpPr bwMode="auto">
          <a:xfrm>
            <a:off x="1690166" y="178814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0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3" name="グループ化 58"/>
          <p:cNvGrpSpPr>
            <a:grpSpLocks noChangeAspect="1"/>
          </p:cNvGrpSpPr>
          <p:nvPr/>
        </p:nvGrpSpPr>
        <p:grpSpPr bwMode="auto">
          <a:xfrm>
            <a:off x="1592646" y="219171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17" name="グループ化 58"/>
          <p:cNvGrpSpPr>
            <a:grpSpLocks noChangeAspect="1"/>
          </p:cNvGrpSpPr>
          <p:nvPr/>
        </p:nvGrpSpPr>
        <p:grpSpPr bwMode="auto">
          <a:xfrm>
            <a:off x="1327012" y="236134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1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1" name="グループ化 58"/>
          <p:cNvGrpSpPr>
            <a:grpSpLocks noChangeAspect="1"/>
          </p:cNvGrpSpPr>
          <p:nvPr/>
        </p:nvGrpSpPr>
        <p:grpSpPr bwMode="auto">
          <a:xfrm>
            <a:off x="1531449" y="274362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2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25" name="グループ化 58"/>
          <p:cNvGrpSpPr>
            <a:grpSpLocks noChangeAspect="1"/>
          </p:cNvGrpSpPr>
          <p:nvPr/>
        </p:nvGrpSpPr>
        <p:grpSpPr bwMode="auto">
          <a:xfrm>
            <a:off x="1119862" y="218201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26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7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8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3" name="グループ化 58"/>
          <p:cNvGrpSpPr>
            <a:grpSpLocks noChangeAspect="1"/>
          </p:cNvGrpSpPr>
          <p:nvPr/>
        </p:nvGrpSpPr>
        <p:grpSpPr bwMode="auto">
          <a:xfrm>
            <a:off x="1644858" y="204451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3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37" name="グループ化 57"/>
          <p:cNvGrpSpPr>
            <a:grpSpLocks noChangeAspect="1"/>
          </p:cNvGrpSpPr>
          <p:nvPr/>
        </p:nvGrpSpPr>
        <p:grpSpPr bwMode="auto">
          <a:xfrm>
            <a:off x="1136511" y="1652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3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1" name="グループ化 57"/>
          <p:cNvGrpSpPr>
            <a:grpSpLocks noChangeAspect="1"/>
          </p:cNvGrpSpPr>
          <p:nvPr/>
        </p:nvGrpSpPr>
        <p:grpSpPr bwMode="auto">
          <a:xfrm>
            <a:off x="875803" y="1698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5" name="グループ化 57"/>
          <p:cNvGrpSpPr>
            <a:grpSpLocks noChangeAspect="1"/>
          </p:cNvGrpSpPr>
          <p:nvPr/>
        </p:nvGrpSpPr>
        <p:grpSpPr bwMode="auto">
          <a:xfrm>
            <a:off x="1300098" y="169728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4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49" name="グループ化 57"/>
          <p:cNvGrpSpPr>
            <a:grpSpLocks noChangeAspect="1"/>
          </p:cNvGrpSpPr>
          <p:nvPr/>
        </p:nvGrpSpPr>
        <p:grpSpPr bwMode="auto">
          <a:xfrm>
            <a:off x="1509611" y="228719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3" name="グループ化 57"/>
          <p:cNvGrpSpPr>
            <a:grpSpLocks noChangeAspect="1"/>
          </p:cNvGrpSpPr>
          <p:nvPr/>
        </p:nvGrpSpPr>
        <p:grpSpPr bwMode="auto">
          <a:xfrm>
            <a:off x="1256718" y="254706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57" name="グループ化 57"/>
          <p:cNvGrpSpPr>
            <a:grpSpLocks noChangeAspect="1"/>
          </p:cNvGrpSpPr>
          <p:nvPr/>
        </p:nvGrpSpPr>
        <p:grpSpPr bwMode="auto">
          <a:xfrm>
            <a:off x="1830828" y="21661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5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1" name="グループ化 57"/>
          <p:cNvGrpSpPr>
            <a:grpSpLocks noChangeAspect="1"/>
          </p:cNvGrpSpPr>
          <p:nvPr/>
        </p:nvGrpSpPr>
        <p:grpSpPr bwMode="auto">
          <a:xfrm>
            <a:off x="1941273" y="159422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6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5" name="グループ化 57"/>
          <p:cNvGrpSpPr>
            <a:grpSpLocks noChangeAspect="1"/>
          </p:cNvGrpSpPr>
          <p:nvPr/>
        </p:nvGrpSpPr>
        <p:grpSpPr bwMode="auto">
          <a:xfrm>
            <a:off x="1636166" y="252036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6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69" name="グループ化 57"/>
          <p:cNvGrpSpPr>
            <a:grpSpLocks noChangeAspect="1"/>
          </p:cNvGrpSpPr>
          <p:nvPr/>
        </p:nvGrpSpPr>
        <p:grpSpPr bwMode="auto">
          <a:xfrm>
            <a:off x="1336478" y="220148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7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3" name="グループ化 58"/>
          <p:cNvGrpSpPr>
            <a:grpSpLocks noChangeAspect="1"/>
          </p:cNvGrpSpPr>
          <p:nvPr/>
        </p:nvGrpSpPr>
        <p:grpSpPr bwMode="auto">
          <a:xfrm>
            <a:off x="897218" y="197518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7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77" name="グループ化 58"/>
          <p:cNvGrpSpPr>
            <a:grpSpLocks noChangeAspect="1"/>
          </p:cNvGrpSpPr>
          <p:nvPr/>
        </p:nvGrpSpPr>
        <p:grpSpPr bwMode="auto">
          <a:xfrm>
            <a:off x="1910267" y="282526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7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1" name="グループ化 58"/>
          <p:cNvGrpSpPr>
            <a:grpSpLocks noChangeAspect="1"/>
          </p:cNvGrpSpPr>
          <p:nvPr/>
        </p:nvGrpSpPr>
        <p:grpSpPr bwMode="auto">
          <a:xfrm>
            <a:off x="1744353" y="2446494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18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5" name="グループ化 57"/>
          <p:cNvGrpSpPr>
            <a:grpSpLocks noChangeAspect="1"/>
          </p:cNvGrpSpPr>
          <p:nvPr/>
        </p:nvGrpSpPr>
        <p:grpSpPr bwMode="auto">
          <a:xfrm>
            <a:off x="1494191" y="244285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8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89" name="グループ化 57"/>
          <p:cNvGrpSpPr>
            <a:grpSpLocks noChangeAspect="1"/>
          </p:cNvGrpSpPr>
          <p:nvPr/>
        </p:nvGrpSpPr>
        <p:grpSpPr bwMode="auto">
          <a:xfrm>
            <a:off x="1878954" y="268590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9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3" name="グループ化 57"/>
          <p:cNvGrpSpPr>
            <a:grpSpLocks noChangeAspect="1"/>
          </p:cNvGrpSpPr>
          <p:nvPr/>
        </p:nvGrpSpPr>
        <p:grpSpPr bwMode="auto">
          <a:xfrm>
            <a:off x="1019245" y="245793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19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197" name="グループ化 56"/>
          <p:cNvGrpSpPr>
            <a:grpSpLocks noChangeAspect="1"/>
          </p:cNvGrpSpPr>
          <p:nvPr/>
        </p:nvGrpSpPr>
        <p:grpSpPr bwMode="auto">
          <a:xfrm>
            <a:off x="1764603" y="235939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19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1" name="グループ化 56"/>
          <p:cNvGrpSpPr>
            <a:grpSpLocks noChangeAspect="1"/>
          </p:cNvGrpSpPr>
          <p:nvPr/>
        </p:nvGrpSpPr>
        <p:grpSpPr bwMode="auto">
          <a:xfrm>
            <a:off x="1630557" y="290926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0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05" name="グループ化 56"/>
          <p:cNvGrpSpPr>
            <a:grpSpLocks noChangeAspect="1"/>
          </p:cNvGrpSpPr>
          <p:nvPr/>
        </p:nvGrpSpPr>
        <p:grpSpPr bwMode="auto">
          <a:xfrm>
            <a:off x="852924" y="229892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0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0" name="グループ化 57"/>
          <p:cNvGrpSpPr>
            <a:grpSpLocks noChangeAspect="1"/>
          </p:cNvGrpSpPr>
          <p:nvPr/>
        </p:nvGrpSpPr>
        <p:grpSpPr bwMode="auto">
          <a:xfrm>
            <a:off x="1380097" y="297540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31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2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3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4" name="グループ化 58"/>
          <p:cNvGrpSpPr>
            <a:grpSpLocks noChangeAspect="1"/>
          </p:cNvGrpSpPr>
          <p:nvPr/>
        </p:nvGrpSpPr>
        <p:grpSpPr bwMode="auto">
          <a:xfrm>
            <a:off x="1950453" y="174509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35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6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7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8" name="グループ化 58"/>
          <p:cNvGrpSpPr>
            <a:grpSpLocks noChangeAspect="1"/>
          </p:cNvGrpSpPr>
          <p:nvPr/>
        </p:nvGrpSpPr>
        <p:grpSpPr bwMode="auto">
          <a:xfrm>
            <a:off x="1997145" y="234938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39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0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1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2" name="グループ化 56"/>
          <p:cNvGrpSpPr>
            <a:grpSpLocks noChangeAspect="1"/>
          </p:cNvGrpSpPr>
          <p:nvPr/>
        </p:nvGrpSpPr>
        <p:grpSpPr bwMode="auto">
          <a:xfrm>
            <a:off x="2083687" y="245940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43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4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5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6" name="グループ化 57"/>
          <p:cNvGrpSpPr>
            <a:grpSpLocks noChangeAspect="1"/>
          </p:cNvGrpSpPr>
          <p:nvPr/>
        </p:nvGrpSpPr>
        <p:grpSpPr bwMode="auto">
          <a:xfrm>
            <a:off x="1955703" y="2483686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47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8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9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1" name="グループ化 58"/>
          <p:cNvGrpSpPr>
            <a:grpSpLocks noChangeAspect="1"/>
          </p:cNvGrpSpPr>
          <p:nvPr/>
        </p:nvGrpSpPr>
        <p:grpSpPr bwMode="auto">
          <a:xfrm>
            <a:off x="899163" y="257312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5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5" name="グループ化 56"/>
          <p:cNvGrpSpPr>
            <a:grpSpLocks noChangeAspect="1"/>
          </p:cNvGrpSpPr>
          <p:nvPr/>
        </p:nvGrpSpPr>
        <p:grpSpPr bwMode="auto">
          <a:xfrm>
            <a:off x="1236373" y="282803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9" name="グループ化 57"/>
          <p:cNvGrpSpPr>
            <a:grpSpLocks noChangeAspect="1"/>
          </p:cNvGrpSpPr>
          <p:nvPr/>
        </p:nvGrpSpPr>
        <p:grpSpPr bwMode="auto">
          <a:xfrm>
            <a:off x="952933" y="2767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6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10" name="楕円 209"/>
          <p:cNvSpPr>
            <a:spLocks noChangeAspect="1"/>
          </p:cNvSpPr>
          <p:nvPr/>
        </p:nvSpPr>
        <p:spPr bwMode="auto">
          <a:xfrm>
            <a:off x="2400353" y="1704388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72" name="矢印: 下 283"/>
          <p:cNvSpPr/>
          <p:nvPr/>
        </p:nvSpPr>
        <p:spPr bwMode="auto">
          <a:xfrm rot="16200000">
            <a:off x="4138141" y="90749"/>
            <a:ext cx="408064" cy="338718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73" name="矢印: 下 283"/>
          <p:cNvSpPr/>
          <p:nvPr/>
        </p:nvSpPr>
        <p:spPr bwMode="auto">
          <a:xfrm rot="16506410">
            <a:off x="4022586" y="1289009"/>
            <a:ext cx="533227" cy="3353023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74" name="楕円 273"/>
          <p:cNvSpPr>
            <a:spLocks noChangeAspect="1"/>
          </p:cNvSpPr>
          <p:nvPr/>
        </p:nvSpPr>
        <p:spPr bwMode="auto">
          <a:xfrm>
            <a:off x="2319483" y="2724535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75" name="グループ化 56"/>
          <p:cNvGrpSpPr>
            <a:grpSpLocks noChangeAspect="1"/>
          </p:cNvGrpSpPr>
          <p:nvPr/>
        </p:nvGrpSpPr>
        <p:grpSpPr bwMode="auto">
          <a:xfrm>
            <a:off x="1576902" y="159031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7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9" name="グループ化 58"/>
          <p:cNvGrpSpPr>
            <a:grpSpLocks noChangeAspect="1"/>
          </p:cNvGrpSpPr>
          <p:nvPr/>
        </p:nvGrpSpPr>
        <p:grpSpPr bwMode="auto">
          <a:xfrm>
            <a:off x="1031542" y="297094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8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83" name="グループ化 56"/>
          <p:cNvGrpSpPr>
            <a:grpSpLocks noChangeAspect="1"/>
          </p:cNvGrpSpPr>
          <p:nvPr/>
        </p:nvGrpSpPr>
        <p:grpSpPr bwMode="auto">
          <a:xfrm>
            <a:off x="1829079" y="169845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8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87" name="楕円 286"/>
          <p:cNvSpPr/>
          <p:nvPr/>
        </p:nvSpPr>
        <p:spPr bwMode="auto">
          <a:xfrm>
            <a:off x="1813517" y="1580309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88" name="グループ化 56"/>
          <p:cNvGrpSpPr>
            <a:grpSpLocks noChangeAspect="1"/>
          </p:cNvGrpSpPr>
          <p:nvPr/>
        </p:nvGrpSpPr>
        <p:grpSpPr bwMode="auto">
          <a:xfrm>
            <a:off x="1768669" y="279020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8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0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1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292" name="楕円 291"/>
          <p:cNvSpPr/>
          <p:nvPr/>
        </p:nvSpPr>
        <p:spPr bwMode="auto">
          <a:xfrm>
            <a:off x="1742076" y="2666157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" name="矢印: 右 3"/>
          <p:cNvSpPr/>
          <p:nvPr/>
        </p:nvSpPr>
        <p:spPr bwMode="auto">
          <a:xfrm rot="633278">
            <a:off x="2141350" y="1712297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93" name="矢印: 右 292"/>
          <p:cNvSpPr/>
          <p:nvPr/>
        </p:nvSpPr>
        <p:spPr bwMode="auto">
          <a:xfrm rot="184909">
            <a:off x="2069460" y="2768909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B80F2BFD-2428-4D18-94DA-D90E6B729035}"/>
              </a:ext>
            </a:extLst>
          </p:cNvPr>
          <p:cNvSpPr txBox="1"/>
          <p:nvPr/>
        </p:nvSpPr>
        <p:spPr>
          <a:xfrm>
            <a:off x="5429818" y="5348801"/>
            <a:ext cx="18351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No Correlation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953D17D3-C62B-4348-996D-F8F53F97E22C}"/>
              </a:ext>
            </a:extLst>
          </p:cNvPr>
          <p:cNvSpPr txBox="1"/>
          <p:nvPr/>
        </p:nvSpPr>
        <p:spPr>
          <a:xfrm>
            <a:off x="5448134" y="5775275"/>
            <a:ext cx="2807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Interaction</a:t>
            </a:r>
          </a:p>
          <a:p>
            <a:pPr>
              <a:defRPr/>
            </a:pPr>
            <a:r>
              <a:rPr kumimoji="1" lang="en-US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Interference </a:t>
            </a:r>
          </a:p>
          <a:p>
            <a:pPr>
              <a:defRPr/>
            </a:pPr>
            <a:r>
              <a:rPr kumimoji="1" lang="en-US" altLang="ja-JP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</a:rPr>
              <a:t>etc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</a:endParaRP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7EA1C749-7F61-44FC-9FA6-9560F8C2B5B9}"/>
              </a:ext>
            </a:extLst>
          </p:cNvPr>
          <p:cNvSpPr txBox="1"/>
          <p:nvPr/>
        </p:nvSpPr>
        <p:spPr>
          <a:xfrm>
            <a:off x="1638168" y="3861145"/>
            <a:ext cx="6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Measuring </a:t>
            </a:r>
            <a:r>
              <a:rPr kumimoji="1" lang="en-US" altLang="ja-JP" sz="3200" dirty="0">
                <a:solidFill>
                  <a:srgbClr val="0070C0"/>
                </a:solidFill>
              </a:rPr>
              <a:t>Pair Correlation</a:t>
            </a:r>
          </a:p>
          <a:p>
            <a:r>
              <a:rPr lang="ja-JP" altLang="en-US" sz="3200" dirty="0"/>
              <a:t>→</a:t>
            </a:r>
            <a:r>
              <a:rPr kumimoji="1" lang="en-US" altLang="ja-JP" sz="3200" dirty="0"/>
              <a:t>Constrain </a:t>
            </a:r>
            <a:r>
              <a:rPr kumimoji="1" lang="en-US" altLang="ja-JP" sz="3200" dirty="0">
                <a:solidFill>
                  <a:srgbClr val="FF0000"/>
                </a:solidFill>
              </a:rPr>
              <a:t>Pairwise Interaction 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65" y="1203960"/>
            <a:ext cx="1316974" cy="41019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81" y="3152073"/>
            <a:ext cx="1431947" cy="436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34" y="1311392"/>
            <a:ext cx="368667" cy="30757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7" y="3240744"/>
            <a:ext cx="449315" cy="34601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17" y="1193741"/>
            <a:ext cx="2056824" cy="48671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05" y="2010423"/>
            <a:ext cx="4712806" cy="81019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41" y="5336199"/>
            <a:ext cx="4897277" cy="1190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テキスト ボックス 12"/>
          <p:cNvSpPr txBox="1"/>
          <p:nvPr/>
        </p:nvSpPr>
        <p:spPr>
          <a:xfrm>
            <a:off x="7530964" y="3263597"/>
            <a:ext cx="159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Momentum in pair rest frame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 bwMode="auto">
          <a:xfrm flipH="1" flipV="1">
            <a:off x="8856617" y="2692759"/>
            <a:ext cx="8709" cy="5708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8061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Two-Particle Momentum Correlation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F493716C-F9BD-4088-AC24-F8E1FB404EBE}"/>
              </a:ext>
            </a:extLst>
          </p:cNvPr>
          <p:cNvSpPr txBox="1"/>
          <p:nvPr/>
        </p:nvSpPr>
        <p:spPr>
          <a:xfrm>
            <a:off x="883208" y="4713990"/>
            <a:ext cx="822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(# of pair)        =     </a:t>
            </a:r>
            <a:r>
              <a:rPr kumimoji="1" lang="en-US" altLang="ja-JP" dirty="0" smtClean="0"/>
              <a:t>(integration over relative distribution  </a:t>
            </a:r>
            <a:r>
              <a:rPr kumimoji="1" lang="en-US" altLang="ja-JP" dirty="0"/>
              <a:t>x 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weight factor)</a:t>
            </a:r>
            <a:endParaRPr kumimoji="1" lang="ja-JP" altLang="en-US" dirty="0"/>
          </a:p>
        </p:txBody>
      </p:sp>
      <p:sp>
        <p:nvSpPr>
          <p:cNvPr id="221" name="テキスト ボックス 220">
            <a:extLst>
              <a:ext uri="{FF2B5EF4-FFF2-40B4-BE49-F238E27FC236}">
                <a16:creationId xmlns:a16="http://schemas.microsoft.com/office/drawing/2014/main" id="{4F31A6D3-174C-4A6E-B489-A00447B2BA8F}"/>
              </a:ext>
            </a:extLst>
          </p:cNvPr>
          <p:cNvSpPr txBox="1"/>
          <p:nvPr/>
        </p:nvSpPr>
        <p:spPr>
          <a:xfrm>
            <a:off x="541498" y="5150371"/>
            <a:ext cx="4152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Random emission from the “Smooth” Source</a:t>
            </a:r>
          </a:p>
          <a:p>
            <a:r>
              <a:rPr lang="en-US" altLang="ja-JP" sz="2000" dirty="0">
                <a:solidFill>
                  <a:srgbClr val="0000FF"/>
                </a:solidFill>
              </a:rPr>
              <a:t>Constrained from y, p</a:t>
            </a:r>
            <a:r>
              <a:rPr lang="en-US" altLang="ja-JP" sz="2000" baseline="-25000" dirty="0">
                <a:solidFill>
                  <a:srgbClr val="0000FF"/>
                </a:solidFill>
              </a:rPr>
              <a:t>t</a:t>
            </a:r>
            <a:r>
              <a:rPr lang="en-US" altLang="ja-JP" sz="2000" dirty="0">
                <a:solidFill>
                  <a:srgbClr val="0000FF"/>
                </a:solidFill>
              </a:rPr>
              <a:t> spectrum </a:t>
            </a:r>
            <a:r>
              <a:rPr lang="en-US" altLang="ja-JP" sz="2000" dirty="0" err="1">
                <a:solidFill>
                  <a:srgbClr val="0000FF"/>
                </a:solidFill>
              </a:rPr>
              <a:t>etc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6A577A32-2044-4C9A-B84C-14FDE161D5CA}"/>
              </a:ext>
            </a:extLst>
          </p:cNvPr>
          <p:cNvSpPr txBox="1"/>
          <p:nvPr/>
        </p:nvSpPr>
        <p:spPr>
          <a:xfrm>
            <a:off x="4585261" y="5150371"/>
            <a:ext cx="4652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</a:rPr>
              <a:t>Non-relativistic scattering </a:t>
            </a:r>
            <a:r>
              <a:rPr lang="en-US" altLang="ja-JP" sz="2000" dirty="0">
                <a:solidFill>
                  <a:srgbClr val="FF0000"/>
                </a:solidFill>
              </a:rPr>
              <a:t>wave function</a:t>
            </a:r>
          </a:p>
          <a:p>
            <a:r>
              <a:rPr kumimoji="1" lang="en-US" altLang="ja-JP" sz="2000" dirty="0">
                <a:solidFill>
                  <a:srgbClr val="FF0000"/>
                </a:solidFill>
              </a:rPr>
              <a:t>FSI and (a)</a:t>
            </a:r>
            <a:r>
              <a:rPr kumimoji="1" lang="en-US" altLang="ja-JP" sz="2000" dirty="0" err="1">
                <a:solidFill>
                  <a:srgbClr val="FF0000"/>
                </a:solidFill>
              </a:rPr>
              <a:t>symmetrization</a:t>
            </a:r>
            <a:r>
              <a:rPr kumimoji="1" lang="en-US" altLang="ja-JP" sz="2000" dirty="0">
                <a:solidFill>
                  <a:srgbClr val="FF0000"/>
                </a:solidFill>
              </a:rPr>
              <a:t> (for identical pairs</a:t>
            </a:r>
            <a:r>
              <a:rPr lang="en-US" altLang="ja-JP" sz="2000" dirty="0">
                <a:solidFill>
                  <a:srgbClr val="FF0000"/>
                </a:solidFill>
              </a:rPr>
              <a:t>)</a:t>
            </a:r>
            <a:endParaRPr kumimoji="1"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30D5C8F5-A05A-49D4-AABA-E0B64A8A7CD8}"/>
              </a:ext>
            </a:extLst>
          </p:cNvPr>
          <p:cNvSpPr txBox="1"/>
          <p:nvPr/>
        </p:nvSpPr>
        <p:spPr>
          <a:xfrm>
            <a:off x="561617" y="6204857"/>
            <a:ext cx="8703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/>
              <a:t>More </a:t>
            </a:r>
            <a:r>
              <a:rPr lang="en-US" altLang="ja-JP" dirty="0"/>
              <a:t>rigorous</a:t>
            </a:r>
            <a:r>
              <a:rPr kumimoji="1" lang="en-US" altLang="ja-JP" dirty="0"/>
              <a:t> formula found in </a:t>
            </a:r>
            <a:r>
              <a:rPr kumimoji="1" lang="en-US" altLang="ja-JP" dirty="0" err="1"/>
              <a:t>Anchishkin</a:t>
            </a:r>
            <a:r>
              <a:rPr kumimoji="1" lang="en-US" altLang="ja-JP" dirty="0"/>
              <a:t>, Heinz, </a:t>
            </a:r>
            <a:r>
              <a:rPr kumimoji="1" lang="en-US" altLang="ja-JP" dirty="0" err="1"/>
              <a:t>Renk</a:t>
            </a:r>
            <a:r>
              <a:rPr lang="en-US" altLang="ja-JP" dirty="0"/>
              <a:t>, PRC57 (’98)</a:t>
            </a:r>
            <a:endParaRPr kumimoji="1" lang="ja-JP" altLang="en-US" dirty="0"/>
          </a:p>
        </p:txBody>
      </p:sp>
      <p:sp>
        <p:nvSpPr>
          <p:cNvPr id="208" name="フリーフォーム: 図形 20"/>
          <p:cNvSpPr/>
          <p:nvPr/>
        </p:nvSpPr>
        <p:spPr bwMode="auto">
          <a:xfrm rot="18664878">
            <a:off x="2761240" y="1941319"/>
            <a:ext cx="862205" cy="776029"/>
          </a:xfrm>
          <a:custGeom>
            <a:avLst/>
            <a:gdLst>
              <a:gd name="connsiteX0" fmla="*/ 28730 w 625889"/>
              <a:gd name="connsiteY0" fmla="*/ 498307 h 498307"/>
              <a:gd name="connsiteX1" fmla="*/ 28730 w 625889"/>
              <a:gd name="connsiteY1" fmla="*/ 283703 h 498307"/>
              <a:gd name="connsiteX2" fmla="*/ 327310 w 625889"/>
              <a:gd name="connsiteY2" fmla="*/ 255711 h 498307"/>
              <a:gd name="connsiteX3" fmla="*/ 401955 w 625889"/>
              <a:gd name="connsiteY3" fmla="*/ 22446 h 498307"/>
              <a:gd name="connsiteX4" fmla="*/ 625889 w 625889"/>
              <a:gd name="connsiteY4" fmla="*/ 22446 h 49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889" h="498307">
                <a:moveTo>
                  <a:pt x="28730" y="498307"/>
                </a:moveTo>
                <a:cubicBezTo>
                  <a:pt x="3848" y="411221"/>
                  <a:pt x="-21033" y="324136"/>
                  <a:pt x="28730" y="283703"/>
                </a:cubicBezTo>
                <a:cubicBezTo>
                  <a:pt x="78493" y="243270"/>
                  <a:pt x="265106" y="299254"/>
                  <a:pt x="327310" y="255711"/>
                </a:cubicBezTo>
                <a:cubicBezTo>
                  <a:pt x="389514" y="212168"/>
                  <a:pt x="352192" y="61323"/>
                  <a:pt x="401955" y="22446"/>
                </a:cubicBezTo>
                <a:cubicBezTo>
                  <a:pt x="451718" y="-16432"/>
                  <a:pt x="538803" y="3007"/>
                  <a:pt x="625889" y="22446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209" name="グループ化 56"/>
          <p:cNvGrpSpPr>
            <a:grpSpLocks noChangeAspect="1"/>
          </p:cNvGrpSpPr>
          <p:nvPr/>
        </p:nvGrpSpPr>
        <p:grpSpPr bwMode="auto">
          <a:xfrm>
            <a:off x="1136511" y="1930059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10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13" name="グループ化 57"/>
          <p:cNvGrpSpPr>
            <a:grpSpLocks noChangeAspect="1"/>
          </p:cNvGrpSpPr>
          <p:nvPr/>
        </p:nvGrpSpPr>
        <p:grpSpPr bwMode="auto">
          <a:xfrm>
            <a:off x="1321672" y="196107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21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0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1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2" name="グループ化 58"/>
          <p:cNvGrpSpPr>
            <a:grpSpLocks noChangeAspect="1"/>
          </p:cNvGrpSpPr>
          <p:nvPr/>
        </p:nvGrpSpPr>
        <p:grpSpPr bwMode="auto">
          <a:xfrm>
            <a:off x="1524452" y="186550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33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4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5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36" name="グループ化 56"/>
          <p:cNvGrpSpPr>
            <a:grpSpLocks noChangeAspect="1"/>
          </p:cNvGrpSpPr>
          <p:nvPr/>
        </p:nvGrpSpPr>
        <p:grpSpPr bwMode="auto">
          <a:xfrm>
            <a:off x="1760406" y="194176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37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8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9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0" name="グループ化 56"/>
          <p:cNvGrpSpPr>
            <a:grpSpLocks noChangeAspect="1"/>
          </p:cNvGrpSpPr>
          <p:nvPr/>
        </p:nvGrpSpPr>
        <p:grpSpPr bwMode="auto">
          <a:xfrm>
            <a:off x="1417164" y="219457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41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2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3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4" name="グループ化 56"/>
          <p:cNvGrpSpPr>
            <a:grpSpLocks noChangeAspect="1"/>
          </p:cNvGrpSpPr>
          <p:nvPr/>
        </p:nvGrpSpPr>
        <p:grpSpPr bwMode="auto">
          <a:xfrm>
            <a:off x="1158527" y="237248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45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6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7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48" name="グループ化 56"/>
          <p:cNvGrpSpPr>
            <a:grpSpLocks noChangeAspect="1"/>
          </p:cNvGrpSpPr>
          <p:nvPr/>
        </p:nvGrpSpPr>
        <p:grpSpPr bwMode="auto">
          <a:xfrm>
            <a:off x="2012166" y="214725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4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1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2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3" name="グループ化 56"/>
          <p:cNvGrpSpPr>
            <a:grpSpLocks noChangeAspect="1"/>
          </p:cNvGrpSpPr>
          <p:nvPr/>
        </p:nvGrpSpPr>
        <p:grpSpPr bwMode="auto">
          <a:xfrm>
            <a:off x="1392442" y="263027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57" name="グループ化 56"/>
          <p:cNvGrpSpPr>
            <a:grpSpLocks noChangeAspect="1"/>
          </p:cNvGrpSpPr>
          <p:nvPr/>
        </p:nvGrpSpPr>
        <p:grpSpPr bwMode="auto">
          <a:xfrm>
            <a:off x="1698858" y="223389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5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61" name="グループ化 56"/>
          <p:cNvGrpSpPr>
            <a:grpSpLocks noChangeAspect="1"/>
          </p:cNvGrpSpPr>
          <p:nvPr/>
        </p:nvGrpSpPr>
        <p:grpSpPr bwMode="auto">
          <a:xfrm>
            <a:off x="1477020" y="2138598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6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2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3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4" name="グループ化 56"/>
          <p:cNvGrpSpPr>
            <a:grpSpLocks noChangeAspect="1"/>
          </p:cNvGrpSpPr>
          <p:nvPr/>
        </p:nvGrpSpPr>
        <p:grpSpPr bwMode="auto">
          <a:xfrm>
            <a:off x="1690166" y="178814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275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6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7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78" name="グループ化 58"/>
          <p:cNvGrpSpPr>
            <a:grpSpLocks noChangeAspect="1"/>
          </p:cNvGrpSpPr>
          <p:nvPr/>
        </p:nvGrpSpPr>
        <p:grpSpPr bwMode="auto">
          <a:xfrm>
            <a:off x="1592646" y="219171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79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0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1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82" name="グループ化 58"/>
          <p:cNvGrpSpPr>
            <a:grpSpLocks noChangeAspect="1"/>
          </p:cNvGrpSpPr>
          <p:nvPr/>
        </p:nvGrpSpPr>
        <p:grpSpPr bwMode="auto">
          <a:xfrm>
            <a:off x="1327012" y="236134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83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4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5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86" name="グループ化 58"/>
          <p:cNvGrpSpPr>
            <a:grpSpLocks noChangeAspect="1"/>
          </p:cNvGrpSpPr>
          <p:nvPr/>
        </p:nvGrpSpPr>
        <p:grpSpPr bwMode="auto">
          <a:xfrm>
            <a:off x="1531449" y="2743626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87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8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9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290" name="グループ化 58"/>
          <p:cNvGrpSpPr>
            <a:grpSpLocks noChangeAspect="1"/>
          </p:cNvGrpSpPr>
          <p:nvPr/>
        </p:nvGrpSpPr>
        <p:grpSpPr bwMode="auto">
          <a:xfrm>
            <a:off x="1119862" y="218201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291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2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3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73" name="グループ化 58"/>
          <p:cNvGrpSpPr>
            <a:grpSpLocks noChangeAspect="1"/>
          </p:cNvGrpSpPr>
          <p:nvPr/>
        </p:nvGrpSpPr>
        <p:grpSpPr bwMode="auto">
          <a:xfrm>
            <a:off x="1644858" y="204451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47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77" name="グループ化 57"/>
          <p:cNvGrpSpPr>
            <a:grpSpLocks noChangeAspect="1"/>
          </p:cNvGrpSpPr>
          <p:nvPr/>
        </p:nvGrpSpPr>
        <p:grpSpPr bwMode="auto">
          <a:xfrm>
            <a:off x="1136511" y="1652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7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7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81" name="グループ化 57"/>
          <p:cNvGrpSpPr>
            <a:grpSpLocks noChangeAspect="1"/>
          </p:cNvGrpSpPr>
          <p:nvPr/>
        </p:nvGrpSpPr>
        <p:grpSpPr bwMode="auto">
          <a:xfrm>
            <a:off x="875803" y="1698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8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85" name="グループ化 57"/>
          <p:cNvGrpSpPr>
            <a:grpSpLocks noChangeAspect="1"/>
          </p:cNvGrpSpPr>
          <p:nvPr/>
        </p:nvGrpSpPr>
        <p:grpSpPr bwMode="auto">
          <a:xfrm>
            <a:off x="1300098" y="169728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8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8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89" name="グループ化 57"/>
          <p:cNvGrpSpPr>
            <a:grpSpLocks noChangeAspect="1"/>
          </p:cNvGrpSpPr>
          <p:nvPr/>
        </p:nvGrpSpPr>
        <p:grpSpPr bwMode="auto">
          <a:xfrm>
            <a:off x="1509611" y="228719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9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93" name="グループ化 57"/>
          <p:cNvGrpSpPr>
            <a:grpSpLocks noChangeAspect="1"/>
          </p:cNvGrpSpPr>
          <p:nvPr/>
        </p:nvGrpSpPr>
        <p:grpSpPr bwMode="auto">
          <a:xfrm>
            <a:off x="1256718" y="254706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9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497" name="グループ化 57"/>
          <p:cNvGrpSpPr>
            <a:grpSpLocks noChangeAspect="1"/>
          </p:cNvGrpSpPr>
          <p:nvPr/>
        </p:nvGrpSpPr>
        <p:grpSpPr bwMode="auto">
          <a:xfrm>
            <a:off x="1830828" y="21661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49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9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01" name="グループ化 57"/>
          <p:cNvGrpSpPr>
            <a:grpSpLocks noChangeAspect="1"/>
          </p:cNvGrpSpPr>
          <p:nvPr/>
        </p:nvGrpSpPr>
        <p:grpSpPr bwMode="auto">
          <a:xfrm>
            <a:off x="1941273" y="1594229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02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3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4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05" name="グループ化 57"/>
          <p:cNvGrpSpPr>
            <a:grpSpLocks noChangeAspect="1"/>
          </p:cNvGrpSpPr>
          <p:nvPr/>
        </p:nvGrpSpPr>
        <p:grpSpPr bwMode="auto">
          <a:xfrm>
            <a:off x="1636166" y="252036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0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0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09" name="グループ化 57"/>
          <p:cNvGrpSpPr>
            <a:grpSpLocks noChangeAspect="1"/>
          </p:cNvGrpSpPr>
          <p:nvPr/>
        </p:nvGrpSpPr>
        <p:grpSpPr bwMode="auto">
          <a:xfrm>
            <a:off x="1336478" y="220148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1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13" name="グループ化 58"/>
          <p:cNvGrpSpPr>
            <a:grpSpLocks noChangeAspect="1"/>
          </p:cNvGrpSpPr>
          <p:nvPr/>
        </p:nvGrpSpPr>
        <p:grpSpPr bwMode="auto">
          <a:xfrm>
            <a:off x="897218" y="1975188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1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17" name="グループ化 58"/>
          <p:cNvGrpSpPr>
            <a:grpSpLocks noChangeAspect="1"/>
          </p:cNvGrpSpPr>
          <p:nvPr/>
        </p:nvGrpSpPr>
        <p:grpSpPr bwMode="auto">
          <a:xfrm>
            <a:off x="1910267" y="2825261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1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1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21" name="グループ化 58"/>
          <p:cNvGrpSpPr>
            <a:grpSpLocks noChangeAspect="1"/>
          </p:cNvGrpSpPr>
          <p:nvPr/>
        </p:nvGrpSpPr>
        <p:grpSpPr bwMode="auto">
          <a:xfrm>
            <a:off x="1744353" y="2446494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22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3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4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25" name="グループ化 57"/>
          <p:cNvGrpSpPr>
            <a:grpSpLocks noChangeAspect="1"/>
          </p:cNvGrpSpPr>
          <p:nvPr/>
        </p:nvGrpSpPr>
        <p:grpSpPr bwMode="auto">
          <a:xfrm>
            <a:off x="1494191" y="2442853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2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2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29" name="グループ化 57"/>
          <p:cNvGrpSpPr>
            <a:grpSpLocks noChangeAspect="1"/>
          </p:cNvGrpSpPr>
          <p:nvPr/>
        </p:nvGrpSpPr>
        <p:grpSpPr bwMode="auto">
          <a:xfrm>
            <a:off x="1878954" y="2685905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3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33" name="グループ化 57"/>
          <p:cNvGrpSpPr>
            <a:grpSpLocks noChangeAspect="1"/>
          </p:cNvGrpSpPr>
          <p:nvPr/>
        </p:nvGrpSpPr>
        <p:grpSpPr bwMode="auto">
          <a:xfrm>
            <a:off x="1019245" y="2457930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34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5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6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37" name="グループ化 56"/>
          <p:cNvGrpSpPr>
            <a:grpSpLocks noChangeAspect="1"/>
          </p:cNvGrpSpPr>
          <p:nvPr/>
        </p:nvGrpSpPr>
        <p:grpSpPr bwMode="auto">
          <a:xfrm>
            <a:off x="1764603" y="2359392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38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39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0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41" name="グループ化 56"/>
          <p:cNvGrpSpPr>
            <a:grpSpLocks noChangeAspect="1"/>
          </p:cNvGrpSpPr>
          <p:nvPr/>
        </p:nvGrpSpPr>
        <p:grpSpPr bwMode="auto">
          <a:xfrm>
            <a:off x="1630557" y="290926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4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45" name="グループ化 56"/>
          <p:cNvGrpSpPr>
            <a:grpSpLocks noChangeAspect="1"/>
          </p:cNvGrpSpPr>
          <p:nvPr/>
        </p:nvGrpSpPr>
        <p:grpSpPr bwMode="auto">
          <a:xfrm>
            <a:off x="852924" y="229892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4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4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49" name="グループ化 57"/>
          <p:cNvGrpSpPr>
            <a:grpSpLocks noChangeAspect="1"/>
          </p:cNvGrpSpPr>
          <p:nvPr/>
        </p:nvGrpSpPr>
        <p:grpSpPr bwMode="auto">
          <a:xfrm>
            <a:off x="1380097" y="2975408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50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1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2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53" name="グループ化 58"/>
          <p:cNvGrpSpPr>
            <a:grpSpLocks noChangeAspect="1"/>
          </p:cNvGrpSpPr>
          <p:nvPr/>
        </p:nvGrpSpPr>
        <p:grpSpPr bwMode="auto">
          <a:xfrm>
            <a:off x="1950453" y="1745093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54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5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6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57" name="グループ化 58"/>
          <p:cNvGrpSpPr>
            <a:grpSpLocks noChangeAspect="1"/>
          </p:cNvGrpSpPr>
          <p:nvPr/>
        </p:nvGrpSpPr>
        <p:grpSpPr bwMode="auto">
          <a:xfrm>
            <a:off x="1997145" y="2349387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58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59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0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61" name="グループ化 56"/>
          <p:cNvGrpSpPr>
            <a:grpSpLocks noChangeAspect="1"/>
          </p:cNvGrpSpPr>
          <p:nvPr/>
        </p:nvGrpSpPr>
        <p:grpSpPr bwMode="auto">
          <a:xfrm>
            <a:off x="2083687" y="2459404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62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3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4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65" name="グループ化 57"/>
          <p:cNvGrpSpPr>
            <a:grpSpLocks noChangeAspect="1"/>
          </p:cNvGrpSpPr>
          <p:nvPr/>
        </p:nvGrpSpPr>
        <p:grpSpPr bwMode="auto">
          <a:xfrm>
            <a:off x="1955703" y="2483686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66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7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68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69" name="グループ化 58"/>
          <p:cNvGrpSpPr>
            <a:grpSpLocks noChangeAspect="1"/>
          </p:cNvGrpSpPr>
          <p:nvPr/>
        </p:nvGrpSpPr>
        <p:grpSpPr bwMode="auto">
          <a:xfrm>
            <a:off x="899163" y="2573120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7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73" name="グループ化 56"/>
          <p:cNvGrpSpPr>
            <a:grpSpLocks noChangeAspect="1"/>
          </p:cNvGrpSpPr>
          <p:nvPr/>
        </p:nvGrpSpPr>
        <p:grpSpPr bwMode="auto">
          <a:xfrm>
            <a:off x="1236373" y="2828030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7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77" name="グループ化 57"/>
          <p:cNvGrpSpPr>
            <a:grpSpLocks noChangeAspect="1"/>
          </p:cNvGrpSpPr>
          <p:nvPr/>
        </p:nvGrpSpPr>
        <p:grpSpPr bwMode="auto">
          <a:xfrm>
            <a:off x="952933" y="2767094"/>
            <a:ext cx="108000" cy="119639"/>
            <a:chOff x="2123728" y="4806254"/>
            <a:chExt cx="576064" cy="623423"/>
          </a:xfrm>
          <a:effectLst>
            <a:glow rad="228600">
              <a:schemeClr val="accent2">
                <a:satMod val="175000"/>
                <a:alpha val="25000"/>
              </a:schemeClr>
            </a:glow>
          </a:effectLst>
        </p:grpSpPr>
        <p:sp>
          <p:nvSpPr>
            <p:cNvPr id="578" name="円/楕円 86"/>
            <p:cNvSpPr/>
            <p:nvPr/>
          </p:nvSpPr>
          <p:spPr bwMode="auto">
            <a:xfrm>
              <a:off x="2217710" y="5253589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79" name="円/楕円 87"/>
            <p:cNvSpPr/>
            <p:nvPr/>
          </p:nvSpPr>
          <p:spPr bwMode="auto">
            <a:xfrm>
              <a:off x="2123728" y="4806254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33CC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0" name="円/楕円 88"/>
            <p:cNvSpPr/>
            <p:nvPr/>
          </p:nvSpPr>
          <p:spPr bwMode="auto">
            <a:xfrm>
              <a:off x="2343100" y="4838075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33CC">
                    <a:alpha val="67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81" name="楕円 580"/>
          <p:cNvSpPr>
            <a:spLocks noChangeAspect="1"/>
          </p:cNvSpPr>
          <p:nvPr/>
        </p:nvSpPr>
        <p:spPr bwMode="auto">
          <a:xfrm>
            <a:off x="2400353" y="1704388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82" name="矢印: 下 283"/>
          <p:cNvSpPr/>
          <p:nvPr/>
        </p:nvSpPr>
        <p:spPr bwMode="auto">
          <a:xfrm rot="16200000">
            <a:off x="4138141" y="90749"/>
            <a:ext cx="408064" cy="3387181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83" name="矢印: 下 283"/>
          <p:cNvSpPr/>
          <p:nvPr/>
        </p:nvSpPr>
        <p:spPr bwMode="auto">
          <a:xfrm rot="16506410">
            <a:off x="4022586" y="1289009"/>
            <a:ext cx="533227" cy="3353023"/>
          </a:xfrm>
          <a:custGeom>
            <a:avLst/>
            <a:gdLst>
              <a:gd name="connsiteX0" fmla="*/ 0 w 191659"/>
              <a:gd name="connsiteY0" fmla="*/ 4104360 h 4200189"/>
              <a:gd name="connsiteX1" fmla="*/ 47915 w 191659"/>
              <a:gd name="connsiteY1" fmla="*/ 4104360 h 4200189"/>
              <a:gd name="connsiteX2" fmla="*/ 47915 w 191659"/>
              <a:gd name="connsiteY2" fmla="*/ 0 h 4200189"/>
              <a:gd name="connsiteX3" fmla="*/ 143744 w 191659"/>
              <a:gd name="connsiteY3" fmla="*/ 0 h 4200189"/>
              <a:gd name="connsiteX4" fmla="*/ 143744 w 191659"/>
              <a:gd name="connsiteY4" fmla="*/ 4104360 h 4200189"/>
              <a:gd name="connsiteX5" fmla="*/ 191659 w 191659"/>
              <a:gd name="connsiteY5" fmla="*/ 4104360 h 4200189"/>
              <a:gd name="connsiteX6" fmla="*/ 95830 w 191659"/>
              <a:gd name="connsiteY6" fmla="*/ 4200189 h 4200189"/>
              <a:gd name="connsiteX7" fmla="*/ 0 w 191659"/>
              <a:gd name="connsiteY7" fmla="*/ 4104360 h 4200189"/>
              <a:gd name="connsiteX0" fmla="*/ 0 w 191659"/>
              <a:gd name="connsiteY0" fmla="*/ 4129156 h 4224985"/>
              <a:gd name="connsiteX1" fmla="*/ 47915 w 191659"/>
              <a:gd name="connsiteY1" fmla="*/ 4129156 h 4224985"/>
              <a:gd name="connsiteX2" fmla="*/ 47915 w 191659"/>
              <a:gd name="connsiteY2" fmla="*/ 24796 h 4224985"/>
              <a:gd name="connsiteX3" fmla="*/ 73606 w 191659"/>
              <a:gd name="connsiteY3" fmla="*/ 0 h 4224985"/>
              <a:gd name="connsiteX4" fmla="*/ 143744 w 191659"/>
              <a:gd name="connsiteY4" fmla="*/ 4129156 h 4224985"/>
              <a:gd name="connsiteX5" fmla="*/ 191659 w 191659"/>
              <a:gd name="connsiteY5" fmla="*/ 4129156 h 4224985"/>
              <a:gd name="connsiteX6" fmla="*/ 95830 w 191659"/>
              <a:gd name="connsiteY6" fmla="*/ 4224985 h 4224985"/>
              <a:gd name="connsiteX7" fmla="*/ 0 w 191659"/>
              <a:gd name="connsiteY7" fmla="*/ 4129156 h 4224985"/>
              <a:gd name="connsiteX0" fmla="*/ 0 w 371784"/>
              <a:gd name="connsiteY0" fmla="*/ 4129156 h 4224985"/>
              <a:gd name="connsiteX1" fmla="*/ 47915 w 371784"/>
              <a:gd name="connsiteY1" fmla="*/ 4129156 h 4224985"/>
              <a:gd name="connsiteX2" fmla="*/ 47915 w 371784"/>
              <a:gd name="connsiteY2" fmla="*/ 24796 h 4224985"/>
              <a:gd name="connsiteX3" fmla="*/ 73606 w 371784"/>
              <a:gd name="connsiteY3" fmla="*/ 0 h 4224985"/>
              <a:gd name="connsiteX4" fmla="*/ 143744 w 371784"/>
              <a:gd name="connsiteY4" fmla="*/ 4129156 h 4224985"/>
              <a:gd name="connsiteX5" fmla="*/ 371784 w 371784"/>
              <a:gd name="connsiteY5" fmla="*/ 4108109 h 4224985"/>
              <a:gd name="connsiteX6" fmla="*/ 95830 w 371784"/>
              <a:gd name="connsiteY6" fmla="*/ 4224985 h 4224985"/>
              <a:gd name="connsiteX7" fmla="*/ 0 w 371784"/>
              <a:gd name="connsiteY7" fmla="*/ 4129156 h 4224985"/>
              <a:gd name="connsiteX0" fmla="*/ 0 w 371784"/>
              <a:gd name="connsiteY0" fmla="*/ 4129156 h 4436713"/>
              <a:gd name="connsiteX1" fmla="*/ 47915 w 371784"/>
              <a:gd name="connsiteY1" fmla="*/ 4129156 h 4436713"/>
              <a:gd name="connsiteX2" fmla="*/ 47915 w 371784"/>
              <a:gd name="connsiteY2" fmla="*/ 24796 h 4436713"/>
              <a:gd name="connsiteX3" fmla="*/ 73606 w 371784"/>
              <a:gd name="connsiteY3" fmla="*/ 0 h 4436713"/>
              <a:gd name="connsiteX4" fmla="*/ 143744 w 371784"/>
              <a:gd name="connsiteY4" fmla="*/ 4129156 h 4436713"/>
              <a:gd name="connsiteX5" fmla="*/ 371784 w 371784"/>
              <a:gd name="connsiteY5" fmla="*/ 4108109 h 4436713"/>
              <a:gd name="connsiteX6" fmla="*/ 72720 w 371784"/>
              <a:gd name="connsiteY6" fmla="*/ 4436713 h 4436713"/>
              <a:gd name="connsiteX7" fmla="*/ 0 w 371784"/>
              <a:gd name="connsiteY7" fmla="*/ 4129156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277558 w 505598"/>
              <a:gd name="connsiteY4" fmla="*/ 4129156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1729 w 505598"/>
              <a:gd name="connsiteY1" fmla="*/ 4129156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36713"/>
              <a:gd name="connsiteX1" fmla="*/ 180573 w 505598"/>
              <a:gd name="connsiteY1" fmla="*/ 4139742 h 4436713"/>
              <a:gd name="connsiteX2" fmla="*/ 181729 w 505598"/>
              <a:gd name="connsiteY2" fmla="*/ 24796 h 4436713"/>
              <a:gd name="connsiteX3" fmla="*/ 207420 w 505598"/>
              <a:gd name="connsiteY3" fmla="*/ 0 h 4436713"/>
              <a:gd name="connsiteX4" fmla="*/ 329991 w 505598"/>
              <a:gd name="connsiteY4" fmla="*/ 4119881 h 4436713"/>
              <a:gd name="connsiteX5" fmla="*/ 505598 w 505598"/>
              <a:gd name="connsiteY5" fmla="*/ 4108109 h 4436713"/>
              <a:gd name="connsiteX6" fmla="*/ 206534 w 505598"/>
              <a:gd name="connsiteY6" fmla="*/ 4436713 h 4436713"/>
              <a:gd name="connsiteX7" fmla="*/ 0 w 505598"/>
              <a:gd name="connsiteY7" fmla="*/ 4138118 h 4436713"/>
              <a:gd name="connsiteX0" fmla="*/ 0 w 505598"/>
              <a:gd name="connsiteY0" fmla="*/ 4138118 h 4462009"/>
              <a:gd name="connsiteX1" fmla="*/ 180573 w 505598"/>
              <a:gd name="connsiteY1" fmla="*/ 4139742 h 4462009"/>
              <a:gd name="connsiteX2" fmla="*/ 181729 w 505598"/>
              <a:gd name="connsiteY2" fmla="*/ 24796 h 4462009"/>
              <a:gd name="connsiteX3" fmla="*/ 207420 w 505598"/>
              <a:gd name="connsiteY3" fmla="*/ 0 h 4462009"/>
              <a:gd name="connsiteX4" fmla="*/ 329991 w 505598"/>
              <a:gd name="connsiteY4" fmla="*/ 4119881 h 4462009"/>
              <a:gd name="connsiteX5" fmla="*/ 505598 w 505598"/>
              <a:gd name="connsiteY5" fmla="*/ 4108109 h 4462009"/>
              <a:gd name="connsiteX6" fmla="*/ 261621 w 505598"/>
              <a:gd name="connsiteY6" fmla="*/ 4462009 h 4462009"/>
              <a:gd name="connsiteX7" fmla="*/ 0 w 505598"/>
              <a:gd name="connsiteY7" fmla="*/ 4138118 h 44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598" h="4462009">
                <a:moveTo>
                  <a:pt x="0" y="4138118"/>
                </a:moveTo>
                <a:lnTo>
                  <a:pt x="180573" y="4139742"/>
                </a:lnTo>
                <a:cubicBezTo>
                  <a:pt x="180958" y="2768093"/>
                  <a:pt x="181344" y="1396445"/>
                  <a:pt x="181729" y="24796"/>
                </a:cubicBezTo>
                <a:lnTo>
                  <a:pt x="207420" y="0"/>
                </a:lnTo>
                <a:lnTo>
                  <a:pt x="329991" y="4119881"/>
                </a:lnTo>
                <a:lnTo>
                  <a:pt x="505598" y="4108109"/>
                </a:lnTo>
                <a:lnTo>
                  <a:pt x="261621" y="4462009"/>
                </a:lnTo>
                <a:lnTo>
                  <a:pt x="0" y="413811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</a:gsLst>
            <a:path path="circle">
              <a:fillToRect l="100000" b="100000"/>
            </a:path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584" name="楕円 583"/>
          <p:cNvSpPr>
            <a:spLocks noChangeAspect="1"/>
          </p:cNvSpPr>
          <p:nvPr/>
        </p:nvSpPr>
        <p:spPr bwMode="auto">
          <a:xfrm>
            <a:off x="2319483" y="2724535"/>
            <a:ext cx="277015" cy="26481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7000">
                <a:schemeClr val="accent3">
                  <a:lumMod val="89000"/>
                </a:schemeClr>
              </a:gs>
              <a:gs pos="49000">
                <a:schemeClr val="accent3">
                  <a:lumMod val="75000"/>
                </a:schemeClr>
              </a:gs>
              <a:gs pos="71000">
                <a:schemeClr val="bg1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585" name="グループ化 56"/>
          <p:cNvGrpSpPr>
            <a:grpSpLocks noChangeAspect="1"/>
          </p:cNvGrpSpPr>
          <p:nvPr/>
        </p:nvGrpSpPr>
        <p:grpSpPr bwMode="auto">
          <a:xfrm>
            <a:off x="1576902" y="1590315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86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7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88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89" name="グループ化 58"/>
          <p:cNvGrpSpPr>
            <a:grpSpLocks noChangeAspect="1"/>
          </p:cNvGrpSpPr>
          <p:nvPr/>
        </p:nvGrpSpPr>
        <p:grpSpPr bwMode="auto">
          <a:xfrm>
            <a:off x="1031542" y="2970942"/>
            <a:ext cx="108000" cy="119639"/>
            <a:chOff x="1115616" y="5109833"/>
            <a:chExt cx="576064" cy="623423"/>
          </a:xfrm>
          <a:effectLst>
            <a:glow rad="228600">
              <a:srgbClr val="FF0000">
                <a:alpha val="40000"/>
              </a:srgbClr>
            </a:glow>
          </a:effectLst>
        </p:grpSpPr>
        <p:sp>
          <p:nvSpPr>
            <p:cNvPr id="590" name="円/楕円 83"/>
            <p:cNvSpPr/>
            <p:nvPr/>
          </p:nvSpPr>
          <p:spPr bwMode="auto">
            <a:xfrm>
              <a:off x="1209598" y="5557168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1" name="円/楕円 84"/>
            <p:cNvSpPr/>
            <p:nvPr/>
          </p:nvSpPr>
          <p:spPr bwMode="auto">
            <a:xfrm>
              <a:off x="1115616" y="5109833"/>
              <a:ext cx="576064" cy="551415"/>
            </a:xfrm>
            <a:prstGeom prst="ellipse">
              <a:avLst/>
            </a:prstGeom>
            <a:gradFill>
              <a:gsLst>
                <a:gs pos="63000">
                  <a:srgbClr val="FF000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2" name="円/楕円 85"/>
            <p:cNvSpPr/>
            <p:nvPr/>
          </p:nvSpPr>
          <p:spPr bwMode="auto">
            <a:xfrm>
              <a:off x="1334988" y="5141654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81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grpSp>
        <p:nvGrpSpPr>
          <p:cNvPr id="593" name="グループ化 56"/>
          <p:cNvGrpSpPr>
            <a:grpSpLocks noChangeAspect="1"/>
          </p:cNvGrpSpPr>
          <p:nvPr/>
        </p:nvGrpSpPr>
        <p:grpSpPr bwMode="auto">
          <a:xfrm>
            <a:off x="1829079" y="1698457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94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5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596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597" name="楕円 596"/>
          <p:cNvSpPr/>
          <p:nvPr/>
        </p:nvSpPr>
        <p:spPr bwMode="auto">
          <a:xfrm>
            <a:off x="1813517" y="1580309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grpSp>
        <p:nvGrpSpPr>
          <p:cNvPr id="598" name="グループ化 56"/>
          <p:cNvGrpSpPr>
            <a:grpSpLocks noChangeAspect="1"/>
          </p:cNvGrpSpPr>
          <p:nvPr/>
        </p:nvGrpSpPr>
        <p:grpSpPr bwMode="auto">
          <a:xfrm>
            <a:off x="1768669" y="2790201"/>
            <a:ext cx="108000" cy="119639"/>
            <a:chOff x="1403648" y="4197408"/>
            <a:chExt cx="576064" cy="623423"/>
          </a:xfrm>
          <a:effectLst>
            <a:glow rad="228600">
              <a:srgbClr val="00B050">
                <a:alpha val="40000"/>
              </a:srgbClr>
            </a:glow>
          </a:effectLst>
        </p:grpSpPr>
        <p:sp>
          <p:nvSpPr>
            <p:cNvPr id="599" name="円/楕円 89"/>
            <p:cNvSpPr/>
            <p:nvPr/>
          </p:nvSpPr>
          <p:spPr bwMode="auto">
            <a:xfrm>
              <a:off x="1497630" y="4644743"/>
              <a:ext cx="388100" cy="176088"/>
            </a:xfrm>
            <a:prstGeom prst="ellipse">
              <a:avLst/>
            </a:prstGeom>
            <a:gradFill>
              <a:gsLst>
                <a:gs pos="0">
                  <a:schemeClr val="tx1">
                    <a:alpha val="38000"/>
                  </a:schemeClr>
                </a:gs>
                <a:gs pos="77000">
                  <a:schemeClr val="bg2">
                    <a:alpha val="0"/>
                  </a:scheme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0" name="円/楕円 90"/>
            <p:cNvSpPr/>
            <p:nvPr/>
          </p:nvSpPr>
          <p:spPr bwMode="auto">
            <a:xfrm>
              <a:off x="1403648" y="4197408"/>
              <a:ext cx="576064" cy="551415"/>
            </a:xfrm>
            <a:prstGeom prst="ellipse">
              <a:avLst/>
            </a:prstGeom>
            <a:gradFill>
              <a:gsLst>
                <a:gs pos="76000">
                  <a:srgbClr val="00B050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01" name="円/楕円 91"/>
            <p:cNvSpPr/>
            <p:nvPr/>
          </p:nvSpPr>
          <p:spPr bwMode="auto">
            <a:xfrm>
              <a:off x="1623020" y="4229229"/>
              <a:ext cx="284684" cy="3035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58000">
                  <a:srgbClr val="00B05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602" name="楕円 601"/>
          <p:cNvSpPr/>
          <p:nvPr/>
        </p:nvSpPr>
        <p:spPr bwMode="auto">
          <a:xfrm>
            <a:off x="1742076" y="2666157"/>
            <a:ext cx="324000" cy="324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03" name="矢印: 右 3"/>
          <p:cNvSpPr/>
          <p:nvPr/>
        </p:nvSpPr>
        <p:spPr bwMode="auto">
          <a:xfrm rot="633278">
            <a:off x="2141350" y="1712297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604" name="矢印: 右 292"/>
          <p:cNvSpPr/>
          <p:nvPr/>
        </p:nvSpPr>
        <p:spPr bwMode="auto">
          <a:xfrm rot="184909">
            <a:off x="2069460" y="2768909"/>
            <a:ext cx="252895" cy="174249"/>
          </a:xfrm>
          <a:prstGeom prst="rightArrow">
            <a:avLst>
              <a:gd name="adj1" fmla="val 44535"/>
              <a:gd name="adj2" fmla="val 50000"/>
            </a:avLst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605" name="図 60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65" y="1203960"/>
            <a:ext cx="1316974" cy="410191"/>
          </a:xfrm>
          <a:prstGeom prst="rect">
            <a:avLst/>
          </a:prstGeom>
        </p:spPr>
      </p:pic>
      <p:pic>
        <p:nvPicPr>
          <p:cNvPr id="606" name="図 60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81" y="3152073"/>
            <a:ext cx="1431947" cy="436305"/>
          </a:xfrm>
          <a:prstGeom prst="rect">
            <a:avLst/>
          </a:prstGeom>
        </p:spPr>
      </p:pic>
      <p:pic>
        <p:nvPicPr>
          <p:cNvPr id="607" name="図 6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134" y="1311392"/>
            <a:ext cx="368667" cy="307572"/>
          </a:xfrm>
          <a:prstGeom prst="rect">
            <a:avLst/>
          </a:prstGeom>
        </p:spPr>
      </p:pic>
      <p:pic>
        <p:nvPicPr>
          <p:cNvPr id="608" name="図 60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67" y="3240744"/>
            <a:ext cx="449315" cy="346019"/>
          </a:xfrm>
          <a:prstGeom prst="rect">
            <a:avLst/>
          </a:prstGeom>
        </p:spPr>
      </p:pic>
      <p:pic>
        <p:nvPicPr>
          <p:cNvPr id="609" name="図 6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517" y="1193741"/>
            <a:ext cx="2056824" cy="486712"/>
          </a:xfrm>
          <a:prstGeom prst="rect">
            <a:avLst/>
          </a:prstGeom>
        </p:spPr>
      </p:pic>
      <p:pic>
        <p:nvPicPr>
          <p:cNvPr id="610" name="図 60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05" y="2010423"/>
            <a:ext cx="4712806" cy="81019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76" y="3715449"/>
            <a:ext cx="6981839" cy="10817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09755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D15210-627F-47B1-BA4F-AD1D206F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73" y="2360140"/>
            <a:ext cx="7848600" cy="533400"/>
          </a:xfrm>
        </p:spPr>
        <p:txBody>
          <a:bodyPr/>
          <a:lstStyle/>
          <a:p>
            <a:r>
              <a:rPr kumimoji="1" lang="en-US" altLang="ja-JP" dirty="0"/>
              <a:t>What we learned:</a:t>
            </a:r>
            <a:br>
              <a:rPr kumimoji="1" lang="en-US" altLang="ja-JP" dirty="0"/>
            </a:b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en-US" altLang="ja-JP" dirty="0"/>
              <a:t>	How to distinguish the nature of 	the interaction and existence of 	the bound state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836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11">
            <a:extLst>
              <a:ext uri="{FF2B5EF4-FFF2-40B4-BE49-F238E27FC236}">
                <a16:creationId xmlns:a16="http://schemas.microsoft.com/office/drawing/2014/main" id="{BAF5DAF5-51AB-4CDE-B162-A1833C67E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620" y="2137712"/>
            <a:ext cx="4098163" cy="42630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 Assumptions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lt"/>
              </a:rPr>
              <a:t>Gaussian Source</a:t>
            </a:r>
            <a:endParaRPr kumimoji="1" lang="en-US" altLang="ja-JP" sz="20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+mn-lt"/>
              </a:rPr>
              <a:t>Asymptotic w.f.</a:t>
            </a:r>
            <a:endParaRPr lang="en-US" altLang="ja-JP" sz="20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lt"/>
              </a:rPr>
              <a:t>Effective range formula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kumimoji="1" lang="en-US" altLang="ja-JP" sz="2400" dirty="0"/>
              <a:t>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lt"/>
              </a:rPr>
              <a:t>C(q) = C(</a:t>
            </a:r>
            <a:r>
              <a:rPr lang="en-US" altLang="ja-JP" sz="2000" dirty="0" err="1">
                <a:latin typeface="+mn-lt"/>
              </a:rPr>
              <a:t>qR</a:t>
            </a:r>
            <a:r>
              <a:rPr lang="en-US" altLang="ja-JP" sz="2000" dirty="0">
                <a:latin typeface="+mn-lt"/>
              </a:rPr>
              <a:t>, R/a</a:t>
            </a:r>
            <a:r>
              <a:rPr lang="en-US" altLang="ja-JP" sz="2000" baseline="-25000" dirty="0">
                <a:latin typeface="+mn-lt"/>
              </a:rPr>
              <a:t>0</a:t>
            </a:r>
            <a:r>
              <a:rPr lang="en-US" altLang="ja-JP" sz="2000" dirty="0" smtClean="0">
                <a:latin typeface="+mn-lt"/>
              </a:rPr>
              <a:t>)</a:t>
            </a:r>
            <a:r>
              <a:rPr lang="ja-JP" altLang="en-US" sz="2000" dirty="0">
                <a:latin typeface="+mn-lt"/>
              </a:rPr>
              <a:t> </a:t>
            </a:r>
            <a:r>
              <a:rPr lang="en-US" altLang="ja-JP" sz="2000" dirty="0" smtClean="0">
                <a:latin typeface="+mn-lt"/>
              </a:rPr>
              <a:t>for r</a:t>
            </a:r>
            <a:r>
              <a:rPr lang="en-US" altLang="ja-JP" sz="2000" baseline="-25000" dirty="0" smtClean="0">
                <a:latin typeface="+mn-lt"/>
              </a:rPr>
              <a:t>eff</a:t>
            </a:r>
            <a:r>
              <a:rPr lang="en-US" altLang="ja-JP" sz="2000" dirty="0" smtClean="0">
                <a:latin typeface="+mn-lt"/>
              </a:rPr>
              <a:t>=0</a:t>
            </a:r>
            <a:endParaRPr lang="en-US" altLang="ja-JP" sz="2000" dirty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+mn-lt"/>
              </a:rPr>
              <a:t>System size dependence – Characterized by the scattering length a</a:t>
            </a:r>
            <a:r>
              <a:rPr lang="en-US" altLang="ja-JP" sz="2000" baseline="-25000" dirty="0">
                <a:latin typeface="+mn-lt"/>
              </a:rPr>
              <a:t>0</a:t>
            </a:r>
            <a:endParaRPr kumimoji="1" lang="ja-JP" altLang="en-US" sz="2000" baseline="-25000" dirty="0">
              <a:latin typeface="+mn-lt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Correlation from FSI</a:t>
            </a:r>
            <a:endParaRPr lang="ja-JP" altLang="en-US" baseline="-12000" dirty="0">
              <a:latin typeface="Mathematica1" panose="05000502060100000001" pitchFamily="2" charset="2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4637" y="1002698"/>
            <a:ext cx="3117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Static/Spherical Source</a:t>
            </a:r>
            <a:endParaRPr kumimoji="1" lang="ja-JP" altLang="en-US" sz="2000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CB08131-3281-495F-AF45-C2A56DA7B9F0}"/>
              </a:ext>
            </a:extLst>
          </p:cNvPr>
          <p:cNvSpPr txBox="1"/>
          <p:nvPr/>
        </p:nvSpPr>
        <p:spPr>
          <a:xfrm>
            <a:off x="7454982" y="1049128"/>
            <a:ext cx="1733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Lednicky</a:t>
            </a:r>
            <a:r>
              <a:rPr kumimoji="1" lang="en-US" altLang="ja-JP" dirty="0"/>
              <a:t>+ ‘82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4CFC3E4-1E25-498A-B31B-2ED9EA1FE4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74" y="2063292"/>
            <a:ext cx="5095266" cy="458573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82" y="1372586"/>
            <a:ext cx="6400970" cy="816738"/>
          </a:xfrm>
          <a:prstGeom prst="rect">
            <a:avLst/>
          </a:prstGeom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3 Dec. 2019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3rd EMMI Workshop on anti-matter, hyper-matter and exotica production at the LHC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09030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usepackage{amsmath,amssymb}&#10;\usepackage{mathptmx}&#10;\usepackage[dvips]{color}&#10;\pagestyle{empty}&#10;&#10;\begin{document}&#10;\large&#10;\[&#10;\chi^2/N_{\text{dof}} &lt; 1&#10;\]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879"/>
  <p:tag name="BOXHEIGHT" val="404"/>
  <p:tag name="BOXFONT" val="12"/>
  <p:tag name="BOXWRAP" val="False"/>
  <p:tag name="WORKAROUNDTRANSPARENCYBUG" val="False"/>
  <p:tag name="ALLOWFONTSUBSTITUTION" val="False"/>
  <p:tag name="BITMAPFORMAT" val="pngmono"/>
  <p:tag name="ORIGWIDTH" val="60.00016"/>
  <p:tag name="PICTUREFILESIZE" val="4375"/>
</p:tagLst>
</file>

<file path=ppt/theme/theme1.xml><?xml version="1.0" encoding="utf-8"?>
<a:theme xmlns:a="http://schemas.openxmlformats.org/drawingml/2006/main" name="default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ptima">
      <a:majorFont>
        <a:latin typeface="Optima"/>
        <a:ea typeface="メイリオ"/>
        <a:cs typeface=""/>
      </a:majorFont>
      <a:minorFont>
        <a:latin typeface="Optima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ja-JP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fault" id="{4BBD7EC1-E5CE-4A43-9CB2-B47695820EDC}" vid="{597DE508-E896-42F7-9E4A-64E28606F60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46291</TotalTime>
  <Words>2347</Words>
  <Application>Microsoft Office PowerPoint</Application>
  <PresentationFormat>画面に合わせる (4:3)</PresentationFormat>
  <Paragraphs>508</Paragraphs>
  <Slides>39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56" baseType="lpstr">
      <vt:lpstr>Wingdings</vt:lpstr>
      <vt:lpstr>Constantia</vt:lpstr>
      <vt:lpstr>Tahoma</vt:lpstr>
      <vt:lpstr>HG丸ｺﾞｼｯｸM-PRO</vt:lpstr>
      <vt:lpstr>Calibri</vt:lpstr>
      <vt:lpstr>Cambria Math</vt:lpstr>
      <vt:lpstr>Arial</vt:lpstr>
      <vt:lpstr>Optima</vt:lpstr>
      <vt:lpstr>Aller Light</vt:lpstr>
      <vt:lpstr>ＭＳ Ｐゴシック</vt:lpstr>
      <vt:lpstr>Mathematica1</vt:lpstr>
      <vt:lpstr>游ゴシック</vt:lpstr>
      <vt:lpstr>Aller</vt:lpstr>
      <vt:lpstr>メイリオ</vt:lpstr>
      <vt:lpstr>Meiryo UI</vt:lpstr>
      <vt:lpstr>Britannic Bold</vt:lpstr>
      <vt:lpstr>default</vt:lpstr>
      <vt:lpstr>Theory View on Hyperon-Hyperon Interactions from Correlations</vt:lpstr>
      <vt:lpstr>Hadron-Hadron Interaction</vt:lpstr>
      <vt:lpstr>Dibaryons: Simplest BB systems</vt:lpstr>
      <vt:lpstr>Lattice QCD Studies by HAL QCD Coll.</vt:lpstr>
      <vt:lpstr>High Energy Nuclear Collisions as Hadron Factory</vt:lpstr>
      <vt:lpstr>Two-Particle Correlation</vt:lpstr>
      <vt:lpstr>Two-Particle Momentum Correlation</vt:lpstr>
      <vt:lpstr>What we learned:   How to distinguish the nature of  the interaction and existence of  the bound state</vt:lpstr>
      <vt:lpstr>Correlation from FSI</vt:lpstr>
      <vt:lpstr>Recipe for Identifying Nature of Interaction</vt:lpstr>
      <vt:lpstr>What we learned:    Other sources of the correlation  HBT / Resonance / Coulomb  </vt:lpstr>
      <vt:lpstr>Coulomb Interaction</vt:lpstr>
      <vt:lpstr>Example : pΩ Correlation</vt:lpstr>
      <vt:lpstr>Example: pΩ Correlation</vt:lpstr>
      <vt:lpstr>ΩΩ (S=-6) : Coulomb+HBT+Unitary</vt:lpstr>
      <vt:lpstr>ΩΩ Correlation: Coulomb+HBT+Unitary</vt:lpstr>
      <vt:lpstr>ΛΛ Correlation (HBT+resonance)</vt:lpstr>
      <vt:lpstr>ΛΛ Correlation @LHC</vt:lpstr>
      <vt:lpstr>What should we do next?  Trivial things :   statistics  improving experimental  technique</vt:lpstr>
      <vt:lpstr>Things to Check : Source function in HIC</vt:lpstr>
      <vt:lpstr>Constraint on p Source Function</vt:lpstr>
      <vt:lpstr>Coupled Channel</vt:lpstr>
      <vt:lpstr>Concluding Remarks</vt:lpstr>
      <vt:lpstr>Backup</vt:lpstr>
      <vt:lpstr>Spectra@T=155MeV</vt:lpstr>
      <vt:lpstr>ΩΩ Correlation</vt:lpstr>
      <vt:lpstr>ΩΩ Correlation</vt:lpstr>
      <vt:lpstr>ΩΩ Correlation</vt:lpstr>
      <vt:lpstr>ΩΩ Correlation</vt:lpstr>
      <vt:lpstr>ΩΩ Correlation</vt:lpstr>
      <vt:lpstr>S=-3: pΩ @almost phys.point</vt:lpstr>
      <vt:lpstr>Comparison to Old Potentials</vt:lpstr>
      <vt:lpstr>pΩ Interaction (5S2)</vt:lpstr>
      <vt:lpstr>pΩ Correlation</vt:lpstr>
      <vt:lpstr>pΩ Correlation</vt:lpstr>
      <vt:lpstr>pΩ Correlation</vt:lpstr>
      <vt:lpstr>pΩ Correlation</vt:lpstr>
      <vt:lpstr>pΩ Correlation</vt:lpstr>
      <vt:lpstr>pΩ Correlation: S-L ratio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Hadron-Hadron Correlation In Heavy-Ion Collisions</dc:title>
  <dc:creator>Kenji Morita</dc:creator>
  <cp:lastModifiedBy>Morita Kenji</cp:lastModifiedBy>
  <cp:revision>575</cp:revision>
  <dcterms:created xsi:type="dcterms:W3CDTF">2016-06-20T04:00:49Z</dcterms:created>
  <dcterms:modified xsi:type="dcterms:W3CDTF">2019-12-03T11:01:45Z</dcterms:modified>
</cp:coreProperties>
</file>