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273" d="100"/>
          <a:sy n="273" d="100"/>
        </p:scale>
        <p:origin x="-277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RFQ: 																Vacuum pumping (2.xx E-7 mbar),									RFQ input loop re-checked, okay.		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QQ:		 														Tests for operational limits done (12</a:t>
            </a:r>
            <a:r>
              <a:rPr lang="en-GB" sz="2000" baseline="30000" dirty="0" smtClean="0">
                <a:latin typeface="Calibri" panose="020F0502020204030204" pitchFamily="34" charset="0"/>
              </a:rPr>
              <a:t>th</a:t>
            </a:r>
            <a:r>
              <a:rPr lang="en-GB" sz="2000" dirty="0" smtClean="0">
                <a:latin typeface="Calibri" panose="020F0502020204030204" pitchFamily="34" charset="0"/>
              </a:rPr>
              <a:t> Sep), 								magnet temperatures okay 										within limited operation.  												Wall closed.</a:t>
            </a: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</a:rPr>
              <a:t> Alvarez A3 pre-vac leakage (water), drying, 							IH2 pump valve to be exchanged/repaired</a:t>
            </a: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b="15405"/>
          <a:stretch/>
        </p:blipFill>
        <p:spPr>
          <a:xfrm>
            <a:off x="5408068" y="1295400"/>
            <a:ext cx="3649964" cy="18698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45" y="3569677"/>
            <a:ext cx="2805723" cy="21042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63" y="3319869"/>
            <a:ext cx="3631169" cy="27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tests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7784" r="15088" b="6475"/>
          <a:stretch/>
        </p:blipFill>
        <p:spPr bwMode="auto">
          <a:xfrm>
            <a:off x="0" y="1859813"/>
            <a:ext cx="3240000" cy="22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7411" r="15320" b="6902"/>
          <a:stretch/>
        </p:blipFill>
        <p:spPr bwMode="auto">
          <a:xfrm>
            <a:off x="0" y="4089438"/>
            <a:ext cx="3230825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8032" r="15107" b="6537"/>
          <a:stretch/>
        </p:blipFill>
        <p:spPr bwMode="auto">
          <a:xfrm>
            <a:off x="5904000" y="4089439"/>
            <a:ext cx="3240000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8032" r="15107" b="6537"/>
          <a:stretch/>
        </p:blipFill>
        <p:spPr bwMode="auto">
          <a:xfrm>
            <a:off x="5904000" y="1874552"/>
            <a:ext cx="3240000" cy="22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1207566"/>
            <a:ext cx="32400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View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 smtClean="0"/>
          </a:p>
        </p:txBody>
      </p:sp>
      <p:sp>
        <p:nvSpPr>
          <p:cNvPr id="9" name="Rechteck 8"/>
          <p:cNvSpPr/>
          <p:nvPr/>
        </p:nvSpPr>
        <p:spPr>
          <a:xfrm>
            <a:off x="6369232" y="1207566"/>
            <a:ext cx="280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View </a:t>
            </a:r>
            <a:r>
              <a:rPr lang="de-DE" dirty="0" err="1"/>
              <a:t>from</a:t>
            </a:r>
            <a:r>
              <a:rPr lang="de-DE" dirty="0"/>
              <a:t> UNILAC </a:t>
            </a:r>
            <a:r>
              <a:rPr lang="de-DE" dirty="0" err="1"/>
              <a:t>tunnel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240001" y="1858376"/>
            <a:ext cx="266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1</a:t>
            </a:r>
            <a:r>
              <a:rPr lang="de-DE" sz="1400" baseline="30000" dirty="0" smtClean="0"/>
              <a:t>st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QQ11</a:t>
            </a:r>
          </a:p>
          <a:p>
            <a:pPr algn="ctr"/>
            <a:r>
              <a:rPr lang="de-DE" sz="1400" dirty="0" smtClean="0"/>
              <a:t>2</a:t>
            </a:r>
            <a:r>
              <a:rPr lang="de-DE" sz="1400" baseline="30000" dirty="0" smtClean="0"/>
              <a:t>nd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QQ12</a:t>
            </a:r>
          </a:p>
          <a:p>
            <a:pPr algn="ctr"/>
            <a:r>
              <a:rPr lang="de-DE" sz="1400" dirty="0" smtClean="0"/>
              <a:t>3</a:t>
            </a:r>
            <a:r>
              <a:rPr lang="de-DE" sz="1400" baseline="30000" dirty="0" smtClean="0"/>
              <a:t>rd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QQ13</a:t>
            </a:r>
            <a:endParaRPr lang="de-DE" sz="1400" dirty="0"/>
          </a:p>
          <a:p>
            <a:pPr algn="ctr"/>
            <a:r>
              <a:rPr lang="de-DE" sz="1400" dirty="0" smtClean="0"/>
              <a:t>4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QQ14</a:t>
            </a:r>
          </a:p>
          <a:p>
            <a:pPr algn="ctr"/>
            <a:r>
              <a:rPr lang="de-DE" sz="1400" dirty="0" smtClean="0"/>
              <a:t>5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  <a:p>
            <a:pPr algn="ctr"/>
            <a:endParaRPr lang="de-DE" sz="1400" dirty="0" smtClean="0"/>
          </a:p>
          <a:p>
            <a:pPr algn="ctr"/>
            <a:endParaRPr lang="de-DE" sz="1400" dirty="0"/>
          </a:p>
          <a:p>
            <a:pPr algn="ctr"/>
            <a:r>
              <a:rPr lang="de-DE" sz="1400" dirty="0" smtClean="0"/>
              <a:t>5</a:t>
            </a:r>
            <a:r>
              <a:rPr lang="de-DE" sz="1400" baseline="30000" dirty="0" smtClean="0"/>
              <a:t>th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 smtClean="0"/>
              <a:t>plate</a:t>
            </a:r>
            <a:endParaRPr lang="de-DE" sz="1400" dirty="0" smtClean="0"/>
          </a:p>
          <a:p>
            <a:pPr algn="ctr"/>
            <a:r>
              <a:rPr lang="de-DE" sz="1400" dirty="0" smtClean="0"/>
              <a:t>QQ14</a:t>
            </a:r>
            <a:endParaRPr lang="de-DE" sz="1400" dirty="0"/>
          </a:p>
          <a:p>
            <a:pPr algn="ctr"/>
            <a:r>
              <a:rPr lang="de-DE" sz="1400" dirty="0"/>
              <a:t>4</a:t>
            </a:r>
            <a:r>
              <a:rPr lang="de-DE" sz="1400" baseline="30000" dirty="0"/>
              <a:t>th</a:t>
            </a:r>
            <a:r>
              <a:rPr lang="de-DE" sz="1400" dirty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/>
              <a:t>QQ13</a:t>
            </a:r>
          </a:p>
          <a:p>
            <a:pPr algn="ctr"/>
            <a:r>
              <a:rPr lang="de-DE" sz="1400" dirty="0" smtClean="0"/>
              <a:t>3</a:t>
            </a:r>
            <a:r>
              <a:rPr lang="de-DE" sz="1400" baseline="30000" dirty="0" smtClean="0"/>
              <a:t>rd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QQ12</a:t>
            </a:r>
            <a:endParaRPr lang="de-DE" sz="1400" dirty="0"/>
          </a:p>
          <a:p>
            <a:pPr algn="ctr"/>
            <a:r>
              <a:rPr lang="de-DE" sz="1400" dirty="0" smtClean="0"/>
              <a:t>2</a:t>
            </a:r>
            <a:r>
              <a:rPr lang="de-DE" sz="1400" baseline="30000" dirty="0" smtClean="0"/>
              <a:t>nd</a:t>
            </a:r>
            <a:r>
              <a:rPr lang="de-DE" sz="1400" dirty="0" smtClean="0"/>
              <a:t> </a:t>
            </a:r>
            <a:r>
              <a:rPr lang="de-DE" sz="1400" dirty="0" err="1"/>
              <a:t>mirror</a:t>
            </a:r>
            <a:r>
              <a:rPr lang="de-DE" sz="1400" dirty="0"/>
              <a:t> </a:t>
            </a:r>
            <a:r>
              <a:rPr lang="de-DE" sz="1400" dirty="0" err="1"/>
              <a:t>plate</a:t>
            </a:r>
            <a:endParaRPr lang="de-DE" sz="1400" dirty="0"/>
          </a:p>
          <a:p>
            <a:pPr algn="ctr"/>
            <a:r>
              <a:rPr lang="de-DE" sz="1400" dirty="0" smtClean="0"/>
              <a:t>QQ11</a:t>
            </a:r>
            <a:endParaRPr lang="de-DE" sz="1400" dirty="0"/>
          </a:p>
          <a:p>
            <a:pPr algn="ctr"/>
            <a:r>
              <a:rPr lang="de-DE" sz="1400" dirty="0" smtClean="0"/>
              <a:t>1</a:t>
            </a:r>
            <a:r>
              <a:rPr lang="de-DE" sz="1400" baseline="30000" dirty="0" smtClean="0"/>
              <a:t>st</a:t>
            </a:r>
            <a:r>
              <a:rPr lang="de-DE" sz="1400" dirty="0" smtClean="0"/>
              <a:t> </a:t>
            </a:r>
            <a:r>
              <a:rPr lang="de-DE" sz="1400" dirty="0" err="1" smtClean="0"/>
              <a:t>mirror</a:t>
            </a:r>
            <a:r>
              <a:rPr lang="de-DE" sz="1400" dirty="0" smtClean="0"/>
              <a:t> </a:t>
            </a:r>
            <a:r>
              <a:rPr lang="de-DE" sz="1400" dirty="0" err="1" smtClean="0"/>
              <a:t>plate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-9175" y="1490481"/>
            <a:ext cx="324000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just"/>
            <a:r>
              <a:rPr lang="de-DE" dirty="0" err="1" smtClean="0"/>
              <a:t>top:IR</a:t>
            </a:r>
            <a:r>
              <a:rPr lang="de-DE" dirty="0" smtClean="0"/>
              <a:t> </a:t>
            </a:r>
            <a:r>
              <a:rPr lang="de-DE" dirty="0" err="1" smtClean="0"/>
              <a:t>bottom:visual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5904001" y="1490480"/>
            <a:ext cx="324000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just"/>
            <a:r>
              <a:rPr lang="de-DE" dirty="0" err="1" smtClean="0"/>
              <a:t>top:IR</a:t>
            </a:r>
            <a:r>
              <a:rPr lang="de-DE" dirty="0" smtClean="0"/>
              <a:t> </a:t>
            </a:r>
            <a:r>
              <a:rPr lang="de-DE" dirty="0" err="1" smtClean="0"/>
              <a:t>bottom:visual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5193234" y="2026479"/>
            <a:ext cx="1238977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5182182" y="2227740"/>
            <a:ext cx="1250029" cy="17566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5193815" y="2435982"/>
            <a:ext cx="1409409" cy="5118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182182" y="2647130"/>
            <a:ext cx="1238977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5203704" y="2869914"/>
            <a:ext cx="1437911" cy="28967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5203703" y="3078155"/>
            <a:ext cx="1605436" cy="260593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5203704" y="3307337"/>
            <a:ext cx="1884641" cy="32108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193234" y="3526048"/>
            <a:ext cx="2177807" cy="23150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5203704" y="3727309"/>
            <a:ext cx="2886293" cy="18730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 flipV="1">
            <a:off x="2149887" y="4333420"/>
            <a:ext cx="1762490" cy="3803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flipH="1" flipV="1">
            <a:off x="2097536" y="4532354"/>
            <a:ext cx="1803788" cy="4035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 flipV="1">
            <a:off x="1943973" y="4633566"/>
            <a:ext cx="1968984" cy="14738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 flipH="1" flipV="1">
            <a:off x="2045185" y="4891832"/>
            <a:ext cx="1856140" cy="10027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 flipV="1">
            <a:off x="1717118" y="5017475"/>
            <a:ext cx="2205728" cy="19741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 flipH="1" flipV="1">
            <a:off x="1748528" y="5338562"/>
            <a:ext cx="2174318" cy="84564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 flipV="1">
            <a:off x="1326229" y="5520046"/>
            <a:ext cx="2596618" cy="13226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H="1" flipV="1">
            <a:off x="1256427" y="5760861"/>
            <a:ext cx="2655950" cy="11015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H="1">
            <a:off x="1127295" y="6072280"/>
            <a:ext cx="2795551" cy="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</a:t>
            </a:r>
            <a:r>
              <a:rPr lang="en-GB" sz="3200" smtClean="0">
                <a:latin typeface="Calibri" panose="020F0502020204030204" pitchFamily="34" charset="0"/>
              </a:rPr>
              <a:t>QQ test </a:t>
            </a:r>
            <a:r>
              <a:rPr lang="en-GB" sz="3200" dirty="0" smtClean="0">
                <a:latin typeface="Calibri" panose="020F0502020204030204" pitchFamily="34" charset="0"/>
              </a:rPr>
              <a:t>environment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7045" r="14750" b="6328"/>
          <a:stretch/>
        </p:blipFill>
        <p:spPr bwMode="auto">
          <a:xfrm>
            <a:off x="6264000" y="4712959"/>
            <a:ext cx="2880000" cy="18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6784" r="14987" b="5805"/>
          <a:stretch/>
        </p:blipFill>
        <p:spPr bwMode="auto">
          <a:xfrm>
            <a:off x="0" y="4701901"/>
            <a:ext cx="2880000" cy="18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22565" y="1203252"/>
            <a:ext cx="8211834" cy="5265211"/>
          </a:xfrm>
        </p:spPr>
        <p:txBody>
          <a:bodyPr>
            <a:normAutofit/>
          </a:bodyPr>
          <a:lstStyle/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Magnets covered (cardboard) to emulate radiation protection wall</a:t>
            </a:r>
          </a:p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Forced air cooling of beam pipe and magnets switched on</a:t>
            </a:r>
          </a:p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of mirror plates 2,3,4 monitored by Type K thermocouples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monitored by FLIR IR camera</a:t>
            </a:r>
          </a:p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switches (70°C) mounted on mirror plates 2,3,4</a:t>
            </a:r>
          </a:p>
          <a:p>
            <a:pPr lvl="1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Limits for magnet currents adapted to operational requirements, intermediate set value optimized for lowest ramping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7717" r="15164" b="6012"/>
          <a:stretch/>
        </p:blipFill>
        <p:spPr bwMode="auto">
          <a:xfrm>
            <a:off x="3127100" y="4712959"/>
            <a:ext cx="2880000" cy="184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-1" y="3999083"/>
            <a:ext cx="716163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View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/>
              <a:t>mirror</a:t>
            </a:r>
            <a:r>
              <a:rPr lang="de-DE" dirty="0"/>
              <a:t> </a:t>
            </a:r>
            <a:r>
              <a:rPr lang="de-DE" dirty="0" err="1"/>
              <a:t>plates</a:t>
            </a:r>
            <a:r>
              <a:rPr lang="de-DE" dirty="0"/>
              <a:t>,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/>
              <a:t>switch</a:t>
            </a:r>
            <a:r>
              <a:rPr lang="de-DE" dirty="0"/>
              <a:t> holder, </a:t>
            </a:r>
            <a:r>
              <a:rPr lang="de-DE" dirty="0" smtClean="0"/>
              <a:t>beam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housing</a:t>
            </a:r>
            <a:r>
              <a:rPr lang="de-DE" dirty="0" smtClean="0"/>
              <a:t>,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nozzle</a:t>
            </a:r>
            <a:r>
              <a:rPr lang="de-DE" dirty="0" smtClean="0"/>
              <a:t>)</a:t>
            </a:r>
          </a:p>
          <a:p>
            <a:pPr algn="l"/>
            <a:endParaRPr lang="de-DE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6627653" y="3999083"/>
            <a:ext cx="2516345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dirty="0" smtClean="0"/>
              <a:t>...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pPr algn="l"/>
            <a:endParaRPr lang="de-DE" dirty="0" smtClean="0"/>
          </a:p>
        </p:txBody>
      </p:sp>
      <p:cxnSp>
        <p:nvCxnSpPr>
          <p:cNvPr id="37" name="Gerade Verbindung 36"/>
          <p:cNvCxnSpPr/>
          <p:nvPr/>
        </p:nvCxnSpPr>
        <p:spPr>
          <a:xfrm flipH="1">
            <a:off x="1476302" y="4645414"/>
            <a:ext cx="694525" cy="55829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603783" y="4617371"/>
            <a:ext cx="722447" cy="89346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>
            <a:off x="603783" y="4617371"/>
            <a:ext cx="722447" cy="140999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H="1">
            <a:off x="4268363" y="4617371"/>
            <a:ext cx="439751" cy="86553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5350287" y="4592940"/>
            <a:ext cx="816679" cy="129132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: QQ test scenarios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pPr lvl="1"/>
            <a:r>
              <a:rPr lang="en-GB" dirty="0" smtClean="0">
                <a:latin typeface="Calibri" panose="020F0502020204030204" pitchFamily="34" charset="0"/>
              </a:rPr>
              <a:t>Magnet currents/</a:t>
            </a:r>
            <a:r>
              <a:rPr lang="en-GB" dirty="0" err="1" smtClean="0">
                <a:latin typeface="Calibri" panose="020F0502020204030204" pitchFamily="34" charset="0"/>
              </a:rPr>
              <a:t>strenghts</a:t>
            </a:r>
            <a:r>
              <a:rPr lang="en-GB" dirty="0" smtClean="0">
                <a:latin typeface="Calibri" panose="020F0502020204030204" pitchFamily="34" charset="0"/>
              </a:rPr>
              <a:t>, equivalent to max. needed for operation</a:t>
            </a:r>
          </a:p>
          <a:p>
            <a:pPr lvl="1"/>
            <a:endParaRPr lang="en-GB" dirty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endParaRPr lang="en-GB" dirty="0">
              <a:latin typeface="Calibri" panose="020F0502020204030204" pitchFamily="34" charset="0"/>
            </a:endParaRP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Timings: always “50 Hz” operation in parallel</a:t>
            </a:r>
            <a:br>
              <a:rPr lang="en-GB" dirty="0" smtClean="0">
                <a:latin typeface="Calibri" panose="020F0502020204030204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scenarios successfully tested with air cooling</a:t>
            </a:r>
            <a:b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scenarios not successfully tested (with and w/o air cooling)</a:t>
            </a: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43811"/>
              </p:ext>
            </p:extLst>
          </p:nvPr>
        </p:nvGraphicFramePr>
        <p:xfrm>
          <a:off x="1599411" y="1710603"/>
          <a:ext cx="5401681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2466"/>
                <a:gridCol w="685996"/>
                <a:gridCol w="791073"/>
                <a:gridCol w="791073"/>
                <a:gridCol w="79107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Nomen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QQ13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QQ14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Low-B</a:t>
                      </a:r>
                      <a:r>
                        <a:rPr lang="en-US" sz="1400" dirty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de-DE" sz="1400" dirty="0">
                          <a:effectLst/>
                        </a:rPr>
                        <a:t> U(A/q=26) /V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1,1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1,2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1,1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0,5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U(A/q=59,5) /V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2,8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3,0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Low-B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I(A/q=26) /A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119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I(A/q=59,5) /A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273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301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325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235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354993"/>
              </p:ext>
            </p:extLst>
          </p:nvPr>
        </p:nvGraphicFramePr>
        <p:xfrm>
          <a:off x="628307" y="4187678"/>
          <a:ext cx="8184384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390"/>
                <a:gridCol w="1265304"/>
                <a:gridCol w="1252482"/>
                <a:gridCol w="1507173"/>
                <a:gridCol w="156203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Timing</a:t>
                      </a:r>
                      <a:r>
                        <a:rPr lang="de-DE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de-DE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reduction</a:t>
                      </a:r>
                      <a:r>
                        <a:rPr lang="de-DE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Low-B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>
                          <a:effectLst/>
                        </a:rPr>
                        <a:t>2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Rel. </a:t>
                      </a:r>
                      <a:r>
                        <a:rPr lang="de-DE" sz="1400" dirty="0" err="1" smtClean="0">
                          <a:effectLst/>
                        </a:rPr>
                        <a:t>therm</a:t>
                      </a:r>
                      <a:r>
                        <a:rPr lang="de-DE" sz="1400" dirty="0">
                          <a:effectLst/>
                        </a:rPr>
                        <a:t>. </a:t>
                      </a:r>
                      <a:r>
                        <a:rPr lang="de-DE" sz="1400" dirty="0" err="1" smtClean="0">
                          <a:effectLst/>
                        </a:rPr>
                        <a:t>load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Max. </a:t>
                      </a:r>
                      <a:r>
                        <a:rPr lang="de-DE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temp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(K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/ IR)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Test [1] </a:t>
                      </a:r>
                      <a:r>
                        <a:rPr lang="de-DE" sz="1400" dirty="0" err="1" smtClean="0">
                          <a:effectLst/>
                        </a:rPr>
                        <a:t>as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</a:rPr>
                        <a:t>reference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18 (2,7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(1)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Test 0-10 V </a:t>
                      </a:r>
                      <a:r>
                        <a:rPr lang="de-DE" sz="1400" dirty="0" smtClean="0">
                          <a:effectLst/>
                        </a:rPr>
                        <a:t>@ 5</a:t>
                      </a:r>
                      <a:r>
                        <a:rPr lang="de-DE" sz="1400" dirty="0">
                          <a:effectLst/>
                        </a:rPr>
                        <a:t> Hz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10 (5 Hz)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</a:t>
                      </a:r>
                      <a:endParaRPr lang="de-DE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(5,15)</a:t>
                      </a: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1: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High-B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10 (5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10 (5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2,5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41°C / 47°C (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)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2: FAIR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20 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2,5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4 (12,5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40°C / 43°C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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3a: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GSI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50 (1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5 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34°C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37°C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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3b: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GSI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50 (1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3 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</a:rPr>
                        <a:t>16,7</a:t>
                      </a:r>
                      <a:r>
                        <a:rPr lang="de-DE" sz="1400" dirty="0">
                          <a:solidFill>
                            <a:srgbClr val="00B05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39°C / 41°C </a:t>
                      </a:r>
                      <a:r>
                        <a:rPr lang="de-DE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</a:t>
                      </a:r>
                      <a:endParaRPr lang="de-DE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4: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GSI</a:t>
                      </a:r>
                      <a:r>
                        <a:rPr lang="de-DE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fast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50 (1 Hz)</a:t>
                      </a:r>
                      <a:endParaRPr lang="de-DE" sz="1400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2 (25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3,9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41°C / 48°C (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)</a:t>
                      </a:r>
                      <a:endParaRPr lang="de-DE" sz="1400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Scenario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1 w/o</a:t>
                      </a:r>
                      <a:r>
                        <a:rPr lang="de-DE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cooling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10 (5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effectLst/>
                        </a:rPr>
                        <a:t>10 (5 Hz)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</a:rPr>
                        <a:t>(2,5)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43°C / 54°C (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sym typeface="Wingdings 3"/>
                        </a:rPr>
                        <a:t>)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8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366</Words>
  <Application>Microsoft Office PowerPoint</Application>
  <PresentationFormat>Bildschirmpräsentation (4:3)</PresentationFormat>
  <Paragraphs>121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fair-gsi-folienmaster_2018</vt:lpstr>
      <vt:lpstr>Unilac: QQ tests</vt:lpstr>
      <vt:lpstr>Unilac: QQ tests</vt:lpstr>
      <vt:lpstr>Unilac: QQ test environment</vt:lpstr>
      <vt:lpstr>Unilac: QQ test scenarios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Gerhard, Peter Dr.</cp:lastModifiedBy>
  <cp:revision>196</cp:revision>
  <cp:lastPrinted>2019-06-18T07:17:53Z</cp:lastPrinted>
  <dcterms:created xsi:type="dcterms:W3CDTF">2018-08-07T05:50:06Z</dcterms:created>
  <dcterms:modified xsi:type="dcterms:W3CDTF">2019-09-18T13:46:51Z</dcterms:modified>
</cp:coreProperties>
</file>