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55" autoAdjust="0"/>
  </p:normalViewPr>
  <p:slideViewPr>
    <p:cSldViewPr snapToGrid="0" snapToObjects="1">
      <p:cViewPr varScale="1">
        <p:scale>
          <a:sx n="163" d="100"/>
          <a:sy n="163" d="100"/>
        </p:scale>
        <p:origin x="99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26.08.2019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26.08.2019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BAD649B-0CA5-5745-AC6A-2463BE00E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0465B3-9D2D-F940-84D2-9F27B35B51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3898" y="2762257"/>
            <a:ext cx="718102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35271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5975AE6-DA49-EE46-ACCC-D249CC8762C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959569" y="5714999"/>
            <a:ext cx="687909" cy="6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HEST </a:t>
            </a:r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1563" y="4430629"/>
            <a:ext cx="6520837" cy="920955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M. Sapinski (</a:t>
            </a:r>
            <a:r>
              <a:rPr lang="de-DE" dirty="0" err="1" smtClean="0"/>
              <a:t>with</a:t>
            </a:r>
            <a:r>
              <a:rPr lang="de-DE" dirty="0" smtClean="0"/>
              <a:t> A. </a:t>
            </a:r>
            <a:r>
              <a:rPr lang="de-DE" dirty="0" smtClean="0"/>
              <a:t>Kraemer </a:t>
            </a:r>
            <a:r>
              <a:rPr lang="de-DE" dirty="0" err="1" smtClean="0"/>
              <a:t>invaluable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)</a:t>
            </a:r>
          </a:p>
          <a:p>
            <a:r>
              <a:rPr lang="de-DE" dirty="0" smtClean="0"/>
              <a:t>GSI </a:t>
            </a:r>
            <a:r>
              <a:rPr lang="de-DE" dirty="0" err="1" smtClean="0"/>
              <a:t>Machine</a:t>
            </a:r>
            <a:r>
              <a:rPr lang="de-DE" dirty="0" smtClean="0"/>
              <a:t> Meeting</a:t>
            </a:r>
          </a:p>
          <a:p>
            <a:r>
              <a:rPr lang="de-DE" dirty="0" smtClean="0"/>
              <a:t>Aug 27,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597877" y="1758462"/>
            <a:ext cx="8317523" cy="50783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 algn="l">
              <a:lnSpc>
                <a:spcPct val="200000"/>
              </a:lnSpc>
              <a:buAutoNum type="arabicPeriod"/>
            </a:pPr>
            <a:r>
              <a:rPr lang="en-US" dirty="0"/>
              <a:t>C</a:t>
            </a:r>
            <a:r>
              <a:rPr lang="en-US" dirty="0" smtClean="0"/>
              <a:t>urrent status: what do we have?</a:t>
            </a:r>
          </a:p>
          <a:p>
            <a:pPr marL="342900" indent="-342900" algn="l">
              <a:lnSpc>
                <a:spcPct val="200000"/>
              </a:lnSpc>
              <a:buAutoNum type="arabicPeriod"/>
            </a:pPr>
            <a:r>
              <a:rPr lang="en-US" dirty="0"/>
              <a:t>F</a:t>
            </a:r>
            <a:r>
              <a:rPr lang="en-US" dirty="0" smtClean="0"/>
              <a:t>ailures </a:t>
            </a:r>
            <a:r>
              <a:rPr lang="en-US" dirty="0" smtClean="0"/>
              <a:t>during </a:t>
            </a:r>
            <a:r>
              <a:rPr lang="en-US" dirty="0" smtClean="0"/>
              <a:t>operation.</a:t>
            </a:r>
          </a:p>
          <a:p>
            <a:pPr marL="342900" indent="-342900" algn="l">
              <a:lnSpc>
                <a:spcPct val="200000"/>
              </a:lnSpc>
              <a:buAutoNum type="arabicPeriod"/>
            </a:pPr>
            <a:r>
              <a:rPr lang="en-US" dirty="0" smtClean="0"/>
              <a:t>Current and FAIR vacuum control systems.</a:t>
            </a:r>
            <a:endParaRPr lang="en-US" dirty="0" smtClean="0"/>
          </a:p>
          <a:p>
            <a:pPr marL="342900" indent="-342900" algn="l">
              <a:lnSpc>
                <a:spcPct val="200000"/>
              </a:lnSpc>
              <a:buAutoNum type="arabicPeriod"/>
            </a:pPr>
            <a:r>
              <a:rPr lang="en-US" dirty="0" smtClean="0"/>
              <a:t>Perspectives.</a:t>
            </a:r>
          </a:p>
          <a:p>
            <a:pPr marL="342900" indent="-342900" algn="l">
              <a:lnSpc>
                <a:spcPct val="200000"/>
              </a:lnSpc>
              <a:buAutoNum type="arabicPeriod"/>
            </a:pP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www.gsi.de/work/gesamtprojektleitung_fair/commons/vacuum_systems.htm</a:t>
            </a:r>
            <a:endParaRPr lang="en-US" dirty="0" smtClean="0"/>
          </a:p>
          <a:p>
            <a:pPr marL="342900" indent="-342900" algn="l">
              <a:lnSpc>
                <a:spcPct val="200000"/>
              </a:lnSpc>
              <a:buAutoNum type="arabicPeriod"/>
            </a:pPr>
            <a:endParaRPr lang="en-US" dirty="0" smtClean="0"/>
          </a:p>
          <a:p>
            <a:pPr marL="342900" indent="-342900" algn="l">
              <a:lnSpc>
                <a:spcPct val="200000"/>
              </a:lnSpc>
              <a:buAutoNum type="arabicPeriod"/>
            </a:pPr>
            <a:endParaRPr lang="en-US" dirty="0" smtClean="0"/>
          </a:p>
          <a:p>
            <a:pPr marL="342900" indent="-342900" algn="l">
              <a:lnSpc>
                <a:spcPct val="200000"/>
              </a:lnSpc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9935"/>
            <a:ext cx="8907407" cy="38189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plan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364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89229" y="1776025"/>
            <a:ext cx="984739" cy="307777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59015" y="1776046"/>
            <a:ext cx="984739" cy="307777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plan - zoom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5" y="2396235"/>
            <a:ext cx="7429190" cy="3716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124" y="1776046"/>
            <a:ext cx="1090246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400" dirty="0" smtClean="0"/>
              <a:t>turbo pump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98631" y="2083823"/>
            <a:ext cx="310661" cy="1351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981201" y="1770159"/>
            <a:ext cx="984739" cy="307777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44968" y="1770172"/>
            <a:ext cx="955425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400" dirty="0" smtClean="0"/>
              <a:t>valve</a:t>
            </a: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2722681" y="2077949"/>
            <a:ext cx="805965" cy="1268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00250" y="1764321"/>
            <a:ext cx="1090246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400" dirty="0" smtClean="0"/>
              <a:t>gauge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66683" y="1764299"/>
            <a:ext cx="1785072" cy="307777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72528" y="1758440"/>
            <a:ext cx="1611940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400" dirty="0" smtClean="0"/>
              <a:t>ion getter pump</a:t>
            </a:r>
          </a:p>
        </p:txBody>
      </p:sp>
      <p:cxnSp>
        <p:nvCxnSpPr>
          <p:cNvPr id="19" name="Straight Arrow Connector 18"/>
          <p:cNvCxnSpPr>
            <a:stCxn id="13" idx="2"/>
          </p:cNvCxnSpPr>
          <p:nvPr/>
        </p:nvCxnSpPr>
        <p:spPr>
          <a:xfrm flipH="1">
            <a:off x="5064369" y="2083802"/>
            <a:ext cx="117230" cy="1649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471138" y="2083823"/>
            <a:ext cx="158262" cy="20133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 rot="5400000">
            <a:off x="7535083" y="3829167"/>
            <a:ext cx="1785072" cy="307777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5400000">
            <a:off x="7949906" y="3943326"/>
            <a:ext cx="955425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400" dirty="0" smtClean="0"/>
              <a:t>interlock</a:t>
            </a:r>
          </a:p>
        </p:txBody>
      </p:sp>
      <p:cxnSp>
        <p:nvCxnSpPr>
          <p:cNvPr id="25" name="Straight Arrow Connector 24"/>
          <p:cNvCxnSpPr>
            <a:stCxn id="22" idx="2"/>
          </p:cNvCxnSpPr>
          <p:nvPr/>
        </p:nvCxnSpPr>
        <p:spPr>
          <a:xfrm flipH="1">
            <a:off x="5720862" y="3983056"/>
            <a:ext cx="2552869" cy="10520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15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(subject to update)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Roughing pumps</a:t>
            </a:r>
            <a:r>
              <a:rPr lang="en-US" dirty="0" smtClean="0"/>
              <a:t>: 15 fixed + mobile pumping stations</a:t>
            </a:r>
          </a:p>
          <a:p>
            <a:pPr lvl="1"/>
            <a:r>
              <a:rPr lang="en-US" dirty="0" smtClean="0"/>
              <a:t>one mobile pumping station ~16 </a:t>
            </a:r>
            <a:r>
              <a:rPr lang="en-US" dirty="0" err="1" smtClean="0"/>
              <a:t>kEUR</a:t>
            </a:r>
            <a:endParaRPr lang="en-US" dirty="0" smtClean="0"/>
          </a:p>
          <a:p>
            <a:r>
              <a:rPr lang="en-US" dirty="0" smtClean="0"/>
              <a:t>Ion getter pumps</a:t>
            </a:r>
            <a:r>
              <a:rPr lang="en-US" dirty="0" smtClean="0"/>
              <a:t>: ~110 + 10 at reinjection</a:t>
            </a:r>
          </a:p>
          <a:p>
            <a:pPr lvl="1"/>
            <a:r>
              <a:rPr lang="en-US" dirty="0" smtClean="0"/>
              <a:t>one ion getter pump ~12 </a:t>
            </a:r>
            <a:r>
              <a:rPr lang="en-US" dirty="0" err="1" smtClean="0"/>
              <a:t>kEUR</a:t>
            </a:r>
            <a:endParaRPr lang="en-US" dirty="0" smtClean="0"/>
          </a:p>
          <a:p>
            <a:r>
              <a:rPr lang="en-US" dirty="0" smtClean="0"/>
              <a:t>Valves, gate valves and fast closing valves: ~37.</a:t>
            </a:r>
            <a:endParaRPr lang="en-US" dirty="0" smtClean="0"/>
          </a:p>
          <a:p>
            <a:r>
              <a:rPr lang="en-US" dirty="0" smtClean="0"/>
              <a:t>Dedicated gauges (pumps usually have one): ~30.</a:t>
            </a:r>
          </a:p>
          <a:p>
            <a:r>
              <a:rPr lang="en-US" dirty="0"/>
              <a:t>W</a:t>
            </a:r>
            <a:r>
              <a:rPr lang="en-US" dirty="0" smtClean="0"/>
              <a:t>e do have </a:t>
            </a:r>
            <a:r>
              <a:rPr lang="en-US" dirty="0" err="1" smtClean="0"/>
              <a:t>beakable</a:t>
            </a:r>
            <a:r>
              <a:rPr lang="en-US" dirty="0" smtClean="0"/>
              <a:t> chambers but only SIS18 extraction area and ESR injection/extraction are baked.</a:t>
            </a:r>
          </a:p>
          <a:p>
            <a:r>
              <a:rPr lang="en-US" dirty="0"/>
              <a:t>A</a:t>
            </a:r>
            <a:r>
              <a:rPr lang="en-US" dirty="0" smtClean="0"/>
              <a:t>nalog electronics in the tunnel and digital controllers in electronic rooms.</a:t>
            </a:r>
          </a:p>
          <a:p>
            <a:r>
              <a:rPr lang="en-US" dirty="0" smtClean="0"/>
              <a:t>Vacuum interlocks.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4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failures (last 12 months)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868559"/>
              </p:ext>
            </p:extLst>
          </p:nvPr>
        </p:nvGraphicFramePr>
        <p:xfrm>
          <a:off x="422275" y="1452550"/>
          <a:ext cx="8212137" cy="1233582"/>
        </p:xfrm>
        <a:graphic>
          <a:graphicData uri="http://schemas.openxmlformats.org/drawingml/2006/table">
            <a:tbl>
              <a:tblPr/>
              <a:tblGrid>
                <a:gridCol w="2712912">
                  <a:extLst>
                    <a:ext uri="{9D8B030D-6E8A-4147-A177-3AD203B41FA5}">
                      <a16:colId xmlns:a16="http://schemas.microsoft.com/office/drawing/2014/main" val="2162108401"/>
                    </a:ext>
                  </a:extLst>
                </a:gridCol>
                <a:gridCol w="2654191">
                  <a:extLst>
                    <a:ext uri="{9D8B030D-6E8A-4147-A177-3AD203B41FA5}">
                      <a16:colId xmlns:a16="http://schemas.microsoft.com/office/drawing/2014/main" val="2103361568"/>
                    </a:ext>
                  </a:extLst>
                </a:gridCol>
                <a:gridCol w="1647125">
                  <a:extLst>
                    <a:ext uri="{9D8B030D-6E8A-4147-A177-3AD203B41FA5}">
                      <a16:colId xmlns:a16="http://schemas.microsoft.com/office/drawing/2014/main" val="207772161"/>
                    </a:ext>
                  </a:extLst>
                </a:gridCol>
                <a:gridCol w="1197909">
                  <a:extLst>
                    <a:ext uri="{9D8B030D-6E8A-4147-A177-3AD203B41FA5}">
                      <a16:colId xmlns:a16="http://schemas.microsoft.com/office/drawing/2014/main" val="1546242736"/>
                    </a:ext>
                  </a:extLst>
                </a:gridCol>
              </a:tblGrid>
              <a:tr h="176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GS06VV2T GTS1VV1T GTE2VV1T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- Vacuum Transport And Installation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HEST SIS18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000d 02h 34m 00s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141276"/>
                  </a:ext>
                </a:extLst>
              </a:tr>
              <a:tr h="176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GHTDVV1T  / GHTCVV1T und GHTCVV2T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- Vacuum Transport And Installation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HEST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000d 02h 28m 00s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899846"/>
                  </a:ext>
                </a:extLst>
              </a:tr>
              <a:tr h="176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GHTPVV1T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- Vacuum Transport And Installation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HEST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000d 07h 15m 00s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58402"/>
                  </a:ext>
                </a:extLst>
              </a:tr>
              <a:tr h="176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GHTDVV1T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- Vacuum Transport And Installation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HEST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005d 10h 50m 00s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894412"/>
                  </a:ext>
                </a:extLst>
              </a:tr>
              <a:tr h="176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GTH4QD21  / GTH4QD22 / GTH4MU1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- Vacuum Transport And Installation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HEST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000d 01h 26m 00s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669424"/>
                  </a:ext>
                </a:extLst>
              </a:tr>
              <a:tr h="176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GTE1VV1S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- Vacuum Transport And Installation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HEST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000d 06h 23m 00s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447728"/>
                  </a:ext>
                </a:extLst>
              </a:tr>
              <a:tr h="176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GTE4VV2T GTE5VV2T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- Vacuum Transport And Installation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HEST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000d 00h 35m 00s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07249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07" y="2802433"/>
            <a:ext cx="8656760" cy="1234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7" y="4257649"/>
            <a:ext cx="5934808" cy="19185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8046" y="1606046"/>
            <a:ext cx="609600" cy="2462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00" dirty="0" smtClean="0">
                <a:solidFill>
                  <a:srgbClr val="FF0000"/>
                </a:solidFill>
              </a:rPr>
              <a:t>102321</a:t>
            </a:r>
            <a:endParaRPr lang="en-US" sz="1000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2457" y="1956115"/>
            <a:ext cx="6078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118763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7354" y="4153363"/>
            <a:ext cx="2613513" cy="14773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Not many failures, low criticality (</a:t>
            </a:r>
            <a:r>
              <a:rPr lang="en-US" dirty="0" err="1" smtClean="0"/>
              <a:t>eg</a:t>
            </a:r>
            <a:r>
              <a:rPr lang="en-US" dirty="0" smtClean="0"/>
              <a:t>. switch to another beam line if possible), relatively easy access.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518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5" y="1450685"/>
            <a:ext cx="5626543" cy="511423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Renovated in early 1990’s</a:t>
            </a:r>
          </a:p>
          <a:p>
            <a:r>
              <a:rPr lang="en-US" sz="2200" dirty="0" smtClean="0"/>
              <a:t>The same hardware as in SIS18 </a:t>
            </a:r>
            <a:br>
              <a:rPr lang="en-US" sz="2200" dirty="0" smtClean="0"/>
            </a:br>
            <a:r>
              <a:rPr lang="en-US" sz="2200" dirty="0" smtClean="0"/>
              <a:t>(NOT like </a:t>
            </a:r>
            <a:r>
              <a:rPr lang="en-US" sz="2200" dirty="0" smtClean="0"/>
              <a:t>UNILAC’s </a:t>
            </a:r>
            <a:r>
              <a:rPr lang="en-US" sz="2200" dirty="0" smtClean="0"/>
              <a:t>old system)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an run for another ~10 </a:t>
            </a:r>
            <a:r>
              <a:rPr lang="en-US" sz="2200" dirty="0" smtClean="0"/>
              <a:t>years</a:t>
            </a:r>
          </a:p>
          <a:p>
            <a:r>
              <a:rPr lang="en-US" sz="2200" dirty="0" smtClean="0"/>
              <a:t>Remote control of valves, </a:t>
            </a:r>
            <a:br>
              <a:rPr lang="en-US" sz="2200" dirty="0" smtClean="0"/>
            </a:br>
            <a:r>
              <a:rPr lang="en-US" sz="2200" dirty="0" smtClean="0"/>
              <a:t>reading of gauges</a:t>
            </a:r>
            <a:endParaRPr lang="en-US" sz="2200" dirty="0" smtClean="0"/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FAIR vacuum control system:</a:t>
            </a:r>
          </a:p>
          <a:p>
            <a:r>
              <a:rPr lang="en-US" sz="2200" dirty="0" smtClean="0"/>
              <a:t>PLC-based Industrial CS </a:t>
            </a:r>
          </a:p>
          <a:p>
            <a:r>
              <a:rPr lang="en-US" sz="2200" dirty="0" smtClean="0"/>
              <a:t>Easy, standard, robust</a:t>
            </a:r>
            <a:br>
              <a:rPr lang="en-US" sz="2200" dirty="0" smtClean="0"/>
            </a:br>
            <a:r>
              <a:rPr lang="en-US" sz="2200" dirty="0" smtClean="0"/>
              <a:t>reliable, radiation-compatible</a:t>
            </a:r>
          </a:p>
          <a:p>
            <a:r>
              <a:rPr lang="en-US" sz="2200" dirty="0" smtClean="0"/>
              <a:t>HEST system is already </a:t>
            </a:r>
            <a:br>
              <a:rPr lang="en-US" sz="2200" dirty="0" smtClean="0"/>
            </a:br>
            <a:r>
              <a:rPr lang="en-US" sz="2200" dirty="0" smtClean="0"/>
              <a:t>quite centralized – probably </a:t>
            </a:r>
            <a:br>
              <a:rPr lang="en-US" sz="2200" dirty="0" smtClean="0"/>
            </a:br>
            <a:r>
              <a:rPr lang="en-US" sz="2200" dirty="0" smtClean="0"/>
              <a:t>no </a:t>
            </a:r>
            <a:r>
              <a:rPr lang="en-US" sz="2200" dirty="0" err="1" smtClean="0"/>
              <a:t>recabling</a:t>
            </a:r>
            <a:r>
              <a:rPr lang="en-US" sz="2200" dirty="0" smtClean="0"/>
              <a:t> needed</a:t>
            </a:r>
          </a:p>
          <a:p>
            <a:r>
              <a:rPr lang="en-US" sz="2200" dirty="0" smtClean="0"/>
              <a:t>+ Remote control of pumps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412" y="3341077"/>
            <a:ext cx="4088550" cy="2351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4566" y="4671638"/>
            <a:ext cx="1688123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RS485, RS232</a:t>
            </a:r>
            <a:endParaRPr lang="en-US" sz="1600" dirty="0" smtClean="0"/>
          </a:p>
        </p:txBody>
      </p:sp>
      <p:sp>
        <p:nvSpPr>
          <p:cNvPr id="6" name="Oval 5"/>
          <p:cNvSpPr/>
          <p:nvPr/>
        </p:nvSpPr>
        <p:spPr>
          <a:xfrm>
            <a:off x="5210908" y="3938954"/>
            <a:ext cx="3358661" cy="89095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70077" y="3006970"/>
            <a:ext cx="392724" cy="9319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30815" y="2643570"/>
            <a:ext cx="2192216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to be replaced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2022249"/>
            <a:ext cx="2192216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already have</a:t>
            </a:r>
            <a:endParaRPr lang="en-US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492251" y="2391581"/>
            <a:ext cx="392724" cy="1154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66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422565" y="1418493"/>
            <a:ext cx="8328712" cy="803296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 algn="l">
              <a:lnSpc>
                <a:spcPct val="200000"/>
              </a:lnSpc>
              <a:buAutoNum type="arabicPeriod"/>
            </a:pPr>
            <a:r>
              <a:rPr lang="en-US" sz="1600" dirty="0" smtClean="0"/>
              <a:t>An online vacuum system status page (like for SIS18</a:t>
            </a:r>
            <a:r>
              <a:rPr lang="en-US" sz="1600" dirty="0" smtClean="0"/>
              <a:t>), </a:t>
            </a:r>
            <a:br>
              <a:rPr lang="en-US" sz="1600" dirty="0" smtClean="0"/>
            </a:br>
            <a:r>
              <a:rPr lang="en-US" sz="1600" dirty="0" smtClean="0"/>
              <a:t>centralized information page about vented sectors – ASAP.</a:t>
            </a:r>
          </a:p>
          <a:p>
            <a:pPr marL="342900" indent="-342900" algn="l">
              <a:lnSpc>
                <a:spcPct val="200000"/>
              </a:lnSpc>
              <a:buAutoNum type="arabicPeriod"/>
            </a:pPr>
            <a:r>
              <a:rPr lang="en-US" sz="1600" dirty="0" smtClean="0"/>
              <a:t>Replacement of ion getter pumps (12kEUR each) </a:t>
            </a:r>
            <a:br>
              <a:rPr lang="en-US" sz="1600" dirty="0" smtClean="0"/>
            </a:br>
            <a:r>
              <a:rPr lang="en-US" sz="1600" dirty="0" smtClean="0"/>
              <a:t>	– every year new pumps are acquired and replaced if needed (2019-2024)</a:t>
            </a:r>
          </a:p>
          <a:p>
            <a:pPr marL="342900" indent="-342900" algn="l">
              <a:lnSpc>
                <a:spcPct val="200000"/>
              </a:lnSpc>
              <a:buAutoNum type="arabicPeriod"/>
            </a:pPr>
            <a:r>
              <a:rPr lang="en-US" sz="1600" dirty="0" smtClean="0"/>
              <a:t>Reconfiguration of new HHD beamline (2021, additional ion pump).</a:t>
            </a:r>
          </a:p>
          <a:p>
            <a:pPr marL="342900" indent="-342900" algn="l">
              <a:lnSpc>
                <a:spcPct val="200000"/>
              </a:lnSpc>
              <a:buAutoNum type="arabicPeriod"/>
            </a:pPr>
            <a:r>
              <a:rPr lang="en-US" sz="1600" dirty="0" smtClean="0"/>
              <a:t>Upgrade of the control system (2023-2024).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The vacuum system upgrade (and other upgrades) depends on long-term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perspectives for HEST. What will happen when FAIR is ready?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Experiments should submit proposals and decisions should be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made at management level.</a:t>
            </a:r>
          </a:p>
          <a:p>
            <a:pPr algn="l">
              <a:lnSpc>
                <a:spcPct val="20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 algn="l">
              <a:lnSpc>
                <a:spcPct val="200000"/>
              </a:lnSpc>
              <a:buAutoNum type="arabicPeriod"/>
            </a:pPr>
            <a:endParaRPr lang="en-US" dirty="0" smtClean="0"/>
          </a:p>
          <a:p>
            <a:pPr marL="342900" indent="-342900" algn="l">
              <a:lnSpc>
                <a:spcPct val="200000"/>
              </a:lnSpc>
              <a:buAutoNum type="arabicPeriod"/>
            </a:pPr>
            <a:endParaRPr lang="en-US" dirty="0" smtClean="0"/>
          </a:p>
          <a:p>
            <a:pPr marL="342900" indent="-342900" algn="l">
              <a:lnSpc>
                <a:spcPct val="200000"/>
              </a:lnSpc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2699996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8A563C3-E9DC-2D40-88C9-B52C16E45EC9}" vid="{86C85BE2-9C75-0A41-8BE5-539428EF9C2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gsi-folienmaster_2019_50Jahre</Template>
  <TotalTime>0</TotalTime>
  <Words>316</Words>
  <Application>Microsoft Office PowerPoint</Application>
  <PresentationFormat>On-screen Show (4:3)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fair-gsi-folienmaster_2017_onering</vt:lpstr>
      <vt:lpstr>HEST vacuum system</vt:lpstr>
      <vt:lpstr>Overview</vt:lpstr>
      <vt:lpstr>Overview plan</vt:lpstr>
      <vt:lpstr>Overview plan - zoom</vt:lpstr>
      <vt:lpstr>Inventory (subject to update)</vt:lpstr>
      <vt:lpstr>List of failures (last 12 months)</vt:lpstr>
      <vt:lpstr>Control system</vt:lpstr>
      <vt:lpstr>What should be done and when?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HEST vacuum system</dc:title>
  <dc:creator>Sapinski, Mariusz Dr.</dc:creator>
  <cp:lastModifiedBy>Sapinski, Mariusz Dr.</cp:lastModifiedBy>
  <cp:revision>19</cp:revision>
  <cp:lastPrinted>2019-08-27T10:44:56Z</cp:lastPrinted>
  <dcterms:created xsi:type="dcterms:W3CDTF">2019-08-23T06:11:32Z</dcterms:created>
  <dcterms:modified xsi:type="dcterms:W3CDTF">2019-08-27T10:59:27Z</dcterms:modified>
</cp:coreProperties>
</file>