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handoutMasterIdLst>
    <p:handoutMasterId r:id="rId6"/>
  </p:handoutMasterIdLst>
  <p:sldIdLst>
    <p:sldId id="256" r:id="rId2"/>
    <p:sldId id="327" r:id="rId3"/>
    <p:sldId id="328" r:id="rId4"/>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E9EDF4"/>
    <a:srgbClr val="003300"/>
    <a:srgbClr val="FFFF01"/>
    <a:srgbClr val="B45008"/>
    <a:srgbClr val="FF6600"/>
    <a:srgbClr val="FF193C"/>
    <a:srgbClr val="01647D"/>
    <a:srgbClr val="FFFF7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6433" autoAdjust="0"/>
  </p:normalViewPr>
  <p:slideViewPr>
    <p:cSldViewPr snapToGrid="0" snapToObjects="1">
      <p:cViewPr varScale="1">
        <p:scale>
          <a:sx n="96" d="100"/>
          <a:sy n="96" d="100"/>
        </p:scale>
        <p:origin x="85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B851660-0934-124D-A4B3-496C7F320307}" type="datetimeFigureOut">
              <a:rPr lang="de-DE" smtClean="0"/>
              <a:t>20.08.2019</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F3A3EDE-7EBB-0F4A-80C2-34DB9D2E2ED3}" type="slidenum">
              <a:rPr lang="de-DE" smtClean="0"/>
              <a:t>‹#›</a:t>
            </a:fld>
            <a:endParaRPr lang="de-DE"/>
          </a:p>
        </p:txBody>
      </p:sp>
    </p:spTree>
    <p:extLst>
      <p:ext uri="{BB962C8B-B14F-4D97-AF65-F5344CB8AC3E}">
        <p14:creationId xmlns:p14="http://schemas.microsoft.com/office/powerpoint/2010/main" val="10282155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C828EF-C252-394A-93BF-1C478CFA0896}" type="datetimeFigureOut">
              <a:rPr lang="de-DE" smtClean="0"/>
              <a:t>20.08.2019</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E02386-BEE7-5D4D-B4E7-4BB579C47884}" type="slidenum">
              <a:rPr lang="de-DE" smtClean="0"/>
              <a:t>‹#›</a:t>
            </a:fld>
            <a:endParaRPr lang="de-DE"/>
          </a:p>
        </p:txBody>
      </p:sp>
    </p:spTree>
    <p:extLst>
      <p:ext uri="{BB962C8B-B14F-4D97-AF65-F5344CB8AC3E}">
        <p14:creationId xmlns:p14="http://schemas.microsoft.com/office/powerpoint/2010/main" val="332901983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11" name="Bild 4" descr="FAIR_mesh_einRing_2017.jpg"/>
          <p:cNvPicPr>
            <a:picLocks noChangeAspect="1"/>
          </p:cNvPicPr>
          <p:nvPr userDrawn="1"/>
        </p:nvPicPr>
        <p:blipFill rotWithShape="1">
          <a:blip r:embed="rId2">
            <a:extLst>
              <a:ext uri="{28A0092B-C50C-407E-A947-70E740481C1C}">
                <a14:useLocalDpi xmlns:a14="http://schemas.microsoft.com/office/drawing/2010/main" val="0"/>
              </a:ext>
            </a:extLst>
          </a:blip>
          <a:srcRect t="3490" b="3602"/>
          <a:stretch/>
        </p:blipFill>
        <p:spPr>
          <a:xfrm>
            <a:off x="472796" y="1244600"/>
            <a:ext cx="8518804" cy="5342081"/>
          </a:xfrm>
          <a:prstGeom prst="rect">
            <a:avLst/>
          </a:prstGeom>
        </p:spPr>
      </p:pic>
      <p:sp>
        <p:nvSpPr>
          <p:cNvPr id="2" name="Titel 1"/>
          <p:cNvSpPr>
            <a:spLocks noGrp="1"/>
          </p:cNvSpPr>
          <p:nvPr>
            <p:ph type="ctrTitle"/>
          </p:nvPr>
        </p:nvSpPr>
        <p:spPr>
          <a:xfrm>
            <a:off x="1251563" y="3244364"/>
            <a:ext cx="6607516" cy="779866"/>
          </a:xfrm>
        </p:spPr>
        <p:txBody>
          <a:bodyPr anchor="b" anchorCtr="0">
            <a:noAutofit/>
          </a:bodyPr>
          <a:lstStyle>
            <a:lvl1pPr algn="ctr">
              <a:defRPr sz="3600">
                <a:solidFill>
                  <a:srgbClr val="333333"/>
                </a:solidFill>
              </a:defRPr>
            </a:lvl1pPr>
          </a:lstStyle>
          <a:p>
            <a:r>
              <a:rPr lang="en-US"/>
              <a:t>Click to edit Master title style</a:t>
            </a:r>
            <a:endParaRPr lang="de-DE" dirty="0"/>
          </a:p>
        </p:txBody>
      </p:sp>
      <p:sp>
        <p:nvSpPr>
          <p:cNvPr id="3" name="Untertitel 2"/>
          <p:cNvSpPr>
            <a:spLocks noGrp="1"/>
          </p:cNvSpPr>
          <p:nvPr>
            <p:ph type="subTitle" idx="1"/>
          </p:nvPr>
        </p:nvSpPr>
        <p:spPr>
          <a:xfrm>
            <a:off x="1371600" y="4024230"/>
            <a:ext cx="6400800" cy="584660"/>
          </a:xfrm>
        </p:spPr>
        <p:txBody>
          <a:bodyPr>
            <a:normAutofit/>
          </a:bodyPr>
          <a:lstStyle>
            <a:lvl1pPr marL="0" indent="0" algn="ctr">
              <a:buNone/>
              <a:defRPr sz="20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de-DE" dirty="0"/>
          </a:p>
        </p:txBody>
      </p:sp>
      <p:grpSp>
        <p:nvGrpSpPr>
          <p:cNvPr id="12" name="Gruppierung 11"/>
          <p:cNvGrpSpPr/>
          <p:nvPr userDrawn="1"/>
        </p:nvGrpSpPr>
        <p:grpSpPr>
          <a:xfrm>
            <a:off x="3193470" y="150090"/>
            <a:ext cx="5615712" cy="845209"/>
            <a:chOff x="3193470" y="150090"/>
            <a:chExt cx="5615712" cy="845209"/>
          </a:xfrm>
        </p:grpSpPr>
        <p:sp>
          <p:nvSpPr>
            <p:cNvPr id="9" name="Rechteck 8"/>
            <p:cNvSpPr/>
            <p:nvPr userDrawn="1"/>
          </p:nvSpPr>
          <p:spPr>
            <a:xfrm>
              <a:off x="7031182" y="150090"/>
              <a:ext cx="1778000" cy="56054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8" name="Textfeld 7"/>
            <p:cNvSpPr txBox="1"/>
            <p:nvPr userDrawn="1"/>
          </p:nvSpPr>
          <p:spPr>
            <a:xfrm>
              <a:off x="3193470" y="595189"/>
              <a:ext cx="5530803" cy="400110"/>
            </a:xfrm>
            <a:prstGeom prst="rect">
              <a:avLst/>
            </a:prstGeom>
            <a:noFill/>
          </p:spPr>
          <p:txBody>
            <a:bodyPr wrap="square" rtlCol="0">
              <a:spAutoFit/>
            </a:bodyPr>
            <a:lstStyle/>
            <a:p>
              <a:pPr marL="0" marR="0" indent="0" algn="r" defTabSz="457200" rtl="0" eaLnBrk="1" fontAlgn="auto" latinLnBrk="0" hangingPunct="1">
                <a:lnSpc>
                  <a:spcPct val="100000"/>
                </a:lnSpc>
                <a:spcBef>
                  <a:spcPts val="0"/>
                </a:spcBef>
                <a:spcAft>
                  <a:spcPts val="0"/>
                </a:spcAft>
                <a:buClrTx/>
                <a:buSzTx/>
                <a:buFontTx/>
                <a:buNone/>
                <a:tabLst/>
                <a:defRPr/>
              </a:pPr>
              <a:r>
                <a:rPr lang="de-DE" sz="1000" dirty="0">
                  <a:solidFill>
                    <a:srgbClr val="333333"/>
                  </a:solidFill>
                  <a:latin typeface="Arial"/>
                  <a:cs typeface="Arial"/>
                </a:rPr>
                <a:t>GSI Helmholtzzentrum für Schwerionenforschung GmbH</a:t>
              </a:r>
            </a:p>
            <a:p>
              <a:pPr algn="r"/>
              <a:endParaRPr lang="de-DE" sz="1000" dirty="0">
                <a:solidFill>
                  <a:srgbClr val="333333"/>
                </a:solidFill>
                <a:latin typeface="Arial"/>
                <a:cs typeface="Arial"/>
              </a:endParaRPr>
            </a:p>
          </p:txBody>
        </p:sp>
        <p:pic>
          <p:nvPicPr>
            <p:cNvPr id="10" name="Bild 9" descr="GSI_Logo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97965" y="178975"/>
              <a:ext cx="1349516" cy="449839"/>
            </a:xfrm>
            <a:prstGeom prst="rect">
              <a:avLst/>
            </a:prstGeom>
          </p:spPr>
        </p:pic>
      </p:grpSp>
      <p:sp>
        <p:nvSpPr>
          <p:cNvPr id="13" name="Rechteck 12"/>
          <p:cNvSpPr/>
          <p:nvPr userDrawn="1"/>
        </p:nvSpPr>
        <p:spPr>
          <a:xfrm>
            <a:off x="404091" y="6650182"/>
            <a:ext cx="3371273" cy="207818"/>
          </a:xfrm>
          <a:prstGeom prst="rect">
            <a:avLst/>
          </a:prstGeom>
          <a:solidFill>
            <a:srgbClr val="EAEAE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09936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22565" y="271335"/>
            <a:ext cx="6242342" cy="787557"/>
          </a:xfrm>
        </p:spPr>
        <p:txBody>
          <a:bodyPr/>
          <a:lstStyle/>
          <a:p>
            <a:r>
              <a:rPr lang="en-US"/>
              <a:t>Click to edit Master title style</a:t>
            </a:r>
            <a:endParaRPr lang="de-DE"/>
          </a:p>
        </p:txBody>
      </p:sp>
      <p:sp>
        <p:nvSpPr>
          <p:cNvPr id="3" name="Inhaltsplatzhalt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6" name="Foliennummernplatzhalter 5"/>
          <p:cNvSpPr>
            <a:spLocks noGrp="1"/>
          </p:cNvSpPr>
          <p:nvPr>
            <p:ph type="sldNum" sz="quarter" idx="12"/>
          </p:nvPr>
        </p:nvSpPr>
        <p:spPr/>
        <p:txBody>
          <a:bodyPr/>
          <a:lstStyle/>
          <a:p>
            <a:fld id="{125CBDDA-5CCF-8748-8988-9DC6C8981774}" type="slidenum">
              <a:rPr lang="de-DE" smtClean="0"/>
              <a:t>‹#›</a:t>
            </a:fld>
            <a:endParaRPr lang="de-DE"/>
          </a:p>
        </p:txBody>
      </p:sp>
      <p:sp>
        <p:nvSpPr>
          <p:cNvPr id="5" name="Datumsplatzhalter 4"/>
          <p:cNvSpPr>
            <a:spLocks noGrp="1"/>
          </p:cNvSpPr>
          <p:nvPr>
            <p:ph type="dt" sz="half" idx="2"/>
          </p:nvPr>
        </p:nvSpPr>
        <p:spPr>
          <a:xfrm>
            <a:off x="7123544" y="6552643"/>
            <a:ext cx="825285" cy="365125"/>
          </a:xfrm>
          <a:prstGeom prst="rect">
            <a:avLst/>
          </a:prstGeom>
        </p:spPr>
        <p:txBody>
          <a:bodyPr vert="horz" lIns="91440" tIns="45720" rIns="91440" bIns="45720" rtlCol="0" anchor="ctr"/>
          <a:lstStyle>
            <a:lvl1pPr algn="r">
              <a:defRPr sz="1000">
                <a:solidFill>
                  <a:schemeClr val="tx1"/>
                </a:solidFill>
              </a:defRPr>
            </a:lvl1pPr>
          </a:lstStyle>
          <a:p>
            <a:r>
              <a:rPr lang="de-DE"/>
              <a:t>31.03.14</a:t>
            </a:r>
            <a:endParaRPr lang="de-DE" dirty="0"/>
          </a:p>
        </p:txBody>
      </p:sp>
      <p:sp>
        <p:nvSpPr>
          <p:cNvPr id="7" name="Fußzeilenplatzhalter 7"/>
          <p:cNvSpPr>
            <a:spLocks noGrp="1"/>
          </p:cNvSpPr>
          <p:nvPr>
            <p:ph type="ftr" sz="quarter" idx="3"/>
          </p:nvPr>
        </p:nvSpPr>
        <p:spPr>
          <a:xfrm>
            <a:off x="4203399" y="6560611"/>
            <a:ext cx="2895600" cy="357157"/>
          </a:xfrm>
          <a:prstGeom prst="rect">
            <a:avLst/>
          </a:prstGeom>
        </p:spPr>
        <p:txBody>
          <a:bodyPr vert="horz" lIns="91440" tIns="45720" rIns="91440" bIns="45720" rtlCol="0" anchor="ctr"/>
          <a:lstStyle>
            <a:lvl1pPr algn="ctr">
              <a:defRPr sz="1000">
                <a:solidFill>
                  <a:schemeClr val="tx1"/>
                </a:solidFill>
              </a:defRPr>
            </a:lvl1pPr>
          </a:lstStyle>
          <a:p>
            <a:pPr algn="l"/>
            <a:r>
              <a:rPr lang="de-DE" dirty="0"/>
              <a:t>Name/Vortragstitel</a:t>
            </a:r>
          </a:p>
        </p:txBody>
      </p:sp>
    </p:spTree>
    <p:extLst>
      <p:ext uri="{BB962C8B-B14F-4D97-AF65-F5344CB8AC3E}">
        <p14:creationId xmlns:p14="http://schemas.microsoft.com/office/powerpoint/2010/main" val="947664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Inhaltsplatzhalter 2"/>
          <p:cNvSpPr>
            <a:spLocks noGrp="1"/>
          </p:cNvSpPr>
          <p:nvPr>
            <p:ph sz="half" idx="1"/>
          </p:nvPr>
        </p:nvSpPr>
        <p:spPr>
          <a:xfrm>
            <a:off x="457200" y="1600200"/>
            <a:ext cx="4038600" cy="4525963"/>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4" name="Inhaltsplatzhalter 3"/>
          <p:cNvSpPr>
            <a:spLocks noGrp="1"/>
          </p:cNvSpPr>
          <p:nvPr>
            <p:ph sz="half" idx="2"/>
          </p:nvPr>
        </p:nvSpPr>
        <p:spPr>
          <a:xfrm>
            <a:off x="4648200" y="1600200"/>
            <a:ext cx="4038600" cy="4525963"/>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7" name="Foliennummernplatzhalter 6"/>
          <p:cNvSpPr>
            <a:spLocks noGrp="1"/>
          </p:cNvSpPr>
          <p:nvPr>
            <p:ph type="sldNum" sz="quarter" idx="12"/>
          </p:nvPr>
        </p:nvSpPr>
        <p:spPr/>
        <p:txBody>
          <a:bodyPr/>
          <a:lstStyle/>
          <a:p>
            <a:fld id="{125CBDDA-5CCF-8748-8988-9DC6C8981774}" type="slidenum">
              <a:rPr lang="de-DE" smtClean="0"/>
              <a:t>‹#›</a:t>
            </a:fld>
            <a:endParaRPr lang="de-DE"/>
          </a:p>
        </p:txBody>
      </p:sp>
      <p:sp>
        <p:nvSpPr>
          <p:cNvPr id="6" name="Datumsplatzhalter 4"/>
          <p:cNvSpPr>
            <a:spLocks noGrp="1"/>
          </p:cNvSpPr>
          <p:nvPr>
            <p:ph type="dt" sz="half" idx="13"/>
          </p:nvPr>
        </p:nvSpPr>
        <p:spPr>
          <a:xfrm>
            <a:off x="7098998" y="6552643"/>
            <a:ext cx="849831" cy="365125"/>
          </a:xfrm>
          <a:prstGeom prst="rect">
            <a:avLst/>
          </a:prstGeom>
        </p:spPr>
        <p:txBody>
          <a:bodyPr vert="horz" lIns="91440" tIns="45720" rIns="91440" bIns="45720" rtlCol="0" anchor="ctr"/>
          <a:lstStyle>
            <a:lvl1pPr algn="r">
              <a:defRPr sz="1000">
                <a:solidFill>
                  <a:schemeClr val="tx1"/>
                </a:solidFill>
              </a:defRPr>
            </a:lvl1pPr>
          </a:lstStyle>
          <a:p>
            <a:r>
              <a:rPr lang="de-DE"/>
              <a:t>31.03.14</a:t>
            </a:r>
            <a:endParaRPr lang="de-DE" dirty="0"/>
          </a:p>
        </p:txBody>
      </p:sp>
      <p:sp>
        <p:nvSpPr>
          <p:cNvPr id="8" name="Fußzeilenplatzhalter 7"/>
          <p:cNvSpPr>
            <a:spLocks noGrp="1"/>
          </p:cNvSpPr>
          <p:nvPr>
            <p:ph type="ftr" sz="quarter" idx="3"/>
          </p:nvPr>
        </p:nvSpPr>
        <p:spPr>
          <a:xfrm>
            <a:off x="4203399" y="6560611"/>
            <a:ext cx="2895600" cy="357157"/>
          </a:xfrm>
          <a:prstGeom prst="rect">
            <a:avLst/>
          </a:prstGeom>
        </p:spPr>
        <p:txBody>
          <a:bodyPr vert="horz" lIns="91440" tIns="45720" rIns="91440" bIns="45720" rtlCol="0" anchor="ctr"/>
          <a:lstStyle>
            <a:lvl1pPr algn="ctr">
              <a:defRPr sz="1000">
                <a:solidFill>
                  <a:schemeClr val="tx1"/>
                </a:solidFill>
              </a:defRPr>
            </a:lvl1pPr>
          </a:lstStyle>
          <a:p>
            <a:pPr algn="l"/>
            <a:r>
              <a:rPr lang="de-DE" dirty="0"/>
              <a:t>Name/Vortragstitel</a:t>
            </a:r>
          </a:p>
        </p:txBody>
      </p:sp>
    </p:spTree>
    <p:extLst>
      <p:ext uri="{BB962C8B-B14F-4D97-AF65-F5344CB8AC3E}">
        <p14:creationId xmlns:p14="http://schemas.microsoft.com/office/powerpoint/2010/main" val="2866025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5" name="Foliennummernplatzhalter 4"/>
          <p:cNvSpPr>
            <a:spLocks noGrp="1"/>
          </p:cNvSpPr>
          <p:nvPr>
            <p:ph type="sldNum" sz="quarter" idx="12"/>
          </p:nvPr>
        </p:nvSpPr>
        <p:spPr/>
        <p:txBody>
          <a:bodyPr/>
          <a:lstStyle/>
          <a:p>
            <a:fld id="{125CBDDA-5CCF-8748-8988-9DC6C8981774}" type="slidenum">
              <a:rPr lang="de-DE" smtClean="0"/>
              <a:t>‹#›</a:t>
            </a:fld>
            <a:endParaRPr lang="de-DE"/>
          </a:p>
        </p:txBody>
      </p:sp>
      <p:sp>
        <p:nvSpPr>
          <p:cNvPr id="4" name="Datumsplatzhalter 4"/>
          <p:cNvSpPr>
            <a:spLocks noGrp="1"/>
          </p:cNvSpPr>
          <p:nvPr>
            <p:ph type="dt" sz="half" idx="2"/>
          </p:nvPr>
        </p:nvSpPr>
        <p:spPr>
          <a:xfrm>
            <a:off x="7098998" y="6552643"/>
            <a:ext cx="849831" cy="365125"/>
          </a:xfrm>
          <a:prstGeom prst="rect">
            <a:avLst/>
          </a:prstGeom>
        </p:spPr>
        <p:txBody>
          <a:bodyPr vert="horz" lIns="91440" tIns="45720" rIns="91440" bIns="45720" rtlCol="0" anchor="ctr"/>
          <a:lstStyle>
            <a:lvl1pPr algn="r">
              <a:defRPr sz="1000">
                <a:solidFill>
                  <a:schemeClr val="tx1"/>
                </a:solidFill>
              </a:defRPr>
            </a:lvl1pPr>
          </a:lstStyle>
          <a:p>
            <a:r>
              <a:rPr lang="de-DE"/>
              <a:t>31.03.14</a:t>
            </a:r>
            <a:endParaRPr lang="de-DE" dirty="0"/>
          </a:p>
        </p:txBody>
      </p:sp>
      <p:sp>
        <p:nvSpPr>
          <p:cNvPr id="6" name="Fußzeilenplatzhalter 7"/>
          <p:cNvSpPr>
            <a:spLocks noGrp="1"/>
          </p:cNvSpPr>
          <p:nvPr>
            <p:ph type="ftr" sz="quarter" idx="3"/>
          </p:nvPr>
        </p:nvSpPr>
        <p:spPr>
          <a:xfrm>
            <a:off x="4203399" y="6560611"/>
            <a:ext cx="2895600" cy="357157"/>
          </a:xfrm>
          <a:prstGeom prst="rect">
            <a:avLst/>
          </a:prstGeom>
        </p:spPr>
        <p:txBody>
          <a:bodyPr vert="horz" lIns="91440" tIns="45720" rIns="91440" bIns="45720" rtlCol="0" anchor="ctr"/>
          <a:lstStyle>
            <a:lvl1pPr algn="ctr">
              <a:defRPr sz="1000">
                <a:solidFill>
                  <a:schemeClr val="tx1"/>
                </a:solidFill>
              </a:defRPr>
            </a:lvl1pPr>
          </a:lstStyle>
          <a:p>
            <a:pPr algn="l"/>
            <a:r>
              <a:rPr lang="de-DE" dirty="0"/>
              <a:t>Name/Vortragstitel</a:t>
            </a:r>
          </a:p>
        </p:txBody>
      </p:sp>
    </p:spTree>
    <p:extLst>
      <p:ext uri="{BB962C8B-B14F-4D97-AF65-F5344CB8AC3E}">
        <p14:creationId xmlns:p14="http://schemas.microsoft.com/office/powerpoint/2010/main" val="38897924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hteck 9"/>
          <p:cNvSpPr/>
          <p:nvPr/>
        </p:nvSpPr>
        <p:spPr>
          <a:xfrm>
            <a:off x="0" y="6612411"/>
            <a:ext cx="9144000" cy="255600"/>
          </a:xfrm>
          <a:prstGeom prst="rect">
            <a:avLst/>
          </a:prstGeom>
          <a:solidFill>
            <a:srgbClr val="EAEAE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3" name="Textplatzhalter 2"/>
          <p:cNvSpPr>
            <a:spLocks noGrp="1"/>
          </p:cNvSpPr>
          <p:nvPr>
            <p:ph type="body" idx="1"/>
          </p:nvPr>
        </p:nvSpPr>
        <p:spPr>
          <a:xfrm>
            <a:off x="422565" y="1450685"/>
            <a:ext cx="8211834" cy="4903585"/>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4"/>
          </p:nvPr>
        </p:nvSpPr>
        <p:spPr>
          <a:xfrm>
            <a:off x="7964992" y="6552643"/>
            <a:ext cx="744898" cy="365125"/>
          </a:xfrm>
          <a:prstGeom prst="rect">
            <a:avLst/>
          </a:prstGeom>
        </p:spPr>
        <p:txBody>
          <a:bodyPr vert="horz" lIns="91440" tIns="45720" rIns="91440" bIns="45720" rtlCol="0" anchor="ctr"/>
          <a:lstStyle>
            <a:lvl1pPr algn="r">
              <a:defRPr sz="1000">
                <a:solidFill>
                  <a:srgbClr val="333333"/>
                </a:solidFill>
                <a:latin typeface="Arial"/>
                <a:cs typeface="Arial"/>
              </a:defRPr>
            </a:lvl1pPr>
          </a:lstStyle>
          <a:p>
            <a:fld id="{125CBDDA-5CCF-8748-8988-9DC6C8981774}" type="slidenum">
              <a:rPr lang="de-DE" smtClean="0"/>
              <a:pPr/>
              <a:t>‹#›</a:t>
            </a:fld>
            <a:endParaRPr lang="de-DE" dirty="0"/>
          </a:p>
        </p:txBody>
      </p:sp>
      <p:pic>
        <p:nvPicPr>
          <p:cNvPr id="7" name="Bild 6" descr="GSI_Logo_rgb.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297965" y="259790"/>
            <a:ext cx="1349516" cy="449839"/>
          </a:xfrm>
          <a:prstGeom prst="rect">
            <a:avLst/>
          </a:prstGeom>
        </p:spPr>
      </p:pic>
      <p:cxnSp>
        <p:nvCxnSpPr>
          <p:cNvPr id="9" name="Gerade Verbindung 8"/>
          <p:cNvCxnSpPr/>
          <p:nvPr/>
        </p:nvCxnSpPr>
        <p:spPr>
          <a:xfrm>
            <a:off x="0" y="1068273"/>
            <a:ext cx="9144000" cy="0"/>
          </a:xfrm>
          <a:prstGeom prst="line">
            <a:avLst/>
          </a:prstGeom>
          <a:ln w="254000">
            <a:solidFill>
              <a:srgbClr val="EAEAEA"/>
            </a:solidFill>
          </a:ln>
          <a:effectLst/>
        </p:spPr>
        <p:style>
          <a:lnRef idx="2">
            <a:schemeClr val="accent1"/>
          </a:lnRef>
          <a:fillRef idx="0">
            <a:schemeClr val="accent1"/>
          </a:fillRef>
          <a:effectRef idx="1">
            <a:schemeClr val="accent1"/>
          </a:effectRef>
          <a:fontRef idx="minor">
            <a:schemeClr val="tx1"/>
          </a:fontRef>
        </p:style>
      </p:cxnSp>
      <p:sp>
        <p:nvSpPr>
          <p:cNvPr id="11" name="Textfeld 10"/>
          <p:cNvSpPr txBox="1"/>
          <p:nvPr/>
        </p:nvSpPr>
        <p:spPr>
          <a:xfrm>
            <a:off x="435267" y="6620368"/>
            <a:ext cx="3780832" cy="246221"/>
          </a:xfrm>
          <a:prstGeom prst="rect">
            <a:avLst/>
          </a:prstGeom>
          <a:noFill/>
        </p:spPr>
        <p:txBody>
          <a:bodyPr wrap="square" rtlCol="0" anchor="ctr">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000" dirty="0">
                <a:solidFill>
                  <a:srgbClr val="333333"/>
                </a:solidFill>
                <a:latin typeface="Arial"/>
                <a:cs typeface="Arial"/>
              </a:rPr>
              <a:t>GSI Helmholtzzentrum für Schwerionenforschung GmbH</a:t>
            </a:r>
          </a:p>
        </p:txBody>
      </p:sp>
      <p:sp>
        <p:nvSpPr>
          <p:cNvPr id="2" name="Titelplatzhalter 1"/>
          <p:cNvSpPr>
            <a:spLocks noGrp="1"/>
          </p:cNvSpPr>
          <p:nvPr>
            <p:ph type="title"/>
          </p:nvPr>
        </p:nvSpPr>
        <p:spPr>
          <a:xfrm>
            <a:off x="422565" y="270000"/>
            <a:ext cx="6242342" cy="787557"/>
          </a:xfrm>
          <a:prstGeom prst="rect">
            <a:avLst/>
          </a:prstGeom>
        </p:spPr>
        <p:txBody>
          <a:bodyPr vert="horz" lIns="91440" tIns="45720" rIns="91440" bIns="45720" rtlCol="0" anchor="b" anchorCtr="0">
            <a:normAutofit/>
          </a:bodyPr>
          <a:lstStyle/>
          <a:p>
            <a:r>
              <a:rPr lang="de-DE" dirty="0"/>
              <a:t>Mastertitelformat bearbeiten</a:t>
            </a:r>
          </a:p>
        </p:txBody>
      </p:sp>
      <p:sp>
        <p:nvSpPr>
          <p:cNvPr id="4" name="Rechteck 3"/>
          <p:cNvSpPr>
            <a:spLocks/>
          </p:cNvSpPr>
          <p:nvPr/>
        </p:nvSpPr>
        <p:spPr>
          <a:xfrm>
            <a:off x="-1" y="939485"/>
            <a:ext cx="255600" cy="255600"/>
          </a:xfrm>
          <a:prstGeom prst="rect">
            <a:avLst/>
          </a:prstGeom>
          <a:solidFill>
            <a:srgbClr val="FDBB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2" name="Rechteck 11"/>
          <p:cNvSpPr>
            <a:spLocks/>
          </p:cNvSpPr>
          <p:nvPr/>
        </p:nvSpPr>
        <p:spPr>
          <a:xfrm>
            <a:off x="-1" y="6609871"/>
            <a:ext cx="255600" cy="255600"/>
          </a:xfrm>
          <a:prstGeom prst="rect">
            <a:avLst/>
          </a:prstGeom>
          <a:solidFill>
            <a:srgbClr val="FDBB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5" name="Datumsplatzhalter 4"/>
          <p:cNvSpPr>
            <a:spLocks noGrp="1"/>
          </p:cNvSpPr>
          <p:nvPr>
            <p:ph type="dt" sz="half" idx="2"/>
          </p:nvPr>
        </p:nvSpPr>
        <p:spPr>
          <a:xfrm>
            <a:off x="7100456" y="6552643"/>
            <a:ext cx="848374" cy="365125"/>
          </a:xfrm>
          <a:prstGeom prst="rect">
            <a:avLst/>
          </a:prstGeom>
        </p:spPr>
        <p:txBody>
          <a:bodyPr vert="horz" lIns="91440" tIns="45720" rIns="91440" bIns="45720" rtlCol="0" anchor="ctr"/>
          <a:lstStyle>
            <a:lvl1pPr algn="r">
              <a:defRPr sz="1000">
                <a:solidFill>
                  <a:srgbClr val="333333"/>
                </a:solidFill>
              </a:defRPr>
            </a:lvl1pPr>
          </a:lstStyle>
          <a:p>
            <a:r>
              <a:rPr lang="de-DE"/>
              <a:t>31.03.14</a:t>
            </a:r>
            <a:endParaRPr lang="de-DE" dirty="0"/>
          </a:p>
        </p:txBody>
      </p:sp>
      <p:sp>
        <p:nvSpPr>
          <p:cNvPr id="8" name="Fußzeilenplatzhalter 7"/>
          <p:cNvSpPr>
            <a:spLocks noGrp="1"/>
          </p:cNvSpPr>
          <p:nvPr>
            <p:ph type="ftr" sz="quarter" idx="3"/>
          </p:nvPr>
        </p:nvSpPr>
        <p:spPr>
          <a:xfrm>
            <a:off x="4203399" y="6560611"/>
            <a:ext cx="2895600" cy="357157"/>
          </a:xfrm>
          <a:prstGeom prst="rect">
            <a:avLst/>
          </a:prstGeom>
        </p:spPr>
        <p:txBody>
          <a:bodyPr vert="horz" lIns="91440" tIns="45720" rIns="91440" bIns="45720" rtlCol="0" anchor="ctr"/>
          <a:lstStyle>
            <a:lvl1pPr algn="ctr">
              <a:defRPr sz="1000">
                <a:solidFill>
                  <a:srgbClr val="333333"/>
                </a:solidFill>
              </a:defRPr>
            </a:lvl1pPr>
          </a:lstStyle>
          <a:p>
            <a:pPr algn="l"/>
            <a:r>
              <a:rPr lang="de-DE"/>
              <a:t>Name/Vortragstitel</a:t>
            </a:r>
            <a:endParaRPr lang="de-DE" dirty="0"/>
          </a:p>
        </p:txBody>
      </p:sp>
    </p:spTree>
    <p:extLst>
      <p:ext uri="{BB962C8B-B14F-4D97-AF65-F5344CB8AC3E}">
        <p14:creationId xmlns:p14="http://schemas.microsoft.com/office/powerpoint/2010/main" val="29018867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Lst>
  <p:hf sldNum="0" hdr="0" ftr="0" dt="0"/>
  <p:txStyles>
    <p:titleStyle>
      <a:lvl1pPr algn="l" defTabSz="457200" rtl="0" eaLnBrk="1" latinLnBrk="0" hangingPunct="1">
        <a:spcBef>
          <a:spcPct val="0"/>
        </a:spcBef>
        <a:buNone/>
        <a:defRPr sz="2400" b="1" kern="1200">
          <a:solidFill>
            <a:srgbClr val="333333"/>
          </a:solidFill>
          <a:latin typeface="Arial"/>
          <a:ea typeface="+mj-ea"/>
          <a:cs typeface="Arial"/>
        </a:defRPr>
      </a:lvl1pPr>
    </p:titleStyle>
    <p:bodyStyle>
      <a:lvl1pPr marL="342900" indent="-342900" algn="l" defTabSz="457200" rtl="0" eaLnBrk="1" latinLnBrk="0" hangingPunct="1">
        <a:spcBef>
          <a:spcPct val="20000"/>
        </a:spcBef>
        <a:buClr>
          <a:srgbClr val="FDBB63"/>
        </a:buClr>
        <a:buFont typeface="Wingdings" charset="2"/>
        <a:buChar char="§"/>
        <a:defRPr sz="2400" kern="1200">
          <a:solidFill>
            <a:srgbClr val="333333"/>
          </a:solidFill>
          <a:latin typeface="Arial"/>
          <a:ea typeface="+mn-ea"/>
          <a:cs typeface="Arial"/>
        </a:defRPr>
      </a:lvl1pPr>
      <a:lvl2pPr marL="742950" indent="-285750" algn="l" defTabSz="457200" rtl="0" eaLnBrk="1" latinLnBrk="0" hangingPunct="1">
        <a:spcBef>
          <a:spcPct val="20000"/>
        </a:spcBef>
        <a:buClr>
          <a:srgbClr val="FDBB63"/>
        </a:buClr>
        <a:buFont typeface="Wingdings" charset="2"/>
        <a:buChar char="§"/>
        <a:defRPr sz="2000" kern="1200">
          <a:solidFill>
            <a:srgbClr val="333333"/>
          </a:solidFill>
          <a:latin typeface="Arial"/>
          <a:ea typeface="+mn-ea"/>
          <a:cs typeface="Arial"/>
        </a:defRPr>
      </a:lvl2pPr>
      <a:lvl3pPr marL="1143000" indent="-228600" algn="l" defTabSz="457200" rtl="0" eaLnBrk="1" latinLnBrk="0" hangingPunct="1">
        <a:spcBef>
          <a:spcPct val="20000"/>
        </a:spcBef>
        <a:buClr>
          <a:srgbClr val="FDBB63"/>
        </a:buClr>
        <a:buFont typeface="Wingdings" charset="2"/>
        <a:buChar char="§"/>
        <a:defRPr sz="1800" kern="1200">
          <a:solidFill>
            <a:srgbClr val="333333"/>
          </a:solidFill>
          <a:latin typeface="Arial"/>
          <a:ea typeface="+mn-ea"/>
          <a:cs typeface="Arial"/>
        </a:defRPr>
      </a:lvl3pPr>
      <a:lvl4pPr marL="1600200" indent="-228600" algn="l" defTabSz="457200" rtl="0" eaLnBrk="1" latinLnBrk="0" hangingPunct="1">
        <a:spcBef>
          <a:spcPct val="20000"/>
        </a:spcBef>
        <a:buClr>
          <a:srgbClr val="FDBB63"/>
        </a:buClr>
        <a:buFont typeface="Wingdings" charset="2"/>
        <a:buChar char="§"/>
        <a:defRPr sz="1600" kern="1200">
          <a:solidFill>
            <a:srgbClr val="333333"/>
          </a:solidFill>
          <a:latin typeface="Arial"/>
          <a:ea typeface="+mn-ea"/>
          <a:cs typeface="Arial"/>
        </a:defRPr>
      </a:lvl4pPr>
      <a:lvl5pPr marL="2057400" indent="-228600" algn="l" defTabSz="457200" rtl="0" eaLnBrk="1" latinLnBrk="0" hangingPunct="1">
        <a:spcBef>
          <a:spcPct val="20000"/>
        </a:spcBef>
        <a:buClr>
          <a:srgbClr val="FDBB63"/>
        </a:buClr>
        <a:buFont typeface="Wingdings" charset="2"/>
        <a:buChar char="§"/>
        <a:defRPr sz="1400" kern="1200">
          <a:solidFill>
            <a:srgbClr val="333333"/>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85082" y="3257550"/>
            <a:ext cx="8582024" cy="1343024"/>
          </a:xfrm>
        </p:spPr>
        <p:txBody>
          <a:bodyPr anchor="ctr"/>
          <a:lstStyle/>
          <a:p>
            <a:r>
              <a:rPr lang="de-DE" dirty="0"/>
              <a:t/>
            </a:r>
            <a:br>
              <a:rPr lang="de-DE" dirty="0"/>
            </a:br>
            <a:r>
              <a:rPr lang="en-US" dirty="0"/>
              <a:t>GSI/FAIR operation status update</a:t>
            </a:r>
            <a:r>
              <a:rPr lang="de-DE" dirty="0"/>
              <a:t/>
            </a:r>
            <a:br>
              <a:rPr lang="de-DE" dirty="0"/>
            </a:br>
            <a:endParaRPr lang="de-DE" dirty="0"/>
          </a:p>
        </p:txBody>
      </p:sp>
      <p:sp>
        <p:nvSpPr>
          <p:cNvPr id="3" name="Untertitel 2"/>
          <p:cNvSpPr>
            <a:spLocks noGrp="1"/>
          </p:cNvSpPr>
          <p:nvPr>
            <p:ph type="subTitle" idx="1"/>
          </p:nvPr>
        </p:nvSpPr>
        <p:spPr>
          <a:xfrm>
            <a:off x="982197" y="4580314"/>
            <a:ext cx="7247404" cy="817596"/>
          </a:xfrm>
        </p:spPr>
        <p:txBody>
          <a:bodyPr>
            <a:normAutofit/>
          </a:bodyPr>
          <a:lstStyle/>
          <a:p>
            <a:r>
              <a:rPr lang="de-DE" dirty="0"/>
              <a:t>M. Bai on behalf of GSI ACC</a:t>
            </a:r>
          </a:p>
        </p:txBody>
      </p:sp>
    </p:spTree>
    <p:extLst>
      <p:ext uri="{BB962C8B-B14F-4D97-AF65-F5344CB8AC3E}">
        <p14:creationId xmlns:p14="http://schemas.microsoft.com/office/powerpoint/2010/main" val="3910199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3350" y="29439"/>
            <a:ext cx="8209087" cy="923061"/>
          </a:xfrm>
        </p:spPr>
        <p:txBody>
          <a:bodyPr anchor="ctr">
            <a:normAutofit/>
          </a:bodyPr>
          <a:lstStyle/>
          <a:p>
            <a:r>
              <a:rPr lang="de-DE" dirty="0" smtClean="0"/>
              <a:t>Background and Action Items</a:t>
            </a:r>
            <a:endParaRPr lang="en-US" sz="2200" dirty="0"/>
          </a:p>
        </p:txBody>
      </p:sp>
      <p:sp>
        <p:nvSpPr>
          <p:cNvPr id="3" name="Inhaltsplatzhalter 2"/>
          <p:cNvSpPr>
            <a:spLocks noGrp="1"/>
          </p:cNvSpPr>
          <p:nvPr>
            <p:ph idx="1"/>
          </p:nvPr>
        </p:nvSpPr>
        <p:spPr>
          <a:xfrm>
            <a:off x="49695" y="1210303"/>
            <a:ext cx="9024730" cy="4832688"/>
          </a:xfrm>
        </p:spPr>
        <p:txBody>
          <a:bodyPr>
            <a:normAutofit lnSpcReduction="10000"/>
          </a:bodyPr>
          <a:lstStyle/>
          <a:p>
            <a:pPr marL="230188" indent="-230188"/>
            <a:r>
              <a:rPr lang="en-US" sz="1600" dirty="0" smtClean="0"/>
              <a:t>Background</a:t>
            </a:r>
          </a:p>
          <a:p>
            <a:pPr marL="630238" lvl="1" indent="-230188"/>
            <a:r>
              <a:rPr lang="en-US" sz="1200" dirty="0" smtClean="0"/>
              <a:t>Readiness of LA 16 for safe operation of the LINAC RF has not yet been met due to additional recently discovered leaks. </a:t>
            </a:r>
            <a:r>
              <a:rPr lang="en-US" sz="1200" b="1" dirty="0" smtClean="0">
                <a:solidFill>
                  <a:srgbClr val="FF0000"/>
                </a:solidFill>
              </a:rPr>
              <a:t>Two main risks </a:t>
            </a:r>
            <a:r>
              <a:rPr lang="en-US" sz="1200" dirty="0" smtClean="0"/>
              <a:t>in particular, </a:t>
            </a:r>
            <a:r>
              <a:rPr lang="en-US" sz="1200" dirty="0" smtClean="0">
                <a:solidFill>
                  <a:srgbClr val="FF0000"/>
                </a:solidFill>
              </a:rPr>
              <a:t>1) </a:t>
            </a:r>
            <a:r>
              <a:rPr lang="en-US" sz="1200" dirty="0" smtClean="0"/>
              <a:t>possibility of unwanted hazard objects such as aluminum tapes get sucked into the air cooling ducts through the leak or joints </a:t>
            </a:r>
            <a:r>
              <a:rPr lang="en-US" sz="1200" dirty="0" smtClean="0">
                <a:solidFill>
                  <a:srgbClr val="FF0000"/>
                </a:solidFill>
              </a:rPr>
              <a:t>2) </a:t>
            </a:r>
            <a:r>
              <a:rPr lang="en-US" sz="1200" dirty="0" smtClean="0"/>
              <a:t>humidity and temperature above required level for the RF power supplies could lead to speedy erosion of the equipment and undermines the operation reliability in the long run</a:t>
            </a:r>
          </a:p>
          <a:p>
            <a:pPr marL="630238" lvl="1" indent="-230188"/>
            <a:r>
              <a:rPr lang="en-US" sz="1200" dirty="0" smtClean="0"/>
              <a:t>Was originally planned to be ready by end of June. Then, end of July, then end of August. Now, could be after mid of Sept.</a:t>
            </a:r>
          </a:p>
          <a:p>
            <a:pPr marL="230188" indent="-230188"/>
            <a:endParaRPr lang="en-US" sz="1600" dirty="0"/>
          </a:p>
          <a:p>
            <a:pPr marL="230188" indent="-230188"/>
            <a:r>
              <a:rPr lang="en-US" sz="1600" dirty="0" smtClean="0"/>
              <a:t>Action </a:t>
            </a:r>
            <a:r>
              <a:rPr lang="en-US" sz="1600" dirty="0"/>
              <a:t>items for LA16 team led by Herr Becker and Herr Regler</a:t>
            </a:r>
          </a:p>
          <a:p>
            <a:pPr marL="630238" lvl="1" indent="-230188"/>
            <a:r>
              <a:rPr lang="en-US" sz="1200" dirty="0" smtClean="0"/>
              <a:t>Report </a:t>
            </a:r>
            <a:r>
              <a:rPr lang="en-US" sz="1200" dirty="0"/>
              <a:t>of analysis results regarding the risk of having unwanted hazard objects in the LINAC RF air cooling system. This includes the possibility of whether any aluminum tapes currently on the outside of the air ducts can be sucked in at the location of the joint between two air duct sections. Simulation/calculation of such scenario should be based on the air pressure through the air cooling system and geometry</a:t>
            </a:r>
            <a:r>
              <a:rPr lang="en-US" sz="1200" dirty="0" smtClean="0"/>
              <a:t>.</a:t>
            </a:r>
          </a:p>
          <a:p>
            <a:pPr marL="630238" lvl="1" indent="-230188"/>
            <a:r>
              <a:rPr lang="en-US" sz="1200" dirty="0" smtClean="0"/>
              <a:t>Provide </a:t>
            </a:r>
            <a:r>
              <a:rPr lang="en-US" sz="1200" dirty="0"/>
              <a:t>the humidity and temperature data of the LA16 (logged over a non-negligible duration). In case no data hasn’t been established, please do so when LA 16 is back in operation.</a:t>
            </a:r>
          </a:p>
          <a:p>
            <a:pPr marL="630238" lvl="1" indent="-230188"/>
            <a:endParaRPr lang="en-US" sz="1200" dirty="0" smtClean="0"/>
          </a:p>
          <a:p>
            <a:pPr marL="630238" lvl="1" indent="-230188"/>
            <a:r>
              <a:rPr lang="en-US" sz="1200" dirty="0" smtClean="0"/>
              <a:t>Please </a:t>
            </a:r>
            <a:r>
              <a:rPr lang="en-US" sz="1200" dirty="0"/>
              <a:t>provide required additional duration (# of weeks) to seal all leaks in the LA16, and LA16 is in operational state that can enable the turn-on of LINAC RF equipment. This is needed prior to the Machine Meeting on August 20, 2019 https://indico.gsi.de/event/9297/   </a:t>
            </a:r>
          </a:p>
          <a:p>
            <a:pPr marL="230188" indent="-230188"/>
            <a:endParaRPr lang="en-US" sz="1600" dirty="0"/>
          </a:p>
          <a:p>
            <a:pPr marL="230188" indent="-230188"/>
            <a:r>
              <a:rPr lang="en-US" sz="1600" dirty="0" smtClean="0"/>
              <a:t>Action </a:t>
            </a:r>
            <a:r>
              <a:rPr lang="en-US" sz="1600" dirty="0"/>
              <a:t>items for LINAC RF, UNILAC MK and OPE</a:t>
            </a:r>
          </a:p>
          <a:p>
            <a:pPr marL="630238" lvl="1" indent="-230188"/>
            <a:r>
              <a:rPr lang="en-US" sz="1200" dirty="0"/>
              <a:t>E</a:t>
            </a:r>
            <a:r>
              <a:rPr lang="en-US" sz="1200" dirty="0" smtClean="0"/>
              <a:t>valuate </a:t>
            </a:r>
            <a:r>
              <a:rPr lang="en-US" sz="1200" dirty="0"/>
              <a:t>the impact of 3 more weeks of delay in LA16 readiness to the planned Engineering run plan. Please provide when </a:t>
            </a:r>
            <a:r>
              <a:rPr lang="en-US" sz="1200" dirty="0" err="1"/>
              <a:t>Ar</a:t>
            </a:r>
            <a:r>
              <a:rPr lang="en-US" sz="1200" dirty="0"/>
              <a:t> beam can be available for SIS18 injection. Please also provide the impact and mitigation required on the ER1 repair if Engineering run will be carried out from mid of Nov to mid of Dec</a:t>
            </a:r>
            <a:r>
              <a:rPr lang="en-US" sz="1200" dirty="0" smtClean="0"/>
              <a:t>.</a:t>
            </a:r>
            <a:endParaRPr lang="en-US" sz="1200" dirty="0"/>
          </a:p>
        </p:txBody>
      </p:sp>
    </p:spTree>
    <p:extLst>
      <p:ext uri="{BB962C8B-B14F-4D97-AF65-F5344CB8AC3E}">
        <p14:creationId xmlns:p14="http://schemas.microsoft.com/office/powerpoint/2010/main" val="2264966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750660" y="0"/>
            <a:ext cx="6393340" cy="6912457"/>
          </a:xfrm>
          <a:prstGeom prst="rect">
            <a:avLst/>
          </a:prstGeom>
        </p:spPr>
      </p:pic>
      <p:sp>
        <p:nvSpPr>
          <p:cNvPr id="5" name="TextBox 4"/>
          <p:cNvSpPr txBox="1"/>
          <p:nvPr/>
        </p:nvSpPr>
        <p:spPr>
          <a:xfrm>
            <a:off x="218661" y="874643"/>
            <a:ext cx="3262432" cy="369332"/>
          </a:xfrm>
          <a:prstGeom prst="rect">
            <a:avLst/>
          </a:prstGeom>
        </p:spPr>
        <p:txBody>
          <a:bodyPr vert="horz" wrap="none" lIns="91440" tIns="45720" rIns="91440" bIns="45720" rtlCol="0" anchor="t">
            <a:spAutoFit/>
          </a:bodyPr>
          <a:lstStyle/>
          <a:p>
            <a:pPr algn="l"/>
            <a:r>
              <a:rPr lang="de-DE" dirty="0" err="1" smtClean="0"/>
              <a:t>Current</a:t>
            </a:r>
            <a:r>
              <a:rPr lang="de-DE" dirty="0" smtClean="0"/>
              <a:t> Engineering Run Plan</a:t>
            </a:r>
            <a:endParaRPr lang="de-DE" dirty="0" smtClean="0"/>
          </a:p>
        </p:txBody>
      </p:sp>
      <p:sp>
        <p:nvSpPr>
          <p:cNvPr id="6" name="TextBox 5"/>
          <p:cNvSpPr txBox="1"/>
          <p:nvPr/>
        </p:nvSpPr>
        <p:spPr>
          <a:xfrm>
            <a:off x="0" y="1391479"/>
            <a:ext cx="2828018" cy="3785652"/>
          </a:xfrm>
          <a:prstGeom prst="rect">
            <a:avLst/>
          </a:prstGeom>
        </p:spPr>
        <p:txBody>
          <a:bodyPr vert="horz" wrap="none" lIns="91440" tIns="45720" rIns="91440" bIns="45720" rtlCol="0" anchor="t">
            <a:spAutoFit/>
          </a:bodyPr>
          <a:lstStyle/>
          <a:p>
            <a:pPr algn="l"/>
            <a:r>
              <a:rPr lang="de-DE" sz="1600" dirty="0" smtClean="0"/>
              <a:t>Goal </a:t>
            </a:r>
            <a:r>
              <a:rPr lang="de-DE" sz="1600" dirty="0" err="1" smtClean="0"/>
              <a:t>of</a:t>
            </a:r>
            <a:r>
              <a:rPr lang="de-DE" sz="1600" dirty="0" smtClean="0"/>
              <a:t> Engineering Run</a:t>
            </a:r>
          </a:p>
          <a:p>
            <a:pPr algn="l"/>
            <a:endParaRPr lang="de-DE" sz="1600" dirty="0"/>
          </a:p>
          <a:p>
            <a:pPr marL="168275" indent="-168275" algn="l">
              <a:buFont typeface="Arial" panose="020B0604020202020204" pitchFamily="34" charset="0"/>
              <a:buChar char="•"/>
            </a:pPr>
            <a:r>
              <a:rPr lang="de-DE" sz="1600" dirty="0" err="1"/>
              <a:t>R</a:t>
            </a:r>
            <a:r>
              <a:rPr lang="de-DE" sz="1600" dirty="0" err="1" smtClean="0"/>
              <a:t>ecommission</a:t>
            </a:r>
            <a:r>
              <a:rPr lang="de-DE" sz="1600" dirty="0" smtClean="0"/>
              <a:t> </a:t>
            </a:r>
            <a:r>
              <a:rPr lang="de-DE" sz="1600" dirty="0" err="1" smtClean="0"/>
              <a:t>the</a:t>
            </a:r>
            <a:r>
              <a:rPr lang="de-DE" sz="1600" dirty="0" smtClean="0"/>
              <a:t> ESR w.</a:t>
            </a:r>
            <a:endParaRPr lang="de-DE" sz="1600" dirty="0"/>
          </a:p>
          <a:p>
            <a:pPr marL="168275" indent="-168275" algn="l"/>
            <a:r>
              <a:rPr lang="de-DE" sz="1600" dirty="0" smtClean="0"/>
              <a:t>   FAIR </a:t>
            </a:r>
            <a:r>
              <a:rPr lang="de-DE" sz="1600" dirty="0" err="1" smtClean="0"/>
              <a:t>controls</a:t>
            </a:r>
            <a:r>
              <a:rPr lang="de-DE" sz="1600" dirty="0" smtClean="0"/>
              <a:t>, </a:t>
            </a:r>
            <a:r>
              <a:rPr lang="de-DE" sz="1600" dirty="0" err="1" smtClean="0"/>
              <a:t>storage</a:t>
            </a:r>
            <a:r>
              <a:rPr lang="de-DE" sz="1600" dirty="0" smtClean="0"/>
              <a:t> ring</a:t>
            </a:r>
          </a:p>
          <a:p>
            <a:pPr marL="168275" indent="-168275" algn="l"/>
            <a:r>
              <a:rPr lang="de-DE" sz="1600" dirty="0" smtClean="0"/>
              <a:t>   </a:t>
            </a:r>
            <a:r>
              <a:rPr lang="de-DE" sz="1600" dirty="0" err="1" smtClean="0"/>
              <a:t>mode</a:t>
            </a:r>
            <a:r>
              <a:rPr lang="de-DE" sz="1600" dirty="0" smtClean="0"/>
              <a:t>, beam </a:t>
            </a:r>
            <a:r>
              <a:rPr lang="de-DE" sz="1600" dirty="0" err="1" smtClean="0"/>
              <a:t>stacking</a:t>
            </a:r>
            <a:r>
              <a:rPr lang="de-DE" sz="1600" dirty="0" smtClean="0"/>
              <a:t>, </a:t>
            </a:r>
            <a:r>
              <a:rPr lang="de-DE" sz="1600" dirty="0" err="1" smtClean="0"/>
              <a:t>etc</a:t>
            </a:r>
            <a:endParaRPr lang="de-DE" sz="1600" dirty="0" smtClean="0"/>
          </a:p>
          <a:p>
            <a:pPr marL="168275" indent="-168275" algn="l">
              <a:buFont typeface="Arial" panose="020B0604020202020204" pitchFamily="34" charset="0"/>
              <a:buChar char="•"/>
            </a:pPr>
            <a:r>
              <a:rPr lang="de-DE" sz="1600" dirty="0" err="1" smtClean="0"/>
              <a:t>Establish</a:t>
            </a:r>
            <a:r>
              <a:rPr lang="de-DE" sz="1600" dirty="0" smtClean="0"/>
              <a:t> </a:t>
            </a:r>
            <a:r>
              <a:rPr lang="de-DE" sz="1600" dirty="0" err="1" smtClean="0"/>
              <a:t>deceleration</a:t>
            </a:r>
            <a:r>
              <a:rPr lang="de-DE" sz="1600" dirty="0" smtClean="0"/>
              <a:t> </a:t>
            </a:r>
            <a:r>
              <a:rPr lang="de-DE" sz="1600" dirty="0" err="1" smtClean="0"/>
              <a:t>from</a:t>
            </a:r>
            <a:endParaRPr lang="de-DE" sz="1600" dirty="0" smtClean="0"/>
          </a:p>
          <a:p>
            <a:pPr marL="168275" indent="-168275" algn="l"/>
            <a:r>
              <a:rPr lang="de-DE" sz="1600" dirty="0"/>
              <a:t> </a:t>
            </a:r>
            <a:r>
              <a:rPr lang="de-DE" sz="1600" dirty="0" smtClean="0"/>
              <a:t>  ESR </a:t>
            </a:r>
            <a:r>
              <a:rPr lang="de-DE" sz="1600" dirty="0" err="1" smtClean="0"/>
              <a:t>towards</a:t>
            </a:r>
            <a:r>
              <a:rPr lang="de-DE" sz="1600" dirty="0" smtClean="0"/>
              <a:t> CRYRING</a:t>
            </a:r>
          </a:p>
          <a:p>
            <a:pPr marL="168275" indent="-168275" algn="l">
              <a:buFont typeface="Arial" panose="020B0604020202020204" pitchFamily="34" charset="0"/>
              <a:buChar char="•"/>
            </a:pPr>
            <a:r>
              <a:rPr lang="de-DE" sz="1600" dirty="0" err="1" smtClean="0"/>
              <a:t>Establish</a:t>
            </a:r>
            <a:r>
              <a:rPr lang="de-DE" sz="1600" dirty="0" smtClean="0"/>
              <a:t> CRYRING </a:t>
            </a:r>
            <a:r>
              <a:rPr lang="de-DE" sz="1600" dirty="0" err="1" smtClean="0"/>
              <a:t>with</a:t>
            </a:r>
            <a:endParaRPr lang="de-DE" sz="1600" dirty="0" smtClean="0"/>
          </a:p>
          <a:p>
            <a:pPr marL="168275" indent="-168275" algn="l"/>
            <a:r>
              <a:rPr lang="de-DE" sz="1600" dirty="0"/>
              <a:t> </a:t>
            </a:r>
            <a:r>
              <a:rPr lang="de-DE" sz="1600" dirty="0" smtClean="0"/>
              <a:t>  beam </a:t>
            </a:r>
            <a:r>
              <a:rPr lang="de-DE" sz="1600" dirty="0" err="1" smtClean="0"/>
              <a:t>from</a:t>
            </a:r>
            <a:r>
              <a:rPr lang="de-DE" sz="1600" dirty="0" smtClean="0"/>
              <a:t> ESR</a:t>
            </a:r>
          </a:p>
          <a:p>
            <a:pPr marL="168275" indent="-168275" algn="l">
              <a:buFont typeface="Arial" panose="020B0604020202020204" pitchFamily="34" charset="0"/>
              <a:buChar char="•"/>
            </a:pPr>
            <a:endParaRPr lang="de-DE" sz="1600" dirty="0" smtClean="0"/>
          </a:p>
          <a:p>
            <a:pPr marL="168275" indent="-168275" algn="l">
              <a:buFont typeface="Arial" panose="020B0604020202020204" pitchFamily="34" charset="0"/>
              <a:buChar char="•"/>
            </a:pPr>
            <a:r>
              <a:rPr lang="de-DE" sz="1600" dirty="0" smtClean="0"/>
              <a:t>Re-</a:t>
            </a:r>
            <a:r>
              <a:rPr lang="de-DE" sz="1600" dirty="0" err="1" smtClean="0"/>
              <a:t>establish</a:t>
            </a:r>
            <a:r>
              <a:rPr lang="de-DE" sz="1600" dirty="0" smtClean="0"/>
              <a:t> heavy </a:t>
            </a:r>
            <a:r>
              <a:rPr lang="de-DE" sz="1600" dirty="0" err="1" smtClean="0"/>
              <a:t>ions</a:t>
            </a:r>
            <a:r>
              <a:rPr lang="de-DE" sz="1600" dirty="0"/>
              <a:t> </a:t>
            </a:r>
            <a:r>
              <a:rPr lang="de-DE" sz="1600" dirty="0" smtClean="0"/>
              <a:t>in</a:t>
            </a:r>
          </a:p>
          <a:p>
            <a:pPr marL="168275" indent="-168275" algn="l"/>
            <a:r>
              <a:rPr lang="de-DE" sz="1600" dirty="0"/>
              <a:t> </a:t>
            </a:r>
            <a:r>
              <a:rPr lang="de-DE" sz="1600" dirty="0" smtClean="0"/>
              <a:t>  UNILAC, </a:t>
            </a:r>
            <a:r>
              <a:rPr lang="de-DE" sz="1600" dirty="0" err="1" smtClean="0"/>
              <a:t>Pb</a:t>
            </a:r>
            <a:r>
              <a:rPr lang="de-DE" sz="1600" dirty="0" smtClean="0"/>
              <a:t>, </a:t>
            </a:r>
            <a:r>
              <a:rPr lang="de-DE" sz="1600" dirty="0" err="1" smtClean="0"/>
              <a:t>Uranium</a:t>
            </a:r>
            <a:r>
              <a:rPr lang="de-DE" sz="1600" dirty="0" smtClean="0"/>
              <a:t>, </a:t>
            </a:r>
            <a:r>
              <a:rPr lang="de-DE" sz="1600" dirty="0" err="1" smtClean="0"/>
              <a:t>etc</a:t>
            </a:r>
            <a:endParaRPr lang="de-DE" sz="1600" dirty="0" smtClean="0"/>
          </a:p>
          <a:p>
            <a:pPr marL="168275" indent="-168275" algn="l">
              <a:buFont typeface="Arial" panose="020B0604020202020204" pitchFamily="34" charset="0"/>
              <a:buChar char="•"/>
            </a:pPr>
            <a:endParaRPr lang="de-DE" sz="1600" dirty="0" smtClean="0"/>
          </a:p>
          <a:p>
            <a:pPr marL="168275" indent="-168275" algn="l">
              <a:buFont typeface="Arial" panose="020B0604020202020204" pitchFamily="34" charset="0"/>
              <a:buChar char="•"/>
            </a:pPr>
            <a:r>
              <a:rPr lang="de-DE" sz="1600" dirty="0" smtClean="0"/>
              <a:t>Beam </a:t>
            </a:r>
            <a:r>
              <a:rPr lang="de-DE" sz="1600" dirty="0" err="1" smtClean="0"/>
              <a:t>study</a:t>
            </a:r>
            <a:r>
              <a:rPr lang="de-DE" sz="1600" dirty="0" smtClean="0"/>
              <a:t>/MD </a:t>
            </a:r>
            <a:r>
              <a:rPr lang="de-DE" sz="1600" dirty="0" err="1" smtClean="0"/>
              <a:t>for</a:t>
            </a:r>
            <a:r>
              <a:rPr lang="de-DE" sz="1600" dirty="0" smtClean="0"/>
              <a:t> FAIR</a:t>
            </a:r>
          </a:p>
          <a:p>
            <a:pPr algn="l"/>
            <a:endParaRPr lang="de-DE" sz="1600" dirty="0" smtClean="0"/>
          </a:p>
        </p:txBody>
      </p:sp>
    </p:spTree>
    <p:extLst>
      <p:ext uri="{BB962C8B-B14F-4D97-AF65-F5344CB8AC3E}">
        <p14:creationId xmlns:p14="http://schemas.microsoft.com/office/powerpoint/2010/main" val="3990660006"/>
      </p:ext>
    </p:extLst>
  </p:cSld>
  <p:clrMapOvr>
    <a:masterClrMapping/>
  </p:clrMapOvr>
</p:sld>
</file>

<file path=ppt/theme/theme1.xml><?xml version="1.0" encoding="utf-8"?>
<a:theme xmlns:a="http://schemas.openxmlformats.org/drawingml/2006/main" name="gsi-folienmaster">
  <a:themeElements>
    <a:clrScheme name="Benutzerdefiniert 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666666"/>
      </a:hlink>
      <a:folHlink>
        <a:srgbClr val="800080"/>
      </a:folHlink>
    </a:clrScheme>
    <a:fontScheme name="Office Klassisch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DBB63"/>
        </a:solidFill>
        <a:ln>
          <a:no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ln>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txDef>
      <a:spPr/>
      <a:bodyPr vert="horz" lIns="91440" tIns="45720" rIns="91440" bIns="45720" rtlCol="0" anchor="t"/>
      <a:lstStyle>
        <a:defPPr algn="l">
          <a:defRPr dirty="0" smtClean="0"/>
        </a:defPPr>
      </a:lstStyle>
    </a:tx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gsi-folienmaster</Template>
  <TotalTime>0</TotalTime>
  <Words>420</Words>
  <Application>Microsoft Office PowerPoint</Application>
  <PresentationFormat>On-screen Show (4:3)</PresentationFormat>
  <Paragraphs>30</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gsi-folienmaster</vt:lpstr>
      <vt:lpstr> GSI/FAIR operation status update </vt:lpstr>
      <vt:lpstr>Background and Action Items</vt:lpstr>
      <vt:lpstr>PowerPoint Presentation</vt:lpstr>
    </vt:vector>
  </TitlesOfParts>
  <Company>GSI Helmholzzentrum für Schwerionenforschung mbH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Bai, Mei Prof.</dc:creator>
  <cp:lastModifiedBy>Bai, Mei Prof. Dr.</cp:lastModifiedBy>
  <cp:revision>636</cp:revision>
  <dcterms:created xsi:type="dcterms:W3CDTF">2017-06-23T09:19:36Z</dcterms:created>
  <dcterms:modified xsi:type="dcterms:W3CDTF">2019-08-20T09:26:27Z</dcterms:modified>
</cp:coreProperties>
</file>