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11" r:id="rId2"/>
    <p:sldId id="434" r:id="rId3"/>
    <p:sldId id="443" r:id="rId4"/>
    <p:sldId id="441" r:id="rId5"/>
    <p:sldId id="440" r:id="rId6"/>
    <p:sldId id="442" r:id="rId7"/>
    <p:sldId id="412" r:id="rId8"/>
    <p:sldId id="435" r:id="rId9"/>
    <p:sldId id="436" r:id="rId10"/>
    <p:sldId id="437" r:id="rId11"/>
    <p:sldId id="438" r:id="rId12"/>
    <p:sldId id="439" r:id="rId13"/>
    <p:sldId id="413" r:id="rId14"/>
    <p:sldId id="388" r:id="rId15"/>
    <p:sldId id="404" r:id="rId16"/>
    <p:sldId id="430" r:id="rId17"/>
    <p:sldId id="416" r:id="rId18"/>
    <p:sldId id="415" r:id="rId19"/>
    <p:sldId id="417" r:id="rId20"/>
    <p:sldId id="421" r:id="rId21"/>
    <p:sldId id="426" r:id="rId22"/>
    <p:sldId id="450" r:id="rId23"/>
    <p:sldId id="433" r:id="rId24"/>
    <p:sldId id="432" r:id="rId25"/>
    <p:sldId id="447" r:id="rId26"/>
    <p:sldId id="448" r:id="rId27"/>
    <p:sldId id="449" r:id="rId28"/>
    <p:sldId id="431" r:id="rId29"/>
    <p:sldId id="427" r:id="rId30"/>
    <p:sldId id="428" r:id="rId31"/>
    <p:sldId id="429" r:id="rId32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000066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FF"/>
    <a:srgbClr val="FFFFFF"/>
    <a:srgbClr val="FFFFCC"/>
    <a:srgbClr val="CCFFCC"/>
    <a:srgbClr val="FEE6EF"/>
    <a:srgbClr val="CBD0D3"/>
    <a:srgbClr val="FF9933"/>
    <a:srgbClr val="FF99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93" d="100"/>
          <a:sy n="93" d="100"/>
        </p:scale>
        <p:origin x="14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5EA44CD-A7F2-4219-AA44-FA9F06E4F845}" type="datetimeFigureOut">
              <a:rPr lang="de-DE"/>
              <a:pPr>
                <a:defRPr/>
              </a:pPr>
              <a:t>04.11.2019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064BCA-6CCF-4444-8245-850F8E68BF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040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64BCA-6CCF-4444-8245-850F8E68BF0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56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A56588A1-83CD-42BB-A060-721E93A1AA85}" type="slidenum">
              <a:rPr lang="en-GB" sz="1200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36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A56588A1-83CD-42BB-A060-721E93A1AA85}" type="slidenum">
              <a:rPr lang="en-GB" sz="1200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1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64BCA-6CCF-4444-8245-850F8E68BF06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76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64BCA-6CCF-4444-8245-850F8E68BF0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77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7B0A-0D57-45AD-80F5-E7C80929C9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FF8DD-B7FA-4B54-83A7-51D18739C7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60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8871-B50E-47B6-AC09-92E2DF0BF6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911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671ED-76A2-443A-B5BB-DA8B3108D3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14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743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DF70-DC9E-4526-A969-3DB9397F8E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37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2A1A5-F8B7-4F0B-8B2D-D744AE5788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92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96C2-F67F-4EE6-9DFD-441053FB4B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13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B76BB-018F-4E76-A840-9596C53EA6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10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F3AB-469A-4A6E-AC76-CA23CABA13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29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988ED-A220-437E-8BA4-EFDB19FE22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29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5BB4D-D210-4E57-A695-39D0136B85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89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E1F9-BEB5-43DB-A16C-EA63C3B6AB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16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 rot="-368531">
            <a:off x="-4763" y="765175"/>
            <a:ext cx="9144001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40650" cy="1052513"/>
          </a:xfrm>
          <a:prstGeom prst="rect">
            <a:avLst/>
          </a:prstGeom>
          <a:solidFill>
            <a:srgbClr val="CBD0D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99"/>
          </a:solidFill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507C520-4A4D-4570-9A7A-EE5BB9DF61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2" name="Picture 8" descr="NUSTAR-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033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1034" name="Line 11"/>
          <p:cNvSpPr>
            <a:spLocks noChangeShapeType="1"/>
          </p:cNvSpPr>
          <p:nvPr userDrawn="1"/>
        </p:nvSpPr>
        <p:spPr bwMode="auto">
          <a:xfrm>
            <a:off x="0" y="4763"/>
            <a:ext cx="91440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7704" y="2204864"/>
            <a:ext cx="4966320" cy="794519"/>
          </a:xfrm>
        </p:spPr>
        <p:txBody>
          <a:bodyPr/>
          <a:lstStyle/>
          <a:p>
            <a:r>
              <a:rPr lang="de-DE" dirty="0" smtClean="0"/>
              <a:t>NUSTAR Project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232248"/>
          </a:xfrm>
          <a:noFill/>
          <a:ln>
            <a:noFill/>
          </a:ln>
        </p:spPr>
        <p:txBody>
          <a:bodyPr/>
          <a:lstStyle/>
          <a:p>
            <a:r>
              <a:rPr lang="de-DE" sz="2000" dirty="0" smtClean="0"/>
              <a:t>J. </a:t>
            </a:r>
            <a:r>
              <a:rPr lang="de-DE" sz="2000" dirty="0" err="1" smtClean="0"/>
              <a:t>Gerl</a:t>
            </a:r>
            <a:endParaRPr lang="de-DE" sz="2000" dirty="0" smtClean="0"/>
          </a:p>
          <a:p>
            <a:pPr eaLnBrk="1" hangingPunct="1"/>
            <a:r>
              <a:rPr lang="de-DE" altLang="de-DE" sz="1600" dirty="0"/>
              <a:t>FAIR-NUSTAR Sub-Project Leader, NUSTAR Technical </a:t>
            </a:r>
            <a:r>
              <a:rPr lang="de-DE" altLang="de-DE" sz="1600" dirty="0" err="1"/>
              <a:t>Coordinator</a:t>
            </a:r>
            <a:r>
              <a:rPr lang="de-DE" altLang="de-DE" sz="1600" dirty="0"/>
              <a:t> / Project Manager</a:t>
            </a:r>
          </a:p>
          <a:p>
            <a:pPr eaLnBrk="1" hangingPunct="1"/>
            <a:r>
              <a:rPr lang="de-DE" altLang="de-DE" sz="1600" dirty="0"/>
              <a:t>FAIR/GSI Darmstadt, Germany</a:t>
            </a:r>
          </a:p>
          <a:p>
            <a:pPr eaLnBrk="1" hangingPunct="1"/>
            <a:endParaRPr lang="es-ES" altLang="de-DE" sz="1600" dirty="0"/>
          </a:p>
          <a:p>
            <a:pPr eaLnBrk="1" hangingPunct="1"/>
            <a:r>
              <a:rPr lang="es-ES" altLang="de-DE" sz="2000" dirty="0" err="1"/>
              <a:t>Expert</a:t>
            </a:r>
            <a:r>
              <a:rPr lang="es-ES" altLang="de-DE" sz="2000" dirty="0"/>
              <a:t> </a:t>
            </a:r>
            <a:r>
              <a:rPr lang="es-ES" altLang="de-DE" sz="2000" dirty="0" err="1"/>
              <a:t>Committee</a:t>
            </a:r>
            <a:r>
              <a:rPr lang="es-ES" altLang="de-DE" sz="2000" dirty="0"/>
              <a:t> </a:t>
            </a:r>
            <a:r>
              <a:rPr lang="es-ES" altLang="de-DE" sz="2000" dirty="0" err="1"/>
              <a:t>Experiment</a:t>
            </a:r>
            <a:endParaRPr lang="es-ES" altLang="de-DE" sz="2000" dirty="0"/>
          </a:p>
          <a:p>
            <a:pPr eaLnBrk="1" hangingPunct="1"/>
            <a:r>
              <a:rPr lang="es-ES" altLang="de-DE" sz="2000" dirty="0" err="1" smtClean="0"/>
              <a:t>November</a:t>
            </a:r>
            <a:r>
              <a:rPr lang="es-ES" altLang="de-DE" sz="2000" dirty="0" smtClean="0"/>
              <a:t> 201</a:t>
            </a:r>
            <a:r>
              <a:rPr lang="de-DE" altLang="de-DE" sz="2000" dirty="0" smtClean="0"/>
              <a:t>9</a:t>
            </a:r>
            <a:endParaRPr lang="de-DE" altLang="de-DE" sz="200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3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 Mock </a:t>
            </a:r>
            <a:r>
              <a:rPr lang="de-DE" dirty="0" err="1" smtClean="0"/>
              <a:t>Up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2116"/>
            <a:ext cx="6664949" cy="445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7504" y="1324715"/>
            <a:ext cx="6912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/>
              <a:t>A </a:t>
            </a:r>
            <a:r>
              <a:rPr lang="de-DE" sz="1800" dirty="0" err="1" smtClean="0"/>
              <a:t>detailed</a:t>
            </a:r>
            <a:r>
              <a:rPr lang="de-DE" sz="1800" dirty="0" smtClean="0"/>
              <a:t> 3D </a:t>
            </a:r>
            <a:r>
              <a:rPr lang="de-DE" sz="1800" dirty="0" err="1" smtClean="0"/>
              <a:t>model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whole</a:t>
            </a:r>
            <a:r>
              <a:rPr lang="de-DE" sz="1800" dirty="0" smtClean="0"/>
              <a:t> </a:t>
            </a:r>
            <a:r>
              <a:rPr lang="de-DE" sz="1800" dirty="0" err="1" smtClean="0"/>
              <a:t>facility</a:t>
            </a:r>
            <a:r>
              <a:rPr lang="de-DE" sz="1800" dirty="0" smtClean="0"/>
              <a:t> </a:t>
            </a:r>
            <a:r>
              <a:rPr lang="de-DE" sz="1800" dirty="0" err="1" smtClean="0"/>
              <a:t>helps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avoid</a:t>
            </a:r>
            <a:r>
              <a:rPr lang="de-DE" sz="1800" dirty="0" smtClean="0"/>
              <a:t> </a:t>
            </a:r>
            <a:r>
              <a:rPr lang="de-DE" sz="1800" dirty="0" err="1" smtClean="0"/>
              <a:t>collisions</a:t>
            </a:r>
            <a:endParaRPr lang="de-DE" sz="1800" dirty="0"/>
          </a:p>
        </p:txBody>
      </p:sp>
      <p:sp>
        <p:nvSpPr>
          <p:cNvPr id="8" name="Pfeil nach unten 7"/>
          <p:cNvSpPr/>
          <p:nvPr/>
        </p:nvSpPr>
        <p:spPr bwMode="auto">
          <a:xfrm rot="3163993">
            <a:off x="5726531" y="2960496"/>
            <a:ext cx="416063" cy="2721302"/>
          </a:xfrm>
          <a:prstGeom prst="downArrow">
            <a:avLst/>
          </a:prstGeom>
          <a:solidFill>
            <a:srgbClr val="FFCC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76256" y="2690336"/>
            <a:ext cx="2267744" cy="147732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>
                <a:solidFill>
                  <a:srgbClr val="00B050"/>
                </a:solidFill>
              </a:rPr>
              <a:t>Experiments </a:t>
            </a:r>
            <a:r>
              <a:rPr lang="de-DE" sz="1800" dirty="0" err="1" smtClean="0">
                <a:solidFill>
                  <a:srgbClr val="00B050"/>
                </a:solidFill>
              </a:rPr>
              <a:t>are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asked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to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provide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set-up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models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to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be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included</a:t>
            </a:r>
            <a:r>
              <a:rPr lang="de-DE" sz="1800" dirty="0" smtClean="0">
                <a:solidFill>
                  <a:srgbClr val="00B050"/>
                </a:solidFill>
              </a:rPr>
              <a:t> in </a:t>
            </a:r>
            <a:r>
              <a:rPr lang="de-DE" sz="1800" dirty="0" err="1" smtClean="0">
                <a:solidFill>
                  <a:srgbClr val="00B050"/>
                </a:solidFill>
              </a:rPr>
              <a:t>the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facility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model</a:t>
            </a:r>
            <a:endParaRPr lang="de-DE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Infrastructure </a:t>
            </a:r>
            <a:r>
              <a:rPr lang="de-DE" dirty="0" err="1"/>
              <a:t>A</a:t>
            </a:r>
            <a:r>
              <a:rPr lang="de-DE" dirty="0" err="1" smtClean="0"/>
              <a:t>ctivities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5949" y="1382286"/>
            <a:ext cx="6102275" cy="4745915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sz="1800" dirty="0" smtClean="0">
                <a:solidFill>
                  <a:srgbClr val="00B050"/>
                </a:solidFill>
              </a:rPr>
              <a:t>General NUSTAR Cave Infrastructure </a:t>
            </a:r>
            <a:r>
              <a:rPr lang="de-DE" sz="1800" dirty="0" err="1" smtClean="0">
                <a:solidFill>
                  <a:srgbClr val="00B050"/>
                </a:solidFill>
              </a:rPr>
              <a:t>is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handled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by</a:t>
            </a:r>
            <a:r>
              <a:rPr lang="de-DE" sz="1800" dirty="0" smtClean="0">
                <a:solidFill>
                  <a:srgbClr val="00B050"/>
                </a:solidFill>
              </a:rPr>
              <a:t> FSB </a:t>
            </a:r>
            <a:r>
              <a:rPr lang="de-DE" sz="1800" dirty="0" err="1" smtClean="0">
                <a:solidFill>
                  <a:srgbClr val="00B050"/>
                </a:solidFill>
              </a:rPr>
              <a:t>and</a:t>
            </a:r>
            <a:r>
              <a:rPr lang="de-DE" sz="1800" dirty="0" smtClean="0">
                <a:solidFill>
                  <a:srgbClr val="00B050"/>
                </a:solidFill>
              </a:rPr>
              <a:t> Super-FRS </a:t>
            </a:r>
            <a:r>
              <a:rPr lang="de-DE" sz="1800" dirty="0" err="1" smtClean="0">
                <a:solidFill>
                  <a:srgbClr val="00B050"/>
                </a:solidFill>
              </a:rPr>
              <a:t>machine</a:t>
            </a:r>
            <a:r>
              <a:rPr lang="de-DE" sz="1800" dirty="0" smtClean="0">
                <a:solidFill>
                  <a:srgbClr val="00B050"/>
                </a:solidFill>
              </a:rPr>
              <a:t> in </a:t>
            </a:r>
            <a:r>
              <a:rPr lang="de-DE" sz="1800" dirty="0" err="1" smtClean="0">
                <a:solidFill>
                  <a:srgbClr val="00B050"/>
                </a:solidFill>
              </a:rPr>
              <a:t>close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consultation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and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collaboration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with</a:t>
            </a:r>
            <a:r>
              <a:rPr lang="de-DE" sz="1800" dirty="0" smtClean="0">
                <a:solidFill>
                  <a:srgbClr val="00B050"/>
                </a:solidFill>
              </a:rPr>
              <a:t> NUSTAR.</a:t>
            </a:r>
          </a:p>
          <a:p>
            <a:pPr algn="l">
              <a:lnSpc>
                <a:spcPct val="120000"/>
              </a:lnSpc>
            </a:pPr>
            <a:endParaRPr lang="de-DE" sz="1800" dirty="0" smtClean="0">
              <a:solidFill>
                <a:srgbClr val="00B050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Cable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base</a:t>
            </a:r>
            <a:r>
              <a:rPr lang="de-DE" sz="1800" dirty="0" smtClean="0"/>
              <a:t> (</a:t>
            </a:r>
            <a:r>
              <a:rPr lang="de-DE" sz="1800" dirty="0" err="1" smtClean="0"/>
              <a:t>almost</a:t>
            </a:r>
            <a:r>
              <a:rPr lang="de-DE" sz="1800" dirty="0" smtClean="0"/>
              <a:t>) </a:t>
            </a:r>
            <a:r>
              <a:rPr lang="de-DE" sz="1800" dirty="0" err="1" smtClean="0"/>
              <a:t>completed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/>
              <a:t>Detector</a:t>
            </a:r>
            <a:r>
              <a:rPr lang="de-DE" sz="1800" dirty="0" smtClean="0"/>
              <a:t> gas </a:t>
            </a:r>
            <a:r>
              <a:rPr lang="de-DE" sz="1800" dirty="0" err="1" smtClean="0"/>
              <a:t>supplies</a:t>
            </a:r>
            <a:r>
              <a:rPr lang="de-DE" sz="1800" dirty="0" smtClean="0"/>
              <a:t> (</a:t>
            </a:r>
            <a:r>
              <a:rPr lang="de-DE" sz="1800" dirty="0" err="1" smtClean="0"/>
              <a:t>including</a:t>
            </a:r>
            <a:r>
              <a:rPr lang="de-DE" sz="1800" dirty="0" smtClean="0"/>
              <a:t> LN2) </a:t>
            </a:r>
            <a:r>
              <a:rPr lang="de-DE" sz="1800" dirty="0" err="1" smtClean="0"/>
              <a:t>defined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/>
              <a:t>Cooling</a:t>
            </a:r>
            <a:r>
              <a:rPr lang="de-DE" sz="1800" dirty="0" smtClean="0"/>
              <a:t> power </a:t>
            </a:r>
            <a:r>
              <a:rPr lang="de-DE" sz="1800" dirty="0" err="1" smtClean="0"/>
              <a:t>needs</a:t>
            </a:r>
            <a:r>
              <a:rPr lang="de-DE" sz="1800" dirty="0" smtClean="0"/>
              <a:t> </a:t>
            </a:r>
            <a:r>
              <a:rPr lang="de-DE" sz="1800" dirty="0" err="1" smtClean="0"/>
              <a:t>updated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Electronic </a:t>
            </a:r>
            <a:r>
              <a:rPr lang="de-DE" sz="1800" dirty="0" err="1" smtClean="0"/>
              <a:t>racks</a:t>
            </a:r>
            <a:r>
              <a:rPr lang="de-DE" sz="1800" dirty="0" smtClean="0"/>
              <a:t> </a:t>
            </a:r>
            <a:r>
              <a:rPr lang="de-DE" sz="1800" dirty="0" err="1" smtClean="0"/>
              <a:t>organized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/>
              <a:t>Concrete</a:t>
            </a:r>
            <a:r>
              <a:rPr lang="de-DE" sz="1800" dirty="0" smtClean="0"/>
              <a:t> </a:t>
            </a:r>
            <a:r>
              <a:rPr lang="de-DE" sz="1800" dirty="0" err="1" smtClean="0"/>
              <a:t>shielding</a:t>
            </a:r>
            <a:r>
              <a:rPr lang="de-DE" sz="1800" dirty="0" smtClean="0"/>
              <a:t> </a:t>
            </a:r>
            <a:r>
              <a:rPr lang="de-DE" sz="1800" dirty="0" err="1" smtClean="0"/>
              <a:t>blocks</a:t>
            </a:r>
            <a:r>
              <a:rPr lang="de-DE" sz="1800" dirty="0" smtClean="0"/>
              <a:t> </a:t>
            </a:r>
            <a:r>
              <a:rPr lang="de-DE" sz="1800" dirty="0" err="1" smtClean="0"/>
              <a:t>organized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</a:t>
            </a:r>
            <a:r>
              <a:rPr lang="de-DE" sz="1800" dirty="0" smtClean="0"/>
              <a:t>ccess </a:t>
            </a:r>
            <a:r>
              <a:rPr lang="de-DE" sz="1800" dirty="0" err="1" smtClean="0"/>
              <a:t>defined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all </a:t>
            </a:r>
            <a:r>
              <a:rPr lang="de-DE" sz="1800" dirty="0" err="1" smtClean="0"/>
              <a:t>doors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UPS </a:t>
            </a:r>
            <a:r>
              <a:rPr lang="de-DE" sz="1800" dirty="0" err="1" smtClean="0"/>
              <a:t>and</a:t>
            </a:r>
            <a:r>
              <a:rPr lang="de-DE" sz="1800" dirty="0" smtClean="0"/>
              <a:t> clean power in </a:t>
            </a:r>
            <a:r>
              <a:rPr lang="de-DE" sz="1800" dirty="0" err="1" smtClean="0"/>
              <a:t>discussion</a:t>
            </a:r>
            <a:endParaRPr lang="de-DE" sz="18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….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82286"/>
            <a:ext cx="2331949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Critical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19027" y="1988840"/>
            <a:ext cx="8505945" cy="2340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Acquiring funding for NUSTAR infrastructure through </a:t>
            </a:r>
            <a:r>
              <a:rPr lang="en-US" sz="2000" dirty="0" err="1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MoU</a:t>
            </a: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Fulfilling all formal safety requirements to be able to operate the planned set-ups</a:t>
            </a: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Getting sufficient beam time at GSI for </a:t>
            </a:r>
            <a:r>
              <a:rPr lang="en-US" sz="2000" dirty="0" err="1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i</a:t>
            </a:r>
            <a:r>
              <a:rPr lang="en-US" sz="2000" dirty="0" smtClean="0">
                <a:solidFill>
                  <a:srgbClr val="00599D"/>
                </a:solidFill>
                <a:latin typeface="Arial" pitchFamily="34" charset="0"/>
                <a:cs typeface="Arial" charset="0"/>
              </a:rPr>
              <a:t>) testing FAIR/NUSTAR  equipment, ii) re-gaining operating experience and iii) training scientists and technicians</a:t>
            </a:r>
            <a:endParaRPr lang="en-US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0" y="1157834"/>
            <a:ext cx="9144000" cy="55158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 </a:t>
            </a:r>
            <a:r>
              <a:rPr lang="de-DE" dirty="0" err="1" smtClean="0"/>
              <a:t>Buncher</a:t>
            </a:r>
            <a:r>
              <a:rPr lang="de-DE" dirty="0" smtClean="0"/>
              <a:t>/</a:t>
            </a:r>
            <a:r>
              <a:rPr lang="de-DE" dirty="0" err="1" smtClean="0"/>
              <a:t>Spectrometer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t="41059" r="8645" b="5063"/>
          <a:stretch/>
        </p:blipFill>
        <p:spPr>
          <a:xfrm>
            <a:off x="-58799" y="1268760"/>
            <a:ext cx="9261597" cy="26642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3528" y="4038376"/>
            <a:ext cx="8586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66"/>
                </a:solidFill>
              </a:rPr>
              <a:t>Assigned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to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Accelerator</a:t>
            </a:r>
            <a:r>
              <a:rPr lang="de-DE" sz="2000" dirty="0" smtClean="0">
                <a:solidFill>
                  <a:srgbClr val="FF0066"/>
                </a:solidFill>
              </a:rPr>
              <a:t> (Super-FRS)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66"/>
                </a:solidFill>
              </a:rPr>
              <a:t>India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stepped</a:t>
            </a:r>
            <a:r>
              <a:rPr lang="de-DE" sz="2000" dirty="0" smtClean="0">
                <a:solidFill>
                  <a:srgbClr val="FF0066"/>
                </a:solidFill>
              </a:rPr>
              <a:t> back </a:t>
            </a:r>
            <a:r>
              <a:rPr lang="de-DE" sz="2000" dirty="0" err="1" smtClean="0">
                <a:solidFill>
                  <a:srgbClr val="FF0066"/>
                </a:solidFill>
              </a:rPr>
              <a:t>from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realization</a:t>
            </a:r>
            <a:endParaRPr lang="de-DE" sz="2000" dirty="0" smtClean="0">
              <a:solidFill>
                <a:srgbClr val="FF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66"/>
                </a:solidFill>
              </a:rPr>
              <a:t>Funding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pending</a:t>
            </a:r>
            <a:endParaRPr lang="de-DE" sz="2000" dirty="0" smtClean="0">
              <a:solidFill>
                <a:srgbClr val="FF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66"/>
                </a:solidFill>
              </a:rPr>
              <a:t>Plan </a:t>
            </a:r>
            <a:r>
              <a:rPr lang="de-DE" sz="2000" dirty="0" err="1" smtClean="0">
                <a:solidFill>
                  <a:srgbClr val="FF0066"/>
                </a:solidFill>
              </a:rPr>
              <a:t>to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go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for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slightly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modified</a:t>
            </a:r>
            <a:r>
              <a:rPr lang="de-DE" sz="2000" dirty="0" smtClean="0">
                <a:solidFill>
                  <a:srgbClr val="FF0066"/>
                </a:solidFill>
              </a:rPr>
              <a:t> Super-FRS </a:t>
            </a:r>
            <a:r>
              <a:rPr lang="de-DE" sz="2000" dirty="0" err="1" smtClean="0">
                <a:solidFill>
                  <a:srgbClr val="FF0066"/>
                </a:solidFill>
              </a:rPr>
              <a:t>multiplets</a:t>
            </a:r>
            <a:endParaRPr lang="de-DE" sz="2000" dirty="0" smtClean="0">
              <a:solidFill>
                <a:srgbClr val="FF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66"/>
                </a:solidFill>
              </a:rPr>
              <a:t>Dipoles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cannot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be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copied</a:t>
            </a:r>
            <a:r>
              <a:rPr lang="de-DE" sz="2000" dirty="0" smtClean="0">
                <a:solidFill>
                  <a:srgbClr val="FF0066"/>
                </a:solidFill>
              </a:rPr>
              <a:t>, but </a:t>
            </a:r>
            <a:r>
              <a:rPr lang="de-DE" sz="2000" dirty="0" err="1" smtClean="0">
                <a:solidFill>
                  <a:srgbClr val="FF0066"/>
                </a:solidFill>
              </a:rPr>
              <a:t>are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producable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by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industry</a:t>
            </a:r>
            <a:endParaRPr lang="de-DE" sz="2000" dirty="0" smtClean="0">
              <a:solidFill>
                <a:srgbClr val="FF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66"/>
                </a:solidFill>
              </a:rPr>
              <a:t>Delivery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and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testing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planned</a:t>
            </a:r>
            <a:r>
              <a:rPr lang="de-DE" sz="2000" dirty="0" smtClean="0">
                <a:solidFill>
                  <a:srgbClr val="FF0066"/>
                </a:solidFill>
              </a:rPr>
              <a:t> at </a:t>
            </a:r>
            <a:r>
              <a:rPr lang="de-DE" sz="2000" dirty="0" err="1" smtClean="0">
                <a:solidFill>
                  <a:srgbClr val="FF0066"/>
                </a:solidFill>
              </a:rPr>
              <a:t>the</a:t>
            </a:r>
            <a:r>
              <a:rPr lang="de-DE" sz="2000" dirty="0" smtClean="0">
                <a:solidFill>
                  <a:srgbClr val="FF0066"/>
                </a:solidFill>
              </a:rPr>
              <a:t> end </a:t>
            </a:r>
            <a:r>
              <a:rPr lang="de-DE" sz="2000" dirty="0" err="1" smtClean="0">
                <a:solidFill>
                  <a:srgbClr val="FF0066"/>
                </a:solidFill>
              </a:rPr>
              <a:t>of</a:t>
            </a:r>
            <a:r>
              <a:rPr lang="de-DE" sz="2000" dirty="0" smtClean="0">
                <a:solidFill>
                  <a:srgbClr val="FF0066"/>
                </a:solidFill>
              </a:rPr>
              <a:t> </a:t>
            </a:r>
            <a:r>
              <a:rPr lang="de-DE" sz="2000" dirty="0" err="1" smtClean="0">
                <a:solidFill>
                  <a:srgbClr val="FF0066"/>
                </a:solidFill>
              </a:rPr>
              <a:t>the</a:t>
            </a:r>
            <a:r>
              <a:rPr lang="de-DE" sz="2000" dirty="0" smtClean="0">
                <a:solidFill>
                  <a:srgbClr val="FF0066"/>
                </a:solidFill>
              </a:rPr>
              <a:t> Super-FRS </a:t>
            </a:r>
            <a:r>
              <a:rPr lang="de-DE" sz="2000" dirty="0" err="1" smtClean="0">
                <a:solidFill>
                  <a:srgbClr val="FF0066"/>
                </a:solidFill>
              </a:rPr>
              <a:t>sequence</a:t>
            </a:r>
            <a:r>
              <a:rPr lang="de-DE" sz="2000" dirty="0" smtClean="0">
                <a:solidFill>
                  <a:srgbClr val="FF0066"/>
                </a:solidFill>
              </a:rPr>
              <a:t>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4260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Phase-0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successfully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474583" y="6441981"/>
            <a:ext cx="35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+mn-lt"/>
              </a:rPr>
              <a:t>FATIMA in </a:t>
            </a:r>
            <a:r>
              <a:rPr lang="de-DE" sz="1800" dirty="0" err="1" smtClean="0">
                <a:latin typeface="+mn-lt"/>
              </a:rPr>
              <a:t>operation</a:t>
            </a:r>
            <a:r>
              <a:rPr lang="de-DE" sz="1800" dirty="0" smtClean="0">
                <a:latin typeface="+mn-lt"/>
              </a:rPr>
              <a:t> at GANIL</a:t>
            </a:r>
            <a:endParaRPr lang="de-DE" sz="1800" dirty="0">
              <a:latin typeface="+mn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8"/>
          <a:stretch/>
        </p:blipFill>
        <p:spPr bwMode="auto">
          <a:xfrm>
            <a:off x="5436094" y="1073540"/>
            <a:ext cx="2815073" cy="16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44166" y="2732104"/>
            <a:ext cx="299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+mn-lt"/>
              </a:rPr>
              <a:t>DTAS in </a:t>
            </a:r>
            <a:r>
              <a:rPr lang="de-DE" sz="1800" dirty="0" err="1" smtClean="0">
                <a:latin typeface="+mn-lt"/>
              </a:rPr>
              <a:t>operation</a:t>
            </a:r>
            <a:r>
              <a:rPr lang="de-DE" sz="1800" dirty="0" smtClean="0">
                <a:latin typeface="+mn-lt"/>
              </a:rPr>
              <a:t> at JYFL</a:t>
            </a:r>
            <a:endParaRPr lang="de-DE" sz="1800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463481" y="6463008"/>
            <a:ext cx="431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+mn-lt"/>
              </a:rPr>
              <a:t>MATS/</a:t>
            </a:r>
            <a:r>
              <a:rPr lang="de-DE" sz="1800" dirty="0" err="1" smtClean="0">
                <a:latin typeface="+mn-lt"/>
              </a:rPr>
              <a:t>LaSpec</a:t>
            </a:r>
            <a:r>
              <a:rPr lang="de-DE" sz="1800" dirty="0" smtClean="0">
                <a:latin typeface="+mn-lt"/>
              </a:rPr>
              <a:t> at TRIGA </a:t>
            </a:r>
            <a:r>
              <a:rPr lang="de-DE" sz="1800" dirty="0">
                <a:latin typeface="+mn-lt"/>
              </a:rPr>
              <a:t>M</a:t>
            </a:r>
            <a:r>
              <a:rPr lang="de-DE" sz="1800" dirty="0" smtClean="0">
                <a:latin typeface="+mn-lt"/>
              </a:rPr>
              <a:t>ainz</a:t>
            </a:r>
            <a:endParaRPr lang="de-DE" sz="1800" dirty="0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07" b="19200"/>
          <a:stretch/>
        </p:blipFill>
        <p:spPr>
          <a:xfrm>
            <a:off x="474583" y="1069752"/>
            <a:ext cx="3626896" cy="304074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18385" y="4088325"/>
            <a:ext cx="362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+mn-lt"/>
              </a:rPr>
              <a:t>NEULAND in </a:t>
            </a:r>
            <a:r>
              <a:rPr lang="de-DE" sz="1800" dirty="0" err="1" smtClean="0">
                <a:latin typeface="+mn-lt"/>
              </a:rPr>
              <a:t>operation</a:t>
            </a:r>
            <a:r>
              <a:rPr lang="de-DE" sz="1800" dirty="0" smtClean="0">
                <a:latin typeface="+mn-lt"/>
              </a:rPr>
              <a:t> at RIKEN</a:t>
            </a:r>
            <a:endParaRPr lang="de-DE" sz="18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52666"/>
            <a:ext cx="2865426" cy="190681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55576" y="4722509"/>
            <a:ext cx="877716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n-lt"/>
              </a:rPr>
              <a:t>FATIMA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11696" y="6116965"/>
            <a:ext cx="877716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n-lt"/>
              </a:rPr>
              <a:t>AGATA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47" y="3292463"/>
            <a:ext cx="3557249" cy="31495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014951" y="5198294"/>
            <a:ext cx="76949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n-lt"/>
              </a:rPr>
              <a:t>MATS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370715" y="4627138"/>
            <a:ext cx="985567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+mn-lt"/>
              </a:rPr>
              <a:t>LASPEC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LaSpec</a:t>
            </a:r>
            <a:r>
              <a:rPr lang="de-DE" dirty="0" smtClean="0"/>
              <a:t> – Phase 0 </a:t>
            </a:r>
            <a:r>
              <a:rPr lang="de-DE" dirty="0" err="1" smtClean="0"/>
              <a:t>program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3" y="1135855"/>
            <a:ext cx="5223766" cy="46250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2"/>
          <p:cNvSpPr txBox="1"/>
          <p:nvPr/>
        </p:nvSpPr>
        <p:spPr>
          <a:xfrm>
            <a:off x="4769445" y="197638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b="1" i="0" dirty="0" smtClean="0">
                <a:solidFill>
                  <a:srgbClr val="FF0000"/>
                </a:solidFill>
              </a:rPr>
              <a:t>TRIGA-LASER </a:t>
            </a:r>
            <a:r>
              <a:rPr lang="de-DE" sz="1800" b="1" i="0" dirty="0" err="1" smtClean="0">
                <a:solidFill>
                  <a:srgbClr val="FF0000"/>
                </a:solidFill>
              </a:rPr>
              <a:t>Beamline</a:t>
            </a:r>
            <a:r>
              <a:rPr lang="de-DE" sz="1800" b="1" i="0" dirty="0" smtClean="0">
                <a:solidFill>
                  <a:srgbClr val="FF0000"/>
                </a:solidFill>
              </a:rPr>
              <a:t> </a:t>
            </a:r>
            <a:endParaRPr lang="de-DE" sz="1800" b="1" i="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1" y="1135855"/>
            <a:ext cx="3394561" cy="207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02239" y="3356992"/>
            <a:ext cx="332052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i="0" dirty="0" smtClean="0">
                <a:solidFill>
                  <a:schemeClr val="accent2"/>
                </a:solidFill>
              </a:rPr>
              <a:t>ATLAS &amp; CARIBU: </a:t>
            </a:r>
          </a:p>
          <a:p>
            <a:pPr algn="l"/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Conditions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comparable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</a:rPr>
              <a:t>to</a:t>
            </a:r>
            <a:r>
              <a:rPr lang="de-DE" sz="1800" i="0" dirty="0" smtClean="0">
                <a:solidFill>
                  <a:schemeClr val="accent2"/>
                </a:solidFill>
              </a:rPr>
              <a:t> LEB (</a:t>
            </a:r>
            <a:r>
              <a:rPr lang="de-DE" sz="1800" i="0" dirty="0" err="1">
                <a:solidFill>
                  <a:schemeClr val="accent2"/>
                </a:solidFill>
              </a:rPr>
              <a:t>Beams</a:t>
            </a:r>
            <a:r>
              <a:rPr lang="de-DE" sz="1800" i="0" dirty="0">
                <a:solidFill>
                  <a:schemeClr val="accent2"/>
                </a:solidFill>
              </a:rPr>
              <a:t> at 5 </a:t>
            </a:r>
            <a:r>
              <a:rPr lang="de-DE" sz="1800" i="0" dirty="0" smtClean="0">
                <a:solidFill>
                  <a:schemeClr val="accent2"/>
                </a:solidFill>
              </a:rPr>
              <a:t>kV)</a:t>
            </a:r>
          </a:p>
          <a:p>
            <a:pPr algn="l"/>
            <a:endParaRPr lang="de-DE" sz="1800" i="0" dirty="0" smtClean="0">
              <a:solidFill>
                <a:schemeClr val="accent2"/>
              </a:solidFill>
            </a:endParaRPr>
          </a:p>
          <a:p>
            <a:pPr marL="285750" indent="-285750" algn="l">
              <a:buFont typeface="Wingdings"/>
              <a:buChar char="à"/>
            </a:pP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Perfect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place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to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test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and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optimize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the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new</a:t>
            </a:r>
            <a:r>
              <a:rPr lang="de-DE" sz="1800" i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1800" i="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prototypes</a:t>
            </a:r>
            <a:endParaRPr lang="de-DE" sz="1800" i="0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/>
              <a:buChar char="à"/>
            </a:pPr>
            <a:endParaRPr lang="de-DE" sz="1800" i="0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/>
              <a:buChar char="à"/>
            </a:pPr>
            <a:r>
              <a:rPr lang="de-DE" sz="1800" i="0" dirty="0" smtClean="0">
                <a:solidFill>
                  <a:srgbClr val="FF0066"/>
                </a:solidFill>
              </a:rPr>
              <a:t>2021/22: Return </a:t>
            </a:r>
            <a:r>
              <a:rPr lang="de-DE" sz="1800" i="0" dirty="0" err="1" smtClean="0">
                <a:solidFill>
                  <a:srgbClr val="FF0066"/>
                </a:solidFill>
              </a:rPr>
              <a:t>to</a:t>
            </a:r>
            <a:r>
              <a:rPr lang="de-DE" sz="1800" i="0" dirty="0" smtClean="0">
                <a:solidFill>
                  <a:srgbClr val="FF0066"/>
                </a:solidFill>
              </a:rPr>
              <a:t> FAIR </a:t>
            </a:r>
            <a:r>
              <a:rPr lang="de-DE" sz="1800" i="0" dirty="0" err="1" smtClean="0">
                <a:solidFill>
                  <a:srgbClr val="FF0066"/>
                </a:solidFill>
              </a:rPr>
              <a:t>for</a:t>
            </a:r>
            <a:r>
              <a:rPr lang="de-DE" sz="1800" i="0" dirty="0" smtClean="0">
                <a:solidFill>
                  <a:srgbClr val="FF0066"/>
                </a:solidFill>
              </a:rPr>
              <a:t> Day-1 </a:t>
            </a:r>
            <a:r>
              <a:rPr lang="de-DE" sz="1800" i="0" dirty="0" err="1" smtClean="0">
                <a:solidFill>
                  <a:srgbClr val="FF0066"/>
                </a:solidFill>
              </a:rPr>
              <a:t>experiments</a:t>
            </a:r>
            <a:r>
              <a:rPr lang="de-DE" sz="1800" i="0" dirty="0" smtClean="0">
                <a:solidFill>
                  <a:srgbClr val="FF0066"/>
                </a:solidFill>
              </a:rPr>
              <a:t>  </a:t>
            </a:r>
            <a:endParaRPr lang="de-DE" sz="1800" i="0" dirty="0">
              <a:solidFill>
                <a:srgbClr val="FF0066"/>
              </a:solidFill>
            </a:endParaRPr>
          </a:p>
        </p:txBody>
      </p:sp>
      <p:pic>
        <p:nvPicPr>
          <p:cNvPr id="11" name="Picture 2" descr="C:\Users\Bernhard\OneDrive\Dokumente\PHD_PC\bor8\figures\bor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0" y="1565634"/>
            <a:ext cx="739750" cy="3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310710" y="5842931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7030A0"/>
                </a:solidFill>
              </a:rPr>
              <a:t>MATS/LASPEC at TRIGA Mainz</a:t>
            </a:r>
            <a:endParaRPr lang="de-DE" sz="2000" dirty="0">
              <a:solidFill>
                <a:srgbClr val="7030A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4645" y="626014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TDR </a:t>
            </a:r>
            <a:r>
              <a:rPr lang="de-DE" sz="2000" dirty="0" err="1" smtClean="0">
                <a:solidFill>
                  <a:srgbClr val="00B050"/>
                </a:solidFill>
              </a:rPr>
              <a:t>done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0" y="1157834"/>
            <a:ext cx="9144000" cy="55158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331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3460D1-98B1-4C0F-B662-C1DAB67AEDD7}" type="slidenum">
              <a:rPr lang="de-DE" altLang="de-DE"/>
              <a:pPr eaLnBrk="1" hangingPunct="1"/>
              <a:t>16</a:t>
            </a:fld>
            <a:endParaRPr lang="de-DE" altLang="de-DE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/>
          <a:srcRect l="16102"/>
          <a:stretch/>
        </p:blipFill>
        <p:spPr bwMode="auto">
          <a:xfrm>
            <a:off x="131279" y="1196752"/>
            <a:ext cx="4708467" cy="4968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507216" y="1641474"/>
            <a:ext cx="2136792" cy="43798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318" name="Textfeld 8"/>
          <p:cNvSpPr txBox="1">
            <a:spLocks noChangeArrowheads="1"/>
          </p:cNvSpPr>
          <p:nvPr/>
        </p:nvSpPr>
        <p:spPr bwMode="auto">
          <a:xfrm>
            <a:off x="5198268" y="2060848"/>
            <a:ext cx="319015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de-DE" sz="1800" b="1" dirty="0">
                <a:solidFill>
                  <a:schemeClr val="accent2"/>
                </a:solidFill>
              </a:rPr>
              <a:t>Continued operation of </a:t>
            </a:r>
            <a:r>
              <a:rPr lang="en-US" altLang="de-DE" sz="1800" b="1" dirty="0">
                <a:solidFill>
                  <a:srgbClr val="00B050"/>
                </a:solidFill>
              </a:rPr>
              <a:t>MATS </a:t>
            </a:r>
            <a:r>
              <a:rPr lang="en-US" altLang="de-DE" sz="1800" b="1" dirty="0">
                <a:solidFill>
                  <a:schemeClr val="accent2"/>
                </a:solidFill>
              </a:rPr>
              <a:t>prototype TRIGA-TRAP at research reactor TRIGA Mainz</a:t>
            </a:r>
          </a:p>
          <a:p>
            <a:pPr algn="l" eaLnBrk="1" hangingPunct="1"/>
            <a:endParaRPr lang="en-US" altLang="de-DE" sz="1800" b="1" dirty="0">
              <a:solidFill>
                <a:schemeClr val="accent2"/>
              </a:solidFill>
            </a:endParaRPr>
          </a:p>
          <a:p>
            <a:pPr algn="l" eaLnBrk="1" hangingPunct="1"/>
            <a:r>
              <a:rPr lang="en-US" altLang="de-DE" sz="1800" b="1" dirty="0">
                <a:solidFill>
                  <a:schemeClr val="accent2"/>
                </a:solidFill>
              </a:rPr>
              <a:t>Technical and methodical developments for mass spectrometry </a:t>
            </a:r>
          </a:p>
          <a:p>
            <a:pPr algn="l" eaLnBrk="1" hangingPunct="1"/>
            <a:endParaRPr lang="en-US" altLang="de-DE" sz="1800" b="1" dirty="0">
              <a:solidFill>
                <a:schemeClr val="accent2"/>
              </a:solidFill>
            </a:endParaRPr>
          </a:p>
          <a:p>
            <a:pPr algn="l" eaLnBrk="1" hangingPunct="1"/>
            <a:r>
              <a:rPr lang="en-US" altLang="de-DE" sz="1800" b="1" dirty="0">
                <a:solidFill>
                  <a:schemeClr val="accent2"/>
                </a:solidFill>
              </a:rPr>
              <a:t>Characterization and improvements of cryogenic stopping cell for MATS/LASPEC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0" y="0"/>
            <a:ext cx="7740650" cy="1052513"/>
          </a:xfrm>
          <a:prstGeom prst="rect">
            <a:avLst/>
          </a:prstGeom>
          <a:solidFill>
            <a:srgbClr val="CBD0D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MATS – Phase 0 </a:t>
            </a:r>
            <a:r>
              <a:rPr lang="de-DE" kern="0" dirty="0" err="1" smtClean="0"/>
              <a:t>program</a:t>
            </a:r>
            <a:endParaRPr lang="de-DE" kern="0" dirty="0"/>
          </a:p>
        </p:txBody>
      </p:sp>
      <p:sp>
        <p:nvSpPr>
          <p:cNvPr id="10" name="Textfeld 9"/>
          <p:cNvSpPr txBox="1"/>
          <p:nvPr/>
        </p:nvSpPr>
        <p:spPr>
          <a:xfrm>
            <a:off x="5137161" y="604517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TDR </a:t>
            </a:r>
            <a:r>
              <a:rPr lang="de-DE" sz="2000" dirty="0" err="1" smtClean="0">
                <a:solidFill>
                  <a:srgbClr val="00B050"/>
                </a:solidFill>
              </a:rPr>
              <a:t>done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248400" y="661987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A39A2F-161A-4962-AB2A-E943375BA275}" type="slidenum">
              <a:rPr lang="de-DE" altLang="de-DE" sz="140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400"/>
          </a:p>
        </p:txBody>
      </p:sp>
      <p:sp>
        <p:nvSpPr>
          <p:cNvPr id="15" name="Textfeld 14"/>
          <p:cNvSpPr txBox="1"/>
          <p:nvPr/>
        </p:nvSpPr>
        <p:spPr bwMode="auto">
          <a:xfrm>
            <a:off x="0" y="1118349"/>
            <a:ext cx="9144000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de-DE" sz="1800" dirty="0" smtClean="0">
                <a:solidFill>
                  <a:schemeClr val="accent6"/>
                </a:solidFill>
              </a:rPr>
              <a:t>-</a:t>
            </a:r>
            <a:r>
              <a:rPr lang="de-DE" sz="1800" dirty="0">
                <a:solidFill>
                  <a:schemeClr val="accent6"/>
                </a:solidFill>
              </a:rPr>
              <a:t>LYCCA  </a:t>
            </a:r>
            <a:r>
              <a:rPr lang="de-DE" sz="1800" i="1" dirty="0">
                <a:solidFill>
                  <a:schemeClr val="accent6"/>
                </a:solidFill>
              </a:rPr>
              <a:t>heavy </a:t>
            </a:r>
            <a:r>
              <a:rPr lang="de-DE" sz="1800" i="1" dirty="0" err="1">
                <a:solidFill>
                  <a:schemeClr val="accent6"/>
                </a:solidFill>
              </a:rPr>
              <a:t>ion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calorimeter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with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ToF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capability</a:t>
            </a:r>
            <a:r>
              <a:rPr lang="de-DE" sz="1800" i="1" dirty="0">
                <a:solidFill>
                  <a:schemeClr val="accent6"/>
                </a:solidFill>
              </a:rPr>
              <a:t>   </a:t>
            </a:r>
            <a:r>
              <a:rPr lang="de-DE" sz="1800" i="1" dirty="0">
                <a:solidFill>
                  <a:srgbClr val="00B050"/>
                </a:solidFill>
              </a:rPr>
              <a:t>in </a:t>
            </a:r>
            <a:r>
              <a:rPr lang="de-DE" sz="1800" i="1" dirty="0" err="1" smtClean="0">
                <a:solidFill>
                  <a:srgbClr val="00B050"/>
                </a:solidFill>
              </a:rPr>
              <a:t>operation</a:t>
            </a:r>
            <a:r>
              <a:rPr lang="de-DE" sz="1800" i="1" dirty="0" smtClean="0">
                <a:solidFill>
                  <a:srgbClr val="00B050"/>
                </a:solidFill>
              </a:rPr>
              <a:t>	</a:t>
            </a:r>
            <a:r>
              <a:rPr lang="de-DE" sz="1800" i="1" dirty="0" smtClean="0">
                <a:solidFill>
                  <a:srgbClr val="7030A0"/>
                </a:solidFill>
              </a:rPr>
              <a:t>Day-1</a:t>
            </a:r>
            <a:endParaRPr lang="de-DE" sz="1800" i="1" dirty="0">
              <a:solidFill>
                <a:srgbClr val="7030A0"/>
              </a:solidFill>
            </a:endParaRPr>
          </a:p>
          <a:p>
            <a:pPr algn="l">
              <a:lnSpc>
                <a:spcPct val="150000"/>
              </a:lnSpc>
              <a:defRPr/>
            </a:pPr>
            <a:r>
              <a:rPr lang="de-DE" sz="1800" dirty="0">
                <a:solidFill>
                  <a:schemeClr val="accent6"/>
                </a:solidFill>
              </a:rPr>
              <a:t>-AGATA  </a:t>
            </a:r>
            <a:r>
              <a:rPr lang="de-DE" sz="1800" i="1" dirty="0" err="1">
                <a:solidFill>
                  <a:schemeClr val="accent6"/>
                </a:solidFill>
              </a:rPr>
              <a:t>gamma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spectrometer</a:t>
            </a:r>
            <a:r>
              <a:rPr lang="de-DE" sz="1800" i="1" dirty="0">
                <a:solidFill>
                  <a:schemeClr val="accent6"/>
                </a:solidFill>
              </a:rPr>
              <a:t>  </a:t>
            </a:r>
            <a:r>
              <a:rPr lang="de-DE" sz="1800" i="1" dirty="0">
                <a:solidFill>
                  <a:srgbClr val="00B050"/>
                </a:solidFill>
              </a:rPr>
              <a:t>in </a:t>
            </a:r>
            <a:r>
              <a:rPr lang="de-DE" sz="1800" i="1" dirty="0" err="1" smtClean="0">
                <a:solidFill>
                  <a:srgbClr val="00B050"/>
                </a:solidFill>
              </a:rPr>
              <a:t>operation</a:t>
            </a:r>
            <a:r>
              <a:rPr lang="de-DE" sz="1800" i="1" dirty="0" smtClean="0">
                <a:solidFill>
                  <a:srgbClr val="00B050"/>
                </a:solidFill>
              </a:rPr>
              <a:t>				</a:t>
            </a:r>
            <a:r>
              <a:rPr lang="de-DE" sz="1800" i="1" dirty="0" smtClean="0">
                <a:solidFill>
                  <a:srgbClr val="7030A0"/>
                </a:solidFill>
              </a:rPr>
              <a:t>Day-1</a:t>
            </a:r>
            <a:endParaRPr lang="de-DE" sz="1800" i="1" dirty="0">
              <a:solidFill>
                <a:srgbClr val="7030A0"/>
              </a:solidFill>
            </a:endParaRPr>
          </a:p>
          <a:p>
            <a:pPr algn="l">
              <a:lnSpc>
                <a:spcPct val="150000"/>
              </a:lnSpc>
              <a:defRPr/>
            </a:pPr>
            <a:r>
              <a:rPr lang="de-DE" sz="1800" i="1" dirty="0" smtClean="0">
                <a:solidFill>
                  <a:schemeClr val="accent6"/>
                </a:solidFill>
              </a:rPr>
              <a:t>-</a:t>
            </a:r>
            <a:r>
              <a:rPr lang="de-DE" sz="1800" dirty="0">
                <a:solidFill>
                  <a:schemeClr val="accent6"/>
                </a:solidFill>
              </a:rPr>
              <a:t>NEDA</a:t>
            </a:r>
            <a:r>
              <a:rPr lang="de-DE" sz="1800" i="1" dirty="0">
                <a:solidFill>
                  <a:schemeClr val="accent6"/>
                </a:solidFill>
              </a:rPr>
              <a:t>  Neutron </a:t>
            </a:r>
            <a:r>
              <a:rPr lang="de-DE" sz="1800" i="1" dirty="0" err="1">
                <a:solidFill>
                  <a:schemeClr val="accent6"/>
                </a:solidFill>
              </a:rPr>
              <a:t>detector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array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rgbClr val="FFC000"/>
                </a:solidFill>
              </a:rPr>
              <a:t>under</a:t>
            </a:r>
            <a:r>
              <a:rPr lang="de-DE" sz="1800" i="1" dirty="0">
                <a:solidFill>
                  <a:srgbClr val="FFC000"/>
                </a:solidFill>
              </a:rPr>
              <a:t> </a:t>
            </a:r>
            <a:r>
              <a:rPr lang="de-DE" sz="1800" i="1" dirty="0" err="1" smtClean="0">
                <a:solidFill>
                  <a:srgbClr val="FFC000"/>
                </a:solidFill>
              </a:rPr>
              <a:t>construction</a:t>
            </a:r>
            <a:r>
              <a:rPr lang="de-DE" sz="1800" i="1" dirty="0" smtClean="0">
                <a:solidFill>
                  <a:srgbClr val="FFC000"/>
                </a:solidFill>
              </a:rPr>
              <a:t>			</a:t>
            </a:r>
            <a:r>
              <a:rPr lang="de-DE" sz="1800" i="1" dirty="0" smtClean="0">
                <a:solidFill>
                  <a:srgbClr val="7030A0"/>
                </a:solidFill>
              </a:rPr>
              <a:t>Phase-1</a:t>
            </a:r>
          </a:p>
          <a:p>
            <a:pPr algn="l">
              <a:lnSpc>
                <a:spcPct val="150000"/>
              </a:lnSpc>
              <a:defRPr/>
            </a:pPr>
            <a:r>
              <a:rPr lang="de-DE" sz="1800" dirty="0">
                <a:solidFill>
                  <a:schemeClr val="accent6"/>
                </a:solidFill>
              </a:rPr>
              <a:t>-Hyde  </a:t>
            </a:r>
            <a:r>
              <a:rPr lang="de-DE" sz="1800" i="1" dirty="0">
                <a:solidFill>
                  <a:schemeClr val="accent6"/>
                </a:solidFill>
              </a:rPr>
              <a:t>light </a:t>
            </a:r>
            <a:r>
              <a:rPr lang="de-DE" sz="1800" i="1" dirty="0" err="1">
                <a:solidFill>
                  <a:schemeClr val="accent6"/>
                </a:solidFill>
              </a:rPr>
              <a:t>particle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err="1">
                <a:solidFill>
                  <a:schemeClr val="accent6"/>
                </a:solidFill>
              </a:rPr>
              <a:t>array</a:t>
            </a:r>
            <a:r>
              <a:rPr lang="de-DE" sz="1800" i="1" dirty="0">
                <a:solidFill>
                  <a:schemeClr val="accent6"/>
                </a:solidFill>
              </a:rPr>
              <a:t> </a:t>
            </a:r>
            <a:r>
              <a:rPr lang="de-DE" sz="1800" i="1" dirty="0" smtClean="0">
                <a:solidFill>
                  <a:srgbClr val="FFC000"/>
                </a:solidFill>
              </a:rPr>
              <a:t>prototype					</a:t>
            </a:r>
            <a:r>
              <a:rPr lang="de-DE" sz="1800" i="1" dirty="0" smtClean="0">
                <a:solidFill>
                  <a:srgbClr val="7030A0"/>
                </a:solidFill>
              </a:rPr>
              <a:t>Phase-1</a:t>
            </a:r>
            <a:endParaRPr lang="de-DE" sz="1800" i="1" dirty="0">
              <a:solidFill>
                <a:srgbClr val="7030A0"/>
              </a:solidFill>
            </a:endParaRPr>
          </a:p>
        </p:txBody>
      </p:sp>
      <p:pic>
        <p:nvPicPr>
          <p:cNvPr id="92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9" b="19727"/>
          <a:stretch>
            <a:fillRect/>
          </a:stretch>
        </p:blipFill>
        <p:spPr bwMode="auto">
          <a:xfrm>
            <a:off x="539552" y="3242007"/>
            <a:ext cx="7921343" cy="362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9319" b="197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>
                <a:solidFill>
                  <a:schemeClr val="accent6"/>
                </a:solidFill>
              </a:rPr>
              <a:t>HISPEC </a:t>
            </a:r>
            <a:r>
              <a:rPr lang="de-DE" altLang="de-DE" dirty="0">
                <a:solidFill>
                  <a:schemeClr val="accent6"/>
                </a:solidFill>
              </a:rPr>
              <a:t>– </a:t>
            </a:r>
            <a:r>
              <a:rPr lang="de-DE" altLang="de-DE" dirty="0" err="1">
                <a:solidFill>
                  <a:schemeClr val="accent6"/>
                </a:solidFill>
              </a:rPr>
              <a:t>ready</a:t>
            </a:r>
            <a:r>
              <a:rPr lang="de-DE" altLang="de-DE" dirty="0">
                <a:solidFill>
                  <a:schemeClr val="accent6"/>
                </a:solidFill>
              </a:rPr>
              <a:t> </a:t>
            </a:r>
            <a:r>
              <a:rPr lang="de-DE" altLang="de-DE" dirty="0" err="1">
                <a:solidFill>
                  <a:schemeClr val="accent6"/>
                </a:solidFill>
              </a:rPr>
              <a:t>for</a:t>
            </a:r>
            <a:r>
              <a:rPr lang="de-DE" altLang="de-DE" dirty="0">
                <a:solidFill>
                  <a:schemeClr val="accent6"/>
                </a:solidFill>
              </a:rPr>
              <a:t> </a:t>
            </a:r>
            <a:r>
              <a:rPr lang="de-DE" altLang="de-DE" dirty="0" err="1">
                <a:solidFill>
                  <a:schemeClr val="accent6"/>
                </a:solidFill>
              </a:rPr>
              <a:t>operation</a:t>
            </a:r>
            <a:endParaRPr lang="de-DE" altLang="de-DE" dirty="0">
              <a:solidFill>
                <a:schemeClr val="accent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2872675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rgbClr val="FF0066"/>
                </a:solidFill>
              </a:rPr>
              <a:t>HISPEC-0 was </a:t>
            </a:r>
            <a:r>
              <a:rPr lang="de-DE" sz="1800" i="1" dirty="0" err="1" smtClean="0">
                <a:solidFill>
                  <a:srgbClr val="FF0066"/>
                </a:solidFill>
              </a:rPr>
              <a:t>used</a:t>
            </a:r>
            <a:r>
              <a:rPr lang="de-DE" sz="1800" i="1" dirty="0" smtClean="0">
                <a:solidFill>
                  <a:srgbClr val="FF0066"/>
                </a:solidFill>
              </a:rPr>
              <a:t> at GSI in 2012-2014, </a:t>
            </a:r>
            <a:r>
              <a:rPr lang="de-DE" sz="1800" i="1" dirty="0" err="1" smtClean="0">
                <a:solidFill>
                  <a:srgbClr val="FF0066"/>
                </a:solidFill>
              </a:rPr>
              <a:t>next</a:t>
            </a:r>
            <a:r>
              <a:rPr lang="de-DE" sz="1800" i="1" dirty="0" smtClean="0">
                <a:solidFill>
                  <a:srgbClr val="FF0066"/>
                </a:solidFill>
              </a:rPr>
              <a:t> </a:t>
            </a:r>
            <a:r>
              <a:rPr lang="de-DE" sz="1800" i="1" dirty="0" err="1" smtClean="0">
                <a:solidFill>
                  <a:srgbClr val="FF0066"/>
                </a:solidFill>
              </a:rPr>
              <a:t>utilization</a:t>
            </a:r>
            <a:r>
              <a:rPr lang="de-DE" sz="1800" i="1" dirty="0" smtClean="0">
                <a:solidFill>
                  <a:srgbClr val="FF0066"/>
                </a:solidFill>
              </a:rPr>
              <a:t> on Day-1</a:t>
            </a:r>
            <a:endParaRPr lang="de-DE" sz="1800" i="1" dirty="0">
              <a:solidFill>
                <a:srgbClr val="FF006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632803" y="284010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TDRs </a:t>
            </a:r>
            <a:r>
              <a:rPr lang="de-DE" sz="2000" dirty="0" err="1" smtClean="0">
                <a:solidFill>
                  <a:srgbClr val="00B050"/>
                </a:solidFill>
              </a:rPr>
              <a:t>done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248400" y="661987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A39A2F-161A-4962-AB2A-E943375BA275}" type="slidenum">
              <a:rPr lang="de-DE" altLang="de-DE" sz="140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40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>
                <a:solidFill>
                  <a:schemeClr val="accent6"/>
                </a:solidFill>
              </a:rPr>
              <a:t>DESPEC at FRS/S4</a:t>
            </a:r>
            <a:endParaRPr lang="de-DE" altLang="de-DE" dirty="0">
              <a:solidFill>
                <a:schemeClr val="accent6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798064" cy="411937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041140" y="1268760"/>
            <a:ext cx="5342834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>
                <a:solidFill>
                  <a:srgbClr val="002060"/>
                </a:solidFill>
              </a:rPr>
              <a:t>DESPEC </a:t>
            </a:r>
            <a:r>
              <a:rPr lang="de-DE" sz="1400" b="1" dirty="0" err="1">
                <a:solidFill>
                  <a:srgbClr val="002060"/>
                </a:solidFill>
              </a:rPr>
              <a:t>setup</a:t>
            </a:r>
            <a:r>
              <a:rPr lang="de-DE" sz="1400" b="1" dirty="0">
                <a:solidFill>
                  <a:srgbClr val="002060"/>
                </a:solidFill>
              </a:rPr>
              <a:t> at S4 </a:t>
            </a:r>
            <a:r>
              <a:rPr lang="de-DE" sz="1400" b="1" dirty="0" err="1">
                <a:solidFill>
                  <a:srgbClr val="002060"/>
                </a:solidFill>
              </a:rPr>
              <a:t>of</a:t>
            </a:r>
            <a:r>
              <a:rPr lang="de-DE" sz="1400" b="1" dirty="0">
                <a:solidFill>
                  <a:srgbClr val="002060"/>
                </a:solidFill>
              </a:rPr>
              <a:t> </a:t>
            </a:r>
            <a:r>
              <a:rPr lang="de-DE" sz="1400" b="1" dirty="0" err="1">
                <a:solidFill>
                  <a:srgbClr val="002060"/>
                </a:solidFill>
              </a:rPr>
              <a:t>the</a:t>
            </a:r>
            <a:r>
              <a:rPr lang="de-DE" sz="1400" b="1" dirty="0">
                <a:solidFill>
                  <a:srgbClr val="002060"/>
                </a:solidFill>
              </a:rPr>
              <a:t> </a:t>
            </a:r>
            <a:r>
              <a:rPr lang="de-DE" sz="1400" b="1" dirty="0" smtClean="0">
                <a:solidFill>
                  <a:srgbClr val="002060"/>
                </a:solidFill>
              </a:rPr>
              <a:t>FRS First </a:t>
            </a:r>
            <a:r>
              <a:rPr lang="de-DE" sz="1400" b="1" dirty="0" err="1" smtClean="0">
                <a:solidFill>
                  <a:srgbClr val="002060"/>
                </a:solidFill>
              </a:rPr>
              <a:t>successful</a:t>
            </a:r>
            <a:r>
              <a:rPr lang="de-DE" sz="1400" b="1" dirty="0" smtClean="0">
                <a:solidFill>
                  <a:srgbClr val="002060"/>
                </a:solidFill>
              </a:rPr>
              <a:t> </a:t>
            </a:r>
            <a:r>
              <a:rPr lang="de-DE" sz="1400" b="1" dirty="0" err="1" smtClean="0">
                <a:solidFill>
                  <a:srgbClr val="002060"/>
                </a:solidFill>
              </a:rPr>
              <a:t>test</a:t>
            </a:r>
            <a:r>
              <a:rPr lang="de-DE" sz="1400" b="1" dirty="0" smtClean="0">
                <a:solidFill>
                  <a:srgbClr val="002060"/>
                </a:solidFill>
              </a:rPr>
              <a:t> in April</a:t>
            </a:r>
            <a:endParaRPr lang="de-DE" sz="1400" b="1" dirty="0">
              <a:solidFill>
                <a:srgbClr val="002060"/>
              </a:solidFill>
            </a:endParaRPr>
          </a:p>
          <a:p>
            <a:pPr algn="l"/>
            <a:endParaRPr lang="de-DE" sz="1400" dirty="0">
              <a:solidFill>
                <a:srgbClr val="002060"/>
              </a:solidFill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2060"/>
                </a:solidFill>
              </a:rPr>
              <a:t>active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implanter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>
                <a:solidFill>
                  <a:srgbClr val="002060"/>
                </a:solidFill>
              </a:rPr>
              <a:t>AIDA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</a:rPr>
              <a:t>fast </a:t>
            </a:r>
            <a:r>
              <a:rPr lang="de-DE" sz="1400" dirty="0" err="1">
                <a:solidFill>
                  <a:srgbClr val="002060"/>
                </a:solidFill>
              </a:rPr>
              <a:t>beta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detector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>
                <a:solidFill>
                  <a:srgbClr val="002060"/>
                </a:solidFill>
              </a:rPr>
              <a:t>b-plast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</a:rPr>
              <a:t>fast </a:t>
            </a:r>
            <a:r>
              <a:rPr lang="de-DE" sz="1400" dirty="0" err="1">
                <a:solidFill>
                  <a:srgbClr val="002060"/>
                </a:solidFill>
              </a:rPr>
              <a:t>gamma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detector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array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>
                <a:solidFill>
                  <a:srgbClr val="002060"/>
                </a:solidFill>
              </a:rPr>
              <a:t>FATIMA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</a:rPr>
              <a:t>high-resolution </a:t>
            </a:r>
            <a:r>
              <a:rPr lang="de-DE" sz="1400" dirty="0" err="1">
                <a:solidFill>
                  <a:srgbClr val="002060"/>
                </a:solidFill>
              </a:rPr>
              <a:t>gamma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monitor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>
                <a:solidFill>
                  <a:srgbClr val="002060"/>
                </a:solidFill>
              </a:rPr>
              <a:t>DEGAS/GALILEO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2060"/>
                </a:solidFill>
              </a:rPr>
              <a:t>ion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timing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detector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>
                <a:solidFill>
                  <a:srgbClr val="002060"/>
                </a:solidFill>
              </a:rPr>
              <a:t>FINGER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002060"/>
              </a:solidFill>
            </a:endParaRPr>
          </a:p>
          <a:p>
            <a:pPr algn="l"/>
            <a:r>
              <a:rPr lang="de-DE" sz="1400" dirty="0">
                <a:solidFill>
                  <a:srgbClr val="002060"/>
                </a:solidFill>
              </a:rPr>
              <a:t>EDAQ sub-systems </a:t>
            </a:r>
            <a:r>
              <a:rPr lang="de-DE" sz="1400" dirty="0" err="1">
                <a:solidFill>
                  <a:srgbClr val="002060"/>
                </a:solidFill>
              </a:rPr>
              <a:t>coupled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dirty="0" err="1">
                <a:solidFill>
                  <a:srgbClr val="002060"/>
                </a:solidFill>
              </a:rPr>
              <a:t>with</a:t>
            </a:r>
            <a:r>
              <a:rPr lang="de-DE" sz="1400" dirty="0">
                <a:solidFill>
                  <a:srgbClr val="002060"/>
                </a:solidFill>
              </a:rPr>
              <a:t> </a:t>
            </a:r>
            <a:r>
              <a:rPr lang="de-DE" sz="1400" b="1" dirty="0" err="1">
                <a:solidFill>
                  <a:srgbClr val="002060"/>
                </a:solidFill>
              </a:rPr>
              <a:t>white</a:t>
            </a:r>
            <a:r>
              <a:rPr lang="de-DE" sz="1400" b="1" dirty="0">
                <a:solidFill>
                  <a:srgbClr val="002060"/>
                </a:solidFill>
              </a:rPr>
              <a:t> </a:t>
            </a:r>
            <a:r>
              <a:rPr lang="de-DE" sz="1400" b="1" dirty="0" err="1">
                <a:solidFill>
                  <a:srgbClr val="002060"/>
                </a:solidFill>
              </a:rPr>
              <a:t>rabbit</a:t>
            </a:r>
            <a:endParaRPr lang="de-DE" sz="1400" b="1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041140" y="3429000"/>
            <a:ext cx="3696511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 smtClean="0">
                <a:solidFill>
                  <a:schemeClr val="accent6"/>
                </a:solidFill>
              </a:rPr>
              <a:t>Purpose</a:t>
            </a:r>
            <a:r>
              <a:rPr lang="de-DE" sz="1600" b="1" dirty="0" smtClean="0">
                <a:solidFill>
                  <a:schemeClr val="accent6"/>
                </a:solidFill>
              </a:rPr>
              <a:t> </a:t>
            </a:r>
            <a:r>
              <a:rPr lang="de-DE" sz="1600" b="1" dirty="0" err="1" smtClean="0">
                <a:solidFill>
                  <a:schemeClr val="accent6"/>
                </a:solidFill>
              </a:rPr>
              <a:t>of</a:t>
            </a:r>
            <a:r>
              <a:rPr lang="de-DE" sz="1600" b="1" dirty="0" smtClean="0">
                <a:solidFill>
                  <a:schemeClr val="accent6"/>
                </a:solidFill>
              </a:rPr>
              <a:t> </a:t>
            </a:r>
            <a:r>
              <a:rPr lang="de-DE" sz="1600" b="1" dirty="0" err="1" smtClean="0">
                <a:solidFill>
                  <a:schemeClr val="accent6"/>
                </a:solidFill>
              </a:rPr>
              <a:t>the</a:t>
            </a:r>
            <a:r>
              <a:rPr lang="de-DE" sz="1600" b="1" dirty="0" smtClean="0">
                <a:solidFill>
                  <a:schemeClr val="accent6"/>
                </a:solidFill>
              </a:rPr>
              <a:t> </a:t>
            </a:r>
            <a:r>
              <a:rPr lang="de-DE" sz="1600" b="1" dirty="0" err="1" smtClean="0">
                <a:solidFill>
                  <a:schemeClr val="accent6"/>
                </a:solidFill>
              </a:rPr>
              <a:t>tests</a:t>
            </a:r>
            <a:endParaRPr lang="de-DE" sz="1600" b="1" dirty="0" smtClean="0">
              <a:solidFill>
                <a:schemeClr val="accent6"/>
              </a:solidFill>
            </a:endParaRPr>
          </a:p>
          <a:p>
            <a:pPr algn="l"/>
            <a:endParaRPr lang="de-DE" sz="1600" dirty="0" smtClean="0">
              <a:solidFill>
                <a:schemeClr val="accent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6"/>
                </a:solidFill>
              </a:rPr>
              <a:t>Check </a:t>
            </a:r>
            <a:r>
              <a:rPr lang="de-DE" sz="1600" dirty="0" err="1" smtClean="0">
                <a:solidFill>
                  <a:schemeClr val="accent6"/>
                </a:solidFill>
              </a:rPr>
              <a:t>basic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functionality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of</a:t>
            </a:r>
            <a:r>
              <a:rPr lang="de-DE" sz="1600" dirty="0" smtClean="0">
                <a:solidFill>
                  <a:schemeClr val="accent6"/>
                </a:solidFill>
              </a:rPr>
              <a:t> sub-systems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accent6"/>
                </a:solidFill>
              </a:rPr>
              <a:t>Check </a:t>
            </a:r>
            <a:r>
              <a:rPr lang="de-DE" sz="1600" dirty="0" err="1" smtClean="0">
                <a:solidFill>
                  <a:schemeClr val="accent6"/>
                </a:solidFill>
              </a:rPr>
              <a:t>white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rabbit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correlation</a:t>
            </a:r>
            <a:endParaRPr lang="de-DE" sz="1600" dirty="0" smtClean="0">
              <a:solidFill>
                <a:schemeClr val="accent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accent6"/>
                </a:solidFill>
              </a:rPr>
              <a:t>Investigate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response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of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detectors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to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ions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and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radiation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background</a:t>
            </a:r>
            <a:endParaRPr 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22822" y="3428998"/>
            <a:ext cx="2421177" cy="18158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1" y="5661248"/>
            <a:ext cx="871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i="1" dirty="0" err="1" smtClean="0">
                <a:solidFill>
                  <a:srgbClr val="FF0066"/>
                </a:solidFill>
              </a:rPr>
              <a:t>Latest</a:t>
            </a:r>
            <a:r>
              <a:rPr lang="de-DE" sz="2000" i="1" dirty="0" smtClean="0">
                <a:solidFill>
                  <a:srgbClr val="FF0066"/>
                </a:solidFill>
              </a:rPr>
              <a:t> news: Time </a:t>
            </a:r>
            <a:r>
              <a:rPr lang="de-DE" sz="2000" i="1" dirty="0" err="1" smtClean="0">
                <a:solidFill>
                  <a:srgbClr val="FF0066"/>
                </a:solidFill>
              </a:rPr>
              <a:t>resolution</a:t>
            </a:r>
            <a:r>
              <a:rPr lang="de-DE" sz="2000" i="1" dirty="0" smtClean="0">
                <a:solidFill>
                  <a:srgbClr val="FF0066"/>
                </a:solidFill>
              </a:rPr>
              <a:t> </a:t>
            </a:r>
            <a:r>
              <a:rPr lang="de-DE" sz="2000" i="1" dirty="0" err="1" smtClean="0">
                <a:solidFill>
                  <a:srgbClr val="FF0066"/>
                </a:solidFill>
              </a:rPr>
              <a:t>of</a:t>
            </a:r>
            <a:r>
              <a:rPr lang="de-DE" sz="2000" i="1" dirty="0" smtClean="0">
                <a:solidFill>
                  <a:srgbClr val="FF0066"/>
                </a:solidFill>
              </a:rPr>
              <a:t> FATIMA </a:t>
            </a:r>
            <a:r>
              <a:rPr lang="de-DE" sz="2000" i="1" dirty="0" err="1" smtClean="0">
                <a:solidFill>
                  <a:srgbClr val="FF0066"/>
                </a:solidFill>
              </a:rPr>
              <a:t>improved</a:t>
            </a:r>
            <a:r>
              <a:rPr lang="de-DE" sz="2000" i="1" dirty="0" smtClean="0">
                <a:solidFill>
                  <a:srgbClr val="FF0066"/>
                </a:solidFill>
              </a:rPr>
              <a:t> </a:t>
            </a:r>
            <a:r>
              <a:rPr lang="de-DE" sz="2000" i="1" dirty="0" err="1" smtClean="0">
                <a:solidFill>
                  <a:srgbClr val="FF0066"/>
                </a:solidFill>
              </a:rPr>
              <a:t>from</a:t>
            </a:r>
            <a:r>
              <a:rPr lang="de-DE" sz="2000" i="1" dirty="0" smtClean="0">
                <a:solidFill>
                  <a:srgbClr val="FF0066"/>
                </a:solidFill>
              </a:rPr>
              <a:t> 340 </a:t>
            </a:r>
            <a:r>
              <a:rPr lang="de-DE" sz="2000" i="1" dirty="0" err="1" smtClean="0">
                <a:solidFill>
                  <a:srgbClr val="FF0066"/>
                </a:solidFill>
              </a:rPr>
              <a:t>ps</a:t>
            </a:r>
            <a:r>
              <a:rPr lang="de-DE" sz="2000" i="1" dirty="0" smtClean="0">
                <a:solidFill>
                  <a:srgbClr val="FF0066"/>
                </a:solidFill>
              </a:rPr>
              <a:t> </a:t>
            </a:r>
            <a:r>
              <a:rPr lang="de-DE" sz="2000" i="1" dirty="0" err="1" smtClean="0">
                <a:solidFill>
                  <a:srgbClr val="FF0066"/>
                </a:solidFill>
              </a:rPr>
              <a:t>to</a:t>
            </a:r>
            <a:r>
              <a:rPr lang="de-DE" sz="2000" i="1" dirty="0" smtClean="0">
                <a:solidFill>
                  <a:srgbClr val="FF0066"/>
                </a:solidFill>
              </a:rPr>
              <a:t> 220 </a:t>
            </a:r>
            <a:r>
              <a:rPr lang="de-DE" sz="2000" i="1" dirty="0" err="1" smtClean="0">
                <a:solidFill>
                  <a:srgbClr val="FF0066"/>
                </a:solidFill>
              </a:rPr>
              <a:t>ps</a:t>
            </a:r>
            <a:r>
              <a:rPr lang="de-DE" sz="2000" i="1" dirty="0" smtClean="0">
                <a:solidFill>
                  <a:srgbClr val="FF0066"/>
                </a:solidFill>
              </a:rPr>
              <a:t> </a:t>
            </a:r>
            <a:r>
              <a:rPr lang="de-DE" sz="2000" i="1" dirty="0" err="1" smtClean="0">
                <a:solidFill>
                  <a:srgbClr val="FF0066"/>
                </a:solidFill>
              </a:rPr>
              <a:t>by</a:t>
            </a:r>
            <a:r>
              <a:rPr lang="de-DE" sz="2000" i="1" dirty="0" smtClean="0">
                <a:solidFill>
                  <a:srgbClr val="FF0066"/>
                </a:solidFill>
              </a:rPr>
              <a:t>     </a:t>
            </a:r>
          </a:p>
          <a:p>
            <a:pPr algn="l"/>
            <a:r>
              <a:rPr lang="de-DE" sz="2000" i="1" dirty="0">
                <a:solidFill>
                  <a:srgbClr val="FF0066"/>
                </a:solidFill>
              </a:rPr>
              <a:t> </a:t>
            </a:r>
            <a:r>
              <a:rPr lang="de-DE" sz="2000" i="1" dirty="0" smtClean="0">
                <a:solidFill>
                  <a:srgbClr val="FF0066"/>
                </a:solidFill>
              </a:rPr>
              <a:t>                     </a:t>
            </a:r>
            <a:r>
              <a:rPr lang="de-DE" sz="2000" i="1" dirty="0" err="1" smtClean="0">
                <a:solidFill>
                  <a:srgbClr val="FF0066"/>
                </a:solidFill>
              </a:rPr>
              <a:t>using</a:t>
            </a:r>
            <a:r>
              <a:rPr lang="de-DE" sz="2000" i="1" dirty="0" smtClean="0">
                <a:solidFill>
                  <a:srgbClr val="FF0066"/>
                </a:solidFill>
              </a:rPr>
              <a:t> TAMEX!</a:t>
            </a:r>
            <a:endParaRPr lang="de-DE" sz="2000" i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107504" y="1157834"/>
            <a:ext cx="9036496" cy="5515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pic>
        <p:nvPicPr>
          <p:cNvPr id="3" name="Imagen 47" descr="despec-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30363" b="7391"/>
          <a:stretch/>
        </p:blipFill>
        <p:spPr bwMode="auto">
          <a:xfrm>
            <a:off x="310474" y="2018812"/>
            <a:ext cx="1401097" cy="173383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feld 3"/>
          <p:cNvSpPr txBox="1"/>
          <p:nvPr/>
        </p:nvSpPr>
        <p:spPr>
          <a:xfrm>
            <a:off x="1734111" y="2685673"/>
            <a:ext cx="513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 smtClean="0">
                <a:solidFill>
                  <a:srgbClr val="FF0066"/>
                </a:solidFill>
              </a:rPr>
              <a:t>use</a:t>
            </a:r>
            <a:r>
              <a:rPr lang="de-DE" sz="2000" b="1" dirty="0" smtClean="0">
                <a:solidFill>
                  <a:srgbClr val="FF0066"/>
                </a:solidFill>
              </a:rPr>
              <a:t> DTAS </a:t>
            </a:r>
            <a:r>
              <a:rPr lang="de-DE" sz="2000" b="1" dirty="0" err="1" smtClean="0">
                <a:solidFill>
                  <a:srgbClr val="FF0066"/>
                </a:solidFill>
              </a:rPr>
              <a:t>to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measure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el-GR" sz="2000" b="1" dirty="0" smtClean="0">
                <a:solidFill>
                  <a:srgbClr val="FF0066"/>
                </a:solidFill>
              </a:rPr>
              <a:t>β</a:t>
            </a:r>
            <a:r>
              <a:rPr lang="de-DE" sz="2000" b="1" dirty="0" smtClean="0">
                <a:solidFill>
                  <a:srgbClr val="FF0066"/>
                </a:solidFill>
              </a:rPr>
              <a:t>-</a:t>
            </a:r>
            <a:r>
              <a:rPr lang="de-DE" sz="2000" b="1" dirty="0" err="1" smtClean="0">
                <a:solidFill>
                  <a:srgbClr val="FF0066"/>
                </a:solidFill>
              </a:rPr>
              <a:t>strength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distributions</a:t>
            </a:r>
            <a:endParaRPr lang="de-DE" sz="2000" b="1" dirty="0">
              <a:solidFill>
                <a:srgbClr val="FF0066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121417" y="356185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err="1" smtClean="0">
                <a:solidFill>
                  <a:srgbClr val="FF0066"/>
                </a:solidFill>
              </a:rPr>
              <a:t>use</a:t>
            </a:r>
            <a:r>
              <a:rPr lang="de-DE" sz="2000" b="1" dirty="0" smtClean="0">
                <a:solidFill>
                  <a:srgbClr val="FF0066"/>
                </a:solidFill>
              </a:rPr>
              <a:t> FATIMA </a:t>
            </a:r>
            <a:r>
              <a:rPr lang="de-DE" sz="2000" b="1" dirty="0" err="1" smtClean="0">
                <a:solidFill>
                  <a:srgbClr val="FF0066"/>
                </a:solidFill>
              </a:rPr>
              <a:t>to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measure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lifetimes</a:t>
            </a:r>
            <a:endParaRPr lang="de-DE" sz="2000" b="1" dirty="0">
              <a:solidFill>
                <a:srgbClr val="FF0066"/>
              </a:solidFill>
            </a:endParaRPr>
          </a:p>
        </p:txBody>
      </p:sp>
      <p:pic>
        <p:nvPicPr>
          <p:cNvPr id="6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/>
          <a:stretch/>
        </p:blipFill>
        <p:spPr bwMode="auto">
          <a:xfrm>
            <a:off x="6762397" y="2885575"/>
            <a:ext cx="2172540" cy="175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" b="8221"/>
          <a:stretch/>
        </p:blipFill>
        <p:spPr bwMode="auto">
          <a:xfrm>
            <a:off x="310474" y="4081558"/>
            <a:ext cx="2380476" cy="1801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2761377" y="462834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 smtClean="0">
                <a:solidFill>
                  <a:srgbClr val="FF0066"/>
                </a:solidFill>
              </a:rPr>
              <a:t>use</a:t>
            </a:r>
            <a:r>
              <a:rPr lang="de-DE" sz="2000" b="1" dirty="0" smtClean="0">
                <a:solidFill>
                  <a:srgbClr val="FF0066"/>
                </a:solidFill>
              </a:rPr>
              <a:t> DEGAS </a:t>
            </a:r>
            <a:r>
              <a:rPr lang="de-DE" sz="2000" b="1" dirty="0" err="1" smtClean="0">
                <a:solidFill>
                  <a:srgbClr val="FF0066"/>
                </a:solidFill>
              </a:rPr>
              <a:t>for</a:t>
            </a:r>
            <a:r>
              <a:rPr lang="de-DE" sz="2000" b="1" dirty="0" smtClean="0">
                <a:solidFill>
                  <a:srgbClr val="FF0066"/>
                </a:solidFill>
              </a:rPr>
              <a:t> high-resolution </a:t>
            </a:r>
            <a:r>
              <a:rPr lang="de-DE" sz="2000" b="1" dirty="0" err="1" smtClean="0">
                <a:solidFill>
                  <a:srgbClr val="FF0066"/>
                </a:solidFill>
              </a:rPr>
              <a:t>spectroscopy</a:t>
            </a:r>
            <a:endParaRPr lang="de-DE" sz="2000" b="1" dirty="0">
              <a:solidFill>
                <a:srgbClr val="FF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9678" b="22890"/>
          <a:stretch/>
        </p:blipFill>
        <p:spPr bwMode="auto">
          <a:xfrm>
            <a:off x="6984173" y="4982286"/>
            <a:ext cx="1858297" cy="16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912084" y="5474062"/>
            <a:ext cx="307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err="1" smtClean="0">
                <a:solidFill>
                  <a:srgbClr val="FF0066"/>
                </a:solidFill>
              </a:rPr>
              <a:t>use</a:t>
            </a:r>
            <a:r>
              <a:rPr lang="de-DE" sz="2000" b="1" dirty="0" smtClean="0">
                <a:solidFill>
                  <a:srgbClr val="FF0066"/>
                </a:solidFill>
              </a:rPr>
              <a:t> MONSTER </a:t>
            </a:r>
            <a:r>
              <a:rPr lang="de-DE" sz="2000" b="1" dirty="0" err="1" smtClean="0">
                <a:solidFill>
                  <a:srgbClr val="FF0066"/>
                </a:solidFill>
              </a:rPr>
              <a:t>to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perform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neutron</a:t>
            </a:r>
            <a:r>
              <a:rPr lang="de-DE" sz="2000" b="1" dirty="0" smtClean="0">
                <a:solidFill>
                  <a:srgbClr val="FF0066"/>
                </a:solidFill>
              </a:rPr>
              <a:t> </a:t>
            </a:r>
            <a:r>
              <a:rPr lang="de-DE" sz="2000" b="1" dirty="0" err="1" smtClean="0">
                <a:solidFill>
                  <a:srgbClr val="FF0066"/>
                </a:solidFill>
              </a:rPr>
              <a:t>spectroscopy</a:t>
            </a:r>
            <a:endParaRPr lang="de-DE" sz="2000" b="1" dirty="0">
              <a:solidFill>
                <a:srgbClr val="FF006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55777" y="1711494"/>
            <a:ext cx="431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err="1">
                <a:solidFill>
                  <a:schemeClr val="accent6"/>
                </a:solidFill>
              </a:rPr>
              <a:t>t</a:t>
            </a:r>
            <a:r>
              <a:rPr lang="de-DE" sz="2000" b="1" dirty="0" err="1" smtClean="0">
                <a:solidFill>
                  <a:schemeClr val="accent6"/>
                </a:solidFill>
              </a:rPr>
              <a:t>ake</a:t>
            </a:r>
            <a:r>
              <a:rPr lang="de-DE" sz="2000" b="1" dirty="0" smtClean="0">
                <a:solidFill>
                  <a:schemeClr val="accent6"/>
                </a:solidFill>
              </a:rPr>
              <a:t> AIDA </a:t>
            </a:r>
            <a:r>
              <a:rPr lang="de-DE" sz="2000" b="1" dirty="0" err="1" smtClean="0">
                <a:solidFill>
                  <a:schemeClr val="accent6"/>
                </a:solidFill>
              </a:rPr>
              <a:t>as</a:t>
            </a:r>
            <a:r>
              <a:rPr lang="de-DE" sz="2000" b="1" dirty="0" smtClean="0">
                <a:solidFill>
                  <a:schemeClr val="accent6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common</a:t>
            </a:r>
            <a:r>
              <a:rPr lang="de-DE" sz="2000" b="1" dirty="0" smtClean="0">
                <a:solidFill>
                  <a:schemeClr val="accent6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active</a:t>
            </a:r>
            <a:r>
              <a:rPr lang="de-DE" sz="2000" b="1" dirty="0" smtClean="0">
                <a:solidFill>
                  <a:schemeClr val="accent6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implanter</a:t>
            </a:r>
            <a:endParaRPr lang="de-DE" sz="2000" b="1" dirty="0">
              <a:solidFill>
                <a:schemeClr val="accent6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3356" y="1157834"/>
            <a:ext cx="1810623" cy="150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0" y="0"/>
            <a:ext cx="7740650" cy="1052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Ingredients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a </a:t>
            </a:r>
            <a:r>
              <a:rPr lang="de-DE" kern="0" dirty="0" err="1" smtClean="0"/>
              <a:t>successful</a:t>
            </a:r>
            <a:r>
              <a:rPr lang="de-DE" kern="0" dirty="0" smtClean="0"/>
              <a:t> DESPEC Phase-0 </a:t>
            </a:r>
            <a:r>
              <a:rPr lang="de-DE" kern="0" dirty="0" err="1" smtClean="0"/>
              <a:t>programme</a:t>
            </a:r>
            <a:r>
              <a:rPr lang="de-DE" kern="0" dirty="0" smtClean="0"/>
              <a:t> at GSI</a:t>
            </a:r>
            <a:endParaRPr lang="de-DE" sz="2000" kern="0" dirty="0"/>
          </a:p>
        </p:txBody>
      </p:sp>
    </p:spTree>
    <p:extLst>
      <p:ext uri="{BB962C8B-B14F-4D97-AF65-F5344CB8AC3E}">
        <p14:creationId xmlns:p14="http://schemas.microsoft.com/office/powerpoint/2010/main" val="13952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NUSTAR Overall Schedule</a:t>
            </a:r>
            <a:endParaRPr lang="en-GB" dirty="0"/>
          </a:p>
        </p:txBody>
      </p:sp>
      <p:graphicFrame>
        <p:nvGraphicFramePr>
          <p:cNvPr id="31" name="Tabelle 2"/>
          <p:cNvGraphicFramePr>
            <a:graphicFrameLocks noGrp="1"/>
          </p:cNvGraphicFramePr>
          <p:nvPr/>
        </p:nvGraphicFramePr>
        <p:xfrm>
          <a:off x="84138" y="981083"/>
          <a:ext cx="8951910" cy="5503863"/>
        </p:xfrm>
        <a:graphic>
          <a:graphicData uri="http://schemas.openxmlformats.org/drawingml/2006/table">
            <a:tbl>
              <a:tblPr firstRow="1" bandRow="1"/>
              <a:tblGrid>
                <a:gridCol w="895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51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5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2018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2019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2020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2021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2022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2023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2024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2025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2026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de-DE" sz="1800" dirty="0"/>
                        <a:t>2027</a:t>
                      </a:r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8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b="1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de-DE" sz="1800" dirty="0"/>
                    </a:p>
                  </a:txBody>
                  <a:tcPr marL="91439" marR="9143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ectangle 4"/>
          <p:cNvSpPr/>
          <p:nvPr/>
        </p:nvSpPr>
        <p:spPr>
          <a:xfrm>
            <a:off x="1825626" y="5840982"/>
            <a:ext cx="216758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</a:rPr>
              <a:t>Phase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76133" y="5834916"/>
            <a:ext cx="216758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</a:rPr>
              <a:t>Phase 1</a:t>
            </a:r>
          </a:p>
        </p:txBody>
      </p:sp>
      <p:sp>
        <p:nvSpPr>
          <p:cNvPr id="34" name="Rectangle 3"/>
          <p:cNvSpPr/>
          <p:nvPr/>
        </p:nvSpPr>
        <p:spPr>
          <a:xfrm>
            <a:off x="85021" y="1323701"/>
            <a:ext cx="6504091" cy="5115721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26872" y="1328723"/>
            <a:ext cx="2488558" cy="5115722"/>
          </a:xfrm>
          <a:prstGeom prst="rect">
            <a:avLst/>
          </a:prstGeom>
          <a:solidFill>
            <a:srgbClr val="009900">
              <a:alpha val="4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36" name="Textfeld 17"/>
          <p:cNvSpPr txBox="1">
            <a:spLocks noChangeArrowheads="1"/>
          </p:cNvSpPr>
          <p:nvPr/>
        </p:nvSpPr>
        <p:spPr bwMode="auto">
          <a:xfrm>
            <a:off x="193349" y="1463675"/>
            <a:ext cx="1511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b="1" kern="0" dirty="0">
                <a:solidFill>
                  <a:srgbClr val="0070C0"/>
                </a:solidFill>
              </a:rPr>
              <a:t>Super-FRS</a:t>
            </a:r>
          </a:p>
        </p:txBody>
      </p:sp>
      <p:sp>
        <p:nvSpPr>
          <p:cNvPr id="37" name="Textfeld 17"/>
          <p:cNvSpPr txBox="1">
            <a:spLocks noChangeArrowheads="1"/>
          </p:cNvSpPr>
          <p:nvPr/>
        </p:nvSpPr>
        <p:spPr bwMode="auto">
          <a:xfrm>
            <a:off x="175346" y="2848219"/>
            <a:ext cx="2021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b="1" kern="0" dirty="0">
                <a:solidFill>
                  <a:srgbClr val="0070C0"/>
                </a:solidFill>
              </a:rPr>
              <a:t>NUSTAR caves</a:t>
            </a:r>
          </a:p>
        </p:txBody>
      </p:sp>
      <p:sp>
        <p:nvSpPr>
          <p:cNvPr id="38" name="Textfeld 17"/>
          <p:cNvSpPr txBox="1">
            <a:spLocks noChangeArrowheads="1"/>
          </p:cNvSpPr>
          <p:nvPr/>
        </p:nvSpPr>
        <p:spPr bwMode="auto">
          <a:xfrm>
            <a:off x="176625" y="4058761"/>
            <a:ext cx="281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b="1" kern="0" dirty="0">
                <a:solidFill>
                  <a:srgbClr val="0070C0"/>
                </a:solidFill>
              </a:rPr>
              <a:t>NUSTAR experiments</a:t>
            </a:r>
          </a:p>
        </p:txBody>
      </p:sp>
      <p:sp>
        <p:nvSpPr>
          <p:cNvPr id="40" name="Rechteck 24"/>
          <p:cNvSpPr/>
          <p:nvPr/>
        </p:nvSpPr>
        <p:spPr>
          <a:xfrm>
            <a:off x="84145" y="1844675"/>
            <a:ext cx="6504087" cy="2794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41" name="Rechteck 24"/>
          <p:cNvSpPr/>
          <p:nvPr/>
        </p:nvSpPr>
        <p:spPr>
          <a:xfrm>
            <a:off x="2003476" y="3226969"/>
            <a:ext cx="3296965" cy="287777"/>
          </a:xfrm>
          <a:prstGeom prst="rect">
            <a:avLst/>
          </a:prstGeom>
          <a:gradFill flip="none" rotWithShape="1">
            <a:gsLst>
              <a:gs pos="0">
                <a:srgbClr val="808080">
                  <a:alpha val="0"/>
                </a:srgbClr>
              </a:gs>
              <a:gs pos="50000">
                <a:srgbClr val="FFFFFF">
                  <a:lumMod val="50000"/>
                </a:srgbClr>
              </a:gs>
              <a:gs pos="100000">
                <a:srgbClr val="80808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42" name="Rechteck 24"/>
          <p:cNvSpPr/>
          <p:nvPr/>
        </p:nvSpPr>
        <p:spPr>
          <a:xfrm>
            <a:off x="84478" y="4514807"/>
            <a:ext cx="8951570" cy="278740"/>
          </a:xfrm>
          <a:prstGeom prst="rect">
            <a:avLst/>
          </a:prstGeom>
          <a:gradFill flip="none" rotWithShape="1">
            <a:gsLst>
              <a:gs pos="5000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43" name="Rechteck 24"/>
          <p:cNvSpPr/>
          <p:nvPr/>
        </p:nvSpPr>
        <p:spPr>
          <a:xfrm>
            <a:off x="3635904" y="4876324"/>
            <a:ext cx="2835004" cy="285284"/>
          </a:xfrm>
          <a:prstGeom prst="rect">
            <a:avLst/>
          </a:prstGeom>
          <a:gradFill flip="none" rotWithShape="1">
            <a:gsLst>
              <a:gs pos="0">
                <a:srgbClr val="808080">
                  <a:alpha val="0"/>
                </a:srgbClr>
              </a:gs>
              <a:gs pos="50000">
                <a:srgbClr val="FFFFFF">
                  <a:lumMod val="50000"/>
                </a:srgbClr>
              </a:gs>
              <a:gs pos="100000">
                <a:srgbClr val="80808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46" name="Textfeld 16"/>
          <p:cNvSpPr txBox="1">
            <a:spLocks noChangeArrowheads="1"/>
          </p:cNvSpPr>
          <p:nvPr/>
        </p:nvSpPr>
        <p:spPr bwMode="auto">
          <a:xfrm>
            <a:off x="151129" y="1774658"/>
            <a:ext cx="3348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construction and installation</a:t>
            </a:r>
          </a:p>
        </p:txBody>
      </p:sp>
      <p:sp>
        <p:nvSpPr>
          <p:cNvPr id="47" name="Textfeld 21"/>
          <p:cNvSpPr txBox="1">
            <a:spLocks noChangeArrowheads="1"/>
          </p:cNvSpPr>
          <p:nvPr/>
        </p:nvSpPr>
        <p:spPr bwMode="auto">
          <a:xfrm>
            <a:off x="2439941" y="3149313"/>
            <a:ext cx="2317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civil construction</a:t>
            </a:r>
          </a:p>
        </p:txBody>
      </p:sp>
      <p:sp>
        <p:nvSpPr>
          <p:cNvPr id="48" name="Rechteck 1"/>
          <p:cNvSpPr/>
          <p:nvPr/>
        </p:nvSpPr>
        <p:spPr>
          <a:xfrm>
            <a:off x="6831807" y="1328723"/>
            <a:ext cx="579718" cy="5106824"/>
          </a:xfrm>
          <a:prstGeom prst="rect">
            <a:avLst/>
          </a:prstGeom>
          <a:gradFill>
            <a:gsLst>
              <a:gs pos="0">
                <a:srgbClr val="009900">
                  <a:alpha val="20000"/>
                </a:srgbClr>
              </a:gs>
              <a:gs pos="50000">
                <a:srgbClr val="009900"/>
              </a:gs>
              <a:gs pos="100000">
                <a:srgbClr val="009900">
                  <a:alpha val="2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kern="0" dirty="0">
                <a:solidFill>
                  <a:srgbClr val="FFFFFF"/>
                </a:solidFill>
                <a:latin typeface="Arial"/>
                <a:ea typeface=""/>
                <a:cs typeface=""/>
              </a:rPr>
              <a:t>Day </a:t>
            </a:r>
            <a:r>
              <a:rPr lang="de-DE" sz="3200" b="1" kern="0" dirty="0" err="1">
                <a:solidFill>
                  <a:srgbClr val="FFFFFF"/>
                </a:solidFill>
                <a:latin typeface="Arial"/>
                <a:ea typeface=""/>
                <a:cs typeface=""/>
              </a:rPr>
              <a:t>one</a:t>
            </a:r>
            <a:endParaRPr lang="de-DE" sz="3200" b="1" kern="0" dirty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55" name="Rechteck 24"/>
          <p:cNvSpPr/>
          <p:nvPr/>
        </p:nvSpPr>
        <p:spPr>
          <a:xfrm>
            <a:off x="6012165" y="5538319"/>
            <a:ext cx="3004836" cy="269681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50000"/>
                  <a:alpha val="0"/>
                </a:srgbClr>
              </a:gs>
              <a:gs pos="52000">
                <a:srgbClr val="FFFFFF">
                  <a:lumMod val="50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5DF70-DC9E-4526-A969-3DB9397F8ECC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29" name="Rechteck 1">
            <a:extLst>
              <a:ext uri="{FF2B5EF4-FFF2-40B4-BE49-F238E27FC236}">
                <a16:creationId xmlns:a16="http://schemas.microsoft.com/office/drawing/2014/main" id="{F1CD2E5B-5AA7-C448-9961-066B42E363E6}"/>
              </a:ext>
            </a:extLst>
          </p:cNvPr>
          <p:cNvSpPr/>
          <p:nvPr/>
        </p:nvSpPr>
        <p:spPr>
          <a:xfrm>
            <a:off x="6062891" y="1319826"/>
            <a:ext cx="760822" cy="5115721"/>
          </a:xfrm>
          <a:prstGeom prst="rect">
            <a:avLst/>
          </a:prstGeom>
          <a:gradFill>
            <a:gsLst>
              <a:gs pos="0">
                <a:srgbClr val="009900">
                  <a:alpha val="20000"/>
                </a:srgbClr>
              </a:gs>
              <a:gs pos="50000">
                <a:srgbClr val="009900"/>
              </a:gs>
              <a:gs pos="100000">
                <a:srgbClr val="009900">
                  <a:alpha val="2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kern="0" dirty="0">
                <a:solidFill>
                  <a:srgbClr val="FFFFFF"/>
                </a:solidFill>
                <a:latin typeface="Arial"/>
                <a:ea typeface=""/>
                <a:cs typeface=""/>
              </a:rPr>
              <a:t>Early Start</a:t>
            </a:r>
          </a:p>
        </p:txBody>
      </p:sp>
      <p:sp>
        <p:nvSpPr>
          <p:cNvPr id="56" name="Textfeld 16"/>
          <p:cNvSpPr txBox="1">
            <a:spLocks noChangeArrowheads="1"/>
          </p:cNvSpPr>
          <p:nvPr/>
        </p:nvSpPr>
        <p:spPr bwMode="auto">
          <a:xfrm>
            <a:off x="6234566" y="5473104"/>
            <a:ext cx="2179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operation at FAIR</a:t>
            </a:r>
          </a:p>
        </p:txBody>
      </p:sp>
      <p:sp>
        <p:nvSpPr>
          <p:cNvPr id="45" name="Textfeld 16"/>
          <p:cNvSpPr txBox="1">
            <a:spLocks noChangeArrowheads="1"/>
          </p:cNvSpPr>
          <p:nvPr/>
        </p:nvSpPr>
        <p:spPr bwMode="auto">
          <a:xfrm>
            <a:off x="4181972" y="4818946"/>
            <a:ext cx="1398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 smtClean="0">
                <a:solidFill>
                  <a:srgbClr val="000000"/>
                </a:solidFill>
              </a:rPr>
              <a:t>installation</a:t>
            </a:r>
            <a:endParaRPr lang="en-GB" altLang="de-DE" sz="2000" kern="0" dirty="0">
              <a:solidFill>
                <a:srgbClr val="000000"/>
              </a:solidFill>
            </a:endParaRPr>
          </a:p>
        </p:txBody>
      </p:sp>
      <p:sp>
        <p:nvSpPr>
          <p:cNvPr id="49" name="Rechteck 24"/>
          <p:cNvSpPr/>
          <p:nvPr/>
        </p:nvSpPr>
        <p:spPr>
          <a:xfrm>
            <a:off x="4893996" y="5251985"/>
            <a:ext cx="2145813" cy="294317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50000"/>
                  <a:alpha val="0"/>
                </a:srgbClr>
              </a:gs>
              <a:gs pos="5000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50" name="Textfeld 25"/>
          <p:cNvSpPr txBox="1">
            <a:spLocks noChangeArrowheads="1"/>
          </p:cNvSpPr>
          <p:nvPr/>
        </p:nvSpPr>
        <p:spPr bwMode="auto">
          <a:xfrm>
            <a:off x="5112925" y="5175200"/>
            <a:ext cx="1868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c</a:t>
            </a:r>
            <a:r>
              <a:rPr lang="en-GB" altLang="de-DE" sz="2000" kern="0" dirty="0" err="1">
                <a:solidFill>
                  <a:srgbClr val="000000"/>
                </a:solidFill>
              </a:rPr>
              <a:t>ommissioning</a:t>
            </a:r>
            <a:endParaRPr lang="en-GB" altLang="de-DE" sz="2000" kern="0" dirty="0">
              <a:solidFill>
                <a:srgbClr val="000000"/>
              </a:solidFill>
            </a:endParaRPr>
          </a:p>
        </p:txBody>
      </p:sp>
      <p:sp>
        <p:nvSpPr>
          <p:cNvPr id="53" name="Rechteck 24"/>
          <p:cNvSpPr/>
          <p:nvPr/>
        </p:nvSpPr>
        <p:spPr>
          <a:xfrm>
            <a:off x="5305648" y="2171700"/>
            <a:ext cx="1498600" cy="2794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50000"/>
                  <a:alpha val="0"/>
                </a:srgbClr>
              </a:gs>
              <a:gs pos="5000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51" name="Rechteck 29"/>
          <p:cNvSpPr/>
          <p:nvPr/>
        </p:nvSpPr>
        <p:spPr>
          <a:xfrm>
            <a:off x="5918233" y="2550377"/>
            <a:ext cx="3127515" cy="253907"/>
          </a:xfrm>
          <a:prstGeom prst="rect">
            <a:avLst/>
          </a:prstGeom>
          <a:gradFill>
            <a:gsLst>
              <a:gs pos="0">
                <a:srgbClr val="FFFFFF">
                  <a:lumMod val="50000"/>
                  <a:alpha val="0"/>
                </a:srgbClr>
              </a:gs>
              <a:gs pos="99167">
                <a:srgbClr val="FFFFFF">
                  <a:lumMod val="50000"/>
                </a:srgbClr>
              </a:gs>
              <a:gs pos="50000">
                <a:srgbClr val="FFFFFF">
                  <a:lumMod val="50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52" name="Textfeld 16"/>
          <p:cNvSpPr txBox="1">
            <a:spLocks noChangeArrowheads="1"/>
          </p:cNvSpPr>
          <p:nvPr/>
        </p:nvSpPr>
        <p:spPr bwMode="auto">
          <a:xfrm>
            <a:off x="6743131" y="2461032"/>
            <a:ext cx="1653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full operation</a:t>
            </a:r>
          </a:p>
        </p:txBody>
      </p:sp>
      <p:sp>
        <p:nvSpPr>
          <p:cNvPr id="44" name="Textfeld 16"/>
          <p:cNvSpPr txBox="1">
            <a:spLocks noChangeArrowheads="1"/>
          </p:cNvSpPr>
          <p:nvPr/>
        </p:nvSpPr>
        <p:spPr bwMode="auto">
          <a:xfrm>
            <a:off x="30729" y="4450885"/>
            <a:ext cx="7009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construction/operation „outside“ FAIR (GSI and </a:t>
            </a:r>
            <a:r>
              <a:rPr lang="en-GB" altLang="de-DE" sz="2000" kern="0" dirty="0" smtClean="0">
                <a:solidFill>
                  <a:srgbClr val="000000"/>
                </a:solidFill>
              </a:rPr>
              <a:t>ext.)</a:t>
            </a:r>
            <a:endParaRPr lang="en-GB" altLang="de-DE" sz="2000" kern="0" dirty="0">
              <a:solidFill>
                <a:srgbClr val="000000"/>
              </a:solidFill>
            </a:endParaRPr>
          </a:p>
        </p:txBody>
      </p:sp>
      <p:sp>
        <p:nvSpPr>
          <p:cNvPr id="54" name="Textfeld 25"/>
          <p:cNvSpPr txBox="1">
            <a:spLocks noChangeArrowheads="1"/>
          </p:cNvSpPr>
          <p:nvPr/>
        </p:nvSpPr>
        <p:spPr bwMode="auto">
          <a:xfrm>
            <a:off x="5355794" y="2092026"/>
            <a:ext cx="1870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>
                <a:solidFill>
                  <a:srgbClr val="000000"/>
                </a:solidFill>
              </a:rPr>
              <a:t>commissioning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02722" y="6505031"/>
            <a:ext cx="89409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i="1" dirty="0" smtClean="0">
                <a:solidFill>
                  <a:srgbClr val="FF0066"/>
                </a:solidFill>
              </a:rPr>
              <a:t>Modular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detectors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enable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step-wise</a:t>
            </a:r>
            <a:r>
              <a:rPr lang="de-DE" sz="1600" b="1" i="1" dirty="0" smtClean="0">
                <a:solidFill>
                  <a:srgbClr val="FF0066"/>
                </a:solidFill>
              </a:rPr>
              <a:t> upgrade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of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set-ups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for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early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physics</a:t>
            </a:r>
            <a:r>
              <a:rPr lang="de-DE" sz="1600" b="1" i="1" dirty="0" smtClean="0">
                <a:solidFill>
                  <a:srgbClr val="FF0066"/>
                </a:solidFill>
              </a:rPr>
              <a:t> </a:t>
            </a:r>
            <a:r>
              <a:rPr lang="de-DE" sz="1600" b="1" i="1" dirty="0" err="1" smtClean="0">
                <a:solidFill>
                  <a:srgbClr val="FF0066"/>
                </a:solidFill>
              </a:rPr>
              <a:t>exploitation</a:t>
            </a:r>
            <a:endParaRPr lang="de-DE" sz="1600" b="1" i="1" dirty="0">
              <a:solidFill>
                <a:srgbClr val="FF0066"/>
              </a:solidFill>
            </a:endParaRPr>
          </a:p>
        </p:txBody>
      </p:sp>
      <p:sp>
        <p:nvSpPr>
          <p:cNvPr id="39" name="Textfeld 21"/>
          <p:cNvSpPr txBox="1">
            <a:spLocks noChangeArrowheads="1"/>
          </p:cNvSpPr>
          <p:nvPr/>
        </p:nvSpPr>
        <p:spPr bwMode="auto">
          <a:xfrm>
            <a:off x="3793993" y="3555782"/>
            <a:ext cx="2317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000" kern="0" dirty="0" smtClean="0">
                <a:solidFill>
                  <a:srgbClr val="000000"/>
                </a:solidFill>
              </a:rPr>
              <a:t>infrastructure inst.</a:t>
            </a:r>
            <a:endParaRPr lang="en-GB" altLang="de-DE" sz="2000" kern="0" dirty="0">
              <a:solidFill>
                <a:srgbClr val="000000"/>
              </a:solidFill>
            </a:endParaRPr>
          </a:p>
        </p:txBody>
      </p:sp>
      <p:sp>
        <p:nvSpPr>
          <p:cNvPr id="57" name="Rechteck 24"/>
          <p:cNvSpPr/>
          <p:nvPr/>
        </p:nvSpPr>
        <p:spPr>
          <a:xfrm>
            <a:off x="3336188" y="3620493"/>
            <a:ext cx="3296965" cy="287777"/>
          </a:xfrm>
          <a:prstGeom prst="rect">
            <a:avLst/>
          </a:prstGeom>
          <a:gradFill flip="none" rotWithShape="1">
            <a:gsLst>
              <a:gs pos="0">
                <a:srgbClr val="808080">
                  <a:alpha val="0"/>
                </a:srgbClr>
              </a:gs>
              <a:gs pos="50000">
                <a:srgbClr val="FFFFFF">
                  <a:lumMod val="50000"/>
                </a:srgbClr>
              </a:gs>
              <a:gs pos="100000">
                <a:srgbClr val="80808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501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9760" y="1052513"/>
            <a:ext cx="9084240" cy="5112360"/>
          </a:xfrm>
          <a:prstGeom prst="rect">
            <a:avLst/>
          </a:prstGeom>
          <a:ln>
            <a:noFill/>
          </a:ln>
        </p:spPr>
      </p:pic>
      <p:sp>
        <p:nvSpPr>
          <p:cNvPr id="77" name="CustomShape 6"/>
          <p:cNvSpPr/>
          <p:nvPr/>
        </p:nvSpPr>
        <p:spPr>
          <a:xfrm>
            <a:off x="7098480" y="2205000"/>
            <a:ext cx="10756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  <a:latin typeface="Trebuchet MS"/>
              </a:rPr>
              <a:t>neutrons</a:t>
            </a:r>
            <a:endParaRPr sz="1800" dirty="0"/>
          </a:p>
        </p:txBody>
      </p:sp>
      <p:sp>
        <p:nvSpPr>
          <p:cNvPr id="78" name="CustomShape 7"/>
          <p:cNvSpPr/>
          <p:nvPr/>
        </p:nvSpPr>
        <p:spPr>
          <a:xfrm>
            <a:off x="5735880" y="5445360"/>
            <a:ext cx="18741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  <a:latin typeface="Trebuchet MS"/>
              </a:rPr>
              <a:t>heavy fragments</a:t>
            </a:r>
            <a:endParaRPr sz="1800" dirty="0"/>
          </a:p>
        </p:txBody>
      </p:sp>
      <p:sp>
        <p:nvSpPr>
          <p:cNvPr id="79" name="CustomShape 8"/>
          <p:cNvSpPr/>
          <p:nvPr/>
        </p:nvSpPr>
        <p:spPr>
          <a:xfrm>
            <a:off x="2349720" y="5157360"/>
            <a:ext cx="17416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  <a:latin typeface="Trebuchet MS"/>
              </a:rPr>
              <a:t>protons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  <a:latin typeface="Trebuchet MS"/>
              </a:rPr>
              <a:t>light fragments</a:t>
            </a:r>
            <a:endParaRPr sz="1800" dirty="0"/>
          </a:p>
        </p:txBody>
      </p:sp>
      <p:sp>
        <p:nvSpPr>
          <p:cNvPr id="80" name="CustomShape 9"/>
          <p:cNvSpPr/>
          <p:nvPr/>
        </p:nvSpPr>
        <p:spPr>
          <a:xfrm>
            <a:off x="-2520" y="2997000"/>
            <a:ext cx="95220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 smtClean="0">
                <a:solidFill>
                  <a:srgbClr val="FFFFFF"/>
                </a:solidFill>
                <a:latin typeface="Trebuchet MS"/>
                <a:sym typeface="Symbol" panose="05050102010706020507" pitchFamily="18" charset="2"/>
              </a:rPr>
              <a:t></a:t>
            </a:r>
            <a:r>
              <a:rPr lang="en-GB" sz="1800" dirty="0" smtClean="0">
                <a:solidFill>
                  <a:srgbClr val="FFFFFF"/>
                </a:solidFill>
                <a:latin typeface="Trebuchet MS"/>
              </a:rPr>
              <a:t>-</a:t>
            </a:r>
            <a:r>
              <a:rPr lang="en-GB" sz="1800" dirty="0">
                <a:solidFill>
                  <a:srgbClr val="FFFFFF"/>
                </a:solidFill>
                <a:latin typeface="Trebuchet MS"/>
              </a:rPr>
              <a:t>rays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  <a:latin typeface="Trebuchet MS"/>
              </a:rPr>
              <a:t>protons</a:t>
            </a:r>
            <a:endParaRPr sz="1800" dirty="0"/>
          </a:p>
        </p:txBody>
      </p:sp>
      <p:sp>
        <p:nvSpPr>
          <p:cNvPr id="81" name="CustomShape 10"/>
          <p:cNvSpPr/>
          <p:nvPr/>
        </p:nvSpPr>
        <p:spPr>
          <a:xfrm>
            <a:off x="7098840" y="1917000"/>
            <a:ext cx="1113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 err="1">
                <a:solidFill>
                  <a:srgbClr val="FFFF00"/>
                </a:solidFill>
                <a:latin typeface="Trebuchet MS"/>
              </a:rPr>
              <a:t>NeuLAND</a:t>
            </a:r>
            <a:endParaRPr sz="1800" dirty="0"/>
          </a:p>
        </p:txBody>
      </p:sp>
      <p:sp>
        <p:nvSpPr>
          <p:cNvPr id="82" name="CustomShape 11"/>
          <p:cNvSpPr/>
          <p:nvPr/>
        </p:nvSpPr>
        <p:spPr>
          <a:xfrm>
            <a:off x="113040" y="1268640"/>
            <a:ext cx="8622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00"/>
                </a:solidFill>
                <a:latin typeface="Trebuchet MS"/>
              </a:rPr>
              <a:t>CALIFA</a:t>
            </a:r>
            <a:endParaRPr sz="1800" dirty="0"/>
          </a:p>
        </p:txBody>
      </p:sp>
      <p:sp>
        <p:nvSpPr>
          <p:cNvPr id="83" name="CustomShape 12"/>
          <p:cNvSpPr/>
          <p:nvPr/>
        </p:nvSpPr>
        <p:spPr>
          <a:xfrm>
            <a:off x="187200" y="1556640"/>
            <a:ext cx="11779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00"/>
                </a:solidFill>
                <a:latin typeface="Trebuchet MS"/>
              </a:rPr>
              <a:t>Si Tracker</a:t>
            </a:r>
            <a:endParaRPr sz="1800" dirty="0"/>
          </a:p>
        </p:txBody>
      </p:sp>
      <p:sp>
        <p:nvSpPr>
          <p:cNvPr id="84" name="CustomShape 13"/>
          <p:cNvSpPr/>
          <p:nvPr/>
        </p:nvSpPr>
        <p:spPr>
          <a:xfrm>
            <a:off x="4794480" y="4581000"/>
            <a:ext cx="11685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Trebuchet MS"/>
              </a:rPr>
              <a:t>Tracking </a:t>
            </a:r>
            <a:endParaRPr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Trebuchet MS"/>
              </a:rPr>
              <a:t>Detectors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85" name="CustomShape 14"/>
          <p:cNvSpPr/>
          <p:nvPr/>
        </p:nvSpPr>
        <p:spPr>
          <a:xfrm>
            <a:off x="949680" y="4398660"/>
            <a:ext cx="725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GB" sz="1800" dirty="0" smtClean="0">
                <a:solidFill>
                  <a:srgbClr val="FFFF00"/>
                </a:solidFill>
                <a:latin typeface="Trebuchet MS"/>
              </a:rPr>
              <a:t>GLAD</a:t>
            </a:r>
            <a:endParaRPr sz="1800" dirty="0"/>
          </a:p>
        </p:txBody>
      </p:sp>
      <p:pic>
        <p:nvPicPr>
          <p:cNvPr id="17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8172400" y="1081968"/>
            <a:ext cx="828360" cy="618840"/>
          </a:xfrm>
          <a:prstGeom prst="rect">
            <a:avLst/>
          </a:prstGeom>
          <a:ln>
            <a:noFill/>
          </a:ln>
        </p:spPr>
      </p:pic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R</a:t>
            </a:r>
            <a:r>
              <a:rPr lang="en-GB" baseline="30000" dirty="0">
                <a:solidFill>
                  <a:schemeClr val="accent6"/>
                </a:solidFill>
                <a:latin typeface="+mn-lt"/>
              </a:rPr>
              <a:t>3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B </a:t>
            </a:r>
            <a:r>
              <a:rPr lang="en-GB" dirty="0" smtClean="0">
                <a:solidFill>
                  <a:schemeClr val="accent6"/>
                </a:solidFill>
                <a:latin typeface="+mn-lt"/>
              </a:rPr>
              <a:t>Set-up </a:t>
            </a:r>
            <a:endParaRPr lang="en-GB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09480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0" y="1157834"/>
            <a:ext cx="9144000" cy="55158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77" name="CustomShape 6"/>
          <p:cNvSpPr/>
          <p:nvPr/>
        </p:nvSpPr>
        <p:spPr>
          <a:xfrm>
            <a:off x="7098480" y="2205000"/>
            <a:ext cx="10756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latin typeface="Trebuchet MS"/>
              </a:rPr>
              <a:t>neutrons</a:t>
            </a:r>
            <a:endParaRPr dirty="0"/>
          </a:p>
        </p:txBody>
      </p:sp>
      <p:sp>
        <p:nvSpPr>
          <p:cNvPr id="78" name="CustomShape 7"/>
          <p:cNvSpPr/>
          <p:nvPr/>
        </p:nvSpPr>
        <p:spPr>
          <a:xfrm>
            <a:off x="5735880" y="5445360"/>
            <a:ext cx="18741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latin typeface="Trebuchet MS"/>
              </a:rPr>
              <a:t>heavy fragments</a:t>
            </a:r>
            <a:endParaRPr dirty="0"/>
          </a:p>
        </p:txBody>
      </p:sp>
      <p:sp>
        <p:nvSpPr>
          <p:cNvPr id="79" name="CustomShape 8"/>
          <p:cNvSpPr/>
          <p:nvPr/>
        </p:nvSpPr>
        <p:spPr>
          <a:xfrm>
            <a:off x="2349720" y="5157360"/>
            <a:ext cx="17416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  <a:latin typeface="Trebuchet MS"/>
              </a:rPr>
              <a:t>protons</a:t>
            </a:r>
            <a:endParaRPr/>
          </a:p>
          <a:p>
            <a:pPr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  <a:latin typeface="Trebuchet MS"/>
              </a:rPr>
              <a:t>light fragments</a:t>
            </a:r>
            <a:endParaRPr/>
          </a:p>
        </p:txBody>
      </p:sp>
      <p:sp>
        <p:nvSpPr>
          <p:cNvPr id="80" name="CustomShape 9"/>
          <p:cNvSpPr/>
          <p:nvPr/>
        </p:nvSpPr>
        <p:spPr>
          <a:xfrm>
            <a:off x="-2520" y="2997000"/>
            <a:ext cx="95220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  <a:latin typeface="Trebuchet MS"/>
              </a:rPr>
              <a:t>g-rays</a:t>
            </a:r>
            <a:endParaRPr/>
          </a:p>
          <a:p>
            <a:pPr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  <a:latin typeface="Trebuchet MS"/>
              </a:rPr>
              <a:t>protons</a:t>
            </a:r>
            <a:endParaRPr/>
          </a:p>
        </p:txBody>
      </p:sp>
      <p:sp>
        <p:nvSpPr>
          <p:cNvPr id="84" name="CustomShape 13"/>
          <p:cNvSpPr/>
          <p:nvPr/>
        </p:nvSpPr>
        <p:spPr>
          <a:xfrm>
            <a:off x="4794480" y="4581000"/>
            <a:ext cx="11685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  <a:latin typeface="Trebuchet MS"/>
              </a:rPr>
              <a:t>Tracking </a:t>
            </a:r>
            <a:endParaRPr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  <a:latin typeface="Trebuchet MS"/>
              </a:rPr>
              <a:t>Detectors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22249" y="1204136"/>
            <a:ext cx="2520280" cy="369332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r>
              <a:rPr lang="es-ES" sz="1800" dirty="0" err="1" smtClean="0">
                <a:solidFill>
                  <a:schemeClr val="bg1"/>
                </a:solidFill>
                <a:latin typeface="Trebuchet MS" pitchFamily="34" charset="0"/>
              </a:rPr>
              <a:t>Experiments</a:t>
            </a:r>
            <a:r>
              <a:rPr lang="es-ES" sz="18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bg1"/>
                </a:solidFill>
                <a:latin typeface="Trebuchet MS" pitchFamily="34" charset="0"/>
              </a:rPr>
              <a:t>Phase</a:t>
            </a:r>
            <a:r>
              <a:rPr lang="es-ES" sz="1800" dirty="0" smtClean="0">
                <a:solidFill>
                  <a:schemeClr val="bg1"/>
                </a:solidFill>
                <a:latin typeface="Trebuchet MS" pitchFamily="34" charset="0"/>
              </a:rPr>
              <a:t> O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39552" y="4862767"/>
            <a:ext cx="2520280" cy="369332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r>
              <a:rPr lang="es-ES" sz="1800" dirty="0" smtClean="0">
                <a:solidFill>
                  <a:schemeClr val="bg1"/>
                </a:solidFill>
                <a:latin typeface="Trebuchet MS" pitchFamily="34" charset="0"/>
              </a:rPr>
              <a:t>Day 1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22249" y="163953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GLAD : 100% in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operation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and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employed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for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experiments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in Q2 2019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CALIFA: Detector in DEMONSTRATOR configuration ready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for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experiments</a:t>
            </a:r>
            <a:endParaRPr lang="de-DE" sz="1800" dirty="0" smtClean="0">
              <a:solidFill>
                <a:srgbClr val="7030A0"/>
              </a:solidFill>
              <a:latin typeface="Trebuchet MS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NeuLAND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: 40 % of final detector in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operation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since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2018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L3T Si-Tracker: Detector in 2 layer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version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not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yet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in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operation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(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see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report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rgbClr val="7030A0"/>
                </a:solidFill>
                <a:latin typeface="Trebuchet MS" pitchFamily="34" charset="0"/>
              </a:rPr>
              <a:t>by</a:t>
            </a:r>
            <a:r>
              <a:rPr lang="de-DE" sz="1800" dirty="0" smtClean="0">
                <a:solidFill>
                  <a:srgbClr val="7030A0"/>
                </a:solidFill>
                <a:latin typeface="Trebuchet MS" pitchFamily="34" charset="0"/>
              </a:rPr>
              <a:t> H. Simon)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5244198"/>
            <a:ext cx="8352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de-DE" sz="1800" dirty="0" smtClean="0">
                <a:latin typeface="Trebuchet MS" pitchFamily="34" charset="0"/>
              </a:rPr>
              <a:t>Full detector </a:t>
            </a:r>
            <a:r>
              <a:rPr lang="de-DE" sz="1800" dirty="0" err="1" smtClean="0">
                <a:latin typeface="Trebuchet MS" pitchFamily="34" charset="0"/>
              </a:rPr>
              <a:t>readiness</a:t>
            </a:r>
            <a:r>
              <a:rPr lang="de-DE" sz="1800" dirty="0" smtClean="0">
                <a:latin typeface="Trebuchet MS" pitchFamily="34" charset="0"/>
              </a:rPr>
              <a:t> </a:t>
            </a:r>
            <a:r>
              <a:rPr lang="de-DE" sz="1800" dirty="0" err="1" smtClean="0">
                <a:latin typeface="Trebuchet MS" pitchFamily="34" charset="0"/>
              </a:rPr>
              <a:t>depends</a:t>
            </a:r>
            <a:r>
              <a:rPr lang="de-DE" sz="1800" dirty="0" smtClean="0">
                <a:latin typeface="Trebuchet MS" pitchFamily="34" charset="0"/>
              </a:rPr>
              <a:t> on </a:t>
            </a:r>
            <a:r>
              <a:rPr lang="de-DE" sz="1800" dirty="0" err="1" smtClean="0">
                <a:latin typeface="Trebuchet MS" pitchFamily="34" charset="0"/>
              </a:rPr>
              <a:t>evolution</a:t>
            </a:r>
            <a:r>
              <a:rPr lang="de-DE" sz="1800" dirty="0" smtClean="0">
                <a:latin typeface="Trebuchet MS" pitchFamily="34" charset="0"/>
              </a:rPr>
              <a:t> </a:t>
            </a:r>
            <a:r>
              <a:rPr lang="de-DE" sz="1800" dirty="0" err="1" smtClean="0">
                <a:latin typeface="Trebuchet MS" pitchFamily="34" charset="0"/>
              </a:rPr>
              <a:t>of</a:t>
            </a:r>
            <a:r>
              <a:rPr lang="de-DE" sz="1800" dirty="0" smtClean="0">
                <a:latin typeface="Trebuchet MS" pitchFamily="34" charset="0"/>
              </a:rPr>
              <a:t> </a:t>
            </a:r>
            <a:r>
              <a:rPr lang="de-DE" sz="1800" dirty="0" err="1" smtClean="0">
                <a:latin typeface="Trebuchet MS" pitchFamily="34" charset="0"/>
              </a:rPr>
              <a:t>funding</a:t>
            </a:r>
            <a:r>
              <a:rPr lang="de-DE" sz="1800" dirty="0" smtClean="0">
                <a:latin typeface="Trebuchet MS" pitchFamily="34" charset="0"/>
              </a:rPr>
              <a:t> situation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1800" dirty="0" smtClean="0">
                <a:latin typeface="Trebuchet MS" pitchFamily="34" charset="0"/>
              </a:rPr>
              <a:t>After detector completion, dedicated calibration and commisioning experiments will be needed</a:t>
            </a:r>
            <a:endParaRPr lang="es-ES" sz="1800" dirty="0"/>
          </a:p>
        </p:txBody>
      </p:sp>
      <p:sp>
        <p:nvSpPr>
          <p:cNvPr id="6" name="5 Rectángulo"/>
          <p:cNvSpPr/>
          <p:nvPr/>
        </p:nvSpPr>
        <p:spPr>
          <a:xfrm>
            <a:off x="539552" y="3054963"/>
            <a:ext cx="81369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Extended commissioning beam time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has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started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,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first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runs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with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stable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beams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have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been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performed</a:t>
            </a:r>
            <a:endParaRPr lang="de-DE" sz="1800" dirty="0" smtClean="0">
              <a:solidFill>
                <a:schemeClr val="accent6"/>
              </a:solidFill>
              <a:latin typeface="Trebuchet MS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Dedicated experiments for CALIFA and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NeuLAND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calibrations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have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been</a:t>
            </a:r>
            <a:r>
              <a:rPr lang="de-DE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de-DE" sz="1800" dirty="0" err="1" smtClean="0">
                <a:solidFill>
                  <a:schemeClr val="accent6"/>
                </a:solidFill>
                <a:latin typeface="Trebuchet MS" pitchFamily="34" charset="0"/>
              </a:rPr>
              <a:t>performed</a:t>
            </a:r>
            <a:endParaRPr lang="de-DE" sz="1800" dirty="0" smtClean="0">
              <a:solidFill>
                <a:schemeClr val="accent6"/>
              </a:solidFill>
              <a:latin typeface="Trebuchet MS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On-site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experienced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man-power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is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required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for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running and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maintenance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of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the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complex</a:t>
            </a:r>
            <a:r>
              <a:rPr lang="es-ES" sz="1800" dirty="0" smtClean="0">
                <a:solidFill>
                  <a:schemeClr val="accent6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chemeClr val="accent6"/>
                </a:solidFill>
                <a:latin typeface="Trebuchet MS" pitchFamily="34" charset="0"/>
              </a:rPr>
              <a:t>equipments</a:t>
            </a:r>
            <a:endParaRPr lang="es-ES" sz="1800" dirty="0" smtClean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R</a:t>
            </a:r>
            <a:r>
              <a:rPr lang="en-GB" baseline="30000" dirty="0">
                <a:solidFill>
                  <a:schemeClr val="accent6"/>
                </a:solidFill>
                <a:latin typeface="+mn-lt"/>
              </a:rPr>
              <a:t>3</a:t>
            </a:r>
            <a:r>
              <a:rPr lang="en-GB" dirty="0">
                <a:solidFill>
                  <a:schemeClr val="accent6"/>
                </a:solidFill>
                <a:latin typeface="+mn-lt"/>
              </a:rPr>
              <a:t>B </a:t>
            </a:r>
            <a:r>
              <a:rPr lang="en-GB" dirty="0" smtClean="0">
                <a:solidFill>
                  <a:schemeClr val="accent6"/>
                </a:solidFill>
                <a:latin typeface="+mn-lt"/>
              </a:rPr>
              <a:t>- Readiness</a:t>
            </a:r>
            <a:endParaRPr lang="en-GB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4645" y="6260145"/>
            <a:ext cx="835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B050"/>
                </a:solidFill>
              </a:rPr>
              <a:t>Most TDRs </a:t>
            </a:r>
            <a:r>
              <a:rPr lang="de-DE" sz="2000" dirty="0" err="1" smtClean="0">
                <a:solidFill>
                  <a:srgbClr val="00B050"/>
                </a:solidFill>
              </a:rPr>
              <a:t>done</a:t>
            </a:r>
            <a:r>
              <a:rPr lang="de-DE" sz="2000" dirty="0" smtClean="0">
                <a:solidFill>
                  <a:srgbClr val="FFC000"/>
                </a:solidFill>
              </a:rPr>
              <a:t>, Infrastructure </a:t>
            </a:r>
            <a:r>
              <a:rPr lang="de-DE" sz="2000" dirty="0" err="1" smtClean="0">
                <a:solidFill>
                  <a:srgbClr val="FFC000"/>
                </a:solidFill>
              </a:rPr>
              <a:t>and</a:t>
            </a:r>
            <a:r>
              <a:rPr lang="de-DE" sz="2000" dirty="0" smtClean="0">
                <a:solidFill>
                  <a:srgbClr val="FFC000"/>
                </a:solidFill>
              </a:rPr>
              <a:t> Si-</a:t>
            </a:r>
            <a:r>
              <a:rPr lang="de-DE" sz="2000" dirty="0" err="1" smtClean="0">
                <a:solidFill>
                  <a:srgbClr val="FFC000"/>
                </a:solidFill>
              </a:rPr>
              <a:t>Tracker</a:t>
            </a:r>
            <a:r>
              <a:rPr lang="de-DE" sz="2000" dirty="0" smtClean="0">
                <a:solidFill>
                  <a:srgbClr val="FFC000"/>
                </a:solidFill>
              </a:rPr>
              <a:t> in </a:t>
            </a:r>
            <a:r>
              <a:rPr lang="de-DE" sz="2000" dirty="0" err="1" smtClean="0">
                <a:solidFill>
                  <a:srgbClr val="FFC000"/>
                </a:solidFill>
              </a:rPr>
              <a:t>preparation</a:t>
            </a:r>
            <a:endParaRPr lang="de-DE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430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0" y="0"/>
            <a:ext cx="7740650" cy="1052513"/>
          </a:xfrm>
          <a:prstGeom prst="rect">
            <a:avLst/>
          </a:prstGeom>
          <a:solidFill>
            <a:srgbClr val="CBD0D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solidFill>
                  <a:schemeClr val="accent6"/>
                </a:solidFill>
                <a:latin typeface="+mn-lt"/>
              </a:rPr>
              <a:t>R</a:t>
            </a:r>
            <a:r>
              <a:rPr lang="en-GB" kern="0" baseline="30000" dirty="0" smtClean="0">
                <a:solidFill>
                  <a:schemeClr val="accent6"/>
                </a:solidFill>
                <a:latin typeface="+mn-lt"/>
              </a:rPr>
              <a:t>3</a:t>
            </a:r>
            <a:r>
              <a:rPr lang="en-GB" kern="0" dirty="0" smtClean="0">
                <a:solidFill>
                  <a:schemeClr val="accent6"/>
                </a:solidFill>
                <a:latin typeface="+mn-lt"/>
              </a:rPr>
              <a:t>B - </a:t>
            </a:r>
            <a:r>
              <a:rPr lang="en-US" dirty="0"/>
              <a:t>Coulomb dissociation of </a:t>
            </a:r>
            <a:r>
              <a:rPr lang="en-US" baseline="30000" dirty="0"/>
              <a:t>16</a:t>
            </a:r>
            <a:r>
              <a:rPr lang="en-US" dirty="0"/>
              <a:t>O on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0" y="980728"/>
            <a:ext cx="9144000" cy="5788898"/>
            <a:chOff x="0" y="980728"/>
            <a:chExt cx="9144000" cy="578889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91AC36C-07DE-0745-BA90-C99FF9B5E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80728"/>
              <a:ext cx="9144000" cy="34004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35694" y="3429000"/>
              <a:ext cx="2069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err="1" smtClean="0"/>
                <a:t>Challenging</a:t>
              </a:r>
              <a:r>
                <a:rPr lang="de-DE" sz="1800" dirty="0" smtClean="0"/>
                <a:t> Setup</a:t>
              </a:r>
            </a:p>
            <a:p>
              <a:r>
                <a:rPr lang="de-DE" sz="1800" dirty="0" smtClean="0"/>
                <a:t>10</a:t>
              </a:r>
              <a:r>
                <a:rPr lang="de-DE" sz="1800" baseline="30000" dirty="0" smtClean="0"/>
                <a:t>9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pps</a:t>
              </a:r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3BA5778-0BEE-CD4D-AC2A-FF0A4E41C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36715"/>
              <a:ext cx="4593688" cy="2520900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07830" y="6431072"/>
              <a:ext cx="3336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i="1" dirty="0" smtClean="0">
                  <a:solidFill>
                    <a:srgbClr val="00B050"/>
                  </a:solidFill>
                </a:rPr>
                <a:t>K. Göbel, </a:t>
              </a:r>
              <a:r>
                <a:rPr lang="de-DE" sz="1600" i="1" u="sng" dirty="0" smtClean="0">
                  <a:solidFill>
                    <a:srgbClr val="00B050"/>
                  </a:solidFill>
                </a:rPr>
                <a:t>M. Heil, </a:t>
              </a:r>
              <a:r>
                <a:rPr lang="de-DE" sz="1600" i="1" dirty="0" smtClean="0">
                  <a:solidFill>
                    <a:srgbClr val="00B050"/>
                  </a:solidFill>
                </a:rPr>
                <a:t>R. </a:t>
              </a:r>
              <a:r>
                <a:rPr lang="de-DE" sz="1600" i="1" dirty="0" err="1" smtClean="0">
                  <a:solidFill>
                    <a:srgbClr val="00B050"/>
                  </a:solidFill>
                </a:rPr>
                <a:t>Reifarth</a:t>
              </a:r>
              <a:r>
                <a:rPr lang="de-DE" sz="1600" i="1" dirty="0" smtClean="0">
                  <a:solidFill>
                    <a:srgbClr val="00B050"/>
                  </a:solidFill>
                </a:rPr>
                <a:t> et al.</a:t>
              </a:r>
              <a:endParaRPr lang="de-DE" sz="1600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Rechteck 9"/>
          <p:cNvSpPr/>
          <p:nvPr/>
        </p:nvSpPr>
        <p:spPr bwMode="auto">
          <a:xfrm>
            <a:off x="107504" y="4236715"/>
            <a:ext cx="4392488" cy="2520900"/>
          </a:xfrm>
          <a:prstGeom prst="rect">
            <a:avLst/>
          </a:prstGeom>
          <a:noFill/>
          <a:ln w="190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pic>
        <p:nvPicPr>
          <p:cNvPr id="11" name="Google Shape;199;p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436096" y="4381128"/>
            <a:ext cx="2592288" cy="1849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4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>
                <a:solidFill>
                  <a:schemeClr val="accent6"/>
                </a:solidFill>
                <a:latin typeface="+mn-lt"/>
              </a:rPr>
              <a:t>ILIMA Phase-0</a:t>
            </a:r>
            <a:endParaRPr lang="en-GB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63888" y="5438422"/>
            <a:ext cx="5328592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/>
              <a:t>Critical </a:t>
            </a:r>
            <a:r>
              <a:rPr lang="de-DE" sz="1800" dirty="0" err="1" smtClean="0"/>
              <a:t>Issues</a:t>
            </a:r>
            <a:endParaRPr lang="de-DE" sz="1800" dirty="0" smtClean="0"/>
          </a:p>
          <a:p>
            <a:pPr algn="l"/>
            <a:r>
              <a:rPr lang="de-DE" sz="1800" dirty="0" smtClean="0">
                <a:solidFill>
                  <a:srgbClr val="FF0000"/>
                </a:solidFill>
              </a:rPr>
              <a:t>-</a:t>
            </a:r>
            <a:r>
              <a:rPr lang="de-DE" sz="1800" dirty="0" err="1" smtClean="0">
                <a:solidFill>
                  <a:srgbClr val="FF0000"/>
                </a:solidFill>
              </a:rPr>
              <a:t>Repair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electron</a:t>
            </a:r>
            <a:r>
              <a:rPr lang="de-DE" sz="1800" dirty="0" smtClean="0">
                <a:solidFill>
                  <a:srgbClr val="FF0000"/>
                </a:solidFill>
              </a:rPr>
              <a:t> cooler </a:t>
            </a:r>
            <a:r>
              <a:rPr lang="de-DE" sz="1800" dirty="0" err="1" smtClean="0">
                <a:solidFill>
                  <a:srgbClr val="FF0000"/>
                </a:solidFill>
              </a:rPr>
              <a:t>drifttubes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postponed</a:t>
            </a:r>
            <a:endParaRPr lang="de-DE" sz="1800" dirty="0" smtClean="0">
              <a:solidFill>
                <a:srgbClr val="FF0000"/>
              </a:solidFill>
            </a:endParaRPr>
          </a:p>
          <a:p>
            <a:pPr algn="l"/>
            <a:r>
              <a:rPr lang="de-DE" sz="1800" dirty="0" smtClean="0">
                <a:solidFill>
                  <a:srgbClr val="FF0000"/>
                </a:solidFill>
              </a:rPr>
              <a:t>-Slow-down </a:t>
            </a:r>
            <a:r>
              <a:rPr lang="de-DE" sz="1800" dirty="0" err="1" smtClean="0">
                <a:solidFill>
                  <a:srgbClr val="FF0000"/>
                </a:solidFill>
              </a:rPr>
              <a:t>required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to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start</a:t>
            </a:r>
            <a:r>
              <a:rPr lang="de-DE" sz="1800" dirty="0" smtClean="0">
                <a:solidFill>
                  <a:srgbClr val="FF0000"/>
                </a:solidFill>
              </a:rPr>
              <a:t> ESR-</a:t>
            </a:r>
            <a:r>
              <a:rPr lang="de-DE" sz="1800" dirty="0" err="1" smtClean="0">
                <a:solidFill>
                  <a:srgbClr val="FF0000"/>
                </a:solidFill>
              </a:rPr>
              <a:t>Cryring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program</a:t>
            </a:r>
            <a:endParaRPr lang="de-DE" sz="1800" dirty="0">
              <a:solidFill>
                <a:srgbClr val="FF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620546" cy="38008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59632" y="41490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New </a:t>
            </a:r>
            <a:r>
              <a:rPr lang="de-DE" sz="18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Schottky</a:t>
            </a:r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pickup</a:t>
            </a:r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being</a:t>
            </a:r>
            <a:r>
              <a:rPr lang="de-DE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tested</a:t>
            </a:r>
            <a:endParaRPr lang="de-D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544522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/>
              <a:t>Experimental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 at ESR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Cryring</a:t>
            </a:r>
            <a:r>
              <a:rPr lang="de-DE" sz="1800" dirty="0" smtClean="0"/>
              <a:t> </a:t>
            </a:r>
            <a:r>
              <a:rPr lang="de-DE" sz="1800" dirty="0" err="1" smtClean="0"/>
              <a:t>planned</a:t>
            </a:r>
            <a:r>
              <a:rPr lang="de-DE" sz="1800" dirty="0" smtClean="0"/>
              <a:t> </a:t>
            </a:r>
            <a:r>
              <a:rPr lang="de-DE" sz="1800" dirty="0" err="1" smtClean="0"/>
              <a:t>starting</a:t>
            </a:r>
            <a:r>
              <a:rPr lang="de-DE" sz="1800" dirty="0" smtClean="0"/>
              <a:t> in 2020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already</a:t>
            </a:r>
            <a:r>
              <a:rPr lang="de-DE" sz="1800" dirty="0" smtClean="0"/>
              <a:t> </a:t>
            </a:r>
            <a:r>
              <a:rPr lang="de-DE" sz="1800" dirty="0" err="1" smtClean="0"/>
              <a:t>approved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151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124744"/>
            <a:ext cx="7626529" cy="57332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7504" y="630932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All TDRs </a:t>
            </a:r>
            <a:r>
              <a:rPr lang="de-DE" sz="2000" dirty="0" err="1" smtClean="0">
                <a:solidFill>
                  <a:srgbClr val="00B050"/>
                </a:solidFill>
              </a:rPr>
              <a:t>done</a:t>
            </a:r>
            <a:endParaRPr lang="de-DE" sz="2000" dirty="0">
              <a:solidFill>
                <a:srgbClr val="00B05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>
                <a:solidFill>
                  <a:schemeClr val="accent6"/>
                </a:solidFill>
                <a:latin typeface="+mn-lt"/>
              </a:rPr>
              <a:t>ILIMA – Day-1</a:t>
            </a:r>
            <a:endParaRPr lang="en-GB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1063114"/>
            <a:ext cx="5096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66"/>
                </a:solidFill>
              </a:rPr>
              <a:t>Move </a:t>
            </a:r>
            <a:r>
              <a:rPr lang="de-DE" sz="2400" dirty="0" err="1" smtClean="0">
                <a:solidFill>
                  <a:srgbClr val="FF0066"/>
                </a:solidFill>
              </a:rPr>
              <a:t>to</a:t>
            </a:r>
            <a:r>
              <a:rPr lang="de-DE" sz="2400" dirty="0" smtClean="0">
                <a:solidFill>
                  <a:srgbClr val="FF0066"/>
                </a:solidFill>
              </a:rPr>
              <a:t> CR/H-ESR not </a:t>
            </a:r>
            <a:r>
              <a:rPr lang="de-DE" sz="2400" dirty="0" err="1" smtClean="0">
                <a:solidFill>
                  <a:srgbClr val="FF0066"/>
                </a:solidFill>
              </a:rPr>
              <a:t>before</a:t>
            </a:r>
            <a:r>
              <a:rPr lang="de-DE" sz="2400" dirty="0" smtClean="0">
                <a:solidFill>
                  <a:srgbClr val="FF0066"/>
                </a:solidFill>
              </a:rPr>
              <a:t> 2026</a:t>
            </a:r>
            <a:endParaRPr lang="de-DE" sz="2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r>
              <a:rPr lang="en-GB" dirty="0"/>
              <a:t>NUSTAR Early Implementation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277"/>
            <a:ext cx="9107488" cy="4883039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 rot="545893">
            <a:off x="5121809" y="3043719"/>
            <a:ext cx="1648441" cy="1110757"/>
          </a:xfrm>
          <a:prstGeom prst="ellipse">
            <a:avLst/>
          </a:prstGeom>
          <a:noFill/>
          <a:ln w="38100" cmpd="sng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5DF70-DC9E-4526-A969-3DB9397F8ECC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799143"/>
            <a:ext cx="5343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FF0066"/>
                </a:solidFill>
              </a:rPr>
              <a:t>Super-FRS including the high-energy cave </a:t>
            </a:r>
          </a:p>
          <a:p>
            <a:pPr algn="l"/>
            <a:r>
              <a:rPr lang="en-US" sz="1800" dirty="0">
                <a:solidFill>
                  <a:srgbClr val="FF0066"/>
                </a:solidFill>
              </a:rPr>
              <a:t>     and a dedicated experimental area in front of it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dirty="0">
                <a:solidFill>
                  <a:schemeClr val="accent2"/>
                </a:solidFill>
              </a:rPr>
              <a:t>Commissioning and early physics program </a:t>
            </a:r>
          </a:p>
          <a:p>
            <a:pPr algn="l"/>
            <a:r>
              <a:rPr lang="en-US" sz="1800" dirty="0">
                <a:solidFill>
                  <a:schemeClr val="accent2"/>
                </a:solidFill>
              </a:rPr>
              <a:t>     possible with SIS18 beams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800" dirty="0">
                <a:solidFill>
                  <a:schemeClr val="accent2"/>
                </a:solidFill>
              </a:rPr>
              <a:t>Low-energy and ring branch will be taken </a:t>
            </a:r>
          </a:p>
          <a:p>
            <a:pPr algn="l"/>
            <a:r>
              <a:rPr lang="en-GB" sz="1800" dirty="0">
                <a:solidFill>
                  <a:schemeClr val="accent2"/>
                </a:solidFill>
              </a:rPr>
              <a:t>     consecutively into </a:t>
            </a:r>
            <a:r>
              <a:rPr lang="en-GB" sz="1800" dirty="0" smtClean="0">
                <a:solidFill>
                  <a:schemeClr val="accent2"/>
                </a:solidFill>
              </a:rPr>
              <a:t>operation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7" name="Elipse 5">
            <a:extLst>
              <a:ext uri="{FF2B5EF4-FFF2-40B4-BE49-F238E27FC236}">
                <a16:creationId xmlns:a16="http://schemas.microsoft.com/office/drawing/2014/main" id="{BED4140F-41EA-1C48-8F60-A91E8BCBFB16}"/>
              </a:ext>
            </a:extLst>
          </p:cNvPr>
          <p:cNvSpPr/>
          <p:nvPr/>
        </p:nvSpPr>
        <p:spPr>
          <a:xfrm rot="545893">
            <a:off x="3136269" y="2737667"/>
            <a:ext cx="1970357" cy="908058"/>
          </a:xfrm>
          <a:prstGeom prst="ellipse">
            <a:avLst/>
          </a:prstGeom>
          <a:noFill/>
          <a:ln w="38100" cmpd="sng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4788024" y="3191696"/>
            <a:ext cx="142875" cy="144463"/>
          </a:xfrm>
          <a:prstGeom prst="ellipse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" name="Ellipse 8"/>
          <p:cNvSpPr>
            <a:spLocks noChangeArrowheads="1"/>
          </p:cNvSpPr>
          <p:nvPr/>
        </p:nvSpPr>
        <p:spPr bwMode="auto">
          <a:xfrm>
            <a:off x="5321918" y="3429000"/>
            <a:ext cx="142875" cy="144463"/>
          </a:xfrm>
          <a:prstGeom prst="ellipse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1" name="Ellipse 8"/>
          <p:cNvSpPr>
            <a:spLocks noChangeArrowheads="1"/>
          </p:cNvSpPr>
          <p:nvPr/>
        </p:nvSpPr>
        <p:spPr bwMode="auto">
          <a:xfrm>
            <a:off x="3417261" y="3047233"/>
            <a:ext cx="142875" cy="144463"/>
          </a:xfrm>
          <a:prstGeom prst="ellipse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89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2905570" y="6477418"/>
            <a:ext cx="2895600" cy="2682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F28778E2-042F-499A-95B1-61EF9E24D188}" type="slidenum">
              <a:rPr lang="de-DE" altLang="de-DE" smtClean="0">
                <a:solidFill>
                  <a:srgbClr val="000000"/>
                </a:solidFill>
              </a:rPr>
              <a:pPr/>
              <a:t>26</a:t>
            </a:fld>
            <a:endParaRPr lang="de-DE" altLang="de-DE" dirty="0" smtClean="0">
              <a:solidFill>
                <a:srgbClr val="000000"/>
              </a:solidFill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/>
          <a:stretch/>
        </p:blipFill>
        <p:spPr bwMode="auto">
          <a:xfrm>
            <a:off x="23859" y="1075799"/>
            <a:ext cx="9126406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hteck 5"/>
          <p:cNvSpPr>
            <a:spLocks noChangeArrowheads="1"/>
          </p:cNvSpPr>
          <p:nvPr/>
        </p:nvSpPr>
        <p:spPr bwMode="auto">
          <a:xfrm>
            <a:off x="7092950" y="6732588"/>
            <a:ext cx="2273300" cy="195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223" name="Rechteck 6"/>
          <p:cNvSpPr>
            <a:spLocks noChangeArrowheads="1"/>
          </p:cNvSpPr>
          <p:nvPr/>
        </p:nvSpPr>
        <p:spPr bwMode="auto">
          <a:xfrm>
            <a:off x="8277225" y="6569075"/>
            <a:ext cx="977900" cy="17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3" name="Stern mit 5 Zacken 12"/>
          <p:cNvSpPr/>
          <p:nvPr/>
        </p:nvSpPr>
        <p:spPr bwMode="auto">
          <a:xfrm>
            <a:off x="3868672" y="2482450"/>
            <a:ext cx="215900" cy="215900"/>
          </a:xfrm>
          <a:prstGeom prst="star5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14" name="Stern mit 5 Zacken 13"/>
          <p:cNvSpPr/>
          <p:nvPr/>
        </p:nvSpPr>
        <p:spPr bwMode="auto">
          <a:xfrm>
            <a:off x="5914746" y="4647915"/>
            <a:ext cx="215900" cy="215900"/>
          </a:xfrm>
          <a:prstGeom prst="star5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15" name="Stern mit 5 Zacken 14"/>
          <p:cNvSpPr/>
          <p:nvPr/>
        </p:nvSpPr>
        <p:spPr bwMode="auto">
          <a:xfrm>
            <a:off x="6022696" y="5136496"/>
            <a:ext cx="215900" cy="215900"/>
          </a:xfrm>
          <a:prstGeom prst="star5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cxnSp>
        <p:nvCxnSpPr>
          <p:cNvPr id="9232" name="Gerade Verbindung mit Pfeil 16"/>
          <p:cNvCxnSpPr>
            <a:cxnSpLocks noChangeShapeType="1"/>
          </p:cNvCxnSpPr>
          <p:nvPr/>
        </p:nvCxnSpPr>
        <p:spPr bwMode="auto">
          <a:xfrm flipV="1">
            <a:off x="2097722" y="3555994"/>
            <a:ext cx="1558225" cy="1606424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3" name="Gerade Verbindung mit Pfeil 17"/>
          <p:cNvCxnSpPr>
            <a:cxnSpLocks noChangeShapeType="1"/>
            <a:stCxn id="9235" idx="1"/>
          </p:cNvCxnSpPr>
          <p:nvPr/>
        </p:nvCxnSpPr>
        <p:spPr bwMode="auto">
          <a:xfrm flipH="1">
            <a:off x="4057071" y="1659696"/>
            <a:ext cx="2220090" cy="872596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4" name="Textfeld 19"/>
          <p:cNvSpPr txBox="1">
            <a:spLocks noChangeArrowheads="1"/>
          </p:cNvSpPr>
          <p:nvPr/>
        </p:nvSpPr>
        <p:spPr bwMode="auto">
          <a:xfrm>
            <a:off x="440616" y="4808475"/>
            <a:ext cx="1657106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R3B Cave C </a:t>
            </a:r>
            <a:r>
              <a:rPr lang="de-DE" altLang="de-DE" sz="2000" i="1" dirty="0" err="1" smtClean="0">
                <a:solidFill>
                  <a:srgbClr val="002060"/>
                </a:solidFill>
              </a:rPr>
              <a:t>currently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sp>
        <p:nvSpPr>
          <p:cNvPr id="9235" name="Textfeld 22"/>
          <p:cNvSpPr txBox="1">
            <a:spLocks noChangeArrowheads="1"/>
          </p:cNvSpPr>
          <p:nvPr/>
        </p:nvSpPr>
        <p:spPr bwMode="auto">
          <a:xfrm>
            <a:off x="6277161" y="1305753"/>
            <a:ext cx="1823231" cy="70788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DESPEC S4 </a:t>
            </a:r>
            <a:r>
              <a:rPr lang="de-DE" altLang="de-DE" sz="2000" i="1" dirty="0" err="1" smtClean="0">
                <a:solidFill>
                  <a:srgbClr val="002060"/>
                </a:solidFill>
              </a:rPr>
              <a:t>currently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sp>
        <p:nvSpPr>
          <p:cNvPr id="9236" name="Textfeld 24"/>
          <p:cNvSpPr txBox="1">
            <a:spLocks noChangeArrowheads="1"/>
          </p:cNvSpPr>
          <p:nvPr/>
        </p:nvSpPr>
        <p:spPr bwMode="auto">
          <a:xfrm>
            <a:off x="6746739" y="3932323"/>
            <a:ext cx="2153865" cy="70788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DESPEC FHF1</a:t>
            </a:r>
            <a:endParaRPr lang="de-DE" altLang="de-DE" sz="2000" dirty="0">
              <a:solidFill>
                <a:srgbClr val="002060"/>
              </a:solidFill>
            </a:endParaRPr>
          </a:p>
          <a:p>
            <a:r>
              <a:rPr lang="de-DE" altLang="de-DE" sz="2000" i="1" dirty="0" err="1">
                <a:solidFill>
                  <a:srgbClr val="002060"/>
                </a:solidFill>
              </a:rPr>
              <a:t>early</a:t>
            </a:r>
            <a:r>
              <a:rPr lang="de-DE" altLang="de-DE" sz="2000" i="1" dirty="0">
                <a:solidFill>
                  <a:srgbClr val="002060"/>
                </a:solidFill>
              </a:rPr>
              <a:t> </a:t>
            </a:r>
            <a:r>
              <a:rPr lang="de-DE" altLang="de-DE" sz="2000" i="1" dirty="0" err="1">
                <a:solidFill>
                  <a:srgbClr val="002060"/>
                </a:solidFill>
              </a:rPr>
              <a:t>imp</a:t>
            </a:r>
            <a:r>
              <a:rPr lang="de-DE" altLang="de-DE" sz="2000" i="1" dirty="0">
                <a:solidFill>
                  <a:srgbClr val="002060"/>
                </a:solidFill>
              </a:rPr>
              <a:t>. 2025</a:t>
            </a:r>
          </a:p>
        </p:txBody>
      </p:sp>
      <p:sp>
        <p:nvSpPr>
          <p:cNvPr id="9237" name="Textfeld 25"/>
          <p:cNvSpPr txBox="1">
            <a:spLocks noChangeArrowheads="1"/>
          </p:cNvSpPr>
          <p:nvPr/>
        </p:nvSpPr>
        <p:spPr bwMode="auto">
          <a:xfrm>
            <a:off x="6911466" y="4840644"/>
            <a:ext cx="1989138" cy="70788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DESPEC </a:t>
            </a:r>
            <a:r>
              <a:rPr lang="de-DE" altLang="de-DE" sz="2000" dirty="0">
                <a:solidFill>
                  <a:srgbClr val="002060"/>
                </a:solidFill>
              </a:rPr>
              <a:t>LEB</a:t>
            </a:r>
          </a:p>
          <a:p>
            <a:r>
              <a:rPr lang="de-DE" altLang="de-DE" sz="2000" i="1" dirty="0" err="1">
                <a:solidFill>
                  <a:srgbClr val="002060"/>
                </a:solidFill>
              </a:rPr>
              <a:t>from</a:t>
            </a:r>
            <a:r>
              <a:rPr lang="de-DE" altLang="de-DE" sz="2000" i="1" dirty="0">
                <a:solidFill>
                  <a:srgbClr val="002060"/>
                </a:solidFill>
              </a:rPr>
              <a:t> 2026</a:t>
            </a:r>
          </a:p>
        </p:txBody>
      </p:sp>
      <p:cxnSp>
        <p:nvCxnSpPr>
          <p:cNvPr id="9238" name="Gerade Verbindung mit Pfeil 26"/>
          <p:cNvCxnSpPr>
            <a:cxnSpLocks noChangeShapeType="1"/>
            <a:stCxn id="9236" idx="1"/>
          </p:cNvCxnSpPr>
          <p:nvPr/>
        </p:nvCxnSpPr>
        <p:spPr bwMode="auto">
          <a:xfrm flipH="1">
            <a:off x="6130646" y="4286266"/>
            <a:ext cx="616093" cy="412034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9" name="Gerade Verbindung mit Pfeil 29"/>
          <p:cNvCxnSpPr>
            <a:cxnSpLocks noChangeShapeType="1"/>
            <a:stCxn id="9237" idx="1"/>
          </p:cNvCxnSpPr>
          <p:nvPr/>
        </p:nvCxnSpPr>
        <p:spPr bwMode="auto">
          <a:xfrm flipH="1">
            <a:off x="6238596" y="5194587"/>
            <a:ext cx="672870" cy="38424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7740650" cy="1052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Moving to FAIR</a:t>
            </a:r>
            <a:endParaRPr lang="en-GB" kern="0" dirty="0"/>
          </a:p>
        </p:txBody>
      </p:sp>
      <p:sp>
        <p:nvSpPr>
          <p:cNvPr id="35" name="Textfeld 19"/>
          <p:cNvSpPr txBox="1">
            <a:spLocks noChangeArrowheads="1"/>
          </p:cNvSpPr>
          <p:nvPr/>
        </p:nvSpPr>
        <p:spPr bwMode="auto">
          <a:xfrm>
            <a:off x="2483768" y="5545278"/>
            <a:ext cx="1657106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R3B Cave C </a:t>
            </a:r>
            <a:r>
              <a:rPr lang="de-DE" altLang="de-DE" sz="2000" i="1" dirty="0" err="1" smtClean="0">
                <a:solidFill>
                  <a:srgbClr val="002060"/>
                </a:solidFill>
              </a:rPr>
              <a:t>from</a:t>
            </a:r>
            <a:r>
              <a:rPr lang="de-DE" altLang="de-DE" sz="2000" dirty="0" smtClean="0">
                <a:solidFill>
                  <a:srgbClr val="002060"/>
                </a:solidFill>
              </a:rPr>
              <a:t> </a:t>
            </a:r>
            <a:r>
              <a:rPr lang="de-DE" altLang="de-DE" sz="2000" i="1" dirty="0" smtClean="0">
                <a:solidFill>
                  <a:srgbClr val="002060"/>
                </a:solidFill>
              </a:rPr>
              <a:t>2025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cxnSp>
        <p:nvCxnSpPr>
          <p:cNvPr id="36" name="Gerade Verbindung mit Pfeil 16"/>
          <p:cNvCxnSpPr>
            <a:cxnSpLocks noChangeShapeType="1"/>
            <a:stCxn id="35" idx="3"/>
            <a:endCxn id="38" idx="2"/>
          </p:cNvCxnSpPr>
          <p:nvPr/>
        </p:nvCxnSpPr>
        <p:spPr bwMode="auto">
          <a:xfrm flipV="1">
            <a:off x="4140874" y="5115864"/>
            <a:ext cx="1546078" cy="783357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Stern mit 5 Zacken 37"/>
          <p:cNvSpPr/>
          <p:nvPr/>
        </p:nvSpPr>
        <p:spPr bwMode="auto">
          <a:xfrm>
            <a:off x="5645719" y="4899965"/>
            <a:ext cx="215900" cy="2159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40" name="Stern mit 5 Zacken 39"/>
          <p:cNvSpPr/>
          <p:nvPr/>
        </p:nvSpPr>
        <p:spPr bwMode="auto">
          <a:xfrm>
            <a:off x="3585241" y="3406948"/>
            <a:ext cx="215900" cy="21590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41" name="Textfeld 19"/>
          <p:cNvSpPr txBox="1">
            <a:spLocks noChangeArrowheads="1"/>
          </p:cNvSpPr>
          <p:nvPr/>
        </p:nvSpPr>
        <p:spPr bwMode="auto">
          <a:xfrm>
            <a:off x="333334" y="3882794"/>
            <a:ext cx="1800200" cy="707886"/>
          </a:xfrm>
          <a:prstGeom prst="rect">
            <a:avLst/>
          </a:prstGeom>
          <a:solidFill>
            <a:srgbClr val="FFC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ILIMA at ESR</a:t>
            </a:r>
          </a:p>
          <a:p>
            <a:r>
              <a:rPr lang="de-DE" altLang="de-DE" sz="2000" i="1" dirty="0" err="1" smtClean="0">
                <a:solidFill>
                  <a:srgbClr val="002060"/>
                </a:solidFill>
              </a:rPr>
              <a:t>from</a:t>
            </a:r>
            <a:r>
              <a:rPr lang="de-DE" altLang="de-DE" sz="2000" i="1" dirty="0" smtClean="0">
                <a:solidFill>
                  <a:srgbClr val="002060"/>
                </a:solidFill>
              </a:rPr>
              <a:t> 2020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sp>
        <p:nvSpPr>
          <p:cNvPr id="42" name="Stern mit 5 Zacken 41"/>
          <p:cNvSpPr/>
          <p:nvPr/>
        </p:nvSpPr>
        <p:spPr bwMode="auto">
          <a:xfrm>
            <a:off x="3593307" y="2756210"/>
            <a:ext cx="215900" cy="215900"/>
          </a:xfrm>
          <a:prstGeom prst="star5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cxnSp>
        <p:nvCxnSpPr>
          <p:cNvPr id="43" name="Gerade Verbindung mit Pfeil 16"/>
          <p:cNvCxnSpPr>
            <a:cxnSpLocks noChangeShapeType="1"/>
            <a:stCxn id="41" idx="3"/>
          </p:cNvCxnSpPr>
          <p:nvPr/>
        </p:nvCxnSpPr>
        <p:spPr bwMode="auto">
          <a:xfrm flipV="1">
            <a:off x="2133534" y="2921544"/>
            <a:ext cx="1487519" cy="1315193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Stern mit 5 Zacken 45"/>
          <p:cNvSpPr/>
          <p:nvPr/>
        </p:nvSpPr>
        <p:spPr bwMode="auto">
          <a:xfrm>
            <a:off x="3841171" y="2590400"/>
            <a:ext cx="215900" cy="2159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47" name="Stern mit 5 Zacken 46"/>
          <p:cNvSpPr/>
          <p:nvPr/>
        </p:nvSpPr>
        <p:spPr bwMode="auto">
          <a:xfrm>
            <a:off x="5825168" y="4718770"/>
            <a:ext cx="215900" cy="2159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48" name="Stern mit 5 Zacken 47"/>
          <p:cNvSpPr/>
          <p:nvPr/>
        </p:nvSpPr>
        <p:spPr bwMode="auto">
          <a:xfrm>
            <a:off x="6212633" y="5505115"/>
            <a:ext cx="215900" cy="2159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Arial" charset="0"/>
            </a:endParaRPr>
          </a:p>
        </p:txBody>
      </p:sp>
      <p:sp>
        <p:nvSpPr>
          <p:cNvPr id="57" name="Textfeld 25"/>
          <p:cNvSpPr txBox="1">
            <a:spLocks noChangeArrowheads="1"/>
          </p:cNvSpPr>
          <p:nvPr/>
        </p:nvSpPr>
        <p:spPr bwMode="auto">
          <a:xfrm>
            <a:off x="6908163" y="5755980"/>
            <a:ext cx="1989138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SFRS-CSC</a:t>
            </a:r>
            <a:endParaRPr lang="de-DE" altLang="de-DE" sz="2000" dirty="0">
              <a:solidFill>
                <a:srgbClr val="002060"/>
              </a:solidFill>
            </a:endParaRPr>
          </a:p>
          <a:p>
            <a:r>
              <a:rPr lang="de-DE" altLang="de-DE" sz="2000" i="1" dirty="0" err="1">
                <a:solidFill>
                  <a:srgbClr val="002060"/>
                </a:solidFill>
              </a:rPr>
              <a:t>from</a:t>
            </a:r>
            <a:r>
              <a:rPr lang="de-DE" altLang="de-DE" sz="2000" i="1" dirty="0">
                <a:solidFill>
                  <a:srgbClr val="002060"/>
                </a:solidFill>
              </a:rPr>
              <a:t> 2026</a:t>
            </a:r>
          </a:p>
        </p:txBody>
      </p:sp>
      <p:cxnSp>
        <p:nvCxnSpPr>
          <p:cNvPr id="58" name="Gerade Verbindung mit Pfeil 29"/>
          <p:cNvCxnSpPr>
            <a:cxnSpLocks noChangeShapeType="1"/>
            <a:stCxn id="57" idx="1"/>
          </p:cNvCxnSpPr>
          <p:nvPr/>
        </p:nvCxnSpPr>
        <p:spPr bwMode="auto">
          <a:xfrm flipH="1" flipV="1">
            <a:off x="6339578" y="5715499"/>
            <a:ext cx="568585" cy="394424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feld 25"/>
          <p:cNvSpPr txBox="1">
            <a:spLocks noChangeArrowheads="1"/>
          </p:cNvSpPr>
          <p:nvPr/>
        </p:nvSpPr>
        <p:spPr bwMode="auto">
          <a:xfrm>
            <a:off x="4572000" y="5970442"/>
            <a:ext cx="1989138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SFRS-CSC</a:t>
            </a:r>
            <a:endParaRPr lang="de-DE" altLang="de-DE" sz="2000" dirty="0">
              <a:solidFill>
                <a:srgbClr val="002060"/>
              </a:solidFill>
            </a:endParaRPr>
          </a:p>
          <a:p>
            <a:r>
              <a:rPr lang="de-DE" altLang="de-DE" sz="2000" i="1" dirty="0" err="1" smtClean="0">
                <a:solidFill>
                  <a:srgbClr val="002060"/>
                </a:solidFill>
              </a:rPr>
              <a:t>early</a:t>
            </a:r>
            <a:r>
              <a:rPr lang="de-DE" altLang="de-DE" sz="2000" i="1" dirty="0" smtClean="0">
                <a:solidFill>
                  <a:srgbClr val="002060"/>
                </a:solidFill>
              </a:rPr>
              <a:t> </a:t>
            </a:r>
            <a:r>
              <a:rPr lang="de-DE" altLang="de-DE" sz="2000" i="1" dirty="0" err="1" smtClean="0">
                <a:solidFill>
                  <a:srgbClr val="002060"/>
                </a:solidFill>
              </a:rPr>
              <a:t>imp</a:t>
            </a:r>
            <a:r>
              <a:rPr lang="de-DE" altLang="de-DE" sz="2000" i="1" dirty="0" smtClean="0">
                <a:solidFill>
                  <a:srgbClr val="002060"/>
                </a:solidFill>
              </a:rPr>
              <a:t>. 2025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cxnSp>
        <p:nvCxnSpPr>
          <p:cNvPr id="61" name="Gerade Verbindung mit Pfeil 26"/>
          <p:cNvCxnSpPr>
            <a:cxnSpLocks noChangeShapeType="1"/>
            <a:stCxn id="60" idx="0"/>
          </p:cNvCxnSpPr>
          <p:nvPr/>
        </p:nvCxnSpPr>
        <p:spPr bwMode="auto">
          <a:xfrm flipV="1">
            <a:off x="5566569" y="4827663"/>
            <a:ext cx="375598" cy="1142779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feld 25"/>
          <p:cNvSpPr txBox="1">
            <a:spLocks noChangeArrowheads="1"/>
          </p:cNvSpPr>
          <p:nvPr/>
        </p:nvSpPr>
        <p:spPr bwMode="auto">
          <a:xfrm>
            <a:off x="238865" y="1434916"/>
            <a:ext cx="1989138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solidFill>
                  <a:srgbClr val="002060"/>
                </a:solidFill>
              </a:rPr>
              <a:t>SFRS-CSC S4</a:t>
            </a:r>
            <a:endParaRPr lang="de-DE" altLang="de-DE" sz="2000" dirty="0">
              <a:solidFill>
                <a:srgbClr val="002060"/>
              </a:solidFill>
            </a:endParaRPr>
          </a:p>
          <a:p>
            <a:r>
              <a:rPr lang="de-DE" altLang="de-DE" sz="2000" i="1" dirty="0" err="1" smtClean="0">
                <a:solidFill>
                  <a:srgbClr val="002060"/>
                </a:solidFill>
              </a:rPr>
              <a:t>currently</a:t>
            </a:r>
            <a:endParaRPr lang="de-DE" altLang="de-DE" sz="2000" i="1" dirty="0">
              <a:solidFill>
                <a:srgbClr val="002060"/>
              </a:solidFill>
            </a:endParaRPr>
          </a:p>
        </p:txBody>
      </p:sp>
      <p:cxnSp>
        <p:nvCxnSpPr>
          <p:cNvPr id="65" name="Gerade Verbindung mit Pfeil 16"/>
          <p:cNvCxnSpPr>
            <a:cxnSpLocks noChangeShapeType="1"/>
            <a:stCxn id="64" idx="3"/>
          </p:cNvCxnSpPr>
          <p:nvPr/>
        </p:nvCxnSpPr>
        <p:spPr bwMode="auto">
          <a:xfrm>
            <a:off x="2228003" y="1788859"/>
            <a:ext cx="1640669" cy="859683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Gekrümmter Verbinder 9228"/>
          <p:cNvCxnSpPr/>
          <p:nvPr/>
        </p:nvCxnSpPr>
        <p:spPr bwMode="auto">
          <a:xfrm rot="16200000" flipH="1">
            <a:off x="3918361" y="2786973"/>
            <a:ext cx="1999653" cy="1938129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Gekrümmter Verbinder 77"/>
          <p:cNvCxnSpPr>
            <a:endCxn id="38" idx="1"/>
          </p:cNvCxnSpPr>
          <p:nvPr/>
        </p:nvCxnSpPr>
        <p:spPr bwMode="auto">
          <a:xfrm>
            <a:off x="3698717" y="3508521"/>
            <a:ext cx="1947002" cy="147391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krümmter Verbinder 79"/>
          <p:cNvCxnSpPr>
            <a:endCxn id="14" idx="0"/>
          </p:cNvCxnSpPr>
          <p:nvPr/>
        </p:nvCxnSpPr>
        <p:spPr bwMode="auto">
          <a:xfrm rot="16200000" flipH="1">
            <a:off x="3994418" y="2619637"/>
            <a:ext cx="2057762" cy="199879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krümmter Verbinder 88"/>
          <p:cNvCxnSpPr>
            <a:endCxn id="15" idx="4"/>
          </p:cNvCxnSpPr>
          <p:nvPr/>
        </p:nvCxnSpPr>
        <p:spPr bwMode="auto">
          <a:xfrm rot="16200000" flipH="1">
            <a:off x="5936485" y="4916851"/>
            <a:ext cx="432326" cy="171896"/>
          </a:xfrm>
          <a:prstGeom prst="curvedConnector4">
            <a:avLst>
              <a:gd name="adj1" fmla="val -10059"/>
              <a:gd name="adj2" fmla="val 148995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98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96D0F7D5-0C68-4984-94CF-EB3896ADC059}" type="slidenum">
              <a:rPr lang="de-DE" altLang="de-DE" smtClean="0">
                <a:solidFill>
                  <a:srgbClr val="000000"/>
                </a:solidFill>
              </a:rPr>
              <a:pPr/>
              <a:t>27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6115"/>
              </p:ext>
            </p:extLst>
          </p:nvPr>
        </p:nvGraphicFramePr>
        <p:xfrm>
          <a:off x="233361" y="1236663"/>
          <a:ext cx="8696326" cy="478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479">
                  <a:extLst>
                    <a:ext uri="{9D8B030D-6E8A-4147-A177-3AD203B41FA5}">
                      <a16:colId xmlns:a16="http://schemas.microsoft.com/office/drawing/2014/main" val="3296464867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1807623254"/>
                    </a:ext>
                  </a:extLst>
                </a:gridCol>
                <a:gridCol w="973311">
                  <a:extLst>
                    <a:ext uri="{9D8B030D-6E8A-4147-A177-3AD203B41FA5}">
                      <a16:colId xmlns:a16="http://schemas.microsoft.com/office/drawing/2014/main" val="3414670258"/>
                    </a:ext>
                  </a:extLst>
                </a:gridCol>
              </a:tblGrid>
              <a:tr h="370793">
                <a:tc gridSpan="2">
                  <a:txBody>
                    <a:bodyPr/>
                    <a:lstStyle/>
                    <a:p>
                      <a:r>
                        <a:rPr lang="de-DE" sz="1800" dirty="0" smtClean="0"/>
                        <a:t>DESPEC</a:t>
                      </a:r>
                      <a:r>
                        <a:rPr lang="de-DE" sz="1800" baseline="0" dirty="0" smtClean="0"/>
                        <a:t> Experiments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Year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1566288059"/>
                  </a:ext>
                </a:extLst>
              </a:tr>
              <a:tr h="370793">
                <a:tc gridSpan="2">
                  <a:txBody>
                    <a:bodyPr/>
                    <a:lstStyle/>
                    <a:p>
                      <a:r>
                        <a:rPr lang="de-DE" sz="1800" dirty="0" err="1" smtClean="0"/>
                        <a:t>Commission</a:t>
                      </a:r>
                      <a:r>
                        <a:rPr lang="de-DE" sz="1800" dirty="0" smtClean="0"/>
                        <a:t> AIDA + FATIMA at FRS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2019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1382534711"/>
                  </a:ext>
                </a:extLst>
              </a:tr>
              <a:tr h="640055">
                <a:tc gridSpan="2">
                  <a:txBody>
                    <a:bodyPr/>
                    <a:lstStyle/>
                    <a:p>
                      <a:r>
                        <a:rPr lang="de-DE" sz="1800" dirty="0" err="1" smtClean="0"/>
                        <a:t>Commissioning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and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experiment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runs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Sxxx</a:t>
                      </a:r>
                      <a:r>
                        <a:rPr lang="de-DE" sz="1800" baseline="0" dirty="0" smtClean="0"/>
                        <a:t>, S452, S460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2020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537169947"/>
                  </a:ext>
                </a:extLst>
              </a:tr>
              <a:tr h="640055">
                <a:tc gridSpan="2">
                  <a:txBody>
                    <a:bodyPr/>
                    <a:lstStyle/>
                    <a:p>
                      <a:r>
                        <a:rPr lang="de-DE" sz="1800" dirty="0" err="1" smtClean="0"/>
                        <a:t>Commission</a:t>
                      </a:r>
                      <a:r>
                        <a:rPr lang="de-DE" sz="1800" dirty="0" smtClean="0"/>
                        <a:t> AIDA + DEGAS </a:t>
                      </a:r>
                      <a:r>
                        <a:rPr lang="de-DE" sz="1800" dirty="0" err="1" smtClean="0"/>
                        <a:t>and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run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dirty="0" smtClean="0"/>
                        <a:t>S450 </a:t>
                      </a:r>
                      <a:r>
                        <a:rPr lang="de-DE" sz="1800" dirty="0" err="1" smtClean="0"/>
                        <a:t>and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further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experiments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to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be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proposed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2021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1894277809"/>
                  </a:ext>
                </a:extLst>
              </a:tr>
              <a:tr h="370793">
                <a:tc rowSpan="2" gridSpan="2">
                  <a:txBody>
                    <a:bodyPr/>
                    <a:lstStyle/>
                    <a:p>
                      <a:r>
                        <a:rPr lang="de-DE" sz="1800" dirty="0" err="1" smtClean="0"/>
                        <a:t>Continue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commissioning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new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detectors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and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performing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respective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experiments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 rowSpan="2"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2022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2324617131"/>
                  </a:ext>
                </a:extLst>
              </a:tr>
              <a:tr h="370793">
                <a:tc gridSpan="2"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2023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2074839700"/>
                  </a:ext>
                </a:extLst>
              </a:tr>
              <a:tr h="640055">
                <a:tc rowSpan="3">
                  <a:txBody>
                    <a:bodyPr/>
                    <a:lstStyle/>
                    <a:p>
                      <a:r>
                        <a:rPr lang="de-DE" sz="1800" dirty="0" err="1" smtClean="0"/>
                        <a:t>Continue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experiments</a:t>
                      </a:r>
                      <a:r>
                        <a:rPr lang="de-DE" sz="1800" dirty="0" smtClean="0"/>
                        <a:t> at moderate </a:t>
                      </a:r>
                      <a:r>
                        <a:rPr lang="de-DE" sz="1800" dirty="0" err="1" smtClean="0"/>
                        <a:t>scale</a:t>
                      </a:r>
                      <a:r>
                        <a:rPr lang="de-DE" sz="1800" dirty="0" smtClean="0"/>
                        <a:t> at FRS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Install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compact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set-up</a:t>
                      </a:r>
                      <a:r>
                        <a:rPr lang="de-DE" sz="1800" baseline="0" dirty="0" smtClean="0"/>
                        <a:t> (AIDA+DEGAS) at Super-FRS FHF1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2024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1939188043"/>
                  </a:ext>
                </a:extLst>
              </a:tr>
              <a:tr h="640055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Commissioning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and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first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experiments</a:t>
                      </a:r>
                      <a:r>
                        <a:rPr lang="de-DE" sz="1800" baseline="0" dirty="0" smtClean="0"/>
                        <a:t> at Super-FRS FHF1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2025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3376242006"/>
                  </a:ext>
                </a:extLst>
              </a:tr>
              <a:tr h="74119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Install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full</a:t>
                      </a:r>
                      <a:r>
                        <a:rPr lang="de-DE" sz="1800" dirty="0" smtClean="0"/>
                        <a:t> initial DESPEC </a:t>
                      </a:r>
                      <a:r>
                        <a:rPr lang="de-DE" sz="1800" dirty="0" err="1" smtClean="0"/>
                        <a:t>set-up</a:t>
                      </a:r>
                      <a:r>
                        <a:rPr lang="de-DE" sz="1800" dirty="0" smtClean="0"/>
                        <a:t> at LEB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and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run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first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experiments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2026</a:t>
                      </a:r>
                      <a:endParaRPr lang="de-DE" sz="1800" dirty="0"/>
                    </a:p>
                  </a:txBody>
                  <a:tcPr marL="91431" marR="91431" marT="45714" marB="45714" anchor="ctr"/>
                </a:tc>
                <a:extLst>
                  <a:ext uri="{0D108BD9-81ED-4DB2-BD59-A6C34878D82A}">
                    <a16:rowId xmlns:a16="http://schemas.microsoft.com/office/drawing/2014/main" val="335739737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40650" cy="1052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DESPEC Time Line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0198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032448"/>
          </a:xfrm>
          <a:solidFill>
            <a:srgbClr val="FFFFCC"/>
          </a:solidFill>
          <a:ln>
            <a:noFill/>
          </a:ln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de-DE" sz="2000" dirty="0" smtClean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 smtClean="0"/>
              <a:t>All NUSTAR Sub-Projects </a:t>
            </a:r>
            <a:r>
              <a:rPr lang="de-DE" sz="2000" dirty="0" err="1" smtClean="0"/>
              <a:t>perform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experiments</a:t>
            </a:r>
            <a:r>
              <a:rPr lang="de-DE" sz="2000" dirty="0" smtClean="0"/>
              <a:t> in FAIR Phase-0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 err="1" smtClean="0"/>
              <a:t>Preparations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Phase-0 </a:t>
            </a:r>
            <a:r>
              <a:rPr lang="de-DE" sz="2000" dirty="0" err="1" smtClean="0"/>
              <a:t>and</a:t>
            </a:r>
            <a:r>
              <a:rPr lang="de-DE" sz="2000" dirty="0" smtClean="0"/>
              <a:t> Day-1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well</a:t>
            </a:r>
            <a:r>
              <a:rPr lang="de-DE" sz="2000" dirty="0" smtClean="0"/>
              <a:t> </a:t>
            </a:r>
            <a:r>
              <a:rPr lang="de-DE" sz="2000" dirty="0" err="1" smtClean="0"/>
              <a:t>advanced</a:t>
            </a:r>
            <a:r>
              <a:rPr lang="de-DE" sz="2000" dirty="0" smtClean="0"/>
              <a:t>, in time,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no</a:t>
            </a:r>
            <a:r>
              <a:rPr lang="de-DE" sz="2000" dirty="0" smtClean="0"/>
              <a:t> </a:t>
            </a:r>
            <a:r>
              <a:rPr lang="de-DE" sz="2000" dirty="0" err="1" smtClean="0"/>
              <a:t>apparent</a:t>
            </a:r>
            <a:r>
              <a:rPr lang="de-DE" sz="2000" dirty="0" smtClean="0"/>
              <a:t> show-</a:t>
            </a:r>
            <a:r>
              <a:rPr lang="de-DE" sz="2000" dirty="0" err="1" smtClean="0"/>
              <a:t>stoppers</a:t>
            </a:r>
            <a:r>
              <a:rPr lang="de-DE" sz="2000" dirty="0" smtClean="0"/>
              <a:t> (</a:t>
            </a:r>
            <a:r>
              <a:rPr lang="de-DE" sz="2000" dirty="0" err="1" smtClean="0"/>
              <a:t>assuming</a:t>
            </a:r>
            <a:r>
              <a:rPr lang="de-DE" sz="2000" dirty="0" smtClean="0"/>
              <a:t> </a:t>
            </a:r>
            <a:r>
              <a:rPr lang="de-DE" sz="2000" dirty="0" err="1" smtClean="0"/>
              <a:t>funding</a:t>
            </a:r>
            <a:r>
              <a:rPr lang="de-DE" sz="2000" dirty="0" smtClean="0"/>
              <a:t>, in </a:t>
            </a:r>
            <a:r>
              <a:rPr lang="de-DE" sz="2000" dirty="0" err="1" smtClean="0"/>
              <a:t>particular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infrastructure</a:t>
            </a:r>
            <a:r>
              <a:rPr lang="de-DE" sz="2000" dirty="0" smtClean="0"/>
              <a:t> </a:t>
            </a:r>
            <a:r>
              <a:rPr lang="de-DE" sz="2000" dirty="0" err="1" smtClean="0"/>
              <a:t>items</a:t>
            </a:r>
            <a:r>
              <a:rPr lang="de-DE" sz="2000" dirty="0" smtClean="0"/>
              <a:t>,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 in time)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 smtClean="0"/>
              <a:t>The </a:t>
            </a:r>
            <a:r>
              <a:rPr lang="de-DE" sz="2000" dirty="0" err="1" smtClean="0"/>
              <a:t>anticipated</a:t>
            </a:r>
            <a:r>
              <a:rPr lang="de-DE" sz="2000" dirty="0" smtClean="0"/>
              <a:t> </a:t>
            </a:r>
            <a:r>
              <a:rPr lang="de-DE" sz="2000" dirty="0" err="1" smtClean="0"/>
              <a:t>set-ups</a:t>
            </a:r>
            <a:r>
              <a:rPr lang="de-DE" sz="2000" dirty="0" smtClean="0"/>
              <a:t> will </a:t>
            </a:r>
            <a:r>
              <a:rPr lang="de-DE" sz="2000" dirty="0" err="1" smtClean="0"/>
              <a:t>enable</a:t>
            </a:r>
            <a:r>
              <a:rPr lang="de-DE" sz="2000" dirty="0" smtClean="0"/>
              <a:t> an </a:t>
            </a:r>
            <a:r>
              <a:rPr lang="de-DE" sz="2000" dirty="0" err="1" smtClean="0"/>
              <a:t>interesting</a:t>
            </a:r>
            <a:r>
              <a:rPr lang="de-DE" sz="2000" dirty="0" smtClean="0"/>
              <a:t> </a:t>
            </a:r>
            <a:r>
              <a:rPr lang="de-DE" sz="2000" dirty="0" err="1" smtClean="0"/>
              <a:t>program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important</a:t>
            </a:r>
            <a:r>
              <a:rPr lang="de-DE" sz="2000" dirty="0" smtClean="0"/>
              <a:t> </a:t>
            </a:r>
            <a:r>
              <a:rPr lang="de-DE" sz="2000" dirty="0" err="1" smtClean="0"/>
              <a:t>results</a:t>
            </a:r>
            <a:endParaRPr lang="de-DE" sz="2000" dirty="0" smtClean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 smtClean="0"/>
              <a:t>Transition </a:t>
            </a:r>
            <a:r>
              <a:rPr lang="de-DE" sz="2000" dirty="0" err="1" smtClean="0"/>
              <a:t>from</a:t>
            </a:r>
            <a:r>
              <a:rPr lang="de-DE" sz="2000" dirty="0" smtClean="0"/>
              <a:t> GSI FRS </a:t>
            </a:r>
            <a:r>
              <a:rPr lang="de-DE" sz="2000" dirty="0" err="1" smtClean="0"/>
              <a:t>to</a:t>
            </a:r>
            <a:r>
              <a:rPr lang="de-DE" sz="2000" dirty="0" smtClean="0"/>
              <a:t> FAIR Super-FRS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done</a:t>
            </a:r>
            <a:r>
              <a:rPr lang="de-DE" sz="2000" dirty="0" smtClean="0"/>
              <a:t> </a:t>
            </a:r>
            <a:r>
              <a:rPr lang="de-DE" sz="2000" dirty="0" err="1" smtClean="0"/>
              <a:t>gradually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selected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experiments</a:t>
            </a:r>
            <a:r>
              <a:rPr lang="de-DE" sz="2000" dirty="0" smtClean="0"/>
              <a:t> </a:t>
            </a:r>
            <a:r>
              <a:rPr lang="de-DE" sz="2000" dirty="0" err="1" smtClean="0"/>
              <a:t>continuing</a:t>
            </a:r>
            <a:r>
              <a:rPr lang="de-DE" sz="2000" dirty="0" smtClean="0"/>
              <a:t> at GSI FRS </a:t>
            </a:r>
            <a:r>
              <a:rPr lang="de-DE" sz="2000" dirty="0" err="1" smtClean="0"/>
              <a:t>beyond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start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Super-FRS</a:t>
            </a:r>
          </a:p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 NUSTAR JG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8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"/>
          <a:stretch/>
        </p:blipFill>
        <p:spPr bwMode="auto">
          <a:xfrm>
            <a:off x="0" y="2360797"/>
            <a:ext cx="8726487" cy="452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2"/>
          <p:cNvGrpSpPr>
            <a:grpSpLocks/>
          </p:cNvGrpSpPr>
          <p:nvPr/>
        </p:nvGrpSpPr>
        <p:grpSpPr bwMode="auto">
          <a:xfrm>
            <a:off x="899592" y="882032"/>
            <a:ext cx="6264696" cy="1656407"/>
            <a:chOff x="0" y="436563"/>
            <a:chExt cx="9144000" cy="3136900"/>
          </a:xfrm>
        </p:grpSpPr>
        <p:pic>
          <p:nvPicPr>
            <p:cNvPr id="8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563"/>
              <a:ext cx="9144000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9" name="Rechteck 1"/>
            <p:cNvSpPr>
              <a:spLocks noChangeArrowheads="1"/>
            </p:cNvSpPr>
            <p:nvPr/>
          </p:nvSpPr>
          <p:spPr bwMode="auto">
            <a:xfrm>
              <a:off x="6274676" y="662152"/>
              <a:ext cx="2702936" cy="772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1200"/>
            </a:p>
          </p:txBody>
        </p:sp>
      </p:grpSp>
      <p:sp>
        <p:nvSpPr>
          <p:cNvPr id="7" name="Rechteck 18"/>
          <p:cNvSpPr>
            <a:spLocks noChangeArrowheads="1"/>
          </p:cNvSpPr>
          <p:nvPr/>
        </p:nvSpPr>
        <p:spPr bwMode="auto">
          <a:xfrm rot="721777">
            <a:off x="2809615" y="2004314"/>
            <a:ext cx="2121419" cy="4440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20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Super-FRS Experiment - WASA set-up</a:t>
            </a:r>
          </a:p>
        </p:txBody>
      </p:sp>
      <p:sp>
        <p:nvSpPr>
          <p:cNvPr id="2" name="Geschweifte Klammer links 1"/>
          <p:cNvSpPr/>
          <p:nvPr/>
        </p:nvSpPr>
        <p:spPr bwMode="auto">
          <a:xfrm rot="5400000">
            <a:off x="3034719" y="2599230"/>
            <a:ext cx="1517985" cy="1412560"/>
          </a:xfrm>
          <a:prstGeom prst="leftBrace">
            <a:avLst>
              <a:gd name="adj1" fmla="val 8333"/>
              <a:gd name="adj2" fmla="val 503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" name="Geschweifte Klammer links 2"/>
          <p:cNvSpPr/>
          <p:nvPr/>
        </p:nvSpPr>
        <p:spPr bwMode="auto">
          <a:xfrm rot="5400000">
            <a:off x="3941036" y="776659"/>
            <a:ext cx="469839" cy="3384376"/>
          </a:xfrm>
          <a:prstGeom prst="leftBrace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2" name="Rechteck 18"/>
          <p:cNvSpPr>
            <a:spLocks noChangeArrowheads="1"/>
          </p:cNvSpPr>
          <p:nvPr/>
        </p:nvSpPr>
        <p:spPr bwMode="auto">
          <a:xfrm>
            <a:off x="22979" y="2696535"/>
            <a:ext cx="2610430" cy="5222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200"/>
          </a:p>
        </p:txBody>
      </p:sp>
      <p:sp>
        <p:nvSpPr>
          <p:cNvPr id="4" name="Textfeld 3"/>
          <p:cNvSpPr txBox="1"/>
          <p:nvPr/>
        </p:nvSpPr>
        <p:spPr>
          <a:xfrm>
            <a:off x="0" y="1644163"/>
            <a:ext cx="34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 err="1" smtClean="0"/>
              <a:t>Planned</a:t>
            </a:r>
            <a:r>
              <a:rPr lang="de-DE" sz="1800" dirty="0" smtClean="0"/>
              <a:t> </a:t>
            </a:r>
            <a:r>
              <a:rPr lang="de-DE" sz="1800" dirty="0" err="1" smtClean="0"/>
              <a:t>set-up</a:t>
            </a:r>
            <a:r>
              <a:rPr lang="de-DE" sz="1800" dirty="0" smtClean="0"/>
              <a:t> at </a:t>
            </a:r>
            <a:r>
              <a:rPr lang="de-DE" sz="1800" dirty="0" err="1" smtClean="0"/>
              <a:t>the</a:t>
            </a:r>
            <a:r>
              <a:rPr lang="de-DE" sz="1800" dirty="0" smtClean="0"/>
              <a:t> FRS</a:t>
            </a:r>
          </a:p>
          <a:p>
            <a:pPr algn="l"/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Hypernuclear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experiments</a:t>
            </a:r>
            <a:r>
              <a:rPr lang="de-DE" sz="1800" dirty="0" smtClean="0"/>
              <a:t> in Phase-0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703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NUSTAR </a:t>
            </a:r>
            <a:r>
              <a:rPr lang="de-DE" dirty="0"/>
              <a:t>P</a:t>
            </a:r>
            <a:r>
              <a:rPr lang="de-DE" dirty="0" smtClean="0"/>
              <a:t>roject </a:t>
            </a:r>
            <a:r>
              <a:rPr lang="de-DE" dirty="0"/>
              <a:t>P</a:t>
            </a:r>
            <a:r>
              <a:rPr lang="de-DE" dirty="0" smtClean="0"/>
              <a:t>rogress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202071" y="992460"/>
            <a:ext cx="3870429" cy="5493651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0928" y="992460"/>
            <a:ext cx="5041132" cy="5493651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691680" y="4338229"/>
            <a:ext cx="1528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AU" sz="14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chedule</a:t>
            </a:r>
            <a:r>
              <a:rPr lang="de-DE" sz="14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AU" sz="14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en-AU" sz="1400" b="1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r="20000" b="15112"/>
          <a:stretch/>
        </p:blipFill>
        <p:spPr>
          <a:xfrm>
            <a:off x="3851920" y="5439100"/>
            <a:ext cx="814317" cy="14706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244048" y="1484784"/>
            <a:ext cx="37497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AU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S- curve comments</a:t>
            </a:r>
            <a:r>
              <a:rPr lang="en-A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AU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mitigation  proposal </a:t>
            </a:r>
            <a:r>
              <a:rPr lang="en-AU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milestone in the past</a:t>
            </a:r>
          </a:p>
          <a:p>
            <a:pPr lvl="0" algn="l"/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en-AU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1.2.5.1.2.5 (2.6%) </a:t>
            </a: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Neutron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NeuLAND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 in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clarification</a:t>
            </a:r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210478" y="3577546"/>
            <a:ext cx="38284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AU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S- curve comments</a:t>
            </a:r>
            <a:r>
              <a:rPr lang="en-A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AU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mitigation  proposal </a:t>
            </a:r>
            <a:r>
              <a:rPr lang="en-AU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</a:t>
            </a:r>
            <a:r>
              <a:rPr lang="en-AU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</a:p>
          <a:p>
            <a:pPr lvl="0" algn="l"/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en-AU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1.2.5.1.1.2 (4,8</a:t>
            </a:r>
            <a:r>
              <a:rPr lang="en-AU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%) </a:t>
            </a: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GLAD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Awaiting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final SAT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de-DE" sz="14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endParaRPr lang="de-DE" sz="14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1.2.1.2.1 (3,0%) GSI-PMA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Stopping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beam-distribution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de-DE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beamlines</a:t>
            </a:r>
            <a:r>
              <a:rPr lang="de-DE" sz="14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Awaiting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ECE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TDR</a:t>
            </a:r>
            <a:r>
              <a:rPr lang="de-DE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en-AU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1.2.3.3 (0,5%) </a:t>
            </a: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RFQ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switchyard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Awaiting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specs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  <a:endParaRPr lang="de-DE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>
              <a:buFont typeface="Wingdings" panose="05000000000000000000" pitchFamily="2" charset="2"/>
              <a:buChar char="§"/>
            </a:pPr>
            <a:endParaRPr lang="de-DE" sz="1400" b="1" dirty="0" smtClean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37" y="1399634"/>
            <a:ext cx="4922714" cy="23965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46" y="4646006"/>
            <a:ext cx="4922714" cy="179001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934982">
            <a:off x="1329186" y="5281801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D60093"/>
                </a:solidFill>
              </a:rPr>
              <a:t>None </a:t>
            </a:r>
            <a:r>
              <a:rPr lang="de-DE" b="1" dirty="0" err="1" smtClean="0">
                <a:solidFill>
                  <a:srgbClr val="D60093"/>
                </a:solidFill>
              </a:rPr>
              <a:t>are</a:t>
            </a:r>
            <a:r>
              <a:rPr lang="de-DE" b="1" dirty="0" smtClean="0">
                <a:solidFill>
                  <a:srgbClr val="D60093"/>
                </a:solidFill>
              </a:rPr>
              <a:t> time </a:t>
            </a:r>
            <a:r>
              <a:rPr lang="de-DE" b="1" dirty="0" err="1" smtClean="0">
                <a:solidFill>
                  <a:srgbClr val="D60093"/>
                </a:solidFill>
              </a:rPr>
              <a:t>critical</a:t>
            </a:r>
            <a:endParaRPr lang="de-DE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WASA at S2</a:t>
            </a:r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9115555" cy="439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566124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 smtClean="0">
                <a:solidFill>
                  <a:srgbClr val="0070C0"/>
                </a:solidFill>
              </a:rPr>
              <a:t>Set-</a:t>
            </a:r>
            <a:r>
              <a:rPr lang="de-DE" sz="1800" dirty="0" err="1" smtClean="0">
                <a:solidFill>
                  <a:srgbClr val="0070C0"/>
                </a:solidFill>
              </a:rPr>
              <a:t>up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and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preparation</a:t>
            </a:r>
            <a:r>
              <a:rPr lang="de-DE" sz="1800" dirty="0" smtClean="0">
                <a:solidFill>
                  <a:srgbClr val="0070C0"/>
                </a:solidFill>
              </a:rPr>
              <a:t> time: </a:t>
            </a:r>
            <a:r>
              <a:rPr lang="de-DE" sz="1800" dirty="0" smtClean="0">
                <a:solidFill>
                  <a:srgbClr val="FF0066"/>
                </a:solidFill>
              </a:rPr>
              <a:t>2-3 </a:t>
            </a:r>
            <a:r>
              <a:rPr lang="de-DE" sz="1800" dirty="0" err="1" smtClean="0">
                <a:solidFill>
                  <a:srgbClr val="FF0066"/>
                </a:solidFill>
              </a:rPr>
              <a:t>months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planned</a:t>
            </a:r>
            <a:r>
              <a:rPr lang="de-DE" sz="1800" dirty="0" smtClean="0">
                <a:solidFill>
                  <a:srgbClr val="FF0066"/>
                </a:solidFill>
              </a:rPr>
              <a:t> after beam time </a:t>
            </a:r>
            <a:r>
              <a:rPr lang="de-DE" sz="1800" dirty="0" err="1" smtClean="0">
                <a:solidFill>
                  <a:srgbClr val="FF0066"/>
                </a:solidFill>
              </a:rPr>
              <a:t>period</a:t>
            </a:r>
            <a:r>
              <a:rPr lang="de-DE" sz="1800" dirty="0" smtClean="0">
                <a:solidFill>
                  <a:srgbClr val="FF0066"/>
                </a:solidFill>
              </a:rPr>
              <a:t> 2020</a:t>
            </a:r>
          </a:p>
          <a:p>
            <a:pPr algn="l"/>
            <a:r>
              <a:rPr lang="de-DE" sz="1800" dirty="0" smtClean="0">
                <a:solidFill>
                  <a:srgbClr val="0070C0"/>
                </a:solidFill>
              </a:rPr>
              <a:t>Experiment </a:t>
            </a:r>
            <a:r>
              <a:rPr lang="de-DE" sz="1800" dirty="0" err="1" smtClean="0">
                <a:solidFill>
                  <a:srgbClr val="0070C0"/>
                </a:solidFill>
              </a:rPr>
              <a:t>performance</a:t>
            </a:r>
            <a:r>
              <a:rPr lang="de-DE" sz="1800" dirty="0" smtClean="0">
                <a:solidFill>
                  <a:srgbClr val="0070C0"/>
                </a:solidFill>
              </a:rPr>
              <a:t>: </a:t>
            </a:r>
            <a:r>
              <a:rPr lang="de-DE" sz="1800" dirty="0" err="1" smtClean="0">
                <a:solidFill>
                  <a:srgbClr val="FF0066"/>
                </a:solidFill>
              </a:rPr>
              <a:t>Could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be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early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>
                <a:solidFill>
                  <a:srgbClr val="FF0066"/>
                </a:solidFill>
              </a:rPr>
              <a:t>in </a:t>
            </a:r>
            <a:r>
              <a:rPr lang="de-DE" sz="1800" dirty="0" err="1">
                <a:solidFill>
                  <a:srgbClr val="FF0066"/>
                </a:solidFill>
              </a:rPr>
              <a:t>the</a:t>
            </a:r>
            <a:r>
              <a:rPr lang="de-DE" sz="1800" dirty="0">
                <a:solidFill>
                  <a:srgbClr val="FF0066"/>
                </a:solidFill>
              </a:rPr>
              <a:t> beam time </a:t>
            </a:r>
            <a:r>
              <a:rPr lang="de-DE" sz="1800" dirty="0" err="1">
                <a:solidFill>
                  <a:srgbClr val="FF0066"/>
                </a:solidFill>
              </a:rPr>
              <a:t>period</a:t>
            </a:r>
            <a:r>
              <a:rPr lang="de-DE" sz="1800" dirty="0">
                <a:solidFill>
                  <a:srgbClr val="FF0066"/>
                </a:solidFill>
              </a:rPr>
              <a:t> 2021</a:t>
            </a:r>
            <a:endParaRPr lang="de-DE" sz="1800" dirty="0" smtClean="0">
              <a:solidFill>
                <a:srgbClr val="FF0066"/>
              </a:solidFill>
            </a:endParaRPr>
          </a:p>
          <a:p>
            <a:pPr algn="l"/>
            <a:r>
              <a:rPr lang="de-DE" sz="1800" dirty="0" err="1" smtClean="0">
                <a:solidFill>
                  <a:srgbClr val="0070C0"/>
                </a:solidFill>
              </a:rPr>
              <a:t>Removal</a:t>
            </a:r>
            <a:r>
              <a:rPr lang="de-DE" sz="1800" dirty="0" smtClean="0">
                <a:solidFill>
                  <a:srgbClr val="0070C0"/>
                </a:solidFill>
              </a:rPr>
              <a:t> time: </a:t>
            </a:r>
            <a:r>
              <a:rPr lang="de-DE" sz="1800" dirty="0" smtClean="0">
                <a:solidFill>
                  <a:srgbClr val="FF0066"/>
                </a:solidFill>
              </a:rPr>
              <a:t>1-2 </a:t>
            </a:r>
            <a:r>
              <a:rPr lang="de-DE" sz="1800" dirty="0" err="1" smtClean="0">
                <a:solidFill>
                  <a:srgbClr val="FF0066"/>
                </a:solidFill>
              </a:rPr>
              <a:t>weeks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directly</a:t>
            </a:r>
            <a:r>
              <a:rPr lang="de-DE" sz="1800" dirty="0" smtClean="0">
                <a:solidFill>
                  <a:srgbClr val="FF0066"/>
                </a:solidFill>
              </a:rPr>
              <a:t> after beam </a:t>
            </a:r>
            <a:r>
              <a:rPr lang="de-DE" sz="1800" dirty="0" err="1" smtClean="0">
                <a:solidFill>
                  <a:srgbClr val="FF0066"/>
                </a:solidFill>
              </a:rPr>
              <a:t>taking</a:t>
            </a:r>
            <a:endParaRPr lang="de-DE" sz="1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 bwMode="auto">
          <a:xfrm>
            <a:off x="0" y="1157834"/>
            <a:ext cx="9144000" cy="55158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45" y="2396152"/>
            <a:ext cx="3809876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652713"/>
            <a:ext cx="189071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Stopping Cell for the LEB of the Super-FRS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5281613"/>
            <a:ext cx="254476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39"/>
          <p:cNvSpPr txBox="1">
            <a:spLocks noChangeArrowheads="1"/>
          </p:cNvSpPr>
          <p:nvPr/>
        </p:nvSpPr>
        <p:spPr bwMode="auto">
          <a:xfrm>
            <a:off x="5436096" y="1150443"/>
            <a:ext cx="37215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de-DE" sz="1800" dirty="0">
                <a:solidFill>
                  <a:srgbClr val="7030A0"/>
                </a:solidFill>
              </a:rPr>
              <a:t>Further tests </a:t>
            </a:r>
            <a:r>
              <a:rPr lang="en-US" altLang="de-DE" sz="1800" dirty="0" smtClean="0">
                <a:solidFill>
                  <a:srgbClr val="7030A0"/>
                </a:solidFill>
              </a:rPr>
              <a:t>and first experiments with </a:t>
            </a:r>
            <a:r>
              <a:rPr lang="en-US" altLang="de-DE" sz="1800" dirty="0">
                <a:solidFill>
                  <a:srgbClr val="7030A0"/>
                </a:solidFill>
              </a:rPr>
              <a:t>prototype at the FRS Ion Catcher in FAIR Phase-0</a:t>
            </a:r>
            <a:endParaRPr lang="de-DE" altLang="de-DE" sz="1800" dirty="0">
              <a:solidFill>
                <a:srgbClr val="7030A0"/>
              </a:solidFill>
            </a:endParaRPr>
          </a:p>
        </p:txBody>
      </p:sp>
      <p:sp>
        <p:nvSpPr>
          <p:cNvPr id="10247" name="TextBox 40"/>
          <p:cNvSpPr txBox="1">
            <a:spLocks noChangeArrowheads="1"/>
          </p:cNvSpPr>
          <p:nvPr/>
        </p:nvSpPr>
        <p:spPr bwMode="auto">
          <a:xfrm>
            <a:off x="6057944" y="4092021"/>
            <a:ext cx="31213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de-DE" sz="1800" dirty="0">
                <a:solidFill>
                  <a:schemeClr val="accent6"/>
                </a:solidFill>
              </a:rPr>
              <a:t>Helium recovery unit:</a:t>
            </a:r>
          </a:p>
          <a:p>
            <a:pPr algn="l" eaLnBrk="1" hangingPunct="1"/>
            <a:r>
              <a:rPr lang="en-US" altLang="de-DE" sz="1800" dirty="0">
                <a:solidFill>
                  <a:schemeClr val="accent6"/>
                </a:solidFill>
              </a:rPr>
              <a:t>approved by FAIR Council ;</a:t>
            </a:r>
          </a:p>
          <a:p>
            <a:pPr algn="l" eaLnBrk="1" hangingPunct="1"/>
            <a:r>
              <a:rPr lang="en-US" altLang="de-DE" sz="1800" dirty="0">
                <a:solidFill>
                  <a:schemeClr val="accent6"/>
                </a:solidFill>
              </a:rPr>
              <a:t>in-kind contract with Sweden</a:t>
            </a:r>
          </a:p>
          <a:p>
            <a:pPr algn="l" eaLnBrk="1" hangingPunct="1"/>
            <a:r>
              <a:rPr lang="en-US" altLang="de-DE" sz="1800" dirty="0">
                <a:solidFill>
                  <a:schemeClr val="accent6"/>
                </a:solidFill>
              </a:rPr>
              <a:t>/ Finland in preparation</a:t>
            </a:r>
            <a:endParaRPr lang="de-DE" altLang="de-DE" sz="1800" dirty="0">
              <a:solidFill>
                <a:schemeClr val="accent6"/>
              </a:solidFill>
            </a:endParaRPr>
          </a:p>
        </p:txBody>
      </p:sp>
      <p:sp>
        <p:nvSpPr>
          <p:cNvPr id="10248" name="TextBox 41"/>
          <p:cNvSpPr txBox="1">
            <a:spLocks noChangeArrowheads="1"/>
          </p:cNvSpPr>
          <p:nvPr/>
        </p:nvSpPr>
        <p:spPr bwMode="auto">
          <a:xfrm>
            <a:off x="80963" y="4640143"/>
            <a:ext cx="240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800" dirty="0" smtClean="0">
                <a:solidFill>
                  <a:srgbClr val="FFC000"/>
                </a:solidFill>
              </a:rPr>
              <a:t>TDR in </a:t>
            </a:r>
            <a:r>
              <a:rPr lang="en-US" altLang="de-DE" sz="1800" dirty="0">
                <a:solidFill>
                  <a:srgbClr val="FFC000"/>
                </a:solidFill>
              </a:rPr>
              <a:t>preparation</a:t>
            </a:r>
            <a:endParaRPr lang="de-DE" altLang="de-DE" sz="1800" dirty="0">
              <a:solidFill>
                <a:srgbClr val="FFC000"/>
              </a:solidFill>
            </a:endParaRPr>
          </a:p>
        </p:txBody>
      </p:sp>
      <p:pic>
        <p:nvPicPr>
          <p:cNvPr id="10249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612108"/>
            <a:ext cx="283051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44" y="1128713"/>
            <a:ext cx="31511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0" descr="D:\Timo's tresor\beamtime 2016\SAM_3281_sma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8224" r="16869" b="14188"/>
          <a:stretch>
            <a:fillRect/>
          </a:stretch>
        </p:blipFill>
        <p:spPr bwMode="auto">
          <a:xfrm>
            <a:off x="6012160" y="2167703"/>
            <a:ext cx="314949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Box 2"/>
          <p:cNvSpPr txBox="1">
            <a:spLocks noChangeArrowheads="1"/>
          </p:cNvSpPr>
          <p:nvPr/>
        </p:nvSpPr>
        <p:spPr bwMode="auto">
          <a:xfrm>
            <a:off x="-13345" y="1125508"/>
            <a:ext cx="517827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de-DE" sz="1800" dirty="0">
                <a:solidFill>
                  <a:srgbClr val="FF0066"/>
                </a:solidFill>
              </a:rPr>
              <a:t>Technical design and </a:t>
            </a:r>
            <a:r>
              <a:rPr lang="en-US" altLang="de-DE" sz="1800" dirty="0" smtClean="0">
                <a:solidFill>
                  <a:srgbClr val="FF0066"/>
                </a:solidFill>
              </a:rPr>
              <a:t>construction </a:t>
            </a:r>
            <a:r>
              <a:rPr lang="en-US" altLang="de-DE" sz="1800" dirty="0">
                <a:solidFill>
                  <a:srgbClr val="FF0066"/>
                </a:solidFill>
              </a:rPr>
              <a:t>well advanced</a:t>
            </a:r>
            <a:endParaRPr lang="de-DE" altLang="de-DE" sz="1800" dirty="0">
              <a:solidFill>
                <a:srgbClr val="FF0066"/>
              </a:solidFill>
            </a:endParaRPr>
          </a:p>
        </p:txBody>
      </p:sp>
      <p:pic>
        <p:nvPicPr>
          <p:cNvPr id="10253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9" y="5043935"/>
            <a:ext cx="1933575" cy="1637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54" name="TextBox 1"/>
          <p:cNvSpPr txBox="1">
            <a:spLocks noChangeArrowheads="1"/>
          </p:cNvSpPr>
          <p:nvPr/>
        </p:nvSpPr>
        <p:spPr bwMode="auto">
          <a:xfrm>
            <a:off x="2627313" y="5883275"/>
            <a:ext cx="3779837" cy="830263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b="1">
                <a:solidFill>
                  <a:schemeClr val="accent2"/>
                </a:solidFill>
              </a:rPr>
              <a:t>Collaboration</a:t>
            </a:r>
          </a:p>
          <a:p>
            <a:pPr eaLnBrk="1" hangingPunct="1"/>
            <a:r>
              <a:rPr lang="en-US" altLang="de-DE" sz="1600"/>
              <a:t>GSI / JLU Gießen / KVI-CART</a:t>
            </a:r>
          </a:p>
          <a:p>
            <a:pPr eaLnBrk="1" hangingPunct="1"/>
            <a:r>
              <a:rPr lang="en-US" altLang="de-DE" sz="1600"/>
              <a:t>Univ. Jyväskylä / ELI-NP / Univ. Tel Aviv</a:t>
            </a:r>
          </a:p>
        </p:txBody>
      </p:sp>
    </p:spTree>
    <p:extLst>
      <p:ext uri="{BB962C8B-B14F-4D97-AF65-F5344CB8AC3E}">
        <p14:creationId xmlns:p14="http://schemas.microsoft.com/office/powerpoint/2010/main" val="9681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227295" y="3203975"/>
            <a:ext cx="87146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0" y="0"/>
            <a:ext cx="7740650" cy="1052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Risk</a:t>
            </a:r>
            <a:r>
              <a:rPr lang="de-DE" kern="0" dirty="0" smtClean="0"/>
              <a:t> Register</a:t>
            </a:r>
            <a:endParaRPr lang="de-DE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27935" y="6496805"/>
            <a:ext cx="9224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 err="1" smtClean="0">
                <a:solidFill>
                  <a:srgbClr val="00B050"/>
                </a:solidFill>
              </a:rPr>
              <a:t>Inclusion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r>
              <a:rPr lang="de-DE" sz="2000" i="1" dirty="0" err="1" smtClean="0">
                <a:solidFill>
                  <a:srgbClr val="00B050"/>
                </a:solidFill>
              </a:rPr>
              <a:t>of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r>
              <a:rPr lang="de-DE" sz="2000" i="1" dirty="0" err="1" smtClean="0">
                <a:solidFill>
                  <a:srgbClr val="00B050"/>
                </a:solidFill>
              </a:rPr>
              <a:t>technical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r>
              <a:rPr lang="de-DE" sz="2000" i="1" dirty="0" err="1" smtClean="0">
                <a:solidFill>
                  <a:srgbClr val="00B050"/>
                </a:solidFill>
              </a:rPr>
              <a:t>risks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r>
              <a:rPr lang="de-DE" sz="2000" i="1" dirty="0" err="1" smtClean="0">
                <a:solidFill>
                  <a:srgbClr val="00B050"/>
                </a:solidFill>
              </a:rPr>
              <a:t>for</a:t>
            </a:r>
            <a:r>
              <a:rPr lang="de-DE" sz="2000" i="1" dirty="0" smtClean="0">
                <a:solidFill>
                  <a:srgbClr val="00B050"/>
                </a:solidFill>
              </a:rPr>
              <a:t> Si-</a:t>
            </a:r>
            <a:r>
              <a:rPr lang="de-DE" sz="2000" i="1" dirty="0" err="1" smtClean="0">
                <a:solidFill>
                  <a:srgbClr val="00B050"/>
                </a:solidFill>
              </a:rPr>
              <a:t>Tracker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r>
              <a:rPr lang="de-DE" sz="2000" i="1" dirty="0" err="1" smtClean="0">
                <a:solidFill>
                  <a:srgbClr val="00B050"/>
                </a:solidFill>
              </a:rPr>
              <a:t>and</a:t>
            </a:r>
            <a:r>
              <a:rPr lang="de-DE" sz="2000" i="1" dirty="0" smtClean="0">
                <a:solidFill>
                  <a:srgbClr val="00B050"/>
                </a:solidFill>
              </a:rPr>
              <a:t> DEGAS </a:t>
            </a:r>
            <a:r>
              <a:rPr lang="de-DE" sz="2000" i="1" dirty="0" err="1" smtClean="0">
                <a:solidFill>
                  <a:srgbClr val="00B050"/>
                </a:solidFill>
              </a:rPr>
              <a:t>agreed</a:t>
            </a:r>
            <a:r>
              <a:rPr lang="de-DE" sz="2000" i="1" dirty="0" smtClean="0">
                <a:solidFill>
                  <a:srgbClr val="00B050"/>
                </a:solidFill>
              </a:rPr>
              <a:t> </a:t>
            </a:r>
            <a:endParaRPr lang="de-DE" sz="2000" i="1" dirty="0">
              <a:solidFill>
                <a:srgbClr val="00B050"/>
              </a:solidFill>
            </a:endParaRPr>
          </a:p>
        </p:txBody>
      </p:sp>
      <p:graphicFrame>
        <p:nvGraphicFramePr>
          <p:cNvPr id="1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897087"/>
              </p:ext>
            </p:extLst>
          </p:nvPr>
        </p:nvGraphicFramePr>
        <p:xfrm>
          <a:off x="27935" y="952410"/>
          <a:ext cx="9070415" cy="5636346"/>
        </p:xfrm>
        <a:graphic>
          <a:graphicData uri="http://schemas.openxmlformats.org/drawingml/2006/table">
            <a:tbl>
              <a:tblPr/>
              <a:tblGrid>
                <a:gridCol w="22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0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5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5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50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Risk ID</a:t>
                      </a:r>
                    </a:p>
                  </a:txBody>
                  <a:tcPr marL="3806" marR="3806" marT="3806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Status</a:t>
                      </a:r>
                    </a:p>
                  </a:txBody>
                  <a:tcPr marL="3806" marR="3806" marT="3806" marB="0"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Risk description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Probability</a:t>
                      </a:r>
                    </a:p>
                  </a:txBody>
                  <a:tcPr marL="3806" marR="3806" marT="3806" marB="0"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Performance impact</a:t>
                      </a:r>
                    </a:p>
                  </a:txBody>
                  <a:tcPr marL="3806" marR="3806" marT="3806" marB="0"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Risk Score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Strategy</a:t>
                      </a:r>
                    </a:p>
                  </a:txBody>
                  <a:tcPr marL="3806" marR="3806" marT="3806" marB="0"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Preventive mitigation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Contingency plan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Residual Risk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Approval status</a:t>
                      </a:r>
                    </a:p>
                  </a:txBody>
                  <a:tcPr marL="3806" marR="3806" marT="3806" marB="0"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79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3806" marR="3806" marT="3806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Mitigation proposed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NUSTAR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Common</a:t>
                      </a:r>
                    </a:p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Cause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budget for infrastructure is not approved yet. It is supposed to come from common fund that requires a signed or at least agreed MoU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budget available to order infrastructure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 of experiment cannot start.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Request for additional funds from GSI (2 Million EUR)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money source have to be made available.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2019-10-15</a:t>
                      </a:r>
                    </a:p>
                    <a:p>
                      <a:pPr algn="l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171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</a:t>
                      </a:r>
                    </a:p>
                  </a:txBody>
                  <a:tcPr marL="3806" marR="3806" marT="3806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Mitigation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ongoing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LaSpec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Cause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LEB Buncher/Spectrometer has been assigned to accelerator as part of the CBWG review. Full version is recommended by CBWG. Funding needs to be ensured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 not yet available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 specifications may not be reached; Realization might be delayed. Experiments cannot be performed at all (worst case scenario).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Further optimize the design to save costs (done) 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about the funding is pending. 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decided @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Council until 2019-12-6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79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</a:t>
                      </a:r>
                    </a:p>
                  </a:txBody>
                  <a:tcPr marL="3806" marR="3806" marT="3806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Mitigation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ongoing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R3B</a:t>
                      </a:r>
                      <a:r>
                        <a:rPr lang="en-US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Quadrupole Triplett</a:t>
                      </a:r>
                    </a:p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Cause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Multiplet R3B and cryogenic infrastructure has been assigned to accelerator as part of the CBWG review. Funding needs to be ensured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 not yet available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R3B experiments cannot be performed.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 item to relevant area and find best market prices /technical solution (done).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about the funding is pending. 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decided @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Council until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2019-12-6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79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</a:t>
                      </a:r>
                    </a:p>
                  </a:txBody>
                  <a:tcPr marL="3806" marR="3806" marT="3806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Mitigation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ongoing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LaSpec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Cause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Laser and DAQ Hut LEB cave has been assigned to FAIR site and building as part of CBWG review. Funding needs to be ensured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 not yet available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Incomplete infrastructure for LASPEC and HISPEC, possible safety issue and denial of operative license.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 item to relevant area and find best market prices /technical solution (done).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about the funding is pending.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decided @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Council until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2019-12-6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679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3806" marR="3806" marT="3806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Mitigation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ongoing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LEB </a:t>
                      </a:r>
                      <a:r>
                        <a:rPr lang="en-US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infrastr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Cause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LEB beam dump and/or HEC beam dump  has been assigned to accelerator as part of the CBWG review. Funding needs to be ensured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 not yet available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Possible beam safety issues and denial of operative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licence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@NUSTAR experiment caves.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escalate</a:t>
                      </a: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 item to relevant area and find best market prices /technical solution (done).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about the funding is pending. 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806" marR="3806" marT="3806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3806" marR="3806" marT="380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decided @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Council until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2019-12-6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06" marR="3806" marT="3806" marB="0" vert="vert27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461639" y="2078850"/>
            <a:ext cx="4381608" cy="4372932"/>
            <a:chOff x="461639" y="2078850"/>
            <a:chExt cx="4381608" cy="4372932"/>
          </a:xfrm>
        </p:grpSpPr>
        <p:sp>
          <p:nvSpPr>
            <p:cNvPr id="14" name="Textfeld 13"/>
            <p:cNvSpPr txBox="1"/>
            <p:nvPr/>
          </p:nvSpPr>
          <p:spPr>
            <a:xfrm>
              <a:off x="989602" y="2078850"/>
              <a:ext cx="3834426" cy="338554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Waiting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for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decision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on Common Funds</a:t>
              </a:r>
              <a:endParaRPr lang="de-DE" sz="1600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325" y="3034698"/>
              <a:ext cx="4378922" cy="338554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Assigned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to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ACC,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decision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on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funding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pending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endParaRPr lang="de-DE" sz="1600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64325" y="4059070"/>
              <a:ext cx="4376236" cy="338554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Assigned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to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ACC,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decision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on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funding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pending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endParaRPr lang="de-DE" sz="1600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4325" y="5158356"/>
              <a:ext cx="4376236" cy="338554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Assigned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to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FSB,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decision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on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funding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pending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endParaRPr lang="de-DE" sz="1600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1639" y="6113228"/>
              <a:ext cx="4378922" cy="338554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Assigned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to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ACC,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decision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on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funding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r>
                <a:rPr lang="de-DE" sz="1600" dirty="0" err="1" smtClean="0">
                  <a:solidFill>
                    <a:srgbClr val="D60093"/>
                  </a:solidFill>
                  <a:latin typeface="+mj-lt"/>
                </a:rPr>
                <a:t>pending</a:t>
              </a:r>
              <a:r>
                <a:rPr lang="de-DE" sz="1600" dirty="0" smtClean="0">
                  <a:solidFill>
                    <a:srgbClr val="D60093"/>
                  </a:solidFill>
                  <a:latin typeface="+mj-lt"/>
                </a:rPr>
                <a:t> </a:t>
              </a:r>
              <a:endParaRPr lang="de-DE" sz="1600" dirty="0">
                <a:solidFill>
                  <a:srgbClr val="D60093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TDR Status</a:t>
            </a:r>
            <a:endParaRPr lang="de-DE" dirty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87085"/>
              </p:ext>
            </p:extLst>
          </p:nvPr>
        </p:nvGraphicFramePr>
        <p:xfrm>
          <a:off x="179513" y="1052530"/>
          <a:ext cx="5571053" cy="5805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3260">
                  <a:extLst>
                    <a:ext uri="{9D8B030D-6E8A-4147-A177-3AD203B41FA5}">
                      <a16:colId xmlns:a16="http://schemas.microsoft.com/office/drawing/2014/main" val="1539654404"/>
                    </a:ext>
                  </a:extLst>
                </a:gridCol>
                <a:gridCol w="2101242">
                  <a:extLst>
                    <a:ext uri="{9D8B030D-6E8A-4147-A177-3AD203B41FA5}">
                      <a16:colId xmlns:a16="http://schemas.microsoft.com/office/drawing/2014/main" val="1618538594"/>
                    </a:ext>
                  </a:extLst>
                </a:gridCol>
                <a:gridCol w="843260">
                  <a:extLst>
                    <a:ext uri="{9D8B030D-6E8A-4147-A177-3AD203B41FA5}">
                      <a16:colId xmlns:a16="http://schemas.microsoft.com/office/drawing/2014/main" val="3975563896"/>
                    </a:ext>
                  </a:extLst>
                </a:gridCol>
                <a:gridCol w="539135">
                  <a:extLst>
                    <a:ext uri="{9D8B030D-6E8A-4147-A177-3AD203B41FA5}">
                      <a16:colId xmlns:a16="http://schemas.microsoft.com/office/drawing/2014/main" val="3088052931"/>
                    </a:ext>
                  </a:extLst>
                </a:gridCol>
                <a:gridCol w="718846">
                  <a:extLst>
                    <a:ext uri="{9D8B030D-6E8A-4147-A177-3AD203B41FA5}">
                      <a16:colId xmlns:a16="http://schemas.microsoft.com/office/drawing/2014/main" val="3770351501"/>
                    </a:ext>
                  </a:extLst>
                </a:gridCol>
                <a:gridCol w="525310">
                  <a:extLst>
                    <a:ext uri="{9D8B030D-6E8A-4147-A177-3AD203B41FA5}">
                      <a16:colId xmlns:a16="http://schemas.microsoft.com/office/drawing/2014/main" val="3079233475"/>
                    </a:ext>
                  </a:extLst>
                </a:gridCol>
              </a:tblGrid>
              <a:tr h="1374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 dirty="0" smtClean="0">
                          <a:effectLst/>
                        </a:rPr>
                        <a:t>TDR #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D1D1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1" u="none" strike="noStrike" dirty="0">
                          <a:effectLst/>
                        </a:rPr>
                        <a:t>title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D1D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 dirty="0" err="1">
                          <a:effectLst/>
                        </a:rPr>
                        <a:t>submission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>
                          <a:effectLst/>
                        </a:rPr>
                        <a:t>date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>
                          <a:effectLst/>
                        </a:rPr>
                        <a:t>approval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 dirty="0" err="1">
                          <a:effectLst/>
                        </a:rPr>
                        <a:t>date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936572"/>
                  </a:ext>
                </a:extLst>
              </a:tr>
              <a:tr h="13747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>
                          <a:effectLst/>
                        </a:rPr>
                        <a:t>status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b="1" u="none" strike="noStrike" dirty="0" err="1">
                          <a:effectLst/>
                        </a:rPr>
                        <a:t>status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048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LEB infrastructure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3716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Cryogenic Stopping cell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Aug 18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4867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Beam tracking/identification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obsolete</a:t>
                      </a:r>
                      <a:endParaRPr lang="de-DE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41205"/>
                  </a:ext>
                </a:extLst>
              </a:tr>
              <a:tr h="1150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2_04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HISPEC/DESPEC </a:t>
                      </a:r>
                      <a:r>
                        <a:rPr lang="de-DE" sz="600" u="none" strike="noStrike" dirty="0" err="1">
                          <a:effectLst/>
                        </a:rPr>
                        <a:t>infrastructure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 smtClean="0">
                          <a:effectLst/>
                        </a:rPr>
                        <a:t>submitted</a:t>
                      </a:r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Nov 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2475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NUSTAR DAQ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submitted</a:t>
                      </a:r>
                      <a:r>
                        <a:rPr lang="de-DE" sz="600" u="none" strike="noStrike" dirty="0">
                          <a:effectLst/>
                        </a:rPr>
                        <a:t> </a:t>
                      </a:r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16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Jun 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2702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2_06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MINOS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obsolete</a:t>
                      </a:r>
                      <a:endParaRPr lang="de-DE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46833"/>
                  </a:ext>
                </a:extLst>
              </a:tr>
              <a:tr h="999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 err="1">
                          <a:effectLst/>
                        </a:rPr>
                        <a:t>Active</a:t>
                      </a:r>
                      <a:r>
                        <a:rPr lang="de-DE" sz="600" u="none" strike="noStrike" dirty="0">
                          <a:effectLst/>
                        </a:rPr>
                        <a:t> </a:t>
                      </a:r>
                      <a:r>
                        <a:rPr lang="de-DE" sz="600" u="none" strike="noStrike" dirty="0" err="1">
                          <a:effectLst/>
                        </a:rPr>
                        <a:t>target</a:t>
                      </a:r>
                      <a:r>
                        <a:rPr lang="de-DE" sz="600" u="none" strike="noStrike" dirty="0">
                          <a:effectLst/>
                        </a:rPr>
                        <a:t> (</a:t>
                      </a:r>
                      <a:r>
                        <a:rPr lang="de-DE" sz="600" u="none" strike="noStrike" dirty="0" err="1">
                          <a:effectLst/>
                        </a:rPr>
                        <a:t>India</a:t>
                      </a:r>
                      <a:r>
                        <a:rPr lang="de-DE" sz="600" u="none" strike="noStrike" dirty="0">
                          <a:effectLst/>
                        </a:rPr>
                        <a:t>)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22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2821899915"/>
                  </a:ext>
                </a:extLst>
              </a:tr>
              <a:tr h="999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HYDE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22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1544730143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2_09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LYCCA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Jun 08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Sep 08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24679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2_10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Plunger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Apr 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Jun 14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58305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2_11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AIDA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Aug 08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Mrz</a:t>
                      </a:r>
                      <a:r>
                        <a:rPr lang="de-DE" sz="600" u="none" strike="noStrike" dirty="0">
                          <a:effectLst/>
                        </a:rPr>
                        <a:t> 13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60367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DEGAS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Aug 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15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107056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FATIMA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Mrz 15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15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8657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BELEN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Jan 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Aug 14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180276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MONSTER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Feb 13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Aug 14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892545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2_16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NEDA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Sep 14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Jan 16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35991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DTAS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Apr 12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Jan 13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55990"/>
                  </a:ext>
                </a:extLst>
              </a:tr>
              <a:tr h="999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 err="1">
                          <a:effectLst/>
                        </a:rPr>
                        <a:t>Isomeric</a:t>
                      </a:r>
                      <a:r>
                        <a:rPr lang="de-DE" sz="600" u="none" strike="noStrike" dirty="0">
                          <a:effectLst/>
                        </a:rPr>
                        <a:t> </a:t>
                      </a:r>
                      <a:r>
                        <a:rPr lang="de-DE" sz="600" u="none" strike="noStrike" dirty="0" err="1">
                          <a:effectLst/>
                        </a:rPr>
                        <a:t>moments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2947472311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MATS/</a:t>
                      </a:r>
                      <a:r>
                        <a:rPr lang="de-DE" sz="600" u="none" strike="noStrike" dirty="0" err="1">
                          <a:effectLst/>
                        </a:rPr>
                        <a:t>LaSpec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Sep 09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Mai 10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1371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2_20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R3B </a:t>
                      </a:r>
                      <a:r>
                        <a:rPr lang="de-DE" sz="600" u="none" strike="noStrike" dirty="0" err="1">
                          <a:effectLst/>
                        </a:rPr>
                        <a:t>multiplet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obsolete</a:t>
                      </a:r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7125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GLAD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Jun 06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approved</a:t>
                      </a:r>
                      <a:r>
                        <a:rPr lang="de-DE" sz="600" u="none" strike="noStrike" dirty="0">
                          <a:effectLst/>
                        </a:rPr>
                        <a:t> </a:t>
                      </a:r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08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731122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R3B tracking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15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846665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Large Area ToF Wall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obsolete</a:t>
                      </a:r>
                      <a:endParaRPr lang="de-DE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582238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CALIFA barrel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Jan 13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07883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CALIFA fwd endcap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15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5134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2_26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Si </a:t>
                      </a:r>
                      <a:r>
                        <a:rPr lang="de-DE" sz="600" u="none" strike="noStrike" dirty="0" err="1">
                          <a:effectLst/>
                        </a:rPr>
                        <a:t>tracker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expected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Mrz</a:t>
                      </a:r>
                      <a:r>
                        <a:rPr lang="de-DE" sz="600" u="none" strike="noStrike" dirty="0">
                          <a:effectLst/>
                        </a:rPr>
                        <a:t> 20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447433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NeuLAND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 err="1">
                          <a:effectLst/>
                        </a:rPr>
                        <a:t>submitted</a:t>
                      </a:r>
                      <a:r>
                        <a:rPr lang="de-DE" sz="600" u="none" strike="noStrike" dirty="0">
                          <a:effectLst/>
                        </a:rPr>
                        <a:t> </a:t>
                      </a:r>
                      <a:endParaRPr lang="de-DE" sz="6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Jan 13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2149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R3B </a:t>
                      </a:r>
                      <a:r>
                        <a:rPr lang="de-DE" sz="600" u="none" strike="noStrike" dirty="0" err="1">
                          <a:effectLst/>
                        </a:rPr>
                        <a:t>vacuum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Sep 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8095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2_29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R3B </a:t>
                      </a:r>
                      <a:r>
                        <a:rPr lang="de-DE" sz="600" u="none" strike="noStrike" dirty="0" err="1">
                          <a:effectLst/>
                        </a:rPr>
                        <a:t>infrastructure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897235"/>
                  </a:ext>
                </a:extLst>
              </a:tr>
              <a:tr h="999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2_30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R3B spectrometer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1830995792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R3B spectrom tracking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obsolete</a:t>
                      </a:r>
                      <a:endParaRPr lang="de-DE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52035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ACTAF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Sep 15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Jun 17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491643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ILIMA Schottky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Dez 17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Dez 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035663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ILIMA TOF detectors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Dez 17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Okt 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14315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2_35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ILIMA Heavy ion detector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17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Okt 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34311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2_36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AGATA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obsolete</a:t>
                      </a:r>
                      <a:endParaRPr lang="de-DE" sz="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348237"/>
                  </a:ext>
                </a:extLst>
              </a:tr>
              <a:tr h="9996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2_37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 err="1">
                          <a:effectLst/>
                        </a:rPr>
                        <a:t>Slowed</a:t>
                      </a:r>
                      <a:r>
                        <a:rPr lang="de-DE" sz="600" u="none" strike="noStrike" dirty="0">
                          <a:effectLst/>
                        </a:rPr>
                        <a:t> down beam </a:t>
                      </a:r>
                      <a:r>
                        <a:rPr lang="de-DE" sz="600" u="none" strike="noStrike" dirty="0" err="1">
                          <a:effectLst/>
                        </a:rPr>
                        <a:t>setup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Nov 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1311328051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2_38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EXPERT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Sep 16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approved </a:t>
                      </a:r>
                      <a:endParaRPr lang="de-DE" sz="6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Jul 17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66842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2_39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Super-FRS Exp infrastructure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submitted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Mai 19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35644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2_40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Liquid hydrogen target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Jul 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1658251279"/>
                  </a:ext>
                </a:extLst>
              </a:tr>
              <a:tr h="1374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2_41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(Ice target and tensor force)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Jul 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3808095295"/>
                  </a:ext>
                </a:extLst>
              </a:tr>
              <a:tr h="10398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2_42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(future WASA)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expected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Jul 24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</a:rPr>
                        <a:t> 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47" marR="3547" marT="3547" marB="0" anchor="ctr"/>
                </a:tc>
                <a:extLst>
                  <a:ext uri="{0D108BD9-81ED-4DB2-BD59-A6C34878D82A}">
                    <a16:rowId xmlns:a16="http://schemas.microsoft.com/office/drawing/2014/main" val="2964941038"/>
                  </a:ext>
                </a:extLst>
              </a:tr>
            </a:tbl>
          </a:graphicData>
        </a:graphic>
      </p:graphicFrame>
      <p:grpSp>
        <p:nvGrpSpPr>
          <p:cNvPr id="12" name="Gruppieren 11"/>
          <p:cNvGrpSpPr/>
          <p:nvPr/>
        </p:nvGrpSpPr>
        <p:grpSpPr>
          <a:xfrm>
            <a:off x="5930079" y="2348880"/>
            <a:ext cx="3040737" cy="2450159"/>
            <a:chOff x="5851743" y="2202977"/>
            <a:chExt cx="3040737" cy="2450159"/>
          </a:xfrm>
        </p:grpSpPr>
        <p:sp>
          <p:nvSpPr>
            <p:cNvPr id="13" name="Textfeld 12"/>
            <p:cNvSpPr txBox="1"/>
            <p:nvPr/>
          </p:nvSpPr>
          <p:spPr>
            <a:xfrm>
              <a:off x="5851743" y="2662754"/>
              <a:ext cx="302433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under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evaluation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by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ECE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868144" y="3122531"/>
              <a:ext cx="3024336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needed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Day-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one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and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still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expected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the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next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months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868144" y="4006805"/>
              <a:ext cx="302433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more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expected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but not time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critical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851743" y="2202977"/>
              <a:ext cx="3024336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21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approved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8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Score Card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2" y="1412776"/>
            <a:ext cx="8625376" cy="30422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99792" y="5085184"/>
            <a:ext cx="427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D60093"/>
                </a:solidFill>
              </a:rPr>
              <a:t>progressing</a:t>
            </a:r>
            <a:r>
              <a:rPr lang="de-DE" b="1" dirty="0" smtClean="0">
                <a:solidFill>
                  <a:srgbClr val="D60093"/>
                </a:solidFill>
              </a:rPr>
              <a:t> </a:t>
            </a:r>
            <a:r>
              <a:rPr lang="de-DE" b="1" dirty="0" err="1" smtClean="0">
                <a:solidFill>
                  <a:srgbClr val="D60093"/>
                </a:solidFill>
              </a:rPr>
              <a:t>steadily</a:t>
            </a:r>
            <a:r>
              <a:rPr lang="de-DE" b="1" dirty="0" smtClean="0">
                <a:solidFill>
                  <a:srgbClr val="D60093"/>
                </a:solidFill>
              </a:rPr>
              <a:t>…</a:t>
            </a:r>
            <a:endParaRPr lang="de-DE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0" y="1157834"/>
            <a:ext cx="9144000" cy="55158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pic>
        <p:nvPicPr>
          <p:cNvPr id="13" name="Grafik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8"/>
          <a:stretch/>
        </p:blipFill>
        <p:spPr bwMode="auto">
          <a:xfrm>
            <a:off x="13505" y="2680804"/>
            <a:ext cx="9130496" cy="36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5951538" y="6429375"/>
            <a:ext cx="2895600" cy="268288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C9D6DC-CE1D-47AE-BD54-F73C96EE13E2}" type="slidenum">
              <a:rPr lang="de-DE" altLang="de-DE"/>
              <a:pPr eaLnBrk="1" hangingPunct="1"/>
              <a:t>7</a:t>
            </a:fld>
            <a:endParaRPr lang="de-DE" altLang="de-DE"/>
          </a:p>
        </p:txBody>
      </p:sp>
      <p:sp>
        <p:nvSpPr>
          <p:cNvPr id="7173" name="Textfeld 6"/>
          <p:cNvSpPr txBox="1">
            <a:spLocks noChangeArrowheads="1"/>
          </p:cNvSpPr>
          <p:nvPr/>
        </p:nvSpPr>
        <p:spPr bwMode="auto">
          <a:xfrm>
            <a:off x="880225" y="1225798"/>
            <a:ext cx="5616575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§"/>
            </a:pPr>
            <a:r>
              <a:rPr lang="de-DE" altLang="de-DE" sz="2000" dirty="0">
                <a:solidFill>
                  <a:schemeClr val="accent2"/>
                </a:solidFill>
              </a:rPr>
              <a:t>All NUSTAR </a:t>
            </a:r>
            <a:r>
              <a:rPr lang="de-DE" altLang="de-DE" sz="2000" dirty="0" err="1">
                <a:solidFill>
                  <a:schemeClr val="accent2"/>
                </a:solidFill>
              </a:rPr>
              <a:t>experiments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are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planned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to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move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into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/>
                </a:solidFill>
              </a:rPr>
              <a:t>the</a:t>
            </a:r>
            <a:r>
              <a:rPr lang="de-DE" altLang="de-DE" sz="2000" dirty="0" smtClean="0">
                <a:solidFill>
                  <a:schemeClr val="accent2"/>
                </a:solidFill>
              </a:rPr>
              <a:t> FAIR </a:t>
            </a:r>
            <a:r>
              <a:rPr lang="de-DE" altLang="de-DE" sz="2000" dirty="0" err="1" smtClean="0">
                <a:solidFill>
                  <a:schemeClr val="accent2"/>
                </a:solidFill>
              </a:rPr>
              <a:t>buildings</a:t>
            </a:r>
            <a:r>
              <a:rPr lang="de-DE" altLang="de-DE" sz="2000" dirty="0" smtClean="0">
                <a:solidFill>
                  <a:schemeClr val="accent2"/>
                </a:solidFill>
              </a:rPr>
              <a:t> </a:t>
            </a:r>
            <a:r>
              <a:rPr lang="de-DE" altLang="de-DE" sz="2000" dirty="0">
                <a:solidFill>
                  <a:schemeClr val="accent2"/>
                </a:solidFill>
              </a:rPr>
              <a:t>in 2022-2024</a:t>
            </a:r>
            <a:r>
              <a:rPr lang="de-DE" altLang="de-DE" sz="2000" dirty="0" smtClean="0">
                <a:solidFill>
                  <a:schemeClr val="accent2"/>
                </a:solidFill>
              </a:rPr>
              <a:t>.</a:t>
            </a:r>
          </a:p>
          <a:p>
            <a:pPr marL="342900" indent="-342900" algn="l" eaLnBrk="1" hangingPunct="1">
              <a:buFont typeface="Wingdings" panose="05000000000000000000" pitchFamily="2" charset="2"/>
              <a:buChar char="§"/>
            </a:pPr>
            <a:r>
              <a:rPr lang="de-DE" altLang="de-DE" sz="2000" dirty="0" err="1">
                <a:solidFill>
                  <a:schemeClr val="accent2"/>
                </a:solidFill>
              </a:rPr>
              <a:t>Realization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planning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is</a:t>
            </a:r>
            <a:r>
              <a:rPr lang="de-DE" altLang="de-DE" sz="2000" dirty="0">
                <a:solidFill>
                  <a:schemeClr val="accent2"/>
                </a:solidFill>
              </a:rPr>
              <a:t> ≈3/6 </a:t>
            </a:r>
            <a:r>
              <a:rPr lang="de-DE" altLang="de-DE" sz="2000" dirty="0" err="1">
                <a:solidFill>
                  <a:schemeClr val="accent2"/>
                </a:solidFill>
              </a:rPr>
              <a:t>months</a:t>
            </a:r>
            <a:r>
              <a:rPr lang="de-DE" altLang="de-DE" sz="2000" dirty="0">
                <a:solidFill>
                  <a:schemeClr val="accent2"/>
                </a:solidFill>
              </a:rPr>
              <a:t> (</a:t>
            </a:r>
            <a:r>
              <a:rPr lang="de-DE" altLang="de-DE" sz="2000" dirty="0" err="1">
                <a:solidFill>
                  <a:schemeClr val="accent2"/>
                </a:solidFill>
              </a:rPr>
              <a:t>caves</a:t>
            </a:r>
            <a:r>
              <a:rPr lang="de-DE" altLang="de-DE" sz="2000" dirty="0">
                <a:solidFill>
                  <a:schemeClr val="accent2"/>
                </a:solidFill>
              </a:rPr>
              <a:t>/CR) </a:t>
            </a:r>
            <a:r>
              <a:rPr lang="de-DE" altLang="de-DE" sz="2000" dirty="0" err="1">
                <a:solidFill>
                  <a:schemeClr val="accent2"/>
                </a:solidFill>
              </a:rPr>
              <a:t>behind</a:t>
            </a:r>
            <a:r>
              <a:rPr lang="de-DE" altLang="de-DE" sz="2000" dirty="0">
                <a:solidFill>
                  <a:schemeClr val="accent2"/>
                </a:solidFill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</a:rPr>
              <a:t>schedule</a:t>
            </a:r>
            <a:r>
              <a:rPr lang="de-DE" altLang="de-DE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174" name="Textfeld 2"/>
          <p:cNvSpPr txBox="1">
            <a:spLocks noChangeArrowheads="1"/>
          </p:cNvSpPr>
          <p:nvPr/>
        </p:nvSpPr>
        <p:spPr bwMode="auto">
          <a:xfrm>
            <a:off x="3995936" y="5317026"/>
            <a:ext cx="86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66"/>
                </a:solidFill>
              </a:rPr>
              <a:t>LEB</a:t>
            </a:r>
          </a:p>
        </p:txBody>
      </p:sp>
      <p:sp>
        <p:nvSpPr>
          <p:cNvPr id="7175" name="Textfeld 8"/>
          <p:cNvSpPr txBox="1">
            <a:spLocks noChangeArrowheads="1"/>
          </p:cNvSpPr>
          <p:nvPr/>
        </p:nvSpPr>
        <p:spPr bwMode="auto">
          <a:xfrm>
            <a:off x="3347864" y="4734560"/>
            <a:ext cx="863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66"/>
                </a:solidFill>
              </a:rPr>
              <a:t>HEB</a:t>
            </a:r>
          </a:p>
        </p:txBody>
      </p:sp>
      <p:sp>
        <p:nvSpPr>
          <p:cNvPr id="7176" name="Textfeld 9"/>
          <p:cNvSpPr txBox="1">
            <a:spLocks noChangeArrowheads="1"/>
          </p:cNvSpPr>
          <p:nvPr/>
        </p:nvSpPr>
        <p:spPr bwMode="auto">
          <a:xfrm>
            <a:off x="7056437" y="4734560"/>
            <a:ext cx="18002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rgbClr val="FF0066"/>
                </a:solidFill>
              </a:rPr>
              <a:t>Super-FRS</a:t>
            </a:r>
          </a:p>
        </p:txBody>
      </p:sp>
      <p:pic>
        <p:nvPicPr>
          <p:cNvPr id="7178" name="Picture 19" descr="NUSTAR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0"/>
            <a:ext cx="17129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740650" cy="10525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Super-FRS </a:t>
            </a:r>
            <a:r>
              <a:rPr lang="de-DE" altLang="de-DE" dirty="0" err="1"/>
              <a:t>and</a:t>
            </a:r>
            <a:r>
              <a:rPr lang="de-DE" altLang="de-DE" dirty="0"/>
              <a:t> NUSTAR Caves</a:t>
            </a:r>
          </a:p>
        </p:txBody>
      </p:sp>
      <p:sp>
        <p:nvSpPr>
          <p:cNvPr id="14" name="Textfeld 2"/>
          <p:cNvSpPr txBox="1">
            <a:spLocks noChangeArrowheads="1"/>
          </p:cNvSpPr>
          <p:nvPr/>
        </p:nvSpPr>
        <p:spPr bwMode="auto">
          <a:xfrm>
            <a:off x="1187624" y="3896492"/>
            <a:ext cx="86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solidFill>
                  <a:srgbClr val="FF0066"/>
                </a:solidFill>
              </a:rPr>
              <a:t>CR</a:t>
            </a:r>
            <a:endParaRPr lang="de-DE" altLang="de-DE" sz="2000" b="1" dirty="0">
              <a:solidFill>
                <a:srgbClr val="FF0066"/>
              </a:solidFill>
            </a:endParaRPr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3870325" y="2879444"/>
            <a:ext cx="101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solidFill>
                  <a:srgbClr val="FF0066"/>
                </a:solidFill>
              </a:rPr>
              <a:t>H-ESR</a:t>
            </a:r>
            <a:endParaRPr lang="de-DE" altLang="de-DE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NUSTAR Installation Workshops 2019</a:t>
            </a:r>
            <a:endParaRPr lang="de-DE" dirty="0"/>
          </a:p>
        </p:txBody>
      </p:sp>
      <p:pic>
        <p:nvPicPr>
          <p:cNvPr id="2052" name="Picture 4" descr="Q:\My Documents\NUSTAR\Maschinenmontage\InstallationWS HEB März 2019\Fotos\20190308_162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981450" cy="35407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Q:\My Documents\NUSTAR\Maschinenmontage\InstallationWS HEB März 2019\Fotos\20190308_1624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0" y="1843083"/>
            <a:ext cx="5275760" cy="49037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2FCE1442-DD5B-494E-A482-978B90F39AD7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4" y="3928071"/>
            <a:ext cx="1859467" cy="13857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5424" y="1159654"/>
            <a:ext cx="44134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dirty="0" err="1" smtClean="0">
                <a:solidFill>
                  <a:srgbClr val="FF0066"/>
                </a:solidFill>
              </a:rPr>
              <a:t>How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to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install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technical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infrastructure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and</a:t>
            </a:r>
            <a:r>
              <a:rPr lang="de-DE" sz="1800" dirty="0" smtClean="0">
                <a:solidFill>
                  <a:srgbClr val="FF0066"/>
                </a:solidFill>
              </a:rPr>
              <a:t> experimental </a:t>
            </a:r>
            <a:r>
              <a:rPr lang="de-DE" sz="1800" dirty="0" err="1" smtClean="0">
                <a:solidFill>
                  <a:srgbClr val="FF0066"/>
                </a:solidFill>
              </a:rPr>
              <a:t>equipment</a:t>
            </a:r>
            <a:r>
              <a:rPr lang="de-DE" sz="1800" dirty="0" smtClean="0">
                <a:solidFill>
                  <a:srgbClr val="FF0066"/>
                </a:solidFill>
              </a:rPr>
              <a:t>…</a:t>
            </a:r>
            <a:endParaRPr lang="de-DE" sz="1800" dirty="0">
              <a:solidFill>
                <a:srgbClr val="FF0066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44008" y="5544631"/>
            <a:ext cx="44134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/>
              <a:t>a</a:t>
            </a:r>
            <a:r>
              <a:rPr lang="de-DE" sz="1600" b="1" dirty="0" smtClean="0"/>
              <a:t>ll </a:t>
            </a:r>
            <a:r>
              <a:rPr lang="de-DE" sz="1600" b="1" dirty="0" err="1" smtClean="0"/>
              <a:t>infrastructure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items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identified</a:t>
            </a:r>
            <a:endParaRPr lang="de-DE" sz="1600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 err="1"/>
              <a:t>s</a:t>
            </a:r>
            <a:r>
              <a:rPr lang="de-DE" sz="1600" b="1" dirty="0" err="1" smtClean="0"/>
              <a:t>equence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installation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work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defined</a:t>
            </a:r>
            <a:endParaRPr lang="de-DE" sz="1600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 err="1" smtClean="0"/>
              <a:t>required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installation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personnel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specified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9123125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Initial </a:t>
            </a:r>
            <a:r>
              <a:rPr lang="de-DE" dirty="0" err="1" smtClean="0"/>
              <a:t>installation</a:t>
            </a:r>
            <a:r>
              <a:rPr lang="de-DE" dirty="0" smtClean="0"/>
              <a:t> plan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057"/>
            <a:ext cx="9133062" cy="40636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71800" y="5739013"/>
            <a:ext cx="62646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66"/>
                </a:solidFill>
              </a:rPr>
              <a:t>… will </a:t>
            </a:r>
            <a:r>
              <a:rPr lang="de-DE" sz="1800" dirty="0" err="1" smtClean="0">
                <a:solidFill>
                  <a:srgbClr val="FF0066"/>
                </a:solidFill>
              </a:rPr>
              <a:t>be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refined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and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parallelized</a:t>
            </a:r>
            <a:r>
              <a:rPr lang="de-DE" sz="1800" dirty="0" smtClean="0">
                <a:solidFill>
                  <a:srgbClr val="FF0066"/>
                </a:solidFill>
              </a:rPr>
              <a:t> in </a:t>
            </a:r>
            <a:r>
              <a:rPr lang="de-DE" sz="1800" dirty="0" err="1" smtClean="0">
                <a:solidFill>
                  <a:srgbClr val="FF0066"/>
                </a:solidFill>
              </a:rPr>
              <a:t>the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coming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two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years</a:t>
            </a:r>
            <a:endParaRPr lang="de-DE" sz="1800" dirty="0" smtClean="0">
              <a:solidFill>
                <a:srgbClr val="FF0066"/>
              </a:solidFill>
            </a:endParaRPr>
          </a:p>
          <a:p>
            <a:pPr algn="l"/>
            <a:endParaRPr lang="de-DE" sz="1800" dirty="0">
              <a:solidFill>
                <a:srgbClr val="FF006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504" y="1139264"/>
            <a:ext cx="5976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FF0066"/>
                </a:solidFill>
              </a:rPr>
              <a:t>result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of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yet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another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workshop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with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building</a:t>
            </a:r>
            <a:r>
              <a:rPr lang="de-DE" sz="1800" dirty="0" smtClean="0">
                <a:solidFill>
                  <a:srgbClr val="FF0066"/>
                </a:solidFill>
              </a:rPr>
              <a:t> </a:t>
            </a:r>
            <a:r>
              <a:rPr lang="de-DE" sz="1800" dirty="0" err="1" smtClean="0">
                <a:solidFill>
                  <a:srgbClr val="FF0066"/>
                </a:solidFill>
              </a:rPr>
              <a:t>planners</a:t>
            </a:r>
            <a:r>
              <a:rPr lang="de-DE" sz="1800" dirty="0" smtClean="0">
                <a:solidFill>
                  <a:srgbClr val="FF0066"/>
                </a:solidFill>
              </a:rPr>
              <a:t>…</a:t>
            </a:r>
            <a:endParaRPr lang="de-DE" sz="1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1888</Words>
  <Application>Microsoft Office PowerPoint</Application>
  <PresentationFormat>Bildschirmpräsentation (4:3)</PresentationFormat>
  <Paragraphs>632</Paragraphs>
  <Slides>31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Arial</vt:lpstr>
      <vt:lpstr>Calibri</vt:lpstr>
      <vt:lpstr>Lucida Sans Unicode</vt:lpstr>
      <vt:lpstr>Symbol</vt:lpstr>
      <vt:lpstr>Times New Roman</vt:lpstr>
      <vt:lpstr>Trebuchet MS</vt:lpstr>
      <vt:lpstr>Wingdings</vt:lpstr>
      <vt:lpstr>Default Design</vt:lpstr>
      <vt:lpstr>NUSTAR Project Status</vt:lpstr>
      <vt:lpstr>NUSTAR Overall Schedule</vt:lpstr>
      <vt:lpstr>NUSTAR Project Progress</vt:lpstr>
      <vt:lpstr>PowerPoint-Präsentation</vt:lpstr>
      <vt:lpstr>TDR Status</vt:lpstr>
      <vt:lpstr>Score Card</vt:lpstr>
      <vt:lpstr>Super-FRS and NUSTAR Caves</vt:lpstr>
      <vt:lpstr>NUSTAR Installation Workshops 2019</vt:lpstr>
      <vt:lpstr>Initial installation plan</vt:lpstr>
      <vt:lpstr>Digital Mock Up</vt:lpstr>
      <vt:lpstr>Recent Infrastructure Activities</vt:lpstr>
      <vt:lpstr>Critical to Success</vt:lpstr>
      <vt:lpstr>LEB Buncher/Spectrometer</vt:lpstr>
      <vt:lpstr>Phase-0 detectors successfully used</vt:lpstr>
      <vt:lpstr>LaSpec – Phase 0 program</vt:lpstr>
      <vt:lpstr>PowerPoint-Präsentation</vt:lpstr>
      <vt:lpstr>HISPEC – ready for operation</vt:lpstr>
      <vt:lpstr>DESPEC at FRS/S4</vt:lpstr>
      <vt:lpstr>PowerPoint-Präsentation</vt:lpstr>
      <vt:lpstr>R3B Set-up </vt:lpstr>
      <vt:lpstr>R3B - Readiness</vt:lpstr>
      <vt:lpstr>PowerPoint-Präsentation</vt:lpstr>
      <vt:lpstr>ILIMA Phase-0</vt:lpstr>
      <vt:lpstr>ILIMA – Day-1</vt:lpstr>
      <vt:lpstr>NUSTAR Early Implementation</vt:lpstr>
      <vt:lpstr>PowerPoint-Präsentation</vt:lpstr>
      <vt:lpstr>PowerPoint-Präsentation</vt:lpstr>
      <vt:lpstr>Conclusions</vt:lpstr>
      <vt:lpstr>Super-FRS Experiment - WASA set-up</vt:lpstr>
      <vt:lpstr>WASA at S2</vt:lpstr>
      <vt:lpstr>Stopping Cell for the LEB of the Super-FRS</vt:lpstr>
    </vt:vector>
  </TitlesOfParts>
  <Company>GSI -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Gerl</dc:creator>
  <cp:lastModifiedBy>Gerl, Juergen Dr.</cp:lastModifiedBy>
  <cp:revision>319</cp:revision>
  <dcterms:created xsi:type="dcterms:W3CDTF">2010-10-01T08:55:52Z</dcterms:created>
  <dcterms:modified xsi:type="dcterms:W3CDTF">2019-11-04T16:30:16Z</dcterms:modified>
</cp:coreProperties>
</file>