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16" r:id="rId3"/>
    <p:sldId id="408" r:id="rId4"/>
    <p:sldId id="409" r:id="rId5"/>
    <p:sldId id="410" r:id="rId6"/>
    <p:sldId id="379" r:id="rId7"/>
    <p:sldId id="422" r:id="rId8"/>
    <p:sldId id="431" r:id="rId9"/>
    <p:sldId id="423" r:id="rId10"/>
    <p:sldId id="424" r:id="rId11"/>
    <p:sldId id="432" r:id="rId12"/>
    <p:sldId id="433" r:id="rId13"/>
    <p:sldId id="436" r:id="rId14"/>
    <p:sldId id="437" r:id="rId15"/>
    <p:sldId id="405" r:id="rId16"/>
    <p:sldId id="440" r:id="rId17"/>
    <p:sldId id="441" r:id="rId18"/>
    <p:sldId id="442" r:id="rId19"/>
    <p:sldId id="443" r:id="rId20"/>
    <p:sldId id="444"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6600"/>
    <a:srgbClr val="FF6600"/>
    <a:srgbClr val="FF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0" autoAdjust="0"/>
    <p:restoredTop sz="94660"/>
  </p:normalViewPr>
  <p:slideViewPr>
    <p:cSldViewPr>
      <p:cViewPr>
        <p:scale>
          <a:sx n="112" d="100"/>
          <a:sy n="112" d="100"/>
        </p:scale>
        <p:origin x="-14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F4D596BE-0D3C-814D-8242-B42C4718E268}" type="datetimeFigureOut">
              <a:rPr lang="en-US" smtClean="0"/>
              <a:t>04/11/19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18D0163E-E6C9-7144-BAB3-7738D5B203E8}" type="slidenum">
              <a:rPr lang="en-US" smtClean="0"/>
              <a:t>‹#›</a:t>
            </a:fld>
            <a:endParaRPr lang="en-US"/>
          </a:p>
        </p:txBody>
      </p:sp>
    </p:spTree>
    <p:extLst>
      <p:ext uri="{BB962C8B-B14F-4D97-AF65-F5344CB8AC3E}">
        <p14:creationId xmlns:p14="http://schemas.microsoft.com/office/powerpoint/2010/main" val="952882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67330BF-35AB-411E-A11E-A5AD68FF29C9}" type="datetimeFigureOut">
              <a:rPr lang="en-US" smtClean="0"/>
              <a:t>04/11/19</a:t>
            </a:fld>
            <a:endParaRPr lang="en-US"/>
          </a:p>
        </p:txBody>
      </p:sp>
      <p:sp>
        <p:nvSpPr>
          <p:cNvPr id="4" name="Folienbildplatzhalt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69F809E-8600-4C0A-B3AD-0AC883AF3CFC}" type="slidenum">
              <a:rPr lang="en-US" smtClean="0"/>
              <a:t>‹#›</a:t>
            </a:fld>
            <a:endParaRPr lang="en-US"/>
          </a:p>
        </p:txBody>
      </p:sp>
    </p:spTree>
    <p:extLst>
      <p:ext uri="{BB962C8B-B14F-4D97-AF65-F5344CB8AC3E}">
        <p14:creationId xmlns:p14="http://schemas.microsoft.com/office/powerpoint/2010/main" val="42516742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9F809E-8600-4C0A-B3AD-0AC883AF3CFC}" type="slidenum">
              <a:rPr lang="en-US" smtClean="0"/>
              <a:t>13</a:t>
            </a:fld>
            <a:endParaRPr lang="en-US"/>
          </a:p>
        </p:txBody>
      </p:sp>
    </p:spTree>
    <p:extLst>
      <p:ext uri="{BB962C8B-B14F-4D97-AF65-F5344CB8AC3E}">
        <p14:creationId xmlns:p14="http://schemas.microsoft.com/office/powerpoint/2010/main" val="308814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9F809E-8600-4C0A-B3AD-0AC883AF3CFC}" type="slidenum">
              <a:rPr lang="en-US" smtClean="0"/>
              <a:t>18</a:t>
            </a:fld>
            <a:endParaRPr lang="en-US"/>
          </a:p>
        </p:txBody>
      </p:sp>
    </p:spTree>
    <p:extLst>
      <p:ext uri="{BB962C8B-B14F-4D97-AF65-F5344CB8AC3E}">
        <p14:creationId xmlns:p14="http://schemas.microsoft.com/office/powerpoint/2010/main" val="3926613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9F809E-8600-4C0A-B3AD-0AC883AF3CFC}" type="slidenum">
              <a:rPr lang="en-US" smtClean="0"/>
              <a:t>19</a:t>
            </a:fld>
            <a:endParaRPr lang="en-US"/>
          </a:p>
        </p:txBody>
      </p:sp>
    </p:spTree>
    <p:extLst>
      <p:ext uri="{BB962C8B-B14F-4D97-AF65-F5344CB8AC3E}">
        <p14:creationId xmlns:p14="http://schemas.microsoft.com/office/powerpoint/2010/main" val="278142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9F809E-8600-4C0A-B3AD-0AC883AF3CFC}" type="slidenum">
              <a:rPr lang="en-US" smtClean="0"/>
              <a:t>20</a:t>
            </a:fld>
            <a:endParaRPr lang="en-US"/>
          </a:p>
        </p:txBody>
      </p:sp>
    </p:spTree>
    <p:extLst>
      <p:ext uri="{BB962C8B-B14F-4D97-AF65-F5344CB8AC3E}">
        <p14:creationId xmlns:p14="http://schemas.microsoft.com/office/powerpoint/2010/main" val="12089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1C149F48-B775-5C40-AAAC-8DBFA4CC5D4B}" type="datetime1">
              <a:rPr lang="en-IN" smtClean="0"/>
              <a:t>04/11/19</a:t>
            </a:fld>
            <a:endParaRPr lang="en-US"/>
          </a:p>
        </p:txBody>
      </p:sp>
      <p:sp>
        <p:nvSpPr>
          <p:cNvPr id="5" name="Fußzeilenplatzhalter 4"/>
          <p:cNvSpPr>
            <a:spLocks noGrp="1"/>
          </p:cNvSpPr>
          <p:nvPr>
            <p:ph type="ftr" sz="quarter" idx="11"/>
          </p:nvPr>
        </p:nvSpPr>
        <p:spPr/>
        <p:txBody>
          <a:bodyPr/>
          <a:lstStyle/>
          <a:p>
            <a:r>
              <a:rPr lang="en-US" smtClean="0"/>
              <a:t>ECE 11 and ECSG 02 Meeting, Nov 4-5, FAIR/GSI, Darmstadt</a:t>
            </a:r>
            <a:endParaRPr lang="en-US"/>
          </a:p>
        </p:txBody>
      </p:sp>
      <p:sp>
        <p:nvSpPr>
          <p:cNvPr id="6" name="Foliennummernplatzhalter 5"/>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288553832"/>
      </p:ext>
    </p:extLst>
  </p:cSld>
  <p:clrMapOvr>
    <a:masterClrMapping/>
  </p:clrMapOvr>
  <p:transition xmlns:p14="http://schemas.microsoft.com/office/powerpoint/2010/mai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E0A6976F-41AF-9F45-B596-9020CF3A1481}" type="datetime1">
              <a:rPr lang="en-IN" smtClean="0"/>
              <a:t>04/11/19</a:t>
            </a:fld>
            <a:endParaRPr lang="en-US"/>
          </a:p>
        </p:txBody>
      </p:sp>
      <p:sp>
        <p:nvSpPr>
          <p:cNvPr id="5" name="Fußzeilenplatzhalter 4"/>
          <p:cNvSpPr>
            <a:spLocks noGrp="1"/>
          </p:cNvSpPr>
          <p:nvPr>
            <p:ph type="ftr" sz="quarter" idx="11"/>
          </p:nvPr>
        </p:nvSpPr>
        <p:spPr/>
        <p:txBody>
          <a:bodyPr/>
          <a:lstStyle/>
          <a:p>
            <a:r>
              <a:rPr lang="en-US" smtClean="0"/>
              <a:t>ECE 11 and ECSG 02 Meeting, Nov 4-5, FAIR/GSI, Darmstadt</a:t>
            </a:r>
            <a:endParaRPr lang="en-US"/>
          </a:p>
        </p:txBody>
      </p:sp>
      <p:sp>
        <p:nvSpPr>
          <p:cNvPr id="6" name="Foliennummernplatzhalter 5"/>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2906415081"/>
      </p:ext>
    </p:extLst>
  </p:cSld>
  <p:clrMapOvr>
    <a:masterClrMapping/>
  </p:clrMapOvr>
  <p:transition xmlns:p14="http://schemas.microsoft.com/office/powerpoint/2010/mai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BCD9F184-EC42-3649-9069-419E42680158}" type="datetime1">
              <a:rPr lang="en-IN" smtClean="0"/>
              <a:t>04/11/19</a:t>
            </a:fld>
            <a:endParaRPr lang="en-US"/>
          </a:p>
        </p:txBody>
      </p:sp>
      <p:sp>
        <p:nvSpPr>
          <p:cNvPr id="5" name="Fußzeilenplatzhalter 4"/>
          <p:cNvSpPr>
            <a:spLocks noGrp="1"/>
          </p:cNvSpPr>
          <p:nvPr>
            <p:ph type="ftr" sz="quarter" idx="11"/>
          </p:nvPr>
        </p:nvSpPr>
        <p:spPr/>
        <p:txBody>
          <a:bodyPr/>
          <a:lstStyle/>
          <a:p>
            <a:r>
              <a:rPr lang="en-US" smtClean="0"/>
              <a:t>ECE 11 and ECSG 02 Meeting, Nov 4-5, FAIR/GSI, Darmstadt</a:t>
            </a:r>
            <a:endParaRPr lang="en-US"/>
          </a:p>
        </p:txBody>
      </p:sp>
      <p:sp>
        <p:nvSpPr>
          <p:cNvPr id="6" name="Foliennummernplatzhalter 5"/>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2882769082"/>
      </p:ext>
    </p:extLst>
  </p:cSld>
  <p:clrMapOvr>
    <a:masterClrMapping/>
  </p:clrMapOvr>
  <p:transition xmlns:p14="http://schemas.microsoft.com/office/powerpoint/2010/mai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8A083B95-342B-C34D-80D3-9DB36CD124E8}" type="datetime1">
              <a:rPr lang="en-IN" smtClean="0"/>
              <a:t>04/11/19</a:t>
            </a:fld>
            <a:endParaRPr lang="en-US"/>
          </a:p>
        </p:txBody>
      </p:sp>
      <p:sp>
        <p:nvSpPr>
          <p:cNvPr id="5" name="Fußzeilenplatzhalter 4"/>
          <p:cNvSpPr>
            <a:spLocks noGrp="1"/>
          </p:cNvSpPr>
          <p:nvPr>
            <p:ph type="ftr" sz="quarter" idx="11"/>
          </p:nvPr>
        </p:nvSpPr>
        <p:spPr/>
        <p:txBody>
          <a:bodyPr/>
          <a:lstStyle/>
          <a:p>
            <a:r>
              <a:rPr lang="en-US" smtClean="0"/>
              <a:t>ECE 11 and ECSG 02 Meeting, Nov 4-5, FAIR/GSI, Darmstadt</a:t>
            </a:r>
            <a:endParaRPr lang="en-US"/>
          </a:p>
        </p:txBody>
      </p:sp>
      <p:sp>
        <p:nvSpPr>
          <p:cNvPr id="6" name="Foliennummernplatzhalter 5"/>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12897880"/>
      </p:ext>
    </p:extLst>
  </p:cSld>
  <p:clrMapOvr>
    <a:masterClrMapping/>
  </p:clrMapOvr>
  <p:transition xmlns:p14="http://schemas.microsoft.com/office/powerpoint/2010/mai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1B629F7-1FA7-C743-B212-4A9EFB9DF56E}" type="datetime1">
              <a:rPr lang="en-IN" smtClean="0"/>
              <a:t>04/11/19</a:t>
            </a:fld>
            <a:endParaRPr lang="en-US"/>
          </a:p>
        </p:txBody>
      </p:sp>
      <p:sp>
        <p:nvSpPr>
          <p:cNvPr id="5" name="Fußzeilenplatzhalter 4"/>
          <p:cNvSpPr>
            <a:spLocks noGrp="1"/>
          </p:cNvSpPr>
          <p:nvPr>
            <p:ph type="ftr" sz="quarter" idx="11"/>
          </p:nvPr>
        </p:nvSpPr>
        <p:spPr/>
        <p:txBody>
          <a:bodyPr/>
          <a:lstStyle/>
          <a:p>
            <a:r>
              <a:rPr lang="en-US" smtClean="0"/>
              <a:t>ECE 11 and ECSG 02 Meeting, Nov 4-5, FAIR/GSI, Darmstadt</a:t>
            </a:r>
            <a:endParaRPr lang="en-US"/>
          </a:p>
        </p:txBody>
      </p:sp>
      <p:sp>
        <p:nvSpPr>
          <p:cNvPr id="6" name="Foliennummernplatzhalter 5"/>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3826063379"/>
      </p:ext>
    </p:extLst>
  </p:cSld>
  <p:clrMapOvr>
    <a:masterClrMapping/>
  </p:clrMapOvr>
  <p:transition xmlns:p14="http://schemas.microsoft.com/office/powerpoint/2010/mai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9365F62B-6F8D-0E46-8ABD-1A755A2354E1}" type="datetime1">
              <a:rPr lang="en-IN" smtClean="0"/>
              <a:t>04/11/19</a:t>
            </a:fld>
            <a:endParaRPr lang="en-US"/>
          </a:p>
        </p:txBody>
      </p:sp>
      <p:sp>
        <p:nvSpPr>
          <p:cNvPr id="6" name="Fußzeilenplatzhalter 5"/>
          <p:cNvSpPr>
            <a:spLocks noGrp="1"/>
          </p:cNvSpPr>
          <p:nvPr>
            <p:ph type="ftr" sz="quarter" idx="11"/>
          </p:nvPr>
        </p:nvSpPr>
        <p:spPr/>
        <p:txBody>
          <a:bodyPr/>
          <a:lstStyle/>
          <a:p>
            <a:r>
              <a:rPr lang="en-US" smtClean="0"/>
              <a:t>ECE 11 and ECSG 02 Meeting, Nov 4-5, FAIR/GSI, Darmstadt</a:t>
            </a:r>
            <a:endParaRPr lang="en-US"/>
          </a:p>
        </p:txBody>
      </p:sp>
      <p:sp>
        <p:nvSpPr>
          <p:cNvPr id="7" name="Foliennummernplatzhalter 6"/>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2825893014"/>
      </p:ext>
    </p:extLst>
  </p:cSld>
  <p:clrMapOvr>
    <a:masterClrMapping/>
  </p:clrMapOvr>
  <p:transition xmlns:p14="http://schemas.microsoft.com/office/powerpoint/2010/mai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6C862E11-5CEF-2949-8ABC-F740FAA242EF}" type="datetime1">
              <a:rPr lang="en-IN" smtClean="0"/>
              <a:t>04/11/19</a:t>
            </a:fld>
            <a:endParaRPr lang="en-US"/>
          </a:p>
        </p:txBody>
      </p:sp>
      <p:sp>
        <p:nvSpPr>
          <p:cNvPr id="8" name="Fußzeilenplatzhalter 7"/>
          <p:cNvSpPr>
            <a:spLocks noGrp="1"/>
          </p:cNvSpPr>
          <p:nvPr>
            <p:ph type="ftr" sz="quarter" idx="11"/>
          </p:nvPr>
        </p:nvSpPr>
        <p:spPr/>
        <p:txBody>
          <a:bodyPr/>
          <a:lstStyle/>
          <a:p>
            <a:r>
              <a:rPr lang="en-US" smtClean="0"/>
              <a:t>ECE 11 and ECSG 02 Meeting, Nov 4-5, FAIR/GSI, Darmstadt</a:t>
            </a:r>
            <a:endParaRPr lang="en-US"/>
          </a:p>
        </p:txBody>
      </p:sp>
      <p:sp>
        <p:nvSpPr>
          <p:cNvPr id="9" name="Foliennummernplatzhalter 8"/>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3487932729"/>
      </p:ext>
    </p:extLst>
  </p:cSld>
  <p:clrMapOvr>
    <a:masterClrMapping/>
  </p:clrMapOvr>
  <p:transition xmlns:p14="http://schemas.microsoft.com/office/powerpoint/2010/mai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2BBF2EEC-5158-7A4C-9D0A-2CFB5568AD0A}" type="datetime1">
              <a:rPr lang="en-IN" smtClean="0"/>
              <a:t>04/11/19</a:t>
            </a:fld>
            <a:endParaRPr lang="en-US"/>
          </a:p>
        </p:txBody>
      </p:sp>
      <p:sp>
        <p:nvSpPr>
          <p:cNvPr id="4" name="Fußzeilenplatzhalter 3"/>
          <p:cNvSpPr>
            <a:spLocks noGrp="1"/>
          </p:cNvSpPr>
          <p:nvPr>
            <p:ph type="ftr" sz="quarter" idx="11"/>
          </p:nvPr>
        </p:nvSpPr>
        <p:spPr/>
        <p:txBody>
          <a:bodyPr/>
          <a:lstStyle/>
          <a:p>
            <a:r>
              <a:rPr lang="en-US" smtClean="0"/>
              <a:t>ECE 11 and ECSG 02 Meeting, Nov 4-5, FAIR/GSI, Darmstadt</a:t>
            </a:r>
            <a:endParaRPr lang="en-US"/>
          </a:p>
        </p:txBody>
      </p:sp>
      <p:sp>
        <p:nvSpPr>
          <p:cNvPr id="5" name="Foliennummernplatzhalter 4"/>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778277760"/>
      </p:ext>
    </p:extLst>
  </p:cSld>
  <p:clrMapOvr>
    <a:masterClrMapping/>
  </p:clrMapOvr>
  <p:transition xmlns:p14="http://schemas.microsoft.com/office/powerpoint/2010/mai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B8FB33-AB39-1A42-9A19-FE50FC437109}" type="datetime1">
              <a:rPr lang="en-IN" smtClean="0"/>
              <a:t>04/11/19</a:t>
            </a:fld>
            <a:endParaRPr lang="en-US"/>
          </a:p>
        </p:txBody>
      </p:sp>
      <p:sp>
        <p:nvSpPr>
          <p:cNvPr id="3" name="Fußzeilenplatzhalter 2"/>
          <p:cNvSpPr>
            <a:spLocks noGrp="1"/>
          </p:cNvSpPr>
          <p:nvPr>
            <p:ph type="ftr" sz="quarter" idx="11"/>
          </p:nvPr>
        </p:nvSpPr>
        <p:spPr/>
        <p:txBody>
          <a:bodyPr/>
          <a:lstStyle/>
          <a:p>
            <a:r>
              <a:rPr lang="en-US" smtClean="0"/>
              <a:t>ECE 11 and ECSG 02 Meeting, Nov 4-5, FAIR/GSI, Darmstadt</a:t>
            </a:r>
            <a:endParaRPr lang="en-US"/>
          </a:p>
        </p:txBody>
      </p:sp>
      <p:sp>
        <p:nvSpPr>
          <p:cNvPr id="4" name="Foliennummernplatzhalter 3"/>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2152746958"/>
      </p:ext>
    </p:extLst>
  </p:cSld>
  <p:clrMapOvr>
    <a:masterClrMapping/>
  </p:clrMapOvr>
  <p:transition xmlns:p14="http://schemas.microsoft.com/office/powerpoint/2010/mai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01610D6-50E7-0744-B091-608A61E73676}" type="datetime1">
              <a:rPr lang="en-IN" smtClean="0"/>
              <a:t>04/11/19</a:t>
            </a:fld>
            <a:endParaRPr lang="en-US"/>
          </a:p>
        </p:txBody>
      </p:sp>
      <p:sp>
        <p:nvSpPr>
          <p:cNvPr id="6" name="Fußzeilenplatzhalter 5"/>
          <p:cNvSpPr>
            <a:spLocks noGrp="1"/>
          </p:cNvSpPr>
          <p:nvPr>
            <p:ph type="ftr" sz="quarter" idx="11"/>
          </p:nvPr>
        </p:nvSpPr>
        <p:spPr/>
        <p:txBody>
          <a:bodyPr/>
          <a:lstStyle/>
          <a:p>
            <a:r>
              <a:rPr lang="en-US" smtClean="0"/>
              <a:t>ECE 11 and ECSG 02 Meeting, Nov 4-5, FAIR/GSI, Darmstadt</a:t>
            </a:r>
            <a:endParaRPr lang="en-US"/>
          </a:p>
        </p:txBody>
      </p:sp>
      <p:sp>
        <p:nvSpPr>
          <p:cNvPr id="7" name="Foliennummernplatzhalter 6"/>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3815909742"/>
      </p:ext>
    </p:extLst>
  </p:cSld>
  <p:clrMapOvr>
    <a:masterClrMapping/>
  </p:clrMapOvr>
  <p:transition xmlns:p14="http://schemas.microsoft.com/office/powerpoint/2010/mai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A40CC66-28BC-0F4E-B8FA-1F0C74E9E331}" type="datetime1">
              <a:rPr lang="en-IN" smtClean="0"/>
              <a:t>04/11/19</a:t>
            </a:fld>
            <a:endParaRPr lang="en-US"/>
          </a:p>
        </p:txBody>
      </p:sp>
      <p:sp>
        <p:nvSpPr>
          <p:cNvPr id="6" name="Fußzeilenplatzhalter 5"/>
          <p:cNvSpPr>
            <a:spLocks noGrp="1"/>
          </p:cNvSpPr>
          <p:nvPr>
            <p:ph type="ftr" sz="quarter" idx="11"/>
          </p:nvPr>
        </p:nvSpPr>
        <p:spPr/>
        <p:txBody>
          <a:bodyPr/>
          <a:lstStyle/>
          <a:p>
            <a:r>
              <a:rPr lang="en-US" smtClean="0"/>
              <a:t>ECE 11 and ECSG 02 Meeting, Nov 4-5, FAIR/GSI, Darmstadt</a:t>
            </a:r>
            <a:endParaRPr lang="en-US"/>
          </a:p>
        </p:txBody>
      </p:sp>
      <p:sp>
        <p:nvSpPr>
          <p:cNvPr id="7" name="Foliennummernplatzhalter 6"/>
          <p:cNvSpPr>
            <a:spLocks noGrp="1"/>
          </p:cNvSpPr>
          <p:nvPr>
            <p:ph type="sldNum" sz="quarter" idx="12"/>
          </p:nvPr>
        </p:nvSpPr>
        <p:spPr/>
        <p:txBody>
          <a:bodyPr/>
          <a:lstStyle/>
          <a:p>
            <a:fld id="{7F48368F-A828-4FC6-B105-EC325338C188}" type="slidenum">
              <a:rPr lang="en-US" smtClean="0"/>
              <a:t>‹#›</a:t>
            </a:fld>
            <a:endParaRPr lang="en-US"/>
          </a:p>
        </p:txBody>
      </p:sp>
    </p:spTree>
    <p:extLst>
      <p:ext uri="{BB962C8B-B14F-4D97-AF65-F5344CB8AC3E}">
        <p14:creationId xmlns:p14="http://schemas.microsoft.com/office/powerpoint/2010/main" val="3542558614"/>
      </p:ext>
    </p:extLst>
  </p:cSld>
  <p:clrMapOvr>
    <a:masterClrMapping/>
  </p:clrMapOvr>
  <p:transition xmlns:p14="http://schemas.microsoft.com/office/powerpoint/2010/main" spd="slow">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2D129-B357-6C47-9041-D8EE36A79F5C}" type="datetime1">
              <a:rPr lang="en-IN" smtClean="0"/>
              <a:t>04/11/19</a:t>
            </a:fld>
            <a:endParaRPr lang="en-US"/>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ECE 11 and ECSG 02 Meeting, Nov 4-5, FAIR/GSI, Darmstadt</a:t>
            </a:r>
            <a:endParaRPr lang="en-US"/>
          </a:p>
        </p:txBody>
      </p:sp>
      <p:sp>
        <p:nvSpPr>
          <p:cNvPr id="6" name="Foliennummernplatzhalt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8368F-A828-4FC6-B105-EC325338C188}" type="slidenum">
              <a:rPr lang="en-US" smtClean="0"/>
              <a:t>‹#›</a:t>
            </a:fld>
            <a:endParaRPr lang="en-US"/>
          </a:p>
        </p:txBody>
      </p:sp>
    </p:spTree>
    <p:extLst>
      <p:ext uri="{BB962C8B-B14F-4D97-AF65-F5344CB8AC3E}">
        <p14:creationId xmlns:p14="http://schemas.microsoft.com/office/powerpoint/2010/main" val="281886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pull/>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1.wmf"/><Relationship Id="rId5" Type="http://schemas.openxmlformats.org/officeDocument/2006/relationships/image" Target="../media/image22.wmf"/><Relationship Id="rId6"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26.jpg"/><Relationship Id="rId7" Type="http://schemas.openxmlformats.org/officeDocument/2006/relationships/image" Target="../media/image27.jpg"/><Relationship Id="rId8"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w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8.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wmf"/><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w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wmf"/><Relationship Id="rId6"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a:spLocks noChangeArrowheads="1"/>
          </p:cNvSpPr>
          <p:nvPr/>
        </p:nvSpPr>
        <p:spPr bwMode="auto">
          <a:xfrm>
            <a:off x="0" y="3501008"/>
            <a:ext cx="9144000" cy="7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800" dirty="0" smtClean="0">
                <a:solidFill>
                  <a:schemeClr val="accent1">
                    <a:lumMod val="75000"/>
                  </a:schemeClr>
                </a:solidFill>
              </a:rPr>
              <a:t>DEGAS Critical Items</a:t>
            </a:r>
          </a:p>
          <a:p>
            <a:pPr algn="ctr"/>
            <a:r>
              <a:rPr lang="en-US" sz="2000" i="1" dirty="0" smtClean="0">
                <a:solidFill>
                  <a:schemeClr val="accent1">
                    <a:lumMod val="75000"/>
                  </a:schemeClr>
                </a:solidFill>
                <a:latin typeface="Gill Sans MT" panose="020B0502020104020203" pitchFamily="34" charset="0"/>
              </a:rPr>
              <a:t> </a:t>
            </a:r>
          </a:p>
        </p:txBody>
      </p:sp>
      <p:sp>
        <p:nvSpPr>
          <p:cNvPr id="13" name="Rectangle 5"/>
          <p:cNvSpPr>
            <a:spLocks noChangeArrowheads="1"/>
          </p:cNvSpPr>
          <p:nvPr/>
        </p:nvSpPr>
        <p:spPr bwMode="auto">
          <a:xfrm>
            <a:off x="1115616" y="4511174"/>
            <a:ext cx="6778869" cy="51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967" tIns="10484" rIns="20967" bIns="10484" anchor="ctr">
            <a:spAutoFit/>
          </a:bodyPr>
          <a:lstStyle/>
          <a:p>
            <a:pPr algn="ctr" defTabSz="209550"/>
            <a:r>
              <a:rPr lang="en-US" sz="1600" i="1" dirty="0" smtClean="0">
                <a:solidFill>
                  <a:srgbClr val="0000FF"/>
                </a:solidFill>
                <a:latin typeface="Arial" panose="020B0604020202020204" pitchFamily="34" charset="0"/>
                <a:cs typeface="Arial" panose="020B0604020202020204" pitchFamily="34" charset="0"/>
              </a:rPr>
              <a:t>R. Palit, </a:t>
            </a:r>
            <a:r>
              <a:rPr lang="en-US" sz="1600" i="1" dirty="0" smtClean="0">
                <a:solidFill>
                  <a:srgbClr val="0000FF"/>
                </a:solidFill>
                <a:latin typeface="Arial" panose="020B0604020202020204" pitchFamily="34" charset="0"/>
                <a:cs typeface="Arial" panose="020B0604020202020204" pitchFamily="34" charset="0"/>
              </a:rPr>
              <a:t>TIFR Mumbai</a:t>
            </a:r>
          </a:p>
          <a:p>
            <a:pPr algn="ctr" defTabSz="209550"/>
            <a:r>
              <a:rPr lang="en-US" sz="1600" i="1" dirty="0">
                <a:solidFill>
                  <a:srgbClr val="0000FF"/>
                </a:solidFill>
                <a:latin typeface="Arial" panose="020B0604020202020204" pitchFamily="34" charset="0"/>
                <a:cs typeface="Arial" panose="020B0604020202020204" pitchFamily="34" charset="0"/>
              </a:rPr>
              <a:t>I. </a:t>
            </a:r>
            <a:r>
              <a:rPr lang="en-US" sz="1600" i="1" dirty="0" err="1">
                <a:solidFill>
                  <a:srgbClr val="0000FF"/>
                </a:solidFill>
                <a:latin typeface="Arial" panose="020B0604020202020204" pitchFamily="34" charset="0"/>
                <a:cs typeface="Arial" panose="020B0604020202020204" pitchFamily="34" charset="0"/>
              </a:rPr>
              <a:t>Kojouharov</a:t>
            </a:r>
            <a:r>
              <a:rPr lang="en-US" sz="1600" i="1" dirty="0">
                <a:solidFill>
                  <a:srgbClr val="0000FF"/>
                </a:solidFill>
                <a:latin typeface="Arial" panose="020B0604020202020204" pitchFamily="34" charset="0"/>
                <a:cs typeface="Arial" panose="020B0604020202020204" pitchFamily="34" charset="0"/>
              </a:rPr>
              <a:t>, GSI </a:t>
            </a:r>
            <a:r>
              <a:rPr lang="en-US" sz="1600" i="1" dirty="0" smtClean="0">
                <a:solidFill>
                  <a:srgbClr val="0000FF"/>
                </a:solidFill>
                <a:latin typeface="Arial" panose="020B0604020202020204" pitchFamily="34" charset="0"/>
                <a:cs typeface="Arial" panose="020B0604020202020204" pitchFamily="34" charset="0"/>
              </a:rPr>
              <a:t>Darmstadt</a:t>
            </a:r>
            <a:endParaRPr lang="en-US" sz="1600" i="1" dirty="0">
              <a:solidFill>
                <a:srgbClr val="0000FF"/>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196752"/>
            <a:ext cx="2743200" cy="2057400"/>
          </a:xfrm>
          <a:prstGeom prst="rect">
            <a:avLst/>
          </a:prstGeom>
        </p:spPr>
      </p:pic>
      <p:sp>
        <p:nvSpPr>
          <p:cNvPr id="10" name="Rectangle 5"/>
          <p:cNvSpPr>
            <a:spLocks noGrp="1" noChangeArrowheads="1"/>
          </p:cNvSpPr>
          <p:nvPr>
            <p:ph type="ftr" sz="quarter" idx="4294967295"/>
          </p:nvPr>
        </p:nvSpPr>
        <p:spPr>
          <a:xfrm>
            <a:off x="0" y="6476467"/>
            <a:ext cx="4211960" cy="381533"/>
          </a:xfrm>
          <a:prstGeom prst="rect">
            <a:avLst/>
          </a:prstGeom>
        </p:spPr>
        <p:txBody>
          <a:bodyPr/>
          <a:lstStyle/>
          <a:p>
            <a:r>
              <a:rPr lang="en-US" sz="1100" b="1" i="1" dirty="0" smtClean="0">
                <a:solidFill>
                  <a:schemeClr val="accent1">
                    <a:lumMod val="40000"/>
                    <a:lumOff val="60000"/>
                  </a:schemeClr>
                </a:solidFill>
                <a:latin typeface="Arial" panose="020B0604020202020204" pitchFamily="34" charset="0"/>
                <a:cs typeface="Arial" panose="020B0604020202020204" pitchFamily="34" charset="0"/>
              </a:rPr>
              <a:t>ECE 11 and ECSG 02 Meeting, Nov 4-5, FAIR/GSI, Darmstadt</a:t>
            </a:r>
            <a:endParaRPr lang="en-US" sz="1100" b="1" i="1"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270546"/>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9" name="Grafik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cxnSp>
        <p:nvCxnSpPr>
          <p:cNvPr id="12" name="Gerade Verbindung mit Pfeil 11"/>
          <p:cNvCxnSpPr/>
          <p:nvPr/>
        </p:nvCxnSpPr>
        <p:spPr>
          <a:xfrm flipH="1">
            <a:off x="4860032" y="1880169"/>
            <a:ext cx="1296144" cy="67184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292080" y="2240209"/>
            <a:ext cx="864096" cy="3612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187624" y="4977674"/>
            <a:ext cx="1258678" cy="246221"/>
          </a:xfrm>
          <a:prstGeom prst="rect">
            <a:avLst/>
          </a:prstGeom>
          <a:noFill/>
        </p:spPr>
        <p:txBody>
          <a:bodyPr wrap="none" rtlCol="0">
            <a:spAutoFit/>
          </a:bodyPr>
          <a:lstStyle/>
          <a:p>
            <a:r>
              <a:rPr lang="en-US" sz="1000" dirty="0" smtClean="0">
                <a:solidFill>
                  <a:schemeClr val="bg1"/>
                </a:solidFill>
                <a:latin typeface="Arial" panose="020B0604020202020204" pitchFamily="34" charset="0"/>
                <a:cs typeface="Arial" panose="020B0604020202020204" pitchFamily="34" charset="0"/>
              </a:rPr>
              <a:t>HPGe Crystal (Ge)</a:t>
            </a:r>
            <a:endParaRPr lang="en-US" sz="1000" dirty="0">
              <a:solidFill>
                <a:schemeClr val="bg1"/>
              </a:solidFill>
              <a:latin typeface="Arial" panose="020B0604020202020204" pitchFamily="34" charset="0"/>
              <a:cs typeface="Arial" panose="020B0604020202020204" pitchFamily="34" charset="0"/>
            </a:endParaRPr>
          </a:p>
        </p:txBody>
      </p:sp>
      <p:sp>
        <p:nvSpPr>
          <p:cNvPr id="17" name="Textfeld 16"/>
          <p:cNvSpPr txBox="1"/>
          <p:nvPr/>
        </p:nvSpPr>
        <p:spPr>
          <a:xfrm>
            <a:off x="1691680" y="4545626"/>
            <a:ext cx="888385" cy="246221"/>
          </a:xfrm>
          <a:prstGeom prst="rect">
            <a:avLst/>
          </a:prstGeom>
          <a:noFill/>
        </p:spPr>
        <p:txBody>
          <a:bodyPr wrap="none" rtlCol="0">
            <a:spAutoFit/>
          </a:bodyPr>
          <a:lstStyle/>
          <a:p>
            <a:r>
              <a:rPr lang="en-US" sz="1000" dirty="0" smtClean="0">
                <a:solidFill>
                  <a:schemeClr val="bg1"/>
                </a:solidFill>
                <a:latin typeface="Arial" panose="020B0604020202020204" pitchFamily="34" charset="0"/>
                <a:cs typeface="Arial" panose="020B0604020202020204" pitchFamily="34" charset="0"/>
              </a:rPr>
              <a:t>Capsule (Al)</a:t>
            </a:r>
            <a:endParaRPr lang="en-US" sz="1000" dirty="0">
              <a:solidFill>
                <a:schemeClr val="bg1"/>
              </a:solidFill>
              <a:latin typeface="Arial" panose="020B0604020202020204" pitchFamily="34" charset="0"/>
              <a:cs typeface="Arial" panose="020B0604020202020204" pitchFamily="34" charset="0"/>
            </a:endParaRPr>
          </a:p>
        </p:txBody>
      </p:sp>
      <p:sp>
        <p:nvSpPr>
          <p:cNvPr id="18" name="Textfeld 17"/>
          <p:cNvSpPr txBox="1"/>
          <p:nvPr/>
        </p:nvSpPr>
        <p:spPr>
          <a:xfrm>
            <a:off x="1524816" y="3753537"/>
            <a:ext cx="1051891" cy="246221"/>
          </a:xfrm>
          <a:prstGeom prst="rect">
            <a:avLst/>
          </a:prstGeom>
          <a:noFill/>
        </p:spPr>
        <p:txBody>
          <a:bodyPr wrap="none" rtlCol="0">
            <a:spAutoFit/>
          </a:bodyPr>
          <a:lstStyle/>
          <a:p>
            <a:r>
              <a:rPr lang="en-US" sz="1000" dirty="0" smtClean="0">
                <a:solidFill>
                  <a:schemeClr val="bg1"/>
                </a:solidFill>
                <a:latin typeface="Arial" panose="020B0604020202020204" pitchFamily="34" charset="0"/>
                <a:cs typeface="Arial" panose="020B0604020202020204" pitchFamily="34" charset="0"/>
              </a:rPr>
              <a:t>Capsule lid (Al)</a:t>
            </a:r>
            <a:endParaRPr lang="en-US" sz="1000" dirty="0">
              <a:solidFill>
                <a:schemeClr val="bg1"/>
              </a:solidFill>
              <a:latin typeface="Arial" panose="020B0604020202020204" pitchFamily="34" charset="0"/>
              <a:cs typeface="Arial" panose="020B0604020202020204" pitchFamily="34" charset="0"/>
            </a:endParaRPr>
          </a:p>
        </p:txBody>
      </p:sp>
      <p:sp>
        <p:nvSpPr>
          <p:cNvPr id="19" name="Textfeld 18"/>
          <p:cNvSpPr txBox="1"/>
          <p:nvPr/>
        </p:nvSpPr>
        <p:spPr>
          <a:xfrm>
            <a:off x="1112626" y="3033458"/>
            <a:ext cx="1515158" cy="246221"/>
          </a:xfrm>
          <a:prstGeom prst="rect">
            <a:avLst/>
          </a:prstGeom>
          <a:noFill/>
        </p:spPr>
        <p:txBody>
          <a:bodyPr wrap="none" rtlCol="0">
            <a:spAutoFit/>
          </a:bodyPr>
          <a:lstStyle/>
          <a:p>
            <a:r>
              <a:rPr lang="en-US" sz="1000" dirty="0" smtClean="0">
                <a:solidFill>
                  <a:schemeClr val="bg1"/>
                </a:solidFill>
                <a:latin typeface="Arial" panose="020B0604020202020204" pitchFamily="34" charset="0"/>
                <a:cs typeface="Arial" panose="020B0604020202020204" pitchFamily="34" charset="0"/>
              </a:rPr>
              <a:t>Preamplifier lid (plastic)</a:t>
            </a:r>
            <a:endParaRPr lang="en-US" sz="1000" dirty="0">
              <a:solidFill>
                <a:schemeClr val="bg1"/>
              </a:solidFill>
              <a:latin typeface="Arial" panose="020B0604020202020204" pitchFamily="34" charset="0"/>
              <a:cs typeface="Arial" panose="020B0604020202020204" pitchFamily="34" charset="0"/>
            </a:endParaRPr>
          </a:p>
        </p:txBody>
      </p:sp>
      <p:sp>
        <p:nvSpPr>
          <p:cNvPr id="20" name="Textfeld 19"/>
          <p:cNvSpPr txBox="1"/>
          <p:nvPr/>
        </p:nvSpPr>
        <p:spPr>
          <a:xfrm>
            <a:off x="5936681" y="3417758"/>
            <a:ext cx="1707519" cy="246221"/>
          </a:xfrm>
          <a:prstGeom prst="rect">
            <a:avLst/>
          </a:prstGeom>
          <a:noFill/>
        </p:spPr>
        <p:txBody>
          <a:bodyPr wrap="none" rtlCol="0">
            <a:spAutoFit/>
          </a:bodyPr>
          <a:lstStyle/>
          <a:p>
            <a:r>
              <a:rPr lang="en-US" sz="1000" dirty="0" smtClean="0">
                <a:solidFill>
                  <a:schemeClr val="bg1"/>
                </a:solidFill>
                <a:latin typeface="Arial" panose="020B0604020202020204" pitchFamily="34" charset="0"/>
                <a:cs typeface="Arial" panose="020B0604020202020204" pitchFamily="34" charset="0"/>
              </a:rPr>
              <a:t>Detector head </a:t>
            </a:r>
            <a:r>
              <a:rPr lang="en-US" sz="1000" dirty="0">
                <a:solidFill>
                  <a:schemeClr val="bg1"/>
                </a:solidFill>
                <a:latin typeface="Arial" panose="020B0604020202020204" pitchFamily="34" charset="0"/>
                <a:cs typeface="Arial" panose="020B0604020202020204" pitchFamily="34" charset="0"/>
              </a:rPr>
              <a:t>e</a:t>
            </a:r>
            <a:r>
              <a:rPr lang="en-US" sz="1000" dirty="0" smtClean="0">
                <a:solidFill>
                  <a:schemeClr val="bg1"/>
                </a:solidFill>
                <a:latin typeface="Arial" panose="020B0604020202020204" pitchFamily="34" charset="0"/>
                <a:cs typeface="Arial" panose="020B0604020202020204" pitchFamily="34" charset="0"/>
              </a:rPr>
              <a:t>nd </a:t>
            </a:r>
            <a:r>
              <a:rPr lang="en-US" sz="1000" dirty="0">
                <a:solidFill>
                  <a:schemeClr val="bg1"/>
                </a:solidFill>
                <a:latin typeface="Arial" panose="020B0604020202020204" pitchFamily="34" charset="0"/>
                <a:cs typeface="Arial" panose="020B0604020202020204" pitchFamily="34" charset="0"/>
              </a:rPr>
              <a:t>c</a:t>
            </a:r>
            <a:r>
              <a:rPr lang="en-US" sz="1000" dirty="0" smtClean="0">
                <a:solidFill>
                  <a:schemeClr val="bg1"/>
                </a:solidFill>
                <a:latin typeface="Arial" panose="020B0604020202020204" pitchFamily="34" charset="0"/>
                <a:cs typeface="Arial" panose="020B0604020202020204" pitchFamily="34" charset="0"/>
              </a:rPr>
              <a:t>ap (Al)</a:t>
            </a:r>
            <a:endParaRPr lang="en-US" sz="1000" dirty="0">
              <a:solidFill>
                <a:schemeClr val="bg1"/>
              </a:solidFill>
              <a:latin typeface="Arial" panose="020B0604020202020204" pitchFamily="34" charset="0"/>
              <a:cs typeface="Arial" panose="020B0604020202020204" pitchFamily="34" charset="0"/>
            </a:endParaRPr>
          </a:p>
        </p:txBody>
      </p:sp>
      <p:sp>
        <p:nvSpPr>
          <p:cNvPr id="21" name="Textfeld 20"/>
          <p:cNvSpPr txBox="1"/>
          <p:nvPr/>
        </p:nvSpPr>
        <p:spPr>
          <a:xfrm>
            <a:off x="6156176" y="2552016"/>
            <a:ext cx="1045479" cy="246221"/>
          </a:xfrm>
          <a:prstGeom prst="rect">
            <a:avLst/>
          </a:prstGeom>
          <a:noFill/>
        </p:spPr>
        <p:txBody>
          <a:bodyPr wrap="none" rtlCol="0">
            <a:spAutoFit/>
          </a:bodyPr>
          <a:lstStyle/>
          <a:p>
            <a:r>
              <a:rPr lang="en-US" sz="1000" dirty="0" smtClean="0">
                <a:solidFill>
                  <a:schemeClr val="bg1"/>
                </a:solidFill>
                <a:latin typeface="Arial" panose="020B0604020202020204" pitchFamily="34" charset="0"/>
                <a:cs typeface="Arial" panose="020B0604020202020204" pitchFamily="34" charset="0"/>
              </a:rPr>
              <a:t>Cold frame (Al)</a:t>
            </a:r>
            <a:endParaRPr lang="en-US" sz="1000" dirty="0">
              <a:solidFill>
                <a:schemeClr val="bg1"/>
              </a:solidFill>
              <a:latin typeface="Arial" panose="020B0604020202020204" pitchFamily="34" charset="0"/>
              <a:cs typeface="Arial" panose="020B0604020202020204" pitchFamily="34" charset="0"/>
            </a:endParaRPr>
          </a:p>
        </p:txBody>
      </p:sp>
      <p:sp>
        <p:nvSpPr>
          <p:cNvPr id="22" name="Textfeld 21"/>
          <p:cNvSpPr txBox="1"/>
          <p:nvPr/>
        </p:nvSpPr>
        <p:spPr>
          <a:xfrm>
            <a:off x="6089116" y="3045818"/>
            <a:ext cx="1383712" cy="246221"/>
          </a:xfrm>
          <a:prstGeom prst="rect">
            <a:avLst/>
          </a:prstGeom>
          <a:noFill/>
        </p:spPr>
        <p:txBody>
          <a:bodyPr wrap="none" rtlCol="0">
            <a:spAutoFit/>
          </a:bodyPr>
          <a:lstStyle/>
          <a:p>
            <a:r>
              <a:rPr lang="en-US" sz="1000" dirty="0" smtClean="0">
                <a:solidFill>
                  <a:schemeClr val="bg1"/>
                </a:solidFill>
                <a:latin typeface="Arial" panose="020B0604020202020204" pitchFamily="34" charset="0"/>
                <a:cs typeface="Arial" panose="020B0604020202020204" pitchFamily="34" charset="0"/>
              </a:rPr>
              <a:t>Detector head lid (Al)</a:t>
            </a:r>
            <a:endParaRPr lang="en-US" sz="1000" dirty="0">
              <a:solidFill>
                <a:schemeClr val="bg1"/>
              </a:solidFill>
              <a:latin typeface="Arial" panose="020B0604020202020204" pitchFamily="34" charset="0"/>
              <a:cs typeface="Arial" panose="020B0604020202020204" pitchFamily="34" charset="0"/>
            </a:endParaRPr>
          </a:p>
        </p:txBody>
      </p:sp>
      <p:cxnSp>
        <p:nvCxnSpPr>
          <p:cNvPr id="23" name="Gerade Verbindung mit Pfeil 22"/>
          <p:cNvCxnSpPr/>
          <p:nvPr/>
        </p:nvCxnSpPr>
        <p:spPr>
          <a:xfrm flipH="1">
            <a:off x="4576800" y="2798237"/>
            <a:ext cx="1651384" cy="84678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H="1">
            <a:off x="5076056" y="3184027"/>
            <a:ext cx="1080120" cy="38898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a:off x="5004048" y="3573016"/>
            <a:ext cx="932634" cy="2994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16" idx="3"/>
          </p:cNvCxnSpPr>
          <p:nvPr/>
        </p:nvCxnSpPr>
        <p:spPr>
          <a:xfrm flipV="1">
            <a:off x="2446302" y="5027615"/>
            <a:ext cx="1045578" cy="7317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2576707" y="4668736"/>
            <a:ext cx="267101" cy="615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flipV="1">
            <a:off x="2531805" y="3753537"/>
            <a:ext cx="744051" cy="12311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2576707" y="3175344"/>
            <a:ext cx="555133" cy="3976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5"/>
          <p:cNvSpPr>
            <a:spLocks noChangeArrowheads="1"/>
          </p:cNvSpPr>
          <p:nvPr/>
        </p:nvSpPr>
        <p:spPr bwMode="auto">
          <a:xfrm>
            <a:off x="7236297" y="855761"/>
            <a:ext cx="1872207" cy="17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0967" tIns="10484" rIns="20967" bIns="10484" anchor="ctr">
            <a:spAutoFit/>
          </a:bodyPr>
          <a:lstStyle/>
          <a:p>
            <a:pPr algn="ctr" defTabSz="209550"/>
            <a:r>
              <a:rPr lang="en-US" sz="1000" dirty="0">
                <a:solidFill>
                  <a:schemeClr val="accent1">
                    <a:lumMod val="40000"/>
                    <a:lumOff val="60000"/>
                  </a:schemeClr>
                </a:solidFill>
                <a:latin typeface="Arial" charset="0"/>
              </a:rPr>
              <a:t>I. </a:t>
            </a:r>
            <a:r>
              <a:rPr lang="en-US" sz="1000" dirty="0" smtClean="0">
                <a:solidFill>
                  <a:schemeClr val="accent1">
                    <a:lumMod val="40000"/>
                    <a:lumOff val="60000"/>
                  </a:schemeClr>
                </a:solidFill>
                <a:latin typeface="Arial" charset="0"/>
              </a:rPr>
              <a:t>Kojouharov, GSI D</a:t>
            </a:r>
            <a:r>
              <a:rPr lang="en-US" sz="1000" i="1" dirty="0" smtClean="0">
                <a:solidFill>
                  <a:schemeClr val="accent1">
                    <a:lumMod val="40000"/>
                    <a:lumOff val="60000"/>
                  </a:schemeClr>
                </a:solidFill>
                <a:latin typeface="Arial" charset="0"/>
              </a:rPr>
              <a:t>armstadt</a:t>
            </a:r>
            <a:endParaRPr lang="en-US" sz="1000" i="1" baseline="30000" dirty="0">
              <a:solidFill>
                <a:schemeClr val="accent1">
                  <a:lumMod val="40000"/>
                  <a:lumOff val="60000"/>
                </a:schemeClr>
              </a:solidFill>
              <a:latin typeface="Arial" charset="0"/>
            </a:endParaRPr>
          </a:p>
        </p:txBody>
      </p:sp>
      <p:sp>
        <p:nvSpPr>
          <p:cNvPr id="31" name="Rectangle 5"/>
          <p:cNvSpPr>
            <a:spLocks noGrp="1" noChangeArrowheads="1"/>
          </p:cNvSpPr>
          <p:nvPr>
            <p:ph type="ftr" sz="quarter" idx="4294967295"/>
          </p:nvPr>
        </p:nvSpPr>
        <p:spPr>
          <a:xfrm>
            <a:off x="0" y="6476467"/>
            <a:ext cx="3491880" cy="381533"/>
          </a:xfrm>
          <a:prstGeom prst="rect">
            <a:avLst/>
          </a:prstGeom>
        </p:spPr>
        <p:txBody>
          <a:bodyPr/>
          <a:lstStyle/>
          <a:p>
            <a:r>
              <a:rPr lang="en-US" sz="1100" b="1" i="1" smtClean="0">
                <a:solidFill>
                  <a:schemeClr val="accent1">
                    <a:lumMod val="40000"/>
                    <a:lumOff val="60000"/>
                  </a:schemeClr>
                </a:solidFill>
                <a:latin typeface="Arial" panose="020B0604020202020204" pitchFamily="34" charset="0"/>
                <a:cs typeface="Arial" panose="020B0604020202020204" pitchFamily="34" charset="0"/>
              </a:rPr>
              <a:t>ECE 11 and ECSG 02 Meeting, Nov 4-5, FAIR/GSI, Darmstadt</a:t>
            </a:r>
            <a:endParaRPr lang="en-US" sz="1100" b="1" i="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6" name="Textfeld 35"/>
          <p:cNvSpPr txBox="1">
            <a:spLocks noChangeArrowheads="1"/>
          </p:cNvSpPr>
          <p:nvPr/>
        </p:nvSpPr>
        <p:spPr bwMode="auto">
          <a:xfrm>
            <a:off x="35497" y="76875"/>
            <a:ext cx="1715418" cy="3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000" i="1" dirty="0" smtClean="0">
                <a:solidFill>
                  <a:schemeClr val="accent1">
                    <a:lumMod val="75000"/>
                  </a:schemeClr>
                </a:solidFill>
              </a:rPr>
              <a:t>Status Report</a:t>
            </a:r>
            <a:endParaRPr lang="en-US" sz="2000" i="1" dirty="0">
              <a:solidFill>
                <a:schemeClr val="accent1">
                  <a:lumMod val="75000"/>
                </a:schemeClr>
              </a:solidFill>
              <a:latin typeface="Gill Sans MT" panose="020B0502020104020203" pitchFamily="34" charset="0"/>
            </a:endParaRPr>
          </a:p>
        </p:txBody>
      </p:sp>
      <p:sp>
        <p:nvSpPr>
          <p:cNvPr id="28" name="Textfeld 27"/>
          <p:cNvSpPr txBox="1"/>
          <p:nvPr/>
        </p:nvSpPr>
        <p:spPr>
          <a:xfrm>
            <a:off x="1750914" y="2971657"/>
            <a:ext cx="6925541" cy="1323439"/>
          </a:xfrm>
          <a:prstGeom prst="rect">
            <a:avLst/>
          </a:prstGeom>
          <a:noFill/>
        </p:spPr>
        <p:txBody>
          <a:bodyPr wrap="square" rtlCol="0">
            <a:spAutoFit/>
          </a:bodyPr>
          <a:lstStyle/>
          <a:p>
            <a:r>
              <a:rPr lang="en-US" sz="2000" dirty="0" smtClean="0"/>
              <a:t>What is the thermal transfer from the various components?</a:t>
            </a:r>
          </a:p>
          <a:p>
            <a:endParaRPr lang="en-US" sz="2000" dirty="0"/>
          </a:p>
          <a:p>
            <a:endParaRPr lang="en-US" sz="2000" dirty="0" smtClean="0"/>
          </a:p>
          <a:p>
            <a:r>
              <a:rPr lang="en-US" sz="2000" dirty="0" smtClean="0"/>
              <a:t>What is the lifting power of the XC?</a:t>
            </a:r>
            <a:endParaRPr lang="en-US" sz="2000" dirty="0"/>
          </a:p>
        </p:txBody>
      </p:sp>
    </p:spTree>
    <p:extLst>
      <p:ext uri="{BB962C8B-B14F-4D97-AF65-F5344CB8AC3E}">
        <p14:creationId xmlns:p14="http://schemas.microsoft.com/office/powerpoint/2010/main" val="393124840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ctors-TvsP.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80728"/>
            <a:ext cx="7136500" cy="5465154"/>
          </a:xfrm>
          <a:prstGeom prst="rect">
            <a:avLst/>
          </a:prstGeom>
        </p:spPr>
      </p:pic>
      <p:sp>
        <p:nvSpPr>
          <p:cNvPr id="2" name="Footer Placeholder 1"/>
          <p:cNvSpPr>
            <a:spLocks noGrp="1"/>
          </p:cNvSpPr>
          <p:nvPr>
            <p:ph type="ftr" sz="quarter" idx="11"/>
          </p:nvPr>
        </p:nvSpPr>
        <p:spPr/>
        <p:txBody>
          <a:bodyPr/>
          <a:lstStyle/>
          <a:p>
            <a:r>
              <a:rPr lang="en-US" smtClean="0"/>
              <a:t>ECE 11 and ECSG 02 Meeting, Nov 4-5, FAIR/GSI, Darmstadt</a:t>
            </a:r>
            <a:endParaRPr lang="en-US"/>
          </a:p>
        </p:txBody>
      </p:sp>
      <p:cxnSp>
        <p:nvCxnSpPr>
          <p:cNvPr id="5" name="Gerade Verbindung 7"/>
          <p:cNvCxnSpPr/>
          <p:nvPr/>
        </p:nvCxnSpPr>
        <p:spPr>
          <a:xfrm>
            <a:off x="0" y="836712"/>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7"/>
          <p:cNvCxnSpPr/>
          <p:nvPr/>
        </p:nvCxnSpPr>
        <p:spPr>
          <a:xfrm>
            <a:off x="-36512" y="908720"/>
            <a:ext cx="9180512"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7"/>
          <p:cNvCxnSpPr/>
          <p:nvPr/>
        </p:nvCxnSpPr>
        <p:spPr>
          <a:xfrm>
            <a:off x="-9600" y="6237312"/>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feld 47"/>
          <p:cNvSpPr txBox="1">
            <a:spLocks noChangeArrowheads="1"/>
          </p:cNvSpPr>
          <p:nvPr/>
        </p:nvSpPr>
        <p:spPr bwMode="auto">
          <a:xfrm>
            <a:off x="35496" y="76875"/>
            <a:ext cx="2304255" cy="3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000" i="1" dirty="0" smtClean="0">
                <a:solidFill>
                  <a:schemeClr val="accent1">
                    <a:lumMod val="75000"/>
                  </a:schemeClr>
                </a:solidFill>
              </a:rPr>
              <a:t>Power Dissipation</a:t>
            </a:r>
            <a:endParaRPr lang="en-US" sz="2000" i="1" dirty="0">
              <a:solidFill>
                <a:schemeClr val="accent1">
                  <a:lumMod val="75000"/>
                </a:schemeClr>
              </a:solidFill>
              <a:latin typeface="Gill Sans MT" panose="020B0502020104020203" pitchFamily="34" charset="0"/>
            </a:endParaRPr>
          </a:p>
        </p:txBody>
      </p:sp>
      <p:pic>
        <p:nvPicPr>
          <p:cNvPr id="9" name="Grafik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492"/>
            <a:ext cx="1008112" cy="756084"/>
          </a:xfrm>
          <a:prstGeom prst="rect">
            <a:avLst/>
          </a:prstGeom>
        </p:spPr>
      </p:pic>
      <p:cxnSp>
        <p:nvCxnSpPr>
          <p:cNvPr id="14" name="Straight Connector 13"/>
          <p:cNvCxnSpPr/>
          <p:nvPr/>
        </p:nvCxnSpPr>
        <p:spPr>
          <a:xfrm>
            <a:off x="3059832" y="1628800"/>
            <a:ext cx="0" cy="3888432"/>
          </a:xfrm>
          <a:prstGeom prst="line">
            <a:avLst/>
          </a:prstGeom>
          <a:ln w="3810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55776" y="1124744"/>
            <a:ext cx="736099" cy="369332"/>
          </a:xfrm>
          <a:prstGeom prst="rect">
            <a:avLst/>
          </a:prstGeom>
          <a:noFill/>
        </p:spPr>
        <p:txBody>
          <a:bodyPr wrap="none" rtlCol="0">
            <a:spAutoFit/>
          </a:bodyPr>
          <a:lstStyle/>
          <a:p>
            <a:r>
              <a:rPr lang="en-US" dirty="0" smtClean="0">
                <a:solidFill>
                  <a:schemeClr val="accent6"/>
                </a:solidFill>
              </a:rPr>
              <a:t>6.4 W</a:t>
            </a:r>
            <a:endParaRPr lang="en-US" dirty="0">
              <a:solidFill>
                <a:schemeClr val="accent6"/>
              </a:solidFill>
            </a:endParaRPr>
          </a:p>
        </p:txBody>
      </p:sp>
      <p:cxnSp>
        <p:nvCxnSpPr>
          <p:cNvPr id="13" name="Straight Connector 12"/>
          <p:cNvCxnSpPr/>
          <p:nvPr/>
        </p:nvCxnSpPr>
        <p:spPr>
          <a:xfrm>
            <a:off x="2267744" y="2636912"/>
            <a:ext cx="482453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03592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ojouhar\Desktop\XDEGAS\Thermal\Thermal Power Calibration - TvsP.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63" y="1268760"/>
            <a:ext cx="3920947" cy="30016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ojouhar\Desktop\DEGAS Test\DEGAS-Power.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652" y="1268760"/>
            <a:ext cx="3920947" cy="300167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9" name="Rectangle 5"/>
          <p:cNvSpPr>
            <a:spLocks noChangeArrowheads="1"/>
          </p:cNvSpPr>
          <p:nvPr/>
        </p:nvSpPr>
        <p:spPr bwMode="auto">
          <a:xfrm>
            <a:off x="6732240" y="6597352"/>
            <a:ext cx="2304257" cy="17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0967" tIns="10484" rIns="20967" bIns="10484" anchor="ctr">
            <a:spAutoFit/>
          </a:bodyPr>
          <a:lstStyle/>
          <a:p>
            <a:pPr algn="ctr" defTabSz="209550"/>
            <a:r>
              <a:rPr lang="en-US" sz="1000" dirty="0">
                <a:solidFill>
                  <a:srgbClr val="0000FF"/>
                </a:solidFill>
                <a:latin typeface="Arial" charset="0"/>
              </a:rPr>
              <a:t>I. </a:t>
            </a:r>
            <a:r>
              <a:rPr lang="en-US" sz="1000" dirty="0" err="1" smtClean="0">
                <a:solidFill>
                  <a:srgbClr val="0000FF"/>
                </a:solidFill>
                <a:latin typeface="Arial" charset="0"/>
              </a:rPr>
              <a:t>Kojouharov</a:t>
            </a:r>
            <a:r>
              <a:rPr lang="en-US" sz="1000" dirty="0" smtClean="0">
                <a:solidFill>
                  <a:srgbClr val="0000FF"/>
                </a:solidFill>
                <a:latin typeface="Arial" charset="0"/>
              </a:rPr>
              <a:t> et al., </a:t>
            </a:r>
            <a:r>
              <a:rPr lang="en-US" sz="1000" i="1" dirty="0" smtClean="0">
                <a:solidFill>
                  <a:srgbClr val="0000FF"/>
                </a:solidFill>
                <a:latin typeface="Arial" charset="0"/>
              </a:rPr>
              <a:t>GSI</a:t>
            </a:r>
            <a:r>
              <a:rPr lang="en-US" sz="1000" i="1" dirty="0">
                <a:solidFill>
                  <a:srgbClr val="0000FF"/>
                </a:solidFill>
                <a:latin typeface="Arial" charset="0"/>
              </a:rPr>
              <a:t>, Darmstadt</a:t>
            </a:r>
            <a:endParaRPr lang="en-US" sz="1000" i="1" baseline="30000" dirty="0">
              <a:solidFill>
                <a:srgbClr val="0000FF"/>
              </a:solidFill>
              <a:latin typeface="Arial" charset="0"/>
            </a:endParaRPr>
          </a:p>
        </p:txBody>
      </p:sp>
      <p:cxnSp>
        <p:nvCxnSpPr>
          <p:cNvPr id="10" name="Gerade Verbindung 9"/>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750915" y="1313400"/>
            <a:ext cx="7272808" cy="276999"/>
          </a:xfrm>
          <a:prstGeom prst="rect">
            <a:avLst/>
          </a:prstGeom>
          <a:noFill/>
        </p:spPr>
        <p:txBody>
          <a:bodyPr wrap="square" rtlCol="0">
            <a:spAutoFit/>
          </a:bodyPr>
          <a:lstStyle/>
          <a:p>
            <a:r>
              <a:rPr lang="en-US" sz="1200" dirty="0"/>
              <a:t>The Cold Flex calibration. Further it will be used to measure the overall thermal transfer through the Cold Finger</a:t>
            </a:r>
            <a:r>
              <a:rPr lang="en-US" sz="1200" dirty="0" smtClean="0"/>
              <a:t>.</a:t>
            </a:r>
            <a:endParaRPr lang="en-US" sz="1200" dirty="0"/>
          </a:p>
        </p:txBody>
      </p:sp>
      <p:sp>
        <p:nvSpPr>
          <p:cNvPr id="17" name="Rectangle 5"/>
          <p:cNvSpPr>
            <a:spLocks noGrp="1" noChangeArrowheads="1"/>
          </p:cNvSpPr>
          <p:nvPr>
            <p:ph type="ftr" sz="quarter" idx="4294967295"/>
          </p:nvPr>
        </p:nvSpPr>
        <p:spPr>
          <a:xfrm>
            <a:off x="0" y="6476467"/>
            <a:ext cx="3491880" cy="381533"/>
          </a:xfrm>
          <a:prstGeom prst="rect">
            <a:avLst/>
          </a:prstGeom>
        </p:spPr>
        <p:txBody>
          <a:bodyPr/>
          <a:lstStyle/>
          <a:p>
            <a:r>
              <a:rPr lang="en-US" sz="1100" b="1" i="1" smtClean="0">
                <a:solidFill>
                  <a:schemeClr val="accent1">
                    <a:lumMod val="40000"/>
                    <a:lumOff val="60000"/>
                  </a:schemeClr>
                </a:solidFill>
                <a:latin typeface="Arial" panose="020B0604020202020204" pitchFamily="34" charset="0"/>
                <a:cs typeface="Arial" panose="020B0604020202020204" pitchFamily="34" charset="0"/>
              </a:rPr>
              <a:t>ECE 11 and ECSG 02 Meeting, Nov 4-5, FAIR/GSI, Darmstadt</a:t>
            </a:r>
            <a:endParaRPr lang="en-US" sz="1100" b="1" i="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8" name="Textfeld 17"/>
          <p:cNvSpPr txBox="1">
            <a:spLocks noChangeArrowheads="1"/>
          </p:cNvSpPr>
          <p:nvPr/>
        </p:nvSpPr>
        <p:spPr bwMode="auto">
          <a:xfrm>
            <a:off x="35496" y="76875"/>
            <a:ext cx="4896543" cy="3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000" i="1" dirty="0" smtClean="0">
                <a:solidFill>
                  <a:schemeClr val="accent1">
                    <a:lumMod val="75000"/>
                  </a:schemeClr>
                </a:solidFill>
              </a:rPr>
              <a:t>Thermal Calibration and cooling deficit</a:t>
            </a:r>
            <a:endParaRPr lang="en-US" sz="2000" i="1" dirty="0">
              <a:solidFill>
                <a:schemeClr val="accent1">
                  <a:lumMod val="75000"/>
                </a:schemeClr>
              </a:solidFill>
              <a:latin typeface="Gill Sans MT" panose="020B0502020104020203" pitchFamily="34" charset="0"/>
            </a:endParaRPr>
          </a:p>
        </p:txBody>
      </p:sp>
      <p:pic>
        <p:nvPicPr>
          <p:cNvPr id="14" name="Picture 2" descr="C:\Users\kojouhar\Desktop\XDEGAS\Thermal\Thermal Power Calibration - TvsT.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077072"/>
            <a:ext cx="3096344" cy="23703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ojouhar\Desktop\DEGAS Test\Kühlung 2und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4221088"/>
            <a:ext cx="2940710" cy="22512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31"/>
          <p:cNvSpPr txBox="1"/>
          <p:nvPr/>
        </p:nvSpPr>
        <p:spPr>
          <a:xfrm>
            <a:off x="4355976" y="4077072"/>
            <a:ext cx="2194190" cy="276999"/>
          </a:xfrm>
          <a:prstGeom prst="rect">
            <a:avLst/>
          </a:prstGeom>
          <a:noFill/>
        </p:spPr>
        <p:txBody>
          <a:bodyPr wrap="none" rtlCol="0">
            <a:spAutoFit/>
          </a:bodyPr>
          <a:lstStyle/>
          <a:p>
            <a:r>
              <a:rPr lang="en-US" sz="1200" dirty="0" smtClean="0"/>
              <a:t>The XC shows sign of exhausting</a:t>
            </a:r>
            <a:endParaRPr lang="en-US" sz="1200" dirty="0"/>
          </a:p>
        </p:txBody>
      </p:sp>
      <p:cxnSp>
        <p:nvCxnSpPr>
          <p:cNvPr id="20" name="Gerade Verbindung mit Pfeil 32"/>
          <p:cNvCxnSpPr/>
          <p:nvPr/>
        </p:nvCxnSpPr>
        <p:spPr>
          <a:xfrm>
            <a:off x="5796136" y="4365104"/>
            <a:ext cx="1940429" cy="4525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33"/>
          <p:cNvSpPr txBox="1"/>
          <p:nvPr/>
        </p:nvSpPr>
        <p:spPr>
          <a:xfrm>
            <a:off x="3275856" y="4725144"/>
            <a:ext cx="2592288" cy="1169551"/>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The same thermal calibration, </a:t>
            </a:r>
            <a:r>
              <a:rPr lang="en-US" sz="1400" dirty="0" smtClean="0">
                <a:latin typeface="Arial" panose="020B0604020202020204" pitchFamily="34" charset="0"/>
                <a:cs typeface="Arial" panose="020B0604020202020204" pitchFamily="34" charset="0"/>
              </a:rPr>
              <a:t>but </a:t>
            </a:r>
            <a:r>
              <a:rPr lang="en-US" sz="1400" dirty="0" smtClean="0">
                <a:latin typeface="Arial" panose="020B0604020202020204" pitchFamily="34" charset="0"/>
                <a:cs typeface="Arial" panose="020B0604020202020204" pitchFamily="34" charset="0"/>
              </a:rPr>
              <a:t>on June 2019. A cooling </a:t>
            </a:r>
            <a:r>
              <a:rPr lang="en-US" sz="1400" dirty="0" smtClean="0">
                <a:latin typeface="Arial" panose="020B0604020202020204" pitchFamily="34" charset="0"/>
                <a:cs typeface="Arial" panose="020B0604020202020204" pitchFamily="34" charset="0"/>
              </a:rPr>
              <a:t>deficit </a:t>
            </a:r>
            <a:r>
              <a:rPr lang="en-US" sz="1400" dirty="0" smtClean="0">
                <a:latin typeface="Arial" panose="020B0604020202020204" pitchFamily="34" charset="0"/>
                <a:cs typeface="Arial" panose="020B0604020202020204" pitchFamily="34" charset="0"/>
              </a:rPr>
              <a:t>is observed and this is </a:t>
            </a:r>
            <a:r>
              <a:rPr lang="en-US" sz="1400" dirty="0" smtClean="0">
                <a:latin typeface="Arial" panose="020B0604020202020204" pitchFamily="34" charset="0"/>
                <a:cs typeface="Arial" panose="020B0604020202020204" pitchFamily="34" charset="0"/>
              </a:rPr>
              <a:t>also </a:t>
            </a:r>
            <a:r>
              <a:rPr lang="en-US" sz="1400" dirty="0" smtClean="0">
                <a:latin typeface="Arial" panose="020B0604020202020204" pitchFamily="34" charset="0"/>
                <a:cs typeface="Arial" panose="020B0604020202020204" pitchFamily="34" charset="0"/>
              </a:rPr>
              <a:t>a signature for the </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forthcoming </a:t>
            </a:r>
            <a:r>
              <a:rPr lang="en-US" sz="1400" dirty="0" smtClean="0">
                <a:latin typeface="Arial" panose="020B0604020202020204" pitchFamily="34" charset="0"/>
                <a:cs typeface="Arial" panose="020B0604020202020204" pitchFamily="34" charset="0"/>
              </a:rPr>
              <a:t>X-Cooler failure.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11735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9" name="Grafik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8" name="Textfeld 27"/>
          <p:cNvSpPr txBox="1">
            <a:spLocks noChangeArrowheads="1"/>
          </p:cNvSpPr>
          <p:nvPr/>
        </p:nvSpPr>
        <p:spPr bwMode="auto">
          <a:xfrm>
            <a:off x="35496" y="76875"/>
            <a:ext cx="2994208" cy="7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400" dirty="0">
                <a:solidFill>
                  <a:schemeClr val="accent1">
                    <a:lumMod val="75000"/>
                  </a:schemeClr>
                </a:solidFill>
              </a:rPr>
              <a:t>Electrical cooling of </a:t>
            </a:r>
            <a:r>
              <a:rPr lang="en-US" sz="2400" dirty="0" err="1">
                <a:solidFill>
                  <a:schemeClr val="accent1">
                    <a:lumMod val="75000"/>
                  </a:schemeClr>
                </a:solidFill>
              </a:rPr>
              <a:t>HPGe</a:t>
            </a:r>
            <a:r>
              <a:rPr lang="en-US" sz="2400" dirty="0">
                <a:solidFill>
                  <a:schemeClr val="accent1">
                    <a:lumMod val="75000"/>
                  </a:schemeClr>
                </a:solidFill>
              </a:rPr>
              <a:t> detectors</a:t>
            </a:r>
            <a:endParaRPr lang="en-US" sz="2400" dirty="0">
              <a:solidFill>
                <a:schemeClr val="accent1">
                  <a:lumMod val="75000"/>
                </a:schemeClr>
              </a:solidFill>
              <a:latin typeface="Gill Sans MT" panose="020B0502020104020203" pitchFamily="34" charset="0"/>
            </a:endParaRPr>
          </a:p>
        </p:txBody>
      </p:sp>
      <p:sp>
        <p:nvSpPr>
          <p:cNvPr id="20" name="Rectangle 5"/>
          <p:cNvSpPr>
            <a:spLocks noGrp="1" noChangeArrowheads="1"/>
          </p:cNvSpPr>
          <p:nvPr>
            <p:ph type="ftr" sz="quarter" idx="4294967295"/>
          </p:nvPr>
        </p:nvSpPr>
        <p:spPr>
          <a:xfrm>
            <a:off x="0" y="6476467"/>
            <a:ext cx="2987824" cy="381533"/>
          </a:xfrm>
          <a:prstGeom prst="rect">
            <a:avLst/>
          </a:prstGeom>
        </p:spPr>
        <p:txBody>
          <a:bodyPr/>
          <a:lstStyle/>
          <a:p>
            <a:r>
              <a:rPr lang="en-US" sz="1100" b="1" i="1" dirty="0" smtClean="0">
                <a:solidFill>
                  <a:srgbClr val="0033CC"/>
                </a:solidFill>
                <a:latin typeface="Arial" panose="020B0604020202020204" pitchFamily="34" charset="0"/>
                <a:cs typeface="Arial" panose="020B0604020202020204" pitchFamily="34" charset="0"/>
              </a:rPr>
              <a:t>ECE 11 and ECSG 02 Meeting, Nov 4-5, FAIR/GSI, Darmstadt</a:t>
            </a:r>
            <a:endParaRPr lang="en-US" sz="1100" b="1" i="1" dirty="0">
              <a:solidFill>
                <a:srgbClr val="0033CC"/>
              </a:solidFill>
              <a:latin typeface="Arial" panose="020B0604020202020204" pitchFamily="34" charset="0"/>
              <a:cs typeface="Arial" panose="020B0604020202020204" pitchFamily="34" charset="0"/>
            </a:endParaRPr>
          </a:p>
        </p:txBody>
      </p:sp>
      <p:sp>
        <p:nvSpPr>
          <p:cNvPr id="11" name="Textfeld 10"/>
          <p:cNvSpPr txBox="1"/>
          <p:nvPr/>
        </p:nvSpPr>
        <p:spPr>
          <a:xfrm>
            <a:off x="107504" y="1196752"/>
            <a:ext cx="3358612" cy="307777"/>
          </a:xfrm>
          <a:prstGeom prst="rect">
            <a:avLst/>
          </a:prstGeom>
          <a:noFill/>
        </p:spPr>
        <p:txBody>
          <a:bodyPr wrap="none" rtlCol="0">
            <a:spAutoFit/>
          </a:bodyPr>
          <a:lstStyle/>
          <a:p>
            <a:r>
              <a:rPr lang="en-US" sz="1400" b="1" i="1" dirty="0">
                <a:solidFill>
                  <a:srgbClr val="333399"/>
                </a:solidFill>
                <a:latin typeface="Times New Roman" pitchFamily="18" charset="0"/>
              </a:rPr>
              <a:t>1</a:t>
            </a:r>
            <a:r>
              <a:rPr lang="en-US" sz="1400" b="1" i="1" dirty="0" smtClean="0">
                <a:solidFill>
                  <a:srgbClr val="333399"/>
                </a:solidFill>
                <a:latin typeface="Times New Roman" pitchFamily="18" charset="0"/>
              </a:rPr>
              <a:t>. Cooling and coolers – available engines </a:t>
            </a:r>
            <a:endParaRPr lang="en-US" sz="1400" b="1" i="1" dirty="0">
              <a:solidFill>
                <a:srgbClr val="333399"/>
              </a:solidFill>
              <a:latin typeface="Times New Roman" pitchFamily="18" charset="0"/>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916832"/>
            <a:ext cx="2171700" cy="1638300"/>
          </a:xfrm>
          <a:prstGeom prst="rect">
            <a:avLst/>
          </a:prstGeom>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3861048"/>
            <a:ext cx="2381250" cy="1914525"/>
          </a:xfrm>
          <a:prstGeom prst="rect">
            <a:avLst/>
          </a:prstGeom>
        </p:spPr>
      </p:pic>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112" y="1340768"/>
            <a:ext cx="2895600" cy="1581150"/>
          </a:xfrm>
          <a:prstGeom prst="rect">
            <a:avLst/>
          </a:prstGeom>
        </p:spPr>
      </p:pic>
      <p:pic>
        <p:nvPicPr>
          <p:cNvPr id="6" name="Grafi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1960" y="2780928"/>
            <a:ext cx="2400300" cy="1905000"/>
          </a:xfrm>
          <a:prstGeom prst="rect">
            <a:avLst/>
          </a:prstGeom>
        </p:spPr>
      </p:pic>
      <p:sp>
        <p:nvSpPr>
          <p:cNvPr id="9" name="Textfeld 8"/>
          <p:cNvSpPr txBox="1"/>
          <p:nvPr/>
        </p:nvSpPr>
        <p:spPr>
          <a:xfrm>
            <a:off x="899592" y="6021288"/>
            <a:ext cx="2261004" cy="276999"/>
          </a:xfrm>
          <a:prstGeom prst="rect">
            <a:avLst/>
          </a:prstGeom>
          <a:noFill/>
        </p:spPr>
        <p:txBody>
          <a:bodyPr wrap="none" rtlCol="0">
            <a:spAutoFit/>
          </a:bodyPr>
          <a:lstStyle/>
          <a:p>
            <a:r>
              <a:rPr lang="de-DE" sz="1200" dirty="0" smtClean="0">
                <a:latin typeface="Arial" panose="020B0604020202020204" pitchFamily="34" charset="0"/>
                <a:cs typeface="Arial" panose="020B0604020202020204" pitchFamily="34" charset="0"/>
              </a:rPr>
              <a:t>MMR/ORTEC X-Cooler II </a:t>
            </a:r>
            <a:r>
              <a:rPr lang="de-DE" sz="1200" dirty="0" err="1" smtClean="0">
                <a:latin typeface="Arial" panose="020B0604020202020204" pitchFamily="34" charset="0"/>
                <a:cs typeface="Arial" panose="020B0604020202020204" pitchFamily="34" charset="0"/>
              </a:rPr>
              <a:t>or</a:t>
            </a:r>
            <a:r>
              <a:rPr lang="de-DE" sz="1200" dirty="0" smtClean="0">
                <a:latin typeface="Arial" panose="020B0604020202020204" pitchFamily="34" charset="0"/>
                <a:cs typeface="Arial" panose="020B0604020202020204" pitchFamily="34" charset="0"/>
              </a:rPr>
              <a:t> III</a:t>
            </a:r>
            <a:endParaRPr lang="de-DE" sz="1200" dirty="0">
              <a:latin typeface="Arial" panose="020B0604020202020204" pitchFamily="34" charset="0"/>
              <a:cs typeface="Arial" panose="020B0604020202020204" pitchFamily="34" charset="0"/>
            </a:endParaRPr>
          </a:p>
        </p:txBody>
      </p:sp>
      <p:sp>
        <p:nvSpPr>
          <p:cNvPr id="17" name="Textfeld 16"/>
          <p:cNvSpPr txBox="1"/>
          <p:nvPr/>
        </p:nvSpPr>
        <p:spPr>
          <a:xfrm>
            <a:off x="5292080" y="5949280"/>
            <a:ext cx="2527551" cy="276999"/>
          </a:xfrm>
          <a:prstGeom prst="rect">
            <a:avLst/>
          </a:prstGeom>
          <a:noFill/>
        </p:spPr>
        <p:txBody>
          <a:bodyPr wrap="none" rtlCol="0">
            <a:spAutoFit/>
          </a:bodyPr>
          <a:lstStyle/>
          <a:p>
            <a:r>
              <a:rPr lang="de-DE" sz="1200" dirty="0" err="1" smtClean="0">
                <a:latin typeface="Arial" panose="020B0604020202020204" pitchFamily="34" charset="0"/>
                <a:cs typeface="Arial" panose="020B0604020202020204" pitchFamily="34" charset="0"/>
              </a:rPr>
              <a:t>SunPower</a:t>
            </a:r>
            <a:r>
              <a:rPr lang="de-DE" sz="1200" dirty="0" smtClean="0">
                <a:latin typeface="Arial" panose="020B0604020202020204" pitchFamily="34" charset="0"/>
                <a:cs typeface="Arial" panose="020B0604020202020204" pitchFamily="34" charset="0"/>
              </a:rPr>
              <a:t>/ORTEC Type CT </a:t>
            </a:r>
            <a:r>
              <a:rPr lang="de-DE" sz="1200" dirty="0" err="1" smtClean="0">
                <a:latin typeface="Arial" panose="020B0604020202020204" pitchFamily="34" charset="0"/>
                <a:cs typeface="Arial" panose="020B0604020202020204" pitchFamily="34" charset="0"/>
              </a:rPr>
              <a:t>or</a:t>
            </a:r>
            <a:r>
              <a:rPr lang="de-DE" sz="1200" dirty="0" smtClean="0">
                <a:latin typeface="Arial" panose="020B0604020202020204" pitchFamily="34" charset="0"/>
                <a:cs typeface="Arial" panose="020B0604020202020204" pitchFamily="34" charset="0"/>
              </a:rPr>
              <a:t> GT</a:t>
            </a:r>
            <a:endParaRPr lang="de-DE" sz="1200" dirty="0">
              <a:latin typeface="Arial" panose="020B0604020202020204" pitchFamily="34" charset="0"/>
              <a:cs typeface="Arial" panose="020B0604020202020204" pitchFamily="34" charset="0"/>
            </a:endParaRPr>
          </a:p>
        </p:txBody>
      </p:sp>
      <p:sp>
        <p:nvSpPr>
          <p:cNvPr id="18" name="Textfeld 17"/>
          <p:cNvSpPr txBox="1"/>
          <p:nvPr/>
        </p:nvSpPr>
        <p:spPr>
          <a:xfrm>
            <a:off x="7380312" y="2780928"/>
            <a:ext cx="865943" cy="276999"/>
          </a:xfrm>
          <a:prstGeom prst="rect">
            <a:avLst/>
          </a:prstGeom>
          <a:noFill/>
        </p:spPr>
        <p:txBody>
          <a:bodyPr wrap="none" rtlCol="0">
            <a:spAutoFit/>
          </a:bodyPr>
          <a:lstStyle/>
          <a:p>
            <a:r>
              <a:rPr lang="de-DE" sz="1200" dirty="0" smtClean="0">
                <a:latin typeface="Arial" panose="020B0604020202020204" pitchFamily="34" charset="0"/>
                <a:cs typeface="Arial" panose="020B0604020202020204" pitchFamily="34" charset="0"/>
              </a:rPr>
              <a:t>Air </a:t>
            </a:r>
            <a:r>
              <a:rPr lang="de-DE" sz="1200" dirty="0" err="1" smtClean="0">
                <a:latin typeface="Arial" panose="020B0604020202020204" pitchFamily="34" charset="0"/>
                <a:cs typeface="Arial" panose="020B0604020202020204" pitchFamily="34" charset="0"/>
              </a:rPr>
              <a:t>cooled</a:t>
            </a:r>
            <a:endParaRPr lang="de-DE" sz="1200" dirty="0">
              <a:latin typeface="Arial" panose="020B0604020202020204" pitchFamily="34" charset="0"/>
              <a:cs typeface="Arial" panose="020B0604020202020204" pitchFamily="34" charset="0"/>
            </a:endParaRPr>
          </a:p>
        </p:txBody>
      </p:sp>
      <p:sp>
        <p:nvSpPr>
          <p:cNvPr id="19" name="Textfeld 18"/>
          <p:cNvSpPr txBox="1"/>
          <p:nvPr/>
        </p:nvSpPr>
        <p:spPr>
          <a:xfrm>
            <a:off x="6372200" y="3717032"/>
            <a:ext cx="1083053" cy="276999"/>
          </a:xfrm>
          <a:prstGeom prst="rect">
            <a:avLst/>
          </a:prstGeom>
          <a:noFill/>
        </p:spPr>
        <p:txBody>
          <a:bodyPr wrap="none" rtlCol="0">
            <a:spAutoFit/>
          </a:bodyPr>
          <a:lstStyle/>
          <a:p>
            <a:r>
              <a:rPr lang="de-DE" sz="1200" dirty="0" err="1" smtClean="0">
                <a:latin typeface="Arial" panose="020B0604020202020204" pitchFamily="34" charset="0"/>
                <a:cs typeface="Arial" panose="020B0604020202020204" pitchFamily="34" charset="0"/>
              </a:rPr>
              <a:t>Water</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cooled</a:t>
            </a:r>
            <a:endParaRPr lang="de-DE" sz="1200" dirty="0">
              <a:latin typeface="Arial" panose="020B0604020202020204" pitchFamily="34" charset="0"/>
              <a:cs typeface="Arial" panose="020B0604020202020204" pitchFamily="34" charset="0"/>
            </a:endParaRPr>
          </a:p>
        </p:txBody>
      </p:sp>
      <p:pic>
        <p:nvPicPr>
          <p:cNvPr id="21" name="Picture 3" descr="\\Kp2pc215\d\UserdataIK\Desktop\Detectors\XDEGAS\SunPower CT\CT-Cool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4221088"/>
            <a:ext cx="2568633" cy="1443921"/>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727902"/>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Rectangle 5"/>
          <p:cNvSpPr>
            <a:spLocks noGrp="1" noChangeArrowheads="1"/>
          </p:cNvSpPr>
          <p:nvPr>
            <p:ph type="ftr" sz="quarter" idx="4294967295"/>
          </p:nvPr>
        </p:nvSpPr>
        <p:spPr>
          <a:xfrm>
            <a:off x="0" y="6480720"/>
            <a:ext cx="2555776" cy="404664"/>
          </a:xfrm>
          <a:prstGeom prst="rect">
            <a:avLst/>
          </a:prstGeom>
        </p:spPr>
        <p:txBody>
          <a:bodyPr/>
          <a:lstStyle/>
          <a:p>
            <a:r>
              <a:rPr lang="en-US" smtClean="0"/>
              <a:t>ECE 11 and ECSG 02 Meeting, Nov 4-5, FAIR/GSI, Darmstadt</a:t>
            </a:r>
            <a:endParaRPr lang="en-US" sz="1200" dirty="0"/>
          </a:p>
        </p:txBody>
      </p:sp>
      <p:pic>
        <p:nvPicPr>
          <p:cNvPr id="39" name="Grafik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8" name="Textfeld 27"/>
          <p:cNvSpPr txBox="1">
            <a:spLocks noChangeArrowheads="1"/>
          </p:cNvSpPr>
          <p:nvPr/>
        </p:nvSpPr>
        <p:spPr bwMode="auto">
          <a:xfrm>
            <a:off x="179512" y="548680"/>
            <a:ext cx="3888432" cy="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r>
              <a:rPr lang="en-US" sz="2400" dirty="0">
                <a:solidFill>
                  <a:srgbClr val="333399"/>
                </a:solidFill>
                <a:latin typeface="Gill Sans MT" panose="020B0502020104020203" pitchFamily="34" charset="0"/>
              </a:rPr>
              <a:t>Cooling </a:t>
            </a:r>
            <a:r>
              <a:rPr lang="en-US" sz="2400" dirty="0" smtClean="0">
                <a:solidFill>
                  <a:srgbClr val="333399"/>
                </a:solidFill>
                <a:latin typeface="Gill Sans MT" panose="020B0502020104020203" pitchFamily="34" charset="0"/>
              </a:rPr>
              <a:t>Scheme</a:t>
            </a:r>
            <a:endParaRPr lang="en-US" sz="2400" dirty="0">
              <a:solidFill>
                <a:srgbClr val="333399"/>
              </a:solidFill>
              <a:latin typeface="Gill Sans MT" panose="020B0502020104020203" pitchFamily="34" charset="0"/>
            </a:endParaRPr>
          </a:p>
        </p:txBody>
      </p:sp>
      <p:sp>
        <p:nvSpPr>
          <p:cNvPr id="20" name="Content Placeholder 2"/>
          <p:cNvSpPr txBox="1">
            <a:spLocks/>
          </p:cNvSpPr>
          <p:nvPr/>
        </p:nvSpPr>
        <p:spPr>
          <a:xfrm>
            <a:off x="395536" y="1340768"/>
            <a:ext cx="8229600" cy="452596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a:buChar char="•"/>
            </a:pPr>
            <a:r>
              <a:rPr lang="en-US" sz="2800" dirty="0" smtClean="0">
                <a:solidFill>
                  <a:schemeClr val="tx1"/>
                </a:solidFill>
              </a:rPr>
              <a:t>XC II </a:t>
            </a:r>
          </a:p>
          <a:p>
            <a:pPr marL="628650" lvl="1" indent="-171450" algn="l">
              <a:buFont typeface="Arial"/>
              <a:buChar char="•"/>
            </a:pPr>
            <a:r>
              <a:rPr lang="en-US" sz="2400" dirty="0" smtClean="0">
                <a:solidFill>
                  <a:schemeClr val="tx1"/>
                </a:solidFill>
              </a:rPr>
              <a:t>(</a:t>
            </a:r>
            <a:r>
              <a:rPr lang="en-US" sz="2400" dirty="0" smtClean="0">
                <a:solidFill>
                  <a:schemeClr val="tx1"/>
                </a:solidFill>
              </a:rPr>
              <a:t>Original </a:t>
            </a:r>
            <a:r>
              <a:rPr lang="en-US" sz="2400" dirty="0" smtClean="0">
                <a:solidFill>
                  <a:schemeClr val="tx1"/>
                </a:solidFill>
              </a:rPr>
              <a:t>XC2 </a:t>
            </a:r>
            <a:r>
              <a:rPr lang="en-US" sz="2400" dirty="0" smtClean="0">
                <a:solidFill>
                  <a:schemeClr val="tx1"/>
                </a:solidFill>
              </a:rPr>
              <a:t>for DEGAS) </a:t>
            </a:r>
            <a:endParaRPr lang="en-US" sz="2400" dirty="0" smtClean="0">
              <a:solidFill>
                <a:schemeClr val="tx1"/>
              </a:solidFill>
            </a:endParaRPr>
          </a:p>
          <a:p>
            <a:pPr marL="628650" lvl="1" indent="-171450" algn="l">
              <a:buFont typeface="Arial"/>
              <a:buChar char="•"/>
            </a:pPr>
            <a:r>
              <a:rPr lang="en-US" sz="2400" dirty="0" smtClean="0">
                <a:solidFill>
                  <a:schemeClr val="tx1"/>
                </a:solidFill>
              </a:rPr>
              <a:t>(</a:t>
            </a:r>
            <a:r>
              <a:rPr lang="en-US" sz="2400" dirty="0" smtClean="0">
                <a:solidFill>
                  <a:schemeClr val="tx1"/>
                </a:solidFill>
              </a:rPr>
              <a:t>Company will not provide service) (Upkeep is </a:t>
            </a:r>
            <a:r>
              <a:rPr lang="en-US" sz="2400" dirty="0" smtClean="0">
                <a:solidFill>
                  <a:schemeClr val="tx1"/>
                </a:solidFill>
              </a:rPr>
              <a:t>impossible</a:t>
            </a:r>
            <a:r>
              <a:rPr lang="en-US" sz="2400" dirty="0" smtClean="0">
                <a:solidFill>
                  <a:schemeClr val="tx1"/>
                </a:solidFill>
              </a:rPr>
              <a:t>) </a:t>
            </a:r>
            <a:endParaRPr lang="en-US" sz="2400" dirty="0" smtClean="0">
              <a:solidFill>
                <a:schemeClr val="tx1"/>
              </a:solidFill>
            </a:endParaRPr>
          </a:p>
          <a:p>
            <a:pPr marL="171450" indent="-171450" algn="l">
              <a:buFont typeface="Arial"/>
              <a:buChar char="•"/>
            </a:pPr>
            <a:r>
              <a:rPr lang="en-US" sz="2800" dirty="0" smtClean="0">
                <a:solidFill>
                  <a:schemeClr val="tx1"/>
                </a:solidFill>
              </a:rPr>
              <a:t>XC III </a:t>
            </a:r>
          </a:p>
          <a:p>
            <a:pPr marL="628650" lvl="1" indent="-171450" algn="l">
              <a:buFont typeface="Arial"/>
              <a:buChar char="•"/>
            </a:pPr>
            <a:r>
              <a:rPr lang="en-US" sz="2400" dirty="0" smtClean="0">
                <a:solidFill>
                  <a:schemeClr val="tx1"/>
                </a:solidFill>
              </a:rPr>
              <a:t>(</a:t>
            </a:r>
            <a:r>
              <a:rPr lang="en-US" sz="2400" dirty="0" smtClean="0">
                <a:solidFill>
                  <a:schemeClr val="tx1"/>
                </a:solidFill>
              </a:rPr>
              <a:t>Designed to improve the vacuum degradation</a:t>
            </a:r>
            <a:r>
              <a:rPr lang="en-US" sz="2400" dirty="0" smtClean="0">
                <a:solidFill>
                  <a:schemeClr val="tx1"/>
                </a:solidFill>
              </a:rPr>
              <a:t>)</a:t>
            </a:r>
          </a:p>
          <a:p>
            <a:pPr marL="628650" lvl="1" indent="-171450" algn="l">
              <a:buFont typeface="Arial"/>
              <a:buChar char="•"/>
            </a:pPr>
            <a:r>
              <a:rPr lang="en-US" sz="2000" dirty="0" smtClean="0">
                <a:solidFill>
                  <a:schemeClr val="tx1"/>
                </a:solidFill>
              </a:rPr>
              <a:t>(</a:t>
            </a:r>
            <a:r>
              <a:rPr lang="en-US" sz="2000" dirty="0" smtClean="0">
                <a:solidFill>
                  <a:schemeClr val="tx1"/>
                </a:solidFill>
              </a:rPr>
              <a:t>Thermal link will be weak for composite </a:t>
            </a:r>
            <a:r>
              <a:rPr lang="en-US" sz="2000" dirty="0" smtClean="0">
                <a:solidFill>
                  <a:schemeClr val="tx1"/>
                </a:solidFill>
              </a:rPr>
              <a:t>detectors)</a:t>
            </a:r>
            <a:endParaRPr lang="en-US" sz="2000" dirty="0" smtClean="0">
              <a:solidFill>
                <a:schemeClr val="tx1"/>
              </a:solidFill>
            </a:endParaRPr>
          </a:p>
          <a:p>
            <a:pPr marL="171450" indent="-171450" algn="l">
              <a:buFont typeface="Arial"/>
              <a:buChar char="•"/>
            </a:pPr>
            <a:r>
              <a:rPr lang="en-US" sz="2800" dirty="0" smtClean="0">
                <a:solidFill>
                  <a:schemeClr val="tx1"/>
                </a:solidFill>
              </a:rPr>
              <a:t>CT </a:t>
            </a:r>
            <a:endParaRPr lang="en-US" sz="2800" dirty="0">
              <a:solidFill>
                <a:schemeClr val="tx1"/>
              </a:solidFill>
            </a:endParaRPr>
          </a:p>
          <a:p>
            <a:pPr marL="628650" lvl="1" indent="-171450" algn="l">
              <a:buFont typeface="Arial"/>
              <a:buChar char="•"/>
            </a:pPr>
            <a:r>
              <a:rPr lang="en-US" sz="2400" dirty="0" smtClean="0">
                <a:solidFill>
                  <a:schemeClr val="tx1"/>
                </a:solidFill>
              </a:rPr>
              <a:t>High power (</a:t>
            </a:r>
            <a:r>
              <a:rPr lang="en-US" sz="2400" dirty="0" err="1" smtClean="0">
                <a:solidFill>
                  <a:schemeClr val="tx1"/>
                </a:solidFill>
              </a:rPr>
              <a:t>Stirling</a:t>
            </a:r>
            <a:r>
              <a:rPr lang="en-US" sz="2400" dirty="0" smtClean="0">
                <a:solidFill>
                  <a:schemeClr val="tx1"/>
                </a:solidFill>
              </a:rPr>
              <a:t> cycle)</a:t>
            </a:r>
            <a:endParaRPr lang="en-US" sz="2400" dirty="0">
              <a:solidFill>
                <a:schemeClr val="tx1"/>
              </a:solidFill>
            </a:endParaRPr>
          </a:p>
          <a:p>
            <a:pPr marL="628650" lvl="1" indent="-171450" algn="l">
              <a:buFont typeface="Arial"/>
              <a:buChar char="•"/>
            </a:pPr>
            <a:r>
              <a:rPr lang="en-US" sz="2400" dirty="0" err="1" smtClean="0">
                <a:solidFill>
                  <a:schemeClr val="tx1"/>
                </a:solidFill>
              </a:rPr>
              <a:t>Microphonics</a:t>
            </a:r>
            <a:r>
              <a:rPr lang="en-US" sz="2400" dirty="0" smtClean="0">
                <a:solidFill>
                  <a:schemeClr val="tx1"/>
                </a:solidFill>
              </a:rPr>
              <a:t> noise</a:t>
            </a:r>
            <a:r>
              <a:rPr lang="en-US" sz="2400" dirty="0" smtClean="0">
                <a:solidFill>
                  <a:schemeClr val="tx1"/>
                </a:solidFill>
              </a:rPr>
              <a:t>, special adapter for noise </a:t>
            </a:r>
            <a:r>
              <a:rPr lang="en-US" sz="2400" dirty="0" smtClean="0">
                <a:solidFill>
                  <a:schemeClr val="tx1"/>
                </a:solidFill>
              </a:rPr>
              <a:t>cancellation</a:t>
            </a:r>
          </a:p>
          <a:p>
            <a:pPr marL="628650" lvl="1" indent="-171450" algn="l">
              <a:buFont typeface="Arial"/>
              <a:buChar char="•"/>
            </a:pPr>
            <a:r>
              <a:rPr lang="en-US" sz="2400" dirty="0" smtClean="0">
                <a:solidFill>
                  <a:schemeClr val="tx1"/>
                </a:solidFill>
              </a:rPr>
              <a:t> </a:t>
            </a:r>
            <a:r>
              <a:rPr lang="en-US" sz="2400" dirty="0" smtClean="0">
                <a:solidFill>
                  <a:schemeClr val="tx1"/>
                </a:solidFill>
              </a:rPr>
              <a:t>Costly, Long Delivery </a:t>
            </a:r>
            <a:r>
              <a:rPr lang="en-US" sz="2400" dirty="0" smtClean="0">
                <a:solidFill>
                  <a:schemeClr val="tx1"/>
                </a:solidFill>
              </a:rPr>
              <a:t>time</a:t>
            </a:r>
          </a:p>
          <a:p>
            <a:pPr marL="171450" indent="-171450" algn="l">
              <a:buFont typeface="Arial"/>
              <a:buChar char="•"/>
            </a:pPr>
            <a:r>
              <a:rPr lang="en-US" sz="2800" dirty="0" smtClean="0">
                <a:solidFill>
                  <a:schemeClr val="tx1"/>
                </a:solidFill>
              </a:rPr>
              <a:t>Small LN</a:t>
            </a:r>
            <a:r>
              <a:rPr lang="en-US" sz="2800" baseline="-25000" dirty="0" smtClean="0">
                <a:solidFill>
                  <a:schemeClr val="tx1"/>
                </a:solidFill>
              </a:rPr>
              <a:t>2</a:t>
            </a:r>
            <a:r>
              <a:rPr lang="en-US" sz="2800" dirty="0" smtClean="0">
                <a:solidFill>
                  <a:schemeClr val="tx1"/>
                </a:solidFill>
              </a:rPr>
              <a:t> </a:t>
            </a:r>
            <a:r>
              <a:rPr lang="en-US" sz="2800" dirty="0" err="1" smtClean="0">
                <a:solidFill>
                  <a:schemeClr val="tx1"/>
                </a:solidFill>
              </a:rPr>
              <a:t>dewar</a:t>
            </a:r>
            <a:endParaRPr lang="en-US" sz="2800" dirty="0" smtClean="0">
              <a:solidFill>
                <a:schemeClr val="tx1"/>
              </a:solidFill>
            </a:endParaRPr>
          </a:p>
          <a:p>
            <a:pPr marL="628650" lvl="1" indent="-171450" algn="l">
              <a:buFont typeface="Arial"/>
              <a:buChar char="•"/>
            </a:pPr>
            <a:r>
              <a:rPr lang="en-US" sz="2400" dirty="0" smtClean="0">
                <a:solidFill>
                  <a:schemeClr val="tx1"/>
                </a:solidFill>
              </a:rPr>
              <a:t>With improved design thermal load can be reduced</a:t>
            </a:r>
            <a:endParaRPr lang="en-US" sz="2400" dirty="0" smtClean="0">
              <a:solidFill>
                <a:schemeClr val="tx1"/>
              </a:solidFill>
            </a:endParaRPr>
          </a:p>
          <a:p>
            <a:pPr lvl="1" algn="l"/>
            <a:endParaRPr lang="en-US" sz="2000" dirty="0" smtClean="0">
              <a:solidFill>
                <a:schemeClr val="tx1"/>
              </a:solidFill>
            </a:endParaRPr>
          </a:p>
          <a:p>
            <a:pPr marL="914400" lvl="1" indent="-457200" algn="l">
              <a:buFont typeface="Arial"/>
              <a:buChar char="•"/>
            </a:pPr>
            <a:endParaRPr lang="en-US" dirty="0" smtClean="0"/>
          </a:p>
          <a:p>
            <a:pPr lvl="1"/>
            <a:endParaRPr lang="en-US" dirty="0"/>
          </a:p>
        </p:txBody>
      </p:sp>
    </p:spTree>
    <p:extLst>
      <p:ext uri="{BB962C8B-B14F-4D97-AF65-F5344CB8AC3E}">
        <p14:creationId xmlns:p14="http://schemas.microsoft.com/office/powerpoint/2010/main" val="54077059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3" descr="E:\Documents and Settings\Kojouhar\Desktop\Balkan2012\GSI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759" y="6342464"/>
            <a:ext cx="548640" cy="182880"/>
          </a:xfrm>
          <a:prstGeom prst="rect">
            <a:avLst/>
          </a:prstGeom>
          <a:noFill/>
          <a:extLst>
            <a:ext uri="{909E8E84-426E-40dd-AFC4-6F175D3DCCD1}">
              <a14:hiddenFill xmlns:a14="http://schemas.microsoft.com/office/drawing/2010/main">
                <a:solidFill>
                  <a:srgbClr val="FFFFFF"/>
                </a:solidFill>
              </a14:hiddenFill>
            </a:ext>
          </a:extLst>
        </p:spPr>
      </p:pic>
      <p:pic>
        <p:nvPicPr>
          <p:cNvPr id="39" name="Grafik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1" name="Textfeld 20"/>
          <p:cNvSpPr txBox="1"/>
          <p:nvPr/>
        </p:nvSpPr>
        <p:spPr>
          <a:xfrm>
            <a:off x="6156176" y="2552016"/>
            <a:ext cx="1045479" cy="246221"/>
          </a:xfrm>
          <a:prstGeom prst="rect">
            <a:avLst/>
          </a:prstGeom>
          <a:noFill/>
        </p:spPr>
        <p:txBody>
          <a:bodyPr wrap="none" rtlCol="0">
            <a:spAutoFit/>
          </a:bodyPr>
          <a:lstStyle/>
          <a:p>
            <a:r>
              <a:rPr lang="en-US" sz="1000" dirty="0" smtClean="0">
                <a:solidFill>
                  <a:schemeClr val="bg1"/>
                </a:solidFill>
                <a:latin typeface="Arial" panose="020B0604020202020204" pitchFamily="34" charset="0"/>
                <a:cs typeface="Arial" panose="020B0604020202020204" pitchFamily="34" charset="0"/>
              </a:rPr>
              <a:t>Cold frame (Al)</a:t>
            </a:r>
            <a:endParaRPr lang="en-US" sz="1000" dirty="0">
              <a:solidFill>
                <a:schemeClr val="bg1"/>
              </a:solidFill>
              <a:latin typeface="Arial" panose="020B0604020202020204" pitchFamily="34" charset="0"/>
              <a:cs typeface="Arial" panose="020B0604020202020204" pitchFamily="34" charset="0"/>
            </a:endParaRPr>
          </a:p>
        </p:txBody>
      </p:sp>
      <p:sp>
        <p:nvSpPr>
          <p:cNvPr id="22" name="Textfeld 21"/>
          <p:cNvSpPr txBox="1"/>
          <p:nvPr/>
        </p:nvSpPr>
        <p:spPr>
          <a:xfrm>
            <a:off x="6089116" y="3045818"/>
            <a:ext cx="1383712" cy="246221"/>
          </a:xfrm>
          <a:prstGeom prst="rect">
            <a:avLst/>
          </a:prstGeom>
          <a:noFill/>
        </p:spPr>
        <p:txBody>
          <a:bodyPr wrap="none" rtlCol="0">
            <a:spAutoFit/>
          </a:bodyPr>
          <a:lstStyle/>
          <a:p>
            <a:r>
              <a:rPr lang="en-US" sz="1000" dirty="0" smtClean="0">
                <a:solidFill>
                  <a:schemeClr val="bg1"/>
                </a:solidFill>
                <a:latin typeface="Arial" panose="020B0604020202020204" pitchFamily="34" charset="0"/>
                <a:cs typeface="Arial" panose="020B0604020202020204" pitchFamily="34" charset="0"/>
              </a:rPr>
              <a:t>Detector head lid (Al)</a:t>
            </a:r>
            <a:endParaRPr lang="en-US" sz="1000" dirty="0">
              <a:solidFill>
                <a:schemeClr val="bg1"/>
              </a:solidFill>
              <a:latin typeface="Arial" panose="020B0604020202020204" pitchFamily="34" charset="0"/>
              <a:cs typeface="Arial" panose="020B0604020202020204" pitchFamily="34" charset="0"/>
            </a:endParaRPr>
          </a:p>
        </p:txBody>
      </p:sp>
      <p:cxnSp>
        <p:nvCxnSpPr>
          <p:cNvPr id="23" name="Gerade Verbindung mit Pfeil 22"/>
          <p:cNvCxnSpPr/>
          <p:nvPr/>
        </p:nvCxnSpPr>
        <p:spPr>
          <a:xfrm flipH="1">
            <a:off x="4576800" y="2798237"/>
            <a:ext cx="1651384" cy="84678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V="1">
            <a:off x="2446302" y="5027615"/>
            <a:ext cx="1045578" cy="7317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2576707" y="4668736"/>
            <a:ext cx="267101" cy="615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flipV="1">
            <a:off x="2531805" y="3753537"/>
            <a:ext cx="744051" cy="12311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2576707" y="3175344"/>
            <a:ext cx="555133" cy="3976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5"/>
          <p:cNvSpPr>
            <a:spLocks noGrp="1" noChangeArrowheads="1"/>
          </p:cNvSpPr>
          <p:nvPr>
            <p:ph type="ftr" sz="quarter" idx="4294967295"/>
          </p:nvPr>
        </p:nvSpPr>
        <p:spPr>
          <a:xfrm>
            <a:off x="0" y="6476467"/>
            <a:ext cx="3491880" cy="381533"/>
          </a:xfrm>
          <a:prstGeom prst="rect">
            <a:avLst/>
          </a:prstGeom>
        </p:spPr>
        <p:txBody>
          <a:bodyPr/>
          <a:lstStyle/>
          <a:p>
            <a:r>
              <a:rPr lang="en-US" sz="1100" b="1" i="1" smtClean="0">
                <a:solidFill>
                  <a:schemeClr val="accent1">
                    <a:lumMod val="40000"/>
                    <a:lumOff val="60000"/>
                  </a:schemeClr>
                </a:solidFill>
                <a:latin typeface="Arial" panose="020B0604020202020204" pitchFamily="34" charset="0"/>
                <a:cs typeface="Arial" panose="020B0604020202020204" pitchFamily="34" charset="0"/>
              </a:rPr>
              <a:t>ECE 11 and ECSG 02 Meeting, Nov 4-5, FAIR/GSI, Darmstadt</a:t>
            </a:r>
            <a:endParaRPr lang="en-US" sz="1100" b="1" i="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6" name="Textfeld 35"/>
          <p:cNvSpPr txBox="1">
            <a:spLocks noChangeArrowheads="1"/>
          </p:cNvSpPr>
          <p:nvPr/>
        </p:nvSpPr>
        <p:spPr bwMode="auto">
          <a:xfrm>
            <a:off x="35497" y="76875"/>
            <a:ext cx="1715418" cy="3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000" i="1" dirty="0" smtClean="0">
                <a:solidFill>
                  <a:schemeClr val="accent1">
                    <a:lumMod val="75000"/>
                  </a:schemeClr>
                </a:solidFill>
              </a:rPr>
              <a:t>Status Report</a:t>
            </a:r>
            <a:endParaRPr lang="en-US" sz="2000" i="1" dirty="0">
              <a:solidFill>
                <a:schemeClr val="accent1">
                  <a:lumMod val="75000"/>
                </a:schemeClr>
              </a:solidFill>
              <a:latin typeface="Gill Sans MT" panose="020B0502020104020203" pitchFamily="34" charset="0"/>
            </a:endParaRPr>
          </a:p>
        </p:txBody>
      </p:sp>
      <p:grpSp>
        <p:nvGrpSpPr>
          <p:cNvPr id="83" name="Gruppieren 82"/>
          <p:cNvGrpSpPr/>
          <p:nvPr/>
        </p:nvGrpSpPr>
        <p:grpSpPr>
          <a:xfrm>
            <a:off x="3009967" y="565594"/>
            <a:ext cx="3146209" cy="5759450"/>
            <a:chOff x="3009967" y="565594"/>
            <a:chExt cx="3146209" cy="5759450"/>
          </a:xfrm>
        </p:grpSpPr>
        <p:cxnSp>
          <p:nvCxnSpPr>
            <p:cNvPr id="12" name="Gerade Verbindung mit Pfeil 11"/>
            <p:cNvCxnSpPr/>
            <p:nvPr/>
          </p:nvCxnSpPr>
          <p:spPr>
            <a:xfrm flipH="1">
              <a:off x="4860032" y="1880169"/>
              <a:ext cx="1296144" cy="67184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292080" y="2240209"/>
              <a:ext cx="864096" cy="3612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H="1">
              <a:off x="5076056" y="3184027"/>
              <a:ext cx="1080120" cy="38898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a:off x="5004048" y="3573016"/>
              <a:ext cx="932634" cy="2994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55" name="Grafik 54" descr="C:\Users\kojouhar\Desktop\XDEGAS\Production Data Base\DEGAS-2\DEGAS-2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93600" y="1981961"/>
              <a:ext cx="5759450" cy="2926715"/>
            </a:xfrm>
            <a:prstGeom prst="rect">
              <a:avLst/>
            </a:prstGeom>
            <a:noFill/>
            <a:ln>
              <a:noFill/>
            </a:ln>
          </p:spPr>
        </p:pic>
        <p:sp>
          <p:nvSpPr>
            <p:cNvPr id="56" name="Textfeld 2"/>
            <p:cNvSpPr txBox="1">
              <a:spLocks noChangeArrowheads="1"/>
            </p:cNvSpPr>
            <p:nvPr/>
          </p:nvSpPr>
          <p:spPr bwMode="auto">
            <a:xfrm>
              <a:off x="3039812" y="6027229"/>
              <a:ext cx="2320925" cy="274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a:effectLst/>
                  <a:latin typeface="Calibri"/>
                  <a:ea typeface="Calibri"/>
                  <a:cs typeface="Times New Roman"/>
                </a:rPr>
                <a:t>Fig.1. DEGAS Structure. </a:t>
              </a:r>
              <a:endParaRPr lang="de-DE" sz="1100">
                <a:effectLst/>
                <a:latin typeface="Calibri"/>
                <a:ea typeface="Calibri"/>
                <a:cs typeface="Times New Roman"/>
              </a:endParaRPr>
            </a:p>
          </p:txBody>
        </p:sp>
        <p:cxnSp>
          <p:nvCxnSpPr>
            <p:cNvPr id="57" name="Gerade Verbindung mit Pfeil 56"/>
            <p:cNvCxnSpPr/>
            <p:nvPr/>
          </p:nvCxnSpPr>
          <p:spPr>
            <a:xfrm flipH="1" flipV="1">
              <a:off x="4556192" y="3666299"/>
              <a:ext cx="1070610" cy="34036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H="1" flipV="1">
              <a:off x="4566987" y="3780599"/>
              <a:ext cx="1056640" cy="225425"/>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flipV="1">
              <a:off x="3707832" y="2932239"/>
              <a:ext cx="774700" cy="493395"/>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p:nvPr/>
          </p:nvCxnSpPr>
          <p:spPr>
            <a:xfrm>
              <a:off x="3709102" y="3420554"/>
              <a:ext cx="747395" cy="22479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sp>
          <p:nvSpPr>
            <p:cNvPr id="61" name="Textfeld 2"/>
            <p:cNvSpPr txBox="1">
              <a:spLocks noChangeArrowheads="1"/>
            </p:cNvSpPr>
            <p:nvPr/>
          </p:nvSpPr>
          <p:spPr bwMode="auto">
            <a:xfrm>
              <a:off x="5330892" y="3975544"/>
              <a:ext cx="597535" cy="2082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800">
                  <a:solidFill>
                    <a:srgbClr val="FFC000"/>
                  </a:solidFill>
                  <a:effectLst/>
                  <a:latin typeface="Calibri"/>
                  <a:ea typeface="Calibri"/>
                  <a:cs typeface="Times New Roman"/>
                </a:rPr>
                <a:t>2 x Pt100</a:t>
              </a:r>
              <a:endParaRPr lang="de-DE" sz="1100">
                <a:effectLst/>
                <a:latin typeface="Calibri"/>
                <a:ea typeface="Calibri"/>
                <a:cs typeface="Times New Roman"/>
              </a:endParaRPr>
            </a:p>
          </p:txBody>
        </p:sp>
        <p:cxnSp>
          <p:nvCxnSpPr>
            <p:cNvPr id="62" name="Gerade Verbindung mit Pfeil 61"/>
            <p:cNvCxnSpPr/>
            <p:nvPr/>
          </p:nvCxnSpPr>
          <p:spPr>
            <a:xfrm flipH="1" flipV="1">
              <a:off x="4739072" y="1874329"/>
              <a:ext cx="1013460" cy="32004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flipH="1" flipV="1">
              <a:off x="4624137" y="2816669"/>
              <a:ext cx="1070610" cy="34036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sp>
          <p:nvSpPr>
            <p:cNvPr id="64" name="Textfeld 2"/>
            <p:cNvSpPr txBox="1">
              <a:spLocks noChangeArrowheads="1"/>
            </p:cNvSpPr>
            <p:nvPr/>
          </p:nvSpPr>
          <p:spPr bwMode="auto">
            <a:xfrm>
              <a:off x="5254057" y="2198179"/>
              <a:ext cx="597535" cy="2082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800">
                  <a:solidFill>
                    <a:srgbClr val="FFC000"/>
                  </a:solidFill>
                  <a:effectLst/>
                  <a:latin typeface="Calibri"/>
                  <a:ea typeface="Calibri"/>
                  <a:cs typeface="Times New Roman"/>
                </a:rPr>
                <a:t>1 x Pt100</a:t>
              </a:r>
              <a:endParaRPr lang="de-DE" sz="1100">
                <a:effectLst/>
                <a:latin typeface="Calibri"/>
                <a:ea typeface="Calibri"/>
                <a:cs typeface="Times New Roman"/>
              </a:endParaRPr>
            </a:p>
          </p:txBody>
        </p:sp>
        <p:sp>
          <p:nvSpPr>
            <p:cNvPr id="65" name="Textfeld 2"/>
            <p:cNvSpPr txBox="1">
              <a:spLocks noChangeArrowheads="1"/>
            </p:cNvSpPr>
            <p:nvPr/>
          </p:nvSpPr>
          <p:spPr bwMode="auto">
            <a:xfrm>
              <a:off x="5337877" y="3130359"/>
              <a:ext cx="597535" cy="2082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800">
                  <a:solidFill>
                    <a:srgbClr val="FFC000"/>
                  </a:solidFill>
                  <a:effectLst/>
                  <a:latin typeface="Calibri"/>
                  <a:ea typeface="Calibri"/>
                  <a:cs typeface="Times New Roman"/>
                </a:rPr>
                <a:t>1 x Pt100</a:t>
              </a:r>
              <a:endParaRPr lang="de-DE" sz="1100">
                <a:effectLst/>
                <a:latin typeface="Calibri"/>
                <a:ea typeface="Calibri"/>
                <a:cs typeface="Times New Roman"/>
              </a:endParaRPr>
            </a:p>
          </p:txBody>
        </p:sp>
        <p:sp>
          <p:nvSpPr>
            <p:cNvPr id="66" name="Textfeld 2"/>
            <p:cNvSpPr txBox="1">
              <a:spLocks noChangeArrowheads="1"/>
            </p:cNvSpPr>
            <p:nvPr/>
          </p:nvSpPr>
          <p:spPr bwMode="auto">
            <a:xfrm>
              <a:off x="3026477" y="3210369"/>
              <a:ext cx="882650" cy="50736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E36C0A"/>
                  </a:solidFill>
                  <a:effectLst/>
                  <a:latin typeface="Calibri"/>
                  <a:ea typeface="Calibri"/>
                  <a:cs typeface="Times New Roman"/>
                </a:rPr>
                <a:t>Here Superinsulation is applied</a:t>
              </a:r>
              <a:endParaRPr lang="de-DE" sz="1100">
                <a:effectLst/>
                <a:latin typeface="Calibri"/>
                <a:ea typeface="Calibri"/>
                <a:cs typeface="Times New Roman"/>
              </a:endParaRPr>
            </a:p>
          </p:txBody>
        </p:sp>
        <p:cxnSp>
          <p:nvCxnSpPr>
            <p:cNvPr id="67" name="Gerade Verbindung mit Pfeil 66"/>
            <p:cNvCxnSpPr/>
            <p:nvPr/>
          </p:nvCxnSpPr>
          <p:spPr>
            <a:xfrm flipV="1">
              <a:off x="3720532" y="1994344"/>
              <a:ext cx="774700" cy="493395"/>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a:off x="3720532" y="2487739"/>
              <a:ext cx="774700" cy="211455"/>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sp>
          <p:nvSpPr>
            <p:cNvPr id="69" name="Textfeld 2"/>
            <p:cNvSpPr txBox="1">
              <a:spLocks noChangeArrowheads="1"/>
            </p:cNvSpPr>
            <p:nvPr/>
          </p:nvSpPr>
          <p:spPr bwMode="auto">
            <a:xfrm>
              <a:off x="3040447" y="2271839"/>
              <a:ext cx="882650" cy="36449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E36C0A"/>
                  </a:solidFill>
                  <a:effectLst/>
                  <a:latin typeface="Calibri"/>
                  <a:ea typeface="Calibri"/>
                  <a:cs typeface="Times New Roman"/>
                </a:rPr>
                <a:t>Here Al-Mylar is applied</a:t>
              </a:r>
              <a:endParaRPr lang="de-DE" sz="1100">
                <a:effectLst/>
                <a:latin typeface="Calibri"/>
                <a:ea typeface="Calibri"/>
                <a:cs typeface="Times New Roman"/>
              </a:endParaRPr>
            </a:p>
          </p:txBody>
        </p:sp>
        <p:cxnSp>
          <p:nvCxnSpPr>
            <p:cNvPr id="70" name="Gerade Verbindung mit Pfeil 69"/>
            <p:cNvCxnSpPr/>
            <p:nvPr/>
          </p:nvCxnSpPr>
          <p:spPr>
            <a:xfrm flipV="1">
              <a:off x="4003742" y="3968559"/>
              <a:ext cx="492760" cy="635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sp>
          <p:nvSpPr>
            <p:cNvPr id="71" name="Textfeld 2"/>
            <p:cNvSpPr txBox="1">
              <a:spLocks noChangeArrowheads="1"/>
            </p:cNvSpPr>
            <p:nvPr/>
          </p:nvSpPr>
          <p:spPr bwMode="auto">
            <a:xfrm>
              <a:off x="3171257" y="2635059"/>
              <a:ext cx="882650" cy="36449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E36C0A"/>
                  </a:solidFill>
                  <a:effectLst/>
                  <a:latin typeface="Calibri"/>
                  <a:ea typeface="Calibri"/>
                  <a:cs typeface="Times New Roman"/>
                </a:rPr>
                <a:t>Main Absorber Container</a:t>
              </a:r>
              <a:endParaRPr lang="de-DE" sz="1100">
                <a:effectLst/>
                <a:latin typeface="Calibri"/>
                <a:ea typeface="Calibri"/>
                <a:cs typeface="Times New Roman"/>
              </a:endParaRPr>
            </a:p>
          </p:txBody>
        </p:sp>
        <p:sp>
          <p:nvSpPr>
            <p:cNvPr id="72" name="Textfeld 2"/>
            <p:cNvSpPr txBox="1">
              <a:spLocks noChangeArrowheads="1"/>
            </p:cNvSpPr>
            <p:nvPr/>
          </p:nvSpPr>
          <p:spPr bwMode="auto">
            <a:xfrm>
              <a:off x="3264602" y="3820604"/>
              <a:ext cx="882650" cy="36449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E36C0A"/>
                  </a:solidFill>
                  <a:effectLst/>
                  <a:latin typeface="Calibri"/>
                  <a:ea typeface="Calibri"/>
                  <a:cs typeface="Times New Roman"/>
                </a:rPr>
                <a:t>Start Absorber Container</a:t>
              </a:r>
              <a:endParaRPr lang="de-DE" sz="1100">
                <a:effectLst/>
                <a:latin typeface="Calibri"/>
                <a:ea typeface="Calibri"/>
                <a:cs typeface="Times New Roman"/>
              </a:endParaRPr>
            </a:p>
          </p:txBody>
        </p:sp>
        <p:sp>
          <p:nvSpPr>
            <p:cNvPr id="73" name="Textfeld 2"/>
            <p:cNvSpPr txBox="1">
              <a:spLocks noChangeArrowheads="1"/>
            </p:cNvSpPr>
            <p:nvPr/>
          </p:nvSpPr>
          <p:spPr bwMode="auto">
            <a:xfrm>
              <a:off x="4956242" y="4185729"/>
              <a:ext cx="670560" cy="2286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FFC000"/>
                  </a:solidFill>
                  <a:effectLst/>
                  <a:latin typeface="Calibri"/>
                  <a:ea typeface="Calibri"/>
                  <a:cs typeface="Times New Roman"/>
                </a:rPr>
                <a:t>First spacer</a:t>
              </a:r>
              <a:endParaRPr lang="de-DE" sz="1100">
                <a:effectLst/>
                <a:latin typeface="Calibri"/>
                <a:ea typeface="Calibri"/>
                <a:cs typeface="Times New Roman"/>
              </a:endParaRPr>
            </a:p>
          </p:txBody>
        </p:sp>
        <p:cxnSp>
          <p:nvCxnSpPr>
            <p:cNvPr id="74" name="Gerade Verbindung mit Pfeil 73"/>
            <p:cNvCxnSpPr/>
            <p:nvPr/>
          </p:nvCxnSpPr>
          <p:spPr>
            <a:xfrm flipH="1" flipV="1">
              <a:off x="4624772" y="3969829"/>
              <a:ext cx="396240" cy="33528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flipH="1" flipV="1">
              <a:off x="4739072" y="1775269"/>
              <a:ext cx="434340" cy="13716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sp>
          <p:nvSpPr>
            <p:cNvPr id="76" name="Textfeld 2"/>
            <p:cNvSpPr txBox="1">
              <a:spLocks noChangeArrowheads="1"/>
            </p:cNvSpPr>
            <p:nvPr/>
          </p:nvSpPr>
          <p:spPr bwMode="auto">
            <a:xfrm>
              <a:off x="5111817" y="1699069"/>
              <a:ext cx="674370" cy="3505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FFC000"/>
                  </a:solidFill>
                  <a:effectLst/>
                  <a:latin typeface="Calibri"/>
                  <a:ea typeface="Calibri"/>
                  <a:cs typeface="Times New Roman"/>
                </a:rPr>
                <a:t>Cold Frame spacer</a:t>
              </a:r>
              <a:endParaRPr lang="de-DE" sz="1100">
                <a:effectLst/>
                <a:latin typeface="Calibri"/>
                <a:ea typeface="Calibri"/>
                <a:cs typeface="Times New Roman"/>
              </a:endParaRPr>
            </a:p>
          </p:txBody>
        </p:sp>
        <p:pic>
          <p:nvPicPr>
            <p:cNvPr id="77" name="Grafik 76" descr="C:\Users\kojouhar\Desktop\XDEGAS\Production Data Base\DEGAS-2\DEGAS-coldframe space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6952" y="586549"/>
              <a:ext cx="1439545" cy="762635"/>
            </a:xfrm>
            <a:prstGeom prst="rect">
              <a:avLst/>
            </a:prstGeom>
            <a:noFill/>
            <a:ln>
              <a:solidFill>
                <a:srgbClr val="000000"/>
              </a:solidFill>
            </a:ln>
          </p:spPr>
        </p:pic>
        <p:cxnSp>
          <p:nvCxnSpPr>
            <p:cNvPr id="78" name="Gerade Verbindung mit Pfeil 77"/>
            <p:cNvCxnSpPr/>
            <p:nvPr/>
          </p:nvCxnSpPr>
          <p:spPr>
            <a:xfrm flipH="1" flipV="1">
              <a:off x="3573212" y="952309"/>
              <a:ext cx="1600200" cy="96012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sp>
          <p:nvSpPr>
            <p:cNvPr id="79" name="Textfeld 2"/>
            <p:cNvSpPr txBox="1">
              <a:spLocks noChangeArrowheads="1"/>
            </p:cNvSpPr>
            <p:nvPr/>
          </p:nvSpPr>
          <p:spPr bwMode="auto">
            <a:xfrm>
              <a:off x="4713672" y="3069399"/>
              <a:ext cx="589915" cy="3505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FFC000"/>
                  </a:solidFill>
                  <a:effectLst/>
                  <a:latin typeface="Calibri"/>
                  <a:ea typeface="Calibri"/>
                  <a:cs typeface="Times New Roman"/>
                </a:rPr>
                <a:t>Main labyrinth</a:t>
              </a:r>
              <a:endParaRPr lang="de-DE" sz="1100">
                <a:effectLst/>
                <a:latin typeface="Calibri"/>
                <a:ea typeface="Calibri"/>
                <a:cs typeface="Times New Roman"/>
              </a:endParaRPr>
            </a:p>
          </p:txBody>
        </p:sp>
        <p:cxnSp>
          <p:nvCxnSpPr>
            <p:cNvPr id="80" name="Gerade Verbindung mit Pfeil 79"/>
            <p:cNvCxnSpPr/>
            <p:nvPr/>
          </p:nvCxnSpPr>
          <p:spPr>
            <a:xfrm flipH="1" flipV="1">
              <a:off x="4601277" y="2862389"/>
              <a:ext cx="256540" cy="290195"/>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pic>
          <p:nvPicPr>
            <p:cNvPr id="81" name="Grafik 80" descr="C:\Users\kojouhar\Desktop\20190515_17254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9742" y="596074"/>
              <a:ext cx="878205" cy="1169670"/>
            </a:xfrm>
            <a:prstGeom prst="rect">
              <a:avLst/>
            </a:prstGeom>
            <a:noFill/>
            <a:ln>
              <a:noFill/>
            </a:ln>
          </p:spPr>
        </p:pic>
        <p:cxnSp>
          <p:nvCxnSpPr>
            <p:cNvPr id="82" name="Gerade Verbindung mit Pfeil 81"/>
            <p:cNvCxnSpPr/>
            <p:nvPr/>
          </p:nvCxnSpPr>
          <p:spPr>
            <a:xfrm flipV="1">
              <a:off x="5168967" y="1064704"/>
              <a:ext cx="313055" cy="83947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p:nvPr/>
          </p:nvCxnSpPr>
          <p:spPr>
            <a:xfrm flipV="1">
              <a:off x="3881504" y="2817964"/>
              <a:ext cx="531495" cy="2032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nvCxnSpPr>
          <p:spPr>
            <a:xfrm flipH="1" flipV="1">
              <a:off x="4572617" y="3410978"/>
              <a:ext cx="297180" cy="12954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sp>
          <p:nvSpPr>
            <p:cNvPr id="86" name="Textfeld 2"/>
            <p:cNvSpPr txBox="1">
              <a:spLocks noChangeArrowheads="1"/>
            </p:cNvSpPr>
            <p:nvPr/>
          </p:nvSpPr>
          <p:spPr bwMode="auto">
            <a:xfrm>
              <a:off x="4808837" y="3430663"/>
              <a:ext cx="868680" cy="2286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FFC000"/>
                  </a:solidFill>
                  <a:effectLst/>
                  <a:latin typeface="Calibri"/>
                  <a:ea typeface="Calibri"/>
                  <a:cs typeface="Times New Roman"/>
                </a:rPr>
                <a:t>Second spacer</a:t>
              </a:r>
              <a:endParaRPr lang="de-DE" sz="1100">
                <a:effectLst/>
                <a:latin typeface="Calibri"/>
                <a:ea typeface="Calibri"/>
                <a:cs typeface="Times New Roman"/>
              </a:endParaRPr>
            </a:p>
          </p:txBody>
        </p:sp>
      </p:grpSp>
      <p:sp>
        <p:nvSpPr>
          <p:cNvPr id="52" name="Rechteck 51"/>
          <p:cNvSpPr/>
          <p:nvPr/>
        </p:nvSpPr>
        <p:spPr>
          <a:xfrm>
            <a:off x="35497" y="1600339"/>
            <a:ext cx="2933594" cy="4708981"/>
          </a:xfrm>
          <a:prstGeom prst="rect">
            <a:avLst/>
          </a:prstGeom>
        </p:spPr>
        <p:txBody>
          <a:bodyPr wrap="square">
            <a:spAutoFit/>
          </a:bodyPr>
          <a:lstStyle/>
          <a:p>
            <a:r>
              <a:rPr lang="en-US" sz="1200" dirty="0"/>
              <a:t>The DEGAS structure has been rebuilt in a way to simplify the cold line and to reduce the thermal bridges (Fig.1). Four Pt100 have been applied (initially only three</a:t>
            </a:r>
            <a:r>
              <a:rPr lang="en-US" sz="1200" dirty="0" smtClean="0"/>
              <a:t>):</a:t>
            </a:r>
          </a:p>
          <a:p>
            <a:pPr marL="171450" indent="-171450">
              <a:buFontTx/>
              <a:buChar char="-"/>
            </a:pPr>
            <a:r>
              <a:rPr lang="en-US" sz="1200" dirty="0" smtClean="0"/>
              <a:t>one </a:t>
            </a:r>
            <a:r>
              <a:rPr lang="en-US" sz="1200" dirty="0"/>
              <a:t>at the start absorber container, close to the cold flex</a:t>
            </a:r>
            <a:r>
              <a:rPr lang="en-US" sz="1200" dirty="0" smtClean="0"/>
              <a:t>.</a:t>
            </a:r>
          </a:p>
          <a:p>
            <a:pPr marL="171450" indent="-171450">
              <a:buFontTx/>
              <a:buChar char="-"/>
            </a:pPr>
            <a:r>
              <a:rPr lang="en-US" sz="1200" dirty="0"/>
              <a:t>one at the cold finger, close to the cold flex (additionally installed</a:t>
            </a:r>
            <a:r>
              <a:rPr lang="en-US" sz="1200" dirty="0" smtClean="0"/>
              <a:t>)</a:t>
            </a:r>
          </a:p>
          <a:p>
            <a:pPr marL="171450" indent="-171450">
              <a:buFontTx/>
              <a:buChar char="-"/>
            </a:pPr>
            <a:r>
              <a:rPr lang="en-US" sz="1200" dirty="0"/>
              <a:t>one at the main absorber </a:t>
            </a:r>
            <a:r>
              <a:rPr lang="en-US" sz="1200" dirty="0" smtClean="0"/>
              <a:t>container</a:t>
            </a:r>
          </a:p>
          <a:p>
            <a:pPr marL="171450" indent="-171450">
              <a:buFontTx/>
              <a:buChar char="-"/>
            </a:pPr>
            <a:r>
              <a:rPr lang="en-US" sz="1200" dirty="0"/>
              <a:t>one at the cold </a:t>
            </a:r>
            <a:r>
              <a:rPr lang="en-US" sz="1200" dirty="0" smtClean="0"/>
              <a:t>frame.</a:t>
            </a:r>
          </a:p>
          <a:p>
            <a:r>
              <a:rPr lang="en-US" sz="1200" dirty="0"/>
              <a:t>The section of the cold finger between the second spacer and the main absorber container has been wrapped with super-insulation and additionally with 14 turns Al-Mylar. The section of the cold finger between main absorber container and the cold frame has been wrapped with Al-Mylar 28 </a:t>
            </a:r>
            <a:r>
              <a:rPr lang="en-US" sz="1200" dirty="0" smtClean="0"/>
              <a:t>turns. </a:t>
            </a:r>
            <a:r>
              <a:rPr lang="en-US" sz="1200" dirty="0"/>
              <a:t>Thermal bridges are:</a:t>
            </a:r>
            <a:endParaRPr lang="de-DE" sz="1200" dirty="0"/>
          </a:p>
          <a:p>
            <a:pPr lvl="0"/>
            <a:r>
              <a:rPr lang="en-US" sz="1200" dirty="0" smtClean="0"/>
              <a:t>- first </a:t>
            </a:r>
            <a:r>
              <a:rPr lang="en-US" sz="1200" dirty="0"/>
              <a:t>spacer – fixed to the cryostat wall, loose connection to the cold finger.</a:t>
            </a:r>
            <a:endParaRPr lang="de-DE" sz="1200" dirty="0"/>
          </a:p>
          <a:p>
            <a:pPr lvl="0"/>
            <a:r>
              <a:rPr lang="en-US" sz="1200" dirty="0" smtClean="0"/>
              <a:t>- second </a:t>
            </a:r>
            <a:r>
              <a:rPr lang="en-US" sz="1200" dirty="0"/>
              <a:t>spacer – fixed to the cold finger, loose connection to the cryostat tube.</a:t>
            </a:r>
            <a:endParaRPr lang="de-DE" sz="1200" dirty="0"/>
          </a:p>
          <a:p>
            <a:r>
              <a:rPr lang="en-US" sz="1200" dirty="0" smtClean="0"/>
              <a:t>- main </a:t>
            </a:r>
            <a:r>
              <a:rPr lang="en-US" sz="1200" dirty="0"/>
              <a:t>labyrinth – fixed to the main absorber container (which is fixed to the cold finger) and fixed to the cryostat wall</a:t>
            </a:r>
          </a:p>
        </p:txBody>
      </p:sp>
      <p:pic>
        <p:nvPicPr>
          <p:cNvPr id="89" name="Grafik 88" descr="C:\Users\kojouhar\Desktop\XDEGAS\Production Data Base\DEGAS-2\DEGAS-2a-first spacer.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4014" y="1340768"/>
            <a:ext cx="2584450" cy="1313815"/>
          </a:xfrm>
          <a:prstGeom prst="rect">
            <a:avLst/>
          </a:prstGeom>
          <a:noFill/>
          <a:ln>
            <a:noFill/>
          </a:ln>
        </p:spPr>
      </p:pic>
      <p:pic>
        <p:nvPicPr>
          <p:cNvPr id="90" name="Grafik 89" descr="C:\Users\kojouhar\Desktop\XDEGAS\Production Data Base\DEGAS-2\DEGAS-2a-second spacer.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4014" y="2730783"/>
            <a:ext cx="2577465" cy="1310005"/>
          </a:xfrm>
          <a:prstGeom prst="rect">
            <a:avLst/>
          </a:prstGeom>
          <a:noFill/>
          <a:ln>
            <a:noFill/>
          </a:ln>
        </p:spPr>
      </p:pic>
      <p:sp>
        <p:nvSpPr>
          <p:cNvPr id="91" name="Textfeld 2"/>
          <p:cNvSpPr txBox="1">
            <a:spLocks noChangeArrowheads="1"/>
          </p:cNvSpPr>
          <p:nvPr/>
        </p:nvSpPr>
        <p:spPr bwMode="auto">
          <a:xfrm>
            <a:off x="6331654" y="1450623"/>
            <a:ext cx="670560" cy="2286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FFC000"/>
                </a:solidFill>
                <a:effectLst/>
                <a:latin typeface="Calibri"/>
                <a:ea typeface="Calibri"/>
                <a:cs typeface="Times New Roman"/>
              </a:rPr>
              <a:t>First spacer</a:t>
            </a:r>
            <a:endParaRPr lang="de-DE" sz="1100">
              <a:effectLst/>
              <a:latin typeface="Calibri"/>
              <a:ea typeface="Calibri"/>
              <a:cs typeface="Times New Roman"/>
            </a:endParaRPr>
          </a:p>
        </p:txBody>
      </p:sp>
      <p:cxnSp>
        <p:nvCxnSpPr>
          <p:cNvPr id="92" name="Gerade Verbindung mit Pfeil 91"/>
          <p:cNvCxnSpPr/>
          <p:nvPr/>
        </p:nvCxnSpPr>
        <p:spPr>
          <a:xfrm>
            <a:off x="7086034" y="2997483"/>
            <a:ext cx="340360" cy="17526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6971734" y="1594133"/>
            <a:ext cx="492760" cy="85090"/>
          </a:xfrm>
          <a:prstGeom prst="straightConnector1">
            <a:avLst/>
          </a:prstGeom>
          <a:ln>
            <a:solidFill>
              <a:srgbClr val="FFC000"/>
            </a:solidFill>
            <a:tailEnd type="arrow" w="sm" len="lg"/>
          </a:ln>
        </p:spPr>
        <p:style>
          <a:lnRef idx="1">
            <a:schemeClr val="accent1"/>
          </a:lnRef>
          <a:fillRef idx="0">
            <a:schemeClr val="accent1"/>
          </a:fillRef>
          <a:effectRef idx="0">
            <a:schemeClr val="accent1"/>
          </a:effectRef>
          <a:fontRef idx="minor">
            <a:schemeClr val="tx1"/>
          </a:fontRef>
        </p:style>
      </p:cxnSp>
      <p:sp>
        <p:nvSpPr>
          <p:cNvPr id="94" name="Textfeld 2"/>
          <p:cNvSpPr txBox="1">
            <a:spLocks noChangeArrowheads="1"/>
          </p:cNvSpPr>
          <p:nvPr/>
        </p:nvSpPr>
        <p:spPr bwMode="auto">
          <a:xfrm>
            <a:off x="6331654" y="2867943"/>
            <a:ext cx="868680" cy="2286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800">
                <a:solidFill>
                  <a:srgbClr val="FFC000"/>
                </a:solidFill>
                <a:effectLst/>
                <a:latin typeface="Calibri"/>
                <a:ea typeface="Calibri"/>
                <a:cs typeface="Times New Roman"/>
              </a:rPr>
              <a:t>Second spacer</a:t>
            </a:r>
            <a:endParaRPr lang="de-DE" sz="1100">
              <a:effectLst/>
              <a:latin typeface="Calibri"/>
              <a:ea typeface="Calibri"/>
              <a:cs typeface="Times New Roman"/>
            </a:endParaRPr>
          </a:p>
        </p:txBody>
      </p:sp>
      <p:sp>
        <p:nvSpPr>
          <p:cNvPr id="54" name="Textfeld 53"/>
          <p:cNvSpPr txBox="1"/>
          <p:nvPr/>
        </p:nvSpPr>
        <p:spPr>
          <a:xfrm>
            <a:off x="6331654" y="4414329"/>
            <a:ext cx="2704842" cy="1754326"/>
          </a:xfrm>
          <a:prstGeom prst="rect">
            <a:avLst/>
          </a:prstGeom>
          <a:noFill/>
        </p:spPr>
        <p:txBody>
          <a:bodyPr wrap="square" rtlCol="0">
            <a:spAutoFit/>
          </a:bodyPr>
          <a:lstStyle/>
          <a:p>
            <a:pPr lvl="0"/>
            <a:r>
              <a:rPr lang="en-US" sz="1200" dirty="0" smtClean="0"/>
              <a:t>- cold </a:t>
            </a:r>
            <a:r>
              <a:rPr lang="en-US" sz="1200" dirty="0"/>
              <a:t>frame spacer- fixed to the cold frame, loose connection to the end cap lid.</a:t>
            </a:r>
            <a:endParaRPr lang="de-DE" sz="1200" dirty="0"/>
          </a:p>
          <a:p>
            <a:pPr marL="171450" indent="-171450">
              <a:buFontTx/>
              <a:buChar char="-"/>
            </a:pPr>
            <a:r>
              <a:rPr lang="en-US" sz="1200" dirty="0" smtClean="0"/>
              <a:t>connection </a:t>
            </a:r>
            <a:r>
              <a:rPr lang="en-US" sz="1200" dirty="0"/>
              <a:t>wires – 3 x HV in </a:t>
            </a:r>
            <a:r>
              <a:rPr lang="en-US" sz="1200" dirty="0" err="1"/>
              <a:t>teflon</a:t>
            </a:r>
            <a:r>
              <a:rPr lang="en-US" sz="1200" dirty="0"/>
              <a:t> tubes, 12 x signals, 8 x Pt100 and 2 x heating resistor. All the wires except the heating resistor are very thin – 0.15 mm</a:t>
            </a:r>
            <a:r>
              <a:rPr lang="en-US" sz="1200" baseline="30000" dirty="0"/>
              <a:t>2</a:t>
            </a:r>
            <a:r>
              <a:rPr lang="en-US" sz="1200" dirty="0"/>
              <a:t>, </a:t>
            </a:r>
            <a:r>
              <a:rPr lang="en-US" sz="1200" dirty="0" err="1"/>
              <a:t>teflon</a:t>
            </a:r>
            <a:r>
              <a:rPr lang="en-US" sz="1200" dirty="0"/>
              <a:t> </a:t>
            </a:r>
            <a:r>
              <a:rPr lang="en-US" sz="1200" dirty="0" smtClean="0"/>
              <a:t>insulation.</a:t>
            </a:r>
          </a:p>
          <a:p>
            <a:r>
              <a:rPr lang="en-US" sz="1200" dirty="0" smtClean="0"/>
              <a:t>Cold Flex from XC used.</a:t>
            </a:r>
            <a:endParaRPr lang="en-US" sz="1200" dirty="0"/>
          </a:p>
        </p:txBody>
      </p:sp>
      <p:sp>
        <p:nvSpPr>
          <p:cNvPr id="97" name="Textfeld 96"/>
          <p:cNvSpPr txBox="1"/>
          <p:nvPr/>
        </p:nvSpPr>
        <p:spPr>
          <a:xfrm>
            <a:off x="144453" y="1257146"/>
            <a:ext cx="1551771" cy="307777"/>
          </a:xfrm>
          <a:prstGeom prst="rect">
            <a:avLst/>
          </a:prstGeom>
          <a:noFill/>
        </p:spPr>
        <p:txBody>
          <a:bodyPr wrap="none" rtlCol="0">
            <a:spAutoFit/>
          </a:bodyPr>
          <a:lstStyle/>
          <a:p>
            <a:r>
              <a:rPr lang="en-US" sz="1400" b="1" i="1" dirty="0" smtClean="0">
                <a:solidFill>
                  <a:srgbClr val="333399"/>
                </a:solidFill>
                <a:latin typeface="Times New Roman" pitchFamily="18" charset="0"/>
              </a:rPr>
              <a:t> Assembly Phase 2</a:t>
            </a:r>
            <a:endParaRPr lang="en-US" sz="1400" b="1" i="1" dirty="0">
              <a:solidFill>
                <a:srgbClr val="333399"/>
              </a:solidFill>
              <a:latin typeface="Times New Roman" pitchFamily="18" charset="0"/>
            </a:endParaRPr>
          </a:p>
        </p:txBody>
      </p:sp>
    </p:spTree>
    <p:extLst>
      <p:ext uri="{BB962C8B-B14F-4D97-AF65-F5344CB8AC3E}">
        <p14:creationId xmlns:p14="http://schemas.microsoft.com/office/powerpoint/2010/main" val="791082954"/>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3" descr="E:\Documents and Settings\Kojouhar\Desktop\Balkan2012\GSI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759" y="6342464"/>
            <a:ext cx="548640" cy="182880"/>
          </a:xfrm>
          <a:prstGeom prst="rect">
            <a:avLst/>
          </a:prstGeom>
          <a:noFill/>
          <a:extLst>
            <a:ext uri="{909E8E84-426E-40dd-AFC4-6F175D3DCCD1}">
              <a14:hiddenFill xmlns:a14="http://schemas.microsoft.com/office/drawing/2010/main">
                <a:solidFill>
                  <a:srgbClr val="FFFFFF"/>
                </a:solidFill>
              </a14:hiddenFill>
            </a:ext>
          </a:extLst>
        </p:spPr>
      </p:pic>
      <p:pic>
        <p:nvPicPr>
          <p:cNvPr id="39" name="Grafik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35" name="Rectangle 5"/>
          <p:cNvSpPr>
            <a:spLocks noChangeArrowheads="1"/>
          </p:cNvSpPr>
          <p:nvPr/>
        </p:nvSpPr>
        <p:spPr bwMode="auto">
          <a:xfrm>
            <a:off x="7236297" y="855761"/>
            <a:ext cx="1872207" cy="17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0967" tIns="10484" rIns="20967" bIns="10484" anchor="ctr">
            <a:spAutoFit/>
          </a:bodyPr>
          <a:lstStyle/>
          <a:p>
            <a:pPr algn="ctr" defTabSz="209550"/>
            <a:r>
              <a:rPr lang="en-US" sz="1000" dirty="0">
                <a:solidFill>
                  <a:schemeClr val="accent1">
                    <a:lumMod val="40000"/>
                    <a:lumOff val="60000"/>
                  </a:schemeClr>
                </a:solidFill>
                <a:latin typeface="Arial" charset="0"/>
              </a:rPr>
              <a:t>I. </a:t>
            </a:r>
            <a:r>
              <a:rPr lang="en-US" sz="1000" dirty="0" smtClean="0">
                <a:solidFill>
                  <a:schemeClr val="accent1">
                    <a:lumMod val="40000"/>
                    <a:lumOff val="60000"/>
                  </a:schemeClr>
                </a:solidFill>
                <a:latin typeface="Arial" charset="0"/>
              </a:rPr>
              <a:t>Kojouharov, GSI D</a:t>
            </a:r>
            <a:r>
              <a:rPr lang="en-US" sz="1000" i="1" dirty="0" smtClean="0">
                <a:solidFill>
                  <a:schemeClr val="accent1">
                    <a:lumMod val="40000"/>
                    <a:lumOff val="60000"/>
                  </a:schemeClr>
                </a:solidFill>
                <a:latin typeface="Arial" charset="0"/>
              </a:rPr>
              <a:t>armstadt</a:t>
            </a:r>
            <a:endParaRPr lang="en-US" sz="1000" i="1" baseline="30000" dirty="0">
              <a:solidFill>
                <a:schemeClr val="accent1">
                  <a:lumMod val="40000"/>
                  <a:lumOff val="60000"/>
                </a:schemeClr>
              </a:solidFill>
              <a:latin typeface="Arial" charset="0"/>
            </a:endParaRPr>
          </a:p>
        </p:txBody>
      </p:sp>
      <p:sp>
        <p:nvSpPr>
          <p:cNvPr id="31" name="Rectangle 5"/>
          <p:cNvSpPr>
            <a:spLocks noGrp="1" noChangeArrowheads="1"/>
          </p:cNvSpPr>
          <p:nvPr>
            <p:ph type="ftr" sz="quarter" idx="4294967295"/>
          </p:nvPr>
        </p:nvSpPr>
        <p:spPr>
          <a:xfrm>
            <a:off x="0" y="6476467"/>
            <a:ext cx="3491880" cy="381533"/>
          </a:xfrm>
          <a:prstGeom prst="rect">
            <a:avLst/>
          </a:prstGeom>
        </p:spPr>
        <p:txBody>
          <a:bodyPr/>
          <a:lstStyle/>
          <a:p>
            <a:r>
              <a:rPr lang="en-US" sz="1100" b="1" i="1" smtClean="0">
                <a:solidFill>
                  <a:schemeClr val="accent1">
                    <a:lumMod val="40000"/>
                    <a:lumOff val="60000"/>
                  </a:schemeClr>
                </a:solidFill>
                <a:latin typeface="Arial" panose="020B0604020202020204" pitchFamily="34" charset="0"/>
                <a:cs typeface="Arial" panose="020B0604020202020204" pitchFamily="34" charset="0"/>
              </a:rPr>
              <a:t>ECE 11 and ECSG 02 Meeting, Nov 4-5, FAIR/GSI, Darmstadt</a:t>
            </a:r>
            <a:endParaRPr lang="en-US" sz="1100" b="1" i="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6" name="Textfeld 35"/>
          <p:cNvSpPr txBox="1">
            <a:spLocks noChangeArrowheads="1"/>
          </p:cNvSpPr>
          <p:nvPr/>
        </p:nvSpPr>
        <p:spPr bwMode="auto">
          <a:xfrm>
            <a:off x="35497" y="76875"/>
            <a:ext cx="1715418" cy="3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000" i="1" dirty="0" smtClean="0">
                <a:solidFill>
                  <a:schemeClr val="accent1">
                    <a:lumMod val="75000"/>
                  </a:schemeClr>
                </a:solidFill>
              </a:rPr>
              <a:t>Conclusions</a:t>
            </a:r>
            <a:endParaRPr lang="en-US" sz="2000" i="1" dirty="0">
              <a:solidFill>
                <a:schemeClr val="accent1">
                  <a:lumMod val="75000"/>
                </a:schemeClr>
              </a:solidFill>
            </a:endParaRPr>
          </a:p>
        </p:txBody>
      </p:sp>
      <p:sp>
        <p:nvSpPr>
          <p:cNvPr id="28" name="Textfeld 27"/>
          <p:cNvSpPr txBox="1"/>
          <p:nvPr/>
        </p:nvSpPr>
        <p:spPr>
          <a:xfrm>
            <a:off x="323528" y="1340768"/>
            <a:ext cx="8622142" cy="3693319"/>
          </a:xfrm>
          <a:prstGeom prst="rect">
            <a:avLst/>
          </a:prstGeom>
          <a:noFill/>
        </p:spPr>
        <p:txBody>
          <a:bodyPr wrap="square" rtlCol="0">
            <a:spAutoFit/>
          </a:bodyPr>
          <a:lstStyle/>
          <a:p>
            <a:pPr marL="171450" indent="-171450" algn="just">
              <a:buFontTx/>
              <a:buChar char="-"/>
            </a:pPr>
            <a:r>
              <a:rPr lang="en-US" dirty="0" smtClean="0">
                <a:latin typeface="Arial" panose="020B0604020202020204" pitchFamily="34" charset="0"/>
                <a:cs typeface="Arial" panose="020B0604020202020204" pitchFamily="34" charset="0"/>
              </a:rPr>
              <a:t>Further </a:t>
            </a:r>
            <a:r>
              <a:rPr lang="en-US" dirty="0" smtClean="0">
                <a:latin typeface="Arial" panose="020B0604020202020204" pitchFamily="34" charset="0"/>
                <a:cs typeface="Arial" panose="020B0604020202020204" pitchFamily="34" charset="0"/>
              </a:rPr>
              <a:t>optimization of the Cold Line of DEGAS. </a:t>
            </a:r>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171450" indent="-171450" algn="just">
              <a:buFontTx/>
              <a:buChar char="-"/>
            </a:pPr>
            <a:r>
              <a:rPr lang="en-US" dirty="0" smtClean="0">
                <a:latin typeface="Arial" panose="020B0604020202020204" pitchFamily="34" charset="0"/>
                <a:cs typeface="Arial" panose="020B0604020202020204" pitchFamily="34" charset="0"/>
              </a:rPr>
              <a:t>Change/repair of the cooling engine</a:t>
            </a:r>
            <a:r>
              <a:rPr lang="en-US" dirty="0" smtClean="0">
                <a:latin typeface="Arial" panose="020B0604020202020204" pitchFamily="34" charset="0"/>
                <a:cs typeface="Arial" panose="020B0604020202020204" pitchFamily="34" charset="0"/>
              </a:rPr>
              <a:t>.</a:t>
            </a:r>
          </a:p>
          <a:p>
            <a:pPr algn="just"/>
            <a:endParaRPr lang="en-US" dirty="0" smtClean="0">
              <a:latin typeface="Arial" panose="020B0604020202020204" pitchFamily="34" charset="0"/>
              <a:cs typeface="Arial" panose="020B0604020202020204" pitchFamily="34" charset="0"/>
            </a:endParaRPr>
          </a:p>
          <a:p>
            <a:pPr marL="171450" indent="-171450" algn="just">
              <a:buFontTx/>
              <a:buChar char="-"/>
            </a:pPr>
            <a:r>
              <a:rPr lang="en-US" dirty="0" smtClean="0">
                <a:latin typeface="Arial" panose="020B0604020202020204" pitchFamily="34" charset="0"/>
                <a:cs typeface="Arial" panose="020B0604020202020204" pitchFamily="34" charset="0"/>
              </a:rPr>
              <a:t>Change the type of the cooling engine. </a:t>
            </a:r>
            <a:endParaRPr lang="en-US" dirty="0" smtClean="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eplace </a:t>
            </a:r>
            <a:r>
              <a:rPr lang="en-US" dirty="0" smtClean="0">
                <a:latin typeface="Arial" panose="020B0604020202020204" pitchFamily="34" charset="0"/>
                <a:cs typeface="Arial" panose="020B0604020202020204" pitchFamily="34" charset="0"/>
              </a:rPr>
              <a:t>the X-Cooler II cooling engine with the </a:t>
            </a:r>
            <a:r>
              <a:rPr lang="en-US" dirty="0" err="1" smtClean="0">
                <a:latin typeface="Arial" panose="020B0604020202020204" pitchFamily="34" charset="0"/>
                <a:cs typeface="Arial" panose="020B0604020202020204" pitchFamily="34" charset="0"/>
              </a:rPr>
              <a:t>SunPower</a:t>
            </a:r>
            <a:r>
              <a:rPr lang="en-US" dirty="0" smtClean="0">
                <a:latin typeface="Arial" panose="020B0604020202020204" pitchFamily="34" charset="0"/>
                <a:cs typeface="Arial" panose="020B0604020202020204" pitchFamily="34" charset="0"/>
              </a:rPr>
              <a:t> CT cooling engine</a:t>
            </a:r>
            <a:r>
              <a:rPr lang="en-US" dirty="0" smtClean="0">
                <a:latin typeface="Arial" panose="020B0604020202020204" pitchFamily="34" charset="0"/>
                <a:cs typeface="Arial" panose="020B0604020202020204" pitchFamily="34" charset="0"/>
              </a:rPr>
              <a:t>.)  </a:t>
            </a:r>
          </a:p>
          <a:p>
            <a:pPr algn="just"/>
            <a:endParaRPr lang="en-US" dirty="0" smtClean="0">
              <a:latin typeface="Arial" panose="020B0604020202020204" pitchFamily="34" charset="0"/>
              <a:cs typeface="Arial" panose="020B0604020202020204" pitchFamily="34" charset="0"/>
            </a:endParaRPr>
          </a:p>
          <a:p>
            <a:pPr marL="171450" indent="-171450" algn="just">
              <a:buFontTx/>
              <a:buChar char="-"/>
            </a:pPr>
            <a:r>
              <a:rPr lang="en-US" dirty="0" smtClean="0">
                <a:latin typeface="Arial" panose="020B0604020202020204" pitchFamily="34" charset="0"/>
                <a:cs typeface="Arial" panose="020B0604020202020204" pitchFamily="34" charset="0"/>
              </a:rPr>
              <a:t>Further development, test and production of the Backcatcher readout electronics. Equipping the </a:t>
            </a:r>
            <a:r>
              <a:rPr lang="en-US" dirty="0" smtClean="0">
                <a:latin typeface="Arial" panose="020B0604020202020204" pitchFamily="34" charset="0"/>
                <a:cs typeface="Arial" panose="020B0604020202020204" pitchFamily="34" charset="0"/>
              </a:rPr>
              <a:t>Back-catchers </a:t>
            </a:r>
            <a:r>
              <a:rPr lang="en-US" dirty="0" smtClean="0">
                <a:latin typeface="Arial" panose="020B0604020202020204" pitchFamily="34" charset="0"/>
                <a:cs typeface="Arial" panose="020B0604020202020204" pitchFamily="34" charset="0"/>
              </a:rPr>
              <a:t>with the readout, test and </a:t>
            </a:r>
            <a:r>
              <a:rPr lang="en-US" dirty="0" smtClean="0">
                <a:latin typeface="Arial" panose="020B0604020202020204" pitchFamily="34" charset="0"/>
                <a:cs typeface="Arial" panose="020B0604020202020204" pitchFamily="34" charset="0"/>
              </a:rPr>
              <a:t>commissioning.</a:t>
            </a:r>
          </a:p>
          <a:p>
            <a:pPr algn="just"/>
            <a:endParaRPr lang="en-US" dirty="0" smtClean="0">
              <a:latin typeface="Arial" panose="020B0604020202020204" pitchFamily="34" charset="0"/>
              <a:cs typeface="Arial" panose="020B0604020202020204" pitchFamily="34" charset="0"/>
            </a:endParaRPr>
          </a:p>
          <a:p>
            <a:pPr marL="171450" indent="-171450" algn="just">
              <a:buFontTx/>
              <a:buChar char="-"/>
            </a:pPr>
            <a:r>
              <a:rPr lang="en-US" dirty="0" smtClean="0">
                <a:latin typeface="Arial" panose="020B0604020202020204" pitchFamily="34" charset="0"/>
                <a:cs typeface="Arial" panose="020B0604020202020204" pitchFamily="34" charset="0"/>
              </a:rPr>
              <a:t>Timeline </a:t>
            </a:r>
            <a:r>
              <a:rPr lang="en-US" dirty="0">
                <a:latin typeface="Arial" panose="020B0604020202020204" pitchFamily="34" charset="0"/>
                <a:cs typeface="Arial" panose="020B0604020202020204" pitchFamily="34" charset="0"/>
              </a:rPr>
              <a:t>2021 (phase 0) Early implementation </a:t>
            </a:r>
            <a:r>
              <a:rPr lang="en-US" dirty="0" smtClean="0">
                <a:latin typeface="Arial" panose="020B0604020202020204" pitchFamily="34" charset="0"/>
                <a:cs typeface="Arial" panose="020B0604020202020204" pitchFamily="34" charset="0"/>
              </a:rPr>
              <a:t>2025</a:t>
            </a:r>
          </a:p>
          <a:p>
            <a:pPr marL="171450" indent="-171450" algn="just">
              <a:buFontTx/>
              <a:buChar char="-"/>
            </a:pPr>
            <a:endParaRPr lang="en-US" dirty="0" smtClean="0">
              <a:latin typeface="Arial" panose="020B0604020202020204" pitchFamily="34" charset="0"/>
              <a:cs typeface="Arial" panose="020B0604020202020204" pitchFamily="34" charset="0"/>
            </a:endParaRPr>
          </a:p>
          <a:p>
            <a:pPr marL="171450" indent="-171450" algn="just">
              <a:buFontTx/>
              <a:buChar char="-"/>
            </a:pPr>
            <a:r>
              <a:rPr lang="en-US" dirty="0" smtClean="0">
                <a:latin typeface="Arial" panose="020B0604020202020204" pitchFamily="34" charset="0"/>
                <a:cs typeface="Arial" panose="020B0604020202020204" pitchFamily="34" charset="0"/>
              </a:rPr>
              <a:t>Funding </a:t>
            </a:r>
            <a:r>
              <a:rPr lang="en-US" dirty="0">
                <a:latin typeface="Arial" panose="020B0604020202020204" pitchFamily="34" charset="0"/>
                <a:cs typeface="Arial" panose="020B0604020202020204" pitchFamily="34" charset="0"/>
              </a:rPr>
              <a:t>issue 15 to 20</a:t>
            </a:r>
            <a:r>
              <a:rPr lang="en-US"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45864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1115616" y="2248132"/>
            <a:ext cx="1508746" cy="461665"/>
          </a:xfrm>
          <a:prstGeom prst="rect">
            <a:avLst/>
          </a:prstGeom>
          <a:noFill/>
        </p:spPr>
        <p:txBody>
          <a:bodyPr wrap="none" rtlCol="0">
            <a:spAutoFit/>
          </a:bodyPr>
          <a:lstStyle/>
          <a:p>
            <a:r>
              <a:rPr lang="en-US" sz="2400" dirty="0" smtClean="0">
                <a:latin typeface="Iskoola Pota" panose="020B0502040204020203" pitchFamily="34" charset="0"/>
                <a:cs typeface="Iskoola Pota" panose="020B0502040204020203" pitchFamily="34" charset="0"/>
              </a:rPr>
              <a:t>Thank you</a:t>
            </a:r>
            <a:endParaRPr lang="en-US" sz="2400" dirty="0">
              <a:latin typeface="Iskoola Pota" panose="020B0502040204020203" pitchFamily="34" charset="0"/>
              <a:cs typeface="Iskoola Pota" panose="020B0502040204020203" pitchFamily="34" charset="0"/>
            </a:endParaRP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196752"/>
            <a:ext cx="2743200" cy="2057400"/>
          </a:xfrm>
          <a:prstGeom prst="rect">
            <a:avLst/>
          </a:prstGeom>
        </p:spPr>
      </p:pic>
      <p:sp>
        <p:nvSpPr>
          <p:cNvPr id="14" name="Rectangle 5"/>
          <p:cNvSpPr>
            <a:spLocks noGrp="1" noChangeArrowheads="1"/>
          </p:cNvSpPr>
          <p:nvPr>
            <p:ph type="ftr" sz="quarter" idx="4294967295"/>
          </p:nvPr>
        </p:nvSpPr>
        <p:spPr>
          <a:xfrm>
            <a:off x="0" y="6476467"/>
            <a:ext cx="3491880" cy="381533"/>
          </a:xfrm>
          <a:prstGeom prst="rect">
            <a:avLst/>
          </a:prstGeom>
        </p:spPr>
        <p:txBody>
          <a:bodyPr/>
          <a:lstStyle/>
          <a:p>
            <a:r>
              <a:rPr lang="en-US" sz="1100" b="1" i="1" smtClean="0">
                <a:solidFill>
                  <a:schemeClr val="accent1">
                    <a:lumMod val="40000"/>
                    <a:lumOff val="60000"/>
                  </a:schemeClr>
                </a:solidFill>
                <a:latin typeface="Arial" panose="020B0604020202020204" pitchFamily="34" charset="0"/>
                <a:cs typeface="Arial" panose="020B0604020202020204" pitchFamily="34" charset="0"/>
              </a:rPr>
              <a:t>ECE 11 and ECSG 02 Meeting, Nov 4-5, FAIR/GSI, Darmstadt</a:t>
            </a:r>
            <a:endParaRPr lang="en-US" sz="1100" b="1" i="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7" name="Textfeld 16"/>
          <p:cNvSpPr txBox="1">
            <a:spLocks noChangeArrowheads="1"/>
          </p:cNvSpPr>
          <p:nvPr/>
        </p:nvSpPr>
        <p:spPr bwMode="auto">
          <a:xfrm>
            <a:off x="35497" y="76875"/>
            <a:ext cx="1715418" cy="3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000" i="1" dirty="0" smtClean="0">
                <a:solidFill>
                  <a:schemeClr val="accent1">
                    <a:lumMod val="75000"/>
                  </a:schemeClr>
                </a:solidFill>
              </a:rPr>
              <a:t>Status Report</a:t>
            </a:r>
            <a:endParaRPr lang="en-US" sz="2000" i="1" dirty="0">
              <a:solidFill>
                <a:schemeClr val="accent1">
                  <a:lumMod val="75000"/>
                </a:schemeClr>
              </a:solidFill>
              <a:latin typeface="Gill Sans MT" panose="020B0502020104020203" pitchFamily="34" charset="0"/>
            </a:endParaRPr>
          </a:p>
        </p:txBody>
      </p:sp>
    </p:spTree>
    <p:extLst>
      <p:ext uri="{BB962C8B-B14F-4D97-AF65-F5344CB8AC3E}">
        <p14:creationId xmlns:p14="http://schemas.microsoft.com/office/powerpoint/2010/main" val="279318453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3" descr="E:\Documents and Settings\Kojouhar\Desktop\Balkan2012\GSI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759" y="6342464"/>
            <a:ext cx="548640" cy="182880"/>
          </a:xfrm>
          <a:prstGeom prst="rect">
            <a:avLst/>
          </a:prstGeom>
          <a:noFill/>
          <a:extLst>
            <a:ext uri="{909E8E84-426E-40dd-AFC4-6F175D3DCCD1}">
              <a14:hiddenFill xmlns:a14="http://schemas.microsoft.com/office/drawing/2010/main">
                <a:solidFill>
                  <a:srgbClr val="FFFFFF"/>
                </a:solidFill>
              </a14:hiddenFill>
            </a:ext>
          </a:extLst>
        </p:spPr>
      </p:pic>
      <p:pic>
        <p:nvPicPr>
          <p:cNvPr id="39" name="Grafik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8" name="Textfeld 27"/>
          <p:cNvSpPr txBox="1">
            <a:spLocks noChangeArrowheads="1"/>
          </p:cNvSpPr>
          <p:nvPr/>
        </p:nvSpPr>
        <p:spPr bwMode="auto">
          <a:xfrm>
            <a:off x="35496" y="76875"/>
            <a:ext cx="2994208" cy="7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400" dirty="0">
                <a:solidFill>
                  <a:schemeClr val="accent1">
                    <a:lumMod val="75000"/>
                  </a:schemeClr>
                </a:solidFill>
              </a:rPr>
              <a:t>Electrical cooling of </a:t>
            </a:r>
            <a:r>
              <a:rPr lang="en-US" sz="2400" dirty="0" err="1">
                <a:solidFill>
                  <a:schemeClr val="accent1">
                    <a:lumMod val="75000"/>
                  </a:schemeClr>
                </a:solidFill>
              </a:rPr>
              <a:t>HPGe</a:t>
            </a:r>
            <a:r>
              <a:rPr lang="en-US" sz="2400" dirty="0">
                <a:solidFill>
                  <a:schemeClr val="accent1">
                    <a:lumMod val="75000"/>
                  </a:schemeClr>
                </a:solidFill>
              </a:rPr>
              <a:t> detectors</a:t>
            </a:r>
            <a:endParaRPr lang="en-US" sz="2400" dirty="0">
              <a:solidFill>
                <a:schemeClr val="accent1">
                  <a:lumMod val="75000"/>
                </a:schemeClr>
              </a:solidFill>
              <a:latin typeface="Gill Sans MT" panose="020B0502020104020203" pitchFamily="34" charset="0"/>
            </a:endParaRPr>
          </a:p>
        </p:txBody>
      </p:sp>
      <p:graphicFrame>
        <p:nvGraphicFramePr>
          <p:cNvPr id="11" name="Tabelle 10"/>
          <p:cNvGraphicFramePr>
            <a:graphicFrameLocks noGrp="1" noChangeAspect="1"/>
          </p:cNvGraphicFramePr>
          <p:nvPr>
            <p:extLst>
              <p:ext uri="{D42A27DB-BD31-4B8C-83A1-F6EECF244321}">
                <p14:modId xmlns:p14="http://schemas.microsoft.com/office/powerpoint/2010/main" val="864344782"/>
              </p:ext>
            </p:extLst>
          </p:nvPr>
        </p:nvGraphicFramePr>
        <p:xfrm>
          <a:off x="251520" y="1772816"/>
          <a:ext cx="5400600" cy="2160242"/>
        </p:xfrm>
        <a:graphic>
          <a:graphicData uri="http://schemas.openxmlformats.org/drawingml/2006/table">
            <a:tbl>
              <a:tblPr firstRow="1" bandRow="1">
                <a:tableStyleId>{5C22544A-7EE6-4342-B048-85BDC9FD1C3A}</a:tableStyleId>
              </a:tblPr>
              <a:tblGrid>
                <a:gridCol w="1742129"/>
                <a:gridCol w="1858271"/>
                <a:gridCol w="1800200"/>
              </a:tblGrid>
              <a:tr h="308606">
                <a:tc>
                  <a:txBody>
                    <a:bodyPr/>
                    <a:lstStyle/>
                    <a:p>
                      <a:pPr algn="ct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MMR</a:t>
                      </a:r>
                      <a:r>
                        <a:rPr lang="en-US" sz="1200" baseline="0" noProof="0" dirty="0" smtClean="0">
                          <a:latin typeface="Arial" panose="020B0604020202020204" pitchFamily="34" charset="0"/>
                          <a:cs typeface="Arial" panose="020B0604020202020204" pitchFamily="34" charset="0"/>
                        </a:rPr>
                        <a:t> XC</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SP CT</a:t>
                      </a:r>
                      <a:endParaRPr lang="en-US" sz="1200" noProof="0" dirty="0">
                        <a:latin typeface="Arial" panose="020B0604020202020204" pitchFamily="34" charset="0"/>
                        <a:cs typeface="Arial" panose="020B0604020202020204" pitchFamily="34" charset="0"/>
                      </a:endParaRPr>
                    </a:p>
                  </a:txBody>
                  <a:tcPr/>
                </a:tc>
              </a:tr>
              <a:tr h="3086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latin typeface="Arial" panose="020B0604020202020204" pitchFamily="34" charset="0"/>
                          <a:cs typeface="Arial" panose="020B0604020202020204" pitchFamily="34" charset="0"/>
                        </a:rPr>
                        <a:t>Cooling (total)</a:t>
                      </a:r>
                      <a:r>
                        <a:rPr lang="en-US" sz="1200" baseline="0" noProof="0" dirty="0" smtClean="0">
                          <a:latin typeface="Arial" panose="020B0604020202020204" pitchFamily="34" charset="0"/>
                          <a:cs typeface="Arial" panose="020B0604020202020204" pitchFamily="34" charset="0"/>
                        </a:rPr>
                        <a:t> power</a:t>
                      </a:r>
                      <a:endParaRPr lang="en-US" sz="1200" noProof="0" dirty="0" smtClean="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11 W</a:t>
                      </a:r>
                      <a:r>
                        <a:rPr lang="en-US" sz="1200" baseline="0" noProof="0" dirty="0" smtClean="0">
                          <a:latin typeface="Arial" panose="020B0604020202020204" pitchFamily="34" charset="0"/>
                          <a:cs typeface="Arial" panose="020B0604020202020204" pitchFamily="34" charset="0"/>
                        </a:rPr>
                        <a:t> </a:t>
                      </a:r>
                      <a:r>
                        <a:rPr lang="en-US" sz="1200" noProof="0" dirty="0" smtClean="0">
                          <a:latin typeface="Arial" panose="020B0604020202020204" pitchFamily="34" charset="0"/>
                          <a:cs typeface="Arial" panose="020B0604020202020204" pitchFamily="34" charset="0"/>
                        </a:rPr>
                        <a:t>(240V/500W)</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11W (24V/120W)</a:t>
                      </a:r>
                      <a:endParaRPr lang="en-US" sz="1200" noProof="0" dirty="0">
                        <a:latin typeface="Arial" panose="020B0604020202020204" pitchFamily="34" charset="0"/>
                        <a:cs typeface="Arial" panose="020B0604020202020204" pitchFamily="34" charset="0"/>
                      </a:endParaRPr>
                    </a:p>
                  </a:txBody>
                  <a:tcPr/>
                </a:tc>
              </a:tr>
              <a:tr h="308606">
                <a:tc>
                  <a:txBody>
                    <a:bodyPr/>
                    <a:lstStyle/>
                    <a:p>
                      <a:pPr algn="ctr"/>
                      <a:r>
                        <a:rPr lang="en-US" sz="1200" noProof="0" dirty="0" smtClean="0">
                          <a:latin typeface="Arial" panose="020B0604020202020204" pitchFamily="34" charset="0"/>
                          <a:cs typeface="Arial" panose="020B0604020202020204" pitchFamily="34" charset="0"/>
                        </a:rPr>
                        <a:t>End temperature</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-187 °C</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-220</a:t>
                      </a:r>
                      <a:r>
                        <a:rPr lang="en-US" sz="1200" baseline="0" noProof="0" dirty="0" smtClean="0">
                          <a:latin typeface="Arial" panose="020B0604020202020204" pitchFamily="34" charset="0"/>
                          <a:cs typeface="Arial" panose="020B0604020202020204" pitchFamily="34" charset="0"/>
                        </a:rPr>
                        <a:t> °C</a:t>
                      </a:r>
                      <a:endParaRPr lang="en-US" sz="1200" noProof="0" dirty="0">
                        <a:latin typeface="Arial" panose="020B0604020202020204" pitchFamily="34" charset="0"/>
                        <a:cs typeface="Arial" panose="020B0604020202020204" pitchFamily="34" charset="0"/>
                      </a:endParaRPr>
                    </a:p>
                  </a:txBody>
                  <a:tcPr/>
                </a:tc>
              </a:tr>
              <a:tr h="308606">
                <a:tc>
                  <a:txBody>
                    <a:bodyPr/>
                    <a:lstStyle/>
                    <a:p>
                      <a:pPr algn="ctr"/>
                      <a:r>
                        <a:rPr lang="en-US" sz="1200" noProof="0" dirty="0" smtClean="0">
                          <a:latin typeface="Arial" panose="020B0604020202020204" pitchFamily="34" charset="0"/>
                          <a:cs typeface="Arial" panose="020B0604020202020204" pitchFamily="34" charset="0"/>
                        </a:rPr>
                        <a:t>Vibrations</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very low</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high</a:t>
                      </a:r>
                      <a:endParaRPr lang="en-US" sz="1200" noProof="0" dirty="0">
                        <a:latin typeface="Arial" panose="020B0604020202020204" pitchFamily="34" charset="0"/>
                        <a:cs typeface="Arial" panose="020B0604020202020204" pitchFamily="34" charset="0"/>
                      </a:endParaRPr>
                    </a:p>
                  </a:txBody>
                  <a:tcPr/>
                </a:tc>
              </a:tr>
              <a:tr h="308606">
                <a:tc>
                  <a:txBody>
                    <a:bodyPr/>
                    <a:lstStyle/>
                    <a:p>
                      <a:pPr algn="ctr"/>
                      <a:r>
                        <a:rPr lang="en-US" sz="1200" noProof="0" dirty="0" smtClean="0">
                          <a:latin typeface="Arial" panose="020B0604020202020204" pitchFamily="34" charset="0"/>
                          <a:cs typeface="Arial" panose="020B0604020202020204" pitchFamily="34" charset="0"/>
                        </a:rPr>
                        <a:t>Life (reliability)</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unknown,</a:t>
                      </a:r>
                      <a:r>
                        <a:rPr lang="en-US" sz="1200" baseline="0" noProof="0" dirty="0" smtClean="0">
                          <a:latin typeface="Arial" panose="020B0604020202020204" pitchFamily="34" charset="0"/>
                          <a:cs typeface="Arial" panose="020B0604020202020204" pitchFamily="34" charset="0"/>
                        </a:rPr>
                        <a:t> </a:t>
                      </a:r>
                      <a:r>
                        <a:rPr lang="en-US" sz="1200" noProof="0" dirty="0" smtClean="0">
                          <a:latin typeface="Arial" panose="020B0604020202020204" pitchFamily="34" charset="0"/>
                          <a:cs typeface="Arial" panose="020B0604020202020204" pitchFamily="34" charset="0"/>
                        </a:rPr>
                        <a:t>3-7 Years</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unknown, &gt;200 000 h</a:t>
                      </a:r>
                      <a:endParaRPr lang="en-US" sz="1200" noProof="0" dirty="0">
                        <a:latin typeface="Arial" panose="020B0604020202020204" pitchFamily="34" charset="0"/>
                        <a:cs typeface="Arial" panose="020B0604020202020204" pitchFamily="34" charset="0"/>
                      </a:endParaRPr>
                    </a:p>
                  </a:txBody>
                  <a:tcPr/>
                </a:tc>
              </a:tr>
              <a:tr h="308606">
                <a:tc>
                  <a:txBody>
                    <a:bodyPr/>
                    <a:lstStyle/>
                    <a:p>
                      <a:pPr algn="ctr"/>
                      <a:r>
                        <a:rPr lang="en-US" sz="1200" noProof="0" dirty="0" smtClean="0">
                          <a:latin typeface="Arial" panose="020B0604020202020204" pitchFamily="34" charset="0"/>
                          <a:cs typeface="Arial" panose="020B0604020202020204" pitchFamily="34" charset="0"/>
                        </a:rPr>
                        <a:t>Compactness</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low</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high</a:t>
                      </a:r>
                      <a:endParaRPr lang="en-US" sz="1200" noProof="0" dirty="0">
                        <a:latin typeface="Arial" panose="020B0604020202020204" pitchFamily="34" charset="0"/>
                        <a:cs typeface="Arial" panose="020B0604020202020204" pitchFamily="34" charset="0"/>
                      </a:endParaRPr>
                    </a:p>
                  </a:txBody>
                  <a:tcPr/>
                </a:tc>
              </a:tr>
              <a:tr h="308606">
                <a:tc>
                  <a:txBody>
                    <a:bodyPr/>
                    <a:lstStyle/>
                    <a:p>
                      <a:pPr algn="ctr"/>
                      <a:r>
                        <a:rPr lang="en-US" sz="1200" noProof="0" dirty="0" smtClean="0">
                          <a:latin typeface="Arial" panose="020B0604020202020204" pitchFamily="34" charset="0"/>
                          <a:cs typeface="Arial" panose="020B0604020202020204" pitchFamily="34" charset="0"/>
                        </a:rPr>
                        <a:t>Principle</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noProof="0" dirty="0" smtClean="0">
                          <a:latin typeface="Arial" panose="020B0604020202020204" pitchFamily="34" charset="0"/>
                          <a:cs typeface="Arial" panose="020B0604020202020204" pitchFamily="34" charset="0"/>
                        </a:rPr>
                        <a:t>J-T</a:t>
                      </a:r>
                      <a:endParaRPr lang="en-US" sz="1200" noProof="0" dirty="0">
                        <a:latin typeface="Arial" panose="020B0604020202020204" pitchFamily="34" charset="0"/>
                        <a:cs typeface="Arial" panose="020B0604020202020204" pitchFamily="34" charset="0"/>
                      </a:endParaRPr>
                    </a:p>
                  </a:txBody>
                  <a:tcPr/>
                </a:tc>
                <a:tc>
                  <a:txBody>
                    <a:bodyPr/>
                    <a:lstStyle/>
                    <a:p>
                      <a:pPr algn="ctr"/>
                      <a:r>
                        <a:rPr lang="en-US" sz="1200" dirty="0" err="1" smtClean="0">
                          <a:solidFill>
                            <a:schemeClr val="tx1"/>
                          </a:solidFill>
                        </a:rPr>
                        <a:t>Stirling</a:t>
                      </a:r>
                      <a:endParaRPr lang="en-US" sz="1200" noProof="0" dirty="0">
                        <a:latin typeface="Arial" panose="020B0604020202020204" pitchFamily="34" charset="0"/>
                        <a:cs typeface="Arial" panose="020B0604020202020204" pitchFamily="34" charset="0"/>
                      </a:endParaRPr>
                    </a:p>
                  </a:txBody>
                  <a:tcPr/>
                </a:tc>
              </a:tr>
            </a:tbl>
          </a:graphicData>
        </a:graphic>
      </p:graphicFrame>
      <p:sp>
        <p:nvSpPr>
          <p:cNvPr id="12" name="Textfeld 11"/>
          <p:cNvSpPr txBox="1"/>
          <p:nvPr/>
        </p:nvSpPr>
        <p:spPr>
          <a:xfrm>
            <a:off x="107504" y="1196752"/>
            <a:ext cx="3358612" cy="307777"/>
          </a:xfrm>
          <a:prstGeom prst="rect">
            <a:avLst/>
          </a:prstGeom>
          <a:noFill/>
        </p:spPr>
        <p:txBody>
          <a:bodyPr wrap="none" rtlCol="0">
            <a:spAutoFit/>
          </a:bodyPr>
          <a:lstStyle/>
          <a:p>
            <a:r>
              <a:rPr lang="en-US" sz="1400" b="1" i="1" dirty="0">
                <a:solidFill>
                  <a:srgbClr val="333399"/>
                </a:solidFill>
                <a:latin typeface="Times New Roman" pitchFamily="18" charset="0"/>
              </a:rPr>
              <a:t>1</a:t>
            </a:r>
            <a:r>
              <a:rPr lang="en-US" sz="1400" b="1" i="1" dirty="0" smtClean="0">
                <a:solidFill>
                  <a:srgbClr val="333399"/>
                </a:solidFill>
                <a:latin typeface="Times New Roman" pitchFamily="18" charset="0"/>
              </a:rPr>
              <a:t>. Cooling and coolers – available engines </a:t>
            </a:r>
            <a:endParaRPr lang="en-US" sz="1400" b="1" i="1" dirty="0">
              <a:solidFill>
                <a:srgbClr val="333399"/>
              </a:solidFill>
              <a:latin typeface="Times New Roman" pitchFamily="18" charset="0"/>
            </a:endParaRPr>
          </a:p>
        </p:txBody>
      </p:sp>
      <p:pic>
        <p:nvPicPr>
          <p:cNvPr id="2" name="Grafik 1"/>
          <p:cNvPicPr>
            <a:picLocks noChangeAspect="1"/>
          </p:cNvPicPr>
          <p:nvPr/>
        </p:nvPicPr>
        <p:blipFill>
          <a:blip r:embed="rId5"/>
          <a:stretch>
            <a:fillRect/>
          </a:stretch>
        </p:blipFill>
        <p:spPr>
          <a:xfrm>
            <a:off x="6876256" y="2060848"/>
            <a:ext cx="2203635" cy="1487268"/>
          </a:xfrm>
          <a:prstGeom prst="rect">
            <a:avLst/>
          </a:prstGeom>
        </p:spPr>
      </p:pic>
      <p:pic>
        <p:nvPicPr>
          <p:cNvPr id="3" name="Grafik 2"/>
          <p:cNvPicPr>
            <a:picLocks noChangeAspect="1"/>
          </p:cNvPicPr>
          <p:nvPr/>
        </p:nvPicPr>
        <p:blipFill>
          <a:blip r:embed="rId6"/>
          <a:stretch>
            <a:fillRect/>
          </a:stretch>
        </p:blipFill>
        <p:spPr>
          <a:xfrm>
            <a:off x="1619672" y="4149080"/>
            <a:ext cx="4996261" cy="1847664"/>
          </a:xfrm>
          <a:prstGeom prst="rect">
            <a:avLst/>
          </a:prstGeom>
        </p:spPr>
      </p:pic>
      <p:pic>
        <p:nvPicPr>
          <p:cNvPr id="4" name="Grafik 3"/>
          <p:cNvPicPr>
            <a:picLocks noChangeAspect="1"/>
          </p:cNvPicPr>
          <p:nvPr/>
        </p:nvPicPr>
        <p:blipFill>
          <a:blip r:embed="rId7"/>
          <a:stretch>
            <a:fillRect/>
          </a:stretch>
        </p:blipFill>
        <p:spPr>
          <a:xfrm>
            <a:off x="6876256" y="3501008"/>
            <a:ext cx="2213790" cy="1477116"/>
          </a:xfrm>
          <a:prstGeom prst="rect">
            <a:avLst/>
          </a:prstGeom>
        </p:spPr>
      </p:pic>
      <p:pic>
        <p:nvPicPr>
          <p:cNvPr id="6" name="Grafik 5"/>
          <p:cNvPicPr>
            <a:picLocks noChangeAspect="1"/>
          </p:cNvPicPr>
          <p:nvPr/>
        </p:nvPicPr>
        <p:blipFill>
          <a:blip r:embed="rId8"/>
          <a:stretch>
            <a:fillRect/>
          </a:stretch>
        </p:blipFill>
        <p:spPr>
          <a:xfrm>
            <a:off x="6862463" y="5013176"/>
            <a:ext cx="2305185" cy="1449198"/>
          </a:xfrm>
          <a:prstGeom prst="rect">
            <a:avLst/>
          </a:prstGeom>
        </p:spPr>
      </p:pic>
    </p:spTree>
    <p:extLst>
      <p:ext uri="{BB962C8B-B14F-4D97-AF65-F5344CB8AC3E}">
        <p14:creationId xmlns:p14="http://schemas.microsoft.com/office/powerpoint/2010/main" val="480246371"/>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3" descr="E:\Documents and Settings\Kojouhar\Desktop\Balkan2012\GSI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759" y="6342464"/>
            <a:ext cx="548640" cy="182880"/>
          </a:xfrm>
          <a:prstGeom prst="rect">
            <a:avLst/>
          </a:prstGeom>
          <a:noFill/>
          <a:extLst>
            <a:ext uri="{909E8E84-426E-40dd-AFC4-6F175D3DCCD1}">
              <a14:hiddenFill xmlns:a14="http://schemas.microsoft.com/office/drawing/2010/main">
                <a:solidFill>
                  <a:srgbClr val="FFFFFF"/>
                </a:solidFill>
              </a14:hiddenFill>
            </a:ext>
          </a:extLst>
        </p:spPr>
      </p:pic>
      <p:pic>
        <p:nvPicPr>
          <p:cNvPr id="39" name="Grafik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8" name="Textfeld 27"/>
          <p:cNvSpPr txBox="1">
            <a:spLocks noChangeArrowheads="1"/>
          </p:cNvSpPr>
          <p:nvPr/>
        </p:nvSpPr>
        <p:spPr bwMode="auto">
          <a:xfrm>
            <a:off x="35496" y="76875"/>
            <a:ext cx="2994208" cy="7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400" dirty="0">
                <a:solidFill>
                  <a:schemeClr val="accent1">
                    <a:lumMod val="75000"/>
                  </a:schemeClr>
                </a:solidFill>
              </a:rPr>
              <a:t>Electrical cooling of </a:t>
            </a:r>
            <a:r>
              <a:rPr lang="en-US" sz="2400" dirty="0" err="1">
                <a:solidFill>
                  <a:schemeClr val="accent1">
                    <a:lumMod val="75000"/>
                  </a:schemeClr>
                </a:solidFill>
              </a:rPr>
              <a:t>HPGe</a:t>
            </a:r>
            <a:r>
              <a:rPr lang="en-US" sz="2400" dirty="0">
                <a:solidFill>
                  <a:schemeClr val="accent1">
                    <a:lumMod val="75000"/>
                  </a:schemeClr>
                </a:solidFill>
              </a:rPr>
              <a:t> detectors</a:t>
            </a:r>
            <a:endParaRPr lang="en-US" sz="2400" dirty="0">
              <a:solidFill>
                <a:schemeClr val="accent1">
                  <a:lumMod val="75000"/>
                </a:schemeClr>
              </a:solidFill>
              <a:latin typeface="Gill Sans MT" panose="020B0502020104020203" pitchFamily="34" charset="0"/>
            </a:endParaRPr>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3661" y="1988840"/>
            <a:ext cx="2335733" cy="2819645"/>
          </a:xfrm>
          <a:prstGeom prst="rect">
            <a:avLst/>
          </a:prstGeom>
          <a:ln w="19050">
            <a:solidFill>
              <a:schemeClr val="tx1"/>
            </a:solidFill>
          </a:ln>
        </p:spPr>
      </p:pic>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1988840"/>
            <a:ext cx="3463590" cy="2110923"/>
          </a:xfrm>
          <a:prstGeom prst="rect">
            <a:avLst/>
          </a:prstGeom>
          <a:ln w="19050">
            <a:solidFill>
              <a:schemeClr val="tx1"/>
            </a:solidFill>
          </a:ln>
        </p:spPr>
      </p:pic>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772816"/>
            <a:ext cx="2969722" cy="3121429"/>
          </a:xfrm>
          <a:prstGeom prst="rect">
            <a:avLst/>
          </a:prstGeom>
          <a:ln w="19050">
            <a:solidFill>
              <a:schemeClr val="tx1"/>
            </a:solidFill>
          </a:ln>
        </p:spPr>
      </p:pic>
      <p:sp>
        <p:nvSpPr>
          <p:cNvPr id="6" name="Textfeld 5"/>
          <p:cNvSpPr txBox="1"/>
          <p:nvPr/>
        </p:nvSpPr>
        <p:spPr>
          <a:xfrm>
            <a:off x="251520" y="4869160"/>
            <a:ext cx="8568952" cy="1446550"/>
          </a:xfrm>
          <a:prstGeom prst="rect">
            <a:avLst/>
          </a:prstGeom>
          <a:noFill/>
        </p:spPr>
        <p:txBody>
          <a:bodyPr wrap="square" rtlCol="0">
            <a:spAutoFit/>
          </a:bodyPr>
          <a:lstStyle/>
          <a:p>
            <a:pPr algn="just"/>
            <a:r>
              <a:rPr lang="en-US" sz="1100" dirty="0">
                <a:latin typeface="Arial" panose="020B0604020202020204" pitchFamily="34" charset="0"/>
                <a:cs typeface="Arial" panose="020B0604020202020204" pitchFamily="34" charset="0"/>
              </a:rPr>
              <a:t>A schematic diagram of a JT liquefier is </a:t>
            </a:r>
            <a:r>
              <a:rPr lang="en-US" sz="1100" dirty="0" smtClean="0">
                <a:latin typeface="Arial" panose="020B0604020202020204" pitchFamily="34" charset="0"/>
                <a:cs typeface="Arial" panose="020B0604020202020204" pitchFamily="34" charset="0"/>
              </a:rPr>
              <a:t>shown left. </a:t>
            </a:r>
            <a:r>
              <a:rPr lang="en-US" sz="1100" dirty="0">
                <a:latin typeface="Arial" panose="020B0604020202020204" pitchFamily="34" charset="0"/>
                <a:cs typeface="Arial" panose="020B0604020202020204" pitchFamily="34" charset="0"/>
              </a:rPr>
              <a:t>It consists of a compressor, a </a:t>
            </a:r>
            <a:r>
              <a:rPr lang="en-US" sz="1100" dirty="0" err="1">
                <a:latin typeface="Arial" panose="020B0604020202020204" pitchFamily="34" charset="0"/>
                <a:cs typeface="Arial" panose="020B0604020202020204" pitchFamily="34" charset="0"/>
              </a:rPr>
              <a:t>counterflow</a:t>
            </a:r>
            <a:r>
              <a:rPr lang="en-US" sz="1100" dirty="0">
                <a:latin typeface="Arial" panose="020B0604020202020204" pitchFamily="34" charset="0"/>
                <a:cs typeface="Arial" panose="020B0604020202020204" pitchFamily="34" charset="0"/>
              </a:rPr>
              <a:t> heat exchanger, a JT valve, and a reservoir. T</a:t>
            </a:r>
            <a:r>
              <a:rPr lang="en-US" sz="1100" dirty="0" smtClean="0">
                <a:latin typeface="Arial" panose="020B0604020202020204" pitchFamily="34" charset="0"/>
                <a:cs typeface="Arial" panose="020B0604020202020204" pitchFamily="34" charset="0"/>
              </a:rPr>
              <a:t>he </a:t>
            </a:r>
            <a:r>
              <a:rPr lang="en-US" sz="1100" dirty="0">
                <a:latin typeface="Arial" panose="020B0604020202020204" pitchFamily="34" charset="0"/>
                <a:cs typeface="Arial" panose="020B0604020202020204" pitchFamily="34" charset="0"/>
              </a:rPr>
              <a:t>pressures and temperatures refer to the case of a nitrogen liquefier. At the inlet of the compressor the gas is at room temperature (300 K) and a pressure of 1 bar (point a). The compression heat is removed by cooling water. After compression the gas temperature is ambient temperature (300 K) and the pressure is 200 bar (point b). Next it enters the warm (high-pressure) side of the </a:t>
            </a:r>
            <a:r>
              <a:rPr lang="en-US" sz="1100" dirty="0" err="1">
                <a:latin typeface="Arial" panose="020B0604020202020204" pitchFamily="34" charset="0"/>
                <a:cs typeface="Arial" panose="020B0604020202020204" pitchFamily="34" charset="0"/>
              </a:rPr>
              <a:t>counterflow</a:t>
            </a:r>
            <a:r>
              <a:rPr lang="en-US" sz="1100" dirty="0">
                <a:latin typeface="Arial" panose="020B0604020202020204" pitchFamily="34" charset="0"/>
                <a:cs typeface="Arial" panose="020B0604020202020204" pitchFamily="34" charset="0"/>
              </a:rPr>
              <a:t> heat exchanger where it is precooled. It leaves the exchanger at point c. After the JT expansion, point d, it has a </a:t>
            </a:r>
            <a:r>
              <a:rPr lang="en-US" sz="1100" dirty="0" smtClean="0">
                <a:latin typeface="Arial" panose="020B0604020202020204" pitchFamily="34" charset="0"/>
                <a:cs typeface="Arial" panose="020B0604020202020204" pitchFamily="34" charset="0"/>
              </a:rPr>
              <a:t>tempe-rature </a:t>
            </a:r>
            <a:r>
              <a:rPr lang="en-US" sz="1100" dirty="0">
                <a:latin typeface="Arial" panose="020B0604020202020204" pitchFamily="34" charset="0"/>
                <a:cs typeface="Arial" panose="020B0604020202020204" pitchFamily="34" charset="0"/>
              </a:rPr>
              <a:t>of 77.36 K and a pressure of 1 bar. The liquid fraction is </a:t>
            </a:r>
            <a:r>
              <a:rPr lang="en-US" sz="1100" i="1" dirty="0">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 The liquid leaves the system at the bottom of the reservoir (point e) and the gas (fraction 1 − </a:t>
            </a:r>
            <a:r>
              <a:rPr lang="en-US" sz="1100" i="1" dirty="0">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 flows into the cold (low-pressure) side of the </a:t>
            </a:r>
            <a:r>
              <a:rPr lang="en-US" sz="1100" dirty="0" err="1">
                <a:latin typeface="Arial" panose="020B0604020202020204" pitchFamily="34" charset="0"/>
                <a:cs typeface="Arial" panose="020B0604020202020204" pitchFamily="34" charset="0"/>
              </a:rPr>
              <a:t>counterflow</a:t>
            </a:r>
            <a:r>
              <a:rPr lang="en-US" sz="1100" dirty="0">
                <a:latin typeface="Arial" panose="020B0604020202020204" pitchFamily="34" charset="0"/>
                <a:cs typeface="Arial" panose="020B0604020202020204" pitchFamily="34" charset="0"/>
              </a:rPr>
              <a:t> heat exchanger (point f). It leaves the heat exchanger at room temperature (point a).</a:t>
            </a:r>
            <a:endParaRPr lang="de-DE" sz="1100" dirty="0">
              <a:latin typeface="Arial" panose="020B0604020202020204" pitchFamily="34" charset="0"/>
              <a:cs typeface="Arial" panose="020B0604020202020204" pitchFamily="34" charset="0"/>
            </a:endParaRPr>
          </a:p>
        </p:txBody>
      </p:sp>
      <p:sp>
        <p:nvSpPr>
          <p:cNvPr id="16" name="Textfeld 15"/>
          <p:cNvSpPr txBox="1"/>
          <p:nvPr/>
        </p:nvSpPr>
        <p:spPr>
          <a:xfrm>
            <a:off x="107504" y="1268760"/>
            <a:ext cx="7183377" cy="307777"/>
          </a:xfrm>
          <a:prstGeom prst="rect">
            <a:avLst/>
          </a:prstGeom>
          <a:noFill/>
        </p:spPr>
        <p:txBody>
          <a:bodyPr wrap="none" rtlCol="0">
            <a:spAutoFit/>
          </a:bodyPr>
          <a:lstStyle/>
          <a:p>
            <a:r>
              <a:rPr lang="en-US" sz="1400" b="1" i="1" dirty="0">
                <a:solidFill>
                  <a:srgbClr val="333399"/>
                </a:solidFill>
                <a:latin typeface="Times New Roman" pitchFamily="18" charset="0"/>
              </a:rPr>
              <a:t>1</a:t>
            </a:r>
            <a:r>
              <a:rPr lang="en-US" sz="1400" b="1" i="1" dirty="0" smtClean="0">
                <a:solidFill>
                  <a:srgbClr val="333399"/>
                </a:solidFill>
                <a:latin typeface="Times New Roman" pitchFamily="18" charset="0"/>
              </a:rPr>
              <a:t>. Cooling and coolers – the Linde cooler (Joule-Thompson cooler) and the </a:t>
            </a:r>
            <a:r>
              <a:rPr lang="en-US" sz="1400" b="1" i="1" dirty="0" err="1" smtClean="0">
                <a:solidFill>
                  <a:srgbClr val="333399"/>
                </a:solidFill>
                <a:latin typeface="Times New Roman" pitchFamily="18" charset="0"/>
              </a:rPr>
              <a:t>Kleemenko</a:t>
            </a:r>
            <a:r>
              <a:rPr lang="en-US" sz="1400" b="1" i="1" dirty="0" smtClean="0">
                <a:solidFill>
                  <a:srgbClr val="333399"/>
                </a:solidFill>
                <a:latin typeface="Times New Roman" pitchFamily="18" charset="0"/>
              </a:rPr>
              <a:t> cooler </a:t>
            </a:r>
            <a:endParaRPr lang="en-US" sz="1400" b="1" i="1" dirty="0">
              <a:solidFill>
                <a:srgbClr val="333399"/>
              </a:solidFill>
              <a:latin typeface="Times New Roman" pitchFamily="18" charset="0"/>
            </a:endParaRPr>
          </a:p>
        </p:txBody>
      </p:sp>
      <p:sp>
        <p:nvSpPr>
          <p:cNvPr id="9" name="Textfeld 8"/>
          <p:cNvSpPr txBox="1"/>
          <p:nvPr/>
        </p:nvSpPr>
        <p:spPr>
          <a:xfrm>
            <a:off x="4427984" y="4077072"/>
            <a:ext cx="2304256" cy="830997"/>
          </a:xfrm>
          <a:prstGeom prst="rect">
            <a:avLst/>
          </a:prstGeom>
          <a:noFill/>
        </p:spPr>
        <p:txBody>
          <a:bodyPr wrap="square" rtlCol="0">
            <a:spAutoFit/>
          </a:bodyPr>
          <a:lstStyle/>
          <a:p>
            <a:r>
              <a:rPr lang="de-DE" sz="1200" dirty="0" err="1" smtClean="0">
                <a:latin typeface="Arial" panose="020B0604020202020204" pitchFamily="34" charset="0"/>
                <a:cs typeface="Arial" panose="020B0604020202020204" pitchFamily="34" charset="0"/>
              </a:rPr>
              <a:t>Kleemenko</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cycle</a:t>
            </a:r>
            <a:r>
              <a:rPr lang="de-DE" sz="1200" dirty="0" smtClean="0">
                <a:latin typeface="Arial" panose="020B0604020202020204" pitchFamily="34" charset="0"/>
                <a:cs typeface="Arial" panose="020B0604020202020204" pitchFamily="34" charset="0"/>
              </a:rPr>
              <a:t>(</a:t>
            </a:r>
            <a:r>
              <a:rPr lang="de-DE" sz="1200" dirty="0" err="1" smtClean="0">
                <a:latin typeface="Arial" panose="020B0604020202020204" pitchFamily="34" charset="0"/>
                <a:cs typeface="Arial" panose="020B0604020202020204" pitchFamily="34" charset="0"/>
              </a:rPr>
              <a:t>right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and</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the</a:t>
            </a:r>
            <a:r>
              <a:rPr lang="de-DE" sz="1200" dirty="0" smtClean="0">
                <a:latin typeface="Arial" panose="020B0604020202020204" pitchFamily="34" charset="0"/>
                <a:cs typeface="Arial" panose="020B0604020202020204" pitchFamily="34" charset="0"/>
              </a:rPr>
              <a:t> MMR cooler X-Cooler (</a:t>
            </a:r>
            <a:r>
              <a:rPr lang="de-DE" sz="1200" dirty="0" err="1" smtClean="0">
                <a:latin typeface="Arial" panose="020B0604020202020204" pitchFamily="34" charset="0"/>
                <a:cs typeface="Arial" panose="020B0604020202020204" pitchFamily="34" charset="0"/>
              </a:rPr>
              <a:t>left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Uses</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multicomponents</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cooling</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agent</a:t>
            </a:r>
            <a:r>
              <a:rPr lang="de-DE" sz="1200" dirty="0" smtClean="0">
                <a:latin typeface="Arial" panose="020B0604020202020204" pitchFamily="34" charset="0"/>
                <a:cs typeface="Arial" panose="020B0604020202020204" pitchFamily="34" charset="0"/>
              </a:rPr>
              <a:t>.</a:t>
            </a:r>
            <a:endParaRPr lang="de-DE" sz="1200" dirty="0">
              <a:latin typeface="Arial" panose="020B0604020202020204" pitchFamily="34" charset="0"/>
              <a:cs typeface="Arial" panose="020B0604020202020204" pitchFamily="34" charset="0"/>
            </a:endParaRPr>
          </a:p>
        </p:txBody>
      </p:sp>
      <p:sp>
        <p:nvSpPr>
          <p:cNvPr id="18" name="Textfeld 17"/>
          <p:cNvSpPr txBox="1"/>
          <p:nvPr/>
        </p:nvSpPr>
        <p:spPr>
          <a:xfrm>
            <a:off x="6998504" y="4653136"/>
            <a:ext cx="2182008"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From </a:t>
            </a:r>
            <a:r>
              <a:rPr lang="en-US" sz="800" dirty="0" err="1" smtClean="0">
                <a:latin typeface="Arial" panose="020B0604020202020204" pitchFamily="34" charset="0"/>
                <a:cs typeface="Arial" panose="020B0604020202020204" pitchFamily="34" charset="0"/>
              </a:rPr>
              <a:t>Cryocoolers</a:t>
            </a:r>
            <a:r>
              <a:rPr lang="en-US" sz="800" dirty="0" smtClean="0">
                <a:latin typeface="Arial" panose="020B0604020202020204" pitchFamily="34" charset="0"/>
                <a:cs typeface="Arial" panose="020B0604020202020204" pitchFamily="34" charset="0"/>
              </a:rPr>
              <a:t> 9, edited by </a:t>
            </a:r>
            <a:r>
              <a:rPr lang="en-US" sz="800" dirty="0" err="1" smtClean="0">
                <a:latin typeface="Arial" panose="020B0604020202020204" pitchFamily="34" charset="0"/>
                <a:cs typeface="Arial" panose="020B0604020202020204" pitchFamily="34" charset="0"/>
              </a:rPr>
              <a:t>R.G.Ross</a:t>
            </a:r>
            <a:r>
              <a:rPr lang="en-US" sz="800" dirty="0" smtClean="0">
                <a:latin typeface="Arial" panose="020B0604020202020204" pitchFamily="34" charset="0"/>
                <a:cs typeface="Arial" panose="020B0604020202020204" pitchFamily="34" charset="0"/>
              </a:rPr>
              <a:t> Jr.</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74742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Rectangle 5"/>
          <p:cNvSpPr>
            <a:spLocks noGrp="1" noChangeArrowheads="1"/>
          </p:cNvSpPr>
          <p:nvPr>
            <p:ph type="ftr" sz="quarter" idx="4294967295"/>
          </p:nvPr>
        </p:nvSpPr>
        <p:spPr>
          <a:xfrm>
            <a:off x="0" y="6480720"/>
            <a:ext cx="2555776" cy="404664"/>
          </a:xfrm>
          <a:prstGeom prst="rect">
            <a:avLst/>
          </a:prstGeom>
        </p:spPr>
        <p:txBody>
          <a:bodyPr/>
          <a:lstStyle/>
          <a:p>
            <a:r>
              <a:rPr lang="en-US" smtClean="0"/>
              <a:t>ECE 11 and ECSG 02 Meeting, Nov 4-5, FAIR/GSI, Darmstadt</a:t>
            </a:r>
            <a:endParaRPr lang="en-US" sz="1200" dirty="0"/>
          </a:p>
        </p:txBody>
      </p:sp>
      <p:pic>
        <p:nvPicPr>
          <p:cNvPr id="39" name="Grafik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8" name="Textfeld 27"/>
          <p:cNvSpPr txBox="1">
            <a:spLocks noChangeArrowheads="1"/>
          </p:cNvSpPr>
          <p:nvPr/>
        </p:nvSpPr>
        <p:spPr bwMode="auto">
          <a:xfrm>
            <a:off x="179512" y="548680"/>
            <a:ext cx="3888432" cy="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r>
              <a:rPr lang="en-US" sz="2400" dirty="0" smtClean="0">
                <a:solidFill>
                  <a:srgbClr val="333399"/>
                </a:solidFill>
                <a:latin typeface="Gill Sans MT" panose="020B0502020104020203" pitchFamily="34" charset="0"/>
              </a:rPr>
              <a:t>Outline</a:t>
            </a:r>
          </a:p>
        </p:txBody>
      </p:sp>
      <p:sp>
        <p:nvSpPr>
          <p:cNvPr id="20" name="Content Placeholder 2"/>
          <p:cNvSpPr txBox="1">
            <a:spLocks/>
          </p:cNvSpPr>
          <p:nvPr/>
        </p:nvSpPr>
        <p:spPr>
          <a:xfrm>
            <a:off x="457200" y="1600201"/>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a:buChar char="•"/>
            </a:pPr>
            <a:r>
              <a:rPr lang="en-US" sz="2400" dirty="0" smtClean="0">
                <a:solidFill>
                  <a:schemeClr val="tx1"/>
                </a:solidFill>
              </a:rPr>
              <a:t>Brief description</a:t>
            </a:r>
          </a:p>
          <a:p>
            <a:pPr marL="457200" indent="-457200" algn="l">
              <a:buFont typeface="Arial"/>
              <a:buChar char="•"/>
            </a:pPr>
            <a:r>
              <a:rPr lang="en-US" sz="2400" dirty="0" smtClean="0">
                <a:solidFill>
                  <a:schemeClr val="tx1"/>
                </a:solidFill>
              </a:rPr>
              <a:t>Status of various sub-components</a:t>
            </a:r>
          </a:p>
          <a:p>
            <a:pPr marL="914400" lvl="1" indent="-457200" algn="l">
              <a:buFont typeface="Arial"/>
              <a:buChar char="•"/>
            </a:pPr>
            <a:r>
              <a:rPr lang="en-US" sz="2000" dirty="0" smtClean="0">
                <a:solidFill>
                  <a:schemeClr val="tx1"/>
                </a:solidFill>
              </a:rPr>
              <a:t>Mechanics of cryostat and vacuum</a:t>
            </a:r>
          </a:p>
          <a:p>
            <a:pPr marL="914400" lvl="1" indent="-457200" algn="l">
              <a:buFont typeface="Arial"/>
              <a:buChar char="•"/>
            </a:pPr>
            <a:r>
              <a:rPr lang="en-US" sz="2000" dirty="0" smtClean="0">
                <a:solidFill>
                  <a:schemeClr val="tx1"/>
                </a:solidFill>
              </a:rPr>
              <a:t>Electronics</a:t>
            </a:r>
          </a:p>
          <a:p>
            <a:pPr marL="914400" lvl="1" indent="-457200" algn="l">
              <a:buFont typeface="Arial"/>
              <a:buChar char="•"/>
            </a:pPr>
            <a:r>
              <a:rPr lang="en-US" sz="2000" dirty="0">
                <a:solidFill>
                  <a:schemeClr val="tx1"/>
                </a:solidFill>
              </a:rPr>
              <a:t>BGO back </a:t>
            </a:r>
            <a:r>
              <a:rPr lang="en-US" sz="2000" dirty="0" smtClean="0">
                <a:solidFill>
                  <a:schemeClr val="tx1"/>
                </a:solidFill>
              </a:rPr>
              <a:t>catcher</a:t>
            </a:r>
          </a:p>
          <a:p>
            <a:pPr marL="914400" lvl="1" indent="-457200" algn="l">
              <a:buFont typeface="Arial"/>
              <a:buChar char="•"/>
            </a:pPr>
            <a:r>
              <a:rPr lang="en-US" sz="2000" dirty="0" smtClean="0">
                <a:solidFill>
                  <a:schemeClr val="tx1"/>
                </a:solidFill>
              </a:rPr>
              <a:t>Cooling machine</a:t>
            </a:r>
          </a:p>
          <a:p>
            <a:pPr marL="457200" indent="-457200" algn="l">
              <a:buFont typeface="Arial"/>
              <a:buChar char="•"/>
            </a:pPr>
            <a:r>
              <a:rPr lang="en-US" sz="2400" dirty="0" smtClean="0">
                <a:solidFill>
                  <a:schemeClr val="tx1"/>
                </a:solidFill>
              </a:rPr>
              <a:t>Challenges</a:t>
            </a:r>
            <a:endParaRPr lang="en-US" sz="1600" dirty="0">
              <a:solidFill>
                <a:schemeClr val="tx1"/>
              </a:solidFill>
              <a:latin typeface="Arial" panose="020B0604020202020204" pitchFamily="34" charset="0"/>
              <a:cs typeface="Arial" panose="020B0604020202020204" pitchFamily="34" charset="0"/>
            </a:endParaRPr>
          </a:p>
          <a:p>
            <a:pPr marL="285750" indent="-285750" algn="l">
              <a:buFont typeface="Arial"/>
              <a:buChar char="•"/>
            </a:pPr>
            <a:r>
              <a:rPr lang="en-US" sz="2000" dirty="0" smtClean="0">
                <a:solidFill>
                  <a:schemeClr val="tx1"/>
                </a:solidFill>
                <a:latin typeface="Arial" panose="020B0604020202020204" pitchFamily="34" charset="0"/>
                <a:cs typeface="Arial" panose="020B0604020202020204" pitchFamily="34" charset="0"/>
              </a:rPr>
              <a:t>Timeline</a:t>
            </a:r>
            <a:endParaRPr lang="en-US" sz="2000" dirty="0" smtClean="0">
              <a:solidFill>
                <a:schemeClr val="tx1"/>
              </a:solidFill>
            </a:endParaRPr>
          </a:p>
          <a:p>
            <a:pPr marL="914400" lvl="1" indent="-457200" algn="l">
              <a:buFont typeface="Arial"/>
              <a:buChar char="•"/>
            </a:pPr>
            <a:endParaRPr lang="en-US" dirty="0" smtClean="0"/>
          </a:p>
          <a:p>
            <a:pPr lvl="1"/>
            <a:endParaRPr lang="en-US" dirty="0"/>
          </a:p>
        </p:txBody>
      </p:sp>
    </p:spTree>
    <p:extLst>
      <p:ext uri="{BB962C8B-B14F-4D97-AF65-F5344CB8AC3E}">
        <p14:creationId xmlns:p14="http://schemas.microsoft.com/office/powerpoint/2010/main" val="199990686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3" descr="E:\Documents and Settings\Kojouhar\Desktop\Balkan2012\GSI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759" y="6342464"/>
            <a:ext cx="548640" cy="182880"/>
          </a:xfrm>
          <a:prstGeom prst="rect">
            <a:avLst/>
          </a:prstGeom>
          <a:noFill/>
          <a:extLst>
            <a:ext uri="{909E8E84-426E-40dd-AFC4-6F175D3DCCD1}">
              <a14:hiddenFill xmlns:a14="http://schemas.microsoft.com/office/drawing/2010/main">
                <a:solidFill>
                  <a:srgbClr val="FFFFFF"/>
                </a:solidFill>
              </a14:hiddenFill>
            </a:ext>
          </a:extLst>
        </p:spPr>
      </p:pic>
      <p:pic>
        <p:nvPicPr>
          <p:cNvPr id="39" name="Grafik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8" name="Textfeld 27"/>
          <p:cNvSpPr txBox="1">
            <a:spLocks noChangeArrowheads="1"/>
          </p:cNvSpPr>
          <p:nvPr/>
        </p:nvSpPr>
        <p:spPr bwMode="auto">
          <a:xfrm>
            <a:off x="35496" y="76875"/>
            <a:ext cx="2994208" cy="7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400" dirty="0">
                <a:solidFill>
                  <a:schemeClr val="accent1">
                    <a:lumMod val="75000"/>
                  </a:schemeClr>
                </a:solidFill>
              </a:rPr>
              <a:t>Electrical cooling of </a:t>
            </a:r>
            <a:r>
              <a:rPr lang="en-US" sz="2400" dirty="0" err="1">
                <a:solidFill>
                  <a:schemeClr val="accent1">
                    <a:lumMod val="75000"/>
                  </a:schemeClr>
                </a:solidFill>
              </a:rPr>
              <a:t>HPGe</a:t>
            </a:r>
            <a:r>
              <a:rPr lang="en-US" sz="2400" dirty="0">
                <a:solidFill>
                  <a:schemeClr val="accent1">
                    <a:lumMod val="75000"/>
                  </a:schemeClr>
                </a:solidFill>
              </a:rPr>
              <a:t> detectors</a:t>
            </a:r>
            <a:endParaRPr lang="en-US" sz="2400" dirty="0">
              <a:solidFill>
                <a:schemeClr val="accent1">
                  <a:lumMod val="75000"/>
                </a:schemeClr>
              </a:solidFill>
              <a:latin typeface="Gill Sans MT" panose="020B0502020104020203" pitchFamily="34" charset="0"/>
            </a:endParaRPr>
          </a:p>
        </p:txBody>
      </p:sp>
      <p:sp>
        <p:nvSpPr>
          <p:cNvPr id="11" name="Textfeld 10"/>
          <p:cNvSpPr txBox="1"/>
          <p:nvPr/>
        </p:nvSpPr>
        <p:spPr>
          <a:xfrm>
            <a:off x="107504" y="1196752"/>
            <a:ext cx="3413114" cy="307777"/>
          </a:xfrm>
          <a:prstGeom prst="rect">
            <a:avLst/>
          </a:prstGeom>
          <a:noFill/>
        </p:spPr>
        <p:txBody>
          <a:bodyPr wrap="none" rtlCol="0">
            <a:spAutoFit/>
          </a:bodyPr>
          <a:lstStyle/>
          <a:p>
            <a:r>
              <a:rPr lang="en-US" sz="1400" b="1" i="1" dirty="0">
                <a:solidFill>
                  <a:srgbClr val="333399"/>
                </a:solidFill>
                <a:latin typeface="Times New Roman" pitchFamily="18" charset="0"/>
              </a:rPr>
              <a:t>1</a:t>
            </a:r>
            <a:r>
              <a:rPr lang="en-US" sz="1400" b="1" i="1" dirty="0" smtClean="0">
                <a:solidFill>
                  <a:srgbClr val="333399"/>
                </a:solidFill>
                <a:latin typeface="Times New Roman" pitchFamily="18" charset="0"/>
              </a:rPr>
              <a:t>. Cooling and coolers – the </a:t>
            </a:r>
            <a:r>
              <a:rPr lang="en-US" sz="1400" b="1" i="1" dirty="0" err="1" smtClean="0">
                <a:solidFill>
                  <a:srgbClr val="333399"/>
                </a:solidFill>
                <a:latin typeface="Times New Roman" pitchFamily="18" charset="0"/>
              </a:rPr>
              <a:t>Stirling</a:t>
            </a:r>
            <a:r>
              <a:rPr lang="en-US" sz="1400" b="1" i="1" dirty="0" smtClean="0">
                <a:solidFill>
                  <a:srgbClr val="333399"/>
                </a:solidFill>
                <a:latin typeface="Times New Roman" pitchFamily="18" charset="0"/>
              </a:rPr>
              <a:t> cooler </a:t>
            </a:r>
            <a:endParaRPr lang="en-US" sz="1400" b="1" i="1" dirty="0">
              <a:solidFill>
                <a:srgbClr val="333399"/>
              </a:solidFill>
              <a:latin typeface="Times New Roman" pitchFamily="18" charset="0"/>
            </a:endParaRPr>
          </a:p>
        </p:txBody>
      </p:sp>
      <p:pic>
        <p:nvPicPr>
          <p:cNvPr id="2" name="Grafik 1"/>
          <p:cNvPicPr>
            <a:picLocks noChangeAspect="1"/>
          </p:cNvPicPr>
          <p:nvPr/>
        </p:nvPicPr>
        <p:blipFill>
          <a:blip r:embed="rId5"/>
          <a:stretch>
            <a:fillRect/>
          </a:stretch>
        </p:blipFill>
        <p:spPr>
          <a:xfrm>
            <a:off x="179512" y="1484784"/>
            <a:ext cx="4706843" cy="2723909"/>
          </a:xfrm>
          <a:prstGeom prst="rect">
            <a:avLst/>
          </a:prstGeom>
        </p:spPr>
      </p:pic>
      <p:pic>
        <p:nvPicPr>
          <p:cNvPr id="3" name="Grafik 2"/>
          <p:cNvPicPr>
            <a:picLocks noChangeAspect="1"/>
          </p:cNvPicPr>
          <p:nvPr/>
        </p:nvPicPr>
        <p:blipFill>
          <a:blip r:embed="rId6"/>
          <a:stretch>
            <a:fillRect/>
          </a:stretch>
        </p:blipFill>
        <p:spPr>
          <a:xfrm>
            <a:off x="5220072" y="3284984"/>
            <a:ext cx="3762428" cy="2767690"/>
          </a:xfrm>
          <a:prstGeom prst="rect">
            <a:avLst/>
          </a:prstGeom>
          <a:ln w="22225">
            <a:solidFill>
              <a:schemeClr val="tx1"/>
            </a:solidFill>
          </a:ln>
        </p:spPr>
      </p:pic>
      <p:pic>
        <p:nvPicPr>
          <p:cNvPr id="4" name="Grafik 3"/>
          <p:cNvPicPr>
            <a:picLocks noChangeAspect="1"/>
          </p:cNvPicPr>
          <p:nvPr/>
        </p:nvPicPr>
        <p:blipFill>
          <a:blip r:embed="rId7"/>
          <a:stretch>
            <a:fillRect/>
          </a:stretch>
        </p:blipFill>
        <p:spPr>
          <a:xfrm>
            <a:off x="5796136" y="1340768"/>
            <a:ext cx="1279530" cy="1353769"/>
          </a:xfrm>
          <a:prstGeom prst="rect">
            <a:avLst/>
          </a:prstGeom>
          <a:ln w="19050">
            <a:solidFill>
              <a:schemeClr val="tx1"/>
            </a:solidFill>
          </a:ln>
        </p:spPr>
      </p:pic>
      <p:pic>
        <p:nvPicPr>
          <p:cNvPr id="6" name="Grafik 5"/>
          <p:cNvPicPr>
            <a:picLocks noChangeAspect="1"/>
          </p:cNvPicPr>
          <p:nvPr/>
        </p:nvPicPr>
        <p:blipFill>
          <a:blip r:embed="rId8"/>
          <a:stretch>
            <a:fillRect/>
          </a:stretch>
        </p:blipFill>
        <p:spPr>
          <a:xfrm>
            <a:off x="7164288" y="1340768"/>
            <a:ext cx="1695885" cy="1337526"/>
          </a:xfrm>
          <a:prstGeom prst="rect">
            <a:avLst/>
          </a:prstGeom>
        </p:spPr>
      </p:pic>
      <p:sp>
        <p:nvSpPr>
          <p:cNvPr id="13" name="Textfeld 12"/>
          <p:cNvSpPr txBox="1"/>
          <p:nvPr/>
        </p:nvSpPr>
        <p:spPr>
          <a:xfrm>
            <a:off x="5652120" y="2708920"/>
            <a:ext cx="3491880" cy="430887"/>
          </a:xfrm>
          <a:prstGeom prst="rect">
            <a:avLst/>
          </a:prstGeom>
          <a:noFill/>
        </p:spPr>
        <p:txBody>
          <a:bodyPr wrap="square" rtlCol="0">
            <a:spAutoFit/>
          </a:bodyPr>
          <a:lstStyle/>
          <a:p>
            <a:r>
              <a:rPr lang="en-US" sz="1100" dirty="0" smtClean="0"/>
              <a:t>The </a:t>
            </a:r>
            <a:r>
              <a:rPr lang="en-US" sz="1100" dirty="0" err="1"/>
              <a:t>Stirling</a:t>
            </a:r>
            <a:r>
              <a:rPr lang="en-US" sz="1100" dirty="0"/>
              <a:t> cycle is a thermodynamic closed cycle invented in </a:t>
            </a:r>
            <a:r>
              <a:rPr lang="en-US" sz="1100" dirty="0" smtClean="0"/>
              <a:t>1816 </a:t>
            </a:r>
            <a:r>
              <a:rPr lang="en-US" sz="1100" dirty="0"/>
              <a:t>by the Scottish minister Robert </a:t>
            </a:r>
            <a:r>
              <a:rPr lang="en-US" sz="1100" dirty="0" err="1"/>
              <a:t>Stirling</a:t>
            </a:r>
            <a:r>
              <a:rPr lang="en-US" sz="1100" dirty="0"/>
              <a:t>.</a:t>
            </a:r>
            <a:endParaRPr lang="de-DE" sz="1100" dirty="0">
              <a:latin typeface="Arial" panose="020B0604020202020204" pitchFamily="34" charset="0"/>
              <a:cs typeface="Arial" panose="020B0604020202020204" pitchFamily="34" charset="0"/>
            </a:endParaRPr>
          </a:p>
        </p:txBody>
      </p:sp>
      <p:sp>
        <p:nvSpPr>
          <p:cNvPr id="16" name="Textfeld 15"/>
          <p:cNvSpPr txBox="1"/>
          <p:nvPr/>
        </p:nvSpPr>
        <p:spPr>
          <a:xfrm>
            <a:off x="107504" y="4221088"/>
            <a:ext cx="4896544" cy="2292935"/>
          </a:xfrm>
          <a:prstGeom prst="rect">
            <a:avLst/>
          </a:prstGeom>
          <a:noFill/>
        </p:spPr>
        <p:txBody>
          <a:bodyPr wrap="square" rtlCol="0">
            <a:spAutoFit/>
          </a:bodyPr>
          <a:lstStyle/>
          <a:p>
            <a:pPr algn="just"/>
            <a:r>
              <a:rPr lang="en-US" sz="1100" dirty="0">
                <a:latin typeface="Arial" panose="020B0604020202020204" pitchFamily="34" charset="0"/>
                <a:cs typeface="Arial" panose="020B0604020202020204" pitchFamily="34" charset="0"/>
              </a:rPr>
              <a:t>In position I, all helium is at room temperature in space D. Going to position II, this gas is compressed by piston B increasing the gas temperature to about 80°C, refer to figure 2, column 1. When the displacer C moves down from position II to III, the gas is displaced from space D to space E, forcing it first through the cooler H where the compression heat is dissipated into the cooling water, reducing the gas </a:t>
            </a:r>
            <a:r>
              <a:rPr lang="en-US" sz="1100" dirty="0" smtClean="0">
                <a:latin typeface="Arial" panose="020B0604020202020204" pitchFamily="34" charset="0"/>
                <a:cs typeface="Arial" panose="020B0604020202020204" pitchFamily="34" charset="0"/>
              </a:rPr>
              <a:t>tempe-rature </a:t>
            </a:r>
            <a:r>
              <a:rPr lang="en-US" sz="1100" dirty="0">
                <a:latin typeface="Arial" panose="020B0604020202020204" pitchFamily="34" charset="0"/>
                <a:cs typeface="Arial" panose="020B0604020202020204" pitchFamily="34" charset="0"/>
              </a:rPr>
              <a:t>to about 15°C (column 2). Next, the helium flows through regenerator G. Using the cold which was stored in the regenerator by the previous cycle, the helium gas is cooled to almost the final liquefaction temperature when arriving in space E (column 3). The final and main action is the displacer and piston moving down to position IV, expanding the helium gas. This expansion creates the actual cooling power in the cold heat exchanger J (column 3), cooling the customers process.</a:t>
            </a:r>
            <a:endParaRPr lang="de-DE" sz="1100" dirty="0">
              <a:latin typeface="Arial" panose="020B0604020202020204" pitchFamily="34" charset="0"/>
              <a:cs typeface="Arial" panose="020B0604020202020204" pitchFamily="34" charset="0"/>
            </a:endParaRPr>
          </a:p>
        </p:txBody>
      </p:sp>
      <p:sp>
        <p:nvSpPr>
          <p:cNvPr id="17" name="Textfeld 16"/>
          <p:cNvSpPr txBox="1"/>
          <p:nvPr/>
        </p:nvSpPr>
        <p:spPr>
          <a:xfrm>
            <a:off x="6713705" y="6021288"/>
            <a:ext cx="2401619" cy="215444"/>
          </a:xfrm>
          <a:prstGeom prst="rect">
            <a:avLst/>
          </a:prstGeom>
          <a:noFill/>
        </p:spPr>
        <p:txBody>
          <a:bodyPr wrap="none" rtlCol="0">
            <a:spAutoFit/>
          </a:bodyPr>
          <a:lstStyle/>
          <a:p>
            <a:r>
              <a:rPr lang="de-DE" sz="800" dirty="0" smtClean="0">
                <a:latin typeface="Arial" panose="020B0604020202020204" pitchFamily="34" charset="0"/>
                <a:cs typeface="Arial" panose="020B0604020202020204" pitchFamily="34" charset="0"/>
              </a:rPr>
              <a:t>Graphics </a:t>
            </a:r>
            <a:r>
              <a:rPr lang="de-DE" sz="800" dirty="0" err="1" smtClean="0">
                <a:latin typeface="Arial" panose="020B0604020202020204" pitchFamily="34" charset="0"/>
                <a:cs typeface="Arial" panose="020B0604020202020204" pitchFamily="34" charset="0"/>
              </a:rPr>
              <a:t>by</a:t>
            </a:r>
            <a:r>
              <a:rPr lang="de-DE" sz="800" dirty="0" smtClean="0">
                <a:latin typeface="Arial" panose="020B0604020202020204" pitchFamily="34" charset="0"/>
                <a:cs typeface="Arial" panose="020B0604020202020204" pitchFamily="34" charset="0"/>
              </a:rPr>
              <a:t> </a:t>
            </a:r>
            <a:r>
              <a:rPr lang="de-DE" sz="800" dirty="0" err="1" smtClean="0">
                <a:latin typeface="Arial" panose="020B0604020202020204" pitchFamily="34" charset="0"/>
                <a:cs typeface="Arial" panose="020B0604020202020204" pitchFamily="34" charset="0"/>
              </a:rPr>
              <a:t>Stirling</a:t>
            </a:r>
            <a:r>
              <a:rPr lang="de-DE" sz="800" dirty="0" smtClean="0">
                <a:latin typeface="Arial" panose="020B0604020202020204" pitchFamily="34" charset="0"/>
                <a:cs typeface="Arial" panose="020B0604020202020204" pitchFamily="34" charset="0"/>
              </a:rPr>
              <a:t> </a:t>
            </a:r>
            <a:r>
              <a:rPr lang="de-DE" sz="800" dirty="0" err="1" smtClean="0">
                <a:latin typeface="Arial" panose="020B0604020202020204" pitchFamily="34" charset="0"/>
                <a:cs typeface="Arial" panose="020B0604020202020204" pitchFamily="34" charset="0"/>
              </a:rPr>
              <a:t>Cryogenics</a:t>
            </a:r>
            <a:r>
              <a:rPr lang="de-DE" sz="800" dirty="0" smtClean="0">
                <a:latin typeface="Arial" panose="020B0604020202020204" pitchFamily="34" charset="0"/>
                <a:cs typeface="Arial" panose="020B0604020202020204" pitchFamily="34" charset="0"/>
              </a:rPr>
              <a:t> BV, </a:t>
            </a:r>
            <a:r>
              <a:rPr lang="de-DE" sz="800" dirty="0" err="1" smtClean="0">
                <a:latin typeface="Arial" panose="020B0604020202020204" pitchFamily="34" charset="0"/>
                <a:cs typeface="Arial" panose="020B0604020202020204" pitchFamily="34" charset="0"/>
              </a:rPr>
              <a:t>Netherlands</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782057"/>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Rectangle 5"/>
          <p:cNvSpPr>
            <a:spLocks noGrp="1" noChangeArrowheads="1"/>
          </p:cNvSpPr>
          <p:nvPr>
            <p:ph type="ftr" sz="quarter" idx="4294967295"/>
          </p:nvPr>
        </p:nvSpPr>
        <p:spPr>
          <a:xfrm>
            <a:off x="0" y="6480720"/>
            <a:ext cx="2555776" cy="404664"/>
          </a:xfrm>
          <a:prstGeom prst="rect">
            <a:avLst/>
          </a:prstGeom>
        </p:spPr>
        <p:txBody>
          <a:bodyPr/>
          <a:lstStyle/>
          <a:p>
            <a:r>
              <a:rPr lang="en-US" smtClean="0"/>
              <a:t>ECE 11 and ECSG 02 Meeting, Nov 4-5, FAIR/GSI, Darmstadt</a:t>
            </a:r>
            <a:endParaRPr lang="en-US" sz="1200" dirty="0"/>
          </a:p>
        </p:txBody>
      </p:sp>
      <p:pic>
        <p:nvPicPr>
          <p:cNvPr id="39" name="Grafik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8" name="Textfeld 27"/>
          <p:cNvSpPr txBox="1">
            <a:spLocks noChangeArrowheads="1"/>
          </p:cNvSpPr>
          <p:nvPr/>
        </p:nvSpPr>
        <p:spPr bwMode="auto">
          <a:xfrm>
            <a:off x="35496" y="76875"/>
            <a:ext cx="3888432" cy="7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400" dirty="0" smtClean="0">
                <a:solidFill>
                  <a:srgbClr val="333399"/>
                </a:solidFill>
                <a:latin typeface="Gill Sans MT" panose="020B0502020104020203" pitchFamily="34" charset="0"/>
              </a:rPr>
              <a:t>DEGAS – the </a:t>
            </a:r>
            <a:r>
              <a:rPr lang="en-US" sz="2400" dirty="0" err="1" smtClean="0">
                <a:solidFill>
                  <a:srgbClr val="333399"/>
                </a:solidFill>
                <a:latin typeface="Gill Sans MT" panose="020B0502020104020203" pitchFamily="34" charset="0"/>
              </a:rPr>
              <a:t>HPGe</a:t>
            </a:r>
            <a:r>
              <a:rPr lang="en-US" sz="2400" dirty="0" smtClean="0">
                <a:solidFill>
                  <a:srgbClr val="333399"/>
                </a:solidFill>
                <a:latin typeface="Gill Sans MT" panose="020B0502020104020203" pitchFamily="34" charset="0"/>
              </a:rPr>
              <a:t> array spectrometer for NUSTAR</a:t>
            </a:r>
          </a:p>
        </p:txBody>
      </p:sp>
      <p:sp>
        <p:nvSpPr>
          <p:cNvPr id="10" name="Textfeld 9"/>
          <p:cNvSpPr txBox="1"/>
          <p:nvPr/>
        </p:nvSpPr>
        <p:spPr>
          <a:xfrm>
            <a:off x="0" y="1193003"/>
            <a:ext cx="2669064" cy="307777"/>
          </a:xfrm>
          <a:prstGeom prst="rect">
            <a:avLst/>
          </a:prstGeom>
          <a:noFill/>
        </p:spPr>
        <p:txBody>
          <a:bodyPr wrap="none" rtlCol="0">
            <a:spAutoFit/>
          </a:bodyPr>
          <a:lstStyle/>
          <a:p>
            <a:r>
              <a:rPr lang="en-US" sz="1400" b="1" i="1" dirty="0">
                <a:solidFill>
                  <a:srgbClr val="333399"/>
                </a:solidFill>
                <a:latin typeface="Times New Roman" pitchFamily="18" charset="0"/>
              </a:rPr>
              <a:t>1. HISPEC/DESPEC at </a:t>
            </a:r>
            <a:r>
              <a:rPr lang="en-US" sz="1400" b="1" i="1" dirty="0" err="1" smtClean="0">
                <a:solidFill>
                  <a:srgbClr val="333399"/>
                </a:solidFill>
                <a:latin typeface="Times New Roman" pitchFamily="18" charset="0"/>
              </a:rPr>
              <a:t>NuSTAR</a:t>
            </a:r>
            <a:endParaRPr lang="en-US" sz="1400" b="1" i="1" dirty="0">
              <a:solidFill>
                <a:srgbClr val="333399"/>
              </a:solidFill>
              <a:latin typeface="Times New Roman" pitchFamily="18" charset="0"/>
            </a:endParaRPr>
          </a:p>
        </p:txBody>
      </p:sp>
      <p:sp>
        <p:nvSpPr>
          <p:cNvPr id="18" name="Rechteck 17"/>
          <p:cNvSpPr/>
          <p:nvPr/>
        </p:nvSpPr>
        <p:spPr>
          <a:xfrm>
            <a:off x="251520" y="3573016"/>
            <a:ext cx="3010761" cy="461665"/>
          </a:xfrm>
          <a:prstGeom prst="rect">
            <a:avLst/>
          </a:prstGeom>
        </p:spPr>
        <p:txBody>
          <a:bodyPr wrap="none">
            <a:spAutoFit/>
          </a:bodyPr>
          <a:lstStyle/>
          <a:p>
            <a:r>
              <a:rPr lang="de-DE" sz="1200" dirty="0">
                <a:latin typeface="Arial" panose="020B0604020202020204" pitchFamily="34" charset="0"/>
                <a:cs typeface="Arial" panose="020B0604020202020204" pitchFamily="34" charset="0"/>
              </a:rPr>
              <a:t>DESPEC (</a:t>
            </a:r>
            <a:r>
              <a:rPr lang="de-DE" sz="1200" dirty="0" err="1">
                <a:latin typeface="Arial" panose="020B0604020202020204" pitchFamily="34" charset="0"/>
                <a:cs typeface="Arial" panose="020B0604020202020204" pitchFamily="34" charset="0"/>
              </a:rPr>
              <a:t>DEcay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SPECtroscopy</a:t>
            </a:r>
            <a:r>
              <a:rPr lang="de-DE" sz="1200" dirty="0" smtClean="0">
                <a:latin typeface="Arial" panose="020B0604020202020204" pitchFamily="34" charset="0"/>
                <a:cs typeface="Arial" panose="020B0604020202020204" pitchFamily="34" charset="0"/>
              </a:rPr>
              <a:t>)</a:t>
            </a:r>
          </a:p>
          <a:p>
            <a:r>
              <a:rPr lang="de-DE" sz="1200" dirty="0" smtClean="0">
                <a:latin typeface="Arial" panose="020B0604020202020204" pitchFamily="34" charset="0"/>
                <a:cs typeface="Arial" panose="020B0604020202020204" pitchFamily="34" charset="0"/>
              </a:rPr>
              <a:t>Runs DEGAS </a:t>
            </a:r>
            <a:r>
              <a:rPr lang="de-DE" sz="1200" dirty="0" err="1" smtClean="0">
                <a:latin typeface="Arial" panose="020B0604020202020204" pitchFamily="34" charset="0"/>
                <a:cs typeface="Arial" panose="020B0604020202020204" pitchFamily="34" charset="0"/>
              </a:rPr>
              <a:t>as</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the</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basic</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spectrometger</a:t>
            </a:r>
            <a:endParaRPr lang="en-US" sz="1200" dirty="0">
              <a:latin typeface="Arial" panose="020B0604020202020204" pitchFamily="34" charset="0"/>
              <a:cs typeface="Arial" panose="020B0604020202020204" pitchFamily="34" charset="0"/>
            </a:endParaRPr>
          </a:p>
        </p:txBody>
      </p:sp>
      <p:sp>
        <p:nvSpPr>
          <p:cNvPr id="2" name="Textfeld 1"/>
          <p:cNvSpPr txBox="1"/>
          <p:nvPr/>
        </p:nvSpPr>
        <p:spPr>
          <a:xfrm>
            <a:off x="5569767" y="4748461"/>
            <a:ext cx="1300356" cy="1754326"/>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Collaboration of:</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Germany</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India</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Turkey</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Romania</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Spain</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Sweden</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UK</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Finland</a:t>
            </a:r>
          </a:p>
        </p:txBody>
      </p:sp>
      <p:pic>
        <p:nvPicPr>
          <p:cNvPr id="3" name="Picture 2" descr="NUSTAR Cav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118" y="1268760"/>
            <a:ext cx="4969362" cy="2664296"/>
          </a:xfrm>
          <a:prstGeom prst="rect">
            <a:avLst/>
          </a:prstGeom>
        </p:spPr>
      </p:pic>
      <p:pic>
        <p:nvPicPr>
          <p:cNvPr id="4" name="Picture 3"/>
          <p:cNvPicPr>
            <a:picLocks noChangeAspect="1"/>
          </p:cNvPicPr>
          <p:nvPr/>
        </p:nvPicPr>
        <p:blipFill>
          <a:blip r:embed="rId4"/>
          <a:stretch>
            <a:fillRect/>
          </a:stretch>
        </p:blipFill>
        <p:spPr>
          <a:xfrm>
            <a:off x="1187624" y="4179441"/>
            <a:ext cx="3901506" cy="2129879"/>
          </a:xfrm>
          <a:prstGeom prst="rect">
            <a:avLst/>
          </a:prstGeom>
        </p:spPr>
      </p:pic>
    </p:spTree>
    <p:extLst>
      <p:ext uri="{BB962C8B-B14F-4D97-AF65-F5344CB8AC3E}">
        <p14:creationId xmlns:p14="http://schemas.microsoft.com/office/powerpoint/2010/main" val="32424859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Rectangle 5"/>
          <p:cNvSpPr>
            <a:spLocks noGrp="1" noChangeArrowheads="1"/>
          </p:cNvSpPr>
          <p:nvPr>
            <p:ph type="ftr" sz="quarter" idx="4294967295"/>
          </p:nvPr>
        </p:nvSpPr>
        <p:spPr>
          <a:xfrm>
            <a:off x="0" y="6480720"/>
            <a:ext cx="2555776" cy="404664"/>
          </a:xfrm>
          <a:prstGeom prst="rect">
            <a:avLst/>
          </a:prstGeom>
        </p:spPr>
        <p:txBody>
          <a:bodyPr/>
          <a:lstStyle/>
          <a:p>
            <a:r>
              <a:rPr lang="en-US" smtClean="0"/>
              <a:t>ECE 11 and ECSG 02 Meeting, Nov 4-5, FAIR/GSI, Darmstadt</a:t>
            </a:r>
            <a:endParaRPr lang="en-US" sz="1200" dirty="0"/>
          </a:p>
        </p:txBody>
      </p:sp>
      <p:pic>
        <p:nvPicPr>
          <p:cNvPr id="39" name="Grafik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8" name="Textfeld 27"/>
          <p:cNvSpPr txBox="1">
            <a:spLocks noChangeArrowheads="1"/>
          </p:cNvSpPr>
          <p:nvPr/>
        </p:nvSpPr>
        <p:spPr bwMode="auto">
          <a:xfrm>
            <a:off x="35496" y="76875"/>
            <a:ext cx="3888432" cy="7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400" dirty="0" smtClean="0">
                <a:solidFill>
                  <a:srgbClr val="333399"/>
                </a:solidFill>
                <a:latin typeface="Gill Sans MT" panose="020B0502020104020203" pitchFamily="34" charset="0"/>
              </a:rPr>
              <a:t>DEGAS – the </a:t>
            </a:r>
            <a:r>
              <a:rPr lang="en-US" sz="2400" dirty="0" err="1" smtClean="0">
                <a:solidFill>
                  <a:srgbClr val="333399"/>
                </a:solidFill>
                <a:latin typeface="Gill Sans MT" panose="020B0502020104020203" pitchFamily="34" charset="0"/>
              </a:rPr>
              <a:t>HPGe</a:t>
            </a:r>
            <a:r>
              <a:rPr lang="en-US" sz="2400" dirty="0" smtClean="0">
                <a:solidFill>
                  <a:srgbClr val="333399"/>
                </a:solidFill>
                <a:latin typeface="Gill Sans MT" panose="020B0502020104020203" pitchFamily="34" charset="0"/>
              </a:rPr>
              <a:t> array spectrometer for NUSTAR</a:t>
            </a:r>
          </a:p>
        </p:txBody>
      </p:sp>
      <p:sp>
        <p:nvSpPr>
          <p:cNvPr id="29" name="Textfeld 28"/>
          <p:cNvSpPr txBox="1"/>
          <p:nvPr/>
        </p:nvSpPr>
        <p:spPr>
          <a:xfrm>
            <a:off x="322293" y="1475900"/>
            <a:ext cx="7848872"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Extensive simulations have been done over the years in order to evaluate the efficiency and the overall performance of the HPGe detector array. Starting from a planar detector array…</a:t>
            </a:r>
            <a:endParaRPr lang="en-US" sz="1200" dirty="0">
              <a:latin typeface="Arial" panose="020B0604020202020204" pitchFamily="34" charset="0"/>
              <a:cs typeface="Arial" panose="020B0604020202020204" pitchFamily="34" charset="0"/>
            </a:endParaRPr>
          </a:p>
        </p:txBody>
      </p:sp>
      <p:pic>
        <p:nvPicPr>
          <p:cNvPr id="30" name="Picture 4" descr="C:\Users\kojouhar\Desktop\Istanbul2014\3_Desp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065" y="1551242"/>
            <a:ext cx="1333500" cy="5715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feld 30"/>
          <p:cNvSpPr txBox="1"/>
          <p:nvPr/>
        </p:nvSpPr>
        <p:spPr>
          <a:xfrm>
            <a:off x="6012160" y="3123596"/>
            <a:ext cx="2638491"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planar array (2004) and the peak efficiency (2008)</a:t>
            </a:r>
            <a:endParaRPr lang="en-US" sz="1200" dirty="0">
              <a:latin typeface="Arial" panose="020B0604020202020204" pitchFamily="34" charset="0"/>
              <a:cs typeface="Arial" panose="020B0604020202020204" pitchFamily="34" charset="0"/>
            </a:endParaRPr>
          </a:p>
        </p:txBody>
      </p:sp>
      <p:pic>
        <p:nvPicPr>
          <p:cNvPr id="3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134" y="2197917"/>
            <a:ext cx="2880360" cy="88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feld 32"/>
          <p:cNvSpPr txBox="1"/>
          <p:nvPr/>
        </p:nvSpPr>
        <p:spPr>
          <a:xfrm>
            <a:off x="0" y="1161000"/>
            <a:ext cx="1547218" cy="307777"/>
          </a:xfrm>
          <a:prstGeom prst="rect">
            <a:avLst/>
          </a:prstGeom>
          <a:noFill/>
        </p:spPr>
        <p:txBody>
          <a:bodyPr wrap="none" rtlCol="0">
            <a:spAutoFit/>
          </a:bodyPr>
          <a:lstStyle/>
          <a:p>
            <a:r>
              <a:rPr lang="en-US" sz="1400" b="1" i="1" dirty="0">
                <a:solidFill>
                  <a:srgbClr val="333399"/>
                </a:solidFill>
                <a:latin typeface="Times New Roman" pitchFamily="18" charset="0"/>
              </a:rPr>
              <a:t>2</a:t>
            </a:r>
            <a:r>
              <a:rPr lang="en-US" sz="1400" b="1" i="1" dirty="0" smtClean="0">
                <a:solidFill>
                  <a:srgbClr val="333399"/>
                </a:solidFill>
                <a:latin typeface="Times New Roman" pitchFamily="18" charset="0"/>
              </a:rPr>
              <a:t>. DESPEC setup</a:t>
            </a:r>
            <a:endParaRPr lang="en-US" sz="1400" b="1" i="1" dirty="0">
              <a:solidFill>
                <a:srgbClr val="333399"/>
              </a:solidFill>
              <a:latin typeface="Times New Roman" pitchFamily="18" charset="0"/>
            </a:endParaRPr>
          </a:p>
        </p:txBody>
      </p:sp>
      <p:pic>
        <p:nvPicPr>
          <p:cNvPr id="34"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415" y="3501008"/>
            <a:ext cx="1920081" cy="1298341"/>
          </a:xfrm>
          <a:prstGeom prst="rect">
            <a:avLst/>
          </a:prstGeom>
        </p:spPr>
      </p:pic>
      <p:sp>
        <p:nvSpPr>
          <p:cNvPr id="35" name="Textfeld 34"/>
          <p:cNvSpPr txBox="1"/>
          <p:nvPr/>
        </p:nvSpPr>
        <p:spPr>
          <a:xfrm>
            <a:off x="7020272" y="4799349"/>
            <a:ext cx="2136104" cy="830997"/>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The model of the AIDA implantation detector with its Al housing as considered in the simulations</a:t>
            </a:r>
          </a:p>
        </p:txBody>
      </p:sp>
      <p:graphicFrame>
        <p:nvGraphicFramePr>
          <p:cNvPr id="40" name="Tabelle 39"/>
          <p:cNvGraphicFramePr>
            <a:graphicFrameLocks noGrp="1"/>
          </p:cNvGraphicFramePr>
          <p:nvPr>
            <p:extLst>
              <p:ext uri="{D42A27DB-BD31-4B8C-83A1-F6EECF244321}">
                <p14:modId xmlns:p14="http://schemas.microsoft.com/office/powerpoint/2010/main" val="4153793141"/>
              </p:ext>
            </p:extLst>
          </p:nvPr>
        </p:nvGraphicFramePr>
        <p:xfrm>
          <a:off x="228165" y="1976062"/>
          <a:ext cx="5053840" cy="4495800"/>
        </p:xfrm>
        <a:graphic>
          <a:graphicData uri="http://schemas.openxmlformats.org/drawingml/2006/table">
            <a:tbl>
              <a:tblPr firstRow="1" firstCol="1" bandRow="1">
                <a:tableStyleId>{5C22544A-7EE6-4342-B048-85BDC9FD1C3A}</a:tableStyleId>
              </a:tblPr>
              <a:tblGrid>
                <a:gridCol w="1203496"/>
                <a:gridCol w="962586"/>
                <a:gridCol w="962586"/>
                <a:gridCol w="962586"/>
                <a:gridCol w="962586"/>
              </a:tblGrid>
              <a:tr h="138057">
                <a:tc>
                  <a:txBody>
                    <a:bodyPr/>
                    <a:lstStyle/>
                    <a:p>
                      <a:pPr>
                        <a:spcAft>
                          <a:spcPts val="600"/>
                        </a:spcAft>
                      </a:pPr>
                      <a:r>
                        <a:rPr lang="en-US" sz="1000" kern="50" dirty="0">
                          <a:effectLst/>
                        </a:rPr>
                        <a:t>Property</a:t>
                      </a:r>
                      <a:endParaRPr lang="de-DE" sz="1100" kern="50" dirty="0">
                        <a:effectLst/>
                        <a:latin typeface="Liberation Serif"/>
                        <a:ea typeface="DejaVu Sans"/>
                        <a:cs typeface="Lohit Hindi"/>
                      </a:endParaRPr>
                    </a:p>
                  </a:txBody>
                  <a:tcPr marL="65070" marR="65070" marT="0" marB="0"/>
                </a:tc>
                <a:tc>
                  <a:txBody>
                    <a:bodyPr/>
                    <a:lstStyle/>
                    <a:p>
                      <a:pPr>
                        <a:spcAft>
                          <a:spcPts val="600"/>
                        </a:spcAft>
                      </a:pPr>
                      <a:r>
                        <a:rPr lang="en-US" sz="1000" kern="50">
                          <a:effectLst/>
                        </a:rPr>
                        <a:t>RISING</a:t>
                      </a:r>
                      <a:endParaRPr lang="de-DE" sz="1100" kern="50">
                        <a:effectLst/>
                        <a:latin typeface="Liberation Serif"/>
                        <a:ea typeface="DejaVu Sans"/>
                        <a:cs typeface="Lohit Hindi"/>
                      </a:endParaRPr>
                    </a:p>
                  </a:txBody>
                  <a:tcPr marL="65070" marR="65070" marT="0" marB="0"/>
                </a:tc>
                <a:tc>
                  <a:txBody>
                    <a:bodyPr/>
                    <a:lstStyle/>
                    <a:p>
                      <a:pPr>
                        <a:spcAft>
                          <a:spcPts val="600"/>
                        </a:spcAft>
                      </a:pPr>
                      <a:r>
                        <a:rPr lang="en-US" sz="1000" kern="50">
                          <a:effectLst/>
                        </a:rPr>
                        <a:t>Phase I</a:t>
                      </a:r>
                      <a:endParaRPr lang="de-DE" sz="1100" kern="50">
                        <a:effectLst/>
                        <a:latin typeface="Liberation Serif"/>
                        <a:ea typeface="DejaVu Sans"/>
                        <a:cs typeface="Lohit Hindi"/>
                      </a:endParaRPr>
                    </a:p>
                  </a:txBody>
                  <a:tcPr marL="65070" marR="65070" marT="0" marB="0"/>
                </a:tc>
                <a:tc>
                  <a:txBody>
                    <a:bodyPr/>
                    <a:lstStyle/>
                    <a:p>
                      <a:pPr>
                        <a:spcAft>
                          <a:spcPts val="600"/>
                        </a:spcAft>
                      </a:pPr>
                      <a:r>
                        <a:rPr lang="en-US" sz="1000" kern="50" dirty="0">
                          <a:effectLst/>
                        </a:rPr>
                        <a:t>Phase II</a:t>
                      </a:r>
                      <a:endParaRPr lang="de-DE" sz="1100" kern="50" dirty="0">
                        <a:effectLst/>
                        <a:latin typeface="Liberation Serif"/>
                        <a:ea typeface="DejaVu Sans"/>
                        <a:cs typeface="Lohit Hindi"/>
                      </a:endParaRPr>
                    </a:p>
                  </a:txBody>
                  <a:tcPr marL="65070" marR="65070" marT="0" marB="0"/>
                </a:tc>
                <a:tc>
                  <a:txBody>
                    <a:bodyPr/>
                    <a:lstStyle/>
                    <a:p>
                      <a:pPr>
                        <a:spcAft>
                          <a:spcPts val="600"/>
                        </a:spcAft>
                      </a:pPr>
                      <a:r>
                        <a:rPr lang="en-US" sz="1000" kern="50">
                          <a:effectLst/>
                        </a:rPr>
                        <a:t>Phase III</a:t>
                      </a:r>
                      <a:endParaRPr lang="de-DE" sz="1100" kern="50">
                        <a:effectLst/>
                        <a:latin typeface="Liberation Serif"/>
                        <a:ea typeface="DejaVu Sans"/>
                        <a:cs typeface="Lohit Hindi"/>
                      </a:endParaRPr>
                    </a:p>
                  </a:txBody>
                  <a:tcPr marL="65070" marR="65070" marT="0" marB="0"/>
                </a:tc>
              </a:tr>
              <a:tr h="414172">
                <a:tc>
                  <a:txBody>
                    <a:bodyPr/>
                    <a:lstStyle/>
                    <a:p>
                      <a:pPr>
                        <a:spcAft>
                          <a:spcPts val="600"/>
                        </a:spcAft>
                      </a:pPr>
                      <a:r>
                        <a:rPr lang="en-US" sz="1000" kern="50">
                          <a:effectLst/>
                        </a:rPr>
                        <a:t>Array type</a:t>
                      </a:r>
                      <a:endParaRPr lang="de-DE" sz="1100" kern="50">
                        <a:effectLst/>
                        <a:latin typeface="Liberation Serif"/>
                        <a:ea typeface="DejaVu Sans"/>
                        <a:cs typeface="Lohit Hindi"/>
                      </a:endParaRPr>
                    </a:p>
                  </a:txBody>
                  <a:tcPr marL="65070" marR="65070" marT="0" marB="0"/>
                </a:tc>
                <a:tc>
                  <a:txBody>
                    <a:bodyPr/>
                    <a:lstStyle/>
                    <a:p>
                      <a:pPr>
                        <a:spcAft>
                          <a:spcPts val="600"/>
                        </a:spcAft>
                      </a:pPr>
                      <a:r>
                        <a:rPr lang="en-US" sz="1000" kern="50">
                          <a:effectLst/>
                        </a:rPr>
                        <a:t>Composite Ge detector array</a:t>
                      </a:r>
                      <a:endParaRPr lang="de-DE" sz="1100" kern="50">
                        <a:effectLst/>
                        <a:latin typeface="Liberation Serif"/>
                        <a:ea typeface="DejaVu Sans"/>
                        <a:cs typeface="Lohit Hindi"/>
                      </a:endParaRPr>
                    </a:p>
                  </a:txBody>
                  <a:tcPr marL="65070" marR="65070" marT="0" marB="0"/>
                </a:tc>
                <a:tc>
                  <a:txBody>
                    <a:bodyPr/>
                    <a:lstStyle/>
                    <a:p>
                      <a:pPr>
                        <a:spcAft>
                          <a:spcPts val="600"/>
                        </a:spcAft>
                      </a:pPr>
                      <a:r>
                        <a:rPr lang="en-US" sz="1000" kern="50" dirty="0">
                          <a:effectLst/>
                        </a:rPr>
                        <a:t>Composite Ge detector array</a:t>
                      </a:r>
                      <a:endParaRPr lang="de-DE" sz="1100" kern="50" dirty="0">
                        <a:effectLst/>
                        <a:latin typeface="Liberation Serif"/>
                        <a:ea typeface="DejaVu Sans"/>
                        <a:cs typeface="Lohit Hindi"/>
                      </a:endParaRPr>
                    </a:p>
                  </a:txBody>
                  <a:tcPr marL="65070" marR="65070" marT="0" marB="0"/>
                </a:tc>
                <a:tc>
                  <a:txBody>
                    <a:bodyPr/>
                    <a:lstStyle/>
                    <a:p>
                      <a:pPr>
                        <a:spcAft>
                          <a:spcPts val="600"/>
                        </a:spcAft>
                      </a:pPr>
                      <a:r>
                        <a:rPr lang="en-US" sz="1000" kern="50">
                          <a:effectLst/>
                        </a:rPr>
                        <a:t>Phase I complem. by    </a:t>
                      </a:r>
                      <a:r>
                        <a:rPr lang="en-US" sz="1000" kern="50">
                          <a:effectLst/>
                          <a:sym typeface="Symbol" panose="05050102010706020507" pitchFamily="18" charset="2"/>
                        </a:rPr>
                        <a:t></a:t>
                      </a:r>
                      <a:r>
                        <a:rPr lang="en-US" sz="1000" kern="50">
                          <a:effectLst/>
                        </a:rPr>
                        <a:t>-tracking dets.</a:t>
                      </a:r>
                      <a:endParaRPr lang="de-DE" sz="1100" kern="50">
                        <a:effectLst/>
                        <a:latin typeface="Liberation Serif"/>
                        <a:ea typeface="DejaVu Sans"/>
                        <a:cs typeface="Lohit Hindi"/>
                      </a:endParaRPr>
                    </a:p>
                  </a:txBody>
                  <a:tcPr marL="65070" marR="65070" marT="0" marB="0"/>
                </a:tc>
                <a:tc>
                  <a:txBody>
                    <a:bodyPr/>
                    <a:lstStyle/>
                    <a:p>
                      <a:pPr>
                        <a:spcAft>
                          <a:spcPts val="600"/>
                        </a:spcAft>
                      </a:pPr>
                      <a:r>
                        <a:rPr lang="en-US" sz="1000" kern="50" dirty="0">
                          <a:effectLst/>
                          <a:sym typeface="Symbol" panose="05050102010706020507" pitchFamily="18" charset="2"/>
                        </a:rPr>
                        <a:t></a:t>
                      </a:r>
                      <a:r>
                        <a:rPr lang="en-US" sz="1000" kern="50" dirty="0">
                          <a:effectLst/>
                        </a:rPr>
                        <a:t>-imaging array</a:t>
                      </a:r>
                      <a:endParaRPr lang="de-DE" sz="1100" kern="50" dirty="0">
                        <a:effectLst/>
                        <a:latin typeface="Liberation Serif"/>
                        <a:ea typeface="DejaVu Sans"/>
                        <a:cs typeface="Lohit Hindi"/>
                      </a:endParaRPr>
                    </a:p>
                  </a:txBody>
                  <a:tcPr marL="65070" marR="65070" marT="0" marB="0"/>
                </a:tc>
              </a:tr>
              <a:tr h="205455">
                <a:tc>
                  <a:txBody>
                    <a:bodyPr/>
                    <a:lstStyle/>
                    <a:p>
                      <a:pPr>
                        <a:spcAft>
                          <a:spcPts val="600"/>
                        </a:spcAft>
                      </a:pPr>
                      <a:r>
                        <a:rPr lang="en-US" sz="1000" kern="50" dirty="0">
                          <a:effectLst/>
                        </a:rPr>
                        <a:t>Energy range    (</a:t>
                      </a:r>
                      <a:r>
                        <a:rPr lang="en-US" sz="1000" kern="50" dirty="0" err="1">
                          <a:effectLst/>
                        </a:rPr>
                        <a:t>keV</a:t>
                      </a:r>
                      <a:r>
                        <a:rPr lang="en-US" sz="1000" kern="50" dirty="0">
                          <a:effectLst/>
                        </a:rPr>
                        <a:t>)</a:t>
                      </a:r>
                      <a:endParaRPr lang="de-DE" sz="1100" kern="50" dirty="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50-5000</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50-5000</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50-5000</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dirty="0">
                          <a:effectLst/>
                        </a:rPr>
                        <a:t>50-5000</a:t>
                      </a:r>
                      <a:endParaRPr lang="de-DE" sz="1100" kern="50" dirty="0">
                        <a:effectLst/>
                        <a:latin typeface="Liberation Serif"/>
                        <a:ea typeface="DejaVu Sans"/>
                        <a:cs typeface="Lohit Hindi"/>
                      </a:endParaRPr>
                    </a:p>
                  </a:txBody>
                  <a:tcPr marL="65070" marR="65070" marT="0" marB="0"/>
                </a:tc>
              </a:tr>
              <a:tr h="276114">
                <a:tc>
                  <a:txBody>
                    <a:bodyPr/>
                    <a:lstStyle/>
                    <a:p>
                      <a:pPr>
                        <a:spcAft>
                          <a:spcPts val="600"/>
                        </a:spcAft>
                      </a:pPr>
                      <a:r>
                        <a:rPr lang="en-US" sz="1000" kern="50">
                          <a:effectLst/>
                        </a:rPr>
                        <a:t>Noise threshold (keV)</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24</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dirty="0">
                          <a:effectLst/>
                        </a:rPr>
                        <a:t>15</a:t>
                      </a:r>
                      <a:endParaRPr lang="de-DE" sz="1100" kern="50" dirty="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15</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a:t>
                      </a:r>
                      <a:endParaRPr lang="de-DE" sz="1100" kern="50">
                        <a:effectLst/>
                        <a:latin typeface="Liberation Serif"/>
                        <a:ea typeface="DejaVu Sans"/>
                        <a:cs typeface="Lohit Hindi"/>
                      </a:endParaRPr>
                    </a:p>
                  </a:txBody>
                  <a:tcPr marL="65070" marR="65070" marT="0" marB="0"/>
                </a:tc>
              </a:tr>
              <a:tr h="276114">
                <a:tc>
                  <a:txBody>
                    <a:bodyPr/>
                    <a:lstStyle/>
                    <a:p>
                      <a:pPr>
                        <a:spcAft>
                          <a:spcPts val="600"/>
                        </a:spcAft>
                      </a:pPr>
                      <a:r>
                        <a:rPr lang="en-US" sz="1000" kern="50">
                          <a:effectLst/>
                        </a:rPr>
                        <a:t>Energy resolution   (at 1.3 MeV)</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2.3 keV</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2.3 keV</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2.3 keV</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2.0 keV</a:t>
                      </a:r>
                      <a:endParaRPr lang="de-DE" sz="1100" kern="50">
                        <a:effectLst/>
                        <a:latin typeface="Liberation Serif"/>
                        <a:ea typeface="DejaVu Sans"/>
                        <a:cs typeface="Lohit Hindi"/>
                      </a:endParaRPr>
                    </a:p>
                  </a:txBody>
                  <a:tcPr marL="65070" marR="65070" marT="0" marB="0"/>
                </a:tc>
              </a:tr>
              <a:tr h="414172">
                <a:tc>
                  <a:txBody>
                    <a:bodyPr/>
                    <a:lstStyle/>
                    <a:p>
                      <a:pPr>
                        <a:spcAft>
                          <a:spcPts val="600"/>
                        </a:spcAft>
                      </a:pPr>
                      <a:r>
                        <a:rPr lang="en-US" sz="1000" kern="50">
                          <a:effectLst/>
                        </a:rPr>
                        <a:t>Full energy </a:t>
                      </a:r>
                      <a:r>
                        <a:rPr lang="en-US" sz="1000" kern="50">
                          <a:effectLst/>
                          <a:sym typeface="Symbol" panose="05050102010706020507" pitchFamily="18" charset="2"/>
                        </a:rPr>
                        <a:t></a:t>
                      </a:r>
                      <a:r>
                        <a:rPr lang="en-US" sz="1000" kern="50">
                          <a:effectLst/>
                        </a:rPr>
                        <a:t>-detection efficiency (at 1 MeV)</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16%</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16%</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18%</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&gt;20%</a:t>
                      </a:r>
                      <a:endParaRPr lang="de-DE" sz="1100" kern="50">
                        <a:effectLst/>
                        <a:latin typeface="Liberation Serif"/>
                        <a:ea typeface="DejaVu Sans"/>
                        <a:cs typeface="Lohit Hindi"/>
                      </a:endParaRPr>
                    </a:p>
                  </a:txBody>
                  <a:tcPr marL="65070" marR="65070" marT="0" marB="0"/>
                </a:tc>
              </a:tr>
              <a:tr h="552229">
                <a:tc>
                  <a:txBody>
                    <a:bodyPr/>
                    <a:lstStyle/>
                    <a:p>
                      <a:pPr>
                        <a:spcAft>
                          <a:spcPts val="600"/>
                        </a:spcAft>
                      </a:pPr>
                      <a:r>
                        <a:rPr lang="en-US" sz="1000" kern="50" dirty="0">
                          <a:effectLst/>
                        </a:rPr>
                        <a:t>Effective full energy efficiency after prompt flash blinding</a:t>
                      </a:r>
                      <a:endParaRPr lang="de-DE" sz="1100" kern="50" dirty="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13.9%</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14%</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16%</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20%</a:t>
                      </a:r>
                      <a:endParaRPr lang="de-DE" sz="1100" kern="50">
                        <a:effectLst/>
                        <a:latin typeface="Liberation Serif"/>
                        <a:ea typeface="DejaVu Sans"/>
                        <a:cs typeface="Lohit Hindi"/>
                      </a:endParaRPr>
                    </a:p>
                  </a:txBody>
                  <a:tcPr marL="65070" marR="65070" marT="0" marB="0"/>
                </a:tc>
              </a:tr>
              <a:tr h="345143">
                <a:tc>
                  <a:txBody>
                    <a:bodyPr/>
                    <a:lstStyle/>
                    <a:p>
                      <a:pPr>
                        <a:spcAft>
                          <a:spcPts val="600"/>
                        </a:spcAft>
                      </a:pPr>
                      <a:r>
                        <a:rPr lang="en-US" sz="1000" kern="50" dirty="0">
                          <a:effectLst/>
                        </a:rPr>
                        <a:t>P/T-value</a:t>
                      </a:r>
                      <a:endParaRPr lang="de-DE" sz="1100" kern="50" dirty="0">
                        <a:effectLst/>
                      </a:endParaRPr>
                    </a:p>
                    <a:p>
                      <a:pPr>
                        <a:spcAft>
                          <a:spcPts val="600"/>
                        </a:spcAft>
                      </a:pPr>
                      <a:r>
                        <a:rPr lang="en-US" sz="1000" kern="50" dirty="0">
                          <a:effectLst/>
                        </a:rPr>
                        <a:t> </a:t>
                      </a:r>
                      <a:endParaRPr lang="de-DE" sz="1100" kern="50" dirty="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34%</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34%</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40%</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&gt;50%</a:t>
                      </a:r>
                      <a:endParaRPr lang="de-DE" sz="1100" kern="50">
                        <a:effectLst/>
                        <a:latin typeface="Liberation Serif"/>
                        <a:ea typeface="DejaVu Sans"/>
                        <a:cs typeface="Lohit Hindi"/>
                      </a:endParaRPr>
                    </a:p>
                  </a:txBody>
                  <a:tcPr marL="65070" marR="65070" marT="0" marB="0"/>
                </a:tc>
              </a:tr>
              <a:tr h="276114">
                <a:tc>
                  <a:txBody>
                    <a:bodyPr/>
                    <a:lstStyle/>
                    <a:p>
                      <a:pPr>
                        <a:spcAft>
                          <a:spcPts val="600"/>
                        </a:spcAft>
                      </a:pPr>
                      <a:r>
                        <a:rPr lang="en-US" sz="1000" kern="50" dirty="0">
                          <a:effectLst/>
                        </a:rPr>
                        <a:t>Time resolution      (at 1.3 MeV)</a:t>
                      </a:r>
                      <a:endParaRPr lang="de-DE" sz="1100" kern="50" dirty="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13 ns</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 ns</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 ns</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&lt; 10 ns</a:t>
                      </a:r>
                      <a:endParaRPr lang="de-DE" sz="1100" kern="50">
                        <a:effectLst/>
                        <a:latin typeface="Liberation Serif"/>
                        <a:ea typeface="DejaVu Sans"/>
                        <a:cs typeface="Lohit Hindi"/>
                      </a:endParaRPr>
                    </a:p>
                  </a:txBody>
                  <a:tcPr marL="65070" marR="65070" marT="0" marB="0"/>
                </a:tc>
              </a:tr>
              <a:tr h="276114">
                <a:tc>
                  <a:txBody>
                    <a:bodyPr/>
                    <a:lstStyle/>
                    <a:p>
                      <a:pPr>
                        <a:spcAft>
                          <a:spcPts val="600"/>
                        </a:spcAft>
                      </a:pPr>
                      <a:r>
                        <a:rPr lang="en-US" sz="1000" kern="50">
                          <a:effectLst/>
                        </a:rPr>
                        <a:t>Overload recovery time</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 1ms</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100 ns/MeV</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100 ns/MeV</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100 ns/MeV</a:t>
                      </a:r>
                      <a:endParaRPr lang="de-DE" sz="1100" kern="50">
                        <a:effectLst/>
                        <a:latin typeface="Liberation Serif"/>
                        <a:ea typeface="DejaVu Sans"/>
                        <a:cs typeface="Lohit Hindi"/>
                      </a:endParaRPr>
                    </a:p>
                  </a:txBody>
                  <a:tcPr marL="65070" marR="65070" marT="0" marB="0"/>
                </a:tc>
              </a:tr>
              <a:tr h="276114">
                <a:tc>
                  <a:txBody>
                    <a:bodyPr/>
                    <a:lstStyle/>
                    <a:p>
                      <a:pPr>
                        <a:spcAft>
                          <a:spcPts val="600"/>
                        </a:spcAft>
                      </a:pPr>
                      <a:r>
                        <a:rPr lang="en-US" sz="1000" kern="50">
                          <a:effectLst/>
                        </a:rPr>
                        <a:t>Relative background suppression</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5</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100</a:t>
                      </a:r>
                      <a:endParaRPr lang="de-DE" sz="1100" kern="50">
                        <a:effectLst/>
                        <a:latin typeface="Liberation Serif"/>
                        <a:ea typeface="DejaVu Sans"/>
                        <a:cs typeface="Lohit Hindi"/>
                      </a:endParaRPr>
                    </a:p>
                  </a:txBody>
                  <a:tcPr marL="65070" marR="65070" marT="0" marB="0"/>
                </a:tc>
              </a:tr>
              <a:tr h="276114">
                <a:tc>
                  <a:txBody>
                    <a:bodyPr/>
                    <a:lstStyle/>
                    <a:p>
                      <a:pPr>
                        <a:spcAft>
                          <a:spcPts val="600"/>
                        </a:spcAft>
                      </a:pPr>
                      <a:r>
                        <a:rPr lang="en-US" sz="1000" kern="50">
                          <a:effectLst/>
                        </a:rPr>
                        <a:t>Coverable implantation area</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16 x 8 cm</a:t>
                      </a:r>
                      <a:r>
                        <a:rPr lang="en-US" sz="1000" kern="50" baseline="30000">
                          <a:effectLst/>
                        </a:rPr>
                        <a:t>2</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24 x 8 cm</a:t>
                      </a:r>
                      <a:r>
                        <a:rPr lang="en-US" sz="1000" kern="50" baseline="30000">
                          <a:effectLst/>
                        </a:rPr>
                        <a:t>2</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24 x 8 cm</a:t>
                      </a:r>
                      <a:r>
                        <a:rPr lang="en-US" sz="1000" kern="50" baseline="30000">
                          <a:effectLst/>
                        </a:rPr>
                        <a:t>2</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24 x 8 cm</a:t>
                      </a:r>
                      <a:r>
                        <a:rPr lang="en-US" sz="1000" kern="50" baseline="30000">
                          <a:effectLst/>
                        </a:rPr>
                        <a:t>2</a:t>
                      </a:r>
                      <a:endParaRPr lang="de-DE" sz="1100" kern="50">
                        <a:effectLst/>
                        <a:latin typeface="Liberation Serif"/>
                        <a:ea typeface="DejaVu Sans"/>
                        <a:cs typeface="Lohit Hindi"/>
                      </a:endParaRPr>
                    </a:p>
                  </a:txBody>
                  <a:tcPr marL="65070" marR="65070" marT="0" marB="0"/>
                </a:tc>
              </a:tr>
              <a:tr h="276114">
                <a:tc>
                  <a:txBody>
                    <a:bodyPr/>
                    <a:lstStyle/>
                    <a:p>
                      <a:pPr>
                        <a:spcAft>
                          <a:spcPts val="600"/>
                        </a:spcAft>
                      </a:pPr>
                      <a:r>
                        <a:rPr lang="en-US" sz="1000" kern="50">
                          <a:effectLst/>
                        </a:rPr>
                        <a:t>Max. acceptable event rate (kHz)</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3.5</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a:effectLst/>
                        </a:rPr>
                        <a:t>10</a:t>
                      </a:r>
                      <a:endParaRPr lang="de-DE" sz="1100" kern="50">
                        <a:effectLst/>
                        <a:latin typeface="Liberation Serif"/>
                        <a:ea typeface="DejaVu Sans"/>
                        <a:cs typeface="Lohit Hindi"/>
                      </a:endParaRPr>
                    </a:p>
                  </a:txBody>
                  <a:tcPr marL="65070" marR="65070" marT="0" marB="0"/>
                </a:tc>
                <a:tc>
                  <a:txBody>
                    <a:bodyPr/>
                    <a:lstStyle/>
                    <a:p>
                      <a:pPr algn="ctr">
                        <a:spcAft>
                          <a:spcPts val="600"/>
                        </a:spcAft>
                      </a:pPr>
                      <a:r>
                        <a:rPr lang="en-US" sz="1000" kern="50" dirty="0">
                          <a:effectLst/>
                        </a:rPr>
                        <a:t>10</a:t>
                      </a:r>
                      <a:endParaRPr lang="de-DE" sz="1100" kern="50" dirty="0">
                        <a:effectLst/>
                        <a:latin typeface="Liberation Serif"/>
                        <a:ea typeface="DejaVu Sans"/>
                        <a:cs typeface="Lohit Hindi"/>
                      </a:endParaRPr>
                    </a:p>
                  </a:txBody>
                  <a:tcPr marL="65070" marR="65070" marT="0" marB="0"/>
                </a:tc>
              </a:tr>
            </a:tbl>
          </a:graphicData>
        </a:graphic>
      </p:graphicFrame>
      <p:pic>
        <p:nvPicPr>
          <p:cNvPr id="41" name="Picture 716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5610" y="4182179"/>
            <a:ext cx="1379048" cy="1406984"/>
          </a:xfrm>
          <a:prstGeom prst="rect">
            <a:avLst/>
          </a:prstGeom>
        </p:spPr>
      </p:pic>
      <p:sp>
        <p:nvSpPr>
          <p:cNvPr id="42" name="Textfeld 41"/>
          <p:cNvSpPr txBox="1">
            <a:spLocks noChangeAspect="1"/>
          </p:cNvSpPr>
          <p:nvPr/>
        </p:nvSpPr>
        <p:spPr>
          <a:xfrm>
            <a:off x="5220072" y="5550331"/>
            <a:ext cx="1844784" cy="830997"/>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RISING “stopped beam” configuration coupled with the short AIDA implantation detector.</a:t>
            </a:r>
          </a:p>
        </p:txBody>
      </p:sp>
    </p:spTree>
    <p:extLst>
      <p:ext uri="{BB962C8B-B14F-4D97-AF65-F5344CB8AC3E}">
        <p14:creationId xmlns:p14="http://schemas.microsoft.com/office/powerpoint/2010/main" val="174432952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Rectangle 5"/>
          <p:cNvSpPr>
            <a:spLocks noGrp="1" noChangeArrowheads="1"/>
          </p:cNvSpPr>
          <p:nvPr>
            <p:ph type="ftr" sz="quarter" idx="4294967295"/>
          </p:nvPr>
        </p:nvSpPr>
        <p:spPr>
          <a:xfrm>
            <a:off x="0" y="6480720"/>
            <a:ext cx="2555776" cy="404664"/>
          </a:xfrm>
          <a:prstGeom prst="rect">
            <a:avLst/>
          </a:prstGeom>
        </p:spPr>
        <p:txBody>
          <a:bodyPr/>
          <a:lstStyle/>
          <a:p>
            <a:r>
              <a:rPr lang="en-US" smtClean="0"/>
              <a:t>ECE 11 and ECSG 02 Meeting, Nov 4-5, FAIR/GSI, Darmstadt</a:t>
            </a:r>
            <a:endParaRPr lang="en-US" sz="1200" dirty="0"/>
          </a:p>
        </p:txBody>
      </p:sp>
      <p:pic>
        <p:nvPicPr>
          <p:cNvPr id="39" name="Grafik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28" name="Textfeld 27"/>
          <p:cNvSpPr txBox="1">
            <a:spLocks noChangeArrowheads="1"/>
          </p:cNvSpPr>
          <p:nvPr/>
        </p:nvSpPr>
        <p:spPr bwMode="auto">
          <a:xfrm>
            <a:off x="35496" y="76875"/>
            <a:ext cx="3888432" cy="7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400" dirty="0" smtClean="0">
                <a:solidFill>
                  <a:srgbClr val="333399"/>
                </a:solidFill>
                <a:latin typeface="Gill Sans MT" panose="020B0502020104020203" pitchFamily="34" charset="0"/>
              </a:rPr>
              <a:t>DEGAS – the </a:t>
            </a:r>
            <a:r>
              <a:rPr lang="en-US" sz="2400" dirty="0" err="1" smtClean="0">
                <a:solidFill>
                  <a:srgbClr val="333399"/>
                </a:solidFill>
                <a:latin typeface="Gill Sans MT" panose="020B0502020104020203" pitchFamily="34" charset="0"/>
              </a:rPr>
              <a:t>HPGe</a:t>
            </a:r>
            <a:r>
              <a:rPr lang="en-US" sz="2400" dirty="0" smtClean="0">
                <a:solidFill>
                  <a:srgbClr val="333399"/>
                </a:solidFill>
                <a:latin typeface="Gill Sans MT" panose="020B0502020104020203" pitchFamily="34" charset="0"/>
              </a:rPr>
              <a:t> array spectrometer for NUSTAR</a:t>
            </a:r>
          </a:p>
        </p:txBody>
      </p:sp>
      <p:sp>
        <p:nvSpPr>
          <p:cNvPr id="10" name="Textfeld 9"/>
          <p:cNvSpPr txBox="1"/>
          <p:nvPr/>
        </p:nvSpPr>
        <p:spPr>
          <a:xfrm>
            <a:off x="1210658" y="1412776"/>
            <a:ext cx="1770036"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DEGAS Constraints</a:t>
            </a:r>
            <a:endParaRPr lang="en-US" sz="1400" dirty="0">
              <a:latin typeface="Arial" panose="020B0604020202020204" pitchFamily="34" charset="0"/>
              <a:cs typeface="Arial" panose="020B0604020202020204" pitchFamily="34" charset="0"/>
            </a:endParaRPr>
          </a:p>
        </p:txBody>
      </p:sp>
      <p:grpSp>
        <p:nvGrpSpPr>
          <p:cNvPr id="12" name="Gruppieren 11"/>
          <p:cNvGrpSpPr/>
          <p:nvPr/>
        </p:nvGrpSpPr>
        <p:grpSpPr>
          <a:xfrm>
            <a:off x="4239926" y="1380804"/>
            <a:ext cx="2023288" cy="2304256"/>
            <a:chOff x="5554800" y="1340768"/>
            <a:chExt cx="2023288" cy="2304256"/>
          </a:xfrm>
        </p:grpSpPr>
        <p:grpSp>
          <p:nvGrpSpPr>
            <p:cNvPr id="13" name="Gruppieren 12"/>
            <p:cNvGrpSpPr/>
            <p:nvPr/>
          </p:nvGrpSpPr>
          <p:grpSpPr>
            <a:xfrm rot="20930050">
              <a:off x="5979604" y="1556792"/>
              <a:ext cx="601216" cy="1881509"/>
              <a:chOff x="5724779" y="1556792"/>
              <a:chExt cx="601216" cy="1881509"/>
            </a:xfrm>
          </p:grpSpPr>
          <p:sp>
            <p:nvSpPr>
              <p:cNvPr id="23" name="Rechteck 22"/>
              <p:cNvSpPr/>
              <p:nvPr/>
            </p:nvSpPr>
            <p:spPr>
              <a:xfrm>
                <a:off x="5724779" y="1556792"/>
                <a:ext cx="601216"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a:spLocks noChangeAspect="1"/>
              </p:cNvSpPr>
              <p:nvPr/>
            </p:nvSpPr>
            <p:spPr>
              <a:xfrm rot="10800000">
                <a:off x="5796787" y="2830225"/>
                <a:ext cx="457200" cy="608076"/>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24"/>
              <p:cNvSpPr/>
              <p:nvPr/>
            </p:nvSpPr>
            <p:spPr>
              <a:xfrm>
                <a:off x="5935377" y="2471193"/>
                <a:ext cx="180020" cy="359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uppieren 15"/>
            <p:cNvGrpSpPr/>
            <p:nvPr/>
          </p:nvGrpSpPr>
          <p:grpSpPr>
            <a:xfrm rot="658435">
              <a:off x="6559328" y="1545951"/>
              <a:ext cx="601216" cy="1894948"/>
              <a:chOff x="6503640" y="1556792"/>
              <a:chExt cx="601216" cy="1881510"/>
            </a:xfrm>
          </p:grpSpPr>
          <p:sp>
            <p:nvSpPr>
              <p:cNvPr id="20" name="Rechteck 19"/>
              <p:cNvSpPr/>
              <p:nvPr/>
            </p:nvSpPr>
            <p:spPr>
              <a:xfrm>
                <a:off x="6503640" y="1556792"/>
                <a:ext cx="601216"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a:spLocks noChangeAspect="1"/>
              </p:cNvSpPr>
              <p:nvPr/>
            </p:nvSpPr>
            <p:spPr>
              <a:xfrm rot="10800000">
                <a:off x="6575648" y="2830226"/>
                <a:ext cx="457200" cy="608076"/>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6714238" y="2471194"/>
                <a:ext cx="180020" cy="359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Gerade Verbindung 34"/>
            <p:cNvCxnSpPr/>
            <p:nvPr/>
          </p:nvCxnSpPr>
          <p:spPr>
            <a:xfrm>
              <a:off x="6569877" y="1340768"/>
              <a:ext cx="0" cy="230425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Gerade Verbindung 35"/>
            <p:cNvCxnSpPr/>
            <p:nvPr/>
          </p:nvCxnSpPr>
          <p:spPr>
            <a:xfrm flipH="1">
              <a:off x="6786000" y="1456268"/>
              <a:ext cx="792088" cy="19959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Gerade Verbindung 36"/>
            <p:cNvCxnSpPr/>
            <p:nvPr/>
          </p:nvCxnSpPr>
          <p:spPr>
            <a:xfrm>
              <a:off x="5554800" y="1412776"/>
              <a:ext cx="801768" cy="20447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Gruppieren 25"/>
          <p:cNvGrpSpPr/>
          <p:nvPr/>
        </p:nvGrpSpPr>
        <p:grpSpPr>
          <a:xfrm>
            <a:off x="6804248" y="1412776"/>
            <a:ext cx="1054224" cy="1894948"/>
            <a:chOff x="6976871" y="4633059"/>
            <a:chExt cx="1054224" cy="1894948"/>
          </a:xfrm>
        </p:grpSpPr>
        <p:grpSp>
          <p:nvGrpSpPr>
            <p:cNvPr id="27" name="Gruppieren 26"/>
            <p:cNvGrpSpPr/>
            <p:nvPr/>
          </p:nvGrpSpPr>
          <p:grpSpPr>
            <a:xfrm>
              <a:off x="6976871" y="4633061"/>
              <a:ext cx="601216" cy="1892283"/>
              <a:chOff x="6503639" y="1559438"/>
              <a:chExt cx="601216" cy="1878864"/>
            </a:xfrm>
          </p:grpSpPr>
          <p:sp>
            <p:nvSpPr>
              <p:cNvPr id="34" name="Rechteck 33"/>
              <p:cNvSpPr/>
              <p:nvPr/>
            </p:nvSpPr>
            <p:spPr>
              <a:xfrm>
                <a:off x="6503639" y="1559438"/>
                <a:ext cx="601216" cy="9203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a:spLocks noChangeAspect="1"/>
              </p:cNvSpPr>
              <p:nvPr/>
            </p:nvSpPr>
            <p:spPr>
              <a:xfrm rot="10800000">
                <a:off x="6575648" y="2830226"/>
                <a:ext cx="457200" cy="608076"/>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eck 35"/>
              <p:cNvSpPr/>
              <p:nvPr/>
            </p:nvSpPr>
            <p:spPr>
              <a:xfrm>
                <a:off x="6714238" y="2471194"/>
                <a:ext cx="180020" cy="359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uppieren 28"/>
            <p:cNvGrpSpPr/>
            <p:nvPr/>
          </p:nvGrpSpPr>
          <p:grpSpPr>
            <a:xfrm>
              <a:off x="7429879" y="4633059"/>
              <a:ext cx="601216" cy="1894948"/>
              <a:chOff x="6503640" y="1556792"/>
              <a:chExt cx="601216" cy="1881510"/>
            </a:xfrm>
          </p:grpSpPr>
          <p:sp>
            <p:nvSpPr>
              <p:cNvPr id="31" name="Rechteck 30"/>
              <p:cNvSpPr/>
              <p:nvPr/>
            </p:nvSpPr>
            <p:spPr>
              <a:xfrm>
                <a:off x="6503640" y="1556792"/>
                <a:ext cx="601216"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a:spLocks noChangeAspect="1"/>
              </p:cNvSpPr>
              <p:nvPr/>
            </p:nvSpPr>
            <p:spPr>
              <a:xfrm rot="10800000">
                <a:off x="6575648" y="2830226"/>
                <a:ext cx="457200" cy="608076"/>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eck 32"/>
              <p:cNvSpPr/>
              <p:nvPr/>
            </p:nvSpPr>
            <p:spPr>
              <a:xfrm>
                <a:off x="6714238" y="2471194"/>
                <a:ext cx="180020" cy="359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hteck 29"/>
            <p:cNvSpPr/>
            <p:nvPr/>
          </p:nvSpPr>
          <p:spPr>
            <a:xfrm>
              <a:off x="7429879" y="4633061"/>
              <a:ext cx="148208" cy="918268"/>
            </a:xfrm>
            <a:prstGeom prst="rect">
              <a:avLst/>
            </a:prstGeom>
            <a:pattFill prst="wdDnDiag">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feld 37"/>
          <p:cNvSpPr txBox="1"/>
          <p:nvPr/>
        </p:nvSpPr>
        <p:spPr>
          <a:xfrm>
            <a:off x="4102974" y="3613052"/>
            <a:ext cx="2160240" cy="738664"/>
          </a:xfrm>
          <a:prstGeom prst="rect">
            <a:avLst/>
          </a:prstGeom>
          <a:noFill/>
        </p:spPr>
        <p:txBody>
          <a:bodyPr wrap="square" rtlCol="0">
            <a:spAutoFit/>
          </a:bodyPr>
          <a:lstStyle/>
          <a:p>
            <a:pPr algn="just"/>
            <a:r>
              <a:rPr lang="en-US" sz="1400" dirty="0" smtClean="0">
                <a:latin typeface="Arial" panose="020B0604020202020204" pitchFamily="34" charset="0"/>
                <a:cs typeface="Arial" panose="020B0604020202020204" pitchFamily="34" charset="0"/>
              </a:rPr>
              <a:t>The spherical geometry tolerates any size of the </a:t>
            </a:r>
            <a:r>
              <a:rPr lang="en-US" sz="1400" dirty="0" err="1" smtClean="0">
                <a:latin typeface="Arial" panose="020B0604020202020204" pitchFamily="34" charset="0"/>
                <a:cs typeface="Arial" panose="020B0604020202020204" pitchFamily="34" charset="0"/>
              </a:rPr>
              <a:t>dewar</a:t>
            </a:r>
            <a:endParaRPr lang="en-US" sz="1400" dirty="0">
              <a:latin typeface="Arial" panose="020B0604020202020204" pitchFamily="34" charset="0"/>
              <a:cs typeface="Arial" panose="020B0604020202020204" pitchFamily="34" charset="0"/>
            </a:endParaRPr>
          </a:p>
        </p:txBody>
      </p:sp>
      <p:sp>
        <p:nvSpPr>
          <p:cNvPr id="40" name="Textfeld 39"/>
          <p:cNvSpPr txBox="1"/>
          <p:nvPr/>
        </p:nvSpPr>
        <p:spPr>
          <a:xfrm>
            <a:off x="6440093" y="3469036"/>
            <a:ext cx="2236901" cy="954107"/>
          </a:xfrm>
          <a:prstGeom prst="rect">
            <a:avLst/>
          </a:prstGeom>
          <a:noFill/>
        </p:spPr>
        <p:txBody>
          <a:bodyPr wrap="square" rtlCol="0">
            <a:spAutoFit/>
          </a:bodyPr>
          <a:lstStyle/>
          <a:p>
            <a:pPr algn="just"/>
            <a:r>
              <a:rPr lang="en-US" sz="1400" dirty="0" smtClean="0">
                <a:latin typeface="Arial" panose="020B0604020202020204" pitchFamily="34" charset="0"/>
                <a:cs typeface="Arial" panose="020B0604020202020204" pitchFamily="34" charset="0"/>
              </a:rPr>
              <a:t>The “box” geometry does not, the </a:t>
            </a:r>
            <a:r>
              <a:rPr lang="en-US" sz="1400" dirty="0" err="1" smtClean="0">
                <a:latin typeface="Arial" panose="020B0604020202020204" pitchFamily="34" charset="0"/>
                <a:cs typeface="Arial" panose="020B0604020202020204" pitchFamily="34" charset="0"/>
              </a:rPr>
              <a:t>dewar</a:t>
            </a:r>
            <a:r>
              <a:rPr lang="en-US" sz="1400" dirty="0" smtClean="0">
                <a:latin typeface="Arial" panose="020B0604020202020204" pitchFamily="34" charset="0"/>
                <a:cs typeface="Arial" panose="020B0604020202020204" pitchFamily="34" charset="0"/>
              </a:rPr>
              <a:t> diameter must be no larger of the detector head size.</a:t>
            </a:r>
            <a:endParaRPr lang="en-US" sz="1400" dirty="0">
              <a:latin typeface="Arial" panose="020B0604020202020204" pitchFamily="34" charset="0"/>
              <a:cs typeface="Arial" panose="020B0604020202020204" pitchFamily="34" charset="0"/>
            </a:endParaRPr>
          </a:p>
        </p:txBody>
      </p:sp>
      <p:pic>
        <p:nvPicPr>
          <p:cNvPr id="41" name="Grafik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491" y="4517088"/>
            <a:ext cx="3108960" cy="1731645"/>
          </a:xfrm>
          <a:prstGeom prst="rect">
            <a:avLst/>
          </a:prstGeom>
        </p:spPr>
      </p:pic>
      <p:pic>
        <p:nvPicPr>
          <p:cNvPr id="42" name="Grafik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9768" y="4517088"/>
            <a:ext cx="3108960" cy="1731645"/>
          </a:xfrm>
          <a:prstGeom prst="rect">
            <a:avLst/>
          </a:prstGeom>
        </p:spPr>
      </p:pic>
      <p:sp>
        <p:nvSpPr>
          <p:cNvPr id="43" name="Textfeld 42"/>
          <p:cNvSpPr txBox="1"/>
          <p:nvPr/>
        </p:nvSpPr>
        <p:spPr>
          <a:xfrm>
            <a:off x="0" y="1161000"/>
            <a:ext cx="1598515" cy="307777"/>
          </a:xfrm>
          <a:prstGeom prst="rect">
            <a:avLst/>
          </a:prstGeom>
          <a:noFill/>
        </p:spPr>
        <p:txBody>
          <a:bodyPr wrap="none" rtlCol="0">
            <a:spAutoFit/>
          </a:bodyPr>
          <a:lstStyle/>
          <a:p>
            <a:r>
              <a:rPr lang="en-US" sz="1400" b="1" i="1" dirty="0">
                <a:solidFill>
                  <a:srgbClr val="333399"/>
                </a:solidFill>
                <a:latin typeface="Times New Roman" pitchFamily="18" charset="0"/>
              </a:rPr>
              <a:t>3</a:t>
            </a:r>
            <a:r>
              <a:rPr lang="en-US" sz="1400" b="1" i="1" dirty="0" smtClean="0">
                <a:solidFill>
                  <a:srgbClr val="333399"/>
                </a:solidFill>
                <a:latin typeface="Times New Roman" pitchFamily="18" charset="0"/>
              </a:rPr>
              <a:t>. DEGAS detector</a:t>
            </a:r>
            <a:endParaRPr lang="en-US" sz="1400" b="1" i="1" dirty="0">
              <a:solidFill>
                <a:srgbClr val="333399"/>
              </a:solidFill>
              <a:latin typeface="Times New Roman" pitchFamily="18" charset="0"/>
            </a:endParaRPr>
          </a:p>
        </p:txBody>
      </p:sp>
      <p:sp>
        <p:nvSpPr>
          <p:cNvPr id="44" name="Textfeld 43"/>
          <p:cNvSpPr txBox="1"/>
          <p:nvPr/>
        </p:nvSpPr>
        <p:spPr>
          <a:xfrm>
            <a:off x="316115" y="1931139"/>
            <a:ext cx="3589898" cy="2677656"/>
          </a:xfrm>
          <a:prstGeom prst="rect">
            <a:avLst/>
          </a:prstGeom>
          <a:noFill/>
          <a:ln w="15875">
            <a:solidFill>
              <a:schemeClr val="tx1"/>
            </a:solidFill>
          </a:ln>
        </p:spPr>
        <p:txBody>
          <a:bodyPr wrap="square" rtlCol="0">
            <a:spAutoFit/>
          </a:bodyPr>
          <a:lstStyle/>
          <a:p>
            <a:pPr marL="285750" indent="-285750" algn="just">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Physical - The geometry</a:t>
            </a:r>
          </a:p>
          <a:p>
            <a:pPr marL="285750" indent="-285750" algn="just">
              <a:buFont typeface="Wingdings" panose="05000000000000000000" pitchFamily="2" charset="2"/>
              <a:buChar char="Ø"/>
            </a:pPr>
            <a:endParaRPr lang="en-US" sz="14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Functional - Too small </a:t>
            </a:r>
            <a:r>
              <a:rPr lang="en-US" sz="1400" dirty="0" err="1" smtClean="0">
                <a:latin typeface="Arial" panose="020B0604020202020204" pitchFamily="34" charset="0"/>
                <a:cs typeface="Arial" panose="020B0604020202020204" pitchFamily="34" charset="0"/>
              </a:rPr>
              <a:t>dewar</a:t>
            </a:r>
            <a:r>
              <a:rPr lang="en-US" sz="1400" dirty="0" smtClean="0">
                <a:latin typeface="Arial" panose="020B0604020202020204" pitchFamily="34" charset="0"/>
                <a:cs typeface="Arial" panose="020B0604020202020204" pitchFamily="34" charset="0"/>
              </a:rPr>
              <a:t> would require too frequent filling – LN2 boiling interference, reliability, too little time for reaction by alert etc.</a:t>
            </a:r>
          </a:p>
          <a:p>
            <a:pPr marL="285750" indent="-285750"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Reliability – LN2 systems for refilling are not sufficiently reliable and too frequent filling increases the risk of failure unacceptably. Not only the filling system…</a:t>
            </a:r>
          </a:p>
        </p:txBody>
      </p:sp>
    </p:spTree>
    <p:extLst>
      <p:ext uri="{BB962C8B-B14F-4D97-AF65-F5344CB8AC3E}">
        <p14:creationId xmlns:p14="http://schemas.microsoft.com/office/powerpoint/2010/main" val="291867414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9" name="Grafik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pic>
        <p:nvPicPr>
          <p:cNvPr id="4098" name="Picture 2" descr="F:\Puri\DEGAS-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34744" y="2575819"/>
            <a:ext cx="4425696" cy="2663952"/>
          </a:xfrm>
          <a:prstGeom prst="rect">
            <a:avLst/>
          </a:prstGeom>
          <a:noFill/>
          <a:extLst>
            <a:ext uri="{909E8E84-426E-40dd-AFC4-6F175D3DCCD1}">
              <a14:hiddenFill xmlns:a14="http://schemas.microsoft.com/office/drawing/2010/main">
                <a:solidFill>
                  <a:srgbClr val="FFFFFF"/>
                </a:solidFill>
              </a14:hiddenFill>
            </a:ext>
          </a:extLst>
        </p:spPr>
      </p:pic>
      <p:sp>
        <p:nvSpPr>
          <p:cNvPr id="50" name="Textfeld 49"/>
          <p:cNvSpPr txBox="1"/>
          <p:nvPr/>
        </p:nvSpPr>
        <p:spPr>
          <a:xfrm>
            <a:off x="3713789" y="4272388"/>
            <a:ext cx="910827" cy="461665"/>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Bottom Deck</a:t>
            </a:r>
          </a:p>
          <a:p>
            <a:r>
              <a:rPr lang="en-US" sz="800" dirty="0" smtClean="0">
                <a:latin typeface="Arial" panose="020B0604020202020204" pitchFamily="34" charset="0"/>
                <a:cs typeface="Arial" panose="020B0604020202020204" pitchFamily="34" charset="0"/>
              </a:rPr>
              <a:t>(BC electronics,</a:t>
            </a:r>
          </a:p>
          <a:p>
            <a:r>
              <a:rPr lang="en-US" sz="800" dirty="0" smtClean="0">
                <a:latin typeface="Arial" panose="020B0604020202020204" pitchFamily="34" charset="0"/>
                <a:cs typeface="Arial" panose="020B0604020202020204" pitchFamily="34" charset="0"/>
              </a:rPr>
              <a:t>later Ge-DAQ)</a:t>
            </a:r>
            <a:endParaRPr lang="en-US" sz="800" dirty="0">
              <a:latin typeface="Arial" panose="020B0604020202020204" pitchFamily="34" charset="0"/>
              <a:cs typeface="Arial" panose="020B0604020202020204" pitchFamily="34" charset="0"/>
            </a:endParaRPr>
          </a:p>
        </p:txBody>
      </p:sp>
      <p:sp>
        <p:nvSpPr>
          <p:cNvPr id="51" name="Textfeld 50"/>
          <p:cNvSpPr txBox="1"/>
          <p:nvPr/>
        </p:nvSpPr>
        <p:spPr>
          <a:xfrm>
            <a:off x="3713789" y="3619763"/>
            <a:ext cx="821059" cy="33855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Middle deck</a:t>
            </a:r>
          </a:p>
          <a:p>
            <a:r>
              <a:rPr lang="en-US" sz="800" dirty="0" smtClean="0">
                <a:latin typeface="Arial" panose="020B0604020202020204" pitchFamily="34" charset="0"/>
                <a:cs typeface="Arial" panose="020B0604020202020204" pitchFamily="34" charset="0"/>
              </a:rPr>
              <a:t>(Ge-PA + HV)</a:t>
            </a:r>
            <a:endParaRPr lang="en-US" sz="800" dirty="0">
              <a:latin typeface="Arial" panose="020B0604020202020204" pitchFamily="34" charset="0"/>
              <a:cs typeface="Arial" panose="020B0604020202020204" pitchFamily="34" charset="0"/>
            </a:endParaRPr>
          </a:p>
        </p:txBody>
      </p:sp>
      <p:sp>
        <p:nvSpPr>
          <p:cNvPr id="52" name="Textfeld 51"/>
          <p:cNvSpPr txBox="1"/>
          <p:nvPr/>
        </p:nvSpPr>
        <p:spPr>
          <a:xfrm>
            <a:off x="3713789" y="3068960"/>
            <a:ext cx="1258678" cy="461665"/>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Top Deck</a:t>
            </a:r>
          </a:p>
          <a:p>
            <a:r>
              <a:rPr lang="en-US" sz="800" dirty="0" smtClean="0">
                <a:latin typeface="Arial" panose="020B0604020202020204" pitchFamily="34" charset="0"/>
                <a:cs typeface="Arial" panose="020B0604020202020204" pitchFamily="34" charset="0"/>
              </a:rPr>
              <a:t>(Support electronics,</a:t>
            </a:r>
          </a:p>
          <a:p>
            <a:r>
              <a:rPr lang="en-US" sz="800" dirty="0" smtClean="0">
                <a:latin typeface="Arial" panose="020B0604020202020204" pitchFamily="34" charset="0"/>
                <a:cs typeface="Arial" panose="020B0604020202020204" pitchFamily="34" charset="0"/>
              </a:rPr>
              <a:t>power supply and µPC)</a:t>
            </a:r>
          </a:p>
        </p:txBody>
      </p:sp>
      <p:cxnSp>
        <p:nvCxnSpPr>
          <p:cNvPr id="53" name="Gerade Verbindung mit Pfeil 52"/>
          <p:cNvCxnSpPr/>
          <p:nvPr/>
        </p:nvCxnSpPr>
        <p:spPr>
          <a:xfrm flipH="1">
            <a:off x="2878327" y="4523928"/>
            <a:ext cx="875261"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H="1">
            <a:off x="2771800" y="3789040"/>
            <a:ext cx="981788"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flipH="1">
            <a:off x="2771802" y="3284984"/>
            <a:ext cx="981786"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6" name="Textfeld 55"/>
          <p:cNvSpPr txBox="1"/>
          <p:nvPr/>
        </p:nvSpPr>
        <p:spPr>
          <a:xfrm>
            <a:off x="3693257" y="2337170"/>
            <a:ext cx="712054"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Connectors</a:t>
            </a:r>
            <a:endParaRPr lang="en-US" sz="800" dirty="0">
              <a:latin typeface="Arial" panose="020B0604020202020204" pitchFamily="34" charset="0"/>
              <a:cs typeface="Arial" panose="020B0604020202020204" pitchFamily="34" charset="0"/>
            </a:endParaRPr>
          </a:p>
        </p:txBody>
      </p:sp>
      <p:cxnSp>
        <p:nvCxnSpPr>
          <p:cNvPr id="57" name="Gerade Verbindung mit Pfeil 56"/>
          <p:cNvCxnSpPr/>
          <p:nvPr/>
        </p:nvCxnSpPr>
        <p:spPr>
          <a:xfrm flipH="1">
            <a:off x="2771801" y="2444892"/>
            <a:ext cx="981787" cy="33198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H="1">
            <a:off x="2339753" y="2444892"/>
            <a:ext cx="1413835" cy="40804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3707904" y="2048324"/>
            <a:ext cx="763351"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Holding bars</a:t>
            </a:r>
            <a:endParaRPr lang="en-US" sz="800" dirty="0">
              <a:latin typeface="Arial" panose="020B0604020202020204" pitchFamily="34" charset="0"/>
              <a:cs typeface="Arial" panose="020B0604020202020204" pitchFamily="34" charset="0"/>
            </a:endParaRPr>
          </a:p>
        </p:txBody>
      </p:sp>
      <p:cxnSp>
        <p:nvCxnSpPr>
          <p:cNvPr id="60" name="Gerade Verbindung mit Pfeil 59"/>
          <p:cNvCxnSpPr/>
          <p:nvPr/>
        </p:nvCxnSpPr>
        <p:spPr>
          <a:xfrm flipH="1">
            <a:off x="2915816" y="2169150"/>
            <a:ext cx="785553" cy="42770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flipH="1">
            <a:off x="2195737" y="2169150"/>
            <a:ext cx="1505632" cy="38764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flipH="1">
            <a:off x="2195736" y="2169150"/>
            <a:ext cx="1505633" cy="17973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1" name="Textfeld 90"/>
          <p:cNvSpPr txBox="1"/>
          <p:nvPr/>
        </p:nvSpPr>
        <p:spPr>
          <a:xfrm>
            <a:off x="3710317" y="1693918"/>
            <a:ext cx="769763"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XC-2 Engine</a:t>
            </a:r>
            <a:endParaRPr lang="en-US" sz="800" dirty="0">
              <a:latin typeface="Arial" panose="020B0604020202020204" pitchFamily="34" charset="0"/>
              <a:cs typeface="Arial" panose="020B0604020202020204" pitchFamily="34" charset="0"/>
            </a:endParaRPr>
          </a:p>
        </p:txBody>
      </p:sp>
      <p:cxnSp>
        <p:nvCxnSpPr>
          <p:cNvPr id="92" name="Gerade Verbindung mit Pfeil 91"/>
          <p:cNvCxnSpPr>
            <a:stCxn id="91" idx="1"/>
          </p:cNvCxnSpPr>
          <p:nvPr/>
        </p:nvCxnSpPr>
        <p:spPr>
          <a:xfrm flipH="1">
            <a:off x="2555777" y="1801640"/>
            <a:ext cx="1154540"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124" name="Picture 3" descr="F:\Puri\DEGAS-cu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100117" y="2574790"/>
            <a:ext cx="4425696" cy="2663952"/>
          </a:xfrm>
          <a:prstGeom prst="rect">
            <a:avLst/>
          </a:prstGeom>
          <a:noFill/>
          <a:extLst>
            <a:ext uri="{909E8E84-426E-40dd-AFC4-6F175D3DCCD1}">
              <a14:hiddenFill xmlns:a14="http://schemas.microsoft.com/office/drawing/2010/main">
                <a:solidFill>
                  <a:srgbClr val="FFFFFF"/>
                </a:solidFill>
              </a14:hiddenFill>
            </a:ext>
          </a:extLst>
        </p:spPr>
      </p:pic>
      <p:sp>
        <p:nvSpPr>
          <p:cNvPr id="95" name="Textfeld 94"/>
          <p:cNvSpPr txBox="1"/>
          <p:nvPr/>
        </p:nvSpPr>
        <p:spPr>
          <a:xfrm>
            <a:off x="6876255" y="5499085"/>
            <a:ext cx="813043"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HPGe Crystal</a:t>
            </a:r>
            <a:endParaRPr lang="en-US" sz="800" dirty="0">
              <a:latin typeface="Arial" panose="020B0604020202020204" pitchFamily="34" charset="0"/>
              <a:cs typeface="Arial" panose="020B0604020202020204" pitchFamily="34" charset="0"/>
            </a:endParaRPr>
          </a:p>
        </p:txBody>
      </p:sp>
      <p:sp>
        <p:nvSpPr>
          <p:cNvPr id="96" name="Textfeld 95"/>
          <p:cNvSpPr txBox="1"/>
          <p:nvPr/>
        </p:nvSpPr>
        <p:spPr>
          <a:xfrm>
            <a:off x="4218477" y="5084604"/>
            <a:ext cx="752129"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Backcatcher</a:t>
            </a:r>
            <a:endParaRPr lang="en-US" sz="800" dirty="0">
              <a:latin typeface="Arial" panose="020B0604020202020204" pitchFamily="34" charset="0"/>
              <a:cs typeface="Arial" panose="020B0604020202020204" pitchFamily="34" charset="0"/>
            </a:endParaRPr>
          </a:p>
        </p:txBody>
      </p:sp>
      <p:cxnSp>
        <p:nvCxnSpPr>
          <p:cNvPr id="97" name="Gerade Verbindung mit Pfeil 96"/>
          <p:cNvCxnSpPr>
            <a:stCxn id="107" idx="3"/>
          </p:cNvCxnSpPr>
          <p:nvPr/>
        </p:nvCxnSpPr>
        <p:spPr>
          <a:xfrm flipV="1">
            <a:off x="5057587" y="5499665"/>
            <a:ext cx="1026581" cy="10772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a:stCxn id="95" idx="1"/>
          </p:cNvCxnSpPr>
          <p:nvPr/>
        </p:nvCxnSpPr>
        <p:spPr>
          <a:xfrm flipH="1">
            <a:off x="6660232" y="5606807"/>
            <a:ext cx="216023" cy="58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a:stCxn id="96" idx="3"/>
          </p:cNvCxnSpPr>
          <p:nvPr/>
        </p:nvCxnSpPr>
        <p:spPr>
          <a:xfrm flipV="1">
            <a:off x="4970606" y="5085184"/>
            <a:ext cx="969546" cy="10714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a:stCxn id="50" idx="3"/>
          </p:cNvCxnSpPr>
          <p:nvPr/>
        </p:nvCxnSpPr>
        <p:spPr>
          <a:xfrm>
            <a:off x="4624616" y="4503221"/>
            <a:ext cx="1459552" cy="2070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a:stCxn id="51" idx="3"/>
          </p:cNvCxnSpPr>
          <p:nvPr/>
        </p:nvCxnSpPr>
        <p:spPr>
          <a:xfrm>
            <a:off x="4534848" y="3789040"/>
            <a:ext cx="1538204"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a:stCxn id="52" idx="3"/>
          </p:cNvCxnSpPr>
          <p:nvPr/>
        </p:nvCxnSpPr>
        <p:spPr>
          <a:xfrm flipV="1">
            <a:off x="4972467" y="3284985"/>
            <a:ext cx="1187801" cy="1480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a:stCxn id="56" idx="3"/>
          </p:cNvCxnSpPr>
          <p:nvPr/>
        </p:nvCxnSpPr>
        <p:spPr>
          <a:xfrm>
            <a:off x="4405311" y="2444892"/>
            <a:ext cx="1534841" cy="28634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a:stCxn id="56" idx="3"/>
          </p:cNvCxnSpPr>
          <p:nvPr/>
        </p:nvCxnSpPr>
        <p:spPr>
          <a:xfrm>
            <a:off x="4405311" y="2444892"/>
            <a:ext cx="2161478" cy="28634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Gerade Verbindung mit Pfeil 104"/>
          <p:cNvCxnSpPr/>
          <p:nvPr/>
        </p:nvCxnSpPr>
        <p:spPr>
          <a:xfrm>
            <a:off x="4480080" y="2169150"/>
            <a:ext cx="1532080" cy="38764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Gerade Verbindung mit Pfeil 105"/>
          <p:cNvCxnSpPr>
            <a:stCxn id="59" idx="3"/>
          </p:cNvCxnSpPr>
          <p:nvPr/>
        </p:nvCxnSpPr>
        <p:spPr>
          <a:xfrm>
            <a:off x="4471255" y="2156046"/>
            <a:ext cx="2260985" cy="33685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7" name="Textfeld 106"/>
          <p:cNvSpPr txBox="1"/>
          <p:nvPr/>
        </p:nvSpPr>
        <p:spPr>
          <a:xfrm>
            <a:off x="4169202" y="5499665"/>
            <a:ext cx="888385"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Crystal capsule</a:t>
            </a:r>
            <a:endParaRPr lang="en-US" sz="800" dirty="0">
              <a:latin typeface="Arial" panose="020B0604020202020204" pitchFamily="34" charset="0"/>
              <a:cs typeface="Arial" panose="020B0604020202020204" pitchFamily="34" charset="0"/>
            </a:endParaRPr>
          </a:p>
        </p:txBody>
      </p:sp>
      <p:cxnSp>
        <p:nvCxnSpPr>
          <p:cNvPr id="131" name="Gerade Verbindung mit Pfeil 130"/>
          <p:cNvCxnSpPr>
            <a:stCxn id="96" idx="3"/>
          </p:cNvCxnSpPr>
          <p:nvPr/>
        </p:nvCxnSpPr>
        <p:spPr>
          <a:xfrm flipV="1">
            <a:off x="4970606" y="5138755"/>
            <a:ext cx="1689626" cy="5357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8" name="Textfeld 47"/>
          <p:cNvSpPr txBox="1">
            <a:spLocks noChangeArrowheads="1"/>
          </p:cNvSpPr>
          <p:nvPr/>
        </p:nvSpPr>
        <p:spPr bwMode="auto">
          <a:xfrm>
            <a:off x="35496" y="76875"/>
            <a:ext cx="2232247" cy="3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r>
              <a:rPr lang="en-US" sz="2000" b="1" i="1" dirty="0">
                <a:solidFill>
                  <a:srgbClr val="333399"/>
                </a:solidFill>
                <a:latin typeface="Times New Roman" pitchFamily="18" charset="0"/>
              </a:rPr>
              <a:t>DEGAS detector</a:t>
            </a:r>
            <a:endParaRPr lang="en-US" sz="2000" b="1" i="1" dirty="0">
              <a:solidFill>
                <a:srgbClr val="333399"/>
              </a:solidFill>
              <a:latin typeface="Times New Roman" pitchFamily="18" charset="0"/>
            </a:endParaRPr>
          </a:p>
        </p:txBody>
      </p:sp>
      <p:sp>
        <p:nvSpPr>
          <p:cNvPr id="47" name="Rectangle 5"/>
          <p:cNvSpPr>
            <a:spLocks noGrp="1" noChangeArrowheads="1"/>
          </p:cNvSpPr>
          <p:nvPr>
            <p:ph type="ftr" sz="quarter" idx="4294967295"/>
          </p:nvPr>
        </p:nvSpPr>
        <p:spPr>
          <a:xfrm>
            <a:off x="0" y="6476467"/>
            <a:ext cx="3491880" cy="381533"/>
          </a:xfrm>
          <a:prstGeom prst="rect">
            <a:avLst/>
          </a:prstGeom>
        </p:spPr>
        <p:txBody>
          <a:bodyPr/>
          <a:lstStyle/>
          <a:p>
            <a:r>
              <a:rPr lang="en-US" sz="1100" b="1" i="1" smtClean="0">
                <a:solidFill>
                  <a:schemeClr val="accent1">
                    <a:lumMod val="40000"/>
                    <a:lumOff val="60000"/>
                  </a:schemeClr>
                </a:solidFill>
                <a:latin typeface="Arial" panose="020B0604020202020204" pitchFamily="34" charset="0"/>
                <a:cs typeface="Arial" panose="020B0604020202020204" pitchFamily="34" charset="0"/>
              </a:rPr>
              <a:t>ECE 11 and ECSG 02 Meeting, Nov 4-5, FAIR/GSI, Darmstadt</a:t>
            </a:r>
            <a:endParaRPr lang="en-US" sz="1100" b="1" i="1"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369879"/>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pic>
        <p:nvPicPr>
          <p:cNvPr id="4098" name="Picture 2" descr="F:\Puri\DEGAS-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01360" y="2575819"/>
            <a:ext cx="4425696" cy="2663952"/>
          </a:xfrm>
          <a:prstGeom prst="rect">
            <a:avLst/>
          </a:prstGeom>
          <a:noFill/>
          <a:extLst>
            <a:ext uri="{909E8E84-426E-40dd-AFC4-6F175D3DCCD1}">
              <a14:hiddenFill xmlns:a14="http://schemas.microsoft.com/office/drawing/2010/main">
                <a:solidFill>
                  <a:srgbClr val="FFFFFF"/>
                </a:solidFill>
              </a14:hiddenFill>
            </a:ext>
          </a:extLst>
        </p:spPr>
      </p:pic>
      <p:sp>
        <p:nvSpPr>
          <p:cNvPr id="139" name="Textfeld 138"/>
          <p:cNvSpPr txBox="1"/>
          <p:nvPr/>
        </p:nvSpPr>
        <p:spPr>
          <a:xfrm>
            <a:off x="539552" y="1268760"/>
            <a:ext cx="1476281" cy="307777"/>
          </a:xfrm>
          <a:prstGeom prst="rect">
            <a:avLst/>
          </a:prstGeom>
          <a:noFill/>
        </p:spPr>
        <p:txBody>
          <a:bodyPr wrap="none" rtlCol="0">
            <a:spAutoFit/>
          </a:bodyPr>
          <a:lstStyle/>
          <a:p>
            <a:pPr defTabSz="914400"/>
            <a:r>
              <a:rPr lang="en-US" sz="1400" b="1" i="1" dirty="0">
                <a:solidFill>
                  <a:srgbClr val="333399"/>
                </a:solidFill>
                <a:latin typeface="Times New Roman" pitchFamily="18" charset="0"/>
              </a:rPr>
              <a:t>DEGAS detector</a:t>
            </a:r>
          </a:p>
        </p:txBody>
      </p:sp>
      <p:sp>
        <p:nvSpPr>
          <p:cNvPr id="4" name="TextBox 3"/>
          <p:cNvSpPr txBox="1"/>
          <p:nvPr/>
        </p:nvSpPr>
        <p:spPr>
          <a:xfrm>
            <a:off x="2915816" y="908720"/>
            <a:ext cx="5929828" cy="1323439"/>
          </a:xfrm>
          <a:prstGeom prst="rect">
            <a:avLst/>
          </a:prstGeom>
          <a:noFill/>
        </p:spPr>
        <p:txBody>
          <a:bodyPr wrap="none" rtlCol="0">
            <a:spAutoFit/>
          </a:bodyPr>
          <a:lstStyle/>
          <a:p>
            <a:pPr marL="285750" indent="-285750" defTabSz="914400">
              <a:buFont typeface="Arial"/>
              <a:buChar char="•"/>
            </a:pPr>
            <a:r>
              <a:rPr lang="en-US" sz="1600" dirty="0">
                <a:solidFill>
                  <a:prstClr val="black"/>
                </a:solidFill>
                <a:latin typeface="Calibri"/>
              </a:rPr>
              <a:t>Encapsulated </a:t>
            </a:r>
            <a:r>
              <a:rPr lang="en-US" sz="1600" dirty="0" err="1">
                <a:solidFill>
                  <a:prstClr val="black"/>
                </a:solidFill>
                <a:latin typeface="Calibri"/>
              </a:rPr>
              <a:t>HPGe</a:t>
            </a:r>
            <a:r>
              <a:rPr lang="en-US" sz="1600" dirty="0">
                <a:solidFill>
                  <a:prstClr val="black"/>
                </a:solidFill>
                <a:latin typeface="Calibri"/>
              </a:rPr>
              <a:t> crystals in the cryostat with electrical cooling.</a:t>
            </a:r>
          </a:p>
          <a:p>
            <a:pPr marL="285750" indent="-285750" defTabSz="914400">
              <a:buFont typeface="Arial"/>
              <a:buChar char="•"/>
            </a:pPr>
            <a:r>
              <a:rPr lang="en-US" sz="1600" dirty="0">
                <a:solidFill>
                  <a:prstClr val="black"/>
                </a:solidFill>
                <a:latin typeface="Calibri"/>
              </a:rPr>
              <a:t>The detector consist of: 38 producible components (some of </a:t>
            </a:r>
          </a:p>
          <a:p>
            <a:pPr defTabSz="914400"/>
            <a:r>
              <a:rPr lang="en-US" sz="1600" dirty="0">
                <a:solidFill>
                  <a:prstClr val="black"/>
                </a:solidFill>
                <a:latin typeface="Calibri"/>
              </a:rPr>
              <a:t>       them several pieces per cryostat)- Cu, stainless steel, Al.</a:t>
            </a:r>
          </a:p>
          <a:p>
            <a:pPr marL="285750" indent="-285750" defTabSz="914400">
              <a:buFont typeface="Arial"/>
              <a:buChar char="•"/>
            </a:pPr>
            <a:r>
              <a:rPr lang="en-US" sz="1600" dirty="0">
                <a:solidFill>
                  <a:prstClr val="black"/>
                </a:solidFill>
                <a:latin typeface="Calibri"/>
              </a:rPr>
              <a:t>High vacuum. </a:t>
            </a:r>
          </a:p>
          <a:p>
            <a:pPr marL="285750" indent="-285750" defTabSz="914400">
              <a:buFont typeface="Arial"/>
              <a:buChar char="•"/>
            </a:pPr>
            <a:r>
              <a:rPr lang="en-US" sz="1600" dirty="0">
                <a:solidFill>
                  <a:prstClr val="black"/>
                </a:solidFill>
                <a:latin typeface="Calibri"/>
              </a:rPr>
              <a:t>Signal processing electronics</a:t>
            </a:r>
            <a:r>
              <a:rPr lang="en-US" sz="1600" dirty="0" smtClean="0">
                <a:solidFill>
                  <a:prstClr val="black"/>
                </a:solidFill>
                <a:latin typeface="Calibri"/>
              </a:rPr>
              <a:t>.</a:t>
            </a:r>
            <a:endParaRPr lang="en-US" sz="1600" dirty="0">
              <a:solidFill>
                <a:prstClr val="black"/>
              </a:solidFill>
              <a:latin typeface="Calibri"/>
            </a:endParaRPr>
          </a:p>
        </p:txBody>
      </p:sp>
      <p:pic>
        <p:nvPicPr>
          <p:cNvPr id="43"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492896"/>
            <a:ext cx="2432395" cy="1368153"/>
          </a:xfrm>
          <a:prstGeom prst="rect">
            <a:avLst/>
          </a:prstGeom>
        </p:spPr>
      </p:pic>
      <p:pic>
        <p:nvPicPr>
          <p:cNvPr id="9" name="Picture 8"/>
          <p:cNvPicPr>
            <a:picLocks noChangeAspect="1"/>
          </p:cNvPicPr>
          <p:nvPr/>
        </p:nvPicPr>
        <p:blipFill>
          <a:blip r:embed="rId5"/>
          <a:stretch>
            <a:fillRect/>
          </a:stretch>
        </p:blipFill>
        <p:spPr>
          <a:xfrm>
            <a:off x="5724128" y="2636912"/>
            <a:ext cx="3297512" cy="2529301"/>
          </a:xfrm>
          <a:prstGeom prst="rect">
            <a:avLst/>
          </a:prstGeom>
        </p:spPr>
      </p:pic>
      <p:pic>
        <p:nvPicPr>
          <p:cNvPr id="10" name="Picture 9"/>
          <p:cNvPicPr>
            <a:picLocks noChangeAspect="1"/>
          </p:cNvPicPr>
          <p:nvPr/>
        </p:nvPicPr>
        <p:blipFill>
          <a:blip r:embed="rId6"/>
          <a:stretch>
            <a:fillRect/>
          </a:stretch>
        </p:blipFill>
        <p:spPr>
          <a:xfrm>
            <a:off x="2843808" y="3933056"/>
            <a:ext cx="2808312" cy="2123359"/>
          </a:xfrm>
          <a:prstGeom prst="rect">
            <a:avLst/>
          </a:prstGeom>
        </p:spPr>
      </p:pic>
      <p:cxnSp>
        <p:nvCxnSpPr>
          <p:cNvPr id="15" name="Gerade Verbindung 7"/>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7"/>
          <p:cNvCxnSpPr/>
          <p:nvPr/>
        </p:nvCxnSpPr>
        <p:spPr>
          <a:xfrm>
            <a:off x="0" y="836712"/>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7"/>
          <p:cNvCxnSpPr/>
          <p:nvPr/>
        </p:nvCxnSpPr>
        <p:spPr>
          <a:xfrm>
            <a:off x="-9600" y="90872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feld 27"/>
          <p:cNvSpPr txBox="1">
            <a:spLocks noChangeArrowheads="1"/>
          </p:cNvSpPr>
          <p:nvPr/>
        </p:nvSpPr>
        <p:spPr bwMode="auto">
          <a:xfrm>
            <a:off x="107504" y="260648"/>
            <a:ext cx="3888432" cy="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400" i="1" dirty="0" smtClean="0">
                <a:solidFill>
                  <a:srgbClr val="333399"/>
                </a:solidFill>
                <a:latin typeface="Gill Sans MT" panose="020B0502020104020203" pitchFamily="34" charset="0"/>
              </a:rPr>
              <a:t>DEGAS Components</a:t>
            </a:r>
          </a:p>
        </p:txBody>
      </p:sp>
    </p:spTree>
    <p:extLst>
      <p:ext uri="{BB962C8B-B14F-4D97-AF65-F5344CB8AC3E}">
        <p14:creationId xmlns:p14="http://schemas.microsoft.com/office/powerpoint/2010/main" val="46708081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ctors-TvsP.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80728"/>
            <a:ext cx="7136500" cy="5465154"/>
          </a:xfrm>
          <a:prstGeom prst="rect">
            <a:avLst/>
          </a:prstGeom>
        </p:spPr>
      </p:pic>
      <p:sp>
        <p:nvSpPr>
          <p:cNvPr id="2" name="Footer Placeholder 1"/>
          <p:cNvSpPr>
            <a:spLocks noGrp="1"/>
          </p:cNvSpPr>
          <p:nvPr>
            <p:ph type="ftr" sz="quarter" idx="11"/>
          </p:nvPr>
        </p:nvSpPr>
        <p:spPr/>
        <p:txBody>
          <a:bodyPr/>
          <a:lstStyle/>
          <a:p>
            <a:r>
              <a:rPr lang="en-US" smtClean="0"/>
              <a:t>ECE 11 and ECSG 02 Meeting, Nov 4-5, FAIR/GSI, Darmstadt</a:t>
            </a:r>
            <a:endParaRPr lang="en-US"/>
          </a:p>
        </p:txBody>
      </p:sp>
      <p:cxnSp>
        <p:nvCxnSpPr>
          <p:cNvPr id="5" name="Gerade Verbindung 7"/>
          <p:cNvCxnSpPr/>
          <p:nvPr/>
        </p:nvCxnSpPr>
        <p:spPr>
          <a:xfrm>
            <a:off x="0" y="836712"/>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7"/>
          <p:cNvCxnSpPr/>
          <p:nvPr/>
        </p:nvCxnSpPr>
        <p:spPr>
          <a:xfrm>
            <a:off x="-36512" y="908720"/>
            <a:ext cx="9180512"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Gerade Verbindung 7"/>
          <p:cNvCxnSpPr/>
          <p:nvPr/>
        </p:nvCxnSpPr>
        <p:spPr>
          <a:xfrm>
            <a:off x="-9600" y="6237312"/>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feld 47"/>
          <p:cNvSpPr txBox="1">
            <a:spLocks noChangeArrowheads="1"/>
          </p:cNvSpPr>
          <p:nvPr/>
        </p:nvSpPr>
        <p:spPr bwMode="auto">
          <a:xfrm>
            <a:off x="35496" y="76875"/>
            <a:ext cx="2304255" cy="3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000" i="1" dirty="0" smtClean="0">
                <a:solidFill>
                  <a:schemeClr val="accent1">
                    <a:lumMod val="75000"/>
                  </a:schemeClr>
                </a:solidFill>
              </a:rPr>
              <a:t>Power Dissipation</a:t>
            </a:r>
            <a:endParaRPr lang="en-US" sz="2000" i="1" dirty="0">
              <a:solidFill>
                <a:schemeClr val="accent1">
                  <a:lumMod val="75000"/>
                </a:schemeClr>
              </a:solidFill>
              <a:latin typeface="Gill Sans MT" panose="020B0502020104020203" pitchFamily="34" charset="0"/>
            </a:endParaRPr>
          </a:p>
        </p:txBody>
      </p:sp>
      <p:pic>
        <p:nvPicPr>
          <p:cNvPr id="9" name="Grafik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492"/>
            <a:ext cx="1008112" cy="756084"/>
          </a:xfrm>
          <a:prstGeom prst="rect">
            <a:avLst/>
          </a:prstGeom>
        </p:spPr>
      </p:pic>
      <p:cxnSp>
        <p:nvCxnSpPr>
          <p:cNvPr id="11" name="Straight Connector 10"/>
          <p:cNvCxnSpPr/>
          <p:nvPr/>
        </p:nvCxnSpPr>
        <p:spPr>
          <a:xfrm flipV="1">
            <a:off x="3131840" y="1628800"/>
            <a:ext cx="0" cy="3888432"/>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03848" y="1124744"/>
            <a:ext cx="992579" cy="369332"/>
          </a:xfrm>
          <a:prstGeom prst="rect">
            <a:avLst/>
          </a:prstGeom>
          <a:noFill/>
        </p:spPr>
        <p:txBody>
          <a:bodyPr wrap="none" rtlCol="0">
            <a:spAutoFit/>
          </a:bodyPr>
          <a:lstStyle/>
          <a:p>
            <a:r>
              <a:rPr lang="en-US" dirty="0" smtClean="0">
                <a:solidFill>
                  <a:srgbClr val="3366FF"/>
                </a:solidFill>
              </a:rPr>
              <a:t>TDR 7 W</a:t>
            </a:r>
            <a:endParaRPr lang="en-US" dirty="0">
              <a:solidFill>
                <a:srgbClr val="3366FF"/>
              </a:solidFill>
            </a:endParaRPr>
          </a:p>
        </p:txBody>
      </p:sp>
      <p:cxnSp>
        <p:nvCxnSpPr>
          <p:cNvPr id="14" name="Straight Connector 13"/>
          <p:cNvCxnSpPr/>
          <p:nvPr/>
        </p:nvCxnSpPr>
        <p:spPr>
          <a:xfrm>
            <a:off x="2987824" y="1628800"/>
            <a:ext cx="0" cy="3888432"/>
          </a:xfrm>
          <a:prstGeom prst="line">
            <a:avLst/>
          </a:prstGeom>
          <a:ln w="3810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75656" y="1124744"/>
            <a:ext cx="1600195" cy="369332"/>
          </a:xfrm>
          <a:prstGeom prst="rect">
            <a:avLst/>
          </a:prstGeom>
          <a:noFill/>
        </p:spPr>
        <p:txBody>
          <a:bodyPr wrap="square" rtlCol="0">
            <a:spAutoFit/>
          </a:bodyPr>
          <a:lstStyle/>
          <a:p>
            <a:r>
              <a:rPr lang="en-US" dirty="0" smtClean="0">
                <a:solidFill>
                  <a:schemeClr val="accent6"/>
                </a:solidFill>
              </a:rPr>
              <a:t>Current 6.4 W</a:t>
            </a:r>
            <a:endParaRPr lang="en-US" dirty="0">
              <a:solidFill>
                <a:schemeClr val="accent6"/>
              </a:solidFill>
            </a:endParaRPr>
          </a:p>
        </p:txBody>
      </p:sp>
      <p:cxnSp>
        <p:nvCxnSpPr>
          <p:cNvPr id="17" name="Straight Connector 16"/>
          <p:cNvCxnSpPr/>
          <p:nvPr/>
        </p:nvCxnSpPr>
        <p:spPr>
          <a:xfrm>
            <a:off x="2267744" y="2636912"/>
            <a:ext cx="48245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380312" y="2636912"/>
            <a:ext cx="0" cy="115212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524328" y="2926685"/>
            <a:ext cx="1287883" cy="646331"/>
          </a:xfrm>
          <a:prstGeom prst="rect">
            <a:avLst/>
          </a:prstGeom>
          <a:noFill/>
        </p:spPr>
        <p:txBody>
          <a:bodyPr wrap="none" rtlCol="0">
            <a:spAutoFit/>
          </a:bodyPr>
          <a:lstStyle/>
          <a:p>
            <a:pPr algn="ctr"/>
            <a:r>
              <a:rPr lang="en-US" dirty="0" smtClean="0"/>
              <a:t>Range of</a:t>
            </a:r>
          </a:p>
          <a:p>
            <a:pPr algn="ctr"/>
            <a:r>
              <a:rPr lang="en-US" dirty="0" smtClean="0"/>
              <a:t>Operating T</a:t>
            </a:r>
          </a:p>
        </p:txBody>
      </p:sp>
    </p:spTree>
    <p:extLst>
      <p:ext uri="{BB962C8B-B14F-4D97-AF65-F5344CB8AC3E}">
        <p14:creationId xmlns:p14="http://schemas.microsoft.com/office/powerpoint/2010/main" val="163426456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p:cNvCxnSpPr/>
          <p:nvPr/>
        </p:nvCxnSpPr>
        <p:spPr>
          <a:xfrm>
            <a:off x="0" y="10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 name="Gerade Verbindung 2"/>
          <p:cNvCxnSpPr/>
          <p:nvPr/>
        </p:nvCxnSpPr>
        <p:spPr>
          <a:xfrm>
            <a:off x="0" y="1161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224" y="6896"/>
            <a:ext cx="1097280" cy="822960"/>
          </a:xfrm>
          <a:prstGeom prst="rect">
            <a:avLst/>
          </a:prstGeom>
        </p:spPr>
      </p:pic>
      <p:sp>
        <p:nvSpPr>
          <p:cNvPr id="6" name="Rectangle 5"/>
          <p:cNvSpPr>
            <a:spLocks noChangeArrowheads="1"/>
          </p:cNvSpPr>
          <p:nvPr/>
        </p:nvSpPr>
        <p:spPr bwMode="auto">
          <a:xfrm>
            <a:off x="6660232" y="6093296"/>
            <a:ext cx="2304257" cy="17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0967" tIns="10484" rIns="20967" bIns="10484" anchor="ctr">
            <a:spAutoFit/>
          </a:bodyPr>
          <a:lstStyle/>
          <a:p>
            <a:pPr algn="ctr" defTabSz="209550"/>
            <a:r>
              <a:rPr lang="en-US" sz="1000" dirty="0">
                <a:solidFill>
                  <a:srgbClr val="0000FF"/>
                </a:solidFill>
                <a:latin typeface="Arial" charset="0"/>
              </a:rPr>
              <a:t>I. </a:t>
            </a:r>
            <a:r>
              <a:rPr lang="en-US" sz="1000" dirty="0" err="1" smtClean="0">
                <a:solidFill>
                  <a:srgbClr val="0000FF"/>
                </a:solidFill>
                <a:latin typeface="Arial" charset="0"/>
              </a:rPr>
              <a:t>Kojouharov</a:t>
            </a:r>
            <a:r>
              <a:rPr lang="en-US" sz="1000" dirty="0" smtClean="0">
                <a:solidFill>
                  <a:srgbClr val="0000FF"/>
                </a:solidFill>
                <a:latin typeface="Arial" charset="0"/>
              </a:rPr>
              <a:t> et al., </a:t>
            </a:r>
            <a:r>
              <a:rPr lang="en-US" sz="1000" i="1" dirty="0" smtClean="0">
                <a:solidFill>
                  <a:srgbClr val="0000FF"/>
                </a:solidFill>
                <a:latin typeface="Arial" charset="0"/>
              </a:rPr>
              <a:t>GSI</a:t>
            </a:r>
            <a:r>
              <a:rPr lang="en-US" sz="1000" i="1" dirty="0">
                <a:solidFill>
                  <a:srgbClr val="0000FF"/>
                </a:solidFill>
                <a:latin typeface="Arial" charset="0"/>
              </a:rPr>
              <a:t>, Darmstadt</a:t>
            </a:r>
            <a:endParaRPr lang="en-US" sz="1000" i="1" baseline="30000" dirty="0">
              <a:solidFill>
                <a:srgbClr val="0000FF"/>
              </a:solidFill>
              <a:latin typeface="Arial" charset="0"/>
            </a:endParaRPr>
          </a:p>
        </p:txBody>
      </p:sp>
      <p:cxnSp>
        <p:nvCxnSpPr>
          <p:cNvPr id="7" name="Gerade Verbindung 6"/>
          <p:cNvCxnSpPr/>
          <p:nvPr/>
        </p:nvCxnSpPr>
        <p:spPr>
          <a:xfrm>
            <a:off x="0" y="6480000"/>
            <a:ext cx="9153600" cy="0"/>
          </a:xfrm>
          <a:prstGeom prst="line">
            <a:avLst/>
          </a:prstGeom>
          <a:ln w="476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72816"/>
            <a:ext cx="2304288" cy="307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9704" y="2492896"/>
            <a:ext cx="2304288" cy="307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uppieren 10"/>
          <p:cNvGrpSpPr/>
          <p:nvPr/>
        </p:nvGrpSpPr>
        <p:grpSpPr>
          <a:xfrm>
            <a:off x="5157507" y="1700808"/>
            <a:ext cx="3920947" cy="3001670"/>
            <a:chOff x="5220072" y="1075402"/>
            <a:chExt cx="3920947" cy="3001670"/>
          </a:xfrm>
        </p:grpSpPr>
        <p:pic>
          <p:nvPicPr>
            <p:cNvPr id="3077" name="Picture 5" descr="C:\Users\kojouhar\Desktop\DEGAS Test\T_22-05-19_2700V-HEX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075402"/>
              <a:ext cx="3920947" cy="30016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kojouhar\Desktop\DEGAS Test\T_22-05-19_2700V-HEX82-1-Ins.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1535886"/>
              <a:ext cx="1470355" cy="112562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feld 16"/>
          <p:cNvSpPr txBox="1"/>
          <p:nvPr/>
        </p:nvSpPr>
        <p:spPr>
          <a:xfrm>
            <a:off x="61380" y="5651233"/>
            <a:ext cx="5374716" cy="553998"/>
          </a:xfrm>
          <a:prstGeom prst="rect">
            <a:avLst/>
          </a:prstGeom>
          <a:noFill/>
        </p:spPr>
        <p:txBody>
          <a:bodyPr wrap="square" rtlCol="0">
            <a:spAutoFit/>
          </a:bodyPr>
          <a:lstStyle/>
          <a:p>
            <a:pPr algn="just"/>
            <a:r>
              <a:rPr lang="en-US" sz="1000" dirty="0" smtClean="0">
                <a:latin typeface="Arial" panose="020B0604020202020204" pitchFamily="34" charset="0"/>
                <a:cs typeface="Arial" panose="020B0604020202020204" pitchFamily="34" charset="0"/>
              </a:rPr>
              <a:t>Flying assembly! The DEGAS preamplifier is developed and tested, however not in the DEGAS form factor. In this test a preamplifier PSC821M, successfully operating with EURIKA, has been used.</a:t>
            </a:r>
            <a:endParaRPr lang="en-US" sz="1000" dirty="0">
              <a:latin typeface="Arial" panose="020B0604020202020204" pitchFamily="34" charset="0"/>
              <a:cs typeface="Arial" panose="020B0604020202020204" pitchFamily="34" charset="0"/>
            </a:endParaRPr>
          </a:p>
        </p:txBody>
      </p:sp>
      <p:sp>
        <p:nvSpPr>
          <p:cNvPr id="20" name="Textfeld 19"/>
          <p:cNvSpPr txBox="1"/>
          <p:nvPr/>
        </p:nvSpPr>
        <p:spPr>
          <a:xfrm>
            <a:off x="5796136" y="4568201"/>
            <a:ext cx="2808312" cy="1015663"/>
          </a:xfrm>
          <a:prstGeom prst="rect">
            <a:avLst/>
          </a:prstGeom>
          <a:noFill/>
        </p:spPr>
        <p:txBody>
          <a:bodyPr wrap="square" rtlCol="0">
            <a:spAutoFit/>
          </a:bodyPr>
          <a:lstStyle/>
          <a:p>
            <a:pPr algn="just"/>
            <a:r>
              <a:rPr lang="en-US" sz="1000" dirty="0" smtClean="0">
                <a:latin typeface="Arial" panose="020B0604020202020204" pitchFamily="34" charset="0"/>
                <a:cs typeface="Arial" panose="020B0604020202020204" pitchFamily="34" charset="0"/>
              </a:rPr>
              <a:t>The energy resolution of 2.8 </a:t>
            </a:r>
            <a:r>
              <a:rPr lang="en-US" sz="1000" dirty="0" err="1" smtClean="0">
                <a:latin typeface="Arial" panose="020B0604020202020204" pitchFamily="34" charset="0"/>
                <a:cs typeface="Arial" panose="020B0604020202020204" pitchFamily="34" charset="0"/>
              </a:rPr>
              <a:t>keV</a:t>
            </a:r>
            <a:r>
              <a:rPr lang="en-US" sz="1000" dirty="0" smtClean="0">
                <a:latin typeface="Arial" panose="020B0604020202020204" pitchFamily="34" charset="0"/>
                <a:cs typeface="Arial" panose="020B0604020202020204" pitchFamily="34" charset="0"/>
              </a:rPr>
              <a:t> (with 3 µs shaping time) is measured at 1332 </a:t>
            </a:r>
            <a:r>
              <a:rPr lang="en-US" sz="1000" dirty="0" err="1" smtClean="0">
                <a:latin typeface="Arial" panose="020B0604020202020204" pitchFamily="34" charset="0"/>
                <a:cs typeface="Arial" panose="020B0604020202020204" pitchFamily="34" charset="0"/>
              </a:rPr>
              <a:t>keV</a:t>
            </a:r>
            <a:r>
              <a:rPr lang="en-US" sz="1000" dirty="0" smtClean="0">
                <a:latin typeface="Arial" panose="020B0604020202020204" pitchFamily="34" charset="0"/>
                <a:cs typeface="Arial" panose="020B0604020202020204" pitchFamily="34" charset="0"/>
              </a:rPr>
              <a:t> line of 60-Co. The reason for the poor energy resolution is the too high temperature of the capsules which does not allow full biasing of the capsules.</a:t>
            </a:r>
            <a:endParaRPr lang="en-US" sz="1000" dirty="0">
              <a:latin typeface="Arial" panose="020B0604020202020204" pitchFamily="34" charset="0"/>
              <a:cs typeface="Arial" panose="020B0604020202020204" pitchFamily="34" charset="0"/>
            </a:endParaRPr>
          </a:p>
        </p:txBody>
      </p:sp>
      <p:sp>
        <p:nvSpPr>
          <p:cNvPr id="18" name="Rectangle 5"/>
          <p:cNvSpPr>
            <a:spLocks noGrp="1" noChangeArrowheads="1"/>
          </p:cNvSpPr>
          <p:nvPr>
            <p:ph type="ftr" sz="quarter" idx="4294967295"/>
          </p:nvPr>
        </p:nvSpPr>
        <p:spPr>
          <a:xfrm>
            <a:off x="0" y="6476467"/>
            <a:ext cx="3491880" cy="381533"/>
          </a:xfrm>
          <a:prstGeom prst="rect">
            <a:avLst/>
          </a:prstGeom>
        </p:spPr>
        <p:txBody>
          <a:bodyPr/>
          <a:lstStyle/>
          <a:p>
            <a:r>
              <a:rPr lang="en-US" sz="1100" b="1" i="1" smtClean="0">
                <a:solidFill>
                  <a:schemeClr val="accent1">
                    <a:lumMod val="40000"/>
                    <a:lumOff val="60000"/>
                  </a:schemeClr>
                </a:solidFill>
                <a:latin typeface="Arial" panose="020B0604020202020204" pitchFamily="34" charset="0"/>
                <a:cs typeface="Arial" panose="020B0604020202020204" pitchFamily="34" charset="0"/>
              </a:rPr>
              <a:t>ECE 11 and ECSG 02 Meeting, Nov 4-5, FAIR/GSI, Darmstadt</a:t>
            </a:r>
            <a:endParaRPr lang="en-US" sz="1100" b="1" i="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9" name="Textfeld 18"/>
          <p:cNvSpPr txBox="1">
            <a:spLocks noChangeArrowheads="1"/>
          </p:cNvSpPr>
          <p:nvPr/>
        </p:nvSpPr>
        <p:spPr bwMode="auto">
          <a:xfrm>
            <a:off x="35496" y="363747"/>
            <a:ext cx="6696744" cy="3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967" tIns="10484" rIns="20967" bIns="10484">
            <a:spAutoFit/>
          </a:bodyPr>
          <a:lstStyle>
            <a:lvl1pPr defTabSz="957263">
              <a:defRPr>
                <a:solidFill>
                  <a:schemeClr val="tx1"/>
                </a:solidFill>
                <a:latin typeface="Arial" charset="0"/>
              </a:defRPr>
            </a:lvl1pPr>
            <a:lvl2pPr marL="169863" indent="-65088" defTabSz="957263">
              <a:defRPr>
                <a:solidFill>
                  <a:schemeClr val="tx1"/>
                </a:solidFill>
                <a:latin typeface="Arial" charset="0"/>
              </a:defRPr>
            </a:lvl2pPr>
            <a:lvl3pPr marL="261938" indent="-52388" defTabSz="957263">
              <a:defRPr>
                <a:solidFill>
                  <a:schemeClr val="tx1"/>
                </a:solidFill>
                <a:latin typeface="Arial" charset="0"/>
              </a:defRPr>
            </a:lvl3pPr>
            <a:lvl4pPr marL="366713" indent="-52388" defTabSz="957263">
              <a:defRPr>
                <a:solidFill>
                  <a:schemeClr val="tx1"/>
                </a:solidFill>
                <a:latin typeface="Arial" charset="0"/>
              </a:defRPr>
            </a:lvl4pPr>
            <a:lvl5pPr marL="471488" indent="-52388" defTabSz="957263">
              <a:defRPr>
                <a:solidFill>
                  <a:schemeClr val="tx1"/>
                </a:solidFill>
                <a:latin typeface="Arial" charset="0"/>
              </a:defRPr>
            </a:lvl5pPr>
            <a:lvl6pPr marL="928688" indent="-52388" defTabSz="957263" fontAlgn="base">
              <a:spcBef>
                <a:spcPct val="0"/>
              </a:spcBef>
              <a:spcAft>
                <a:spcPct val="0"/>
              </a:spcAft>
              <a:defRPr>
                <a:solidFill>
                  <a:schemeClr val="tx1"/>
                </a:solidFill>
                <a:latin typeface="Arial" charset="0"/>
              </a:defRPr>
            </a:lvl6pPr>
            <a:lvl7pPr marL="1385888" indent="-52388" defTabSz="957263" fontAlgn="base">
              <a:spcBef>
                <a:spcPct val="0"/>
              </a:spcBef>
              <a:spcAft>
                <a:spcPct val="0"/>
              </a:spcAft>
              <a:defRPr>
                <a:solidFill>
                  <a:schemeClr val="tx1"/>
                </a:solidFill>
                <a:latin typeface="Arial" charset="0"/>
              </a:defRPr>
            </a:lvl7pPr>
            <a:lvl8pPr marL="1843088" indent="-52388" defTabSz="957263" fontAlgn="base">
              <a:spcBef>
                <a:spcPct val="0"/>
              </a:spcBef>
              <a:spcAft>
                <a:spcPct val="0"/>
              </a:spcAft>
              <a:defRPr>
                <a:solidFill>
                  <a:schemeClr val="tx1"/>
                </a:solidFill>
                <a:latin typeface="Arial" charset="0"/>
              </a:defRPr>
            </a:lvl8pPr>
            <a:lvl9pPr marL="2300288" indent="-52388" defTabSz="957263" fontAlgn="base">
              <a:spcBef>
                <a:spcPct val="0"/>
              </a:spcBef>
              <a:spcAft>
                <a:spcPct val="0"/>
              </a:spcAft>
              <a:defRPr>
                <a:solidFill>
                  <a:schemeClr val="tx1"/>
                </a:solidFill>
                <a:latin typeface="Arial" charset="0"/>
              </a:defRPr>
            </a:lvl9pPr>
          </a:lstStyle>
          <a:p>
            <a:pPr algn="ctr"/>
            <a:r>
              <a:rPr lang="en-US" sz="2000" i="1" dirty="0">
                <a:solidFill>
                  <a:schemeClr val="accent1">
                    <a:lumMod val="75000"/>
                  </a:schemeClr>
                </a:solidFill>
              </a:rPr>
              <a:t>Assembly and spectroscopy test of DEGAS, June 2019</a:t>
            </a:r>
            <a:endParaRPr lang="en-US" sz="2000" i="1" dirty="0">
              <a:solidFill>
                <a:schemeClr val="accent1">
                  <a:lumMod val="75000"/>
                </a:schemeClr>
              </a:solidFill>
              <a:latin typeface="Gill Sans MT" panose="020B0502020104020203" pitchFamily="34" charset="0"/>
            </a:endParaRPr>
          </a:p>
        </p:txBody>
      </p:sp>
    </p:spTree>
    <p:extLst>
      <p:ext uri="{BB962C8B-B14F-4D97-AF65-F5344CB8AC3E}">
        <p14:creationId xmlns:p14="http://schemas.microsoft.com/office/powerpoint/2010/main" val="169502526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2037</TotalTime>
  <Words>2147</Words>
  <Application>Microsoft Macintosh PowerPoint</Application>
  <PresentationFormat>On-screen Show (4:3)</PresentationFormat>
  <Paragraphs>277</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GSI Helmholzzentrum für Schwerionenforschung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Kojouharov, Ivan</dc:creator>
  <cp:lastModifiedBy>R Palit</cp:lastModifiedBy>
  <cp:revision>338</cp:revision>
  <cp:lastPrinted>2014-09-21T09:12:57Z</cp:lastPrinted>
  <dcterms:created xsi:type="dcterms:W3CDTF">2012-07-02T09:16:38Z</dcterms:created>
  <dcterms:modified xsi:type="dcterms:W3CDTF">2019-11-05T07:43:40Z</dcterms:modified>
</cp:coreProperties>
</file>