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2" r:id="rId2"/>
    <p:sldMasterId id="2147483816" r:id="rId3"/>
    <p:sldMasterId id="2147483830" r:id="rId4"/>
    <p:sldMasterId id="2147483844" r:id="rId5"/>
    <p:sldMasterId id="2147483851" r:id="rId6"/>
    <p:sldMasterId id="2147483878" r:id="rId7"/>
    <p:sldMasterId id="2147483886" r:id="rId8"/>
    <p:sldMasterId id="2147483912" r:id="rId9"/>
    <p:sldMasterId id="2147483947" r:id="rId10"/>
    <p:sldMasterId id="2147483956" r:id="rId11"/>
    <p:sldMasterId id="2147483976" r:id="rId12"/>
  </p:sldMasterIdLst>
  <p:notesMasterIdLst>
    <p:notesMasterId r:id="rId31"/>
  </p:notesMasterIdLst>
  <p:sldIdLst>
    <p:sldId id="262" r:id="rId13"/>
    <p:sldId id="563" r:id="rId14"/>
    <p:sldId id="596" r:id="rId15"/>
    <p:sldId id="621" r:id="rId16"/>
    <p:sldId id="613" r:id="rId17"/>
    <p:sldId id="614" r:id="rId18"/>
    <p:sldId id="615" r:id="rId19"/>
    <p:sldId id="622" r:id="rId20"/>
    <p:sldId id="616" r:id="rId21"/>
    <p:sldId id="617" r:id="rId22"/>
    <p:sldId id="623" r:id="rId23"/>
    <p:sldId id="611" r:id="rId24"/>
    <p:sldId id="618" r:id="rId25"/>
    <p:sldId id="612" r:id="rId26"/>
    <p:sldId id="619" r:id="rId27"/>
    <p:sldId id="597" r:id="rId28"/>
    <p:sldId id="595" r:id="rId29"/>
    <p:sldId id="601" r:id="rId30"/>
  </p:sldIdLst>
  <p:sldSz cx="9144000" cy="6858000" type="screen4x3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A6D3F8"/>
    <a:srgbClr val="009A46"/>
    <a:srgbClr val="FFC000"/>
    <a:srgbClr val="FED194"/>
    <a:srgbClr val="FFCC66"/>
    <a:srgbClr val="0066FF"/>
    <a:srgbClr val="CC3399"/>
    <a:srgbClr val="EAEAE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4" autoAdjust="0"/>
    <p:restoredTop sz="94444" autoAdjust="0"/>
  </p:normalViewPr>
  <p:slideViewPr>
    <p:cSldViewPr>
      <p:cViewPr varScale="1">
        <p:scale>
          <a:sx n="107" d="100"/>
          <a:sy n="107" d="100"/>
        </p:scale>
        <p:origin x="135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2950"/>
            <a:ext cx="4949825" cy="3713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7525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7525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1F0EDDA-F759-4FB7-8060-AA168C9AB5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6506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251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82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3.png"/><Relationship Id="rId26" Type="http://schemas.openxmlformats.org/officeDocument/2006/relationships/image" Target="../media/image25.png"/><Relationship Id="rId3" Type="http://schemas.openxmlformats.org/officeDocument/2006/relationships/image" Target="../media/image4.jpeg"/><Relationship Id="rId21" Type="http://schemas.openxmlformats.org/officeDocument/2006/relationships/image" Target="../media/image20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oleObject" Target="../embeddings/oleObject2.bin"/><Relationship Id="rId25" Type="http://schemas.openxmlformats.org/officeDocument/2006/relationships/image" Target="../media/image24.png"/><Relationship Id="rId2" Type="http://schemas.openxmlformats.org/officeDocument/2006/relationships/slideMaster" Target="../slideMasters/slideMaster3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3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23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3.png"/><Relationship Id="rId26" Type="http://schemas.openxmlformats.org/officeDocument/2006/relationships/image" Target="../media/image25.png"/><Relationship Id="rId3" Type="http://schemas.openxmlformats.org/officeDocument/2006/relationships/image" Target="../media/image4.jpeg"/><Relationship Id="rId21" Type="http://schemas.openxmlformats.org/officeDocument/2006/relationships/image" Target="../media/image20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oleObject" Target="../embeddings/oleObject3.bin"/><Relationship Id="rId25" Type="http://schemas.openxmlformats.org/officeDocument/2006/relationships/image" Target="../media/image24.png"/><Relationship Id="rId2" Type="http://schemas.openxmlformats.org/officeDocument/2006/relationships/slideMaster" Target="../slideMasters/slideMaster4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3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23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w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0.jpeg"/><Relationship Id="rId4" Type="http://schemas.openxmlformats.org/officeDocument/2006/relationships/image" Target="../media/image38.jpe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3.png"/><Relationship Id="rId26" Type="http://schemas.openxmlformats.org/officeDocument/2006/relationships/image" Target="../media/image25.png"/><Relationship Id="rId3" Type="http://schemas.openxmlformats.org/officeDocument/2006/relationships/image" Target="../media/image4.jpeg"/><Relationship Id="rId21" Type="http://schemas.openxmlformats.org/officeDocument/2006/relationships/image" Target="../media/image20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oleObject" Target="../embeddings/oleObject1.bin"/><Relationship Id="rId25" Type="http://schemas.openxmlformats.org/officeDocument/2006/relationships/image" Target="../media/image24.png"/><Relationship Id="rId2" Type="http://schemas.openxmlformats.org/officeDocument/2006/relationships/slideMaster" Target="../slideMasters/slideMaster2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3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23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51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189D0-12A0-0D44-B9AA-E059AF600EB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2448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79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429375"/>
            <a:ext cx="19050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fld id="{B5FAFD90-0F9B-48F1-B41A-84F609A0E81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309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ECE - ECSG Meeting 20191105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A9BC-2657-4961-9B24-4FBC4199FD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6509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ECE - ECSG Meeting 20191105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A9BC-2657-4961-9B24-4FBC4199FD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4235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ECE - ECSG Meeting 20191105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A9BC-2657-4961-9B24-4FBC4199FD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3677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ECE - ECSG Meeting 20191105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A9BC-2657-4961-9B24-4FBC4199FD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619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ECE - ECSG Meeting 20191105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A9BC-2657-4961-9B24-4FBC4199FD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2310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ECE - ECSG Meeting 20191105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A9BC-2657-4961-9B24-4FBC4199FD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0587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ECE - ECSG Meeting 20191105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A9BC-2657-4961-9B24-4FBC4199FD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4151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ECE - ECSG Meeting 20191105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A9BC-2657-4961-9B24-4FBC4199FD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007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490A2-44DC-494A-85DA-7DD6FB2B2B6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8008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ECE - ECSG Meeting 20191105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A9BC-2657-4961-9B24-4FBC4199FD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2130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ECE - ECSG Meeting 20191105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A9BC-2657-4961-9B24-4FBC4199FD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3956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ECE - ECSG Meeting 20191105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A9BC-2657-4961-9B24-4FBC4199FD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9628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428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71366-54E0-F845-B685-229DEDC98C2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3010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86CF1-5390-A24D-89BD-3906AB25E9C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2637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0B2F7-FF18-BE4E-909B-656ED293B3F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673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DB7654-5B2E-2D4F-9192-5ACC088E3BB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27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73959-89C4-7640-A317-9248F150A4B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252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47C7F-AACC-7E40-B0DA-5BE7979A69C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3706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D60F1-4AAC-3D4A-B343-5839B3466F5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2589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3727A-F869-ED46-B1C8-590B54063F4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97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/>
              <a:t>ECE - ECSG Meeting 20191105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801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FA5A2-9A72-3041-A686-0D299D18076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4634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1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1425" tIns="45713" rIns="91425" bIns="45713"/>
          <a:lstStyle/>
          <a:p>
            <a:pPr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1425" tIns="45713" rIns="91425" bIns="45713"/>
          <a:lstStyle/>
          <a:p>
            <a:pPr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1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91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 algn="ctr">
              <a:defRPr/>
            </a:pPr>
            <a:endParaRPr lang="en-GB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1425" tIns="45713" rIns="91425" bIns="45713"/>
          <a:lstStyle/>
          <a:p>
            <a:pPr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4" name="Picture 59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676901"/>
            <a:ext cx="407988" cy="244475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0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373688"/>
            <a:ext cx="406400" cy="252412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1" descr="Europe_800px-Flag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100641"/>
            <a:ext cx="406400" cy="21748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9" y="6142041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22238" y="6227763"/>
            <a:ext cx="5759450" cy="360362"/>
            <a:chOff x="159" y="3929"/>
            <a:chExt cx="2585" cy="153"/>
          </a:xfrm>
        </p:grpSpPr>
        <p:pic>
          <p:nvPicPr>
            <p:cNvPr id="15" name="Picture 10"/>
            <p:cNvPicPr preferRelativeResize="0"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6"/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929"/>
              <a:ext cx="208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9"/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2"/>
            <p:cNvPicPr preferRelativeResize="0"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" y="3929"/>
              <a:ext cx="252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4"/>
            <p:cNvPicPr preferRelativeResize="0"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3929"/>
              <a:ext cx="242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0" descr="800px-Flag_of_Slovenia_svg"/>
            <p:cNvPicPr preferRelativeResize="0"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6"/>
            <p:cNvPicPr preferRelativeResize="0"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3929"/>
              <a:ext cx="242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2" name="Object 49"/>
            <p:cNvGraphicFramePr>
              <a:graphicFrameLocks noChangeAspect="1"/>
            </p:cNvGraphicFramePr>
            <p:nvPr/>
          </p:nvGraphicFramePr>
          <p:xfrm>
            <a:off x="930" y="3929"/>
            <a:ext cx="227" cy="1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4" name="Photo Editor Photo" r:id="rId17" imgW="2723810" imgH="1695687" progId="">
                    <p:embed/>
                  </p:oleObj>
                </mc:Choice>
                <mc:Fallback>
                  <p:oleObj name="Photo Editor Photo" r:id="rId17" imgW="2723810" imgH="1695687" progId="">
                    <p:embed/>
                    <p:pic>
                      <p:nvPicPr>
                        <p:cNvPr id="0" name="Picture 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0" y="3929"/>
                          <a:ext cx="227" cy="153"/>
                        </a:xfrm>
                        <a:prstGeom prst="rect">
                          <a:avLst/>
                        </a:prstGeom>
                        <a:noFill/>
                        <a:ln w="9525" cap="rnd">
                          <a:solidFill>
                            <a:srgbClr val="000000"/>
                          </a:solidFill>
                          <a:prstDash val="sysDot"/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" name="Picture 52"/>
            <p:cNvPicPr preferRelativeResize="0"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6313488" y="6156325"/>
            <a:ext cx="1657350" cy="242888"/>
            <a:chOff x="2971" y="3929"/>
            <a:chExt cx="1044" cy="153"/>
          </a:xfrm>
        </p:grpSpPr>
        <p:pic>
          <p:nvPicPr>
            <p:cNvPr id="28" name="Picture 7" descr="austria"/>
            <p:cNvPicPr preferRelativeResize="0"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3" descr="China"/>
            <p:cNvPicPr preferRelativeResize="0"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5" descr="gr-lgflag"/>
            <p:cNvPicPr preferRelativeResize="0"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1"/>
            <p:cNvPicPr preferRelativeResize="0"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38"/>
          <p:cNvGrpSpPr>
            <a:grpSpLocks/>
          </p:cNvGrpSpPr>
          <p:nvPr/>
        </p:nvGrpSpPr>
        <p:grpSpPr bwMode="auto">
          <a:xfrm>
            <a:off x="6313488" y="6443666"/>
            <a:ext cx="1681162" cy="242887"/>
            <a:chOff x="4060" y="3929"/>
            <a:chExt cx="1059" cy="153"/>
          </a:xfrm>
        </p:grpSpPr>
        <p:pic>
          <p:nvPicPr>
            <p:cNvPr id="33" name="Picture 28"/>
            <p:cNvPicPr preferRelativeResize="0"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3929"/>
              <a:ext cx="227" cy="152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7" descr="Slovakia_flag_300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0" y="3929"/>
              <a:ext cx="227" cy="153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3"/>
            <p:cNvPicPr preferRelativeResize="0"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2" descr="Saudi_Arabia_svg_750x500Px"/>
            <p:cNvPicPr preferRelativeResize="0"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" y="3929"/>
              <a:ext cx="242" cy="15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8060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l">
              <a:defRPr b="1" i="0"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217C7-E5FA-554C-BAF5-93F55970170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7865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189D0-12A0-0D44-B9AA-E059AF600EB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5562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490A2-44DC-494A-85DA-7DD6FB2B2B6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542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71366-54E0-F845-B685-229DEDC98C2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5791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86CF1-5390-A24D-89BD-3906AB25E9C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1925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0B2F7-FF18-BE4E-909B-656ED293B3F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427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DB7654-5B2E-2D4F-9192-5ACC088E3BB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153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73959-89C4-7640-A317-9248F150A4B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49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/>
              <a:t>ECE - ECSG Meeting 20191105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458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47C7F-AACC-7E40-B0DA-5BE7979A69C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5370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D60F1-4AAC-3D4A-B343-5839B3466F5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5839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41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3727A-F869-ED46-B1C8-590B54063F4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024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41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41" y="1125538"/>
            <a:ext cx="8605837" cy="52562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FA5A2-9A72-3041-A686-0D299D18076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7367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1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1425" tIns="45713" rIns="91425" bIns="45713"/>
          <a:lstStyle/>
          <a:p>
            <a:pPr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1425" tIns="45713" rIns="91425" bIns="45713"/>
          <a:lstStyle/>
          <a:p>
            <a:pPr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1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91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 algn="ctr">
              <a:defRPr/>
            </a:pPr>
            <a:endParaRPr lang="en-GB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1425" tIns="45713" rIns="91425" bIns="45713"/>
          <a:lstStyle/>
          <a:p>
            <a:pPr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4" name="Picture 59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676901"/>
            <a:ext cx="407988" cy="244475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0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373688"/>
            <a:ext cx="406400" cy="252412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1" descr="Europe_800px-Flag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100641"/>
            <a:ext cx="406400" cy="21748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9" y="6142041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22238" y="6227763"/>
            <a:ext cx="5759450" cy="360362"/>
            <a:chOff x="159" y="3929"/>
            <a:chExt cx="2585" cy="153"/>
          </a:xfrm>
        </p:grpSpPr>
        <p:pic>
          <p:nvPicPr>
            <p:cNvPr id="15" name="Picture 10"/>
            <p:cNvPicPr preferRelativeResize="0"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6"/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929"/>
              <a:ext cx="208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9"/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2"/>
            <p:cNvPicPr preferRelativeResize="0"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" y="3929"/>
              <a:ext cx="252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4"/>
            <p:cNvPicPr preferRelativeResize="0"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3929"/>
              <a:ext cx="242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0" descr="800px-Flag_of_Slovenia_svg"/>
            <p:cNvPicPr preferRelativeResize="0"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6"/>
            <p:cNvPicPr preferRelativeResize="0"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3929"/>
              <a:ext cx="242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2" name="Object 49"/>
            <p:cNvGraphicFramePr>
              <a:graphicFrameLocks noChangeAspect="1"/>
            </p:cNvGraphicFramePr>
            <p:nvPr/>
          </p:nvGraphicFramePr>
          <p:xfrm>
            <a:off x="930" y="3929"/>
            <a:ext cx="227" cy="1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2" name="Photo Editor Photo" r:id="rId17" imgW="2723810" imgH="1695687" progId="">
                    <p:embed/>
                  </p:oleObj>
                </mc:Choice>
                <mc:Fallback>
                  <p:oleObj name="Photo Editor Photo" r:id="rId17" imgW="2723810" imgH="1695687" progId="">
                    <p:embed/>
                    <p:pic>
                      <p:nvPicPr>
                        <p:cNvPr id="0" name="Picture 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0" y="3929"/>
                          <a:ext cx="227" cy="153"/>
                        </a:xfrm>
                        <a:prstGeom prst="rect">
                          <a:avLst/>
                        </a:prstGeom>
                        <a:noFill/>
                        <a:ln w="9525" cap="rnd">
                          <a:solidFill>
                            <a:srgbClr val="000000"/>
                          </a:solidFill>
                          <a:prstDash val="sysDot"/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" name="Picture 52"/>
            <p:cNvPicPr preferRelativeResize="0"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6313488" y="6156325"/>
            <a:ext cx="1657350" cy="242888"/>
            <a:chOff x="2971" y="3929"/>
            <a:chExt cx="1044" cy="153"/>
          </a:xfrm>
        </p:grpSpPr>
        <p:pic>
          <p:nvPicPr>
            <p:cNvPr id="28" name="Picture 7" descr="austria"/>
            <p:cNvPicPr preferRelativeResize="0"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3" descr="China"/>
            <p:cNvPicPr preferRelativeResize="0"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5" descr="gr-lgflag"/>
            <p:cNvPicPr preferRelativeResize="0"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1"/>
            <p:cNvPicPr preferRelativeResize="0"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38"/>
          <p:cNvGrpSpPr>
            <a:grpSpLocks/>
          </p:cNvGrpSpPr>
          <p:nvPr/>
        </p:nvGrpSpPr>
        <p:grpSpPr bwMode="auto">
          <a:xfrm>
            <a:off x="6313488" y="6443666"/>
            <a:ext cx="1681162" cy="242887"/>
            <a:chOff x="4060" y="3929"/>
            <a:chExt cx="1059" cy="153"/>
          </a:xfrm>
        </p:grpSpPr>
        <p:pic>
          <p:nvPicPr>
            <p:cNvPr id="33" name="Picture 28"/>
            <p:cNvPicPr preferRelativeResize="0"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3929"/>
              <a:ext cx="227" cy="152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7" descr="Slovakia_flag_300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0" y="3929"/>
              <a:ext cx="227" cy="153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3"/>
            <p:cNvPicPr preferRelativeResize="0"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2" descr="Saudi_Arabia_svg_750x500Px"/>
            <p:cNvPicPr preferRelativeResize="0"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" y="3929"/>
              <a:ext cx="242" cy="15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6170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l">
              <a:defRPr b="1" i="0"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217C7-E5FA-554C-BAF5-93F55970170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72299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189D0-12A0-0D44-B9AA-E059AF600EB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9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490A2-44DC-494A-85DA-7DD6FB2B2B6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4787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71366-54E0-F845-B685-229DEDC98C2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7176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86CF1-5390-A24D-89BD-3906AB25E9C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6365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/>
              <a:t>ECE - ECSG Meeting 20191105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43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0B2F7-FF18-BE4E-909B-656ED293B3F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892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DB7654-5B2E-2D4F-9192-5ACC088E3BB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51880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73959-89C4-7640-A317-9248F150A4B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18184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47C7F-AACC-7E40-B0DA-5BE7979A69C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9686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D60F1-4AAC-3D4A-B343-5839B3466F5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92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41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3727A-F869-ED46-B1C8-590B54063F4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60206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41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41" y="1125538"/>
            <a:ext cx="8605837" cy="52562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FA5A2-9A72-3041-A686-0D299D18076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1643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83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0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382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4D17D1-70F7-44FC-B6A0-76A32316481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94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388" y="184150"/>
            <a:ext cx="8964612" cy="5762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079649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kopf_querforma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fusszeile_querforma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3" r="3468"/>
          <a:stretch>
            <a:fillRect/>
          </a:stretch>
        </p:blipFill>
        <p:spPr bwMode="auto">
          <a:xfrm>
            <a:off x="0" y="64150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-14288" y="6446838"/>
            <a:ext cx="16557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MW, GSI, 22.09.2013</a:t>
            </a:r>
          </a:p>
        </p:txBody>
      </p:sp>
      <p:pic>
        <p:nvPicPr>
          <p:cNvPr id="7" name="Picture 12" descr="HG_LOGO_S_RGB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6473825"/>
            <a:ext cx="9810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FAIR_logo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2" r="-8363"/>
          <a:stretch>
            <a:fillRect/>
          </a:stretch>
        </p:blipFill>
        <p:spPr bwMode="auto">
          <a:xfrm>
            <a:off x="5795963" y="6342063"/>
            <a:ext cx="830262" cy="515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ECE - ECSG Meeting 20191105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</a:defRPr>
            </a:lvl1pPr>
          </a:lstStyle>
          <a:p>
            <a:pPr>
              <a:defRPr/>
            </a:pPr>
            <a:fld id="{A88C4EFC-C3E3-46C7-9D86-2710B371161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4" name="Picture 9" descr="fusszeile_querforma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3" r="3468"/>
          <a:stretch>
            <a:fillRect/>
          </a:stretch>
        </p:blipFill>
        <p:spPr bwMode="auto">
          <a:xfrm>
            <a:off x="0" y="64150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HG_LOGO_S_RGB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6473825"/>
            <a:ext cx="9810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FAIR_logo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2" r="-8363"/>
          <a:stretch>
            <a:fillRect/>
          </a:stretch>
        </p:blipFill>
        <p:spPr bwMode="auto">
          <a:xfrm>
            <a:off x="5795963" y="6342063"/>
            <a:ext cx="830262" cy="515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0"/>
          <p:cNvSpPr txBox="1">
            <a:spLocks noChangeArrowheads="1"/>
          </p:cNvSpPr>
          <p:nvPr userDrawn="1"/>
        </p:nvSpPr>
        <p:spPr bwMode="auto">
          <a:xfrm>
            <a:off x="9525" y="6446838"/>
            <a:ext cx="44329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M. Winkler, Annual </a:t>
            </a:r>
            <a:r>
              <a:rPr lang="en-US" sz="1200" dirty="0" err="1" smtClean="0">
                <a:solidFill>
                  <a:srgbClr val="000000"/>
                </a:solidFill>
              </a:rPr>
              <a:t>NuSTAR</a:t>
            </a:r>
            <a:r>
              <a:rPr lang="en-US" sz="1200" dirty="0" smtClean="0">
                <a:solidFill>
                  <a:srgbClr val="000000"/>
                </a:solidFill>
              </a:rPr>
              <a:t> Meeting, </a:t>
            </a:r>
            <a:r>
              <a:rPr lang="en-GB" sz="1200" dirty="0" smtClean="0">
                <a:solidFill>
                  <a:srgbClr val="000000"/>
                </a:solidFill>
              </a:rPr>
              <a:t>GSI, March 5 – 7, 2014</a:t>
            </a:r>
            <a:endParaRPr lang="de-DE" sz="12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2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40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ECE - ECSG Meeting 20191105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4D17D1-70F7-44FC-B6A0-76A323164813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8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5346700" cy="6858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2300" y="682625"/>
            <a:ext cx="3167063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GSI_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097" y="2249488"/>
            <a:ext cx="8509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346700" y="0"/>
            <a:ext cx="69850" cy="68580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416550" y="0"/>
            <a:ext cx="69850" cy="68580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" name="Picture 12" descr="HG_LOGO_S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2300" y="6051550"/>
            <a:ext cx="1382713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88925" y="514350"/>
            <a:ext cx="4751388" cy="1622425"/>
          </a:xfrm>
        </p:spPr>
        <p:txBody>
          <a:bodyPr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88925" y="4221163"/>
            <a:ext cx="4794250" cy="1465262"/>
          </a:xfrm>
        </p:spPr>
        <p:txBody>
          <a:bodyPr/>
          <a:lstStyle>
            <a:lvl1pPr marL="0" indent="0" algn="r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92" y="1781900"/>
            <a:ext cx="4096867" cy="438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8217" r="5875" b="14092"/>
          <a:stretch/>
        </p:blipFill>
        <p:spPr bwMode="auto">
          <a:xfrm>
            <a:off x="7968029" y="1865316"/>
            <a:ext cx="1068467" cy="94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5719B-F70B-426A-B21F-59AB852C53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8217" r="5875" b="14092"/>
          <a:stretch/>
        </p:blipFill>
        <p:spPr bwMode="auto">
          <a:xfrm>
            <a:off x="7940578" y="17267"/>
            <a:ext cx="936104" cy="8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F59D3-3F15-43F3-9E27-E86C0FA70D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8217" r="5875" b="14092"/>
          <a:stretch/>
        </p:blipFill>
        <p:spPr bwMode="auto">
          <a:xfrm>
            <a:off x="7940578" y="17267"/>
            <a:ext cx="936104" cy="8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9FF8B-71B0-4F78-B46D-201CEA87F2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8217" r="5875" b="14092"/>
          <a:stretch/>
        </p:blipFill>
        <p:spPr bwMode="auto">
          <a:xfrm>
            <a:off x="7940578" y="17267"/>
            <a:ext cx="936104" cy="8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9364B-C837-4252-9D71-8A086A5A8E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8217" r="5875" b="14092"/>
          <a:stretch/>
        </p:blipFill>
        <p:spPr bwMode="auto">
          <a:xfrm>
            <a:off x="7940578" y="17267"/>
            <a:ext cx="936104" cy="8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E261B-40A4-4E01-8B64-8BF2CBF849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8217" r="5875" b="14092"/>
          <a:stretch/>
        </p:blipFill>
        <p:spPr bwMode="auto">
          <a:xfrm>
            <a:off x="7940578" y="17267"/>
            <a:ext cx="936104" cy="8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EE183-9FCA-4AA9-A340-9C1E99EDF0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8217" r="5875" b="14092"/>
          <a:stretch/>
        </p:blipFill>
        <p:spPr bwMode="auto">
          <a:xfrm>
            <a:off x="7940578" y="17267"/>
            <a:ext cx="936104" cy="8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15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22EC2-85CB-4111-AD9A-A0C27EEF3DB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8217" r="5875" b="14092"/>
          <a:stretch/>
        </p:blipFill>
        <p:spPr bwMode="auto">
          <a:xfrm>
            <a:off x="7940578" y="17267"/>
            <a:ext cx="936104" cy="8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A949C-126F-4FCD-A706-4B2D38E04F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8217" r="5875" b="14092"/>
          <a:stretch/>
        </p:blipFill>
        <p:spPr bwMode="auto">
          <a:xfrm>
            <a:off x="7940578" y="17267"/>
            <a:ext cx="936104" cy="8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097FF-DC17-43DA-AD2B-2493AACABF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8217" r="5875" b="14092"/>
          <a:stretch/>
        </p:blipFill>
        <p:spPr bwMode="auto">
          <a:xfrm>
            <a:off x="7940578" y="17267"/>
            <a:ext cx="936104" cy="8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6341B-5ABF-4ADF-803F-FDE09F95059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8217" r="5875" b="14092"/>
          <a:stretch/>
        </p:blipFill>
        <p:spPr bwMode="auto">
          <a:xfrm>
            <a:off x="7940578" y="17267"/>
            <a:ext cx="936104" cy="8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CE571-4FD6-47F8-83B4-16702E7C4D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8217" r="5875" b="14092"/>
          <a:stretch/>
        </p:blipFill>
        <p:spPr bwMode="auto">
          <a:xfrm>
            <a:off x="7940578" y="17267"/>
            <a:ext cx="936104" cy="8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23850" y="1052513"/>
            <a:ext cx="4171950" cy="2497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052513"/>
            <a:ext cx="4171950" cy="2497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23850" y="3702050"/>
            <a:ext cx="4171950" cy="24987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702050"/>
            <a:ext cx="4171950" cy="24987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FCECB-5D5D-41DF-A0AA-11FECA730FA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8217" r="5875" b="14092"/>
          <a:stretch/>
        </p:blipFill>
        <p:spPr bwMode="auto">
          <a:xfrm>
            <a:off x="7940578" y="17267"/>
            <a:ext cx="936104" cy="8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AA3AB-F3C7-41DB-8659-0D488BA6D31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8217" r="5875" b="14092"/>
          <a:stretch/>
        </p:blipFill>
        <p:spPr bwMode="auto">
          <a:xfrm>
            <a:off x="7940578" y="17267"/>
            <a:ext cx="936104" cy="8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143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8217" r="5875" b="14092"/>
          <a:stretch/>
        </p:blipFill>
        <p:spPr bwMode="auto">
          <a:xfrm>
            <a:off x="7940578" y="17267"/>
            <a:ext cx="936104" cy="8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1233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4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1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ECE - ECSG Meeting 20191105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1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046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ECE - ECSG Meeting 20191105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8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ECE - ECSG Meeting 20191105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4D17D1-70F7-44FC-B6A0-76A32316481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94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15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046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883528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BF4F-15D2-4EE0-A03D-F50D946F862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3484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D9814-CAC0-491B-9C48-3D5110D3B5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7667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68B7B-EC26-4C78-BB35-37670BC2A15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23032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C9F41-D07B-4410-9654-75EAA4B54D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849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GB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4" name="Picture 59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676900"/>
            <a:ext cx="407988" cy="244475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0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373688"/>
            <a:ext cx="406400" cy="252412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1" descr="Europe_800px-Flag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100638"/>
            <a:ext cx="406400" cy="21748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22238" y="6227763"/>
            <a:ext cx="5759450" cy="360362"/>
            <a:chOff x="159" y="3929"/>
            <a:chExt cx="2585" cy="153"/>
          </a:xfrm>
        </p:grpSpPr>
        <p:pic>
          <p:nvPicPr>
            <p:cNvPr id="15" name="Picture 10"/>
            <p:cNvPicPr preferRelativeResize="0"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6"/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929"/>
              <a:ext cx="208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9"/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2"/>
            <p:cNvPicPr preferRelativeResize="0"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" y="3929"/>
              <a:ext cx="252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4"/>
            <p:cNvPicPr preferRelativeResize="0"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3929"/>
              <a:ext cx="242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0" descr="800px-Flag_of_Slovenia_svg"/>
            <p:cNvPicPr preferRelativeResize="0"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6"/>
            <p:cNvPicPr preferRelativeResize="0"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3929"/>
              <a:ext cx="242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2" name="Object 49"/>
            <p:cNvGraphicFramePr>
              <a:graphicFrameLocks noChangeAspect="1"/>
            </p:cNvGraphicFramePr>
            <p:nvPr/>
          </p:nvGraphicFramePr>
          <p:xfrm>
            <a:off x="930" y="3929"/>
            <a:ext cx="227" cy="1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2" name="Photo Editor Photo" r:id="rId17" imgW="2723810" imgH="1695687" progId="">
                    <p:embed/>
                  </p:oleObj>
                </mc:Choice>
                <mc:Fallback>
                  <p:oleObj name="Photo Editor Photo" r:id="rId17" imgW="2723810" imgH="1695687" progId="">
                    <p:embed/>
                    <p:pic>
                      <p:nvPicPr>
                        <p:cNvPr id="0" name="Picture 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0" y="3929"/>
                          <a:ext cx="227" cy="153"/>
                        </a:xfrm>
                        <a:prstGeom prst="rect">
                          <a:avLst/>
                        </a:prstGeom>
                        <a:noFill/>
                        <a:ln w="9525" cap="rnd">
                          <a:solidFill>
                            <a:srgbClr val="000000"/>
                          </a:solidFill>
                          <a:prstDash val="sysDot"/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" name="Picture 52"/>
            <p:cNvPicPr preferRelativeResize="0"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6313488" y="6156325"/>
            <a:ext cx="1657350" cy="242888"/>
            <a:chOff x="2971" y="3929"/>
            <a:chExt cx="1044" cy="153"/>
          </a:xfrm>
        </p:grpSpPr>
        <p:pic>
          <p:nvPicPr>
            <p:cNvPr id="28" name="Picture 7" descr="austria"/>
            <p:cNvPicPr preferRelativeResize="0"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3" descr="China"/>
            <p:cNvPicPr preferRelativeResize="0"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5" descr="gr-lgflag"/>
            <p:cNvPicPr preferRelativeResize="0"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1"/>
            <p:cNvPicPr preferRelativeResize="0"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38"/>
          <p:cNvGrpSpPr>
            <a:grpSpLocks/>
          </p:cNvGrpSpPr>
          <p:nvPr/>
        </p:nvGrpSpPr>
        <p:grpSpPr bwMode="auto">
          <a:xfrm>
            <a:off x="6313488" y="6443663"/>
            <a:ext cx="1681162" cy="242887"/>
            <a:chOff x="4060" y="3929"/>
            <a:chExt cx="1059" cy="153"/>
          </a:xfrm>
        </p:grpSpPr>
        <p:pic>
          <p:nvPicPr>
            <p:cNvPr id="33" name="Picture 28"/>
            <p:cNvPicPr preferRelativeResize="0"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3929"/>
              <a:ext cx="227" cy="152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7" descr="Slovakia_flag_300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0" y="3929"/>
              <a:ext cx="227" cy="153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3"/>
            <p:cNvPicPr preferRelativeResize="0"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2" descr="Saudi_Arabia_svg_750x500Px"/>
            <p:cNvPicPr preferRelativeResize="0"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" y="3929"/>
              <a:ext cx="242" cy="15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81755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9FAFC-0530-4BC0-8D3E-8612A5697BE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47875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7D6DD-AFDD-4A3B-9316-89710568036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4252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4BEBD-059B-4DF0-B698-FE3EF75F31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59239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155D0-292B-49F3-A27F-0FE139FCDE0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5058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46731-5F80-4123-B1A6-25A22E36C02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5072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3CC99-32E0-4A11-8C8E-AA7205F0AD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7201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4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58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ECE - ECSG Meeting 20191105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ECE - ECSG Meeting 20191105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5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ECE - ECSG Meeting 20191105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4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l">
              <a:defRPr b="1" i="0"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217C7-E5FA-554C-BAF5-93F55970170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55028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4D17D1-70F7-44FC-B6A0-76A32316481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67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07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3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3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1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4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58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6" y="6552644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2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ECE - ECSG Meeting 20191105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0" y="6552644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2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ECE - ECSG Meeting 20191105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5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0" y="6552644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2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ECE - ECSG Meeting 20191105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4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4D17D1-70F7-44FC-B6A0-76A32316481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67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07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3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96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4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29.jpe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28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ECE - ECSG Meeting 20191105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784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2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4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1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4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70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4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2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ECE - ECSG Meeting 20191105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883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914400"/>
            <a:ext cx="9144000" cy="5486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76200"/>
            <a:ext cx="65849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 </a:t>
            </a: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7680325" y="319088"/>
            <a:ext cx="18415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9" name="Rectangle 10"/>
          <p:cNvSpPr txBox="1">
            <a:spLocks noChangeArrowheads="1"/>
          </p:cNvSpPr>
          <p:nvPr/>
        </p:nvSpPr>
        <p:spPr bwMode="auto">
          <a:xfrm>
            <a:off x="1763600" y="6508576"/>
            <a:ext cx="6224711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defPPr>
              <a:defRPr lang="en-US"/>
            </a:defPPr>
            <a:lvl1pPr marL="0" algn="ctr" defTabSz="914400" rtl="0" eaLnBrk="0" latinLnBrk="0" hangingPunct="0">
              <a:defRPr kumimoji="1" sz="1200" kern="1200">
                <a:solidFill>
                  <a:srgbClr val="0099FF"/>
                </a:solidFill>
                <a:latin typeface="+mn-lt"/>
                <a:ea typeface="+mn-ea"/>
                <a:cs typeface="Times New Roman (Hebrew)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000" dirty="0" smtClean="0">
                <a:latin typeface="Arial" pitchFamily="34" charset="0"/>
              </a:rPr>
              <a:t>NUSTAR </a:t>
            </a:r>
            <a:r>
              <a:rPr lang="en-US" altLang="en-US" sz="1000" dirty="0" err="1" smtClean="0">
                <a:latin typeface="Arial" pitchFamily="34" charset="0"/>
              </a:rPr>
              <a:t>beamtime</a:t>
            </a:r>
            <a:r>
              <a:rPr lang="en-US" altLang="en-US" sz="1000" dirty="0" smtClean="0">
                <a:latin typeface="Arial" pitchFamily="34" charset="0"/>
              </a:rPr>
              <a:t> preparation meeting (GSI) 15.11.2017 </a:t>
            </a:r>
            <a:endParaRPr lang="de-DE" altLang="en-US" sz="1000" dirty="0" smtClean="0">
              <a:latin typeface="Arial" pitchFamily="34" charset="0"/>
            </a:endParaRPr>
          </a:p>
          <a:p>
            <a:pPr>
              <a:defRPr/>
            </a:pPr>
            <a:endParaRPr lang="en-US" sz="1000" dirty="0">
              <a:latin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70" y="220355"/>
            <a:ext cx="783830" cy="547736"/>
          </a:xfrm>
          <a:prstGeom prst="rect">
            <a:avLst/>
          </a:prstGeom>
        </p:spPr>
      </p:pic>
      <p:pic>
        <p:nvPicPr>
          <p:cNvPr id="8" name="Picture 13" descr="TUMLogo_oZ_Outline_blau_RGB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12" y="214313"/>
            <a:ext cx="9366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11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u="sng" baseline="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 u="sng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 u="sng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 u="sng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 u="sng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ECE - ECSG Meeting 20191105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DA9BC-2657-4961-9B24-4FBC4199FD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9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fld id="{8B7EF17A-5DC8-2E40-9E9C-0F5B8796114F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27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charset="0"/>
        <a:defRPr sz="2400">
          <a:solidFill>
            <a:srgbClr val="00599D"/>
          </a:solidFill>
          <a:latin typeface="+mn-lt"/>
          <a:ea typeface="ＭＳ Ｐゴシック" charset="0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0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  <a:ea typeface="ＭＳ Ｐゴシック" charset="0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ＭＳ Ｐゴシック" charset="0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41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41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8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0" rIns="91425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4" y="6607178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0" rIns="91425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fld id="{8B7EF17A-5DC8-2E40-9E9C-0F5B8796114F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5757866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5757866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69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11" indent="-85711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charset="0"/>
        <a:defRPr sz="2400">
          <a:solidFill>
            <a:srgbClr val="00599D"/>
          </a:solidFill>
          <a:latin typeface="+mn-lt"/>
          <a:ea typeface="ＭＳ Ｐゴシック" charset="0"/>
          <a:cs typeface="+mn-cs"/>
        </a:defRPr>
      </a:lvl1pPr>
      <a:lvl2pPr marL="419036" indent="-266659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514272" indent="399987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0"/>
        </a:defRPr>
      </a:lvl3pPr>
      <a:lvl4pPr marL="714265" indent="-20635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  <a:ea typeface="ＭＳ Ｐゴシック" charset="0"/>
        </a:defRPr>
      </a:lvl4pPr>
      <a:lvl5pPr marL="2142795" indent="-1247583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ＭＳ Ｐゴシック" charset="0"/>
        </a:defRPr>
      </a:lvl5pPr>
      <a:lvl6pPr marL="2599926" indent="-1247583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056" indent="-1247583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185" indent="-1247583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316" indent="-1247583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41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41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8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0" rIns="91425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4" y="6607178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0" rIns="91425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fld id="{8B7EF17A-5DC8-2E40-9E9C-0F5B8796114F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5757866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5757866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46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11" indent="-85711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charset="0"/>
        <a:defRPr sz="2400">
          <a:solidFill>
            <a:srgbClr val="00599D"/>
          </a:solidFill>
          <a:latin typeface="+mn-lt"/>
          <a:ea typeface="ＭＳ Ｐゴシック" charset="0"/>
          <a:cs typeface="+mn-cs"/>
        </a:defRPr>
      </a:lvl1pPr>
      <a:lvl2pPr marL="419036" indent="-266659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514272" indent="399987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0"/>
        </a:defRPr>
      </a:lvl3pPr>
      <a:lvl4pPr marL="714265" indent="-20635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  <a:ea typeface="ＭＳ Ｐゴシック" charset="0"/>
        </a:defRPr>
      </a:lvl4pPr>
      <a:lvl5pPr marL="2142795" indent="-1247583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ＭＳ Ｐゴシック" charset="0"/>
        </a:defRPr>
      </a:lvl5pPr>
      <a:lvl6pPr marL="2599926" indent="-1247583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056" indent="-1247583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185" indent="-1247583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316" indent="-1247583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kopf_querforma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9" descr="fusszeile_querforma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3" r="3468"/>
          <a:stretch>
            <a:fillRect/>
          </a:stretch>
        </p:blipFill>
        <p:spPr bwMode="auto">
          <a:xfrm>
            <a:off x="0" y="64150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4150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030" name="Picture 12" descr="HG_LOGO_S_RG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6473825"/>
            <a:ext cx="9810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3" descr="FAIR_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2" r="-8363"/>
          <a:stretch>
            <a:fillRect/>
          </a:stretch>
        </p:blipFill>
        <p:spPr bwMode="auto">
          <a:xfrm>
            <a:off x="5795963" y="6342063"/>
            <a:ext cx="830262" cy="515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525" y="6446838"/>
            <a:ext cx="9156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M. Winkler</a:t>
            </a:r>
            <a:endParaRPr lang="de-DE" sz="12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2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3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9933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9933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9933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9933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3366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3366"/>
                </a:solidFill>
                <a:latin typeface="+mn-lt"/>
              </a:defRPr>
            </a:lvl1pPr>
          </a:lstStyle>
          <a:p>
            <a:pPr>
              <a:defRPr/>
            </a:pPr>
            <a:fld id="{A955D196-C765-47D3-90D8-1CA4D19EBA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975" r:id="rId15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ECE - ECSG Meeting 20191105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784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r>
              <a:rPr lang="en-US" smtClean="0">
                <a:latin typeface="Arial" charset="0"/>
              </a:rPr>
              <a:t>ECE - ECSG Meeting 20191105</a:t>
            </a:r>
            <a:endParaRPr lang="en-US">
              <a:latin typeface="Arial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fld id="{5502A0CA-E80D-4C4D-8A6B-33CF28258D2B}" type="slidenum">
              <a:rPr lang="de-DE">
                <a:latin typeface="Arial" charset="0"/>
              </a:rPr>
              <a:pPr>
                <a:defRPr/>
              </a:pPr>
              <a:t>‹Nr.›</a:t>
            </a:fld>
            <a:endParaRPr lang="de-DE">
              <a:latin typeface="Arial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Fußzeilenplatzhalter 3"/>
          <p:cNvSpPr txBox="1">
            <a:spLocks noGrp="1"/>
          </p:cNvSpPr>
          <p:nvPr/>
        </p:nvSpPr>
        <p:spPr bwMode="auto">
          <a:xfrm>
            <a:off x="0" y="6607175"/>
            <a:ext cx="439261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solidFill>
                  <a:srgbClr val="00599D"/>
                </a:solidFill>
              </a:rPr>
              <a:t>NUSTAR Status – JSC meeting June 2017 – H. Simon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ECE - ECSG Meeting 20191105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883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6512" y="726455"/>
            <a:ext cx="5076056" cy="1622425"/>
          </a:xfrm>
        </p:spPr>
        <p:txBody>
          <a:bodyPr/>
          <a:lstStyle/>
          <a:p>
            <a:r>
              <a:rPr lang="en-US" sz="2800" dirty="0" smtClean="0"/>
              <a:t>R³B critical items</a:t>
            </a:r>
            <a:endParaRPr lang="en-US" sz="2800" dirty="0" smtClean="0"/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-36513" y="6376988"/>
            <a:ext cx="32993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CC"/>
                </a:solidFill>
              </a:rPr>
              <a:t>H</a:t>
            </a:r>
            <a:r>
              <a:rPr lang="en-US" sz="2000" dirty="0" smtClean="0">
                <a:solidFill>
                  <a:srgbClr val="FFFFCC"/>
                </a:solidFill>
              </a:rPr>
              <a:t>. Simon </a:t>
            </a:r>
            <a:r>
              <a:rPr lang="en-US" sz="2000" dirty="0" smtClean="0">
                <a:solidFill>
                  <a:srgbClr val="FFFFCC"/>
                </a:solidFill>
                <a:cs typeface="Arial" pitchFamily="34" charset="0"/>
              </a:rPr>
              <a:t>●</a:t>
            </a:r>
            <a:r>
              <a:rPr lang="en-US" sz="2000" dirty="0" smtClean="0">
                <a:solidFill>
                  <a:srgbClr val="FFFFCC"/>
                </a:solidFill>
              </a:rPr>
              <a:t> GSI Darmstadt </a:t>
            </a:r>
            <a:endParaRPr lang="en-US" sz="2000" dirty="0">
              <a:solidFill>
                <a:srgbClr val="FFFFCC"/>
              </a:solidFill>
            </a:endParaRP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5508104" y="28732"/>
            <a:ext cx="3635896" cy="188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36000" tIns="370800" rIns="36000" bIns="36000">
            <a:spAutoFit/>
          </a:bodyPr>
          <a:lstStyle/>
          <a:p>
            <a:endParaRPr lang="en-US" sz="2400" b="1" dirty="0" smtClean="0"/>
          </a:p>
          <a:p>
            <a:r>
              <a:rPr lang="de-DE" sz="2400" dirty="0" smtClean="0"/>
              <a:t>ECE 11 </a:t>
            </a:r>
            <a:r>
              <a:rPr lang="de-DE" sz="2400" dirty="0" err="1" smtClean="0"/>
              <a:t>and</a:t>
            </a:r>
            <a:r>
              <a:rPr lang="de-DE" sz="2400" dirty="0" smtClean="0"/>
              <a:t> ECSG 02</a:t>
            </a:r>
          </a:p>
          <a:p>
            <a:r>
              <a:rPr lang="de-DE" sz="2400" dirty="0" smtClean="0">
                <a:solidFill>
                  <a:srgbClr val="000000"/>
                </a:solidFill>
                <a:latin typeface="Arial"/>
              </a:rPr>
              <a:t>Meeting 20191104-05</a:t>
            </a:r>
          </a:p>
          <a:p>
            <a:r>
              <a:rPr lang="de-DE" sz="2400" dirty="0" smtClean="0">
                <a:solidFill>
                  <a:srgbClr val="000000"/>
                </a:solidFill>
                <a:latin typeface="Arial"/>
              </a:rPr>
              <a:t>GSI Darmstadt</a:t>
            </a:r>
            <a:endParaRPr lang="en-US" sz="160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747" y="2856456"/>
            <a:ext cx="1927397" cy="258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50" y="4221088"/>
            <a:ext cx="2005274" cy="264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99592" y="1763524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FFFFCC"/>
                </a:solidFill>
              </a:rPr>
              <a:t>LOS Start </a:t>
            </a:r>
            <a:r>
              <a:rPr lang="de-DE" sz="1800" dirty="0" err="1" smtClean="0">
                <a:solidFill>
                  <a:srgbClr val="FFFFCC"/>
                </a:solidFill>
              </a:rPr>
              <a:t>detector</a:t>
            </a:r>
            <a:endParaRPr lang="en-US" sz="1800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0C3C1229-C0D4-1C45-939F-0FB4DF160328}"/>
              </a:ext>
            </a:extLst>
          </p:cNvPr>
          <p:cNvSpPr/>
          <p:nvPr/>
        </p:nvSpPr>
        <p:spPr>
          <a:xfrm>
            <a:off x="1" y="857251"/>
            <a:ext cx="779929" cy="7664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white"/>
                </a:solidFill>
                <a:latin typeface="Calibri" panose="020F0502020204030204"/>
              </a:rPr>
              <a:t>R</a:t>
            </a:r>
            <a:r>
              <a:rPr lang="en-GB" sz="1350" baseline="30000" dirty="0">
                <a:solidFill>
                  <a:prstClr val="white"/>
                </a:solidFill>
                <a:latin typeface="Calibri" panose="020F0502020204030204"/>
              </a:rPr>
              <a:t>3</a:t>
            </a:r>
            <a:r>
              <a:rPr lang="en-GB" sz="1350" dirty="0">
                <a:solidFill>
                  <a:prstClr val="white"/>
                </a:solidFill>
                <a:latin typeface="Calibri" panose="020F0502020204030204"/>
              </a:rPr>
              <a:t>B</a:t>
            </a: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prstClr val="white"/>
                </a:solidFill>
                <a:latin typeface="Calibri" panose="020F0502020204030204"/>
              </a:rPr>
              <a:t>2019</a:t>
            </a:r>
            <a:endParaRPr lang="en-GB" sz="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ine Ecke des Rechtecks schneiden 2">
            <a:extLst>
              <a:ext uri="{FF2B5EF4-FFF2-40B4-BE49-F238E27FC236}">
                <a16:creationId xmlns:a16="http://schemas.microsoft.com/office/drawing/2014/main" id="{D73178BF-60F2-164F-B5BC-0F637B4DE5B5}"/>
              </a:ext>
            </a:extLst>
          </p:cNvPr>
          <p:cNvSpPr/>
          <p:nvPr/>
        </p:nvSpPr>
        <p:spPr>
          <a:xfrm>
            <a:off x="779930" y="857251"/>
            <a:ext cx="1491322" cy="766482"/>
          </a:xfrm>
          <a:prstGeom prst="snip1Rect">
            <a:avLst>
              <a:gd name="adj" fmla="val 50000"/>
            </a:avLst>
          </a:prstGeom>
          <a:solidFill>
            <a:srgbClr val="702F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AC6EF9E-2750-434B-915A-05E66E67F35B}"/>
              </a:ext>
            </a:extLst>
          </p:cNvPr>
          <p:cNvSpPr/>
          <p:nvPr/>
        </p:nvSpPr>
        <p:spPr>
          <a:xfrm>
            <a:off x="2271252" y="1239842"/>
            <a:ext cx="6852217" cy="383891"/>
          </a:xfrm>
          <a:prstGeom prst="rect">
            <a:avLst/>
          </a:prstGeom>
          <a:solidFill>
            <a:srgbClr val="702F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white"/>
                </a:solidFill>
                <a:latin typeface="Calibri" panose="020F0502020204030204"/>
              </a:rPr>
              <a:t>Status of L3T</a:t>
            </a: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23B294F-7083-8E43-88F5-49D0A72DAE1C}"/>
              </a:ext>
            </a:extLst>
          </p:cNvPr>
          <p:cNvSpPr txBox="1"/>
          <p:nvPr/>
        </p:nvSpPr>
        <p:spPr>
          <a:xfrm>
            <a:off x="502364" y="1623129"/>
            <a:ext cx="8512824" cy="422423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DAQ:</a:t>
            </a: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/>
              </a:rPr>
              <a:t>Triggerless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 mode &amp; triggered mode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available.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Triggered 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mode 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still to be tested</a:t>
            </a:r>
            <a:r>
              <a:rPr lang="en-GB" sz="1200" dirty="0" smtClean="0">
                <a:solidFill>
                  <a:prstClr val="black"/>
                </a:solidFill>
                <a:latin typeface="Calibri" panose="020F0502020204030204"/>
              </a:rPr>
              <a:t>). </a:t>
            </a:r>
            <a:r>
              <a:rPr lang="en-GB" sz="1200" b="1" dirty="0" smtClean="0">
                <a:solidFill>
                  <a:srgbClr val="C00000"/>
                </a:solidFill>
                <a:latin typeface="Calibri" panose="020F0502020204030204"/>
                <a:sym typeface="Wingdings" panose="05000000000000000000" pitchFamily="2" charset="2"/>
              </a:rPr>
              <a:t> used for data reduction in buffers!</a:t>
            </a:r>
            <a:endParaRPr lang="en-GB" sz="1200" b="1" dirty="0">
              <a:solidFill>
                <a:srgbClr val="C00000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Up to 2 external signals (“trigger”) can be use as input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System synchronisation tested successfully with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xternal Pseudo-random generator.</a:t>
            </a: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Recently tested with AMS DAQ at GSI and pulse generator.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DAQ compatibility with MBS still to be completed.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Requires completion of the L3T data merger with time ordered data.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Delayed as manpower needed for other projects (ex: AIDA at GSI)</a:t>
            </a: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Test with cosmic muons: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- 2 plastic scintillators used above and below L3T.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oincidence rate between plastic: 0.5Hz</a:t>
            </a: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But </a:t>
            </a:r>
            <a:r>
              <a:rPr lang="en-GB" sz="1200" b="1" dirty="0">
                <a:solidFill>
                  <a:srgbClr val="C00000"/>
                </a:solidFill>
                <a:latin typeface="Calibri" panose="020F0502020204030204"/>
              </a:rPr>
              <a:t>coincidences rate with L3T with 150 </a:t>
            </a:r>
            <a:r>
              <a:rPr lang="en-GB" sz="1200" b="1" dirty="0" err="1">
                <a:solidFill>
                  <a:srgbClr val="C00000"/>
                </a:solidFill>
                <a:latin typeface="Calibri" panose="020F0502020204030204"/>
              </a:rPr>
              <a:t>keV</a:t>
            </a:r>
            <a:r>
              <a:rPr lang="en-GB" sz="1200" b="1" dirty="0">
                <a:solidFill>
                  <a:srgbClr val="C00000"/>
                </a:solidFill>
                <a:latin typeface="Calibri" panose="020F0502020204030204"/>
              </a:rPr>
              <a:t> threshold is very low: &lt;1%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Test with proton beam at KVI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To be performed in November (6-8</a:t>
            </a:r>
            <a:r>
              <a:rPr lang="en-GB" sz="1200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).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Will determine decision regarding future work: 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200" b="1" dirty="0">
                <a:solidFill>
                  <a:srgbClr val="C00000"/>
                </a:solidFill>
                <a:latin typeface="Calibri" panose="020F0502020204030204"/>
              </a:rPr>
              <a:t>ASIC replacement / 4</a:t>
            </a:r>
            <a:r>
              <a:rPr lang="en-GB" sz="1200" b="1" baseline="30000" dirty="0">
                <a:solidFill>
                  <a:srgbClr val="C00000"/>
                </a:solidFill>
                <a:latin typeface="Calibri" panose="020F0502020204030204"/>
              </a:rPr>
              <a:t>th</a:t>
            </a:r>
            <a:r>
              <a:rPr lang="en-GB" sz="1200" b="1" dirty="0">
                <a:solidFill>
                  <a:srgbClr val="C00000"/>
                </a:solidFill>
                <a:latin typeface="Calibri" panose="020F0502020204030204"/>
              </a:rPr>
              <a:t> iteration ? 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200" b="1" dirty="0">
                <a:solidFill>
                  <a:srgbClr val="C00000"/>
                </a:solidFill>
                <a:latin typeface="Calibri" panose="020F0502020204030204"/>
              </a:rPr>
              <a:t>both solutions leading to large delay and cost.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38AB438-C2BA-5E45-8097-AF428B6CD9E2}"/>
              </a:ext>
            </a:extLst>
          </p:cNvPr>
          <p:cNvSpPr txBox="1"/>
          <p:nvPr/>
        </p:nvSpPr>
        <p:spPr>
          <a:xfrm>
            <a:off x="863069" y="1121515"/>
            <a:ext cx="1196190" cy="48474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white"/>
                </a:solidFill>
                <a:latin typeface="Calibri" panose="020F0502020204030204"/>
              </a:rPr>
              <a:t>WG: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white"/>
                </a:solidFill>
                <a:latin typeface="Calibri" panose="020F0502020204030204"/>
              </a:rPr>
              <a:t>Detectors</a:t>
            </a: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3EEEA482-CF7D-0A4C-9618-77BC76AE7733}"/>
              </a:ext>
            </a:extLst>
          </p:cNvPr>
          <p:cNvSpPr txBox="1"/>
          <p:nvPr/>
        </p:nvSpPr>
        <p:spPr>
          <a:xfrm>
            <a:off x="6811214" y="5654750"/>
            <a:ext cx="2483223" cy="27699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Contact: Marc Labiche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200" y="2084178"/>
            <a:ext cx="3600401" cy="27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66484" y="4885236"/>
            <a:ext cx="27841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i="1" dirty="0">
                <a:solidFill>
                  <a:prstClr val="black"/>
                </a:solidFill>
                <a:latin typeface="Calibri" panose="020F0502020204030204"/>
              </a:rPr>
              <a:t>Clock-Sync-Trigger cards (1 per crate)</a:t>
            </a:r>
            <a:endParaRPr lang="en-GB" sz="135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82236" y="2324789"/>
            <a:ext cx="11411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i="1" dirty="0">
                <a:solidFill>
                  <a:prstClr val="white"/>
                </a:solidFill>
                <a:latin typeface="Calibri" panose="020F0502020204030204"/>
              </a:rPr>
              <a:t>AMC cards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i="1" dirty="0">
                <a:solidFill>
                  <a:prstClr val="white"/>
                </a:solidFill>
                <a:latin typeface="Calibri" panose="020F0502020204030204"/>
              </a:rPr>
              <a:t>(1 per ladder)</a:t>
            </a:r>
            <a:endParaRPr lang="en-GB" sz="1350" i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91100" y="1755151"/>
            <a:ext cx="41384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i="1" dirty="0">
                <a:solidFill>
                  <a:prstClr val="black"/>
                </a:solidFill>
                <a:latin typeface="Calibri" panose="020F0502020204030204"/>
              </a:rPr>
              <a:t>micro-TCA crates ( only 2 showed here, 3 used in total)</a:t>
            </a:r>
            <a:endParaRPr lang="en-GB" sz="135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5" name="Straight Arrow Connector 14"/>
          <p:cNvCxnSpPr>
            <a:stCxn id="11" idx="0"/>
          </p:cNvCxnSpPr>
          <p:nvPr/>
        </p:nvCxnSpPr>
        <p:spPr>
          <a:xfrm flipH="1" flipV="1">
            <a:off x="6995160" y="3859530"/>
            <a:ext cx="563382" cy="10257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85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 t="13333" r="6936" b="13754"/>
          <a:stretch/>
        </p:blipFill>
        <p:spPr>
          <a:xfrm>
            <a:off x="971600" y="980728"/>
            <a:ext cx="8047956" cy="515851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5BC0FA9F-48D6-49D3-BCE8-D83ECAC26296}"/>
              </a:ext>
            </a:extLst>
          </p:cNvPr>
          <p:cNvSpPr txBox="1">
            <a:spLocks/>
          </p:cNvSpPr>
          <p:nvPr/>
        </p:nvSpPr>
        <p:spPr>
          <a:xfrm>
            <a:off x="251520" y="-99392"/>
            <a:ext cx="7281565" cy="1008112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L3T and AMS detector test,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KVI-CART </a:t>
            </a:r>
            <a:b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(End of this week)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B519382-C127-42A7-A78D-5B24BE31693E}"/>
              </a:ext>
            </a:extLst>
          </p:cNvPr>
          <p:cNvSpPr txBox="1"/>
          <p:nvPr/>
        </p:nvSpPr>
        <p:spPr>
          <a:xfrm>
            <a:off x="6300192" y="2636912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Proton beam, </a:t>
            </a:r>
            <a:r>
              <a:rPr kumimoji="0" lang="de-CH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up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CH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to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190 </a:t>
            </a:r>
            <a:r>
              <a:rPr kumimoji="0" lang="de-CH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MeV</a:t>
            </a: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BB23673-E9E9-4FB6-8239-A0AADAAB923B}"/>
              </a:ext>
            </a:extLst>
          </p:cNvPr>
          <p:cNvSpPr txBox="1"/>
          <p:nvPr/>
        </p:nvSpPr>
        <p:spPr>
          <a:xfrm>
            <a:off x="954199" y="6186790"/>
            <a:ext cx="6786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4 AMS </a:t>
            </a:r>
            <a:r>
              <a:rPr kumimoji="0" lang="de-CH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detectors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CH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as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external </a:t>
            </a:r>
            <a:r>
              <a:rPr kumimoji="0" lang="de-CH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tracker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2 L3T </a:t>
            </a:r>
            <a:r>
              <a:rPr kumimoji="0" lang="de-CH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inner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CH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layer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CH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detectors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CH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as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DUT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B7C80B4-F071-43ED-9355-1251DF91E1E8}"/>
              </a:ext>
            </a:extLst>
          </p:cNvPr>
          <p:cNvSpPr txBox="1"/>
          <p:nvPr/>
        </p:nvSpPr>
        <p:spPr>
          <a:xfrm>
            <a:off x="1354795" y="4725144"/>
            <a:ext cx="3062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XY linear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stage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b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remote </a:t>
            </a:r>
            <a:r>
              <a:rPr kumimoji="0" lang="de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controlled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23528" y="1124744"/>
            <a:ext cx="21355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C00000"/>
                </a:solidFill>
              </a:rPr>
              <a:t>Critical </a:t>
            </a:r>
          </a:p>
          <a:p>
            <a:r>
              <a:rPr lang="de-DE" sz="2400" b="1" dirty="0" err="1" smtClean="0">
                <a:solidFill>
                  <a:srgbClr val="C00000"/>
                </a:solidFill>
              </a:rPr>
              <a:t>performance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de-DE" sz="2400" b="1" dirty="0" err="1" smtClean="0">
                <a:solidFill>
                  <a:srgbClr val="C00000"/>
                </a:solidFill>
              </a:rPr>
              <a:t>decision</a:t>
            </a:r>
            <a:r>
              <a:rPr lang="de-DE" sz="2400" b="1" dirty="0" smtClean="0">
                <a:solidFill>
                  <a:srgbClr val="C00000"/>
                </a:solidFill>
              </a:rPr>
              <a:t> !</a:t>
            </a:r>
            <a:endParaRPr lang="de-DE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52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53752"/>
            <a:ext cx="749808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Backup</a:t>
            </a:r>
            <a:r>
              <a:rPr lang="en-US" dirty="0" smtClean="0"/>
              <a:t>: </a:t>
            </a:r>
            <a:r>
              <a:rPr lang="en-US" dirty="0" smtClean="0"/>
              <a:t>Si </a:t>
            </a:r>
            <a:r>
              <a:rPr lang="en-US" dirty="0" err="1" smtClean="0"/>
              <a:t>microstrip</a:t>
            </a:r>
            <a:r>
              <a:rPr lang="en-US" dirty="0" smtClean="0"/>
              <a:t> detector system</a:t>
            </a:r>
            <a:br>
              <a:rPr lang="en-US" dirty="0" smtClean="0"/>
            </a:br>
            <a:r>
              <a:rPr lang="en-US" dirty="0" smtClean="0"/>
              <a:t>                          for proton and light ion tracking 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7766" y="1124744"/>
            <a:ext cx="5936402" cy="218921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CH" sz="1800" b="1" dirty="0" smtClean="0">
                <a:solidFill>
                  <a:srgbClr val="C00000"/>
                </a:solidFill>
              </a:rPr>
              <a:t>AMS </a:t>
            </a:r>
            <a:r>
              <a:rPr lang="de-CH" sz="1800" b="1" dirty="0" err="1" smtClean="0">
                <a:solidFill>
                  <a:srgbClr val="C00000"/>
                </a:solidFill>
              </a:rPr>
              <a:t>detector</a:t>
            </a:r>
            <a:r>
              <a:rPr lang="de-CH" sz="1800" b="1" dirty="0" smtClean="0">
                <a:solidFill>
                  <a:srgbClr val="C00000"/>
                </a:solidFill>
              </a:rPr>
              <a:t> </a:t>
            </a:r>
            <a:r>
              <a:rPr lang="de-CH" sz="1800" b="1" dirty="0" err="1" smtClean="0">
                <a:solidFill>
                  <a:srgbClr val="C00000"/>
                </a:solidFill>
              </a:rPr>
              <a:t>system</a:t>
            </a:r>
            <a:r>
              <a:rPr lang="de-CH" sz="1800" b="1" dirty="0" smtClean="0">
                <a:solidFill>
                  <a:srgbClr val="C00000"/>
                </a:solidFill>
              </a:rPr>
              <a:t> </a:t>
            </a:r>
            <a:r>
              <a:rPr lang="de-CH" sz="1800" b="1" dirty="0" err="1" smtClean="0">
                <a:solidFill>
                  <a:srgbClr val="C00000"/>
                </a:solidFill>
              </a:rPr>
              <a:t>refurbished</a:t>
            </a:r>
            <a:r>
              <a:rPr lang="de-CH" sz="1800" b="1" dirty="0" smtClean="0">
                <a:solidFill>
                  <a:srgbClr val="C00000"/>
                </a:solidFill>
              </a:rPr>
              <a:t>:</a:t>
            </a:r>
          </a:p>
          <a:p>
            <a:pPr>
              <a:defRPr/>
            </a:pPr>
            <a:r>
              <a:rPr lang="de-CH" sz="1800" dirty="0" smtClean="0"/>
              <a:t>XY </a:t>
            </a:r>
            <a:r>
              <a:rPr lang="de-CH" sz="1800" dirty="0" err="1" smtClean="0"/>
              <a:t>sensitivity</a:t>
            </a:r>
            <a:r>
              <a:rPr lang="de-CH" sz="1800" dirty="0" smtClean="0"/>
              <a:t>, </a:t>
            </a:r>
            <a:r>
              <a:rPr lang="de-CH" sz="1800" dirty="0" err="1" smtClean="0"/>
              <a:t>area</a:t>
            </a:r>
            <a:r>
              <a:rPr lang="de-CH" sz="1800" dirty="0" smtClean="0"/>
              <a:t>  28 </a:t>
            </a:r>
            <a:r>
              <a:rPr lang="de-CH" sz="1800" dirty="0"/>
              <a:t>cm</a:t>
            </a:r>
            <a:r>
              <a:rPr lang="de-CH" sz="1800" baseline="30000" dirty="0"/>
              <a:t>2</a:t>
            </a:r>
            <a:r>
              <a:rPr lang="de-CH" sz="1800" dirty="0"/>
              <a:t>, </a:t>
            </a:r>
            <a:r>
              <a:rPr lang="de-CH" sz="1800" dirty="0" smtClean="0"/>
              <a:t/>
            </a:r>
            <a:br>
              <a:rPr lang="de-CH" sz="1800" dirty="0" smtClean="0"/>
            </a:br>
            <a:r>
              <a:rPr lang="de-CH" sz="1800" dirty="0" smtClean="0"/>
              <a:t>   100/110 </a:t>
            </a:r>
            <a:r>
              <a:rPr lang="de-CH" sz="1800" dirty="0"/>
              <a:t>µm </a:t>
            </a:r>
            <a:r>
              <a:rPr lang="de-CH" sz="1800" dirty="0" err="1" smtClean="0"/>
              <a:t>strip</a:t>
            </a:r>
            <a:r>
              <a:rPr lang="de-CH" sz="1800" dirty="0" smtClean="0"/>
              <a:t> </a:t>
            </a:r>
            <a:r>
              <a:rPr lang="de-CH" sz="1800" dirty="0" err="1" smtClean="0"/>
              <a:t>pitch</a:t>
            </a:r>
            <a:endParaRPr lang="de-CH" sz="1800" dirty="0"/>
          </a:p>
          <a:p>
            <a:pPr>
              <a:defRPr/>
            </a:pPr>
            <a:r>
              <a:rPr lang="de-CH" sz="1800" dirty="0" smtClean="0">
                <a:sym typeface="Symbol"/>
              </a:rPr>
              <a:t>Dynamic </a:t>
            </a:r>
            <a:r>
              <a:rPr lang="de-CH" sz="1800" dirty="0" err="1">
                <a:sym typeface="Symbol"/>
              </a:rPr>
              <a:t>range</a:t>
            </a:r>
            <a:r>
              <a:rPr lang="de-CH" sz="1800" dirty="0">
                <a:sym typeface="Symbol"/>
              </a:rPr>
              <a:t> – </a:t>
            </a:r>
            <a:r>
              <a:rPr lang="de-CH" sz="1800" dirty="0" err="1">
                <a:sym typeface="Symbol"/>
              </a:rPr>
              <a:t>from</a:t>
            </a:r>
            <a:r>
              <a:rPr lang="de-CH" sz="1800" dirty="0">
                <a:sym typeface="Symbol"/>
              </a:rPr>
              <a:t> p </a:t>
            </a:r>
            <a:r>
              <a:rPr lang="de-CH" sz="1800" dirty="0" err="1">
                <a:sym typeface="Symbol"/>
              </a:rPr>
              <a:t>to</a:t>
            </a:r>
            <a:r>
              <a:rPr lang="de-CH" sz="1800" dirty="0">
                <a:sym typeface="Symbol"/>
              </a:rPr>
              <a:t> </a:t>
            </a:r>
            <a:r>
              <a:rPr lang="de-CH" sz="1800" dirty="0" err="1">
                <a:sym typeface="Symbol"/>
              </a:rPr>
              <a:t>Fe</a:t>
            </a:r>
            <a:endParaRPr lang="de-CH" sz="1800" dirty="0">
              <a:sym typeface="Symbol"/>
            </a:endParaRPr>
          </a:p>
          <a:p>
            <a:pPr>
              <a:defRPr/>
            </a:pPr>
            <a:r>
              <a:rPr lang="de-CH" sz="1800" dirty="0" smtClean="0"/>
              <a:t>1024 </a:t>
            </a:r>
            <a:r>
              <a:rPr lang="de-CH" sz="1800" dirty="0" err="1"/>
              <a:t>channels</a:t>
            </a:r>
            <a:r>
              <a:rPr lang="de-CH" sz="1800" dirty="0"/>
              <a:t>, </a:t>
            </a:r>
            <a:r>
              <a:rPr lang="de-CH" sz="1800" dirty="0" err="1"/>
              <a:t>multiplexed</a:t>
            </a:r>
            <a:r>
              <a:rPr lang="de-CH" sz="1800" dirty="0"/>
              <a:t> </a:t>
            </a:r>
            <a:r>
              <a:rPr lang="de-CH" sz="1800" dirty="0" err="1"/>
              <a:t>readout</a:t>
            </a:r>
            <a:endParaRPr lang="de-CH" sz="1800" dirty="0"/>
          </a:p>
          <a:p>
            <a:pPr>
              <a:defRPr/>
            </a:pPr>
            <a:r>
              <a:rPr lang="de-CH" sz="1800" dirty="0"/>
              <a:t>Position </a:t>
            </a:r>
            <a:r>
              <a:rPr lang="de-CH" sz="1800" dirty="0" err="1"/>
              <a:t>resolution</a:t>
            </a:r>
            <a:r>
              <a:rPr lang="de-CH" sz="1800" dirty="0"/>
              <a:t> </a:t>
            </a:r>
            <a:r>
              <a:rPr lang="de-CH" sz="1800" dirty="0" smtClean="0"/>
              <a:t>: </a:t>
            </a:r>
            <a:br>
              <a:rPr lang="de-CH" sz="1800" dirty="0" smtClean="0"/>
            </a:br>
            <a:r>
              <a:rPr lang="de-CH" sz="1800" dirty="0" smtClean="0"/>
              <a:t>   </a:t>
            </a:r>
            <a:r>
              <a:rPr lang="de-CH" sz="1800" dirty="0" smtClean="0">
                <a:sym typeface="Symbol"/>
              </a:rPr>
              <a:t></a:t>
            </a:r>
            <a:r>
              <a:rPr lang="de-CH" sz="1800" dirty="0">
                <a:sym typeface="Symbol"/>
              </a:rPr>
              <a:t>40 µm </a:t>
            </a:r>
            <a:r>
              <a:rPr lang="de-CH" sz="1800" dirty="0" err="1">
                <a:sym typeface="Symbol"/>
              </a:rPr>
              <a:t>for</a:t>
            </a:r>
            <a:r>
              <a:rPr lang="de-CH" sz="1800" dirty="0">
                <a:sym typeface="Symbol"/>
              </a:rPr>
              <a:t> </a:t>
            </a:r>
            <a:r>
              <a:rPr lang="de-CH" sz="1800" dirty="0" err="1">
                <a:sym typeface="Symbol"/>
              </a:rPr>
              <a:t>protons</a:t>
            </a:r>
            <a:r>
              <a:rPr lang="de-CH" sz="1800" dirty="0">
                <a:sym typeface="Symbol"/>
              </a:rPr>
              <a:t>, </a:t>
            </a:r>
            <a:r>
              <a:rPr lang="de-CH" sz="1800" dirty="0" smtClean="0">
                <a:sym typeface="Symbol"/>
              </a:rPr>
              <a:t> </a:t>
            </a:r>
            <a:r>
              <a:rPr lang="de-CH" sz="1800" dirty="0">
                <a:sym typeface="Symbol"/>
              </a:rPr>
              <a:t>15 µm </a:t>
            </a:r>
            <a:r>
              <a:rPr lang="de-CH" sz="1800" dirty="0" err="1">
                <a:sym typeface="Symbol"/>
              </a:rPr>
              <a:t>for</a:t>
            </a:r>
            <a:r>
              <a:rPr lang="de-CH" sz="1800" dirty="0">
                <a:sym typeface="Symbol"/>
              </a:rPr>
              <a:t> </a:t>
            </a:r>
            <a:r>
              <a:rPr lang="de-CH" sz="1800" dirty="0" smtClean="0">
                <a:sym typeface="Symbol"/>
              </a:rPr>
              <a:t>light </a:t>
            </a:r>
            <a:r>
              <a:rPr lang="de-CH" sz="1800" dirty="0" err="1" smtClean="0">
                <a:sym typeface="Symbol"/>
              </a:rPr>
              <a:t>ions</a:t>
            </a:r>
            <a:r>
              <a:rPr lang="de-CH" sz="1800" dirty="0" smtClean="0">
                <a:sym typeface="Symbol"/>
              </a:rPr>
              <a:t> </a:t>
            </a:r>
            <a:endParaRPr lang="de-CH" sz="1800" dirty="0"/>
          </a:p>
          <a:p>
            <a:pPr marL="82296" indent="0">
              <a:buNone/>
            </a:pPr>
            <a:endParaRPr lang="de-DE" dirty="0"/>
          </a:p>
        </p:txBody>
      </p:sp>
      <p:pic>
        <p:nvPicPr>
          <p:cNvPr id="7" name="Grafik 11" descr="SSD-7 Kopi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174292"/>
            <a:ext cx="2112728" cy="220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1475656" y="6323175"/>
            <a:ext cx="653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err="1" smtClean="0"/>
              <a:t>Readout</a:t>
            </a:r>
            <a:r>
              <a:rPr lang="de-DE" b="1" i="1" dirty="0" smtClean="0"/>
              <a:t> – GSI SIDEREM </a:t>
            </a:r>
            <a:r>
              <a:rPr lang="de-DE" b="1" i="1" dirty="0" err="1" smtClean="0"/>
              <a:t>system</a:t>
            </a:r>
            <a:r>
              <a:rPr lang="de-DE" b="1" i="1" dirty="0" smtClean="0"/>
              <a:t> </a:t>
            </a:r>
            <a:r>
              <a:rPr lang="de-DE" b="1" i="1" dirty="0" err="1" smtClean="0"/>
              <a:t>or</a:t>
            </a:r>
            <a:r>
              <a:rPr lang="de-DE" b="1" i="1" dirty="0" smtClean="0"/>
              <a:t> AMS DAQ (</a:t>
            </a:r>
            <a:r>
              <a:rPr lang="de-DE" b="1" i="1" dirty="0" err="1" smtClean="0"/>
              <a:t>as</a:t>
            </a:r>
            <a:r>
              <a:rPr lang="de-DE" b="1" i="1" dirty="0" smtClean="0"/>
              <a:t> a </a:t>
            </a:r>
            <a:r>
              <a:rPr lang="de-DE" b="1" i="1" dirty="0" err="1" smtClean="0"/>
              <a:t>backup</a:t>
            </a:r>
            <a:r>
              <a:rPr lang="de-DE" b="1" i="1" dirty="0" smtClean="0"/>
              <a:t>)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467544" y="3629384"/>
            <a:ext cx="4536504" cy="2679936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" panose="05000000000000000000" pitchFamily="2" charset="2"/>
              <a:buChar char="v"/>
              <a:defRPr/>
            </a:pPr>
            <a:r>
              <a:rPr lang="de-CH" sz="1800" dirty="0" smtClean="0"/>
              <a:t>Tracking </a:t>
            </a:r>
            <a:r>
              <a:rPr lang="de-CH" sz="1800" dirty="0" err="1" smtClean="0"/>
              <a:t>of</a:t>
            </a:r>
            <a:r>
              <a:rPr lang="de-CH" sz="1800" dirty="0" smtClean="0"/>
              <a:t> </a:t>
            </a:r>
            <a:r>
              <a:rPr lang="de-CH" sz="1800" dirty="0" err="1" smtClean="0"/>
              <a:t>protons</a:t>
            </a:r>
            <a:r>
              <a:rPr lang="de-CH" sz="1800" dirty="0" smtClean="0"/>
              <a:t>, C, P,  Ar, Ne </a:t>
            </a:r>
            <a:r>
              <a:rPr lang="de-CH" sz="1800" dirty="0" err="1" smtClean="0"/>
              <a:t>ions</a:t>
            </a:r>
            <a:r>
              <a:rPr lang="de-CH" sz="1800" dirty="0" smtClean="0"/>
              <a:t>  </a:t>
            </a:r>
            <a:endParaRPr lang="de-CH" sz="1800" dirty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de-CH" sz="1800" dirty="0" err="1" smtClean="0"/>
              <a:t>Used</a:t>
            </a:r>
            <a:r>
              <a:rPr lang="de-CH" sz="1800" dirty="0" smtClean="0"/>
              <a:t> </a:t>
            </a:r>
            <a:r>
              <a:rPr lang="de-CH" sz="1800" dirty="0" err="1" smtClean="0"/>
              <a:t>for</a:t>
            </a:r>
            <a:r>
              <a:rPr lang="de-CH" sz="1800" dirty="0" smtClean="0"/>
              <a:t> quasi-</a:t>
            </a:r>
            <a:r>
              <a:rPr lang="de-CH" sz="1800" dirty="0" err="1" smtClean="0"/>
              <a:t>free</a:t>
            </a:r>
            <a:r>
              <a:rPr lang="de-CH" sz="1800" dirty="0" smtClean="0"/>
              <a:t>                       </a:t>
            </a:r>
            <a:r>
              <a:rPr lang="de-CH" sz="1800" dirty="0" err="1" smtClean="0"/>
              <a:t>scattering</a:t>
            </a:r>
            <a:r>
              <a:rPr lang="de-CH" sz="1800" dirty="0" smtClean="0"/>
              <a:t> </a:t>
            </a:r>
            <a:r>
              <a:rPr lang="de-CH" sz="1800" dirty="0" err="1" smtClean="0"/>
              <a:t>and</a:t>
            </a:r>
            <a:r>
              <a:rPr lang="de-CH" sz="1800" dirty="0" smtClean="0"/>
              <a:t>                                      2p-radioactivity                       </a:t>
            </a:r>
            <a:r>
              <a:rPr lang="de-CH" sz="1800" dirty="0" err="1" smtClean="0"/>
              <a:t>experiments</a:t>
            </a:r>
            <a:endParaRPr lang="de-CH" sz="1800" dirty="0" smtClean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de-CH" sz="1800" b="1" dirty="0" smtClean="0">
                <a:solidFill>
                  <a:srgbClr val="C00000"/>
                </a:solidFill>
              </a:rPr>
              <a:t>Backup </a:t>
            </a:r>
            <a:r>
              <a:rPr lang="de-CH" sz="1800" b="1" dirty="0" err="1" smtClean="0">
                <a:solidFill>
                  <a:srgbClr val="C00000"/>
                </a:solidFill>
              </a:rPr>
              <a:t>solution</a:t>
            </a:r>
            <a:r>
              <a:rPr lang="de-CH" sz="1800" b="1" dirty="0" smtClean="0">
                <a:solidFill>
                  <a:srgbClr val="C00000"/>
                </a:solidFill>
              </a:rPr>
              <a:t>                              </a:t>
            </a:r>
            <a:r>
              <a:rPr lang="de-CH" sz="1800" b="1" dirty="0" err="1" smtClean="0">
                <a:solidFill>
                  <a:srgbClr val="C00000"/>
                </a:solidFill>
              </a:rPr>
              <a:t>replacing</a:t>
            </a:r>
            <a:r>
              <a:rPr lang="de-CH" sz="1800" b="1" dirty="0" smtClean="0">
                <a:solidFill>
                  <a:srgbClr val="C00000"/>
                </a:solidFill>
              </a:rPr>
              <a:t> L3T                                      </a:t>
            </a:r>
            <a:r>
              <a:rPr lang="de-CH" sz="1800" b="1" dirty="0" err="1" smtClean="0">
                <a:solidFill>
                  <a:srgbClr val="C00000"/>
                </a:solidFill>
              </a:rPr>
              <a:t>for</a:t>
            </a:r>
            <a:r>
              <a:rPr lang="de-CH" sz="1800" b="1" dirty="0" smtClean="0">
                <a:solidFill>
                  <a:srgbClr val="C00000"/>
                </a:solidFill>
              </a:rPr>
              <a:t> 2020 </a:t>
            </a:r>
            <a:r>
              <a:rPr lang="de-CH" sz="1800" b="1" dirty="0" smtClean="0">
                <a:solidFill>
                  <a:srgbClr val="C00000"/>
                </a:solidFill>
              </a:rPr>
              <a:t> </a:t>
            </a:r>
            <a:endParaRPr lang="de-CH" sz="1800" b="1" dirty="0">
              <a:solidFill>
                <a:srgbClr val="C00000"/>
              </a:solidFill>
            </a:endParaRPr>
          </a:p>
        </p:txBody>
      </p:sp>
      <p:pic>
        <p:nvPicPr>
          <p:cNvPr id="10" name="Picture 2" descr="100_29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52736"/>
            <a:ext cx="2464663" cy="184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3255001"/>
            <a:ext cx="3516361" cy="2796269"/>
          </a:xfrm>
          <a:prstGeom prst="rect">
            <a:avLst/>
          </a:prstGeom>
        </p:spPr>
      </p:pic>
      <p:sp>
        <p:nvSpPr>
          <p:cNvPr id="12" name="Fußzeilenplatzhalter 16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/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7053896" y="6258798"/>
            <a:ext cx="16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O. </a:t>
            </a:r>
            <a:r>
              <a:rPr lang="de-DE" sz="1600" dirty="0" err="1" smtClean="0"/>
              <a:t>Kiselev</a:t>
            </a:r>
            <a:r>
              <a:rPr lang="de-DE" sz="1600" dirty="0" smtClean="0"/>
              <a:t> et al.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57906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29E297-C021-4490-80EE-E079350B9329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403648" y="274638"/>
            <a:ext cx="7281565" cy="114141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AMS detectors in Cave C, 2019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0954922-1FB0-45E2-A044-02D12257C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18672" y="4476431"/>
            <a:ext cx="4248472" cy="1829119"/>
          </a:xfrm>
        </p:spPr>
        <p:txBody>
          <a:bodyPr>
            <a:normAutofit/>
          </a:bodyPr>
          <a:lstStyle/>
          <a:p>
            <a:r>
              <a:rPr lang="en-GB" dirty="0"/>
              <a:t>4 detectors just few mm behind the target wheel</a:t>
            </a:r>
          </a:p>
          <a:p>
            <a:r>
              <a:rPr lang="en-GB" dirty="0"/>
              <a:t>Theta coverage </a:t>
            </a:r>
            <a:r>
              <a:rPr lang="en-GB" dirty="0">
                <a:sym typeface="Symbol" panose="05050102010706020507" pitchFamily="18" charset="2"/>
              </a:rPr>
              <a:t></a:t>
            </a:r>
            <a:r>
              <a:rPr lang="en-GB" dirty="0"/>
              <a:t>14 – 60</a:t>
            </a:r>
            <a:r>
              <a:rPr lang="en-GB" dirty="0">
                <a:sym typeface="Symbol" panose="05050102010706020507" pitchFamily="18" charset="2"/>
              </a:rPr>
              <a:t></a:t>
            </a:r>
            <a:endParaRPr lang="en-GB" dirty="0"/>
          </a:p>
          <a:p>
            <a:r>
              <a:rPr lang="en-GB" dirty="0"/>
              <a:t>Practically full phi coverage  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C857FF5-D72F-4424-8B74-35322185FAA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-36512" y="6607175"/>
            <a:ext cx="3825503" cy="250825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ECE - ECSG Meeting 20191105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8B28D6D-2F72-4A0A-A4A5-1556BCA5A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44" y="1443722"/>
            <a:ext cx="3888432" cy="259228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4C5992B-61F1-450F-99EA-92514A6B15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6983" y="2176851"/>
            <a:ext cx="4398775" cy="293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08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503DAB-C928-CB4B-BB67-ACE2CB28C33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6529" y="3115"/>
            <a:ext cx="3605026" cy="2925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93C80B-080D-1E46-A06A-FBEA063154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70607" y="3567062"/>
            <a:ext cx="4161872" cy="3220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E09EE8-CC5C-F242-AC97-6F3C55DCDA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495" y="1028856"/>
            <a:ext cx="4148000" cy="321044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D07BBA-08BB-614A-8EAD-0777A603C03C}"/>
              </a:ext>
            </a:extLst>
          </p:cNvPr>
          <p:cNvCxnSpPr>
            <a:cxnSpLocks/>
          </p:cNvCxnSpPr>
          <p:nvPr/>
        </p:nvCxnSpPr>
        <p:spPr>
          <a:xfrm flipH="1">
            <a:off x="3507789" y="1028856"/>
            <a:ext cx="3299514" cy="1605224"/>
          </a:xfrm>
          <a:prstGeom prst="straightConnector1">
            <a:avLst/>
          </a:prstGeom>
          <a:ln w="1174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1C91870-36E6-3C4B-AA9E-11B4AFBCA2B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130624"/>
            <a:ext cx="3170607" cy="27173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7D9F00-A351-A943-95A3-B4E8B4CF7CBF}"/>
              </a:ext>
            </a:extLst>
          </p:cNvPr>
          <p:cNvSpPr txBox="1"/>
          <p:nvPr/>
        </p:nvSpPr>
        <p:spPr>
          <a:xfrm>
            <a:off x="5580112" y="-26223"/>
            <a:ext cx="22557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chemeClr val="bg1"/>
                </a:solidFill>
              </a:rPr>
              <a:t>Delivered to GSI</a:t>
            </a:r>
            <a:endParaRPr lang="en-GB" sz="22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F6453B-3A32-074F-B2E7-091F945A08A6}"/>
              </a:ext>
            </a:extLst>
          </p:cNvPr>
          <p:cNvCxnSpPr>
            <a:cxnSpLocks/>
          </p:cNvCxnSpPr>
          <p:nvPr/>
        </p:nvCxnSpPr>
        <p:spPr>
          <a:xfrm flipH="1">
            <a:off x="6223721" y="4592290"/>
            <a:ext cx="1383795" cy="579997"/>
          </a:xfrm>
          <a:prstGeom prst="straightConnector1">
            <a:avLst/>
          </a:prstGeom>
          <a:ln w="1174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8EC0197-DFDA-1A4A-A312-37CA1D34B6A2}"/>
              </a:ext>
            </a:extLst>
          </p:cNvPr>
          <p:cNvSpPr txBox="1"/>
          <p:nvPr/>
        </p:nvSpPr>
        <p:spPr>
          <a:xfrm>
            <a:off x="7607516" y="4116760"/>
            <a:ext cx="9653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Bell chamber </a:t>
            </a:r>
          </a:p>
          <a:p>
            <a:r>
              <a:rPr lang="en-GB" dirty="0"/>
              <a:t>Shipped from</a:t>
            </a:r>
          </a:p>
          <a:p>
            <a:r>
              <a:rPr lang="en-GB" dirty="0"/>
              <a:t>Daresbury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749808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Preparations: AMS Si </a:t>
            </a:r>
            <a:r>
              <a:rPr lang="en-US" dirty="0" err="1" smtClean="0"/>
              <a:t>microstrip</a:t>
            </a:r>
            <a:r>
              <a:rPr lang="en-US" dirty="0" smtClean="0"/>
              <a:t>                   		               system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5364088" y="2924944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S. Paschalis et al.</a:t>
            </a:r>
            <a:endParaRPr lang="de-DE" sz="1800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B1A68A6E-E74B-4353-987A-A638C9FE31E9}"/>
              </a:ext>
            </a:extLst>
          </p:cNvPr>
          <p:cNvSpPr txBox="1">
            <a:spLocks/>
          </p:cNvSpPr>
          <p:nvPr/>
        </p:nvSpPr>
        <p:spPr>
          <a:xfrm>
            <a:off x="0" y="6597127"/>
            <a:ext cx="3897511" cy="2508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0313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E78BC5-66D9-4BB0-9B6D-C218F43C4B88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98747" y="274638"/>
            <a:ext cx="7497589" cy="1141412"/>
          </a:xfrm>
        </p:spPr>
        <p:txBody>
          <a:bodyPr/>
          <a:lstStyle/>
          <a:p>
            <a:r>
              <a:rPr lang="en-GB" sz="4400" dirty="0">
                <a:solidFill>
                  <a:schemeClr val="tx1"/>
                </a:solidFill>
              </a:rPr>
              <a:t>Arrangement for 2020 setup</a:t>
            </a:r>
            <a:endParaRPr lang="de-CH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1A68A6E-E74B-4353-987A-A638C9FE31E9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6417" y="6589246"/>
            <a:ext cx="3897511" cy="250825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ECE - ECSG Meeting 20191105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F9067E3-E9FD-4157-86B3-CBA6C6CDA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11" y="1550945"/>
            <a:ext cx="4300549" cy="376160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A0F7746-F3BC-4618-BDB3-28792E8FE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8332">
            <a:off x="1468962" y="2014270"/>
            <a:ext cx="3065035" cy="288016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8B0D4D-7105-474A-A8B1-E8517EAE1C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187624" y="5024599"/>
            <a:ext cx="7632848" cy="1445800"/>
          </a:xfrm>
        </p:spPr>
        <p:txBody>
          <a:bodyPr>
            <a:noAutofit/>
          </a:bodyPr>
          <a:lstStyle/>
          <a:p>
            <a:r>
              <a:rPr lang="de-CH" sz="1900" dirty="0"/>
              <a:t>6 </a:t>
            </a:r>
            <a:r>
              <a:rPr lang="de-CH" sz="1900" dirty="0" err="1"/>
              <a:t>detectors</a:t>
            </a:r>
            <a:r>
              <a:rPr lang="de-CH" sz="1900" dirty="0"/>
              <a:t> in </a:t>
            </a:r>
            <a:r>
              <a:rPr lang="de-CH" sz="1900" dirty="0" err="1"/>
              <a:t>left-right</a:t>
            </a:r>
            <a:r>
              <a:rPr lang="de-CH" sz="1900" dirty="0"/>
              <a:t> </a:t>
            </a:r>
            <a:r>
              <a:rPr lang="de-CH" sz="1900" dirty="0" err="1"/>
              <a:t>or</a:t>
            </a:r>
            <a:r>
              <a:rPr lang="de-CH" sz="1900" dirty="0"/>
              <a:t> </a:t>
            </a:r>
            <a:r>
              <a:rPr lang="de-CH" sz="1900" dirty="0" err="1"/>
              <a:t>up</a:t>
            </a:r>
            <a:r>
              <a:rPr lang="de-CH" sz="1900" dirty="0"/>
              <a:t>-down </a:t>
            </a:r>
            <a:r>
              <a:rPr lang="de-CH" sz="1900" dirty="0" err="1"/>
              <a:t>arragement</a:t>
            </a:r>
            <a:endParaRPr lang="de-CH" sz="1900" dirty="0"/>
          </a:p>
          <a:p>
            <a:r>
              <a:rPr lang="de-CH" sz="1900" dirty="0"/>
              <a:t>Solid </a:t>
            </a:r>
            <a:r>
              <a:rPr lang="de-CH" sz="1900" dirty="0" err="1"/>
              <a:t>or</a:t>
            </a:r>
            <a:r>
              <a:rPr lang="de-CH" sz="1900" dirty="0"/>
              <a:t> </a:t>
            </a:r>
            <a:r>
              <a:rPr lang="de-CH" sz="1900" dirty="0" smtClean="0"/>
              <a:t>liquid </a:t>
            </a:r>
            <a:r>
              <a:rPr lang="de-CH" sz="1900" dirty="0" smtClean="0"/>
              <a:t>H</a:t>
            </a:r>
            <a:r>
              <a:rPr lang="de-CH" sz="1900" baseline="-25000" dirty="0" smtClean="0"/>
              <a:t>2</a:t>
            </a:r>
            <a:r>
              <a:rPr lang="de-CH" sz="1900" dirty="0" smtClean="0"/>
              <a:t> </a:t>
            </a:r>
            <a:r>
              <a:rPr lang="de-CH" sz="1900" dirty="0" err="1"/>
              <a:t>target</a:t>
            </a:r>
            <a:r>
              <a:rPr lang="de-CH" sz="1900" dirty="0"/>
              <a:t> in </a:t>
            </a:r>
            <a:r>
              <a:rPr lang="de-CH" sz="1900" dirty="0" err="1"/>
              <a:t>the</a:t>
            </a:r>
            <a:r>
              <a:rPr lang="de-CH" sz="1900" dirty="0"/>
              <a:t> </a:t>
            </a:r>
            <a:r>
              <a:rPr lang="de-CH" sz="1900" dirty="0" err="1"/>
              <a:t>middle</a:t>
            </a:r>
            <a:endParaRPr lang="de-CH" sz="1900" dirty="0"/>
          </a:p>
          <a:p>
            <a:r>
              <a:rPr lang="de-CH" sz="1900" dirty="0" err="1" smtClean="0"/>
              <a:t>Cooling</a:t>
            </a:r>
            <a:r>
              <a:rPr lang="de-CH" sz="1900" dirty="0" smtClean="0"/>
              <a:t> </a:t>
            </a:r>
            <a:r>
              <a:rPr lang="de-CH" sz="1900" dirty="0" err="1"/>
              <a:t>with</a:t>
            </a:r>
            <a:r>
              <a:rPr lang="de-CH" sz="1900" dirty="0"/>
              <a:t> </a:t>
            </a:r>
            <a:r>
              <a:rPr lang="de-CH" sz="1900" dirty="0" err="1"/>
              <a:t>water</a:t>
            </a:r>
            <a:r>
              <a:rPr lang="de-CH" sz="1900" dirty="0"/>
              <a:t> in </a:t>
            </a:r>
            <a:r>
              <a:rPr lang="de-CH" sz="1900" dirty="0" err="1"/>
              <a:t>case</a:t>
            </a:r>
            <a:r>
              <a:rPr lang="de-CH" sz="1900" dirty="0"/>
              <a:t> </a:t>
            </a:r>
            <a:r>
              <a:rPr lang="de-CH" sz="1900" dirty="0" err="1"/>
              <a:t>of</a:t>
            </a:r>
            <a:r>
              <a:rPr lang="de-CH" sz="1900" dirty="0"/>
              <a:t> liH</a:t>
            </a:r>
            <a:r>
              <a:rPr lang="de-CH" sz="1900" baseline="-25000" dirty="0"/>
              <a:t>2</a:t>
            </a:r>
            <a:r>
              <a:rPr lang="de-CH" sz="1900" dirty="0"/>
              <a:t> </a:t>
            </a:r>
            <a:r>
              <a:rPr lang="de-CH" sz="1900" dirty="0" err="1"/>
              <a:t>target</a:t>
            </a:r>
            <a:r>
              <a:rPr lang="de-CH" sz="1900" dirty="0"/>
              <a:t> </a:t>
            </a:r>
            <a:r>
              <a:rPr lang="de-CH" sz="1900" dirty="0" err="1"/>
              <a:t>keeping</a:t>
            </a:r>
            <a:r>
              <a:rPr lang="de-CH" sz="1900" dirty="0"/>
              <a:t> </a:t>
            </a:r>
            <a:r>
              <a:rPr lang="de-CH" sz="1900" dirty="0" err="1"/>
              <a:t>temperature</a:t>
            </a:r>
            <a:r>
              <a:rPr lang="de-CH" sz="1900" dirty="0"/>
              <a:t> &lt; 20-22</a:t>
            </a:r>
            <a:r>
              <a:rPr lang="de-CH" sz="1900" dirty="0">
                <a:sym typeface="Symbol" panose="05050102010706020507" pitchFamily="18" charset="2"/>
              </a:rPr>
              <a:t></a:t>
            </a:r>
            <a:r>
              <a:rPr lang="de-CH" sz="1900" dirty="0"/>
              <a:t> </a:t>
            </a:r>
          </a:p>
          <a:p>
            <a:r>
              <a:rPr lang="de-CH" sz="1900" dirty="0" err="1"/>
              <a:t>Temperature</a:t>
            </a:r>
            <a:r>
              <a:rPr lang="de-CH" sz="1900" dirty="0"/>
              <a:t> </a:t>
            </a:r>
            <a:r>
              <a:rPr lang="de-CH" sz="1900" dirty="0" err="1"/>
              <a:t>measurement</a:t>
            </a:r>
            <a:r>
              <a:rPr lang="de-CH" sz="1900" dirty="0"/>
              <a:t> at </a:t>
            </a:r>
            <a:r>
              <a:rPr lang="de-CH" sz="1900" dirty="0" err="1"/>
              <a:t>each</a:t>
            </a:r>
            <a:r>
              <a:rPr lang="de-CH" sz="1900" dirty="0"/>
              <a:t> </a:t>
            </a:r>
            <a:r>
              <a:rPr lang="de-CH" sz="1900" dirty="0" err="1"/>
              <a:t>detector</a:t>
            </a:r>
            <a:endParaRPr lang="de-CH" sz="1900" dirty="0"/>
          </a:p>
        </p:txBody>
      </p:sp>
    </p:spTree>
    <p:extLst>
      <p:ext uri="{BB962C8B-B14F-4D97-AF65-F5344CB8AC3E}">
        <p14:creationId xmlns:p14="http://schemas.microsoft.com/office/powerpoint/2010/main" val="3440433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512" y="44624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2400" b="1" dirty="0" smtClean="0">
                <a:solidFill>
                  <a:prstClr val="black"/>
                </a:solidFill>
                <a:latin typeface="Arial"/>
              </a:rPr>
              <a:t>(2) GLAD </a:t>
            </a:r>
            <a:r>
              <a:rPr lang="en-US" altLang="de-DE" sz="2400" b="1" dirty="0" smtClean="0">
                <a:solidFill>
                  <a:prstClr val="black"/>
                </a:solidFill>
                <a:latin typeface="Arial"/>
              </a:rPr>
              <a:t>Magnet </a:t>
            </a:r>
            <a:r>
              <a:rPr lang="en-US" altLang="de-DE" sz="2400" b="1" dirty="0" smtClean="0">
                <a:solidFill>
                  <a:prstClr val="black"/>
                </a:solidFill>
                <a:latin typeface="Arial"/>
              </a:rPr>
              <a:t/>
            </a:r>
            <a:br>
              <a:rPr lang="en-US" altLang="de-DE" sz="2400" b="1" dirty="0" smtClean="0">
                <a:solidFill>
                  <a:prstClr val="black"/>
                </a:solidFill>
                <a:latin typeface="Arial"/>
              </a:rPr>
            </a:br>
            <a:r>
              <a:rPr lang="en-US" altLang="de-DE" sz="2400" b="1" dirty="0" smtClean="0">
                <a:solidFill>
                  <a:prstClr val="black"/>
                </a:solidFill>
                <a:latin typeface="Arial"/>
              </a:rPr>
              <a:t>- sees </a:t>
            </a:r>
            <a:r>
              <a:rPr lang="en-US" altLang="de-DE" sz="2400" b="1" dirty="0" smtClean="0">
                <a:solidFill>
                  <a:prstClr val="black"/>
                </a:solidFill>
                <a:latin typeface="Arial"/>
              </a:rPr>
              <a:t>field for the first time </a:t>
            </a:r>
            <a:r>
              <a:rPr lang="en-US" altLang="de-DE" sz="2400" b="1" dirty="0" smtClean="0">
                <a:solidFill>
                  <a:prstClr val="black"/>
                </a:solidFill>
                <a:latin typeface="Arial"/>
              </a:rPr>
              <a:t>(</a:t>
            </a:r>
            <a:r>
              <a:rPr lang="en-US" altLang="de-DE" sz="2400" b="1" dirty="0" smtClean="0">
                <a:solidFill>
                  <a:prstClr val="black"/>
                </a:solidFill>
                <a:latin typeface="Arial"/>
              </a:rPr>
              <a:t>Nov/Dec 2018)</a:t>
            </a:r>
            <a:endParaRPr lang="en-US" altLang="de-DE" sz="2400" b="1" dirty="0">
              <a:solidFill>
                <a:srgbClr val="1F497D"/>
              </a:solidFill>
              <a:latin typeface="Arial"/>
            </a:endParaRPr>
          </a:p>
        </p:txBody>
      </p:sp>
      <p:pic>
        <p:nvPicPr>
          <p:cNvPr id="444418" name="Picture 2" descr="D:\00transfer\20181221-HMS-Cave-C\DSCI0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44425"/>
            <a:ext cx="4374292" cy="3280719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4994940" y="1698192"/>
            <a:ext cx="396954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Controls </a:t>
            </a:r>
            <a:r>
              <a:rPr lang="de-DE" sz="2000" dirty="0" err="1" smtClean="0"/>
              <a:t>for</a:t>
            </a:r>
            <a:r>
              <a:rPr lang="de-DE" sz="2000" dirty="0" smtClean="0"/>
              <a:t> Magnet</a:t>
            </a:r>
            <a:br>
              <a:rPr lang="de-DE" sz="2000" dirty="0" smtClean="0"/>
            </a:br>
            <a:r>
              <a:rPr lang="de-DE" sz="2000" dirty="0" err="1" smtClean="0"/>
              <a:t>Powersupply</a:t>
            </a:r>
            <a:r>
              <a:rPr lang="de-DE" sz="2000" dirty="0" smtClean="0"/>
              <a:t>, </a:t>
            </a:r>
            <a:r>
              <a:rPr lang="de-DE" sz="2000" dirty="0" err="1" smtClean="0"/>
              <a:t>Quench</a:t>
            </a:r>
            <a:r>
              <a:rPr lang="de-DE" sz="2000" dirty="0" smtClean="0"/>
              <a:t> </a:t>
            </a:r>
            <a:r>
              <a:rPr lang="de-DE" sz="2000" dirty="0" err="1" smtClean="0"/>
              <a:t>Protection</a:t>
            </a:r>
            <a:r>
              <a:rPr lang="de-DE" sz="2000" dirty="0" smtClean="0"/>
              <a:t>,</a:t>
            </a:r>
          </a:p>
          <a:p>
            <a:r>
              <a:rPr lang="de-DE" sz="2000" dirty="0" err="1" smtClean="0"/>
              <a:t>Cryo</a:t>
            </a:r>
            <a:r>
              <a:rPr lang="de-DE" sz="2000" dirty="0" smtClean="0"/>
              <a:t> </a:t>
            </a:r>
            <a:r>
              <a:rPr lang="de-DE" sz="2000" dirty="0" err="1" smtClean="0"/>
              <a:t>system</a:t>
            </a:r>
            <a:r>
              <a:rPr lang="de-DE" sz="2000" dirty="0" smtClean="0"/>
              <a:t> </a:t>
            </a:r>
            <a:r>
              <a:rPr lang="de-DE" sz="2000" dirty="0" err="1" smtClean="0"/>
              <a:t>running</a:t>
            </a:r>
            <a:r>
              <a:rPr lang="de-DE" sz="2000" dirty="0" smtClean="0"/>
              <a:t> </a:t>
            </a:r>
            <a:r>
              <a:rPr lang="de-DE" sz="2000" dirty="0" err="1" smtClean="0"/>
              <a:t>together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dirty="0" err="1" smtClean="0"/>
              <a:t>at</a:t>
            </a:r>
            <a:r>
              <a:rPr lang="de-DE" sz="2000" dirty="0" smtClean="0"/>
              <a:t> real </a:t>
            </a:r>
            <a:r>
              <a:rPr lang="de-DE" sz="2000" dirty="0" err="1" smtClean="0"/>
              <a:t>conditions</a:t>
            </a:r>
            <a:r>
              <a:rPr lang="de-DE" sz="2000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/>
              <a:t> He </a:t>
            </a:r>
            <a:r>
              <a:rPr lang="de-DE" sz="2000" dirty="0" err="1" smtClean="0"/>
              <a:t>consumption</a:t>
            </a:r>
            <a:r>
              <a:rPr lang="de-DE" sz="2000" dirty="0" smtClean="0"/>
              <a:t> </a:t>
            </a:r>
            <a:r>
              <a:rPr lang="de-DE" sz="2000" dirty="0" err="1" smtClean="0"/>
              <a:t>tested</a:t>
            </a:r>
            <a:r>
              <a:rPr lang="de-DE" sz="2000" dirty="0" smtClean="0"/>
              <a:t>,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/>
              <a:t> </a:t>
            </a:r>
            <a:r>
              <a:rPr lang="de-DE" sz="2000" dirty="0" err="1" smtClean="0"/>
              <a:t>Ramping</a:t>
            </a:r>
            <a:r>
              <a:rPr lang="de-DE" sz="2000" dirty="0" smtClean="0"/>
              <a:t> </a:t>
            </a:r>
            <a:r>
              <a:rPr lang="de-DE" sz="2000" dirty="0" err="1" smtClean="0"/>
              <a:t>tested</a:t>
            </a:r>
            <a:endParaRPr lang="de-DE" sz="2000" dirty="0" smtClean="0"/>
          </a:p>
          <a:p>
            <a:pPr>
              <a:buFont typeface="Arial" pitchFamily="34" charset="0"/>
              <a:buChar char="•"/>
            </a:pPr>
            <a:r>
              <a:rPr lang="de-DE" sz="2000" dirty="0" smtClean="0"/>
              <a:t> Field </a:t>
            </a:r>
            <a:r>
              <a:rPr lang="de-DE" sz="2000" dirty="0" err="1" smtClean="0"/>
              <a:t>alignment</a:t>
            </a:r>
            <a:r>
              <a:rPr lang="de-DE" sz="2000" dirty="0" smtClean="0"/>
              <a:t> </a:t>
            </a:r>
            <a:r>
              <a:rPr lang="de-DE" sz="2000" dirty="0" err="1" smtClean="0"/>
              <a:t>verified</a:t>
            </a:r>
            <a:endParaRPr lang="de-DE" sz="2000" dirty="0" smtClean="0"/>
          </a:p>
          <a:p>
            <a:r>
              <a:rPr lang="de-DE" sz="2000" dirty="0" smtClean="0">
                <a:sym typeface="Wingdings" pitchFamily="2" charset="2"/>
              </a:rPr>
              <a:t> </a:t>
            </a:r>
            <a:r>
              <a:rPr lang="de-DE" sz="2000" dirty="0" err="1" smtClean="0">
                <a:sym typeface="Wingdings" pitchFamily="2" charset="2"/>
              </a:rPr>
              <a:t>Prerequisites</a:t>
            </a:r>
            <a:r>
              <a:rPr lang="de-DE" sz="2000" dirty="0" smtClean="0">
                <a:sym typeface="Wingdings" pitchFamily="2" charset="2"/>
              </a:rPr>
              <a:t> </a:t>
            </a:r>
            <a:r>
              <a:rPr lang="de-DE" sz="2000" dirty="0" err="1" smtClean="0">
                <a:sym typeface="Wingdings" pitchFamily="2" charset="2"/>
              </a:rPr>
              <a:t>for</a:t>
            </a:r>
            <a:r>
              <a:rPr lang="de-DE" sz="2000" dirty="0" smtClean="0">
                <a:sym typeface="Wingdings" pitchFamily="2" charset="2"/>
              </a:rPr>
              <a:t> 2019 </a:t>
            </a:r>
            <a:r>
              <a:rPr lang="de-DE" sz="2000" dirty="0" err="1" smtClean="0">
                <a:sym typeface="Wingdings" pitchFamily="2" charset="2"/>
              </a:rPr>
              <a:t>runs</a:t>
            </a:r>
            <a:r>
              <a:rPr lang="de-DE" sz="2000" dirty="0" smtClean="0">
                <a:sym typeface="Wingdings" pitchFamily="2" charset="2"/>
              </a:rPr>
              <a:t> !</a:t>
            </a:r>
            <a:endParaRPr lang="de-DE" sz="2000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179512" y="5229200"/>
            <a:ext cx="8648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Meanwhile</a:t>
            </a:r>
            <a:r>
              <a:rPr lang="de-DE" sz="1800" dirty="0" smtClean="0"/>
              <a:t>: 	LN2 </a:t>
            </a:r>
            <a:r>
              <a:rPr lang="de-DE" sz="1800" dirty="0" err="1" smtClean="0"/>
              <a:t>pre</a:t>
            </a:r>
            <a:r>
              <a:rPr lang="de-DE" sz="1800" dirty="0" smtClean="0"/>
              <a:t>-cooler </a:t>
            </a:r>
            <a:r>
              <a:rPr lang="de-DE" sz="1800" dirty="0" err="1" smtClean="0"/>
              <a:t>prepared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sustained</a:t>
            </a:r>
            <a:r>
              <a:rPr lang="de-DE" sz="1800" dirty="0" smtClean="0"/>
              <a:t> </a:t>
            </a:r>
            <a:r>
              <a:rPr lang="de-DE" sz="1800" dirty="0" err="1" smtClean="0"/>
              <a:t>operation</a:t>
            </a:r>
            <a:r>
              <a:rPr lang="de-DE" sz="1800" dirty="0" smtClean="0"/>
              <a:t> (07/2019).</a:t>
            </a:r>
            <a:br>
              <a:rPr lang="de-DE" sz="1800" dirty="0" smtClean="0"/>
            </a:br>
            <a:r>
              <a:rPr lang="de-DE" sz="1800" dirty="0" smtClean="0"/>
              <a:t>		Campus </a:t>
            </a:r>
            <a:r>
              <a:rPr lang="de-DE" sz="1800" dirty="0" err="1" smtClean="0"/>
              <a:t>infrastructure</a:t>
            </a:r>
            <a:r>
              <a:rPr lang="de-DE" sz="1800" dirty="0" smtClean="0"/>
              <a:t>: </a:t>
            </a:r>
            <a:r>
              <a:rPr lang="de-DE" sz="1800" dirty="0" err="1" smtClean="0"/>
              <a:t>media</a:t>
            </a:r>
            <a:r>
              <a:rPr lang="de-DE" sz="1800" dirty="0" smtClean="0"/>
              <a:t> </a:t>
            </a:r>
            <a:r>
              <a:rPr lang="de-DE" sz="1800" dirty="0" err="1" smtClean="0"/>
              <a:t>supplies</a:t>
            </a:r>
            <a:r>
              <a:rPr lang="de-DE" sz="1800" dirty="0" smtClean="0"/>
              <a:t> - </a:t>
            </a:r>
            <a:r>
              <a:rPr lang="de-DE" sz="1800" dirty="0" err="1" smtClean="0"/>
              <a:t>computing</a:t>
            </a:r>
            <a:r>
              <a:rPr lang="de-DE" sz="1800" dirty="0" smtClean="0"/>
              <a:t> – </a:t>
            </a:r>
            <a:br>
              <a:rPr lang="de-DE" sz="1800" dirty="0" smtClean="0"/>
            </a:br>
            <a:r>
              <a:rPr lang="de-DE" sz="1800" dirty="0" smtClean="0"/>
              <a:t>		</a:t>
            </a:r>
            <a:r>
              <a:rPr lang="de-DE" sz="1800" dirty="0" err="1" smtClean="0"/>
              <a:t>counting</a:t>
            </a:r>
            <a:r>
              <a:rPr lang="de-DE" sz="1800" dirty="0" smtClean="0"/>
              <a:t> </a:t>
            </a:r>
            <a:r>
              <a:rPr lang="de-DE" sz="1800" dirty="0" err="1" smtClean="0"/>
              <a:t>room</a:t>
            </a:r>
            <a:r>
              <a:rPr lang="de-DE" sz="1800" dirty="0" smtClean="0"/>
              <a:t> – </a:t>
            </a:r>
            <a:r>
              <a:rPr lang="de-DE" sz="1800" dirty="0" err="1" smtClean="0"/>
              <a:t>preparation</a:t>
            </a:r>
            <a:r>
              <a:rPr lang="de-DE" sz="1800" dirty="0" smtClean="0"/>
              <a:t> </a:t>
            </a:r>
            <a:r>
              <a:rPr lang="de-DE" sz="1800" dirty="0" err="1" smtClean="0"/>
              <a:t>areas</a:t>
            </a:r>
            <a:r>
              <a:rPr lang="de-DE" sz="1800" dirty="0" smtClean="0"/>
              <a:t>: </a:t>
            </a:r>
            <a:r>
              <a:rPr lang="de-DE" sz="1800" dirty="0" err="1" smtClean="0"/>
              <a:t>upgrade</a:t>
            </a:r>
            <a:r>
              <a:rPr lang="de-DE" sz="1800" dirty="0" smtClean="0"/>
              <a:t> </a:t>
            </a:r>
            <a:r>
              <a:rPr lang="de-DE" sz="1800" dirty="0" err="1" smtClean="0"/>
              <a:t>measures</a:t>
            </a:r>
            <a:r>
              <a:rPr lang="de-DE" sz="1800" dirty="0" smtClean="0"/>
              <a:t> (2019/20).</a:t>
            </a:r>
            <a:endParaRPr lang="de-DE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pic>
        <p:nvPicPr>
          <p:cNvPr id="139266" name="Picture 2" descr="D:\00transfer\20190227-NUSTAR\20190225_052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" y="0"/>
            <a:ext cx="9168340" cy="5157192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2627784" y="4581128"/>
            <a:ext cx="5828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C000"/>
                </a:solidFill>
              </a:rPr>
              <a:t>20190225 5:12 </a:t>
            </a:r>
            <a:r>
              <a:rPr lang="de-DE" sz="2800" dirty="0" err="1" smtClean="0">
                <a:solidFill>
                  <a:srgbClr val="FFC000"/>
                </a:solidFill>
              </a:rPr>
              <a:t>Quench</a:t>
            </a:r>
            <a:r>
              <a:rPr lang="de-DE" sz="2800" dirty="0" smtClean="0">
                <a:solidFill>
                  <a:srgbClr val="FFC000"/>
                </a:solidFill>
              </a:rPr>
              <a:t> @2800A !!!</a:t>
            </a:r>
            <a:endParaRPr lang="de-DE" sz="2800" dirty="0">
              <a:solidFill>
                <a:srgbClr val="FFC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49397" y="5085184"/>
            <a:ext cx="65453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Quench</a:t>
            </a:r>
            <a:r>
              <a:rPr lang="de-DE" sz="2800" dirty="0" smtClean="0"/>
              <a:t> </a:t>
            </a:r>
            <a:r>
              <a:rPr lang="de-DE" sz="2800" dirty="0" err="1" smtClean="0"/>
              <a:t>while</a:t>
            </a:r>
            <a:r>
              <a:rPr lang="de-DE" sz="2800" dirty="0" smtClean="0"/>
              <a:t> </a:t>
            </a:r>
            <a:r>
              <a:rPr lang="de-DE" sz="2800" dirty="0" err="1" smtClean="0"/>
              <a:t>ramping</a:t>
            </a:r>
            <a:r>
              <a:rPr lang="de-DE" sz="2800" dirty="0" smtClean="0"/>
              <a:t> </a:t>
            </a:r>
            <a:r>
              <a:rPr lang="de-DE" sz="2800" dirty="0" err="1" smtClean="0"/>
              <a:t>up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baseline="30000" dirty="0" smtClean="0"/>
              <a:t>124</a:t>
            </a:r>
            <a:r>
              <a:rPr lang="de-DE" sz="2800" dirty="0" smtClean="0"/>
              <a:t>Sn </a:t>
            </a:r>
            <a:r>
              <a:rPr lang="de-DE" sz="2800" dirty="0" err="1" smtClean="0"/>
              <a:t>run</a:t>
            </a:r>
            <a:endParaRPr lang="de-DE" sz="2800" dirty="0" smtClean="0"/>
          </a:p>
          <a:p>
            <a:r>
              <a:rPr lang="de-DE" sz="2800" dirty="0" smtClean="0"/>
              <a:t>Analysis </a:t>
            </a:r>
            <a:r>
              <a:rPr lang="de-DE" sz="2800" dirty="0" err="1" smtClean="0"/>
              <a:t>yields</a:t>
            </a:r>
            <a:r>
              <a:rPr lang="de-DE" sz="2800" dirty="0" smtClean="0"/>
              <a:t> </a:t>
            </a:r>
            <a:r>
              <a:rPr lang="de-DE" sz="2800" dirty="0" err="1" smtClean="0"/>
              <a:t>bad</a:t>
            </a:r>
            <a:r>
              <a:rPr lang="de-DE" sz="2800" dirty="0" smtClean="0"/>
              <a:t> QD probe </a:t>
            </a:r>
            <a:r>
              <a:rPr lang="de-DE" sz="2800" dirty="0" err="1" smtClean="0"/>
              <a:t>contact</a:t>
            </a:r>
            <a:endParaRPr lang="de-DE" sz="2800" dirty="0" smtClean="0"/>
          </a:p>
          <a:p>
            <a:r>
              <a:rPr lang="de-DE" sz="2800" dirty="0" err="1" smtClean="0"/>
              <a:t>Recovery</a:t>
            </a:r>
            <a:r>
              <a:rPr lang="de-DE" sz="2800" dirty="0" smtClean="0"/>
              <a:t> </a:t>
            </a:r>
            <a:r>
              <a:rPr lang="de-DE" sz="2800" dirty="0" err="1" smtClean="0"/>
              <a:t>within</a:t>
            </a:r>
            <a:r>
              <a:rPr lang="de-DE" sz="2800" dirty="0" smtClean="0"/>
              <a:t> 48h !!! 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3" descr="D:\00transfer\20190925-NUSTAR-Week\cooldownkurve_glad_2019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2869" y="4350996"/>
            <a:ext cx="5844779" cy="2534388"/>
          </a:xfrm>
          <a:prstGeom prst="rect">
            <a:avLst/>
          </a:prstGeom>
          <a:noFill/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80528" y="44624"/>
            <a:ext cx="7416823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Status of GLAD magnet         (F-D in-kind)</a:t>
            </a:r>
            <a:b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55576" y="1052736"/>
            <a:ext cx="52998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000" dirty="0" smtClean="0"/>
              <a:t> Problem </a:t>
            </a:r>
            <a:r>
              <a:rPr lang="de-DE" sz="2000" dirty="0" err="1" smtClean="0"/>
              <a:t>tracked</a:t>
            </a:r>
            <a:r>
              <a:rPr lang="de-DE" sz="2000" dirty="0" smtClean="0"/>
              <a:t> down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bad</a:t>
            </a:r>
            <a:r>
              <a:rPr lang="de-DE" sz="2000" dirty="0" smtClean="0"/>
              <a:t> probe </a:t>
            </a:r>
            <a:r>
              <a:rPr lang="de-DE" sz="2000" dirty="0" err="1" smtClean="0"/>
              <a:t>contact</a:t>
            </a:r>
            <a:endParaRPr lang="de-DE" sz="2000" dirty="0" smtClean="0"/>
          </a:p>
          <a:p>
            <a:pPr>
              <a:buFont typeface="Arial" pitchFamily="34" charset="0"/>
              <a:buChar char="•"/>
            </a:pPr>
            <a:r>
              <a:rPr lang="de-DE" sz="2000" dirty="0" smtClean="0"/>
              <a:t> …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repaired</a:t>
            </a:r>
            <a:r>
              <a:rPr lang="de-DE" sz="2000" dirty="0" smtClean="0"/>
              <a:t> </a:t>
            </a:r>
            <a:r>
              <a:rPr lang="de-DE" sz="2000" dirty="0" err="1" smtClean="0"/>
              <a:t>this</a:t>
            </a:r>
            <a:r>
              <a:rPr lang="de-DE" sz="2000" dirty="0" smtClean="0"/>
              <a:t> </a:t>
            </a:r>
            <a:r>
              <a:rPr lang="de-DE" sz="2000" dirty="0" err="1" smtClean="0"/>
              <a:t>summer</a:t>
            </a:r>
            <a:endParaRPr lang="de-DE" sz="2000" dirty="0" smtClean="0"/>
          </a:p>
        </p:txBody>
      </p:sp>
      <p:pic>
        <p:nvPicPr>
          <p:cNvPr id="144386" name="Picture 2" descr="D:\00transfer\20190925-NUSTAR-Week\cooldownkurve_glad_2019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014" y="1772816"/>
            <a:ext cx="7852370" cy="2781493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683568" y="4699010"/>
            <a:ext cx="21723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Final Cool-down</a:t>
            </a:r>
            <a:br>
              <a:rPr lang="de-DE" sz="1800" dirty="0" smtClean="0"/>
            </a:br>
            <a:r>
              <a:rPr lang="de-DE" sz="1800" dirty="0" err="1" smtClean="0"/>
              <a:t>ongoing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Dry-run </a:t>
            </a:r>
            <a:r>
              <a:rPr lang="de-DE" sz="1800" dirty="0" smtClean="0"/>
              <a:t>Nov 14</a:t>
            </a:r>
            <a:r>
              <a:rPr lang="de-DE" sz="1800" baseline="30000" dirty="0" smtClean="0"/>
              <a:t>th</a:t>
            </a:r>
            <a:endParaRPr lang="de-DE" sz="1800" baseline="30000" dirty="0" smtClean="0"/>
          </a:p>
          <a:p>
            <a:r>
              <a:rPr lang="de-DE" sz="1800" dirty="0" err="1" smtClean="0"/>
              <a:t>prior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engineering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beam time. </a:t>
            </a:r>
            <a:endParaRPr lang="de-DE" sz="1800" dirty="0"/>
          </a:p>
        </p:txBody>
      </p:sp>
      <p:sp>
        <p:nvSpPr>
          <p:cNvPr id="10" name="Textfeld 9"/>
          <p:cNvSpPr txBox="1"/>
          <p:nvPr/>
        </p:nvSpPr>
        <p:spPr>
          <a:xfrm>
            <a:off x="6300192" y="980728"/>
            <a:ext cx="2932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C. </a:t>
            </a:r>
            <a:r>
              <a:rPr lang="de-DE" sz="1600" dirty="0" err="1" smtClean="0"/>
              <a:t>Mayri</a:t>
            </a:r>
            <a:r>
              <a:rPr lang="de-DE" sz="1600" dirty="0" smtClean="0"/>
              <a:t>, H.S. T. </a:t>
            </a:r>
            <a:r>
              <a:rPr lang="de-DE" sz="1600" dirty="0" err="1" smtClean="0"/>
              <a:t>Hackler</a:t>
            </a:r>
            <a:r>
              <a:rPr lang="de-DE" sz="1600" dirty="0" smtClean="0"/>
              <a:t> et al.</a:t>
            </a:r>
            <a:endParaRPr lang="de-DE" sz="1600" dirty="0"/>
          </a:p>
        </p:txBody>
      </p:sp>
      <p:sp>
        <p:nvSpPr>
          <p:cNvPr id="11" name="Textfeld 10"/>
          <p:cNvSpPr txBox="1"/>
          <p:nvPr/>
        </p:nvSpPr>
        <p:spPr>
          <a:xfrm>
            <a:off x="-46603" y="506869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C00000"/>
                </a:solidFill>
              </a:rPr>
              <a:t>Issues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</a:rPr>
              <a:t>solved</a:t>
            </a:r>
            <a:r>
              <a:rPr lang="de-DE" sz="2400" b="1" dirty="0" smtClean="0">
                <a:solidFill>
                  <a:srgbClr val="C00000"/>
                </a:solidFill>
              </a:rPr>
              <a:t> – </a:t>
            </a:r>
            <a:r>
              <a:rPr lang="de-DE" sz="2400" b="1" dirty="0" err="1" smtClean="0">
                <a:solidFill>
                  <a:srgbClr val="C00000"/>
                </a:solidFill>
              </a:rPr>
              <a:t>verification</a:t>
            </a:r>
            <a:r>
              <a:rPr lang="de-DE" sz="2400" b="1" dirty="0" smtClean="0">
                <a:solidFill>
                  <a:srgbClr val="C00000"/>
                </a:solidFill>
              </a:rPr>
              <a:t> in </a:t>
            </a:r>
            <a:r>
              <a:rPr lang="de-DE" sz="2400" b="1" dirty="0" err="1" smtClean="0">
                <a:solidFill>
                  <a:srgbClr val="C00000"/>
                </a:solidFill>
              </a:rPr>
              <a:t>progress</a:t>
            </a:r>
            <a:endParaRPr lang="de-DE" sz="2400" b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512" y="303039"/>
            <a:ext cx="868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2400" b="1" dirty="0" smtClean="0">
                <a:solidFill>
                  <a:prstClr val="black"/>
                </a:solidFill>
                <a:latin typeface="Arial"/>
              </a:rPr>
              <a:t>Starting point 2016</a:t>
            </a:r>
            <a:endParaRPr lang="en-US" altLang="de-DE" sz="2400" b="1" dirty="0">
              <a:solidFill>
                <a:srgbClr val="1F497D"/>
              </a:solidFill>
              <a:latin typeface="Arial"/>
            </a:endParaRPr>
          </a:p>
        </p:txBody>
      </p:sp>
      <p:pic>
        <p:nvPicPr>
          <p:cNvPr id="4" name="Picture 2" descr="Q:\Fol-tex\20170403-06-R3B-Meeting\20160427_1008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21702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6" name="Gleichschenkliges Dreieck 5"/>
          <p:cNvSpPr/>
          <p:nvPr/>
        </p:nvSpPr>
        <p:spPr bwMode="auto">
          <a:xfrm rot="8169130">
            <a:off x="6191762" y="2232168"/>
            <a:ext cx="443177" cy="459283"/>
          </a:xfrm>
          <a:prstGeom prst="triangl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78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ECE - ECSG Meeting 20191105</a:t>
            </a:r>
            <a:endParaRPr lang="de-DE" dirty="0"/>
          </a:p>
        </p:txBody>
      </p:sp>
      <p:pic>
        <p:nvPicPr>
          <p:cNvPr id="4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986168"/>
            <a:ext cx="9180512" cy="4171024"/>
          </a:xfrm>
          <a:prstGeom prst="rect">
            <a:avLst/>
          </a:prstGeom>
        </p:spPr>
      </p:pic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97" y="4005064"/>
            <a:ext cx="252357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5 Llamada con línea 1"/>
          <p:cNvSpPr/>
          <p:nvPr/>
        </p:nvSpPr>
        <p:spPr>
          <a:xfrm>
            <a:off x="0" y="980728"/>
            <a:ext cx="3023140" cy="1296144"/>
          </a:xfrm>
          <a:prstGeom prst="borderCallout1">
            <a:avLst>
              <a:gd name="adj1" fmla="val 101664"/>
              <a:gd name="adj2" fmla="val 48666"/>
              <a:gd name="adj3" fmla="val 162948"/>
              <a:gd name="adj4" fmla="val 39969"/>
            </a:avLst>
          </a:prstGeom>
          <a:solidFill>
            <a:srgbClr val="A6D3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1600" b="1" dirty="0" smtClean="0">
                <a:solidFill>
                  <a:srgbClr val="C00000"/>
                </a:solidFill>
                <a:latin typeface="Trebuchet MS" pitchFamily="34" charset="0"/>
              </a:rPr>
              <a:t>L3T  (DSSSD,delayed) </a:t>
            </a:r>
            <a:r>
              <a:rPr lang="es-ES" sz="1600" b="1" dirty="0" smtClean="0">
                <a:solidFill>
                  <a:srgbClr val="C00000"/>
                </a:solidFill>
                <a:latin typeface="Trebuchet MS" pitchFamily="34" charset="0"/>
                <a:sym typeface="Wingdings" pitchFamily="2" charset="2"/>
              </a:rPr>
              <a:t>	     </a:t>
            </a:r>
            <a:br>
              <a:rPr lang="es-ES" sz="1600" b="1" dirty="0" smtClean="0">
                <a:solidFill>
                  <a:srgbClr val="C00000"/>
                </a:solidFill>
                <a:latin typeface="Trebuchet MS" pitchFamily="34" charset="0"/>
                <a:sym typeface="Wingdings" pitchFamily="2" charset="2"/>
              </a:rPr>
            </a:br>
            <a:r>
              <a:rPr lang="es-ES" sz="1600" b="1" dirty="0" smtClean="0">
                <a:solidFill>
                  <a:schemeClr val="accent2"/>
                </a:solidFill>
                <a:latin typeface="Trebuchet MS" pitchFamily="34" charset="0"/>
                <a:sym typeface="Wingdings" pitchFamily="2" charset="2"/>
              </a:rPr>
              <a:t>AMS up to 8 systems</a:t>
            </a:r>
          </a:p>
          <a:p>
            <a:r>
              <a:rPr lang="es-ES" sz="1600" dirty="0" smtClean="0">
                <a:solidFill>
                  <a:schemeClr val="accent4"/>
                </a:solidFill>
                <a:latin typeface="Trebuchet MS" pitchFamily="34" charset="0"/>
              </a:rPr>
              <a:t>18 det.ladders  (6+12)</a:t>
            </a:r>
          </a:p>
          <a:p>
            <a:r>
              <a:rPr lang="es-ES" sz="1600" dirty="0" smtClean="0">
                <a:solidFill>
                  <a:schemeClr val="accent4"/>
                </a:solidFill>
                <a:latin typeface="Trebuchet MS" pitchFamily="34" charset="0"/>
              </a:rPr>
              <a:t>Strip pich 50µm</a:t>
            </a:r>
          </a:p>
          <a:p>
            <a:r>
              <a:rPr lang="es-ES" sz="1600" dirty="0" smtClean="0">
                <a:solidFill>
                  <a:schemeClr val="accent4"/>
                </a:solidFill>
                <a:latin typeface="Trebuchet MS" pitchFamily="34" charset="0"/>
              </a:rPr>
              <a:t>912 ASICS  116736 </a:t>
            </a:r>
            <a:r>
              <a:rPr lang="es-ES" sz="1600" dirty="0" err="1">
                <a:solidFill>
                  <a:schemeClr val="accent4"/>
                </a:solidFill>
                <a:latin typeface="Trebuchet MS" pitchFamily="34" charset="0"/>
              </a:rPr>
              <a:t>channels</a:t>
            </a:r>
            <a:r>
              <a:rPr lang="es-ES" sz="1600" dirty="0" smtClean="0">
                <a:solidFill>
                  <a:schemeClr val="accent4"/>
                </a:solidFill>
                <a:latin typeface="Trebuchet MS" pitchFamily="34" charset="0"/>
              </a:rPr>
              <a:t> </a:t>
            </a:r>
            <a:endParaRPr lang="es-ES" sz="1600" dirty="0">
              <a:solidFill>
                <a:schemeClr val="accent4"/>
              </a:solidFill>
            </a:endParaRPr>
          </a:p>
        </p:txBody>
      </p:sp>
      <p:sp>
        <p:nvSpPr>
          <p:cNvPr id="7" name="5 Llamada con línea 1"/>
          <p:cNvSpPr/>
          <p:nvPr/>
        </p:nvSpPr>
        <p:spPr>
          <a:xfrm>
            <a:off x="3896218" y="980728"/>
            <a:ext cx="3168352" cy="1296144"/>
          </a:xfrm>
          <a:prstGeom prst="borderCallout1">
            <a:avLst>
              <a:gd name="adj1" fmla="val 101664"/>
              <a:gd name="adj2" fmla="val 48666"/>
              <a:gd name="adj3" fmla="val 150121"/>
              <a:gd name="adj4" fmla="val 105962"/>
            </a:avLst>
          </a:prstGeom>
          <a:solidFill>
            <a:srgbClr val="A6D3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 smtClean="0">
                <a:solidFill>
                  <a:srgbClr val="C00000"/>
                </a:solidFill>
                <a:latin typeface="Trebuchet MS" pitchFamily="34" charset="0"/>
                <a:sym typeface="Wingdings" pitchFamily="2" charset="2"/>
              </a:rPr>
              <a:t>NeuLAND </a:t>
            </a:r>
            <a:br>
              <a:rPr lang="es-ES" sz="1600" b="1" dirty="0" smtClean="0">
                <a:solidFill>
                  <a:srgbClr val="C00000"/>
                </a:solidFill>
                <a:latin typeface="Trebuchet MS" pitchFamily="34" charset="0"/>
                <a:sym typeface="Wingdings" pitchFamily="2" charset="2"/>
              </a:rPr>
            </a:br>
            <a:endParaRPr lang="es-ES" sz="1600" dirty="0" smtClean="0">
              <a:solidFill>
                <a:schemeClr val="accent4"/>
              </a:solidFill>
              <a:latin typeface="Trebuchet MS" pitchFamily="34" charset="0"/>
            </a:endParaRPr>
          </a:p>
          <a:p>
            <a:r>
              <a:rPr lang="es-ES" sz="1600" dirty="0" smtClean="0">
                <a:solidFill>
                  <a:schemeClr val="accent4"/>
                </a:solidFill>
                <a:latin typeface="Trebuchet MS" pitchFamily="34" charset="0"/>
              </a:rPr>
              <a:t>8/12 (30) double planes + frame</a:t>
            </a:r>
            <a:br>
              <a:rPr lang="es-ES" sz="1600" dirty="0" smtClean="0">
                <a:solidFill>
                  <a:schemeClr val="accent4"/>
                </a:solidFill>
                <a:latin typeface="Trebuchet MS" pitchFamily="34" charset="0"/>
              </a:rPr>
            </a:br>
            <a:r>
              <a:rPr lang="es-ES" sz="1600" dirty="0" smtClean="0">
                <a:solidFill>
                  <a:schemeClr val="accent4"/>
                </a:solidFill>
                <a:latin typeface="Trebuchet MS" pitchFamily="34" charset="0"/>
              </a:rPr>
              <a:t>1600/2400 (6000) el. channels </a:t>
            </a:r>
            <a:br>
              <a:rPr lang="es-ES" sz="1600" dirty="0" smtClean="0">
                <a:solidFill>
                  <a:schemeClr val="accent4"/>
                </a:solidFill>
                <a:latin typeface="Trebuchet MS" pitchFamily="34" charset="0"/>
              </a:rPr>
            </a:br>
            <a:r>
              <a:rPr lang="es-ES" sz="1600" dirty="0" smtClean="0">
                <a:solidFill>
                  <a:schemeClr val="accent4"/>
                </a:solidFill>
                <a:latin typeface="Trebuchet MS" pitchFamily="34" charset="0"/>
              </a:rPr>
              <a:t>		&amp; HV</a:t>
            </a:r>
          </a:p>
        </p:txBody>
      </p:sp>
      <p:sp>
        <p:nvSpPr>
          <p:cNvPr id="8" name="5 Llamada con línea 1"/>
          <p:cNvSpPr/>
          <p:nvPr/>
        </p:nvSpPr>
        <p:spPr>
          <a:xfrm>
            <a:off x="4789220" y="4509120"/>
            <a:ext cx="4031252" cy="1296144"/>
          </a:xfrm>
          <a:prstGeom prst="borderCallout1">
            <a:avLst>
              <a:gd name="adj1" fmla="val -6295"/>
              <a:gd name="adj2" fmla="val 47749"/>
              <a:gd name="adj3" fmla="val -35868"/>
              <a:gd name="adj4" fmla="val 27596"/>
            </a:avLst>
          </a:prstGeom>
          <a:solidFill>
            <a:srgbClr val="A6D3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 smtClean="0">
                <a:solidFill>
                  <a:srgbClr val="C00000"/>
                </a:solidFill>
                <a:latin typeface="Trebuchet MS" pitchFamily="34" charset="0"/>
                <a:sym typeface="Wingdings" pitchFamily="2" charset="2"/>
              </a:rPr>
              <a:t>Advanced tracking system</a:t>
            </a:r>
            <a:br>
              <a:rPr lang="es-ES" sz="1600" b="1" dirty="0" smtClean="0">
                <a:solidFill>
                  <a:srgbClr val="C00000"/>
                </a:solidFill>
                <a:latin typeface="Trebuchet MS" pitchFamily="34" charset="0"/>
                <a:sym typeface="Wingdings" pitchFamily="2" charset="2"/>
              </a:rPr>
            </a:br>
            <a:r>
              <a:rPr lang="es-ES" sz="1600" dirty="0" smtClean="0">
                <a:solidFill>
                  <a:schemeClr val="accent4"/>
                </a:solidFill>
                <a:latin typeface="Trebuchet MS" pitchFamily="34" charset="0"/>
                <a:sym typeface="Wingdings" pitchFamily="2" charset="2"/>
              </a:rPr>
              <a:t>PSPs, MUSIC, </a:t>
            </a:r>
            <a:br>
              <a:rPr lang="es-ES" sz="1600" dirty="0" smtClean="0">
                <a:solidFill>
                  <a:schemeClr val="accent4"/>
                </a:solidFill>
                <a:latin typeface="Trebuchet MS" pitchFamily="34" charset="0"/>
                <a:sym typeface="Wingdings" pitchFamily="2" charset="2"/>
              </a:rPr>
            </a:br>
            <a:r>
              <a:rPr lang="es-ES" sz="1600" dirty="0" smtClean="0">
                <a:solidFill>
                  <a:schemeClr val="accent4"/>
                </a:solidFill>
                <a:latin typeface="Trebuchet MS" pitchFamily="34" charset="0"/>
                <a:sym typeface="Wingdings" pitchFamily="2" charset="2"/>
              </a:rPr>
              <a:t>plastic ToF (</a:t>
            </a:r>
            <a:r>
              <a:rPr lang="es-ES" sz="1600" dirty="0" smtClean="0">
                <a:solidFill>
                  <a:schemeClr val="accent4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s-ES" sz="1600" dirty="0" smtClean="0">
                <a:solidFill>
                  <a:schemeClr val="accent4"/>
                </a:solidFill>
                <a:latin typeface="Trebuchet MS" pitchFamily="34" charset="0"/>
                <a:sym typeface="Wingdings" pitchFamily="2" charset="2"/>
              </a:rPr>
              <a:t>E and position via ToT)</a:t>
            </a:r>
          </a:p>
          <a:p>
            <a:r>
              <a:rPr lang="es-ES" sz="1600" dirty="0" smtClean="0">
                <a:solidFill>
                  <a:schemeClr val="accent4"/>
                </a:solidFill>
                <a:latin typeface="Trebuchet MS" pitchFamily="34" charset="0"/>
              </a:rPr>
              <a:t>fibre detector trackers</a:t>
            </a:r>
          </a:p>
          <a:p>
            <a:r>
              <a:rPr lang="es-ES" sz="1600" dirty="0" smtClean="0">
                <a:solidFill>
                  <a:schemeClr val="accent4"/>
                </a:solidFill>
                <a:latin typeface="Trebuchet MS" pitchFamily="34" charset="0"/>
              </a:rPr>
              <a:t>(partly in vacuum, with electronics)</a:t>
            </a:r>
          </a:p>
        </p:txBody>
      </p:sp>
      <p:sp>
        <p:nvSpPr>
          <p:cNvPr id="9" name="5 Llamada con línea 1"/>
          <p:cNvSpPr/>
          <p:nvPr/>
        </p:nvSpPr>
        <p:spPr>
          <a:xfrm>
            <a:off x="2267744" y="2420888"/>
            <a:ext cx="2735108" cy="576064"/>
          </a:xfrm>
          <a:prstGeom prst="borderCallout1">
            <a:avLst>
              <a:gd name="adj1" fmla="val 24970"/>
              <a:gd name="adj2" fmla="val 134"/>
              <a:gd name="adj3" fmla="val 134889"/>
              <a:gd name="adj4" fmla="val -27617"/>
            </a:avLst>
          </a:prstGeom>
          <a:solidFill>
            <a:srgbClr val="A6D3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 smtClean="0">
                <a:solidFill>
                  <a:srgbClr val="C00000"/>
                </a:solidFill>
                <a:latin typeface="Trebuchet MS" pitchFamily="34" charset="0"/>
                <a:sym typeface="Wingdings" pitchFamily="2" charset="2"/>
              </a:rPr>
              <a:t>GLAD &amp; LH2 target station</a:t>
            </a:r>
            <a:endParaRPr lang="es-ES" sz="1600" dirty="0" smtClean="0">
              <a:solidFill>
                <a:schemeClr val="accent4"/>
              </a:solidFill>
              <a:latin typeface="Trebuchet MS" pitchFamily="34" charset="0"/>
              <a:sym typeface="Wingdings" pitchFamily="2" charset="2"/>
            </a:endParaRPr>
          </a:p>
        </p:txBody>
      </p:sp>
      <p:sp>
        <p:nvSpPr>
          <p:cNvPr id="10" name="CustomShape 5"/>
          <p:cNvSpPr/>
          <p:nvPr/>
        </p:nvSpPr>
        <p:spPr>
          <a:xfrm>
            <a:off x="107504" y="125704"/>
            <a:ext cx="4749104" cy="639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3600" dirty="0" smtClean="0">
                <a:solidFill>
                  <a:srgbClr val="17375E"/>
                </a:solidFill>
                <a:latin typeface="Trebuchet MS"/>
              </a:rPr>
              <a:t>R3B set up progress</a:t>
            </a:r>
            <a:endParaRPr dirty="0"/>
          </a:p>
        </p:txBody>
      </p:sp>
      <p:sp>
        <p:nvSpPr>
          <p:cNvPr id="11" name="5 Llamada con línea 1"/>
          <p:cNvSpPr/>
          <p:nvPr/>
        </p:nvSpPr>
        <p:spPr>
          <a:xfrm>
            <a:off x="2771800" y="5877272"/>
            <a:ext cx="6048672" cy="648072"/>
          </a:xfrm>
          <a:prstGeom prst="borderCallout1">
            <a:avLst>
              <a:gd name="adj1" fmla="val -2019"/>
              <a:gd name="adj2" fmla="val 19347"/>
              <a:gd name="adj3" fmla="val -1663"/>
              <a:gd name="adj4" fmla="val 19580"/>
            </a:avLst>
          </a:prstGeom>
          <a:solidFill>
            <a:srgbClr val="A6D3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 smtClean="0">
                <a:solidFill>
                  <a:srgbClr val="C00000"/>
                </a:solidFill>
                <a:latin typeface="Trebuchet MS" pitchFamily="34" charset="0"/>
                <a:sym typeface="Wingdings" pitchFamily="2" charset="2"/>
              </a:rPr>
              <a:t>DAQ &amp; Controls (NUSTAR DAQ / EPICS)</a:t>
            </a:r>
          </a:p>
          <a:p>
            <a:r>
              <a:rPr lang="es-ES" sz="1600" b="1" dirty="0" smtClean="0">
                <a:solidFill>
                  <a:srgbClr val="C00000"/>
                </a:solidFill>
                <a:latin typeface="Trebuchet MS" pitchFamily="34" charset="0"/>
                <a:sym typeface="Wingdings" pitchFamily="2" charset="2"/>
              </a:rPr>
              <a:t>Simulation-Analysis (UCESB/R³BRoot) </a:t>
            </a:r>
            <a:endParaRPr lang="es-ES" sz="1600" dirty="0" smtClean="0">
              <a:solidFill>
                <a:schemeClr val="accent4"/>
              </a:solidFill>
              <a:latin typeface="Trebuchet MS" pitchFamily="34" charset="0"/>
              <a:sym typeface="Wingdings" pitchFamily="2" charset="2"/>
            </a:endParaRPr>
          </a:p>
        </p:txBody>
      </p:sp>
      <p:sp>
        <p:nvSpPr>
          <p:cNvPr id="12" name="5 Llamada con línea 1"/>
          <p:cNvSpPr/>
          <p:nvPr/>
        </p:nvSpPr>
        <p:spPr>
          <a:xfrm>
            <a:off x="16587" y="5201490"/>
            <a:ext cx="2525334" cy="360040"/>
          </a:xfrm>
          <a:prstGeom prst="borderCallout1">
            <a:avLst>
              <a:gd name="adj1" fmla="val 24970"/>
              <a:gd name="adj2" fmla="val 134"/>
              <a:gd name="adj3" fmla="val 23295"/>
              <a:gd name="adj4" fmla="val -112"/>
            </a:avLst>
          </a:prstGeom>
          <a:solidFill>
            <a:srgbClr val="A6D3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 smtClean="0">
                <a:solidFill>
                  <a:srgbClr val="C00000"/>
                </a:solidFill>
                <a:latin typeface="Trebuchet MS" pitchFamily="34" charset="0"/>
                <a:sym typeface="Wingdings" pitchFamily="2" charset="2"/>
              </a:rPr>
              <a:t>Califa (forw. Barrel)</a:t>
            </a:r>
            <a:endParaRPr lang="es-ES" sz="1600" dirty="0" smtClean="0">
              <a:solidFill>
                <a:schemeClr val="accent4"/>
              </a:solidFill>
              <a:latin typeface="Trebuchet MS" pitchFamily="34" charset="0"/>
              <a:sym typeface="Wingdings" pitchFamily="2" charset="2"/>
            </a:endParaRPr>
          </a:p>
        </p:txBody>
      </p:sp>
      <p:sp>
        <p:nvSpPr>
          <p:cNvPr id="6" name="Ellipse 5"/>
          <p:cNvSpPr/>
          <p:nvPr/>
        </p:nvSpPr>
        <p:spPr bwMode="auto">
          <a:xfrm rot="19514367">
            <a:off x="6823727" y="1467657"/>
            <a:ext cx="1584176" cy="244827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5616" y="4502321"/>
            <a:ext cx="1994819" cy="103423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5" name="Gerade Verbindung 14"/>
          <p:cNvCxnSpPr/>
          <p:nvPr/>
        </p:nvCxnSpPr>
        <p:spPr bwMode="auto">
          <a:xfrm flipV="1">
            <a:off x="3406017" y="4653136"/>
            <a:ext cx="0" cy="7200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/>
          <p:cNvSpPr/>
          <p:nvPr/>
        </p:nvSpPr>
        <p:spPr>
          <a:xfrm>
            <a:off x="395536" y="-27384"/>
            <a:ext cx="8748464" cy="639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dirty="0" smtClean="0">
                <a:solidFill>
                  <a:srgbClr val="17375E"/>
                </a:solidFill>
                <a:latin typeface="Trebuchet MS"/>
              </a:rPr>
              <a:t>Preparations:  R3B SOFIA setup </a:t>
            </a:r>
            <a:br>
              <a:rPr lang="en-GB" sz="2800" dirty="0" smtClean="0">
                <a:solidFill>
                  <a:srgbClr val="17375E"/>
                </a:solidFill>
                <a:latin typeface="Trebuchet MS"/>
              </a:rPr>
            </a:br>
            <a:r>
              <a:rPr lang="en-GB" sz="2800" dirty="0" smtClean="0">
                <a:solidFill>
                  <a:srgbClr val="17375E"/>
                </a:solidFill>
                <a:latin typeface="Trebuchet MS"/>
              </a:rPr>
              <a:t>for fission campaign	   	   </a:t>
            </a:r>
            <a:r>
              <a:rPr lang="en-GB" sz="2800" dirty="0" smtClean="0">
                <a:solidFill>
                  <a:srgbClr val="17375E"/>
                </a:solidFill>
                <a:latin typeface="Trebuchet MS"/>
                <a:sym typeface="Wingdings" pitchFamily="2" charset="2"/>
              </a:rPr>
              <a:t> A. </a:t>
            </a:r>
            <a:r>
              <a:rPr lang="en-GB" sz="2800" dirty="0" err="1" smtClean="0">
                <a:solidFill>
                  <a:srgbClr val="17375E"/>
                </a:solidFill>
                <a:latin typeface="Trebuchet MS"/>
                <a:sym typeface="Wingdings" pitchFamily="2" charset="2"/>
              </a:rPr>
              <a:t>Chatillon</a:t>
            </a:r>
            <a:endParaRPr sz="2800" dirty="0"/>
          </a:p>
        </p:txBody>
      </p:sp>
      <p:pic>
        <p:nvPicPr>
          <p:cNvPr id="145410" name="Picture 2" descr="D:\00transfer\20190925-NUSTAR-Week\SetUpCoule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980728"/>
            <a:ext cx="8460432" cy="5477075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7812360" y="1052736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>
                <a:solidFill>
                  <a:srgbClr val="C00000"/>
                </a:solidFill>
              </a:rPr>
              <a:t>High rate &amp;</a:t>
            </a:r>
          </a:p>
          <a:p>
            <a:r>
              <a:rPr lang="de-DE" sz="1800" b="1" dirty="0" err="1" smtClean="0">
                <a:solidFill>
                  <a:srgbClr val="C00000"/>
                </a:solidFill>
              </a:rPr>
              <a:t>resolution</a:t>
            </a:r>
            <a:endParaRPr lang="de-DE" sz="1800" b="1" dirty="0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812360" y="4006805"/>
            <a:ext cx="1428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>
                <a:solidFill>
                  <a:srgbClr val="C00000"/>
                </a:solidFill>
              </a:rPr>
              <a:t>2 </a:t>
            </a:r>
            <a:r>
              <a:rPr lang="de-DE" sz="1800" b="1" dirty="0" err="1" smtClean="0">
                <a:solidFill>
                  <a:srgbClr val="C00000"/>
                </a:solidFill>
              </a:rPr>
              <a:t>fragment</a:t>
            </a:r>
            <a:r>
              <a:rPr lang="de-DE" sz="18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de-DE" sz="1800" b="1" dirty="0" smtClean="0">
                <a:solidFill>
                  <a:srgbClr val="C00000"/>
                </a:solidFill>
              </a:rPr>
              <a:t>ID:  </a:t>
            </a:r>
            <a:r>
              <a:rPr lang="de-DE" sz="1800" b="1" dirty="0" err="1" smtClean="0">
                <a:solidFill>
                  <a:srgbClr val="C00000"/>
                </a:solidFill>
              </a:rPr>
              <a:t>light</a:t>
            </a:r>
            <a:r>
              <a:rPr lang="de-DE" sz="1800" b="1" dirty="0" smtClean="0">
                <a:solidFill>
                  <a:srgbClr val="C00000"/>
                </a:solidFill>
              </a:rPr>
              <a:t> &amp;</a:t>
            </a:r>
          </a:p>
          <a:p>
            <a:r>
              <a:rPr lang="de-DE" sz="1800" b="1" dirty="0" smtClean="0">
                <a:solidFill>
                  <a:srgbClr val="C00000"/>
                </a:solidFill>
              </a:rPr>
              <a:t>     heavy</a:t>
            </a:r>
            <a:endParaRPr lang="de-DE" sz="1800" b="1" dirty="0">
              <a:solidFill>
                <a:srgbClr val="C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2944" y="6165304"/>
            <a:ext cx="4140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C00000"/>
                </a:solidFill>
              </a:rPr>
              <a:t>+ (p, 2p) </a:t>
            </a:r>
            <a:r>
              <a:rPr lang="de-DE" sz="1600" b="1" dirty="0" err="1" smtClean="0">
                <a:solidFill>
                  <a:srgbClr val="C00000"/>
                </a:solidFill>
              </a:rPr>
              <a:t>excitation</a:t>
            </a:r>
            <a:r>
              <a:rPr lang="de-DE" sz="1600" b="1" dirty="0" smtClean="0">
                <a:solidFill>
                  <a:srgbClr val="C00000"/>
                </a:solidFill>
              </a:rPr>
              <a:t> </a:t>
            </a:r>
            <a:r>
              <a:rPr lang="de-DE" sz="1600" b="1" dirty="0" err="1" smtClean="0">
                <a:solidFill>
                  <a:srgbClr val="C00000"/>
                </a:solidFill>
              </a:rPr>
              <a:t>energy</a:t>
            </a:r>
            <a:r>
              <a:rPr lang="de-DE" sz="1600" b="1" dirty="0" smtClean="0">
                <a:solidFill>
                  <a:srgbClr val="C00000"/>
                </a:solidFill>
              </a:rPr>
              <a:t> </a:t>
            </a:r>
            <a:r>
              <a:rPr lang="de-DE" sz="1600" b="1" dirty="0" err="1" smtClean="0">
                <a:solidFill>
                  <a:srgbClr val="C00000"/>
                </a:solidFill>
              </a:rPr>
              <a:t>determination</a:t>
            </a:r>
            <a:endParaRPr lang="de-DE" sz="1600" b="1" dirty="0">
              <a:solidFill>
                <a:srgbClr val="C00000"/>
              </a:solidFill>
            </a:endParaRPr>
          </a:p>
        </p:txBody>
      </p:sp>
      <p:sp>
        <p:nvSpPr>
          <p:cNvPr id="10" name="Fußzeilenplatzhalter 1"/>
          <p:cNvSpPr txBox="1">
            <a:spLocks/>
          </p:cNvSpPr>
          <p:nvPr/>
        </p:nvSpPr>
        <p:spPr>
          <a:xfrm>
            <a:off x="-36513" y="6607175"/>
            <a:ext cx="4392613" cy="2508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ECE - ECSG Meeting 20191105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123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3" name="CustomShape 5"/>
          <p:cNvSpPr/>
          <p:nvPr/>
        </p:nvSpPr>
        <p:spPr>
          <a:xfrm>
            <a:off x="107504" y="125704"/>
            <a:ext cx="4749104" cy="639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3600" dirty="0" smtClean="0">
                <a:solidFill>
                  <a:srgbClr val="17375E"/>
                </a:solidFill>
                <a:latin typeface="Trebuchet MS"/>
              </a:rPr>
              <a:t>Critical items</a:t>
            </a:r>
            <a:endParaRPr dirty="0"/>
          </a:p>
        </p:txBody>
      </p:sp>
      <p:sp>
        <p:nvSpPr>
          <p:cNvPr id="4" name="Textfeld 3"/>
          <p:cNvSpPr txBox="1"/>
          <p:nvPr/>
        </p:nvSpPr>
        <p:spPr>
          <a:xfrm>
            <a:off x="539552" y="1703710"/>
            <a:ext cx="67252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3200" dirty="0" smtClean="0"/>
              <a:t>L3T Si </a:t>
            </a:r>
            <a:r>
              <a:rPr lang="de-DE" sz="3200" dirty="0" err="1" smtClean="0"/>
              <a:t>Tracker</a:t>
            </a:r>
            <a:r>
              <a:rPr lang="de-DE" sz="3200" dirty="0" smtClean="0"/>
              <a:t> (UK) – </a:t>
            </a:r>
            <a:r>
              <a:rPr lang="de-DE" sz="3200" dirty="0" err="1" smtClean="0"/>
              <a:t>performance</a:t>
            </a:r>
            <a:endParaRPr lang="de-DE" sz="3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3200" dirty="0" smtClean="0"/>
              <a:t>GLAD (F/D) – </a:t>
            </a:r>
            <a:r>
              <a:rPr lang="de-DE" sz="3200" dirty="0" err="1" smtClean="0"/>
              <a:t>technical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6633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12496274" cy="5112568"/>
          </a:xfrm>
          <a:prstGeom prst="rect">
            <a:avLst/>
          </a:prstGeom>
        </p:spPr>
      </p:pic>
      <p:sp>
        <p:nvSpPr>
          <p:cNvPr id="4" name="CustomShape 5"/>
          <p:cNvSpPr/>
          <p:nvPr/>
        </p:nvSpPr>
        <p:spPr>
          <a:xfrm>
            <a:off x="-36512" y="53696"/>
            <a:ext cx="8424936" cy="639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3200" dirty="0" smtClean="0">
                <a:solidFill>
                  <a:srgbClr val="17375E"/>
                </a:solidFill>
                <a:latin typeface="Trebuchet MS"/>
              </a:rPr>
              <a:t>(1) L3T: Project started UK funded ~2009</a:t>
            </a:r>
          </a:p>
          <a:p>
            <a:pPr>
              <a:lnSpc>
                <a:spcPct val="100000"/>
              </a:lnSpc>
            </a:pPr>
            <a:r>
              <a:rPr lang="en-GB" sz="3600" dirty="0" smtClean="0">
                <a:solidFill>
                  <a:srgbClr val="17375E"/>
                </a:solidFill>
                <a:latin typeface="Trebuchet MS"/>
              </a:rPr>
              <a:t/>
            </a:r>
            <a:br>
              <a:rPr lang="en-GB" sz="3600" dirty="0" smtClean="0">
                <a:solidFill>
                  <a:srgbClr val="17375E"/>
                </a:solidFill>
                <a:latin typeface="Trebuchet MS"/>
              </a:rPr>
            </a:br>
            <a:endParaRPr dirty="0"/>
          </a:p>
        </p:txBody>
      </p:sp>
      <p:sp>
        <p:nvSpPr>
          <p:cNvPr id="5" name="Textfeld 4"/>
          <p:cNvSpPr txBox="1"/>
          <p:nvPr/>
        </p:nvSpPr>
        <p:spPr>
          <a:xfrm>
            <a:off x="467544" y="908720"/>
            <a:ext cx="6573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</a:rPr>
              <a:t>Status: </a:t>
            </a:r>
            <a:r>
              <a:rPr lang="de-DE" sz="2000" dirty="0" err="1" smtClean="0">
                <a:solidFill>
                  <a:srgbClr val="C00000"/>
                </a:solidFill>
              </a:rPr>
              <a:t>EoI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for</a:t>
            </a:r>
            <a:r>
              <a:rPr lang="de-DE" sz="2000" dirty="0" smtClean="0">
                <a:solidFill>
                  <a:srgbClr val="C00000"/>
                </a:solidFill>
              </a:rPr>
              <a:t> FAIR, </a:t>
            </a:r>
            <a:r>
              <a:rPr lang="de-DE" sz="2000" dirty="0" err="1" smtClean="0">
                <a:solidFill>
                  <a:srgbClr val="C00000"/>
                </a:solidFill>
              </a:rPr>
              <a:t>no</a:t>
            </a:r>
            <a:r>
              <a:rPr lang="de-DE" sz="2000" dirty="0" smtClean="0">
                <a:solidFill>
                  <a:srgbClr val="C00000"/>
                </a:solidFill>
              </a:rPr>
              <a:t> TDR; </a:t>
            </a:r>
            <a:r>
              <a:rPr lang="de-DE" sz="2000" dirty="0" err="1" smtClean="0">
                <a:solidFill>
                  <a:srgbClr val="C00000"/>
                </a:solidFill>
              </a:rPr>
              <a:t>built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with</a:t>
            </a:r>
            <a:r>
              <a:rPr lang="de-DE" sz="2000" dirty="0" smtClean="0">
                <a:solidFill>
                  <a:srgbClr val="C00000"/>
                </a:solidFill>
              </a:rPr>
              <a:t> UK </a:t>
            </a:r>
            <a:r>
              <a:rPr lang="de-DE" sz="2000" dirty="0" err="1" smtClean="0">
                <a:solidFill>
                  <a:srgbClr val="C00000"/>
                </a:solidFill>
              </a:rPr>
              <a:t>project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funds</a:t>
            </a:r>
            <a:endParaRPr lang="de-DE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3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3" name="CustomShape 5"/>
          <p:cNvSpPr/>
          <p:nvPr/>
        </p:nvSpPr>
        <p:spPr>
          <a:xfrm>
            <a:off x="-36512" y="341728"/>
            <a:ext cx="8424936" cy="639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3600" dirty="0" smtClean="0">
                <a:solidFill>
                  <a:srgbClr val="17375E"/>
                </a:solidFill>
                <a:latin typeface="Trebuchet MS"/>
              </a:rPr>
              <a:t>TDR drafted in the process …</a:t>
            </a:r>
          </a:p>
          <a:p>
            <a:pPr>
              <a:lnSpc>
                <a:spcPct val="100000"/>
              </a:lnSpc>
            </a:pPr>
            <a:r>
              <a:rPr lang="en-GB" sz="2800" dirty="0" smtClean="0">
                <a:solidFill>
                  <a:srgbClr val="17375E"/>
                </a:solidFill>
                <a:latin typeface="Trebuchet MS"/>
              </a:rPr>
              <a:t>(Draft 2017)</a:t>
            </a:r>
            <a:r>
              <a:rPr lang="en-GB" sz="3600" dirty="0" smtClean="0">
                <a:solidFill>
                  <a:srgbClr val="17375E"/>
                </a:solidFill>
                <a:latin typeface="Trebuchet MS"/>
              </a:rPr>
              <a:t/>
            </a:r>
            <a:br>
              <a:rPr lang="en-GB" sz="3600" dirty="0" smtClean="0">
                <a:solidFill>
                  <a:srgbClr val="17375E"/>
                </a:solidFill>
                <a:latin typeface="Trebuchet MS"/>
              </a:rPr>
            </a:br>
            <a:endParaRPr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587522"/>
            <a:ext cx="7334289" cy="286437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79512" y="4068361"/>
            <a:ext cx="38154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Favourable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have</a:t>
            </a:r>
            <a:r>
              <a:rPr lang="de-DE" sz="1600" dirty="0" smtClean="0"/>
              <a:t> a 100µm </a:t>
            </a:r>
            <a:r>
              <a:rPr lang="de-DE" sz="1600" dirty="0" err="1" smtClean="0"/>
              <a:t>inner</a:t>
            </a:r>
            <a:r>
              <a:rPr lang="de-DE" sz="1600" dirty="0" smtClean="0"/>
              <a:t> </a:t>
            </a:r>
            <a:r>
              <a:rPr lang="de-DE" sz="1600" dirty="0" err="1" smtClean="0"/>
              <a:t>layer</a:t>
            </a:r>
            <a:endParaRPr lang="de-DE" sz="1600" dirty="0" smtClean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 smtClean="0">
                <a:sym typeface="Wingdings" panose="05000000000000000000" pitchFamily="2" charset="2"/>
              </a:rPr>
              <a:t>300µm </a:t>
            </a:r>
            <a:r>
              <a:rPr lang="de-DE" sz="1600" dirty="0" err="1" smtClean="0">
                <a:sym typeface="Wingdings" panose="05000000000000000000" pitchFamily="2" charset="2"/>
              </a:rPr>
              <a:t>achievable</a:t>
            </a:r>
            <a:endParaRPr lang="de-DE" sz="1600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1600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compromises</a:t>
            </a:r>
            <a:r>
              <a:rPr lang="de-DE" sz="16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accepted</a:t>
            </a:r>
            <a:r>
              <a:rPr lang="de-DE" sz="16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in R3B </a:t>
            </a:r>
            <a:br>
              <a:rPr lang="de-DE" sz="1600" dirty="0" smtClean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de-DE" sz="16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collaboration</a:t>
            </a:r>
            <a:r>
              <a:rPr lang="de-DE" sz="16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meetings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065540"/>
            <a:ext cx="2744435" cy="1978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52476" y="1700808"/>
            <a:ext cx="2730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Two</a:t>
            </a:r>
            <a:r>
              <a:rPr lang="de-DE" sz="1600" dirty="0" smtClean="0"/>
              <a:t> </a:t>
            </a:r>
            <a:r>
              <a:rPr lang="de-DE" sz="1600" dirty="0" err="1" smtClean="0"/>
              <a:t>outer</a:t>
            </a:r>
            <a:r>
              <a:rPr lang="de-DE" sz="1600" dirty="0" smtClean="0"/>
              <a:t> </a:t>
            </a:r>
            <a:r>
              <a:rPr lang="de-DE" sz="1600" dirty="0" err="1" smtClean="0"/>
              <a:t>layers</a:t>
            </a:r>
            <a:r>
              <a:rPr lang="de-DE" sz="1600" dirty="0" smtClean="0"/>
              <a:t> (300µm) +</a:t>
            </a:r>
          </a:p>
          <a:p>
            <a:r>
              <a:rPr lang="de-DE" sz="1600" dirty="0" err="1" smtClean="0"/>
              <a:t>thin</a:t>
            </a:r>
            <a:r>
              <a:rPr lang="de-DE" sz="1600" dirty="0" smtClean="0"/>
              <a:t> </a:t>
            </a:r>
            <a:r>
              <a:rPr lang="de-DE" sz="1600" dirty="0" err="1" smtClean="0"/>
              <a:t>inner</a:t>
            </a:r>
            <a:r>
              <a:rPr lang="de-DE" sz="1600" dirty="0" smtClean="0"/>
              <a:t> </a:t>
            </a:r>
            <a:r>
              <a:rPr lang="de-DE" sz="1600" dirty="0" err="1" smtClean="0"/>
              <a:t>layer</a:t>
            </a:r>
            <a:r>
              <a:rPr lang="de-DE" sz="1600" dirty="0" smtClean="0"/>
              <a:t> (100µm)</a:t>
            </a:r>
            <a:endParaRPr lang="de-DE" sz="1600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 err="1" smtClean="0">
                <a:sym typeface="Wingdings" panose="05000000000000000000" pitchFamily="2" charset="2"/>
              </a:rPr>
              <a:t>reduced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to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two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layers</a:t>
            </a:r>
            <a:endParaRPr lang="de-DE" sz="16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882" y="3084178"/>
            <a:ext cx="5028719" cy="82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87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ECE - ECSG Meeting 20191105</a:t>
            </a:r>
            <a:endParaRPr lang="de-DE"/>
          </a:p>
        </p:txBody>
      </p:sp>
      <p:sp>
        <p:nvSpPr>
          <p:cNvPr id="3" name="CustomShape 5"/>
          <p:cNvSpPr/>
          <p:nvPr/>
        </p:nvSpPr>
        <p:spPr>
          <a:xfrm>
            <a:off x="-36512" y="269720"/>
            <a:ext cx="8424936" cy="639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3600" dirty="0" smtClean="0">
                <a:solidFill>
                  <a:srgbClr val="17375E"/>
                </a:solidFill>
                <a:latin typeface="Trebuchet MS"/>
              </a:rPr>
              <a:t>Remaining issue: ASIC performance</a:t>
            </a:r>
          </a:p>
          <a:p>
            <a:pPr>
              <a:lnSpc>
                <a:spcPct val="100000"/>
              </a:lnSpc>
            </a:pPr>
            <a:r>
              <a:rPr lang="en-GB" sz="3600" dirty="0" smtClean="0">
                <a:solidFill>
                  <a:srgbClr val="17375E"/>
                </a:solidFill>
                <a:latin typeface="Trebuchet MS"/>
              </a:rPr>
              <a:t/>
            </a:r>
            <a:br>
              <a:rPr lang="en-GB" sz="3600" dirty="0" smtClean="0">
                <a:solidFill>
                  <a:srgbClr val="17375E"/>
                </a:solidFill>
                <a:latin typeface="Trebuchet MS"/>
              </a:rPr>
            </a:br>
            <a:endParaRPr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353" y="1052736"/>
            <a:ext cx="6742979" cy="424847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860032" y="3068960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C00000"/>
                </a:solidFill>
              </a:rPr>
              <a:t>T</a:t>
            </a:r>
            <a:endParaRPr lang="de-DE" sz="2000" b="1" dirty="0">
              <a:solidFill>
                <a:srgbClr val="C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311400" y="210193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C00000"/>
                </a:solidFill>
              </a:rPr>
              <a:t>E</a:t>
            </a:r>
            <a:endParaRPr lang="de-DE" sz="2000" b="1" dirty="0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1345" y="5373216"/>
            <a:ext cx="85924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Dynamic </a:t>
            </a:r>
            <a:r>
              <a:rPr lang="de-DE" sz="1800" dirty="0" err="1" smtClean="0"/>
              <a:t>range</a:t>
            </a:r>
            <a:r>
              <a:rPr lang="de-DE" sz="1800" dirty="0" smtClean="0"/>
              <a:t> 40keV – 50 </a:t>
            </a:r>
            <a:r>
              <a:rPr lang="de-DE" sz="1800" dirty="0" err="1" smtClean="0"/>
              <a:t>MeV</a:t>
            </a:r>
            <a:endParaRPr lang="de-DE" sz="1800" dirty="0" smtClean="0"/>
          </a:p>
          <a:p>
            <a:r>
              <a:rPr lang="de-DE" sz="1800" dirty="0" err="1" smtClean="0"/>
              <a:t>Full</a:t>
            </a:r>
            <a:r>
              <a:rPr lang="de-DE" sz="1800" dirty="0" smtClean="0"/>
              <a:t> </a:t>
            </a:r>
            <a:r>
              <a:rPr lang="de-DE" sz="1800" dirty="0" err="1" smtClean="0"/>
              <a:t>data</a:t>
            </a:r>
            <a:r>
              <a:rPr lang="de-DE" sz="1800" dirty="0" smtClean="0"/>
              <a:t> </a:t>
            </a:r>
            <a:r>
              <a:rPr lang="de-DE" sz="1800" dirty="0" err="1" smtClean="0"/>
              <a:t>readout</a:t>
            </a:r>
            <a:r>
              <a:rPr lang="de-DE" sz="1800" dirty="0" smtClean="0"/>
              <a:t> </a:t>
            </a:r>
            <a:r>
              <a:rPr lang="de-DE" sz="1800" dirty="0" smtClean="0">
                <a:sym typeface="Wingdings" panose="05000000000000000000" pitchFamily="2" charset="2"/>
              </a:rPr>
              <a:t> </a:t>
            </a:r>
            <a:r>
              <a:rPr lang="de-DE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noise</a:t>
            </a:r>
            <a:r>
              <a:rPr lang="de-DE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determines</a:t>
            </a:r>
            <a:r>
              <a:rPr lang="de-DE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limitations</a:t>
            </a:r>
            <a:r>
              <a:rPr lang="de-DE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to</a:t>
            </a:r>
            <a:r>
              <a:rPr lang="de-DE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threshold</a:t>
            </a:r>
            <a:r>
              <a:rPr lang="de-DE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setting</a:t>
            </a:r>
            <a:r>
              <a:rPr lang="de-DE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(</a:t>
            </a:r>
            <a:r>
              <a:rPr lang="de-DE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req</a:t>
            </a:r>
            <a:r>
              <a:rPr lang="de-DE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. 100keV)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 smtClean="0">
                <a:sym typeface="Wingdings" panose="05000000000000000000" pitchFamily="2" charset="2"/>
              </a:rPr>
              <a:t>No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external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trigger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forseen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smtClean="0">
                <a:sym typeface="Wingdings" panose="05000000000000000000" pitchFamily="2" charset="2"/>
              </a:rPr>
              <a:t>(</a:t>
            </a:r>
            <a:r>
              <a:rPr lang="de-DE" sz="1800" dirty="0" err="1" smtClean="0">
                <a:sym typeface="Wingdings" panose="05000000000000000000" pitchFamily="2" charset="2"/>
              </a:rPr>
              <a:t>Califa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cannot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determine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coincidence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window</a:t>
            </a:r>
            <a:r>
              <a:rPr lang="de-DE" sz="1800" dirty="0" smtClean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>
                <a:sym typeface="Wingdings" panose="05000000000000000000" pitchFamily="2" charset="2"/>
              </a:rPr>
              <a:t>Long </a:t>
            </a:r>
            <a:r>
              <a:rPr lang="de-DE" sz="1800" dirty="0" err="1" smtClean="0">
                <a:sym typeface="Wingdings" panose="05000000000000000000" pitchFamily="2" charset="2"/>
              </a:rPr>
              <a:t>strips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with</a:t>
            </a:r>
            <a:r>
              <a:rPr lang="de-DE" sz="1800" dirty="0" smtClean="0">
                <a:sym typeface="Wingdings" panose="05000000000000000000" pitchFamily="2" charset="2"/>
              </a:rPr>
              <a:t> large </a:t>
            </a:r>
            <a:r>
              <a:rPr lang="de-DE" sz="1800" dirty="0" err="1" smtClean="0">
                <a:sym typeface="Wingdings" panose="05000000000000000000" pitchFamily="2" charset="2"/>
              </a:rPr>
              <a:t>capacitance</a:t>
            </a:r>
            <a:r>
              <a:rPr lang="de-DE" sz="1800" dirty="0" smtClean="0">
                <a:sym typeface="Wingdings" panose="05000000000000000000" pitchFamily="2" charset="2"/>
              </a:rPr>
              <a:t> (</a:t>
            </a:r>
            <a:r>
              <a:rPr lang="de-DE" sz="1800" dirty="0" err="1" smtClean="0">
                <a:sym typeface="Wingdings" panose="05000000000000000000" pitchFamily="2" charset="2"/>
              </a:rPr>
              <a:t>noise</a:t>
            </a:r>
            <a:r>
              <a:rPr lang="de-DE" sz="1800" dirty="0" smtClean="0">
                <a:sym typeface="Wingdings" panose="05000000000000000000" pitchFamily="2" charset="2"/>
              </a:rPr>
              <a:t> on </a:t>
            </a:r>
            <a:r>
              <a:rPr lang="de-DE" sz="1800" dirty="0" err="1" smtClean="0">
                <a:sym typeface="Wingdings" panose="05000000000000000000" pitchFamily="2" charset="2"/>
              </a:rPr>
              <a:t>outer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layer</a:t>
            </a:r>
            <a:r>
              <a:rPr lang="de-DE" sz="1800" dirty="0" smtClean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472852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0C3C1229-C0D4-1C45-939F-0FB4DF160328}"/>
              </a:ext>
            </a:extLst>
          </p:cNvPr>
          <p:cNvSpPr/>
          <p:nvPr/>
        </p:nvSpPr>
        <p:spPr>
          <a:xfrm>
            <a:off x="1" y="857251"/>
            <a:ext cx="779929" cy="7664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white"/>
                </a:solidFill>
                <a:latin typeface="Calibri" panose="020F0502020204030204"/>
              </a:rPr>
              <a:t>R</a:t>
            </a:r>
            <a:r>
              <a:rPr lang="en-GB" sz="1350" baseline="30000" dirty="0">
                <a:solidFill>
                  <a:prstClr val="white"/>
                </a:solidFill>
                <a:latin typeface="Calibri" panose="020F0502020204030204"/>
              </a:rPr>
              <a:t>3</a:t>
            </a:r>
            <a:r>
              <a:rPr lang="en-GB" sz="1350" dirty="0">
                <a:solidFill>
                  <a:prstClr val="white"/>
                </a:solidFill>
                <a:latin typeface="Calibri" panose="020F0502020204030204"/>
              </a:rPr>
              <a:t>B</a:t>
            </a: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prstClr val="white"/>
                </a:solidFill>
                <a:latin typeface="Calibri" panose="020F0502020204030204"/>
              </a:rPr>
              <a:t>2019</a:t>
            </a:r>
            <a:endParaRPr lang="en-GB" sz="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ine Ecke des Rechtecks schneiden 2">
            <a:extLst>
              <a:ext uri="{FF2B5EF4-FFF2-40B4-BE49-F238E27FC236}">
                <a16:creationId xmlns:a16="http://schemas.microsoft.com/office/drawing/2014/main" id="{D73178BF-60F2-164F-B5BC-0F637B4DE5B5}"/>
              </a:ext>
            </a:extLst>
          </p:cNvPr>
          <p:cNvSpPr/>
          <p:nvPr/>
        </p:nvSpPr>
        <p:spPr>
          <a:xfrm>
            <a:off x="779930" y="857251"/>
            <a:ext cx="1491322" cy="766482"/>
          </a:xfrm>
          <a:prstGeom prst="snip1Rect">
            <a:avLst>
              <a:gd name="adj" fmla="val 50000"/>
            </a:avLst>
          </a:prstGeom>
          <a:solidFill>
            <a:srgbClr val="702F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AC6EF9E-2750-434B-915A-05E66E67F35B}"/>
              </a:ext>
            </a:extLst>
          </p:cNvPr>
          <p:cNvSpPr/>
          <p:nvPr/>
        </p:nvSpPr>
        <p:spPr>
          <a:xfrm>
            <a:off x="2271252" y="1239842"/>
            <a:ext cx="6852217" cy="383891"/>
          </a:xfrm>
          <a:prstGeom prst="rect">
            <a:avLst/>
          </a:prstGeom>
          <a:solidFill>
            <a:srgbClr val="702F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white"/>
                </a:solidFill>
                <a:latin typeface="Calibri" panose="020F0502020204030204"/>
              </a:rPr>
              <a:t>Status of L3T</a:t>
            </a: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23B294F-7083-8E43-88F5-49D0A72DAE1C}"/>
              </a:ext>
            </a:extLst>
          </p:cNvPr>
          <p:cNvSpPr txBox="1"/>
          <p:nvPr/>
        </p:nvSpPr>
        <p:spPr>
          <a:xfrm>
            <a:off x="610645" y="1745848"/>
            <a:ext cx="8512824" cy="523989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Mechanics: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Completed and tested at Daresbury lab. (DL)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Vacuum system tested.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Vacuum chamber delivered at GSI for 2020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campaign)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New Vacuum chamber (simpler design)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eing build to resume tests at DL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Mechanics for KVI test produced.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Hardware :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Both inner and outer layers assembled and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cabled at DL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- 2 assembled outer det. show HV issues.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All 6 inner layers work fine.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Minimum energy threshold (~150keV),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affecting high energy proton efficiency.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Noisy strips: ~1.5% disabled per det.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Spare detectors: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3 inner detector spares:  all working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1 outer detector spare:  has HV issue.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 Extremely low efficiency with Cosmic put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severe doubt on the efficiency.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38AB438-C2BA-5E45-8097-AF428B6CD9E2}"/>
              </a:ext>
            </a:extLst>
          </p:cNvPr>
          <p:cNvSpPr txBox="1"/>
          <p:nvPr/>
        </p:nvSpPr>
        <p:spPr>
          <a:xfrm>
            <a:off x="863069" y="1121515"/>
            <a:ext cx="1196190" cy="48474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white"/>
                </a:solidFill>
                <a:latin typeface="Calibri" panose="020F0502020204030204"/>
              </a:rPr>
              <a:t>WG: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white"/>
                </a:solidFill>
                <a:latin typeface="Calibri" panose="020F0502020204030204"/>
              </a:rPr>
              <a:t>Detectors</a:t>
            </a: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20" y="1748583"/>
            <a:ext cx="5445848" cy="25188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63" y="3606200"/>
            <a:ext cx="2025587" cy="151919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944" y="3754856"/>
            <a:ext cx="2228240" cy="148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35780" y="5125390"/>
            <a:ext cx="16459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i="1" dirty="0">
                <a:solidFill>
                  <a:prstClr val="black"/>
                </a:solidFill>
                <a:latin typeface="Calibri" panose="020F0502020204030204"/>
              </a:rPr>
              <a:t>outer layer covering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i="1" dirty="0">
                <a:solidFill>
                  <a:prstClr val="black"/>
                </a:solidFill>
                <a:latin typeface="Calibri" panose="020F0502020204030204"/>
              </a:rPr>
              <a:t>inner layer </a:t>
            </a:r>
            <a:endParaRPr lang="en-GB" sz="135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1138" y="3263175"/>
            <a:ext cx="9348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i="1" dirty="0">
                <a:solidFill>
                  <a:prstClr val="white"/>
                </a:solidFill>
                <a:latin typeface="Calibri" panose="020F0502020204030204"/>
              </a:rPr>
              <a:t>inner layer</a:t>
            </a:r>
            <a:endParaRPr lang="en-GB" sz="1350" i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42760" y="5291158"/>
            <a:ext cx="189738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i="1" dirty="0">
                <a:solidFill>
                  <a:prstClr val="black"/>
                </a:solidFill>
                <a:latin typeface="Calibri" panose="020F0502020204030204"/>
              </a:rPr>
              <a:t>Cabling with additional Common-mode chokes on LV cables </a:t>
            </a:r>
            <a:endParaRPr lang="en-GB" sz="1350" i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691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3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1.xml><?xml version="1.0" encoding="utf-8"?>
<a:theme xmlns:a="http://schemas.openxmlformats.org/drawingml/2006/main" name="Sn100_Roman">
  <a:themeElements>
    <a:clrScheme name="Sn100_Faesterman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n100_Faesterman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n100_Faesterman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n100_Faesterman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100_Faesterman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100_Faesterman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100_Faesterman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100_Faesterman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100_Faesterman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930</Words>
  <Application>Microsoft Office PowerPoint</Application>
  <PresentationFormat>Bildschirmpräsentation (4:3)</PresentationFormat>
  <Paragraphs>192</Paragraphs>
  <Slides>18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41" baseType="lpstr">
      <vt:lpstr>ＭＳ Ｐゴシック</vt:lpstr>
      <vt:lpstr>Arial</vt:lpstr>
      <vt:lpstr>Arial Narrow</vt:lpstr>
      <vt:lpstr>Calibri</vt:lpstr>
      <vt:lpstr>Calibri Light</vt:lpstr>
      <vt:lpstr>Symbol</vt:lpstr>
      <vt:lpstr>Times New Roman</vt:lpstr>
      <vt:lpstr>Times New Roman (Hebrew)</vt:lpstr>
      <vt:lpstr>Trebuchet MS</vt:lpstr>
      <vt:lpstr>Wingdings</vt:lpstr>
      <vt:lpstr>gsi-folienmaster</vt:lpstr>
      <vt:lpstr>5_Benutzerdefiniertes Design</vt:lpstr>
      <vt:lpstr>3_Benutzerdefiniertes Design</vt:lpstr>
      <vt:lpstr>Benutzerdefiniertes Design</vt:lpstr>
      <vt:lpstr>1_Standarddesign</vt:lpstr>
      <vt:lpstr>1_Benutzerdefiniertes Design</vt:lpstr>
      <vt:lpstr>1_gsi-folienmaster</vt:lpstr>
      <vt:lpstr>Template_FAIR_Power_Point</vt:lpstr>
      <vt:lpstr>2_gsi-folienmaster</vt:lpstr>
      <vt:lpstr>3_gsi-folienmaster</vt:lpstr>
      <vt:lpstr>Sn100_Roman</vt:lpstr>
      <vt:lpstr>Office Theme</vt:lpstr>
      <vt:lpstr>Photo Editor Photo</vt:lpstr>
      <vt:lpstr>R³B critical items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Backup: Si microstrip detector system                           for proton and light ion tracking </vt:lpstr>
      <vt:lpstr>AMS detectors in Cave C, 2019</vt:lpstr>
      <vt:lpstr>Preparations: AMS Si microstrip                                    system</vt:lpstr>
      <vt:lpstr>Arrangement for 2020 setup</vt:lpstr>
      <vt:lpstr>PowerPoint-Präsentation</vt:lpstr>
      <vt:lpstr>PowerPoint-Präsentation</vt:lpstr>
      <vt:lpstr>PowerPoint-Präsentation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H. Weick</dc:creator>
  <cp:lastModifiedBy>Simon, Haik Dr.</cp:lastModifiedBy>
  <cp:revision>1758</cp:revision>
  <cp:lastPrinted>2012-11-23T14:47:02Z</cp:lastPrinted>
  <dcterms:created xsi:type="dcterms:W3CDTF">2008-01-13T10:55:23Z</dcterms:created>
  <dcterms:modified xsi:type="dcterms:W3CDTF">2019-11-05T07:43:05Z</dcterms:modified>
</cp:coreProperties>
</file>