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75" r:id="rId13"/>
    <p:sldId id="273" r:id="rId14"/>
    <p:sldId id="269" r:id="rId15"/>
    <p:sldId id="267" r:id="rId16"/>
    <p:sldId id="277" r:id="rId17"/>
    <p:sldId id="270" r:id="rId18"/>
    <p:sldId id="272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FF99"/>
    <a:srgbClr val="9999FF"/>
    <a:srgbClr val="FF9999"/>
    <a:srgbClr val="66FF99"/>
    <a:srgbClr val="FF99FF"/>
    <a:srgbClr val="FF66FF"/>
    <a:srgbClr val="FFCC99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AA0FB-7C77-4442-A578-C7520C205685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0A08F-50F8-45F4-9EC0-92BBDC1D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3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FAIR ECE 11 and ECSG 02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3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3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19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B203-23DC-4C15-9084-17054594FEB2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3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B203-23DC-4C15-9084-17054594FEB2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2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B203-23DC-4C15-9084-17054594FEB2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61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B203-23DC-4C15-9084-17054594FEB2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46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B203-23DC-4C15-9084-17054594FEB2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43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B203-23DC-4C15-9084-17054594FEB2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B203-23DC-4C15-9084-17054594FEB2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02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B203-23DC-4C15-9084-17054594FEB2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59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B203-23DC-4C15-9084-17054594FEB2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00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B203-23DC-4C15-9084-17054594FEB2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36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B203-23DC-4C15-9084-17054594FEB2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4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9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3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7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3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8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3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5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203-23DC-4C15-9084-17054594FEB2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DFC58-E7B9-4D7D-AD92-ED6CD80B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4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CBM Common </a:t>
            </a:r>
            <a:r>
              <a:rPr lang="en-US" dirty="0" smtClean="0"/>
              <a:t>Fund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Cost </a:t>
            </a:r>
            <a:r>
              <a:rPr lang="en-US" dirty="0"/>
              <a:t>A</a:t>
            </a:r>
            <a:r>
              <a:rPr lang="en-US" dirty="0" smtClean="0"/>
              <a:t>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M. Ki</a:t>
            </a:r>
            <a:r>
              <a:rPr lang="hr-HR" dirty="0" smtClean="0"/>
              <a:t>š</a:t>
            </a:r>
            <a:r>
              <a:rPr lang="en-US" dirty="0" smtClean="0"/>
              <a:t> for CBM Collaboration</a:t>
            </a:r>
          </a:p>
          <a:p>
            <a:r>
              <a:rPr lang="en-US" dirty="0" smtClean="0"/>
              <a:t>m.kis@gsi.de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line, target chamber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nominal target positions:</a:t>
            </a:r>
          </a:p>
          <a:p>
            <a:pPr lvl="1"/>
            <a:r>
              <a:rPr lang="en-US" dirty="0" smtClean="0"/>
              <a:t>HADES 5 m</a:t>
            </a:r>
          </a:p>
          <a:p>
            <a:pPr lvl="1"/>
            <a:r>
              <a:rPr lang="en-US" dirty="0" smtClean="0"/>
              <a:t>CBM 17 m (magnet opening)</a:t>
            </a:r>
          </a:p>
          <a:p>
            <a:r>
              <a:rPr lang="en-US" dirty="0" smtClean="0"/>
              <a:t>two beam line areas: machine vacuum 10</a:t>
            </a:r>
            <a:r>
              <a:rPr lang="en-US" baseline="30000" dirty="0" smtClean="0"/>
              <a:t>-8</a:t>
            </a:r>
            <a:r>
              <a:rPr lang="en-US" dirty="0" smtClean="0"/>
              <a:t> mbar and experiment vacuum 10</a:t>
            </a:r>
            <a:r>
              <a:rPr lang="en-US" baseline="30000" dirty="0" smtClean="0"/>
              <a:t>-3</a:t>
            </a:r>
            <a:r>
              <a:rPr lang="en-US" dirty="0" smtClean="0"/>
              <a:t> mbar</a:t>
            </a:r>
          </a:p>
          <a:p>
            <a:r>
              <a:rPr lang="en-US" dirty="0" smtClean="0"/>
              <a:t>target chamber houses target holder and MVD, target chamber flange is only feed-through surface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95" y="1825625"/>
            <a:ext cx="4856610" cy="4351338"/>
          </a:xfrm>
        </p:spPr>
      </p:pic>
      <p:sp>
        <p:nvSpPr>
          <p:cNvPr id="6" name="Rounded Rectangle 5"/>
          <p:cNvSpPr/>
          <p:nvPr/>
        </p:nvSpPr>
        <p:spPr>
          <a:xfrm>
            <a:off x="9211491" y="1024942"/>
            <a:ext cx="1428206" cy="748937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Beam abort system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80</a:t>
            </a:r>
            <a:r>
              <a:rPr lang="en-US" dirty="0" smtClean="0">
                <a:solidFill>
                  <a:schemeClr val="tx1"/>
                </a:solidFill>
              </a:rPr>
              <a:t>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06547" y="1027905"/>
            <a:ext cx="1428206" cy="748937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Vacuum pumps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79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06547" y="211499"/>
            <a:ext cx="1428206" cy="748937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Beam pipes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70</a:t>
            </a:r>
            <a:r>
              <a:rPr lang="en-US" dirty="0" smtClean="0">
                <a:solidFill>
                  <a:schemeClr val="tx1"/>
                </a:solidFill>
              </a:rPr>
              <a:t>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07931" y="3661952"/>
            <a:ext cx="1428206" cy="748937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Target Box &amp; Holder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70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11491" y="206043"/>
            <a:ext cx="1428206" cy="748937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Beam diagnostics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box </a:t>
            </a:r>
            <a:r>
              <a:rPr lang="en-US" i="1" dirty="0" smtClean="0">
                <a:solidFill>
                  <a:schemeClr val="tx1"/>
                </a:solidFill>
              </a:rPr>
              <a:t>30</a:t>
            </a:r>
            <a:r>
              <a:rPr lang="en-US" dirty="0" smtClean="0">
                <a:solidFill>
                  <a:schemeClr val="tx1"/>
                </a:solidFill>
              </a:rPr>
              <a:t>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3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00794" y="5935614"/>
            <a:ext cx="1428206" cy="748937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CBM beam dump (rest)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35</a:t>
            </a:r>
            <a:r>
              <a:rPr lang="en-US" dirty="0" smtClean="0">
                <a:solidFill>
                  <a:schemeClr val="tx1"/>
                </a:solidFill>
              </a:rPr>
              <a:t>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9777" y="5935613"/>
            <a:ext cx="1428206" cy="748937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HADES beam dump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50</a:t>
            </a:r>
            <a:r>
              <a:rPr lang="en-US" dirty="0" smtClean="0">
                <a:solidFill>
                  <a:schemeClr val="tx1"/>
                </a:solidFill>
              </a:rPr>
              <a:t> k€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29912"/>
            <a:ext cx="5181600" cy="2685680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CBM beam dump: in annex of the CBM building, will be constructed during installation phase</a:t>
            </a:r>
          </a:p>
          <a:p>
            <a:r>
              <a:rPr lang="en-US" dirty="0" smtClean="0"/>
              <a:t>iron for construction of beam dump on building site</a:t>
            </a:r>
          </a:p>
          <a:p>
            <a:r>
              <a:rPr lang="en-US" dirty="0" smtClean="0"/>
              <a:t>in addition: movable radiation shield inside of the cave</a:t>
            </a:r>
          </a:p>
          <a:p>
            <a:r>
              <a:rPr lang="en-US" dirty="0" smtClean="0"/>
              <a:t>HADES beam dump: modular construction installed in front of CBM magnet</a:t>
            </a:r>
          </a:p>
          <a:p>
            <a:r>
              <a:rPr lang="en-US" dirty="0" smtClean="0"/>
              <a:t>stopping of the HADES beam and protection of tracking detectors in CBM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05054"/>
            <a:ext cx="5181600" cy="2930437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5" y="2067432"/>
            <a:ext cx="5740515" cy="3867722"/>
          </a:xfrm>
        </p:spPr>
      </p:pic>
      <p:sp>
        <p:nvSpPr>
          <p:cNvPr id="5" name="Rounded Rectangle 4"/>
          <p:cNvSpPr/>
          <p:nvPr/>
        </p:nvSpPr>
        <p:spPr>
          <a:xfrm>
            <a:off x="682283" y="2229569"/>
            <a:ext cx="1428206" cy="74893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 smtClean="0">
                <a:solidFill>
                  <a:schemeClr val="tx1"/>
                </a:solidFill>
              </a:rPr>
              <a:t> – BB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balcony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10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60272" y="634751"/>
            <a:ext cx="1428206" cy="74893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Survey tools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75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01001" y="634751"/>
            <a:ext cx="1924593" cy="74893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Tools, scaffolding, hoisting gear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195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138117" y="645049"/>
            <a:ext cx="1428206" cy="73863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Safety gear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12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survey: service delivery + tools</a:t>
            </a:r>
          </a:p>
          <a:p>
            <a:r>
              <a:rPr lang="en-US" dirty="0" smtClean="0"/>
              <a:t>beam transfer: nodes</a:t>
            </a:r>
          </a:p>
          <a:p>
            <a:r>
              <a:rPr lang="en-US" dirty="0" smtClean="0"/>
              <a:t>installation of detectors:</a:t>
            </a:r>
          </a:p>
          <a:p>
            <a:pPr lvl="1"/>
            <a:r>
              <a:rPr lang="en-US" dirty="0" smtClean="0"/>
              <a:t>support structures (on delivery by contracted company)</a:t>
            </a:r>
          </a:p>
          <a:p>
            <a:pPr lvl="1"/>
            <a:r>
              <a:rPr lang="en-US" dirty="0" smtClean="0"/>
              <a:t>detector modules or whole detector by involved groups</a:t>
            </a:r>
          </a:p>
          <a:p>
            <a:r>
              <a:rPr lang="en-US" dirty="0" smtClean="0"/>
              <a:t>installation tools and infrastructure inside of cave</a:t>
            </a:r>
          </a:p>
          <a:p>
            <a:r>
              <a:rPr lang="en-US" dirty="0" smtClean="0"/>
              <a:t>subsystem specific issues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2020-2025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90" y="1349829"/>
            <a:ext cx="9610624" cy="519476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structure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PSP code </a:t>
            </a:r>
            <a:r>
              <a:rPr lang="en-US" b="1" dirty="0" smtClean="0"/>
              <a:t>	Description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1.1.1.1 </a:t>
            </a:r>
            <a:r>
              <a:rPr lang="en-US" dirty="0" smtClean="0"/>
              <a:t>		Micro </a:t>
            </a:r>
            <a:r>
              <a:rPr lang="en-US" dirty="0"/>
              <a:t>Vertex Detector (MVD)</a:t>
            </a:r>
          </a:p>
          <a:p>
            <a:pPr marL="0" indent="0">
              <a:buNone/>
            </a:pPr>
            <a:r>
              <a:rPr lang="en-US" dirty="0"/>
              <a:t>1.1.1.2 </a:t>
            </a:r>
            <a:r>
              <a:rPr lang="en-US" dirty="0" smtClean="0"/>
              <a:t>		Silicon </a:t>
            </a:r>
            <a:r>
              <a:rPr lang="en-US" dirty="0"/>
              <a:t>Tacking System (STS)</a:t>
            </a:r>
          </a:p>
          <a:p>
            <a:pPr marL="0" indent="0">
              <a:buNone/>
            </a:pPr>
            <a:r>
              <a:rPr lang="en-US" dirty="0"/>
              <a:t>1.1.1.3.1 </a:t>
            </a:r>
            <a:r>
              <a:rPr lang="en-US" dirty="0" smtClean="0"/>
              <a:t>	Ring </a:t>
            </a:r>
            <a:r>
              <a:rPr lang="en-US" dirty="0"/>
              <a:t>Imaging Cherenkov Counter (RICH)</a:t>
            </a:r>
          </a:p>
          <a:p>
            <a:pPr marL="0" indent="0">
              <a:buNone/>
            </a:pPr>
            <a:r>
              <a:rPr lang="en-US" dirty="0" smtClean="0"/>
              <a:t>1.1.1.3.2	Muon </a:t>
            </a:r>
            <a:r>
              <a:rPr lang="en-US" dirty="0"/>
              <a:t>Detector (MUCH)</a:t>
            </a:r>
          </a:p>
          <a:p>
            <a:pPr marL="0" indent="0">
              <a:buNone/>
            </a:pPr>
            <a:r>
              <a:rPr lang="en-US" dirty="0" smtClean="0"/>
              <a:t>1.1.1.4		Transition </a:t>
            </a:r>
            <a:r>
              <a:rPr lang="en-US" dirty="0"/>
              <a:t>Radiation Detector (TRD)</a:t>
            </a:r>
          </a:p>
          <a:p>
            <a:pPr marL="0" indent="0">
              <a:buNone/>
            </a:pPr>
            <a:r>
              <a:rPr lang="en-US" dirty="0"/>
              <a:t>1.1.1.5 </a:t>
            </a:r>
            <a:r>
              <a:rPr lang="en-US" dirty="0" smtClean="0"/>
              <a:t>		Time-of-Flight </a:t>
            </a:r>
            <a:r>
              <a:rPr lang="en-US" dirty="0"/>
              <a:t>System (TOF)</a:t>
            </a:r>
          </a:p>
          <a:p>
            <a:pPr marL="0" indent="0">
              <a:buNone/>
            </a:pPr>
            <a:r>
              <a:rPr lang="en-US" dirty="0"/>
              <a:t>1.1.1.6.2 </a:t>
            </a:r>
            <a:r>
              <a:rPr lang="en-US" dirty="0" smtClean="0"/>
              <a:t>	Projectile </a:t>
            </a:r>
            <a:r>
              <a:rPr lang="en-US" dirty="0"/>
              <a:t>Spectator Detector (PSD)</a:t>
            </a:r>
          </a:p>
          <a:p>
            <a:pPr marL="0" indent="0">
              <a:buNone/>
            </a:pPr>
            <a:r>
              <a:rPr lang="en-US" dirty="0"/>
              <a:t>1.1.1.7 </a:t>
            </a:r>
            <a:r>
              <a:rPr lang="en-US" dirty="0" smtClean="0"/>
              <a:t>		Superconducting </a:t>
            </a:r>
            <a:r>
              <a:rPr lang="en-US" dirty="0"/>
              <a:t>Dipole Magnet</a:t>
            </a:r>
          </a:p>
          <a:p>
            <a:pPr marL="0" indent="0">
              <a:buNone/>
            </a:pPr>
            <a:r>
              <a:rPr lang="en-US" dirty="0"/>
              <a:t>1.1.1.8.1-5 </a:t>
            </a:r>
            <a:r>
              <a:rPr lang="en-US" dirty="0" smtClean="0"/>
              <a:t>	Online </a:t>
            </a:r>
            <a:r>
              <a:rPr lang="en-US" dirty="0"/>
              <a:t>Systems — DAQ and Controls</a:t>
            </a:r>
          </a:p>
          <a:p>
            <a:pPr marL="0" indent="0">
              <a:buNone/>
            </a:pPr>
            <a:r>
              <a:rPr lang="en-US" dirty="0"/>
              <a:t>1.1.1.8.6 </a:t>
            </a:r>
            <a:r>
              <a:rPr lang="en-US" dirty="0" smtClean="0"/>
              <a:t>	Online </a:t>
            </a:r>
            <a:r>
              <a:rPr lang="en-US" dirty="0"/>
              <a:t>Systems — FLES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1.1.1.10 </a:t>
            </a:r>
            <a:r>
              <a:rPr lang="en-US" dirty="0" smtClean="0">
                <a:solidFill>
                  <a:srgbClr val="FF0000"/>
                </a:solidFill>
              </a:rPr>
              <a:t>	Common </a:t>
            </a:r>
            <a:r>
              <a:rPr lang="en-US" dirty="0">
                <a:solidFill>
                  <a:srgbClr val="FF0000"/>
                </a:solidFill>
              </a:rPr>
              <a:t>Infrastructure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32" y="1"/>
            <a:ext cx="8937137" cy="640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fund – financial overview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16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74158"/>
            <a:ext cx="4761389" cy="3676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590" y="2168998"/>
            <a:ext cx="5817348" cy="368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ost assessment document: </a:t>
            </a:r>
          </a:p>
          <a:p>
            <a:pPr lvl="1"/>
            <a:r>
              <a:rPr lang="en-US" dirty="0" smtClean="0"/>
              <a:t>based on present state of common infrastructure concepts</a:t>
            </a:r>
          </a:p>
          <a:p>
            <a:pPr lvl="1"/>
            <a:r>
              <a:rPr lang="en-US" dirty="0" smtClean="0"/>
              <a:t>cost estimates based on present prices – no contingency included</a:t>
            </a:r>
          </a:p>
          <a:p>
            <a:pPr lvl="1"/>
            <a:r>
              <a:rPr lang="en-US" dirty="0" smtClean="0"/>
              <a:t>some “common infrastructure” already included via FSB e.g. beam dump</a:t>
            </a:r>
          </a:p>
          <a:p>
            <a:r>
              <a:rPr lang="en-US" dirty="0" smtClean="0"/>
              <a:t>next level of detail with finalized engineering and installation plans</a:t>
            </a:r>
          </a:p>
          <a:p>
            <a:r>
              <a:rPr lang="en-US" dirty="0" smtClean="0"/>
              <a:t>cash-out flow will be influenced with buying practices: for most of the complex orders we expect lead time of minimum 6-month</a:t>
            </a:r>
          </a:p>
          <a:p>
            <a:r>
              <a:rPr lang="en-US" dirty="0" smtClean="0"/>
              <a:t>presently - no contingency allowance</a:t>
            </a:r>
          </a:p>
          <a:p>
            <a:r>
              <a:rPr lang="en-US" dirty="0" smtClean="0"/>
              <a:t>common fund should provide for smooth integration of whole experiment upon the readiness of subsystems</a:t>
            </a:r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084193"/>
              </p:ext>
            </p:extLst>
          </p:nvPr>
        </p:nvGraphicFramePr>
        <p:xfrm>
          <a:off x="754063" y="171450"/>
          <a:ext cx="9664700" cy="671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rbeitsblatt" r:id="rId3" imgW="11589914" imgH="8054348" progId="Excel.Sheet.12">
                  <p:embed/>
                </p:oleObj>
              </mc:Choice>
              <mc:Fallback>
                <p:oleObj name="Arbeitsblatt" r:id="rId3" imgW="11589914" imgH="8054348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063" y="171450"/>
                        <a:ext cx="9664700" cy="671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84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infrastructure</a:t>
            </a:r>
          </a:p>
          <a:p>
            <a:r>
              <a:rPr lang="en-US" dirty="0" smtClean="0"/>
              <a:t>CBM building: layout / user areas</a:t>
            </a:r>
          </a:p>
          <a:p>
            <a:r>
              <a:rPr lang="en-US" dirty="0" smtClean="0"/>
              <a:t>Experiment areas / cave layout</a:t>
            </a:r>
          </a:p>
          <a:p>
            <a:r>
              <a:rPr lang="en-US" dirty="0" smtClean="0"/>
              <a:t>Major mechanical structures</a:t>
            </a:r>
          </a:p>
          <a:p>
            <a:r>
              <a:rPr lang="en-US" dirty="0" smtClean="0"/>
              <a:t>Common detector services</a:t>
            </a:r>
          </a:p>
          <a:p>
            <a:r>
              <a:rPr lang="en-US" dirty="0" smtClean="0"/>
              <a:t>Installation and timeline</a:t>
            </a:r>
          </a:p>
          <a:p>
            <a:r>
              <a:rPr lang="en-US" dirty="0" smtClean="0"/>
              <a:t>Costs overview</a:t>
            </a:r>
          </a:p>
          <a:p>
            <a:r>
              <a:rPr lang="en-US" dirty="0" smtClean="0"/>
              <a:t>Common fund - summary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781890"/>
              </p:ext>
            </p:extLst>
          </p:nvPr>
        </p:nvGraphicFramePr>
        <p:xfrm>
          <a:off x="7024097" y="527504"/>
          <a:ext cx="41148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3" imgW="4114800" imgH="5943221" progId="AcroExch.Document.2015">
                  <p:embed/>
                </p:oleObj>
              </mc:Choice>
              <mc:Fallback>
                <p:oleObj name="Acrobat Document" r:id="rId3" imgW="4114800" imgH="5943221" progId="AcroExch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24097" y="527504"/>
                        <a:ext cx="4114800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under common infrastructure we consider primary the items that are used by subsystems in order to assure their proper integration and functioning within the experiment </a:t>
            </a:r>
            <a:r>
              <a:rPr lang="en-US" dirty="0"/>
              <a:t>(</a:t>
            </a:r>
            <a:r>
              <a:rPr lang="en-US" dirty="0" smtClean="0"/>
              <a:t>one of following):</a:t>
            </a:r>
          </a:p>
          <a:p>
            <a:pPr lvl="1"/>
            <a:r>
              <a:rPr lang="en-US" dirty="0" smtClean="0"/>
              <a:t>it can’t be assigned to a subsystem (e.g. vacuum pumps, beam diagnosis)</a:t>
            </a:r>
          </a:p>
          <a:p>
            <a:pPr lvl="1"/>
            <a:r>
              <a:rPr lang="en-US" dirty="0" smtClean="0"/>
              <a:t>it is experiment specific building infrastructure (e.g. platforms)</a:t>
            </a:r>
          </a:p>
          <a:p>
            <a:pPr lvl="1"/>
            <a:r>
              <a:rPr lang="en-US" dirty="0" smtClean="0"/>
              <a:t>it is used by two or more subsystems</a:t>
            </a:r>
          </a:p>
          <a:p>
            <a:pPr lvl="1"/>
            <a:r>
              <a:rPr lang="en-US" dirty="0" smtClean="0"/>
              <a:t>common planning and procurement is essential for an efficient implementation</a:t>
            </a:r>
          </a:p>
          <a:p>
            <a:r>
              <a:rPr lang="en-US" dirty="0" smtClean="0"/>
              <a:t>in the case of mechanical mounting structures the integration timeline has priority (building of experiment)</a:t>
            </a:r>
          </a:p>
          <a:p>
            <a:r>
              <a:rPr lang="en-US" dirty="0" smtClean="0"/>
              <a:t>in the case of service lines the mounting/installation work has priority</a:t>
            </a:r>
          </a:p>
          <a:p>
            <a:r>
              <a:rPr lang="en-US" dirty="0" smtClean="0"/>
              <a:t>distinguish between building infrastructure (FSB) and common infrastructure (user): core services are always available, local distribution has to be organized</a:t>
            </a:r>
          </a:p>
          <a:p>
            <a:r>
              <a:rPr lang="en-US" dirty="0"/>
              <a:t>c</a:t>
            </a:r>
            <a:r>
              <a:rPr lang="en-US" dirty="0" smtClean="0"/>
              <a:t>ost assessment: list, quantity + unit price; when not applicable: </a:t>
            </a:r>
            <a:r>
              <a:rPr lang="en-US" i="1" dirty="0" smtClean="0"/>
              <a:t>lump sum</a:t>
            </a:r>
            <a:r>
              <a:rPr lang="en-US" dirty="0" smtClean="0"/>
              <a:t>, N.B. no contingency included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6892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5 nominal levels (E10 – E50)</a:t>
            </a:r>
          </a:p>
          <a:p>
            <a:r>
              <a:rPr lang="en-US" dirty="0" smtClean="0"/>
              <a:t>only three levels are user relevant: E10, E30, and E40</a:t>
            </a:r>
          </a:p>
          <a:p>
            <a:r>
              <a:rPr lang="en-US" dirty="0" smtClean="0"/>
              <a:t>E10: (aka CBM cave) experiment site also for HADES</a:t>
            </a:r>
          </a:p>
          <a:p>
            <a:r>
              <a:rPr lang="en-US" dirty="0" smtClean="0"/>
              <a:t>E30: detector service/supply area</a:t>
            </a:r>
          </a:p>
          <a:p>
            <a:r>
              <a:rPr lang="en-US" dirty="0" smtClean="0"/>
              <a:t>E40: gas storage, control room, technical area, computation room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9" t="15589"/>
          <a:stretch/>
        </p:blipFill>
        <p:spPr>
          <a:xfrm>
            <a:off x="5307127" y="1825625"/>
            <a:ext cx="6703379" cy="391209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E40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3" y="1825625"/>
            <a:ext cx="6484011" cy="435133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248698" y="1825625"/>
            <a:ext cx="45720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unloading/installation area</a:t>
            </a:r>
          </a:p>
          <a:p>
            <a:r>
              <a:rPr lang="en-US" dirty="0" smtClean="0"/>
              <a:t>experiment access</a:t>
            </a:r>
          </a:p>
          <a:p>
            <a:r>
              <a:rPr lang="en-US" dirty="0" smtClean="0"/>
              <a:t>5 t elevator, 30 t crane </a:t>
            </a:r>
          </a:p>
          <a:p>
            <a:r>
              <a:rPr lang="en-US" dirty="0" smtClean="0"/>
              <a:t>gas storage area</a:t>
            </a:r>
          </a:p>
          <a:p>
            <a:r>
              <a:rPr lang="en-US" dirty="0" smtClean="0"/>
              <a:t>preparation room:</a:t>
            </a:r>
          </a:p>
          <a:p>
            <a:pPr lvl="1"/>
            <a:r>
              <a:rPr lang="en-US" dirty="0" smtClean="0"/>
              <a:t>detector pre-assembly</a:t>
            </a:r>
          </a:p>
          <a:p>
            <a:pPr lvl="1"/>
            <a:r>
              <a:rPr lang="en-US" dirty="0" smtClean="0"/>
              <a:t>maintenance/repair</a:t>
            </a:r>
          </a:p>
          <a:p>
            <a:r>
              <a:rPr lang="en-US" dirty="0" smtClean="0"/>
              <a:t>control room:</a:t>
            </a:r>
          </a:p>
          <a:p>
            <a:pPr lvl="1"/>
            <a:r>
              <a:rPr lang="en-US" dirty="0" smtClean="0"/>
              <a:t>experiment control, shift crew, local meeting area</a:t>
            </a:r>
          </a:p>
          <a:p>
            <a:r>
              <a:rPr lang="en-US" dirty="0" smtClean="0"/>
              <a:t>computation room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6315" y="5380627"/>
            <a:ext cx="1428206" cy="748937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 room 86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92299" y="5240791"/>
            <a:ext cx="1594433" cy="748937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Gas container (E40) 15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51685" y="5380628"/>
            <a:ext cx="1428206" cy="748937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Preparation area (E40) 42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48698" y="601141"/>
            <a:ext cx="1428206" cy="74893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Racks E40  295,1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90114" y="601141"/>
            <a:ext cx="1489167" cy="748937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Optical fibers (E40-IT)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120,3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8440" y="6033274"/>
            <a:ext cx="1428206" cy="748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Gas lines (E40-E30)  87,9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9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E30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r="17249"/>
          <a:stretch/>
        </p:blipFill>
        <p:spPr>
          <a:xfrm>
            <a:off x="418013" y="1956254"/>
            <a:ext cx="5320935" cy="322689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two rooms, area of 130 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direct access to service shaft</a:t>
            </a:r>
          </a:p>
          <a:p>
            <a:r>
              <a:rPr lang="en-US" dirty="0" smtClean="0"/>
              <a:t>gas preparation area:</a:t>
            </a:r>
          </a:p>
          <a:p>
            <a:pPr lvl="1"/>
            <a:r>
              <a:rPr lang="en-US" dirty="0" smtClean="0"/>
              <a:t>mixture preparation</a:t>
            </a:r>
          </a:p>
          <a:p>
            <a:pPr lvl="1"/>
            <a:r>
              <a:rPr lang="en-US" dirty="0" smtClean="0"/>
              <a:t>closed-loop:</a:t>
            </a:r>
            <a:r>
              <a:rPr lang="en-US" dirty="0"/>
              <a:t> </a:t>
            </a:r>
            <a:r>
              <a:rPr lang="en-US" dirty="0" smtClean="0"/>
              <a:t>recovery/purification/recycling</a:t>
            </a:r>
          </a:p>
          <a:p>
            <a:pPr lvl="1"/>
            <a:r>
              <a:rPr lang="en-US" dirty="0" smtClean="0"/>
              <a:t>flammable gasses</a:t>
            </a:r>
          </a:p>
          <a:p>
            <a:r>
              <a:rPr lang="en-US" dirty="0" smtClean="0"/>
              <a:t>cooling machines (STS)</a:t>
            </a:r>
          </a:p>
          <a:p>
            <a:r>
              <a:rPr lang="en-US" dirty="0" smtClean="0"/>
              <a:t>racks: HV, controls, auxiliary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37761" y="5628022"/>
            <a:ext cx="548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yellow: cable trays, blue: gas lines, red: cooling air/water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064743" y="694732"/>
            <a:ext cx="1875347" cy="748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Gas alarm system (E30/E40)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40 </a:t>
            </a:r>
            <a:r>
              <a:rPr lang="en-US" dirty="0" smtClean="0">
                <a:solidFill>
                  <a:schemeClr val="tx1"/>
                </a:solidFill>
              </a:rPr>
              <a:t>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13077" y="694733"/>
            <a:ext cx="1428206" cy="748937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Racks E30  34,5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163550" y="694732"/>
            <a:ext cx="1641567" cy="748937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 system back-end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28</a:t>
            </a:r>
            <a:r>
              <a:rPr lang="en-US" dirty="0" smtClean="0">
                <a:solidFill>
                  <a:schemeClr val="tx1"/>
                </a:solidFill>
              </a:rPr>
              <a:t>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E10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upstream platform</a:t>
            </a:r>
          </a:p>
          <a:p>
            <a:pPr lvl="1"/>
            <a:r>
              <a:rPr lang="en-US" dirty="0" smtClean="0"/>
              <a:t>magnet foundation</a:t>
            </a:r>
          </a:p>
          <a:p>
            <a:pPr lvl="1"/>
            <a:r>
              <a:rPr lang="en-US" dirty="0" smtClean="0"/>
              <a:t>shielding concrete</a:t>
            </a:r>
          </a:p>
          <a:p>
            <a:pPr lvl="1"/>
            <a:r>
              <a:rPr lang="en-US" dirty="0" smtClean="0"/>
              <a:t>HADES support</a:t>
            </a:r>
          </a:p>
          <a:p>
            <a:pPr lvl="1"/>
            <a:r>
              <a:rPr lang="en-US" dirty="0" smtClean="0"/>
              <a:t>access structure</a:t>
            </a:r>
          </a:p>
          <a:p>
            <a:pPr lvl="1"/>
            <a:r>
              <a:rPr lang="en-US" dirty="0" smtClean="0"/>
              <a:t>service area</a:t>
            </a:r>
          </a:p>
          <a:p>
            <a:r>
              <a:rPr lang="en-US" dirty="0" smtClean="0"/>
              <a:t>MUCH/RICH foundation</a:t>
            </a:r>
          </a:p>
          <a:p>
            <a:r>
              <a:rPr lang="en-US" dirty="0" smtClean="0"/>
              <a:t>rail system (TRD, TOF, PSD)</a:t>
            </a:r>
          </a:p>
          <a:p>
            <a:pPr lvl="1"/>
            <a:r>
              <a:rPr lang="en-US" dirty="0" smtClean="0"/>
              <a:t>rails</a:t>
            </a:r>
          </a:p>
          <a:p>
            <a:pPr lvl="1"/>
            <a:r>
              <a:rPr lang="en-US" dirty="0" smtClean="0"/>
              <a:t>platforms</a:t>
            </a:r>
          </a:p>
          <a:p>
            <a:pPr lvl="1"/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4485" y="1690688"/>
            <a:ext cx="6691824" cy="37703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18355" y="237555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Magnet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8486" y="1954202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MUCH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5419" y="180003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TRD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4825" y="427598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•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667" y="2297826"/>
            <a:ext cx="137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 system •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8105" y="344613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PSD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2515" y="1758527"/>
            <a:ext cx="72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TOF •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4462435"/>
            <a:ext cx="1362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MUCH/RICH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15157" y="2796900"/>
            <a:ext cx="138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STS + MVD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128160" y="2156765"/>
            <a:ext cx="735764" cy="2498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056674" y="2574186"/>
            <a:ext cx="990293" cy="6242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128160" y="2966836"/>
            <a:ext cx="1259405" cy="5547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711869" y="4195332"/>
            <a:ext cx="592042" cy="4371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67789" y="2480003"/>
            <a:ext cx="89453" cy="9661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324524" y="3487287"/>
            <a:ext cx="984810" cy="1514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367618" y="1942889"/>
            <a:ext cx="530573" cy="5627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284353" y="1981119"/>
            <a:ext cx="543251" cy="763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459052" y="3584988"/>
            <a:ext cx="1715350" cy="151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626752" y="2848610"/>
            <a:ext cx="1095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upstream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82674" y="4741220"/>
            <a:ext cx="1243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magnet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7616893" y="4406087"/>
            <a:ext cx="104890" cy="5267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904009" y="3421091"/>
            <a:ext cx="1651969" cy="10575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10091849" y="925261"/>
            <a:ext cx="1428206" cy="748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upstream platform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365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Date Placeholder 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E10 – service area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1825625"/>
            <a:ext cx="6643256" cy="444843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82690" y="1567542"/>
            <a:ext cx="4371109" cy="49551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service area underneath platform: radiation shielded</a:t>
            </a:r>
          </a:p>
          <a:p>
            <a:r>
              <a:rPr lang="en-US" dirty="0" smtClean="0"/>
              <a:t>pre-installed racks: place for power supplies (cooling water + cable trays)</a:t>
            </a:r>
          </a:p>
          <a:p>
            <a:r>
              <a:rPr lang="en-US" dirty="0" smtClean="0"/>
              <a:t>gas distribution from E30 </a:t>
            </a:r>
          </a:p>
          <a:p>
            <a:r>
              <a:rPr lang="en-US" dirty="0" smtClean="0"/>
              <a:t>services path relative to magnet foundation</a:t>
            </a:r>
          </a:p>
          <a:p>
            <a:pPr lvl="1"/>
            <a:r>
              <a:rPr lang="en-US" dirty="0" smtClean="0"/>
              <a:t>MVD, STS: in front of it</a:t>
            </a:r>
          </a:p>
          <a:p>
            <a:pPr lvl="1"/>
            <a:r>
              <a:rPr lang="en-US" dirty="0" smtClean="0"/>
              <a:t>RICH, MUCH: through magnet foundation (window)</a:t>
            </a:r>
          </a:p>
          <a:p>
            <a:pPr lvl="1"/>
            <a:r>
              <a:rPr lang="en-US" dirty="0" smtClean="0"/>
              <a:t>TRD, TOF, PSD: above </a:t>
            </a:r>
            <a:r>
              <a:rPr lang="en-US" dirty="0" err="1" smtClean="0"/>
              <a:t>m.f</a:t>
            </a:r>
            <a:r>
              <a:rPr lang="en-US" dirty="0" smtClean="0"/>
              <a:t>., sidewise right on the wall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73186" y="5067874"/>
            <a:ext cx="1428206" cy="748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Gas lines (E30-E10)  142,5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7461" y="4493108"/>
            <a:ext cx="1428206" cy="748937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Racks E10  45,6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75563" y="4045130"/>
            <a:ext cx="1571898" cy="74893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Cooling water distribution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69,2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37268" y="653437"/>
            <a:ext cx="1428206" cy="74893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Cable trays  </a:t>
            </a:r>
            <a:r>
              <a:rPr lang="en-US" i="1" dirty="0" smtClean="0">
                <a:solidFill>
                  <a:schemeClr val="tx1"/>
                </a:solidFill>
              </a:rPr>
              <a:t>28</a:t>
            </a:r>
            <a:r>
              <a:rPr lang="en-US" dirty="0" smtClean="0">
                <a:solidFill>
                  <a:schemeClr val="tx1"/>
                </a:solidFill>
              </a:rPr>
              <a:t>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57214" y="653437"/>
            <a:ext cx="1489167" cy="748937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Optical fibers (E10-E40)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422,6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MUCH/RICH foundation and rail system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MUCH-RICH foundation:</a:t>
            </a:r>
          </a:p>
          <a:p>
            <a:pPr lvl="1"/>
            <a:r>
              <a:rPr lang="en-US" dirty="0" smtClean="0"/>
              <a:t>MUCH installation: 300 t (5</a:t>
            </a:r>
            <a:r>
              <a:rPr lang="en-US" baseline="30000" dirty="0" smtClean="0"/>
              <a:t>th</a:t>
            </a:r>
            <a:r>
              <a:rPr lang="en-US" dirty="0" smtClean="0"/>
              <a:t> absorber 200 t)</a:t>
            </a:r>
          </a:p>
          <a:p>
            <a:pPr lvl="1"/>
            <a:r>
              <a:rPr lang="en-US" dirty="0" smtClean="0"/>
              <a:t>parking and operation position</a:t>
            </a:r>
          </a:p>
          <a:p>
            <a:pPr lvl="1"/>
            <a:r>
              <a:rPr lang="en-US" dirty="0" smtClean="0"/>
              <a:t>RICH moved by crane</a:t>
            </a:r>
          </a:p>
          <a:p>
            <a:r>
              <a:rPr lang="en-US" dirty="0" smtClean="0"/>
              <a:t>rail system (TRD, TOF, PSD)</a:t>
            </a:r>
          </a:p>
          <a:p>
            <a:pPr lvl="1"/>
            <a:r>
              <a:rPr lang="en-US" dirty="0" smtClean="0"/>
              <a:t>2+2 rails (4 m and 8 m span)</a:t>
            </a:r>
          </a:p>
          <a:p>
            <a:pPr lvl="1"/>
            <a:r>
              <a:rPr lang="en-US" dirty="0" smtClean="0"/>
              <a:t>firmly anchored rail support</a:t>
            </a:r>
          </a:p>
          <a:p>
            <a:pPr lvl="1"/>
            <a:r>
              <a:rPr lang="en-US" dirty="0" smtClean="0"/>
              <a:t>rails are subsided relative to cave floor, moving of equipment across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4977" y="914391"/>
            <a:ext cx="5485718" cy="580802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522474" y="5739134"/>
            <a:ext cx="1428206" cy="748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Rail System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496,5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22474" y="1076688"/>
            <a:ext cx="1428206" cy="748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RICH-MUCH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foundation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180</a:t>
            </a:r>
            <a:r>
              <a:rPr lang="en-US" dirty="0" smtClean="0">
                <a:solidFill>
                  <a:schemeClr val="tx1"/>
                </a:solidFill>
              </a:rPr>
              <a:t> k€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04-Nov-19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FAIR ECE 11 and ECSG 02 meeting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C58-E7B9-4D7D-AD92-ED6CD80BBC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1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Office PowerPoint</Application>
  <PresentationFormat>Widescreen</PresentationFormat>
  <Paragraphs>239</Paragraphs>
  <Slides>18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1_Office Theme</vt:lpstr>
      <vt:lpstr>Acrobat Document</vt:lpstr>
      <vt:lpstr>Arbeitsblatt</vt:lpstr>
      <vt:lpstr>CBM Common Fund Cost Assessment</vt:lpstr>
      <vt:lpstr>Outline</vt:lpstr>
      <vt:lpstr>Common infrastructure</vt:lpstr>
      <vt:lpstr>Building overview</vt:lpstr>
      <vt:lpstr>Level E40</vt:lpstr>
      <vt:lpstr>Level E30</vt:lpstr>
      <vt:lpstr>Level E10</vt:lpstr>
      <vt:lpstr>E10 – service area</vt:lpstr>
      <vt:lpstr>MUCH/RICH foundation and rail system</vt:lpstr>
      <vt:lpstr>Beam line, target chamber</vt:lpstr>
      <vt:lpstr>Beam dump</vt:lpstr>
      <vt:lpstr>Installation </vt:lpstr>
      <vt:lpstr>Timeline 2020-2025</vt:lpstr>
      <vt:lpstr>Cost structure</vt:lpstr>
      <vt:lpstr>PowerPoint Presentation</vt:lpstr>
      <vt:lpstr>Common fund – financial overview</vt:lpstr>
      <vt:lpstr>Summary</vt:lpstr>
      <vt:lpstr>PowerPoint Presentation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CBM Common Infrastructure</dc:title>
  <dc:creator>Kis, Mladen Dr.</dc:creator>
  <cp:lastModifiedBy>Kis, Mladen Dr.</cp:lastModifiedBy>
  <cp:revision>66</cp:revision>
  <dcterms:created xsi:type="dcterms:W3CDTF">2019-10-30T14:30:16Z</dcterms:created>
  <dcterms:modified xsi:type="dcterms:W3CDTF">2019-11-04T07:39:12Z</dcterms:modified>
</cp:coreProperties>
</file>