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63" r:id="rId2"/>
    <p:sldId id="368" r:id="rId3"/>
    <p:sldId id="402" r:id="rId4"/>
    <p:sldId id="404" r:id="rId5"/>
    <p:sldId id="440" r:id="rId6"/>
    <p:sldId id="345" r:id="rId7"/>
    <p:sldId id="405" r:id="rId8"/>
    <p:sldId id="411" r:id="rId9"/>
    <p:sldId id="458" r:id="rId10"/>
    <p:sldId id="441" r:id="rId11"/>
    <p:sldId id="459" r:id="rId12"/>
    <p:sldId id="450" r:id="rId13"/>
    <p:sldId id="352" r:id="rId14"/>
    <p:sldId id="452" r:id="rId15"/>
    <p:sldId id="415" r:id="rId16"/>
    <p:sldId id="428" r:id="rId17"/>
    <p:sldId id="431" r:id="rId18"/>
    <p:sldId id="436" r:id="rId19"/>
    <p:sldId id="437" r:id="rId20"/>
    <p:sldId id="438" r:id="rId21"/>
    <p:sldId id="456" r:id="rId22"/>
    <p:sldId id="380" r:id="rId23"/>
    <p:sldId id="451" r:id="rId24"/>
    <p:sldId id="455" r:id="rId25"/>
    <p:sldId id="453" r:id="rId26"/>
    <p:sldId id="454" r:id="rId27"/>
    <p:sldId id="460" r:id="rId28"/>
    <p:sldId id="439" r:id="rId29"/>
    <p:sldId id="408" r:id="rId30"/>
    <p:sldId id="457" r:id="rId31"/>
  </p:sldIdLst>
  <p:sldSz cx="12192000" cy="6858000"/>
  <p:notesSz cx="6794500" cy="9906000"/>
  <p:defaultTextStyle>
    <a:defPPr>
      <a:defRPr lang="en-GB"/>
    </a:defPPr>
    <a:lvl1pPr algn="l" rtl="0" fontAlgn="base">
      <a:spcBef>
        <a:spcPct val="0"/>
      </a:spcBef>
      <a:spcAft>
        <a:spcPct val="0"/>
      </a:spcAft>
      <a:defRPr sz="1600" kern="1200">
        <a:solidFill>
          <a:schemeClr val="tx1"/>
        </a:solidFill>
        <a:latin typeface="Arial" charset="0"/>
        <a:ea typeface="+mn-ea"/>
        <a:cs typeface="Arial" charset="0"/>
      </a:defRPr>
    </a:lvl1pPr>
    <a:lvl2pPr marL="457200" algn="l" rtl="0" fontAlgn="base">
      <a:spcBef>
        <a:spcPct val="0"/>
      </a:spcBef>
      <a:spcAft>
        <a:spcPct val="0"/>
      </a:spcAft>
      <a:defRPr sz="1600" kern="1200">
        <a:solidFill>
          <a:schemeClr val="tx1"/>
        </a:solidFill>
        <a:latin typeface="Arial" charset="0"/>
        <a:ea typeface="+mn-ea"/>
        <a:cs typeface="Arial" charset="0"/>
      </a:defRPr>
    </a:lvl2pPr>
    <a:lvl3pPr marL="914400" algn="l" rtl="0" fontAlgn="base">
      <a:spcBef>
        <a:spcPct val="0"/>
      </a:spcBef>
      <a:spcAft>
        <a:spcPct val="0"/>
      </a:spcAft>
      <a:defRPr sz="1600" kern="1200">
        <a:solidFill>
          <a:schemeClr val="tx1"/>
        </a:solidFill>
        <a:latin typeface="Arial" charset="0"/>
        <a:ea typeface="+mn-ea"/>
        <a:cs typeface="Arial" charset="0"/>
      </a:defRPr>
    </a:lvl3pPr>
    <a:lvl4pPr marL="1371600" algn="l" rtl="0" fontAlgn="base">
      <a:spcBef>
        <a:spcPct val="0"/>
      </a:spcBef>
      <a:spcAft>
        <a:spcPct val="0"/>
      </a:spcAft>
      <a:defRPr sz="1600" kern="1200">
        <a:solidFill>
          <a:schemeClr val="tx1"/>
        </a:solidFill>
        <a:latin typeface="Arial" charset="0"/>
        <a:ea typeface="+mn-ea"/>
        <a:cs typeface="Arial" charset="0"/>
      </a:defRPr>
    </a:lvl4pPr>
    <a:lvl5pPr marL="1828800" algn="l" rtl="0" fontAlgn="base">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816" userDrawn="1">
          <p15:clr>
            <a:srgbClr val="A4A3A4"/>
          </p15:clr>
        </p15:guide>
        <p15:guide id="2" orient="horz" pos="167" userDrawn="1">
          <p15:clr>
            <a:srgbClr val="A4A3A4"/>
          </p15:clr>
        </p15:guide>
        <p15:guide id="3" orient="horz" pos="616" userDrawn="1">
          <p15:clr>
            <a:srgbClr val="A4A3A4"/>
          </p15:clr>
        </p15:guide>
        <p15:guide id="4" orient="horz" pos="2672" userDrawn="1">
          <p15:clr>
            <a:srgbClr val="A4A3A4"/>
          </p15:clr>
        </p15:guide>
        <p15:guide id="5" orient="horz" pos="1165" userDrawn="1">
          <p15:clr>
            <a:srgbClr val="A4A3A4"/>
          </p15:clr>
        </p15:guide>
        <p15:guide id="6" pos="7401" userDrawn="1">
          <p15:clr>
            <a:srgbClr val="A4A3A4"/>
          </p15:clr>
        </p15:guide>
        <p15:guide id="7" pos="2068" userDrawn="1">
          <p15:clr>
            <a:srgbClr val="A4A3A4"/>
          </p15:clr>
        </p15:guide>
        <p15:guide id="8" pos="5571" userDrawn="1">
          <p15:clr>
            <a:srgbClr val="A4A3A4"/>
          </p15:clr>
        </p15:guide>
        <p15:guide id="9" pos="3903" userDrawn="1">
          <p15:clr>
            <a:srgbClr val="A4A3A4"/>
          </p15:clr>
        </p15:guide>
        <p15:guide id="10" pos="3745" userDrawn="1">
          <p15:clr>
            <a:srgbClr val="A4A3A4"/>
          </p15:clr>
        </p15:guide>
        <p15:guide id="11" pos="237" userDrawn="1">
          <p15:clr>
            <a:srgbClr val="A4A3A4"/>
          </p15:clr>
        </p15:guide>
        <p15:guide id="12" pos="5732" userDrawn="1">
          <p15:clr>
            <a:srgbClr val="A4A3A4"/>
          </p15:clr>
        </p15:guide>
        <p15:guide id="13" pos="1913" userDrawn="1">
          <p15:clr>
            <a:srgbClr val="A4A3A4"/>
          </p15:clr>
        </p15:guide>
      </p15:sldGuideLst>
    </p:ext>
    <p:ext uri="{2D200454-40CA-4A62-9FC3-DE9A4176ACB9}">
      <p15:notesGuideLst xmlns:p15="http://schemas.microsoft.com/office/powerpoint/2012/main">
        <p15:guide id="1" orient="horz" pos="3120">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EF5"/>
    <a:srgbClr val="FFCC00"/>
    <a:srgbClr val="FF00FF"/>
    <a:srgbClr val="9C9E9F"/>
    <a:srgbClr val="FFFFFF"/>
    <a:srgbClr val="DDDDDD"/>
    <a:srgbClr val="00A5EB"/>
    <a:srgbClr val="B4E2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05" autoAdjust="0"/>
    <p:restoredTop sz="87546" autoAdjust="0"/>
  </p:normalViewPr>
  <p:slideViewPr>
    <p:cSldViewPr snapToGrid="0">
      <p:cViewPr>
        <p:scale>
          <a:sx n="70" d="100"/>
          <a:sy n="70" d="100"/>
        </p:scale>
        <p:origin x="222" y="-60"/>
      </p:cViewPr>
      <p:guideLst>
        <p:guide orient="horz" pos="3816"/>
        <p:guide orient="horz" pos="167"/>
        <p:guide orient="horz" pos="616"/>
        <p:guide orient="horz" pos="2672"/>
        <p:guide orient="horz" pos="1165"/>
        <p:guide pos="7401"/>
        <p:guide pos="2068"/>
        <p:guide pos="5571"/>
        <p:guide pos="3903"/>
        <p:guide pos="3745"/>
        <p:guide pos="237"/>
        <p:guide pos="5732"/>
        <p:guide pos="1913"/>
      </p:guideLst>
    </p:cSldViewPr>
  </p:slideViewPr>
  <p:notesTextViewPr>
    <p:cViewPr>
      <p:scale>
        <a:sx n="100" d="100"/>
        <a:sy n="100" d="100"/>
      </p:scale>
      <p:origin x="0" y="0"/>
    </p:cViewPr>
  </p:notesTextViewPr>
  <p:sorterViewPr>
    <p:cViewPr>
      <p:scale>
        <a:sx n="30" d="100"/>
        <a:sy n="30" d="100"/>
      </p:scale>
      <p:origin x="0" y="0"/>
    </p:cViewPr>
  </p:sorterViewPr>
  <p:notesViewPr>
    <p:cSldViewPr snapToGrid="0">
      <p:cViewPr varScale="1">
        <p:scale>
          <a:sx n="76" d="100"/>
          <a:sy n="76" d="100"/>
        </p:scale>
        <p:origin x="-2130" y="-96"/>
      </p:cViewPr>
      <p:guideLst>
        <p:guide orient="horz" pos="3120"/>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44813" cy="4953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cs typeface="+mn-cs"/>
              </a:defRPr>
            </a:lvl1pPr>
          </a:lstStyle>
          <a:p>
            <a:pPr>
              <a:defRPr/>
            </a:pPr>
            <a:endParaRPr lang="en-GB"/>
          </a:p>
        </p:txBody>
      </p:sp>
      <p:sp>
        <p:nvSpPr>
          <p:cNvPr id="21507" name="Rectangle 3"/>
          <p:cNvSpPr>
            <a:spLocks noGrp="1" noChangeArrowheads="1"/>
          </p:cNvSpPr>
          <p:nvPr>
            <p:ph type="dt" idx="1"/>
          </p:nvPr>
        </p:nvSpPr>
        <p:spPr bwMode="auto">
          <a:xfrm>
            <a:off x="3848100" y="0"/>
            <a:ext cx="2944813" cy="4953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endParaRPr lang="en-GB"/>
          </a:p>
        </p:txBody>
      </p:sp>
      <p:sp>
        <p:nvSpPr>
          <p:cNvPr id="13316" name="Rectangle 4"/>
          <p:cNvSpPr>
            <a:spLocks noGrp="1" noRot="1" noChangeAspect="1" noChangeArrowheads="1" noTextEdit="1"/>
          </p:cNvSpPr>
          <p:nvPr>
            <p:ph type="sldImg" idx="2"/>
          </p:nvPr>
        </p:nvSpPr>
        <p:spPr bwMode="auto">
          <a:xfrm>
            <a:off x="95250" y="742950"/>
            <a:ext cx="6604000" cy="3714750"/>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679450" y="4705350"/>
            <a:ext cx="5435600" cy="44577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GB" noProof="0" smtClean="0"/>
              <a:t>Textmasterformate durch Klicken bearbeiten</a:t>
            </a:r>
          </a:p>
          <a:p>
            <a:pPr lvl="1"/>
            <a:r>
              <a:rPr lang="en-GB" noProof="0" smtClean="0"/>
              <a:t>Zweite Ebene</a:t>
            </a:r>
          </a:p>
          <a:p>
            <a:pPr lvl="2"/>
            <a:r>
              <a:rPr lang="en-GB" noProof="0" smtClean="0"/>
              <a:t>Dritte Ebene</a:t>
            </a:r>
          </a:p>
          <a:p>
            <a:pPr lvl="3"/>
            <a:r>
              <a:rPr lang="en-GB" noProof="0" smtClean="0"/>
              <a:t>Vierte Ebene</a:t>
            </a:r>
          </a:p>
          <a:p>
            <a:pPr lvl="4"/>
            <a:r>
              <a:rPr lang="en-GB" noProof="0" smtClean="0"/>
              <a:t>Fünfte Ebene</a:t>
            </a:r>
          </a:p>
        </p:txBody>
      </p:sp>
      <p:sp>
        <p:nvSpPr>
          <p:cNvPr id="21510" name="Rectangle 6"/>
          <p:cNvSpPr>
            <a:spLocks noGrp="1" noChangeArrowheads="1"/>
          </p:cNvSpPr>
          <p:nvPr>
            <p:ph type="ftr" sz="quarter" idx="4"/>
          </p:nvPr>
        </p:nvSpPr>
        <p:spPr bwMode="auto">
          <a:xfrm>
            <a:off x="0" y="9409113"/>
            <a:ext cx="2944813" cy="4953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cs typeface="+mn-cs"/>
              </a:defRPr>
            </a:lvl1pPr>
          </a:lstStyle>
          <a:p>
            <a:pPr>
              <a:defRPr/>
            </a:pPr>
            <a:endParaRPr lang="en-GB"/>
          </a:p>
        </p:txBody>
      </p:sp>
      <p:sp>
        <p:nvSpPr>
          <p:cNvPr id="21511" name="Rectangle 7"/>
          <p:cNvSpPr>
            <a:spLocks noGrp="1" noChangeArrowheads="1"/>
          </p:cNvSpPr>
          <p:nvPr>
            <p:ph type="sldNum" sz="quarter" idx="5"/>
          </p:nvPr>
        </p:nvSpPr>
        <p:spPr bwMode="auto">
          <a:xfrm>
            <a:off x="3848100" y="9409113"/>
            <a:ext cx="2944813" cy="4953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536CD595-A78E-4AED-B9D1-4183CED0EF60}" type="slidenum">
              <a:rPr lang="en-GB"/>
              <a:pPr>
                <a:defRPr/>
              </a:pPr>
              <a:t>‹#›</a:t>
            </a:fld>
            <a:endParaRPr lang="en-GB"/>
          </a:p>
        </p:txBody>
      </p:sp>
    </p:spTree>
    <p:extLst>
      <p:ext uri="{BB962C8B-B14F-4D97-AF65-F5344CB8AC3E}">
        <p14:creationId xmlns:p14="http://schemas.microsoft.com/office/powerpoint/2010/main" val="18890201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prstGeom prst="rect">
            <a:avLst/>
          </a:prstGeom>
        </p:spPr>
        <p:txBody>
          <a:bodyPr/>
          <a:lstStyle/>
          <a:p>
            <a:endParaRPr/>
          </a:p>
        </p:txBody>
      </p:sp>
      <p:sp>
        <p:nvSpPr>
          <p:cNvPr id="79" name="Shape 79"/>
          <p:cNvSpPr>
            <a:spLocks noGrp="1"/>
          </p:cNvSpPr>
          <p:nvPr>
            <p:ph type="body" sz="quarter" idx="1"/>
          </p:nvPr>
        </p:nvSpPr>
        <p:spPr>
          <a:prstGeom prst="rect">
            <a:avLst/>
          </a:prstGeom>
        </p:spPr>
        <p:txBody>
          <a:bodyPr/>
          <a:lstStyle/>
          <a:p>
            <a:pPr>
              <a:defRPr>
                <a:latin typeface="Lucida Grande"/>
                <a:ea typeface="Lucida Grande"/>
                <a:cs typeface="Lucida Grande"/>
                <a:sym typeface="Lucida Grande"/>
              </a:defRPr>
            </a:pPr>
            <a:r>
              <a:t>First beam Nov. 24</a:t>
            </a:r>
          </a:p>
          <a:p>
            <a:pPr>
              <a:defRPr>
                <a:latin typeface="Lucida Grande"/>
                <a:ea typeface="Lucida Grande"/>
                <a:cs typeface="Lucida Grande"/>
                <a:sym typeface="Lucida Grande"/>
              </a:defRPr>
            </a:pPr>
            <a:r>
              <a:t>User beam Feb. 25</a:t>
            </a:r>
          </a:p>
        </p:txBody>
      </p:sp>
    </p:spTree>
    <p:extLst>
      <p:ext uri="{BB962C8B-B14F-4D97-AF65-F5344CB8AC3E}">
        <p14:creationId xmlns:p14="http://schemas.microsoft.com/office/powerpoint/2010/main" val="3696913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 name="Rectangle 2"/>
          <p:cNvSpPr>
            <a:spLocks noChangeArrowheads="1"/>
          </p:cNvSpPr>
          <p:nvPr/>
        </p:nvSpPr>
        <p:spPr bwMode="auto">
          <a:xfrm>
            <a:off x="0" y="1"/>
            <a:ext cx="12192000" cy="1254125"/>
          </a:xfrm>
          <a:prstGeom prst="rect">
            <a:avLst/>
          </a:prstGeom>
          <a:solidFill>
            <a:srgbClr val="0A0EF5"/>
          </a:solidFill>
          <a:ln w="9525">
            <a:noFill/>
            <a:miter lim="800000"/>
            <a:headEnd/>
            <a:tailEnd/>
          </a:ln>
        </p:spPr>
        <p:txBody>
          <a:bodyPr wrap="none" anchor="ctr"/>
          <a:lstStyle/>
          <a:p>
            <a:pPr eaLnBrk="0" hangingPunct="0">
              <a:defRPr/>
            </a:pPr>
            <a:endParaRPr lang="de-DE" sz="1600">
              <a:cs typeface="+mn-cs"/>
            </a:endParaRPr>
          </a:p>
        </p:txBody>
      </p:sp>
      <p:sp>
        <p:nvSpPr>
          <p:cNvPr id="6" name="Text Box 16"/>
          <p:cNvSpPr txBox="1">
            <a:spLocks noChangeArrowheads="1"/>
          </p:cNvSpPr>
          <p:nvPr userDrawn="1"/>
        </p:nvSpPr>
        <p:spPr bwMode="auto">
          <a:xfrm>
            <a:off x="2671234" y="2481263"/>
            <a:ext cx="3807884" cy="336550"/>
          </a:xfrm>
          <a:prstGeom prst="rect">
            <a:avLst/>
          </a:prstGeom>
          <a:noFill/>
          <a:ln>
            <a:noFill/>
          </a:ln>
          <a:effectLst/>
          <a:extLst/>
        </p:spPr>
        <p:txBody>
          <a:bodyPr>
            <a:spAutoFit/>
          </a:bodyPr>
          <a:lstStyle/>
          <a:p>
            <a:pPr eaLnBrk="0" hangingPunct="0">
              <a:spcBef>
                <a:spcPct val="50000"/>
              </a:spcBef>
              <a:defRPr/>
            </a:pPr>
            <a:endParaRPr lang="de-DE" sz="1600">
              <a:cs typeface="+mn-cs"/>
            </a:endParaRPr>
          </a:p>
        </p:txBody>
      </p:sp>
      <p:sp>
        <p:nvSpPr>
          <p:cNvPr id="402435" name="Rectangle 3"/>
          <p:cNvSpPr>
            <a:spLocks noGrp="1" noChangeArrowheads="1"/>
          </p:cNvSpPr>
          <p:nvPr>
            <p:ph type="subTitle" idx="1"/>
          </p:nvPr>
        </p:nvSpPr>
        <p:spPr>
          <a:xfrm>
            <a:off x="389467" y="1363664"/>
            <a:ext cx="11360151" cy="485775"/>
          </a:xfrm>
        </p:spPr>
        <p:txBody>
          <a:bodyPr/>
          <a:lstStyle>
            <a:lvl1pPr marL="0" indent="0">
              <a:buFont typeface="Arial Black" pitchFamily="34" charset="0"/>
              <a:buNone/>
              <a:defRPr b="1">
                <a:solidFill>
                  <a:srgbClr val="F28E00"/>
                </a:solidFill>
              </a:defRPr>
            </a:lvl1pPr>
          </a:lstStyle>
          <a:p>
            <a:pPr lvl="0"/>
            <a:r>
              <a:rPr lang="en-US" noProof="0" smtClean="0"/>
              <a:t>Click to edit Master subtitle style</a:t>
            </a:r>
            <a:endParaRPr lang="en-GB" noProof="0" smtClean="0"/>
          </a:p>
        </p:txBody>
      </p:sp>
      <p:sp>
        <p:nvSpPr>
          <p:cNvPr id="402436" name="Rectangle 4"/>
          <p:cNvSpPr>
            <a:spLocks noGrp="1" noChangeArrowheads="1"/>
          </p:cNvSpPr>
          <p:nvPr>
            <p:ph type="ctrTitle" sz="quarter"/>
          </p:nvPr>
        </p:nvSpPr>
        <p:spPr>
          <a:xfrm>
            <a:off x="376767" y="1"/>
            <a:ext cx="11360151" cy="1266825"/>
          </a:xfrm>
        </p:spPr>
        <p:txBody>
          <a:bodyPr anchor="b"/>
          <a:lstStyle>
            <a:lvl1pPr>
              <a:lnSpc>
                <a:spcPct val="80000"/>
              </a:lnSpc>
              <a:defRPr sz="4000"/>
            </a:lvl1pPr>
          </a:lstStyle>
          <a:p>
            <a:pPr lvl="0"/>
            <a:r>
              <a:rPr lang="en-US" noProof="0" smtClean="0"/>
              <a:t>Click to edit Master title style</a:t>
            </a:r>
            <a:endParaRPr lang="en-GB" noProof="0" smtClean="0"/>
          </a:p>
        </p:txBody>
      </p:sp>
      <p:pic>
        <p:nvPicPr>
          <p:cNvPr id="7" name="Picture 9" descr="http://cbm.uni-muenster.de/pics/cbm_logo_offcial_200x270.jpg"/>
          <p:cNvPicPr>
            <a:picLocks noChangeAspect="1" noChangeArrowheads="1"/>
          </p:cNvPicPr>
          <p:nvPr userDrawn="1"/>
        </p:nvPicPr>
        <p:blipFill>
          <a:blip r:embed="rId2"/>
          <a:srcRect/>
          <a:stretch>
            <a:fillRect/>
          </a:stretch>
        </p:blipFill>
        <p:spPr bwMode="auto">
          <a:xfrm>
            <a:off x="8048527" y="2817813"/>
            <a:ext cx="1689100" cy="227965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06934" y="103189"/>
            <a:ext cx="2842684" cy="5667375"/>
          </a:xfrm>
        </p:spPr>
        <p:txBody>
          <a:bodyPr vert="eaVert"/>
          <a:lstStyle/>
          <a:p>
            <a:r>
              <a:rPr lang="en-US" smtClean="0"/>
              <a:t>Click to edit Master title style</a:t>
            </a:r>
            <a:endParaRPr lang="de-DE"/>
          </a:p>
        </p:txBody>
      </p:sp>
      <p:sp>
        <p:nvSpPr>
          <p:cNvPr id="3" name="Vertikaler Textplatzhalter 2"/>
          <p:cNvSpPr>
            <a:spLocks noGrp="1"/>
          </p:cNvSpPr>
          <p:nvPr>
            <p:ph type="body" orient="vert" idx="1"/>
          </p:nvPr>
        </p:nvSpPr>
        <p:spPr>
          <a:xfrm>
            <a:off x="376767" y="103189"/>
            <a:ext cx="8326967" cy="5667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Inhaltsfolie">
    <p:spTree>
      <p:nvGrpSpPr>
        <p:cNvPr id="1" name=""/>
        <p:cNvGrpSpPr/>
        <p:nvPr/>
      </p:nvGrpSpPr>
      <p:grpSpPr>
        <a:xfrm>
          <a:off x="0" y="0"/>
          <a:ext cx="0" cy="0"/>
          <a:chOff x="0" y="0"/>
          <a:chExt cx="0" cy="0"/>
        </a:xfrm>
      </p:grpSpPr>
      <p:sp>
        <p:nvSpPr>
          <p:cNvPr id="23" name="Titeltext"/>
          <p:cNvSpPr>
            <a:spLocks noGrp="1"/>
          </p:cNvSpPr>
          <p:nvPr>
            <p:ph type="title"/>
          </p:nvPr>
        </p:nvSpPr>
        <p:spPr>
          <a:prstGeom prst="rect">
            <a:avLst/>
          </a:prstGeom>
        </p:spPr>
        <p:txBody>
          <a:bodyPr/>
          <a:lstStyle/>
          <a:p>
            <a:r>
              <a:t>Titeltext</a:t>
            </a:r>
          </a:p>
        </p:txBody>
      </p:sp>
      <p:sp>
        <p:nvSpPr>
          <p:cNvPr id="24" name="Textebene 1…"/>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5" name="Foliennumm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753245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2814567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sz="half" idx="1"/>
          </p:nvPr>
        </p:nvSpPr>
        <p:spPr>
          <a:xfrm>
            <a:off x="376768" y="977901"/>
            <a:ext cx="5577417" cy="4792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Inhaltsplatzhalter 3"/>
          <p:cNvSpPr>
            <a:spLocks noGrp="1"/>
          </p:cNvSpPr>
          <p:nvPr>
            <p:ph sz="half" idx="2"/>
          </p:nvPr>
        </p:nvSpPr>
        <p:spPr>
          <a:xfrm>
            <a:off x="6157384" y="977901"/>
            <a:ext cx="5579533" cy="4792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0" y="0"/>
            <a:ext cx="12192000" cy="744538"/>
          </a:xfrm>
          <a:prstGeom prst="rect">
            <a:avLst/>
          </a:prstGeom>
          <a:solidFill>
            <a:srgbClr val="0A0EF5"/>
          </a:solidFill>
          <a:ln w="9525">
            <a:noFill/>
            <a:miter lim="800000"/>
            <a:headEnd/>
            <a:tailEnd/>
          </a:ln>
        </p:spPr>
        <p:txBody>
          <a:bodyPr wrap="none" anchor="ctr"/>
          <a:lstStyle/>
          <a:p>
            <a:pPr eaLnBrk="0" hangingPunct="0">
              <a:defRPr/>
            </a:pPr>
            <a:endParaRPr lang="de-DE" sz="1600">
              <a:cs typeface="+mn-cs"/>
            </a:endParaRPr>
          </a:p>
        </p:txBody>
      </p:sp>
      <p:sp>
        <p:nvSpPr>
          <p:cNvPr id="1028" name="Rectangle 3"/>
          <p:cNvSpPr>
            <a:spLocks noGrp="1" noChangeArrowheads="1"/>
          </p:cNvSpPr>
          <p:nvPr>
            <p:ph type="body" idx="1"/>
          </p:nvPr>
        </p:nvSpPr>
        <p:spPr bwMode="auto">
          <a:xfrm>
            <a:off x="376767" y="977901"/>
            <a:ext cx="11360151" cy="4792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Textmasterformate durch Klicken bearbeiten</a:t>
            </a:r>
          </a:p>
          <a:p>
            <a:pPr lvl="1"/>
            <a:r>
              <a:rPr lang="en-GB" smtClean="0"/>
              <a:t>Zweite Ebene</a:t>
            </a:r>
          </a:p>
        </p:txBody>
      </p:sp>
      <p:sp>
        <p:nvSpPr>
          <p:cNvPr id="1029" name="Rectangle 4"/>
          <p:cNvSpPr>
            <a:spLocks noGrp="1" noChangeArrowheads="1"/>
          </p:cNvSpPr>
          <p:nvPr>
            <p:ph type="title"/>
          </p:nvPr>
        </p:nvSpPr>
        <p:spPr bwMode="auto">
          <a:xfrm>
            <a:off x="389467" y="103188"/>
            <a:ext cx="11360151"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Titelmasterformat durch Klicken bearbeiten</a:t>
            </a:r>
          </a:p>
        </p:txBody>
      </p:sp>
      <p:sp>
        <p:nvSpPr>
          <p:cNvPr id="401413" name="Rectangle 5"/>
          <p:cNvSpPr>
            <a:spLocks noChangeArrowheads="1"/>
          </p:cNvSpPr>
          <p:nvPr/>
        </p:nvSpPr>
        <p:spPr bwMode="auto">
          <a:xfrm>
            <a:off x="376768" y="6280150"/>
            <a:ext cx="10124017" cy="400050"/>
          </a:xfrm>
          <a:prstGeom prst="rect">
            <a:avLst/>
          </a:prstGeom>
          <a:noFill/>
          <a:ln>
            <a:noFill/>
          </a:ln>
          <a:effectLst/>
          <a:extLst/>
        </p:spPr>
        <p:txBody>
          <a:bodyPr rIns="0" anchor="ctr"/>
          <a:lstStyle/>
          <a:p>
            <a:pPr algn="r">
              <a:defRPr/>
            </a:pPr>
            <a:r>
              <a:rPr lang="en-GB" sz="1200" b="1" dirty="0">
                <a:solidFill>
                  <a:schemeClr val="bg2"/>
                </a:solidFill>
              </a:rPr>
              <a:t>David Emschermann </a:t>
            </a:r>
            <a:r>
              <a:rPr lang="en-GB" sz="1200" dirty="0">
                <a:solidFill>
                  <a:schemeClr val="bg2"/>
                </a:solidFill>
              </a:rPr>
              <a:t> |  </a:t>
            </a:r>
            <a:r>
              <a:rPr lang="en-GB" sz="1200" dirty="0" smtClean="0">
                <a:solidFill>
                  <a:schemeClr val="bg2"/>
                </a:solidFill>
              </a:rPr>
              <a:t>11</a:t>
            </a:r>
            <a:r>
              <a:rPr lang="en-GB" sz="1200" baseline="30000" dirty="0" smtClean="0">
                <a:solidFill>
                  <a:schemeClr val="bg2"/>
                </a:solidFill>
              </a:rPr>
              <a:t>th</a:t>
            </a:r>
            <a:r>
              <a:rPr lang="en-GB" sz="1200" baseline="0" dirty="0" smtClean="0">
                <a:solidFill>
                  <a:schemeClr val="bg2"/>
                </a:solidFill>
              </a:rPr>
              <a:t> ECE</a:t>
            </a:r>
            <a:r>
              <a:rPr lang="en-GB" sz="1200" dirty="0" smtClean="0">
                <a:solidFill>
                  <a:schemeClr val="bg2"/>
                </a:solidFill>
              </a:rPr>
              <a:t> meeting  |  GSI, Darmstadt  |  04.11.2019  </a:t>
            </a:r>
            <a:r>
              <a:rPr lang="en-GB" sz="1200" dirty="0">
                <a:solidFill>
                  <a:schemeClr val="bg2"/>
                </a:solidFill>
              </a:rPr>
              <a:t>|  </a:t>
            </a:r>
            <a:r>
              <a:rPr lang="en-GB" sz="1200" b="1" dirty="0">
                <a:solidFill>
                  <a:schemeClr val="bg2"/>
                </a:solidFill>
              </a:rPr>
              <a:t>Page </a:t>
            </a:r>
            <a:fld id="{E5D9C052-26E9-4348-B1B0-1963844B1512}" type="slidenum">
              <a:rPr lang="en-GB" sz="1200" b="1">
                <a:solidFill>
                  <a:schemeClr val="bg2"/>
                </a:solidFill>
              </a:rPr>
              <a:pPr algn="r">
                <a:defRPr/>
              </a:pPr>
              <a:t>‹#›</a:t>
            </a:fld>
            <a:endParaRPr lang="en-GB" sz="1200" b="1" dirty="0">
              <a:solidFill>
                <a:schemeClr val="bg2"/>
              </a:solidFill>
            </a:endParaRPr>
          </a:p>
        </p:txBody>
      </p:sp>
      <p:pic>
        <p:nvPicPr>
          <p:cNvPr id="9" name="Picture 10" descr="http://cbm.uni-muenster.de/pics/cbm_logo_offcial_200x270.jpg"/>
          <p:cNvPicPr>
            <a:picLocks noChangeAspect="1" noChangeArrowheads="1"/>
          </p:cNvPicPr>
          <p:nvPr userDrawn="1"/>
        </p:nvPicPr>
        <p:blipFill>
          <a:blip r:embed="rId15"/>
          <a:srcRect/>
          <a:stretch>
            <a:fillRect/>
          </a:stretch>
        </p:blipFill>
        <p:spPr bwMode="auto">
          <a:xfrm>
            <a:off x="11334751" y="5810250"/>
            <a:ext cx="711200" cy="958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4" r:id="rId13"/>
  </p:sldLayoutIdLst>
  <p:timing>
    <p:tnLst>
      <p:par>
        <p:cTn id="1" dur="indefinite" restart="never" nodeType="tmRoot"/>
      </p:par>
    </p:tnLst>
  </p:timing>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p:titleStyle>
    <p:bodyStyle>
      <a:lvl1pPr marL="265113" indent="-265113" algn="l" rtl="0" eaLnBrk="0" fontAlgn="base" hangingPunct="0">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0" fontAlgn="base" hangingPunct="0">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0" fontAlgn="base" hangingPunct="0">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0" fontAlgn="base" hangingPunct="0">
        <a:spcBef>
          <a:spcPct val="0"/>
        </a:spcBef>
        <a:spcAft>
          <a:spcPct val="0"/>
        </a:spcAft>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gif"/><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1.jpe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10.jpe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7.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2.jpeg"/><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9"/>
          <p:cNvSpPr>
            <a:spLocks noGrp="1" noChangeArrowheads="1"/>
          </p:cNvSpPr>
          <p:nvPr>
            <p:ph type="ctrTitle"/>
          </p:nvPr>
        </p:nvSpPr>
        <p:spPr>
          <a:xfrm>
            <a:off x="1833080" y="259303"/>
            <a:ext cx="8520113" cy="693877"/>
          </a:xfrm>
        </p:spPr>
        <p:txBody>
          <a:bodyPr/>
          <a:lstStyle/>
          <a:p>
            <a:pPr algn="ctr" eaLnBrk="1" hangingPunct="1"/>
            <a:r>
              <a:rPr lang="de-DE" dirty="0" smtClean="0"/>
              <a:t>Status </a:t>
            </a:r>
            <a:r>
              <a:rPr lang="de-DE" dirty="0" err="1" smtClean="0"/>
              <a:t>of</a:t>
            </a:r>
            <a:r>
              <a:rPr lang="de-DE" dirty="0" smtClean="0"/>
              <a:t> CBM DAQ</a:t>
            </a:r>
          </a:p>
        </p:txBody>
      </p:sp>
      <p:sp>
        <p:nvSpPr>
          <p:cNvPr id="2" name="Subtitle 1"/>
          <p:cNvSpPr>
            <a:spLocks noGrp="1"/>
          </p:cNvSpPr>
          <p:nvPr>
            <p:ph type="subTitle" idx="1"/>
          </p:nvPr>
        </p:nvSpPr>
        <p:spPr>
          <a:xfrm>
            <a:off x="3451735" y="1312148"/>
            <a:ext cx="5168537" cy="485775"/>
          </a:xfrm>
        </p:spPr>
        <p:txBody>
          <a:bodyPr/>
          <a:lstStyle/>
          <a:p>
            <a:pPr algn="ctr"/>
            <a:endParaRPr lang="en-US" dirty="0" smtClean="0"/>
          </a:p>
          <a:p>
            <a:pPr algn="ctr"/>
            <a:endParaRPr lang="de-DE" dirty="0"/>
          </a:p>
        </p:txBody>
      </p:sp>
      <p:pic>
        <p:nvPicPr>
          <p:cNvPr id="6" name="Picture 5" descr="C:\Users\emscherm\Desktop\cbm\20170922_wuhan\helmholtz_branding_2017\2017_EN_H_Logo_RGB_untereinand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00" y="5844567"/>
            <a:ext cx="3222414" cy="97463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5"/>
          <p:cNvSpPr txBox="1">
            <a:spLocks noChangeArrowheads="1"/>
          </p:cNvSpPr>
          <p:nvPr/>
        </p:nvSpPr>
        <p:spPr bwMode="auto">
          <a:xfrm>
            <a:off x="4085657" y="5553389"/>
            <a:ext cx="4176315" cy="1077218"/>
          </a:xfrm>
          <a:prstGeom prst="rect">
            <a:avLst/>
          </a:prstGeom>
          <a:noFill/>
          <a:ln w="9525">
            <a:noFill/>
            <a:miter lim="800000"/>
            <a:headEnd/>
            <a:tailEnd/>
          </a:ln>
        </p:spPr>
        <p:txBody>
          <a:bodyPr wrap="square">
            <a:spAutoFit/>
          </a:bodyPr>
          <a:lstStyle/>
          <a:p>
            <a:pPr algn="ctr" eaLnBrk="0" hangingPunct="0"/>
            <a:r>
              <a:rPr lang="de-DE" dirty="0"/>
              <a:t>David </a:t>
            </a:r>
            <a:r>
              <a:rPr lang="de-DE" dirty="0" err="1" smtClean="0"/>
              <a:t>Emschermann</a:t>
            </a:r>
            <a:endParaRPr lang="de-DE" dirty="0" smtClean="0"/>
          </a:p>
          <a:p>
            <a:pPr algn="ctr" eaLnBrk="0" hangingPunct="0"/>
            <a:r>
              <a:rPr lang="en-US" dirty="0" smtClean="0"/>
              <a:t>for the CBM Collaboration</a:t>
            </a:r>
          </a:p>
          <a:p>
            <a:pPr algn="ctr" eaLnBrk="0" hangingPunct="0"/>
            <a:endParaRPr lang="de-DE" dirty="0" smtClean="0"/>
          </a:p>
          <a:p>
            <a:pPr algn="ctr" eaLnBrk="0" hangingPunct="0"/>
            <a:r>
              <a:rPr lang="de-DE" dirty="0" smtClean="0"/>
              <a:t>ECE-XI - GSI - 04.11.2019</a:t>
            </a:r>
            <a:endParaRPr lang="en-GB" dirty="0"/>
          </a:p>
        </p:txBody>
      </p:sp>
      <p:pic>
        <p:nvPicPr>
          <p:cNvPr id="10" name="Picture 2" descr="C:\Users\emscherm\Desktop\cbm\20190204_mcbm_daq_status\p_20181207_1411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124" y="1504528"/>
            <a:ext cx="7106992" cy="39976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0325" y="1489566"/>
            <a:ext cx="168592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descr="http://cbm.uni-muenster.de/pics/cbm_logo_offcial_200x270.jpg"/>
          <p:cNvPicPr>
            <a:picLocks noChangeAspect="1" noChangeArrowheads="1"/>
          </p:cNvPicPr>
          <p:nvPr/>
        </p:nvPicPr>
        <p:blipFill>
          <a:blip r:embed="rId5"/>
          <a:srcRect/>
          <a:stretch>
            <a:fillRect/>
          </a:stretch>
        </p:blipFill>
        <p:spPr bwMode="auto">
          <a:xfrm>
            <a:off x="10139650" y="4330745"/>
            <a:ext cx="1689100" cy="2279650"/>
          </a:xfrm>
          <a:prstGeom prst="rect">
            <a:avLst/>
          </a:prstGeom>
          <a:noFill/>
          <a:ln w="9525">
            <a:noFill/>
            <a:miter lim="800000"/>
            <a:headEnd/>
            <a:tailEnd/>
          </a:ln>
        </p:spPr>
      </p:pic>
      <p:pic>
        <p:nvPicPr>
          <p:cNvPr id="13"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891" y="1504529"/>
            <a:ext cx="4962642" cy="399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66121"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smtClean="0"/>
              <a:t>FLES </a:t>
            </a:r>
            <a:r>
              <a:rPr lang="de-DE" kern="0" dirty="0"/>
              <a:t>E</a:t>
            </a:r>
            <a:r>
              <a:rPr lang="de-DE" kern="0" dirty="0" smtClean="0"/>
              <a:t>ntry </a:t>
            </a:r>
            <a:r>
              <a:rPr lang="de-DE" kern="0" dirty="0" err="1"/>
              <a:t>N</a:t>
            </a:r>
            <a:r>
              <a:rPr lang="de-DE" kern="0" dirty="0" err="1" smtClean="0"/>
              <a:t>ode</a:t>
            </a:r>
            <a:endParaRPr lang="de-DE" kern="0" dirty="0"/>
          </a:p>
        </p:txBody>
      </p:sp>
      <p:sp>
        <p:nvSpPr>
          <p:cNvPr id="17" name="TextShape 17"/>
          <p:cNvSpPr txBox="1"/>
          <p:nvPr/>
        </p:nvSpPr>
        <p:spPr>
          <a:xfrm>
            <a:off x="366120" y="1367074"/>
            <a:ext cx="7327413" cy="4671776"/>
          </a:xfrm>
          <a:prstGeom prst="rect">
            <a:avLst/>
          </a:prstGeom>
          <a:noFill/>
          <a:ln>
            <a:noFill/>
          </a:ln>
        </p:spPr>
        <p:txBody>
          <a:bodyPr lIns="0" tIns="0" rIns="0" bIns="0"/>
          <a:lstStyle/>
          <a:p>
            <a:pPr marL="565200" indent="-457200">
              <a:lnSpc>
                <a:spcPct val="120000"/>
              </a:lnSpc>
              <a:buBlip>
                <a:blip r:embed="rId2"/>
              </a:buBlip>
            </a:pPr>
            <a:r>
              <a:rPr lang="de-DE" sz="2000" kern="0" dirty="0" smtClean="0"/>
              <a:t>FPGA-</a:t>
            </a:r>
            <a:r>
              <a:rPr lang="de-DE" sz="2000" kern="0" dirty="0" err="1" smtClean="0"/>
              <a:t>based</a:t>
            </a:r>
            <a:r>
              <a:rPr lang="de-DE" sz="2000" kern="0" dirty="0" smtClean="0"/>
              <a:t> </a:t>
            </a:r>
            <a:r>
              <a:rPr lang="de-DE" sz="2000" kern="0" dirty="0" err="1"/>
              <a:t>PCIe</a:t>
            </a:r>
            <a:r>
              <a:rPr lang="de-DE" sz="2000" kern="0" dirty="0"/>
              <a:t> </a:t>
            </a:r>
            <a:r>
              <a:rPr lang="de-DE" sz="2000" kern="0" dirty="0" err="1" smtClean="0"/>
              <a:t>board</a:t>
            </a:r>
            <a:endParaRPr lang="de-DE" sz="2000" kern="0" dirty="0" smtClean="0"/>
          </a:p>
          <a:p>
            <a:pPr marL="1022400" lvl="1" indent="-457200">
              <a:lnSpc>
                <a:spcPct val="120000"/>
              </a:lnSpc>
              <a:buBlip>
                <a:blip r:embed="rId2"/>
              </a:buBlip>
            </a:pPr>
            <a:r>
              <a:rPr lang="de-DE" sz="2000" kern="0" dirty="0" err="1" smtClean="0"/>
              <a:t>Prepares</a:t>
            </a:r>
            <a:r>
              <a:rPr lang="de-DE" sz="2000" kern="0" dirty="0" smtClean="0"/>
              <a:t> </a:t>
            </a:r>
            <a:r>
              <a:rPr lang="de-DE" sz="2000" kern="0" dirty="0" err="1"/>
              <a:t>and</a:t>
            </a:r>
            <a:r>
              <a:rPr lang="de-DE" sz="2000" kern="0" dirty="0"/>
              <a:t> </a:t>
            </a:r>
            <a:r>
              <a:rPr lang="de-DE" sz="2000" kern="0" dirty="0" err="1"/>
              <a:t>indexes</a:t>
            </a:r>
            <a:r>
              <a:rPr lang="de-DE" sz="2000" kern="0" dirty="0"/>
              <a:t> </a:t>
            </a:r>
            <a:r>
              <a:rPr lang="de-DE" sz="2000" kern="0" dirty="0" err="1"/>
              <a:t>data</a:t>
            </a:r>
            <a:r>
              <a:rPr lang="de-DE" sz="2000" kern="0" dirty="0"/>
              <a:t> </a:t>
            </a:r>
            <a:r>
              <a:rPr lang="de-DE" sz="2000" kern="0" dirty="0" err="1"/>
              <a:t>for</a:t>
            </a:r>
            <a:r>
              <a:rPr lang="de-DE" sz="2000" kern="0" dirty="0"/>
              <a:t> </a:t>
            </a:r>
            <a:r>
              <a:rPr lang="de-DE" sz="2000" kern="0" dirty="0" err="1"/>
              <a:t>timeslice</a:t>
            </a:r>
            <a:r>
              <a:rPr lang="de-DE" sz="2000" kern="0" dirty="0"/>
              <a:t> </a:t>
            </a:r>
            <a:r>
              <a:rPr lang="de-DE" sz="2000" kern="0" dirty="0" err="1" smtClean="0"/>
              <a:t>building</a:t>
            </a:r>
            <a:endParaRPr lang="de-DE" sz="2000" kern="0" dirty="0" smtClean="0"/>
          </a:p>
          <a:p>
            <a:pPr marL="1022400" lvl="1" indent="-457200">
              <a:lnSpc>
                <a:spcPct val="120000"/>
              </a:lnSpc>
              <a:buBlip>
                <a:blip r:embed="rId2"/>
              </a:buBlip>
            </a:pPr>
            <a:r>
              <a:rPr lang="de-DE" sz="2000" kern="0" dirty="0"/>
              <a:t>Custom </a:t>
            </a:r>
            <a:r>
              <a:rPr lang="de-DE" sz="2000" kern="0" dirty="0" err="1"/>
              <a:t>PCIe</a:t>
            </a:r>
            <a:r>
              <a:rPr lang="de-DE" sz="2000" kern="0" dirty="0"/>
              <a:t> DMA </a:t>
            </a:r>
            <a:r>
              <a:rPr lang="de-DE" sz="2000" kern="0" dirty="0" err="1"/>
              <a:t>interface</a:t>
            </a:r>
            <a:r>
              <a:rPr lang="de-DE" sz="2000" kern="0" dirty="0"/>
              <a:t>, </a:t>
            </a:r>
            <a:r>
              <a:rPr lang="de-DE" sz="2000" kern="0" dirty="0" err="1"/>
              <a:t>full</a:t>
            </a:r>
            <a:r>
              <a:rPr lang="de-DE" sz="2000" kern="0" dirty="0"/>
              <a:t> </a:t>
            </a:r>
            <a:r>
              <a:rPr lang="de-DE" sz="2000" kern="0" dirty="0" err="1"/>
              <a:t>offload</a:t>
            </a:r>
            <a:r>
              <a:rPr lang="de-DE" sz="2000" kern="0" dirty="0"/>
              <a:t> </a:t>
            </a:r>
            <a:r>
              <a:rPr lang="de-DE" sz="2000" kern="0" dirty="0" err="1" smtClean="0"/>
              <a:t>engine</a:t>
            </a:r>
            <a:endParaRPr lang="de-DE" sz="2000" kern="0" dirty="0" smtClean="0"/>
          </a:p>
          <a:p>
            <a:pPr marL="1022400" lvl="1" indent="-457200">
              <a:lnSpc>
                <a:spcPct val="120000"/>
              </a:lnSpc>
              <a:buBlip>
                <a:blip r:embed="rId2"/>
              </a:buBlip>
            </a:pPr>
            <a:endParaRPr lang="de-DE" sz="2000" kern="0" dirty="0"/>
          </a:p>
          <a:p>
            <a:pPr marL="565200" indent="-457200">
              <a:lnSpc>
                <a:spcPct val="120000"/>
              </a:lnSpc>
              <a:buBlip>
                <a:blip r:embed="rId2"/>
              </a:buBlip>
            </a:pPr>
            <a:r>
              <a:rPr lang="de-DE" sz="2000" kern="0" dirty="0" err="1"/>
              <a:t>Optimized</a:t>
            </a:r>
            <a:r>
              <a:rPr lang="de-DE" sz="2000" kern="0" dirty="0"/>
              <a:t> </a:t>
            </a:r>
            <a:r>
              <a:rPr lang="de-DE" sz="2000" kern="0" dirty="0" err="1"/>
              <a:t>data</a:t>
            </a:r>
            <a:r>
              <a:rPr lang="de-DE" sz="2000" kern="0" dirty="0"/>
              <a:t> </a:t>
            </a:r>
            <a:r>
              <a:rPr lang="de-DE" sz="2000" kern="0" dirty="0" err="1"/>
              <a:t>scheme</a:t>
            </a:r>
            <a:r>
              <a:rPr lang="de-DE" sz="2000" kern="0" dirty="0"/>
              <a:t> </a:t>
            </a:r>
            <a:r>
              <a:rPr lang="de-DE" sz="2000" kern="0" dirty="0" err="1"/>
              <a:t>for</a:t>
            </a:r>
            <a:r>
              <a:rPr lang="de-DE" sz="2000" kern="0" dirty="0"/>
              <a:t> zero-</a:t>
            </a:r>
            <a:r>
              <a:rPr lang="de-DE" sz="2000" kern="0" dirty="0" err="1"/>
              <a:t>copy</a:t>
            </a:r>
            <a:r>
              <a:rPr lang="de-DE" sz="2000" kern="0" dirty="0"/>
              <a:t> </a:t>
            </a:r>
            <a:r>
              <a:rPr lang="de-DE" sz="2000" kern="0" dirty="0" err="1"/>
              <a:t>timeslice</a:t>
            </a:r>
            <a:r>
              <a:rPr lang="de-DE" sz="2000" kern="0" dirty="0"/>
              <a:t> </a:t>
            </a:r>
            <a:r>
              <a:rPr lang="de-DE" sz="2000" kern="0" dirty="0" err="1" smtClean="0"/>
              <a:t>building</a:t>
            </a:r>
            <a:endParaRPr lang="de-DE" sz="2000" kern="0" dirty="0" smtClean="0"/>
          </a:p>
          <a:p>
            <a:pPr marL="1022400" lvl="1" indent="-457200">
              <a:lnSpc>
                <a:spcPct val="120000"/>
              </a:lnSpc>
              <a:buBlip>
                <a:blip r:embed="rId2"/>
              </a:buBlip>
            </a:pPr>
            <a:r>
              <a:rPr lang="de-DE" sz="2000" kern="0" dirty="0" err="1"/>
              <a:t>Transmit</a:t>
            </a:r>
            <a:r>
              <a:rPr lang="de-DE" sz="2000" kern="0" dirty="0"/>
              <a:t> </a:t>
            </a:r>
            <a:r>
              <a:rPr lang="de-DE" sz="2000" kern="0" dirty="0" err="1"/>
              <a:t>microslices</a:t>
            </a:r>
            <a:r>
              <a:rPr lang="de-DE" sz="2000" kern="0" dirty="0"/>
              <a:t> via </a:t>
            </a:r>
            <a:r>
              <a:rPr lang="de-DE" sz="2000" kern="0" dirty="0" err="1"/>
              <a:t>PCIe</a:t>
            </a:r>
            <a:r>
              <a:rPr lang="de-DE" sz="2000" kern="0" dirty="0"/>
              <a:t>/DMA </a:t>
            </a:r>
            <a:r>
              <a:rPr lang="de-DE" sz="2000" kern="0" dirty="0" err="1"/>
              <a:t>directly</a:t>
            </a:r>
            <a:r>
              <a:rPr lang="de-DE" sz="2000" kern="0" dirty="0"/>
              <a:t> </a:t>
            </a:r>
            <a:r>
              <a:rPr lang="de-DE" sz="2000" kern="0" dirty="0" err="1"/>
              <a:t>to</a:t>
            </a:r>
            <a:r>
              <a:rPr lang="de-DE" sz="2000" kern="0" dirty="0"/>
              <a:t> </a:t>
            </a:r>
            <a:r>
              <a:rPr lang="de-DE" sz="2000" kern="0" dirty="0" err="1"/>
              <a:t>userspace</a:t>
            </a:r>
            <a:r>
              <a:rPr lang="de-DE" sz="2000" kern="0" dirty="0"/>
              <a:t> </a:t>
            </a:r>
            <a:r>
              <a:rPr lang="de-DE" sz="2000" kern="0" dirty="0" err="1"/>
              <a:t>buffers</a:t>
            </a:r>
            <a:endParaRPr lang="de-DE" sz="2000" kern="0" dirty="0"/>
          </a:p>
          <a:p>
            <a:pPr marL="1022400" lvl="1" indent="-457200">
              <a:lnSpc>
                <a:spcPct val="120000"/>
              </a:lnSpc>
              <a:buBlip>
                <a:blip r:embed="rId2"/>
              </a:buBlip>
            </a:pPr>
            <a:r>
              <a:rPr lang="de-DE" sz="2000" kern="0" dirty="0" err="1"/>
              <a:t>Buffer</a:t>
            </a:r>
            <a:r>
              <a:rPr lang="de-DE" sz="2000" kern="0" dirty="0"/>
              <a:t> </a:t>
            </a:r>
            <a:r>
              <a:rPr lang="de-DE" sz="2000" kern="0" dirty="0" err="1"/>
              <a:t>placed</a:t>
            </a:r>
            <a:r>
              <a:rPr lang="de-DE" sz="2000" kern="0" dirty="0"/>
              <a:t> in </a:t>
            </a:r>
            <a:r>
              <a:rPr lang="de-DE" sz="2000" kern="0" dirty="0" err="1"/>
              <a:t>Posix</a:t>
            </a:r>
            <a:r>
              <a:rPr lang="de-DE" sz="2000" kern="0" dirty="0"/>
              <a:t> </a:t>
            </a:r>
            <a:r>
              <a:rPr lang="de-DE" sz="2000" kern="0" dirty="0" err="1"/>
              <a:t>shared</a:t>
            </a:r>
            <a:r>
              <a:rPr lang="de-DE" sz="2000" kern="0" dirty="0"/>
              <a:t> </a:t>
            </a:r>
            <a:r>
              <a:rPr lang="de-DE" sz="2000" kern="0" dirty="0" err="1"/>
              <a:t>memory</a:t>
            </a:r>
            <a:r>
              <a:rPr lang="de-DE" sz="2000" kern="0" dirty="0"/>
              <a:t>,</a:t>
            </a:r>
            <a:br>
              <a:rPr lang="de-DE" sz="2000" kern="0" dirty="0"/>
            </a:br>
            <a:r>
              <a:rPr lang="de-DE" sz="2000" kern="0" dirty="0" err="1"/>
              <a:t>can</a:t>
            </a:r>
            <a:r>
              <a:rPr lang="de-DE" sz="2000" kern="0" dirty="0"/>
              <a:t> </a:t>
            </a:r>
            <a:r>
              <a:rPr lang="de-DE" sz="2000" kern="0" dirty="0" err="1"/>
              <a:t>be</a:t>
            </a:r>
            <a:r>
              <a:rPr lang="de-DE" sz="2000" kern="0" dirty="0"/>
              <a:t> registered in parallel </a:t>
            </a:r>
            <a:r>
              <a:rPr lang="de-DE" sz="2000" kern="0" dirty="0" err="1"/>
              <a:t>for</a:t>
            </a:r>
            <a:r>
              <a:rPr lang="de-DE" sz="2000" kern="0" dirty="0"/>
              <a:t> </a:t>
            </a:r>
            <a:r>
              <a:rPr lang="de-DE" sz="2000" kern="0" dirty="0" err="1"/>
              <a:t>InfiniBand</a:t>
            </a:r>
            <a:r>
              <a:rPr lang="de-DE" sz="2000" kern="0" dirty="0"/>
              <a:t> RDMA</a:t>
            </a:r>
          </a:p>
          <a:p>
            <a:pPr marL="565200" lvl="1">
              <a:lnSpc>
                <a:spcPct val="120000"/>
              </a:lnSpc>
            </a:pPr>
            <a:endParaRPr lang="en-US" sz="2000" kern="0" dirty="0"/>
          </a:p>
          <a:p>
            <a:pPr marL="565200" indent="-457200">
              <a:lnSpc>
                <a:spcPct val="120000"/>
              </a:lnSpc>
              <a:buBlip>
                <a:blip r:embed="rId2"/>
              </a:buBlip>
            </a:pPr>
            <a:r>
              <a:rPr lang="en-US" sz="2000" kern="0" dirty="0"/>
              <a:t>Use </a:t>
            </a:r>
            <a:r>
              <a:rPr lang="de-DE" sz="2000" dirty="0" smtClean="0"/>
              <a:t>Graphics Processing Unit (</a:t>
            </a:r>
            <a:r>
              <a:rPr lang="en-US" sz="2000" kern="0" dirty="0" smtClean="0"/>
              <a:t>GPU) </a:t>
            </a:r>
            <a:r>
              <a:rPr lang="en-US" sz="2000" kern="0" dirty="0"/>
              <a:t>server to accommodate several </a:t>
            </a:r>
            <a:r>
              <a:rPr lang="en-US" sz="2000" kern="0" dirty="0" smtClean="0"/>
              <a:t>FPGA-based </a:t>
            </a:r>
            <a:r>
              <a:rPr lang="en-US" sz="2000" kern="0" dirty="0" err="1" smtClean="0"/>
              <a:t>PCIe</a:t>
            </a:r>
            <a:r>
              <a:rPr lang="en-US" sz="2000" kern="0" dirty="0" smtClean="0"/>
              <a:t> </a:t>
            </a:r>
            <a:r>
              <a:rPr lang="en-US" sz="2000" kern="0" dirty="0"/>
              <a:t>boards</a:t>
            </a:r>
            <a:endParaRPr lang="de-DE" sz="2000" kern="0" dirty="0"/>
          </a:p>
          <a:p>
            <a:pPr marL="108000">
              <a:lnSpc>
                <a:spcPct val="120000"/>
              </a:lnSpc>
            </a:pPr>
            <a:endParaRPr lang="de-DE" sz="2000" kern="0" dirty="0" smtClean="0"/>
          </a:p>
        </p:txBody>
      </p:sp>
      <p:pic>
        <p:nvPicPr>
          <p:cNvPr id="14" name="Picture 2" descr="C:\Users\emscherm\Desktop\cbm\20190204_mcbm_daq_status\p_20181207_1411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529" y="991164"/>
            <a:ext cx="4203842" cy="2364661"/>
          </a:xfrm>
          <a:prstGeom prst="rect">
            <a:avLst/>
          </a:prstGeom>
          <a:noFill/>
          <a:extLst>
            <a:ext uri="{909E8E84-426E-40DD-AFC4-6F175D3DCCD1}">
              <a14:hiddenFill xmlns:a14="http://schemas.microsoft.com/office/drawing/2010/main">
                <a:solidFill>
                  <a:srgbClr val="FFFFFF"/>
                </a:solidFill>
              </a14:hiddenFill>
            </a:ext>
          </a:extLst>
        </p:spPr>
      </p:pic>
      <p:pic>
        <p:nvPicPr>
          <p:cNvPr id="16" name="IMG_0271.jpeg" descr="IMG_0271.jpeg"/>
          <p:cNvPicPr>
            <a:picLocks noChangeAspect="1"/>
          </p:cNvPicPr>
          <p:nvPr/>
        </p:nvPicPr>
        <p:blipFill>
          <a:blip r:embed="rId4">
            <a:extLst/>
          </a:blip>
          <a:stretch>
            <a:fillRect/>
          </a:stretch>
        </p:blipFill>
        <p:spPr>
          <a:xfrm>
            <a:off x="7693533" y="3545220"/>
            <a:ext cx="3513302" cy="2634977"/>
          </a:xfrm>
          <a:prstGeom prst="rect">
            <a:avLst/>
          </a:prstGeom>
          <a:ln w="25400">
            <a:solidFill>
              <a:srgbClr val="F3F7F5"/>
            </a:solidFill>
            <a:miter lim="400000"/>
          </a:ln>
          <a:effectLst>
            <a:outerShdw blurRad="63500" dist="25400" dir="3600000" rotWithShape="0">
              <a:srgbClr val="000000">
                <a:alpha val="70000"/>
              </a:srgbClr>
            </a:outerShdw>
          </a:effectLst>
        </p:spPr>
      </p:pic>
      <p:sp>
        <p:nvSpPr>
          <p:cNvPr id="6" name="Oval 5"/>
          <p:cNvSpPr/>
          <p:nvPr/>
        </p:nvSpPr>
        <p:spPr bwMode="auto">
          <a:xfrm>
            <a:off x="3256636" y="122580"/>
            <a:ext cx="551079" cy="514350"/>
          </a:xfrm>
          <a:prstGeom prst="ellipse">
            <a:avLst/>
          </a:prstGeom>
          <a:solidFill>
            <a:schemeClr val="bg1"/>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7" name="Rectangle 6"/>
          <p:cNvSpPr/>
          <p:nvPr/>
        </p:nvSpPr>
        <p:spPr>
          <a:xfrm>
            <a:off x="3242988" y="62029"/>
            <a:ext cx="476412" cy="574901"/>
          </a:xfrm>
          <a:prstGeom prst="rect">
            <a:avLst/>
          </a:prstGeom>
          <a:noFill/>
        </p:spPr>
        <p:txBody>
          <a:bodyPr wrap="none">
            <a:spAutoFit/>
          </a:bodyPr>
          <a:lstStyle/>
          <a:p>
            <a:pPr marL="108000">
              <a:lnSpc>
                <a:spcPct val="120000"/>
              </a:lnSpc>
            </a:pPr>
            <a:r>
              <a:rPr lang="en-US" sz="2800" b="1" dirty="0" smtClean="0">
                <a:solidFill>
                  <a:srgbClr val="FF0000"/>
                </a:solidFill>
                <a:latin typeface="Calibri" panose="020F0502020204030204" pitchFamily="34" charset="0"/>
              </a:rPr>
              <a:t>2</a:t>
            </a:r>
            <a:endParaRPr lang="en-US" sz="2800"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31240774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41832" y="856205"/>
            <a:ext cx="10457140" cy="5448720"/>
          </a:xfrm>
          <a:prstGeom prst="rect">
            <a:avLst/>
          </a:prstGeom>
        </p:spPr>
      </p:pic>
      <p:sp>
        <p:nvSpPr>
          <p:cNvPr id="11" name="Rectangle 2"/>
          <p:cNvSpPr txBox="1">
            <a:spLocks noChangeArrowheads="1"/>
          </p:cNvSpPr>
          <p:nvPr/>
        </p:nvSpPr>
        <p:spPr bwMode="auto">
          <a:xfrm>
            <a:off x="366121"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smtClean="0"/>
              <a:t>The CBM </a:t>
            </a:r>
            <a:r>
              <a:rPr lang="de-DE" kern="0" dirty="0" err="1" smtClean="0"/>
              <a:t>readout</a:t>
            </a:r>
            <a:r>
              <a:rPr lang="de-DE" kern="0" dirty="0" smtClean="0"/>
              <a:t> </a:t>
            </a:r>
            <a:r>
              <a:rPr lang="de-DE" kern="0" dirty="0" err="1" smtClean="0"/>
              <a:t>and</a:t>
            </a:r>
            <a:r>
              <a:rPr lang="de-DE" kern="0" dirty="0" smtClean="0"/>
              <a:t> </a:t>
            </a:r>
            <a:r>
              <a:rPr lang="de-DE" kern="0" dirty="0" err="1" smtClean="0"/>
              <a:t>control</a:t>
            </a:r>
            <a:r>
              <a:rPr lang="de-DE" kern="0" dirty="0" smtClean="0"/>
              <a:t> </a:t>
            </a:r>
            <a:r>
              <a:rPr lang="de-DE" kern="0" dirty="0" err="1" smtClean="0"/>
              <a:t>architecture</a:t>
            </a:r>
            <a:endParaRPr lang="de-DE" kern="0" dirty="0"/>
          </a:p>
        </p:txBody>
      </p:sp>
      <p:cxnSp>
        <p:nvCxnSpPr>
          <p:cNvPr id="23" name="Gerade Verbindung 24"/>
          <p:cNvCxnSpPr>
            <a:cxnSpLocks noChangeShapeType="1"/>
          </p:cNvCxnSpPr>
          <p:nvPr/>
        </p:nvCxnSpPr>
        <p:spPr bwMode="auto">
          <a:xfrm flipH="1" flipV="1">
            <a:off x="4439584" y="1996197"/>
            <a:ext cx="12495" cy="2530835"/>
          </a:xfrm>
          <a:prstGeom prst="line">
            <a:avLst/>
          </a:prstGeom>
          <a:noFill/>
          <a:ln w="76200" algn="ctr">
            <a:solidFill>
              <a:srgbClr val="FF0000"/>
            </a:solidFill>
            <a:prstDash val="dash"/>
            <a:round/>
            <a:headEnd type="none" w="med" len="med"/>
            <a:tailEnd type="none" w="med" len="med"/>
          </a:ln>
          <a:extLst>
            <a:ext uri="{909E8E84-426E-40DD-AFC4-6F175D3DCCD1}">
              <a14:hiddenFill xmlns:a14="http://schemas.microsoft.com/office/drawing/2010/main">
                <a:noFill/>
              </a14:hiddenFill>
            </a:ext>
          </a:extLst>
        </p:spPr>
      </p:cxnSp>
      <p:cxnSp>
        <p:nvCxnSpPr>
          <p:cNvPr id="25" name="Gerade Verbindung 24"/>
          <p:cNvCxnSpPr>
            <a:cxnSpLocks noChangeShapeType="1"/>
          </p:cNvCxnSpPr>
          <p:nvPr/>
        </p:nvCxnSpPr>
        <p:spPr bwMode="auto">
          <a:xfrm flipH="1" flipV="1">
            <a:off x="8337463" y="1998697"/>
            <a:ext cx="16632" cy="2530835"/>
          </a:xfrm>
          <a:prstGeom prst="line">
            <a:avLst/>
          </a:prstGeom>
          <a:noFill/>
          <a:ln w="76200" algn="ctr">
            <a:solidFill>
              <a:srgbClr val="FF0000"/>
            </a:solidFill>
            <a:prstDash val="dash"/>
            <a:round/>
            <a:headEnd type="none" w="med" len="med"/>
            <a:tailEnd type="none" w="med" len="med"/>
          </a:ln>
          <a:extLst>
            <a:ext uri="{909E8E84-426E-40DD-AFC4-6F175D3DCCD1}">
              <a14:hiddenFill xmlns:a14="http://schemas.microsoft.com/office/drawing/2010/main">
                <a:noFill/>
              </a14:hiddenFill>
            </a:ext>
          </a:extLst>
        </p:spPr>
      </p:cxnSp>
      <p:sp>
        <p:nvSpPr>
          <p:cNvPr id="2" name="Oval 1"/>
          <p:cNvSpPr/>
          <p:nvPr/>
        </p:nvSpPr>
        <p:spPr bwMode="auto">
          <a:xfrm>
            <a:off x="7037075" y="1118874"/>
            <a:ext cx="551079" cy="514350"/>
          </a:xfrm>
          <a:prstGeom prst="ellipse">
            <a:avLst/>
          </a:prstGeom>
          <a:solidFill>
            <a:schemeClr val="bg1"/>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3013254" y="1080203"/>
            <a:ext cx="551079" cy="514350"/>
          </a:xfrm>
          <a:prstGeom prst="ellipse">
            <a:avLst/>
          </a:prstGeom>
          <a:solidFill>
            <a:schemeClr val="bg1"/>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4" name="Rectangle 13"/>
          <p:cNvSpPr/>
          <p:nvPr/>
        </p:nvSpPr>
        <p:spPr>
          <a:xfrm>
            <a:off x="3004167" y="1025053"/>
            <a:ext cx="476412" cy="574901"/>
          </a:xfrm>
          <a:prstGeom prst="rect">
            <a:avLst/>
          </a:prstGeom>
          <a:noFill/>
        </p:spPr>
        <p:txBody>
          <a:bodyPr wrap="none">
            <a:spAutoFit/>
          </a:bodyPr>
          <a:lstStyle/>
          <a:p>
            <a:pPr marL="108000">
              <a:lnSpc>
                <a:spcPct val="120000"/>
              </a:lnSpc>
            </a:pPr>
            <a:r>
              <a:rPr lang="en-US" sz="2800" b="1" dirty="0" smtClean="0">
                <a:solidFill>
                  <a:srgbClr val="FF0000"/>
                </a:solidFill>
                <a:latin typeface="Calibri" panose="020F0502020204030204" pitchFamily="34" charset="0"/>
              </a:rPr>
              <a:t>1</a:t>
            </a:r>
            <a:endParaRPr lang="en-US" sz="2800" b="1" dirty="0">
              <a:solidFill>
                <a:srgbClr val="FF0000"/>
              </a:solidFill>
              <a:latin typeface="Calibri" panose="020F0502020204030204" pitchFamily="34" charset="0"/>
            </a:endParaRPr>
          </a:p>
        </p:txBody>
      </p:sp>
      <p:sp>
        <p:nvSpPr>
          <p:cNvPr id="15" name="Rectangle 14"/>
          <p:cNvSpPr/>
          <p:nvPr/>
        </p:nvSpPr>
        <p:spPr>
          <a:xfrm>
            <a:off x="7023427" y="1058323"/>
            <a:ext cx="476412" cy="574901"/>
          </a:xfrm>
          <a:prstGeom prst="rect">
            <a:avLst/>
          </a:prstGeom>
          <a:noFill/>
        </p:spPr>
        <p:txBody>
          <a:bodyPr wrap="none">
            <a:spAutoFit/>
          </a:bodyPr>
          <a:lstStyle/>
          <a:p>
            <a:pPr marL="108000">
              <a:lnSpc>
                <a:spcPct val="120000"/>
              </a:lnSpc>
            </a:pPr>
            <a:r>
              <a:rPr lang="en-US" sz="2800" b="1" dirty="0" smtClean="0">
                <a:solidFill>
                  <a:srgbClr val="FF0000"/>
                </a:solidFill>
                <a:latin typeface="Calibri" panose="020F0502020204030204" pitchFamily="34" charset="0"/>
              </a:rPr>
              <a:t>2</a:t>
            </a:r>
            <a:endParaRPr lang="en-US" sz="2800" b="1" dirty="0">
              <a:solidFill>
                <a:srgbClr val="FF0000"/>
              </a:solidFill>
              <a:latin typeface="Calibri" panose="020F0502020204030204" pitchFamily="34" charset="0"/>
            </a:endParaRPr>
          </a:p>
        </p:txBody>
      </p:sp>
      <p:sp>
        <p:nvSpPr>
          <p:cNvPr id="16" name="Oval 15"/>
          <p:cNvSpPr/>
          <p:nvPr/>
        </p:nvSpPr>
        <p:spPr bwMode="auto">
          <a:xfrm>
            <a:off x="10615065" y="1121146"/>
            <a:ext cx="551079" cy="514350"/>
          </a:xfrm>
          <a:prstGeom prst="ellipse">
            <a:avLst/>
          </a:prstGeom>
          <a:solidFill>
            <a:schemeClr val="bg1"/>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7" name="Rectangle 16"/>
          <p:cNvSpPr/>
          <p:nvPr/>
        </p:nvSpPr>
        <p:spPr>
          <a:xfrm>
            <a:off x="10607219" y="1058323"/>
            <a:ext cx="476412" cy="574901"/>
          </a:xfrm>
          <a:prstGeom prst="rect">
            <a:avLst/>
          </a:prstGeom>
        </p:spPr>
        <p:txBody>
          <a:bodyPr wrap="none">
            <a:spAutoFit/>
          </a:bodyPr>
          <a:lstStyle/>
          <a:p>
            <a:pPr marL="108000">
              <a:lnSpc>
                <a:spcPct val="120000"/>
              </a:lnSpc>
            </a:pPr>
            <a:r>
              <a:rPr lang="en-US" sz="2800" b="1" dirty="0">
                <a:solidFill>
                  <a:srgbClr val="FF0000"/>
                </a:solidFill>
                <a:latin typeface="Calibri" panose="020F0502020204030204" pitchFamily="34" charset="0"/>
              </a:rPr>
              <a:t>3</a:t>
            </a:r>
          </a:p>
        </p:txBody>
      </p:sp>
      <p:sp>
        <p:nvSpPr>
          <p:cNvPr id="3" name="Rectangle 2"/>
          <p:cNvSpPr/>
          <p:nvPr/>
        </p:nvSpPr>
        <p:spPr>
          <a:xfrm>
            <a:off x="8887471" y="1033383"/>
            <a:ext cx="1660776" cy="400110"/>
          </a:xfrm>
          <a:prstGeom prst="rect">
            <a:avLst/>
          </a:prstGeom>
          <a:solidFill>
            <a:schemeClr val="bg1"/>
          </a:solidFill>
        </p:spPr>
        <p:txBody>
          <a:bodyPr wrap="none">
            <a:spAutoFit/>
          </a:bodyPr>
          <a:lstStyle/>
          <a:p>
            <a:r>
              <a:rPr lang="en-US" sz="2000" spc="-1" dirty="0">
                <a:solidFill>
                  <a:srgbClr val="000000"/>
                </a:solidFill>
                <a:uFill>
                  <a:solidFill>
                    <a:srgbClr val="FFFFFF"/>
                  </a:solidFill>
                </a:uFill>
                <a:latin typeface="Calibri"/>
                <a:ea typeface="DejaVu Sans"/>
                <a:sym typeface="Symbol"/>
              </a:rPr>
              <a:t>Green IT Cube</a:t>
            </a:r>
            <a:endParaRPr lang="de-DE" sz="2000" dirty="0"/>
          </a:p>
        </p:txBody>
      </p:sp>
    </p:spTree>
    <p:extLst>
      <p:ext uri="{BB962C8B-B14F-4D97-AF65-F5344CB8AC3E}">
        <p14:creationId xmlns:p14="http://schemas.microsoft.com/office/powerpoint/2010/main" val="749895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imeslice Building and Online Analysis Interface"/>
          <p:cNvSpPr>
            <a:spLocks noGrp="1"/>
          </p:cNvSpPr>
          <p:nvPr>
            <p:ph type="title"/>
          </p:nvPr>
        </p:nvSpPr>
        <p:spPr>
          <a:prstGeom prst="rect">
            <a:avLst/>
          </a:prstGeom>
        </p:spPr>
        <p:txBody>
          <a:bodyPr/>
          <a:lstStyle/>
          <a:p>
            <a:r>
              <a:t>Timeslice Building and Online Analysis Interface</a:t>
            </a:r>
          </a:p>
        </p:txBody>
      </p:sp>
      <p:grpSp>
        <p:nvGrpSpPr>
          <p:cNvPr id="294" name="Gruppieren"/>
          <p:cNvGrpSpPr/>
          <p:nvPr/>
        </p:nvGrpSpPr>
        <p:grpSpPr>
          <a:xfrm>
            <a:off x="6811008" y="2583851"/>
            <a:ext cx="4312226" cy="3571289"/>
            <a:chOff x="0" y="0"/>
            <a:chExt cx="8465499" cy="7150885"/>
          </a:xfrm>
        </p:grpSpPr>
        <p:sp>
          <p:nvSpPr>
            <p:cNvPr id="263" name="Timeslice"/>
            <p:cNvSpPr/>
            <p:nvPr/>
          </p:nvSpPr>
          <p:spPr>
            <a:xfrm>
              <a:off x="0" y="7535"/>
              <a:ext cx="8465499" cy="7135815"/>
            </a:xfrm>
            <a:prstGeom prst="rect">
              <a:avLst/>
            </a:prstGeom>
            <a:solidFill>
              <a:srgbClr val="F2F9FE"/>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t">
              <a:noAutofit/>
            </a:bodyPr>
            <a:lstStyle>
              <a:lvl1pPr algn="l">
                <a:lnSpc>
                  <a:spcPts val="2800"/>
                </a:lnSpc>
                <a:tabLst>
                  <a:tab pos="1498600" algn="l"/>
                </a:tabLst>
                <a:defRPr b="1">
                  <a:latin typeface="Gill Sans"/>
                  <a:ea typeface="Gill Sans"/>
                  <a:cs typeface="Gill Sans"/>
                  <a:sym typeface="Gill Sans"/>
                </a:defRPr>
              </a:lvl1pPr>
            </a:lstStyle>
            <a:p>
              <a:r>
                <a:rPr sz="800"/>
                <a:t>Timeslice</a:t>
              </a:r>
            </a:p>
          </p:txBody>
        </p:sp>
        <p:sp>
          <p:nvSpPr>
            <p:cNvPr id="264" name="DESC MC 0"/>
            <p:cNvSpPr/>
            <p:nvPr/>
          </p:nvSpPr>
          <p:spPr>
            <a:xfrm rot="16200000">
              <a:off x="329912" y="2444061"/>
              <a:ext cx="2163361" cy="216338"/>
            </a:xfrm>
            <a:prstGeom prst="rect">
              <a:avLst/>
            </a:prstGeom>
            <a:solidFill>
              <a:srgbClr val="FACD74"/>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dirty="0" smtClean="0"/>
                <a:t>DESC </a:t>
              </a:r>
              <a:r>
                <a:rPr sz="600" dirty="0"/>
                <a:t>MC 0</a:t>
              </a:r>
            </a:p>
          </p:txBody>
        </p:sp>
        <p:sp>
          <p:nvSpPr>
            <p:cNvPr id="265" name="DESC MC 1"/>
            <p:cNvSpPr/>
            <p:nvPr/>
          </p:nvSpPr>
          <p:spPr>
            <a:xfrm rot="16200000">
              <a:off x="1411592" y="2444062"/>
              <a:ext cx="2163361" cy="216337"/>
            </a:xfrm>
            <a:prstGeom prst="rect">
              <a:avLst/>
            </a:prstGeom>
            <a:solidFill>
              <a:srgbClr val="FACD74"/>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dirty="0" smtClean="0"/>
                <a:t>DESC </a:t>
              </a:r>
              <a:r>
                <a:rPr sz="600" dirty="0"/>
                <a:t>MC 1</a:t>
              </a:r>
            </a:p>
          </p:txBody>
        </p:sp>
        <p:sp>
          <p:nvSpPr>
            <p:cNvPr id="266" name="CONTENT MC 0"/>
            <p:cNvSpPr/>
            <p:nvPr/>
          </p:nvSpPr>
          <p:spPr>
            <a:xfrm rot="16200000">
              <a:off x="654416" y="2335894"/>
              <a:ext cx="2163361" cy="432672"/>
            </a:xfrm>
            <a:prstGeom prst="rect">
              <a:avLst/>
            </a:prstGeom>
            <a:solidFill>
              <a:srgbClr val="FEF6C7"/>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dirty="0" smtClean="0"/>
                <a:t>CONTENT </a:t>
              </a:r>
              <a:r>
                <a:rPr sz="600" dirty="0"/>
                <a:t>MC 0</a:t>
              </a:r>
            </a:p>
          </p:txBody>
        </p:sp>
        <p:sp>
          <p:nvSpPr>
            <p:cNvPr id="267" name="CONTENT MC 1"/>
            <p:cNvSpPr/>
            <p:nvPr/>
          </p:nvSpPr>
          <p:spPr>
            <a:xfrm rot="16200000">
              <a:off x="1844264" y="2227726"/>
              <a:ext cx="2163360" cy="649009"/>
            </a:xfrm>
            <a:prstGeom prst="rect">
              <a:avLst/>
            </a:prstGeom>
            <a:solidFill>
              <a:srgbClr val="FEF6C7"/>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dirty="0" smtClean="0"/>
                <a:t>CONTENT </a:t>
              </a:r>
              <a:r>
                <a:rPr sz="600" dirty="0"/>
                <a:t>MC 1</a:t>
              </a:r>
            </a:p>
          </p:txBody>
        </p:sp>
        <p:sp>
          <p:nvSpPr>
            <p:cNvPr id="268" name=". . ."/>
            <p:cNvSpPr/>
            <p:nvPr/>
          </p:nvSpPr>
          <p:spPr>
            <a:xfrm>
              <a:off x="3250447" y="1470550"/>
              <a:ext cx="649009" cy="21633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b="1">
                  <a:latin typeface="Gill Sans"/>
                  <a:ea typeface="Gill Sans"/>
                  <a:cs typeface="Gill Sans"/>
                  <a:sym typeface="Gill Sans"/>
                </a:defRPr>
              </a:lvl1pPr>
            </a:lstStyle>
            <a:p>
              <a:r>
                <a:rPr sz="600"/>
                <a:t>. . .</a:t>
              </a:r>
            </a:p>
          </p:txBody>
        </p:sp>
        <p:sp>
          <p:nvSpPr>
            <p:cNvPr id="269" name="Component 0"/>
            <p:cNvSpPr/>
            <p:nvPr/>
          </p:nvSpPr>
          <p:spPr>
            <a:xfrm rot="16200000">
              <a:off x="-313169" y="2383604"/>
              <a:ext cx="1935171" cy="3845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l">
                <a:lnSpc>
                  <a:spcPts val="2600"/>
                </a:lnSpc>
                <a:tabLst>
                  <a:tab pos="1498600" algn="l"/>
                </a:tabLst>
                <a:defRPr sz="2200">
                  <a:latin typeface="Gill Sans"/>
                  <a:ea typeface="Gill Sans"/>
                  <a:cs typeface="Gill Sans"/>
                  <a:sym typeface="Gill Sans"/>
                </a:defRPr>
              </a:lvl1pPr>
            </a:lstStyle>
            <a:p>
              <a:pPr>
                <a:defRPr sz="1800"/>
              </a:pPr>
              <a:r>
                <a:rPr sz="1100"/>
                <a:t>Component 0</a:t>
              </a:r>
            </a:p>
          </p:txBody>
        </p:sp>
        <p:sp>
          <p:nvSpPr>
            <p:cNvPr id="270" name="DESC MC 99"/>
            <p:cNvSpPr/>
            <p:nvPr/>
          </p:nvSpPr>
          <p:spPr>
            <a:xfrm rot="16200000">
              <a:off x="2925943" y="2444062"/>
              <a:ext cx="2163361" cy="216337"/>
            </a:xfrm>
            <a:prstGeom prst="rect">
              <a:avLst/>
            </a:prstGeom>
            <a:solidFill>
              <a:srgbClr val="FACD74"/>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a:t>DESC MC 99</a:t>
              </a:r>
            </a:p>
          </p:txBody>
        </p:sp>
        <p:sp>
          <p:nvSpPr>
            <p:cNvPr id="271" name="CONTENT MC 99"/>
            <p:cNvSpPr/>
            <p:nvPr/>
          </p:nvSpPr>
          <p:spPr>
            <a:xfrm rot="16200000">
              <a:off x="3358615" y="2227726"/>
              <a:ext cx="2163361" cy="649009"/>
            </a:xfrm>
            <a:prstGeom prst="rect">
              <a:avLst/>
            </a:prstGeom>
            <a:solidFill>
              <a:srgbClr val="FEF6C7"/>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a:t>CONTENT MC 99</a:t>
              </a:r>
            </a:p>
          </p:txBody>
        </p:sp>
        <p:sp>
          <p:nvSpPr>
            <p:cNvPr id="272" name="DESC MC 100"/>
            <p:cNvSpPr/>
            <p:nvPr/>
          </p:nvSpPr>
          <p:spPr>
            <a:xfrm rot="16200000">
              <a:off x="4440295" y="2444062"/>
              <a:ext cx="2163361" cy="216337"/>
            </a:xfrm>
            <a:prstGeom prst="rect">
              <a:avLst/>
            </a:prstGeom>
            <a:solidFill>
              <a:srgbClr val="FACD74"/>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a:t>DESC MC 100</a:t>
              </a:r>
            </a:p>
          </p:txBody>
        </p:sp>
        <p:sp>
          <p:nvSpPr>
            <p:cNvPr id="273" name="CONTENT MC 100"/>
            <p:cNvSpPr/>
            <p:nvPr/>
          </p:nvSpPr>
          <p:spPr>
            <a:xfrm rot="16200000">
              <a:off x="4764799" y="2335894"/>
              <a:ext cx="2163361" cy="432672"/>
            </a:xfrm>
            <a:prstGeom prst="rect">
              <a:avLst/>
            </a:prstGeom>
            <a:solidFill>
              <a:srgbClr val="FEF6C7"/>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a:t>CONTENT MC 100</a:t>
              </a:r>
            </a:p>
          </p:txBody>
        </p:sp>
        <p:sp>
          <p:nvSpPr>
            <p:cNvPr id="274" name="DESC MC 0"/>
            <p:cNvSpPr/>
            <p:nvPr/>
          </p:nvSpPr>
          <p:spPr>
            <a:xfrm rot="16200000">
              <a:off x="329912" y="4905179"/>
              <a:ext cx="2163361" cy="216337"/>
            </a:xfrm>
            <a:prstGeom prst="rect">
              <a:avLst/>
            </a:prstGeom>
            <a:solidFill>
              <a:srgbClr val="FACD74"/>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a:t>DESC MC 0</a:t>
              </a:r>
            </a:p>
          </p:txBody>
        </p:sp>
        <p:sp>
          <p:nvSpPr>
            <p:cNvPr id="275" name="DESC MC 1"/>
            <p:cNvSpPr/>
            <p:nvPr/>
          </p:nvSpPr>
          <p:spPr>
            <a:xfrm rot="16200000">
              <a:off x="1411592" y="4905179"/>
              <a:ext cx="2163361" cy="216337"/>
            </a:xfrm>
            <a:prstGeom prst="rect">
              <a:avLst/>
            </a:prstGeom>
            <a:solidFill>
              <a:srgbClr val="FACD74"/>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a:t>DESC MC 1</a:t>
              </a:r>
            </a:p>
          </p:txBody>
        </p:sp>
        <p:sp>
          <p:nvSpPr>
            <p:cNvPr id="276" name="CONTENT MC 0"/>
            <p:cNvSpPr/>
            <p:nvPr/>
          </p:nvSpPr>
          <p:spPr>
            <a:xfrm rot="16200000">
              <a:off x="751767" y="4699660"/>
              <a:ext cx="2163361" cy="627376"/>
            </a:xfrm>
            <a:prstGeom prst="rect">
              <a:avLst/>
            </a:prstGeom>
            <a:solidFill>
              <a:srgbClr val="FEF6C7"/>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a:t>CONTENT MC 0</a:t>
              </a:r>
            </a:p>
          </p:txBody>
        </p:sp>
        <p:sp>
          <p:nvSpPr>
            <p:cNvPr id="277" name="CONTENT MC 1"/>
            <p:cNvSpPr/>
            <p:nvPr/>
          </p:nvSpPr>
          <p:spPr>
            <a:xfrm rot="16200000">
              <a:off x="1736096" y="4797011"/>
              <a:ext cx="2163361" cy="432673"/>
            </a:xfrm>
            <a:prstGeom prst="rect">
              <a:avLst/>
            </a:prstGeom>
            <a:solidFill>
              <a:srgbClr val="FEF6C7"/>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a:t>CONTENT MC 1</a:t>
              </a:r>
            </a:p>
          </p:txBody>
        </p:sp>
        <p:sp>
          <p:nvSpPr>
            <p:cNvPr id="278" name=". . ."/>
            <p:cNvSpPr/>
            <p:nvPr/>
          </p:nvSpPr>
          <p:spPr>
            <a:xfrm>
              <a:off x="3250447" y="3931667"/>
              <a:ext cx="649009" cy="21633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b="1">
                  <a:latin typeface="Gill Sans"/>
                  <a:ea typeface="Gill Sans"/>
                  <a:cs typeface="Gill Sans"/>
                  <a:sym typeface="Gill Sans"/>
                </a:defRPr>
              </a:lvl1pPr>
            </a:lstStyle>
            <a:p>
              <a:r>
                <a:rPr sz="600"/>
                <a:t>. . .</a:t>
              </a:r>
            </a:p>
          </p:txBody>
        </p:sp>
        <p:sp>
          <p:nvSpPr>
            <p:cNvPr id="279" name="Component 1"/>
            <p:cNvSpPr/>
            <p:nvPr/>
          </p:nvSpPr>
          <p:spPr>
            <a:xfrm rot="16200000">
              <a:off x="-313169" y="4689399"/>
              <a:ext cx="1935171" cy="3845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l">
                <a:lnSpc>
                  <a:spcPts val="2600"/>
                </a:lnSpc>
                <a:tabLst>
                  <a:tab pos="1498600" algn="l"/>
                </a:tabLst>
                <a:defRPr sz="2200">
                  <a:latin typeface="Gill Sans"/>
                  <a:ea typeface="Gill Sans"/>
                  <a:cs typeface="Gill Sans"/>
                  <a:sym typeface="Gill Sans"/>
                </a:defRPr>
              </a:lvl1pPr>
            </a:lstStyle>
            <a:p>
              <a:pPr>
                <a:defRPr sz="1800"/>
              </a:pPr>
              <a:r>
                <a:rPr sz="1100"/>
                <a:t>Component 1</a:t>
              </a:r>
            </a:p>
          </p:txBody>
        </p:sp>
        <p:sp>
          <p:nvSpPr>
            <p:cNvPr id="280" name="DESC MC 99"/>
            <p:cNvSpPr/>
            <p:nvPr/>
          </p:nvSpPr>
          <p:spPr>
            <a:xfrm rot="16200000">
              <a:off x="2925943" y="4905179"/>
              <a:ext cx="2163361" cy="216337"/>
            </a:xfrm>
            <a:prstGeom prst="rect">
              <a:avLst/>
            </a:prstGeom>
            <a:solidFill>
              <a:srgbClr val="FACD74"/>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a:t>DESC MC 99</a:t>
              </a:r>
            </a:p>
          </p:txBody>
        </p:sp>
        <p:sp>
          <p:nvSpPr>
            <p:cNvPr id="281" name="CONTENT MC 99"/>
            <p:cNvSpPr/>
            <p:nvPr/>
          </p:nvSpPr>
          <p:spPr>
            <a:xfrm rot="16200000">
              <a:off x="3250447" y="4797011"/>
              <a:ext cx="2163361" cy="432673"/>
            </a:xfrm>
            <a:prstGeom prst="rect">
              <a:avLst/>
            </a:prstGeom>
            <a:solidFill>
              <a:srgbClr val="FEF6C7"/>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a:t>CONTENT MC 99</a:t>
              </a:r>
            </a:p>
          </p:txBody>
        </p:sp>
        <p:sp>
          <p:nvSpPr>
            <p:cNvPr id="282" name="DESC MC 100"/>
            <p:cNvSpPr/>
            <p:nvPr/>
          </p:nvSpPr>
          <p:spPr>
            <a:xfrm rot="16200000">
              <a:off x="4440295" y="4905179"/>
              <a:ext cx="2163361" cy="216337"/>
            </a:xfrm>
            <a:prstGeom prst="rect">
              <a:avLst/>
            </a:prstGeom>
            <a:solidFill>
              <a:srgbClr val="FACD74"/>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a:t>DESC MC 100</a:t>
              </a:r>
            </a:p>
          </p:txBody>
        </p:sp>
        <p:sp>
          <p:nvSpPr>
            <p:cNvPr id="283" name="CONTENT MC 100"/>
            <p:cNvSpPr/>
            <p:nvPr/>
          </p:nvSpPr>
          <p:spPr>
            <a:xfrm rot="16200000">
              <a:off x="4764799" y="4797011"/>
              <a:ext cx="2163361" cy="432673"/>
            </a:xfrm>
            <a:prstGeom prst="rect">
              <a:avLst/>
            </a:prstGeom>
            <a:solidFill>
              <a:srgbClr val="FEF6C7"/>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a:t>CONTENT MC 100</a:t>
              </a:r>
            </a:p>
          </p:txBody>
        </p:sp>
        <p:sp>
          <p:nvSpPr>
            <p:cNvPr id="284" name=". . ."/>
            <p:cNvSpPr/>
            <p:nvPr/>
          </p:nvSpPr>
          <p:spPr>
            <a:xfrm rot="16200000">
              <a:off x="346137" y="6322180"/>
              <a:ext cx="573291" cy="4543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750093">
                <a:lnSpc>
                  <a:spcPts val="1400"/>
                </a:lnSpc>
                <a:tabLst>
                  <a:tab pos="1498600" algn="l"/>
                </a:tabLst>
                <a:defRPr sz="1200" b="1">
                  <a:latin typeface="Gill Sans"/>
                  <a:ea typeface="Gill Sans"/>
                  <a:cs typeface="Gill Sans"/>
                  <a:sym typeface="Gill Sans"/>
                </a:defRPr>
              </a:lvl1pPr>
            </a:lstStyle>
            <a:p>
              <a:r>
                <a:rPr sz="600"/>
                <a:t>. . .</a:t>
              </a:r>
            </a:p>
          </p:txBody>
        </p:sp>
        <p:sp>
          <p:nvSpPr>
            <p:cNvPr id="285" name="DESC MC 101"/>
            <p:cNvSpPr/>
            <p:nvPr/>
          </p:nvSpPr>
          <p:spPr>
            <a:xfrm rot="16200000">
              <a:off x="5305639" y="4905179"/>
              <a:ext cx="2163361" cy="216337"/>
            </a:xfrm>
            <a:prstGeom prst="rect">
              <a:avLst/>
            </a:prstGeom>
            <a:solidFill>
              <a:srgbClr val="FACD74"/>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a:t>DESC MC 101</a:t>
              </a:r>
            </a:p>
          </p:txBody>
        </p:sp>
        <p:sp>
          <p:nvSpPr>
            <p:cNvPr id="286" name="CONTENT MC 101"/>
            <p:cNvSpPr/>
            <p:nvPr/>
          </p:nvSpPr>
          <p:spPr>
            <a:xfrm rot="16200000">
              <a:off x="5630143" y="4797011"/>
              <a:ext cx="2163361" cy="432673"/>
            </a:xfrm>
            <a:prstGeom prst="rect">
              <a:avLst/>
            </a:prstGeom>
            <a:solidFill>
              <a:srgbClr val="FEF6C7"/>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a:t>CONTENT MC 101</a:t>
              </a:r>
            </a:p>
          </p:txBody>
        </p:sp>
        <p:sp>
          <p:nvSpPr>
            <p:cNvPr id="287" name="DESC MC 102"/>
            <p:cNvSpPr/>
            <p:nvPr/>
          </p:nvSpPr>
          <p:spPr>
            <a:xfrm rot="16200000">
              <a:off x="6170983" y="4905179"/>
              <a:ext cx="2163361" cy="216337"/>
            </a:xfrm>
            <a:prstGeom prst="rect">
              <a:avLst/>
            </a:prstGeom>
            <a:solidFill>
              <a:srgbClr val="FACD74"/>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a:t>DESC MC 102</a:t>
              </a:r>
            </a:p>
          </p:txBody>
        </p:sp>
        <p:sp>
          <p:nvSpPr>
            <p:cNvPr id="288" name="CONTENT MC 102"/>
            <p:cNvSpPr/>
            <p:nvPr/>
          </p:nvSpPr>
          <p:spPr>
            <a:xfrm rot="16200000">
              <a:off x="6592838" y="4699660"/>
              <a:ext cx="2163361" cy="627376"/>
            </a:xfrm>
            <a:prstGeom prst="rect">
              <a:avLst/>
            </a:prstGeom>
            <a:solidFill>
              <a:srgbClr val="FEF6C7"/>
            </a:solid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nSpc>
                  <a:spcPts val="1400"/>
                </a:lnSpc>
                <a:tabLst>
                  <a:tab pos="1498600" algn="l"/>
                </a:tabLst>
                <a:defRPr sz="1200">
                  <a:latin typeface="Gill Sans"/>
                  <a:ea typeface="Gill Sans"/>
                  <a:cs typeface="Gill Sans"/>
                  <a:sym typeface="Gill Sans"/>
                </a:defRPr>
              </a:lvl1pPr>
            </a:lstStyle>
            <a:p>
              <a:r>
                <a:rPr sz="600"/>
                <a:t>CONTENT MC 102</a:t>
              </a:r>
            </a:p>
          </p:txBody>
        </p:sp>
        <p:sp>
          <p:nvSpPr>
            <p:cNvPr id="289" name="Linie"/>
            <p:cNvSpPr/>
            <p:nvPr/>
          </p:nvSpPr>
          <p:spPr>
            <a:xfrm flipV="1">
              <a:off x="5100120" y="0"/>
              <a:ext cx="1" cy="7150885"/>
            </a:xfrm>
            <a:prstGeom prst="line">
              <a:avLst/>
            </a:prstGeom>
            <a:noFill/>
            <a:ln w="50800" cap="flat">
              <a:solidFill>
                <a:srgbClr val="000000"/>
              </a:solidFill>
              <a:custDash>
                <a:ds d="200000" sp="200000"/>
              </a:custDash>
              <a:miter lim="400000"/>
            </a:ln>
            <a:effectLst/>
          </p:spPr>
          <p:txBody>
            <a:bodyPr wrap="square" lIns="0" tIns="0" rIns="0" bIns="0" numCol="1" anchor="t">
              <a:noAutofit/>
            </a:bodyPr>
            <a:lstStyle/>
            <a:p>
              <a:pPr>
                <a:lnSpc>
                  <a:spcPts val="3450"/>
                </a:lnSpc>
                <a:tabLst>
                  <a:tab pos="749300" algn="l"/>
                </a:tabLst>
                <a:defRPr sz="5800">
                  <a:effectLst>
                    <a:outerShdw blurRad="38100" dist="12700" dir="5400000" rotWithShape="0">
                      <a:srgbClr val="000000">
                        <a:alpha val="50000"/>
                      </a:srgbClr>
                    </a:outerShdw>
                  </a:effectLst>
                  <a:latin typeface="Gill Sans"/>
                  <a:ea typeface="Gill Sans"/>
                  <a:cs typeface="Gill Sans"/>
                  <a:sym typeface="Gill Sans"/>
                </a:defRPr>
              </a:pPr>
              <a:endParaRPr sz="2900"/>
            </a:p>
          </p:txBody>
        </p:sp>
        <p:sp>
          <p:nvSpPr>
            <p:cNvPr id="290" name="Core region"/>
            <p:cNvSpPr/>
            <p:nvPr/>
          </p:nvSpPr>
          <p:spPr>
            <a:xfrm>
              <a:off x="2064656" y="6443569"/>
              <a:ext cx="1689104" cy="3845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l">
                <a:lnSpc>
                  <a:spcPts val="2600"/>
                </a:lnSpc>
                <a:tabLst>
                  <a:tab pos="1498600" algn="l"/>
                </a:tabLst>
                <a:defRPr sz="2200">
                  <a:latin typeface="Gill Sans"/>
                  <a:ea typeface="Gill Sans"/>
                  <a:cs typeface="Gill Sans"/>
                  <a:sym typeface="Gill Sans"/>
                </a:defRPr>
              </a:lvl1pPr>
            </a:lstStyle>
            <a:p>
              <a:pPr>
                <a:defRPr sz="1800"/>
              </a:pPr>
              <a:r>
                <a:rPr sz="1100"/>
                <a:t>Core region</a:t>
              </a:r>
            </a:p>
          </p:txBody>
        </p:sp>
        <p:sp>
          <p:nvSpPr>
            <p:cNvPr id="291" name="Overlap region"/>
            <p:cNvSpPr/>
            <p:nvPr/>
          </p:nvSpPr>
          <p:spPr>
            <a:xfrm>
              <a:off x="5641422" y="6443569"/>
              <a:ext cx="2074152" cy="3845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l">
                <a:lnSpc>
                  <a:spcPts val="2600"/>
                </a:lnSpc>
                <a:tabLst>
                  <a:tab pos="1498600" algn="l"/>
                </a:tabLst>
                <a:defRPr sz="2200">
                  <a:latin typeface="Gill Sans"/>
                  <a:ea typeface="Gill Sans"/>
                  <a:cs typeface="Gill Sans"/>
                  <a:sym typeface="Gill Sans"/>
                </a:defRPr>
              </a:lvl1pPr>
            </a:lstStyle>
            <a:p>
              <a:pPr>
                <a:defRPr sz="1800"/>
              </a:pPr>
              <a:r>
                <a:rPr sz="1100"/>
                <a:t>Overlap region</a:t>
              </a:r>
            </a:p>
          </p:txBody>
        </p:sp>
        <p:sp>
          <p:nvSpPr>
            <p:cNvPr id="292" name="Time"/>
            <p:cNvSpPr/>
            <p:nvPr/>
          </p:nvSpPr>
          <p:spPr>
            <a:xfrm>
              <a:off x="1271826" y="805500"/>
              <a:ext cx="679897" cy="3845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a:lnSpc>
                  <a:spcPts val="1300"/>
                </a:lnSpc>
                <a:tabLst>
                  <a:tab pos="749300" algn="l"/>
                </a:tabLst>
                <a:defRPr sz="1800">
                  <a:latin typeface="Gill Sans"/>
                  <a:ea typeface="Gill Sans"/>
                  <a:cs typeface="Gill Sans"/>
                  <a:sym typeface="Gill Sans"/>
                </a:defRPr>
              </a:pPr>
              <a:r>
                <a:rPr sz="900"/>
                <a:t>T</a:t>
              </a:r>
              <a:r>
                <a:rPr sz="1100"/>
                <a:t>ime</a:t>
              </a:r>
            </a:p>
          </p:txBody>
        </p:sp>
        <p:sp>
          <p:nvSpPr>
            <p:cNvPr id="293" name="Linie"/>
            <p:cNvSpPr/>
            <p:nvPr/>
          </p:nvSpPr>
          <p:spPr>
            <a:xfrm>
              <a:off x="2222813" y="1043851"/>
              <a:ext cx="843750" cy="1"/>
            </a:xfrm>
            <a:prstGeom prst="line">
              <a:avLst/>
            </a:prstGeom>
            <a:noFill/>
            <a:ln w="12700" cap="flat">
              <a:solidFill>
                <a:srgbClr val="000000"/>
              </a:solidFill>
              <a:prstDash val="solid"/>
              <a:round/>
              <a:tailEnd type="triangle" w="med" len="med"/>
            </a:ln>
            <a:effectLst/>
          </p:spPr>
          <p:txBody>
            <a:bodyPr wrap="square" lIns="0" tIns="0" rIns="0" bIns="0" numCol="1" anchor="t">
              <a:noAutofit/>
            </a:bodyPr>
            <a:lstStyle/>
            <a:p>
              <a:pPr>
                <a:lnSpc>
                  <a:spcPts val="3450"/>
                </a:lnSpc>
                <a:tabLst>
                  <a:tab pos="749300" algn="l"/>
                </a:tabLst>
                <a:defRPr sz="5800">
                  <a:effectLst>
                    <a:outerShdw blurRad="38100" dist="12700" dir="5400000" rotWithShape="0">
                      <a:srgbClr val="000000">
                        <a:alpha val="50000"/>
                      </a:srgbClr>
                    </a:outerShdw>
                  </a:effectLst>
                  <a:latin typeface="Gill Sans"/>
                  <a:ea typeface="Gill Sans"/>
                  <a:cs typeface="Gill Sans"/>
                  <a:sym typeface="Gill Sans"/>
                </a:defRPr>
              </a:pPr>
              <a:endParaRPr sz="2900"/>
            </a:p>
          </p:txBody>
        </p:sp>
      </p:grpSp>
      <p:sp>
        <p:nvSpPr>
          <p:cNvPr id="295" name="Timeslice…"/>
          <p:cNvSpPr/>
          <p:nvPr/>
        </p:nvSpPr>
        <p:spPr>
          <a:xfrm>
            <a:off x="5488269" y="871602"/>
            <a:ext cx="5653150" cy="1493678"/>
          </a:xfrm>
          <a:prstGeom prst="rect">
            <a:avLst/>
          </a:prstGeom>
          <a:solidFill>
            <a:srgbClr val="FFFFFF"/>
          </a:solidFill>
          <a:ln w="50800">
            <a:solidFill>
              <a:srgbClr val="0086CB"/>
            </a:solidFill>
            <a:miter lim="400000"/>
          </a:ln>
          <a:effectLst>
            <a:outerShdw blurRad="88900" dist="63500" dir="2700000" rotWithShape="0">
              <a:srgbClr val="000000">
                <a:alpha val="3333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07156" tIns="107156" rIns="107156" bIns="107156">
            <a:spAutoFit/>
          </a:bodyPr>
          <a:lstStyle/>
          <a:p>
            <a:pPr defTabSz="315888">
              <a:spcBef>
                <a:spcPts val="200"/>
              </a:spcBef>
              <a:defRPr sz="3200" b="1">
                <a:uFill>
                  <a:solidFill>
                    <a:srgbClr val="000000"/>
                  </a:solidFill>
                </a:uFill>
                <a:latin typeface="+mn-lt"/>
                <a:ea typeface="+mn-ea"/>
                <a:cs typeface="+mn-cs"/>
                <a:sym typeface="Helvetica Neue"/>
              </a:defRPr>
            </a:pPr>
            <a:r>
              <a:rPr sz="2400" dirty="0" err="1"/>
              <a:t>Timeslice</a:t>
            </a:r>
            <a:endParaRPr dirty="0"/>
          </a:p>
          <a:p>
            <a:pPr marL="164455" indent="-164455" defTabSz="315888">
              <a:spcBef>
                <a:spcPts val="200"/>
              </a:spcBef>
              <a:buSzPct val="100000"/>
              <a:buChar char="•"/>
              <a:defRPr sz="3000">
                <a:uFill>
                  <a:solidFill>
                    <a:srgbClr val="000000"/>
                  </a:solidFill>
                </a:uFill>
              </a:defRPr>
            </a:pPr>
            <a:r>
              <a:rPr sz="1800" dirty="0"/>
              <a:t>Two-dimensional indexed access to </a:t>
            </a:r>
            <a:r>
              <a:rPr sz="1800" dirty="0" err="1"/>
              <a:t>microslices</a:t>
            </a:r>
            <a:endParaRPr sz="1800" dirty="0"/>
          </a:p>
          <a:p>
            <a:pPr marL="164455" indent="-164455" defTabSz="315888">
              <a:spcBef>
                <a:spcPts val="200"/>
              </a:spcBef>
              <a:buSzPct val="100000"/>
              <a:buChar char="•"/>
              <a:defRPr sz="3000">
                <a:uFill>
                  <a:solidFill>
                    <a:srgbClr val="000000"/>
                  </a:solidFill>
                </a:uFill>
              </a:defRPr>
            </a:pPr>
            <a:r>
              <a:rPr sz="1800" dirty="0"/>
              <a:t>Overlap allows limited timing calibration in front-end</a:t>
            </a:r>
          </a:p>
          <a:p>
            <a:pPr marL="164455" indent="-164455" defTabSz="315888">
              <a:spcBef>
                <a:spcPts val="200"/>
              </a:spcBef>
              <a:buSzPct val="100000"/>
              <a:buChar char="•"/>
              <a:defRPr sz="3000">
                <a:uFill>
                  <a:solidFill>
                    <a:srgbClr val="000000"/>
                  </a:solidFill>
                </a:uFill>
              </a:defRPr>
            </a:pPr>
            <a:r>
              <a:rPr sz="1800" dirty="0"/>
              <a:t>Interface to online reconstruction software</a:t>
            </a:r>
          </a:p>
        </p:txBody>
      </p:sp>
      <p:sp>
        <p:nvSpPr>
          <p:cNvPr id="296" name="Microslice…"/>
          <p:cNvSpPr txBox="1"/>
          <p:nvPr/>
        </p:nvSpPr>
        <p:spPr>
          <a:xfrm>
            <a:off x="949113" y="869530"/>
            <a:ext cx="3548773" cy="1493678"/>
          </a:xfrm>
          <a:prstGeom prst="rect">
            <a:avLst/>
          </a:prstGeom>
          <a:solidFill>
            <a:srgbClr val="FFFFFF"/>
          </a:solidFill>
          <a:ln w="50800">
            <a:solidFill>
              <a:srgbClr val="0086CB"/>
            </a:solidFill>
            <a:miter lim="400000"/>
          </a:ln>
          <a:effectLst>
            <a:outerShdw blurRad="88900" dist="63500" dir="2700000" rotWithShape="0">
              <a:srgbClr val="000000">
                <a:alpha val="3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156" tIns="107156" rIns="107156" bIns="107156">
            <a:spAutoFit/>
          </a:bodyPr>
          <a:lstStyle/>
          <a:p>
            <a:pPr defTabSz="315888">
              <a:spcBef>
                <a:spcPts val="200"/>
              </a:spcBef>
              <a:defRPr sz="3200">
                <a:uFill>
                  <a:solidFill>
                    <a:srgbClr val="000000"/>
                  </a:solidFill>
                </a:uFill>
                <a:latin typeface="+mn-lt"/>
                <a:ea typeface="+mn-ea"/>
                <a:cs typeface="+mn-cs"/>
                <a:sym typeface="Helvetica Neue"/>
              </a:defRPr>
            </a:pPr>
            <a:r>
              <a:rPr sz="2400" b="1" dirty="0" err="1" smtClean="0">
                <a:latin typeface="+mn-lt"/>
              </a:rPr>
              <a:t>Microslic</a:t>
            </a:r>
            <a:r>
              <a:rPr lang="en-US" sz="2400" b="1" dirty="0" err="1" smtClean="0">
                <a:latin typeface="+mn-lt"/>
              </a:rPr>
              <a:t>e</a:t>
            </a:r>
            <a:r>
              <a:rPr lang="de-DE" sz="2400" b="1" dirty="0" smtClean="0">
                <a:solidFill>
                  <a:schemeClr val="bg1"/>
                </a:solidFill>
                <a:effectLst>
                  <a:outerShdw blurRad="38100" dist="38100" dir="2700000" algn="tl">
                    <a:srgbClr val="000000"/>
                  </a:outerShdw>
                </a:effectLst>
                <a:latin typeface="+mn-lt"/>
              </a:rPr>
              <a:t> </a:t>
            </a:r>
            <a:r>
              <a:rPr lang="de-DE" altLang="de-DE" sz="2400" b="1" dirty="0" smtClean="0">
                <a:uFill>
                  <a:solidFill>
                    <a:srgbClr val="000000"/>
                  </a:solidFill>
                </a:uFill>
                <a:sym typeface="Helvetica Neue"/>
              </a:rPr>
              <a:t>(</a:t>
            </a:r>
            <a:r>
              <a:rPr lang="de-DE" altLang="de-DE" sz="2400" b="1" dirty="0" smtClean="0">
                <a:latin typeface="+mn-lt"/>
              </a:rPr>
              <a:t>μ-slice)</a:t>
            </a:r>
            <a:endParaRPr sz="2400" b="1" dirty="0">
              <a:latin typeface="+mn-lt"/>
            </a:endParaRPr>
          </a:p>
          <a:p>
            <a:pPr marL="164455" indent="-164455" defTabSz="315888">
              <a:spcBef>
                <a:spcPts val="200"/>
              </a:spcBef>
              <a:buSzPct val="100000"/>
              <a:buChar char="•"/>
              <a:defRPr sz="3000">
                <a:uFill>
                  <a:solidFill>
                    <a:srgbClr val="000000"/>
                  </a:solidFill>
                </a:uFill>
              </a:defRPr>
            </a:pPr>
            <a:r>
              <a:rPr sz="1800" dirty="0" err="1"/>
              <a:t>Timeslice</a:t>
            </a:r>
            <a:r>
              <a:rPr sz="1800" dirty="0"/>
              <a:t> substructure</a:t>
            </a:r>
          </a:p>
          <a:p>
            <a:pPr marL="164455" indent="-164455" defTabSz="315888">
              <a:spcBef>
                <a:spcPts val="200"/>
              </a:spcBef>
              <a:buSzPct val="100000"/>
              <a:buChar char="•"/>
              <a:defRPr sz="3000">
                <a:uFill>
                  <a:solidFill>
                    <a:srgbClr val="000000"/>
                  </a:solidFill>
                </a:uFill>
              </a:defRPr>
            </a:pPr>
            <a:r>
              <a:rPr sz="1800" dirty="0"/>
              <a:t>Constant in experiment time</a:t>
            </a:r>
          </a:p>
          <a:p>
            <a:pPr marL="164455" indent="-164455" defTabSz="315888">
              <a:spcBef>
                <a:spcPts val="200"/>
              </a:spcBef>
              <a:buSzPct val="100000"/>
              <a:buChar char="•"/>
              <a:defRPr sz="3000">
                <a:uFill>
                  <a:solidFill>
                    <a:srgbClr val="000000"/>
                  </a:solidFill>
                </a:uFill>
              </a:defRPr>
            </a:pPr>
            <a:r>
              <a:rPr sz="1800" dirty="0"/>
              <a:t>Allow overlapping </a:t>
            </a:r>
            <a:r>
              <a:rPr sz="1800" dirty="0" err="1"/>
              <a:t>timeslices</a:t>
            </a:r>
            <a:endParaRPr sz="1800" dirty="0"/>
          </a:p>
        </p:txBody>
      </p:sp>
      <p:sp>
        <p:nvSpPr>
          <p:cNvPr id="41" name="TextShape 17"/>
          <p:cNvSpPr txBox="1"/>
          <p:nvPr/>
        </p:nvSpPr>
        <p:spPr>
          <a:xfrm>
            <a:off x="354842" y="2612702"/>
            <a:ext cx="6456165" cy="3678915"/>
          </a:xfrm>
          <a:prstGeom prst="rect">
            <a:avLst/>
          </a:prstGeom>
          <a:noFill/>
          <a:ln>
            <a:noFill/>
          </a:ln>
        </p:spPr>
        <p:txBody>
          <a:bodyPr lIns="0" tIns="0" rIns="0" bIns="0"/>
          <a:lstStyle/>
          <a:p>
            <a:pPr marL="565200" indent="-457200">
              <a:lnSpc>
                <a:spcPct val="120000"/>
              </a:lnSpc>
              <a:buBlip>
                <a:blip r:embed="rId2"/>
              </a:buBlip>
            </a:pPr>
            <a:r>
              <a:rPr lang="en-US" sz="1800" b="1" dirty="0" err="1"/>
              <a:t>Timeslice</a:t>
            </a:r>
            <a:r>
              <a:rPr lang="en-US" sz="1800" b="1" dirty="0"/>
              <a:t> building</a:t>
            </a:r>
            <a:r>
              <a:rPr lang="en-US" sz="1800" dirty="0"/>
              <a:t>: </a:t>
            </a:r>
            <a:r>
              <a:rPr lang="en-US" sz="1800" dirty="0">
                <a:latin typeface="Helvetica Neue Medium"/>
                <a:ea typeface="Helvetica Neue Medium"/>
                <a:cs typeface="Helvetica Neue Medium"/>
                <a:sym typeface="Helvetica Neue Medium"/>
              </a:rPr>
              <a:t>combine matching time </a:t>
            </a:r>
            <a:r>
              <a:rPr lang="en-US" sz="1800" dirty="0" smtClean="0">
                <a:latin typeface="Helvetica Neue Medium"/>
                <a:ea typeface="Helvetica Neue Medium"/>
                <a:cs typeface="Helvetica Neue Medium"/>
                <a:sym typeface="Helvetica Neue Medium"/>
              </a:rPr>
              <a:t>intervals</a:t>
            </a:r>
            <a:r>
              <a:rPr lang="en-US" sz="1800" dirty="0">
                <a:sym typeface="Helvetica Neue Medium"/>
              </a:rPr>
              <a:t> </a:t>
            </a:r>
            <a:r>
              <a:rPr lang="en-US" sz="1800" dirty="0" smtClean="0">
                <a:sym typeface="Helvetica Neue Medium"/>
              </a:rPr>
              <a:t>      </a:t>
            </a:r>
            <a:r>
              <a:rPr lang="en-US" sz="1800" dirty="0" smtClean="0"/>
              <a:t>from </a:t>
            </a:r>
            <a:r>
              <a:rPr lang="en-US" sz="1800" dirty="0"/>
              <a:t>all input links to one "</a:t>
            </a:r>
            <a:r>
              <a:rPr lang="en-US" sz="1800" dirty="0" err="1"/>
              <a:t>timeslice</a:t>
            </a:r>
            <a:r>
              <a:rPr lang="en-US" sz="1800" dirty="0"/>
              <a:t>" (processing interval) </a:t>
            </a:r>
            <a:r>
              <a:rPr lang="en-US" sz="1800" dirty="0" smtClean="0"/>
              <a:t>           on </a:t>
            </a:r>
            <a:r>
              <a:rPr lang="en-US" sz="1800" dirty="0"/>
              <a:t>one particular processing </a:t>
            </a:r>
            <a:r>
              <a:rPr lang="en-US" sz="1800" dirty="0" smtClean="0"/>
              <a:t>node</a:t>
            </a:r>
          </a:p>
          <a:p>
            <a:pPr marL="565200" indent="-457200">
              <a:lnSpc>
                <a:spcPct val="120000"/>
              </a:lnSpc>
              <a:buBlip>
                <a:blip r:embed="rId2"/>
              </a:buBlip>
            </a:pPr>
            <a:r>
              <a:rPr lang="de-DE" sz="1800" dirty="0" err="1"/>
              <a:t>Distribute</a:t>
            </a:r>
            <a:r>
              <a:rPr lang="de-DE" sz="1800" dirty="0"/>
              <a:t> different </a:t>
            </a:r>
            <a:r>
              <a:rPr lang="de-DE" sz="1800" dirty="0" err="1"/>
              <a:t>processing</a:t>
            </a:r>
            <a:r>
              <a:rPr lang="de-DE" sz="1800" dirty="0"/>
              <a:t> </a:t>
            </a:r>
            <a:r>
              <a:rPr lang="de-DE" sz="1800" dirty="0" err="1"/>
              <a:t>intervals</a:t>
            </a:r>
            <a:r>
              <a:rPr lang="de-DE" sz="1800" dirty="0"/>
              <a:t> </a:t>
            </a:r>
            <a:r>
              <a:rPr lang="de-DE" sz="1800" dirty="0" err="1"/>
              <a:t>to</a:t>
            </a:r>
            <a:r>
              <a:rPr lang="de-DE" sz="1800" dirty="0"/>
              <a:t> different </a:t>
            </a:r>
            <a:r>
              <a:rPr lang="de-DE" sz="1800" dirty="0" err="1" smtClean="0"/>
              <a:t>processing</a:t>
            </a:r>
            <a:r>
              <a:rPr lang="de-DE" sz="1800" dirty="0" smtClean="0"/>
              <a:t> </a:t>
            </a:r>
            <a:r>
              <a:rPr lang="de-DE" sz="1800" dirty="0" err="1"/>
              <a:t>nodes</a:t>
            </a:r>
            <a:r>
              <a:rPr lang="de-DE" sz="1800" dirty="0"/>
              <a:t> </a:t>
            </a:r>
            <a:endParaRPr lang="de-DE" sz="1800" dirty="0" smtClean="0"/>
          </a:p>
          <a:p>
            <a:pPr marL="565200" indent="-457200">
              <a:lnSpc>
                <a:spcPct val="120000"/>
              </a:lnSpc>
              <a:buBlip>
                <a:blip r:embed="rId2"/>
              </a:buBlip>
            </a:pPr>
            <a:r>
              <a:rPr lang="de-DE" sz="1800" dirty="0" err="1"/>
              <a:t>Timeslice</a:t>
            </a:r>
            <a:r>
              <a:rPr lang="de-DE" sz="1800" dirty="0"/>
              <a:t> </a:t>
            </a:r>
            <a:r>
              <a:rPr lang="de-DE" sz="1800" dirty="0" err="1"/>
              <a:t>data</a:t>
            </a:r>
            <a:r>
              <a:rPr lang="de-DE" sz="1800" dirty="0"/>
              <a:t> </a:t>
            </a:r>
            <a:r>
              <a:rPr lang="de-DE" sz="1800" dirty="0" err="1"/>
              <a:t>management</a:t>
            </a:r>
            <a:r>
              <a:rPr lang="de-DE" sz="1800" dirty="0"/>
              <a:t> </a:t>
            </a:r>
            <a:r>
              <a:rPr lang="de-DE" sz="1800" dirty="0" err="1"/>
              <a:t>concept</a:t>
            </a:r>
            <a:endParaRPr lang="de-DE" sz="1800" dirty="0"/>
          </a:p>
          <a:p>
            <a:pPr marL="1022400" lvl="1" indent="-457200">
              <a:lnSpc>
                <a:spcPct val="120000"/>
              </a:lnSpc>
              <a:buBlip>
                <a:blip r:embed="rId2"/>
              </a:buBlip>
            </a:pPr>
            <a:r>
              <a:rPr lang="de-DE" sz="1800" dirty="0" err="1"/>
              <a:t>Timeslice</a:t>
            </a:r>
            <a:r>
              <a:rPr lang="de-DE" sz="1800" dirty="0"/>
              <a:t> </a:t>
            </a:r>
            <a:r>
              <a:rPr lang="de-DE" sz="1800" dirty="0" err="1"/>
              <a:t>is</a:t>
            </a:r>
            <a:r>
              <a:rPr lang="de-DE" sz="1800" dirty="0"/>
              <a:t> </a:t>
            </a:r>
            <a:r>
              <a:rPr lang="de-DE" sz="1800" dirty="0" err="1"/>
              <a:t>self-contained</a:t>
            </a:r>
            <a:endParaRPr lang="de-DE" sz="1800" dirty="0"/>
          </a:p>
          <a:p>
            <a:pPr marL="1022400" lvl="1" indent="-457200">
              <a:lnSpc>
                <a:spcPct val="120000"/>
              </a:lnSpc>
              <a:buBlip>
                <a:blip r:embed="rId2"/>
              </a:buBlip>
            </a:pPr>
            <a:r>
              <a:rPr lang="en-US" sz="1800" dirty="0"/>
              <a:t>Calibration and configuration data </a:t>
            </a:r>
            <a:r>
              <a:rPr lang="en-US" sz="1800" dirty="0" smtClean="0"/>
              <a:t>distributed            </a:t>
            </a:r>
            <a:r>
              <a:rPr lang="en-US" sz="1800" dirty="0"/>
              <a:t>to all </a:t>
            </a:r>
            <a:r>
              <a:rPr lang="en-US" sz="1800" dirty="0" smtClean="0"/>
              <a:t>processing nodes</a:t>
            </a:r>
            <a:endParaRPr lang="en-US" sz="1800" dirty="0"/>
          </a:p>
          <a:p>
            <a:pPr marL="1022400" lvl="1" indent="-457200">
              <a:lnSpc>
                <a:spcPct val="120000"/>
              </a:lnSpc>
              <a:buBlip>
                <a:blip r:embed="rId2"/>
              </a:buBlip>
            </a:pPr>
            <a:r>
              <a:rPr lang="en-US" sz="1800" dirty="0">
                <a:latin typeface="Helvetica Neue Medium"/>
                <a:ea typeface="Helvetica Neue Medium"/>
                <a:cs typeface="Helvetica Neue Medium"/>
                <a:sym typeface="Helvetica Neue Medium"/>
              </a:rPr>
              <a:t>No network communication</a:t>
            </a:r>
            <a:r>
              <a:rPr lang="en-US" sz="1800" dirty="0"/>
              <a:t> required during reconstruction and </a:t>
            </a:r>
            <a:r>
              <a:rPr lang="en-US" sz="1800" dirty="0" smtClean="0"/>
              <a:t>analysis</a:t>
            </a:r>
            <a:endParaRPr lang="en-US" sz="1800" dirty="0"/>
          </a:p>
        </p:txBody>
      </p:sp>
      <p:sp>
        <p:nvSpPr>
          <p:cNvPr id="2" name="Text Placeholder 1"/>
          <p:cNvSpPr>
            <a:spLocks noGrp="1"/>
          </p:cNvSpPr>
          <p:nvPr>
            <p:ph type="body" idx="1"/>
          </p:nvPr>
        </p:nvSpPr>
        <p:spPr>
          <a:xfrm>
            <a:off x="9003363" y="4468271"/>
            <a:ext cx="1943100" cy="1396565"/>
          </a:xfrm>
        </p:spPr>
        <p:txBody>
          <a:bodyPr/>
          <a:lstStyle/>
          <a:p>
            <a:pPr marL="0" indent="0">
              <a:buNone/>
            </a:pPr>
            <a:r>
              <a:rPr lang="en-US" dirty="0" smtClean="0"/>
              <a:t> </a:t>
            </a:r>
          </a:p>
          <a:p>
            <a:pPr marL="0" indent="0">
              <a:buNone/>
            </a:pPr>
            <a:endParaRPr lang="de-DE" dirty="0"/>
          </a:p>
        </p:txBody>
      </p:sp>
      <p:sp>
        <p:nvSpPr>
          <p:cNvPr id="40" name="Oval 39"/>
          <p:cNvSpPr/>
          <p:nvPr/>
        </p:nvSpPr>
        <p:spPr bwMode="auto">
          <a:xfrm>
            <a:off x="7830916" y="124857"/>
            <a:ext cx="551079" cy="514350"/>
          </a:xfrm>
          <a:prstGeom prst="ellipse">
            <a:avLst/>
          </a:prstGeom>
          <a:solidFill>
            <a:schemeClr val="bg1"/>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2" name="Rectangle 41"/>
          <p:cNvSpPr/>
          <p:nvPr/>
        </p:nvSpPr>
        <p:spPr>
          <a:xfrm>
            <a:off x="7823070" y="62034"/>
            <a:ext cx="476412" cy="574901"/>
          </a:xfrm>
          <a:prstGeom prst="rect">
            <a:avLst/>
          </a:prstGeom>
        </p:spPr>
        <p:txBody>
          <a:bodyPr wrap="none">
            <a:spAutoFit/>
          </a:bodyPr>
          <a:lstStyle/>
          <a:p>
            <a:pPr marL="108000">
              <a:lnSpc>
                <a:spcPct val="120000"/>
              </a:lnSpc>
            </a:pPr>
            <a:r>
              <a:rPr lang="en-US" sz="2800" b="1" dirty="0">
                <a:solidFill>
                  <a:srgbClr val="FF0000"/>
                </a:solidFill>
                <a:latin typeface="Calibri" panose="020F0502020204030204" pitchFamily="34" charset="0"/>
              </a:rPr>
              <a:t>3</a:t>
            </a:r>
          </a:p>
        </p:txBody>
      </p:sp>
    </p:spTree>
    <p:extLst>
      <p:ext uri="{BB962C8B-B14F-4D97-AF65-F5344CB8AC3E}">
        <p14:creationId xmlns:p14="http://schemas.microsoft.com/office/powerpoint/2010/main" val="261999852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8" name="AutoShape 4" descr="http://cbm.uni-muenster.de/afck/more/ndpb/ndpb_20151009_181101.jpg"/>
          <p:cNvSpPr>
            <a:spLocks noChangeAspect="1" noChangeArrowheads="1"/>
          </p:cNvSpPr>
          <p:nvPr/>
        </p:nvSpPr>
        <p:spPr bwMode="auto">
          <a:xfrm>
            <a:off x="23812" y="14289"/>
            <a:ext cx="12144376" cy="68294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11" name="Rectangle 2"/>
          <p:cNvSpPr txBox="1">
            <a:spLocks noChangeArrowheads="1"/>
          </p:cNvSpPr>
          <p:nvPr/>
        </p:nvSpPr>
        <p:spPr bwMode="auto">
          <a:xfrm>
            <a:off x="379189"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smtClean="0"/>
              <a:t>The CBM DAQ </a:t>
            </a:r>
            <a:r>
              <a:rPr lang="de-DE" kern="0" dirty="0" err="1" smtClean="0"/>
              <a:t>system</a:t>
            </a:r>
            <a:r>
              <a:rPr lang="de-DE" kern="0" dirty="0" smtClean="0"/>
              <a:t> </a:t>
            </a:r>
            <a:r>
              <a:rPr lang="de-DE" kern="0" dirty="0" err="1" smtClean="0"/>
              <a:t>under</a:t>
            </a:r>
            <a:r>
              <a:rPr lang="de-DE" kern="0" dirty="0" smtClean="0"/>
              <a:t> </a:t>
            </a:r>
            <a:r>
              <a:rPr lang="de-DE" kern="0" dirty="0" err="1" smtClean="0"/>
              <a:t>overload</a:t>
            </a:r>
            <a:r>
              <a:rPr lang="de-DE" kern="0" dirty="0" smtClean="0"/>
              <a:t> </a:t>
            </a:r>
            <a:r>
              <a:rPr lang="de-DE" kern="0" dirty="0" err="1" smtClean="0"/>
              <a:t>conditions</a:t>
            </a:r>
            <a:endParaRPr lang="de-DE" kern="0" dirty="0"/>
          </a:p>
        </p:txBody>
      </p:sp>
      <p:sp>
        <p:nvSpPr>
          <p:cNvPr id="9" name="Rectangle 8"/>
          <p:cNvSpPr/>
          <p:nvPr/>
        </p:nvSpPr>
        <p:spPr>
          <a:xfrm>
            <a:off x="455194" y="4333721"/>
            <a:ext cx="7488476" cy="1615827"/>
          </a:xfrm>
          <a:prstGeom prst="rect">
            <a:avLst/>
          </a:prstGeom>
        </p:spPr>
        <p:txBody>
          <a:bodyPr wrap="square">
            <a:spAutoFit/>
          </a:bodyPr>
          <a:lstStyle/>
          <a:p>
            <a:pPr marL="265113" indent="-265113">
              <a:spcAft>
                <a:spcPct val="50000"/>
              </a:spcAft>
              <a:buClr>
                <a:srgbClr val="F28E00"/>
              </a:buClr>
              <a:buFont typeface="Arial Black" pitchFamily="34" charset="0"/>
              <a:buChar char="&gt;"/>
            </a:pPr>
            <a:r>
              <a:rPr lang="en-US" sz="1800" dirty="0" smtClean="0"/>
              <a:t>our DAQ system has a maximum bandwidth limit </a:t>
            </a:r>
          </a:p>
          <a:p>
            <a:pPr marL="265113" indent="-265113">
              <a:spcAft>
                <a:spcPct val="50000"/>
              </a:spcAft>
              <a:buClr>
                <a:srgbClr val="F28E00"/>
              </a:buClr>
              <a:buFont typeface="Arial Black" pitchFamily="34" charset="0"/>
              <a:buChar char="&gt;"/>
            </a:pPr>
            <a:r>
              <a:rPr lang="en-US" sz="1800" dirty="0" smtClean="0"/>
              <a:t>data throttling with TFC allows to record almost complete events</a:t>
            </a:r>
            <a:endParaRPr lang="en-US" sz="1800" dirty="0"/>
          </a:p>
          <a:p>
            <a:pPr marL="265113" indent="-265113">
              <a:spcAft>
                <a:spcPct val="50000"/>
              </a:spcAft>
              <a:buClr>
                <a:srgbClr val="F28E00"/>
              </a:buClr>
              <a:buFont typeface="Arial Black" pitchFamily="34" charset="0"/>
              <a:buChar char="&gt;"/>
            </a:pPr>
            <a:r>
              <a:rPr lang="en-US" sz="1800" b="1" dirty="0">
                <a:solidFill>
                  <a:srgbClr val="FF0000"/>
                </a:solidFill>
              </a:rPr>
              <a:t>NO THROTTLING </a:t>
            </a:r>
            <a:r>
              <a:rPr lang="en-US" sz="1800" dirty="0"/>
              <a:t>is not an option at high beam intensities</a:t>
            </a:r>
          </a:p>
          <a:p>
            <a:pPr marL="265113" indent="-265113">
              <a:spcAft>
                <a:spcPct val="50000"/>
              </a:spcAft>
              <a:buClr>
                <a:srgbClr val="F28E00"/>
              </a:buClr>
              <a:buFont typeface="Arial Black" pitchFamily="34" charset="0"/>
              <a:buChar char="&gt;"/>
            </a:pPr>
            <a:r>
              <a:rPr lang="en-US" sz="1800" b="1" dirty="0">
                <a:solidFill>
                  <a:srgbClr val="0A0EF5"/>
                </a:solidFill>
              </a:rPr>
              <a:t>CLEAR</a:t>
            </a:r>
            <a:r>
              <a:rPr lang="en-US" sz="1800" dirty="0"/>
              <a:t> strategy shows slightly better performance than </a:t>
            </a:r>
            <a:r>
              <a:rPr lang="en-US" sz="1800" b="1" dirty="0">
                <a:solidFill>
                  <a:srgbClr val="FF00FF"/>
                </a:solidFill>
              </a:rPr>
              <a:t>STOP</a:t>
            </a:r>
          </a:p>
        </p:txBody>
      </p:sp>
      <p:sp>
        <p:nvSpPr>
          <p:cNvPr id="4" name="Rectangle 3"/>
          <p:cNvSpPr/>
          <p:nvPr/>
        </p:nvSpPr>
        <p:spPr>
          <a:xfrm>
            <a:off x="5209764" y="3826949"/>
            <a:ext cx="2693255" cy="338554"/>
          </a:xfrm>
          <a:prstGeom prst="rect">
            <a:avLst/>
          </a:prstGeom>
        </p:spPr>
        <p:txBody>
          <a:bodyPr wrap="square">
            <a:spAutoFit/>
          </a:bodyPr>
          <a:lstStyle/>
          <a:p>
            <a:pPr algn="ctr">
              <a:spcAft>
                <a:spcPct val="50000"/>
              </a:spcAft>
              <a:buClr>
                <a:srgbClr val="F28E00"/>
              </a:buClr>
            </a:pPr>
            <a:r>
              <a:rPr lang="en-US" dirty="0"/>
              <a:t>stable beam conditions</a:t>
            </a:r>
          </a:p>
        </p:txBody>
      </p:sp>
      <p:sp>
        <p:nvSpPr>
          <p:cNvPr id="20" name="Rectangle 19"/>
          <p:cNvSpPr/>
          <p:nvPr/>
        </p:nvSpPr>
        <p:spPr>
          <a:xfrm>
            <a:off x="8344498" y="3828026"/>
            <a:ext cx="3312362" cy="338554"/>
          </a:xfrm>
          <a:prstGeom prst="rect">
            <a:avLst/>
          </a:prstGeom>
        </p:spPr>
        <p:txBody>
          <a:bodyPr wrap="square">
            <a:spAutoFit/>
          </a:bodyPr>
          <a:lstStyle/>
          <a:p>
            <a:pPr algn="ctr">
              <a:spcAft>
                <a:spcPct val="50000"/>
              </a:spcAft>
              <a:buClr>
                <a:srgbClr val="F28E00"/>
              </a:buClr>
            </a:pPr>
            <a:r>
              <a:rPr lang="en-US" dirty="0"/>
              <a:t>expected SIS100 beam conditions</a:t>
            </a:r>
          </a:p>
        </p:txBody>
      </p:sp>
      <p:pic>
        <p:nvPicPr>
          <p:cNvPr id="21" name="图片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08" y="1407233"/>
            <a:ext cx="3915082" cy="2435486"/>
          </a:xfrm>
          <a:prstGeom prst="rect">
            <a:avLst/>
          </a:prstGeom>
        </p:spPr>
      </p:pic>
      <p:grpSp>
        <p:nvGrpSpPr>
          <p:cNvPr id="22" name="组合 38"/>
          <p:cNvGrpSpPr/>
          <p:nvPr/>
        </p:nvGrpSpPr>
        <p:grpSpPr>
          <a:xfrm>
            <a:off x="7880458" y="3803711"/>
            <a:ext cx="4005763" cy="2239338"/>
            <a:chOff x="15024112" y="32409872"/>
            <a:chExt cx="6266168" cy="4628799"/>
          </a:xfrm>
        </p:grpSpPr>
        <p:pic>
          <p:nvPicPr>
            <p:cNvPr id="2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1129" y="33085903"/>
              <a:ext cx="5929151" cy="3952768"/>
            </a:xfrm>
            <a:prstGeom prst="rect">
              <a:avLst/>
            </a:prstGeom>
          </p:spPr>
        </p:pic>
        <p:sp>
          <p:nvSpPr>
            <p:cNvPr id="24" name="文本框 26"/>
            <p:cNvSpPr txBox="1"/>
            <p:nvPr/>
          </p:nvSpPr>
          <p:spPr>
            <a:xfrm flipV="1">
              <a:off x="15024112" y="32409872"/>
              <a:ext cx="674032" cy="4260737"/>
            </a:xfrm>
            <a:prstGeom prst="rect">
              <a:avLst/>
            </a:prstGeom>
            <a:noFill/>
          </p:spPr>
          <p:txBody>
            <a:bodyPr vert="eaVert" wrap="square" rtlCol="0">
              <a:spAutoFit/>
            </a:bodyPr>
            <a:lstStyle/>
            <a:p>
              <a:r>
                <a:rPr lang="en-US" altLang="zh-CN" dirty="0" smtClean="0"/>
                <a:t>Particles per bin</a:t>
              </a:r>
              <a:endParaRPr lang="zh-CN" altLang="en-US" dirty="0"/>
            </a:p>
          </p:txBody>
        </p:sp>
      </p:grpSp>
      <p:pic>
        <p:nvPicPr>
          <p:cNvPr id="31" name="图片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8775" y="1294939"/>
            <a:ext cx="3280613" cy="2459522"/>
          </a:xfrm>
          <a:prstGeom prst="rect">
            <a:avLst/>
          </a:prstGeom>
        </p:spPr>
      </p:pic>
      <p:pic>
        <p:nvPicPr>
          <p:cNvPr id="37" name="图片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2409" y="1253257"/>
            <a:ext cx="3367125" cy="2524381"/>
          </a:xfrm>
          <a:prstGeom prst="rect">
            <a:avLst/>
          </a:prstGeom>
        </p:spPr>
      </p:pic>
      <p:sp>
        <p:nvSpPr>
          <p:cNvPr id="42" name="文本框 90"/>
          <p:cNvSpPr txBox="1"/>
          <p:nvPr/>
        </p:nvSpPr>
        <p:spPr>
          <a:xfrm>
            <a:off x="6888993" y="2508046"/>
            <a:ext cx="1120192" cy="276999"/>
          </a:xfrm>
          <a:prstGeom prst="rect">
            <a:avLst/>
          </a:prstGeom>
          <a:noFill/>
        </p:spPr>
        <p:txBody>
          <a:bodyPr wrap="square" rtlCol="0">
            <a:spAutoFit/>
          </a:bodyPr>
          <a:lstStyle/>
          <a:p>
            <a:r>
              <a:rPr lang="en-US" altLang="zh-CN" sz="1200" i="1" dirty="0" smtClean="0">
                <a:solidFill>
                  <a:srgbClr val="FF0000"/>
                </a:solidFill>
              </a:rPr>
              <a:t>Peak point</a:t>
            </a:r>
            <a:endParaRPr lang="zh-CN" altLang="en-US" sz="1200" i="1" dirty="0">
              <a:solidFill>
                <a:srgbClr val="FF0000"/>
              </a:solidFill>
            </a:endParaRPr>
          </a:p>
        </p:txBody>
      </p:sp>
      <p:cxnSp>
        <p:nvCxnSpPr>
          <p:cNvPr id="44" name="直接连接符 32"/>
          <p:cNvCxnSpPr/>
          <p:nvPr/>
        </p:nvCxnSpPr>
        <p:spPr>
          <a:xfrm flipH="1" flipV="1">
            <a:off x="6430476" y="2387726"/>
            <a:ext cx="7737" cy="95593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接箭头连接符 40"/>
          <p:cNvCxnSpPr/>
          <p:nvPr/>
        </p:nvCxnSpPr>
        <p:spPr>
          <a:xfrm>
            <a:off x="6145152" y="2428968"/>
            <a:ext cx="260926" cy="755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文本框 41"/>
          <p:cNvSpPr txBox="1"/>
          <p:nvPr/>
        </p:nvSpPr>
        <p:spPr>
          <a:xfrm>
            <a:off x="5306267" y="2237232"/>
            <a:ext cx="1086381" cy="646331"/>
          </a:xfrm>
          <a:prstGeom prst="rect">
            <a:avLst/>
          </a:prstGeom>
          <a:noFill/>
        </p:spPr>
        <p:txBody>
          <a:bodyPr wrap="square" rtlCol="0">
            <a:spAutoFit/>
          </a:bodyPr>
          <a:lstStyle/>
          <a:p>
            <a:r>
              <a:rPr lang="en-US" altLang="zh-CN" sz="1200" i="1" dirty="0" smtClean="0"/>
              <a:t>Bandwidth limit of readout </a:t>
            </a:r>
            <a:endParaRPr lang="zh-CN" altLang="en-US" sz="1200" i="1" dirty="0"/>
          </a:p>
        </p:txBody>
      </p:sp>
      <p:cxnSp>
        <p:nvCxnSpPr>
          <p:cNvPr id="47" name="直接箭头连接符 45"/>
          <p:cNvCxnSpPr>
            <a:stCxn id="42" idx="1"/>
          </p:cNvCxnSpPr>
          <p:nvPr/>
        </p:nvCxnSpPr>
        <p:spPr>
          <a:xfrm flipH="1">
            <a:off x="6594146" y="2646546"/>
            <a:ext cx="294847" cy="1413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连接符 32"/>
          <p:cNvCxnSpPr/>
          <p:nvPr/>
        </p:nvCxnSpPr>
        <p:spPr>
          <a:xfrm flipH="1" flipV="1">
            <a:off x="9860143" y="2410110"/>
            <a:ext cx="7737" cy="95593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直接箭头连接符 40"/>
          <p:cNvCxnSpPr/>
          <p:nvPr/>
        </p:nvCxnSpPr>
        <p:spPr>
          <a:xfrm>
            <a:off x="9574819" y="2451352"/>
            <a:ext cx="260926" cy="755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文本框 41"/>
          <p:cNvSpPr txBox="1"/>
          <p:nvPr/>
        </p:nvSpPr>
        <p:spPr>
          <a:xfrm>
            <a:off x="8735934" y="2259616"/>
            <a:ext cx="1086381" cy="646331"/>
          </a:xfrm>
          <a:prstGeom prst="rect">
            <a:avLst/>
          </a:prstGeom>
          <a:noFill/>
        </p:spPr>
        <p:txBody>
          <a:bodyPr wrap="square" rtlCol="0">
            <a:spAutoFit/>
          </a:bodyPr>
          <a:lstStyle/>
          <a:p>
            <a:r>
              <a:rPr lang="en-US" altLang="zh-CN" sz="1200" i="1" dirty="0" smtClean="0"/>
              <a:t>Bandwidth limit of readout </a:t>
            </a:r>
            <a:endParaRPr lang="zh-CN" altLang="en-US" sz="1200" i="1" dirty="0"/>
          </a:p>
        </p:txBody>
      </p:sp>
      <p:sp>
        <p:nvSpPr>
          <p:cNvPr id="56" name="Rectangle 55"/>
          <p:cNvSpPr/>
          <p:nvPr/>
        </p:nvSpPr>
        <p:spPr>
          <a:xfrm>
            <a:off x="8217240" y="6002184"/>
            <a:ext cx="3224130" cy="338554"/>
          </a:xfrm>
          <a:prstGeom prst="rect">
            <a:avLst/>
          </a:prstGeom>
        </p:spPr>
        <p:txBody>
          <a:bodyPr wrap="square">
            <a:spAutoFit/>
          </a:bodyPr>
          <a:lstStyle/>
          <a:p>
            <a:pPr algn="ctr">
              <a:spcAft>
                <a:spcPct val="50000"/>
              </a:spcAft>
              <a:buClr>
                <a:srgbClr val="F28E00"/>
              </a:buClr>
            </a:pPr>
            <a:r>
              <a:rPr lang="en-US" dirty="0"/>
              <a:t>expected SIS100 beam </a:t>
            </a:r>
            <a:r>
              <a:rPr lang="en-US" dirty="0" smtClean="0"/>
              <a:t>structure</a:t>
            </a:r>
            <a:endParaRPr lang="en-US" dirty="0"/>
          </a:p>
        </p:txBody>
      </p:sp>
      <p:pic>
        <p:nvPicPr>
          <p:cNvPr id="57" name="Picture 10" descr="http://cbm.uni-muenster.de/pics/cbm_logo_offcial_200x270.jpg"/>
          <p:cNvPicPr>
            <a:picLocks noChangeAspect="1" noChangeArrowheads="1"/>
          </p:cNvPicPr>
          <p:nvPr/>
        </p:nvPicPr>
        <p:blipFill>
          <a:blip r:embed="rId6"/>
          <a:srcRect/>
          <a:stretch>
            <a:fillRect/>
          </a:stretch>
        </p:blipFill>
        <p:spPr bwMode="auto">
          <a:xfrm>
            <a:off x="11341130" y="5810250"/>
            <a:ext cx="711200" cy="958850"/>
          </a:xfrm>
          <a:prstGeom prst="rect">
            <a:avLst/>
          </a:prstGeom>
          <a:noFill/>
          <a:ln w="9525">
            <a:noFill/>
            <a:miter lim="800000"/>
            <a:headEnd/>
            <a:tailEnd/>
          </a:ln>
        </p:spPr>
      </p:pic>
      <p:sp>
        <p:nvSpPr>
          <p:cNvPr id="3" name="Rectangle 2"/>
          <p:cNvSpPr/>
          <p:nvPr/>
        </p:nvSpPr>
        <p:spPr>
          <a:xfrm>
            <a:off x="2115406" y="706736"/>
            <a:ext cx="11946340" cy="646331"/>
          </a:xfrm>
          <a:prstGeom prst="rect">
            <a:avLst/>
          </a:prstGeom>
        </p:spPr>
        <p:txBody>
          <a:bodyPr wrap="square">
            <a:spAutoFit/>
          </a:bodyPr>
          <a:lstStyle/>
          <a:p>
            <a:r>
              <a:rPr lang="en-US" sz="1800" dirty="0" smtClean="0"/>
              <a:t>Can </a:t>
            </a:r>
            <a:r>
              <a:rPr lang="en-US" sz="1800" dirty="0"/>
              <a:t>our free-streaming DAQ system guarantee good quality data, </a:t>
            </a:r>
            <a:endParaRPr lang="en-US" sz="1800" dirty="0" smtClean="0"/>
          </a:p>
          <a:p>
            <a:r>
              <a:rPr lang="en-US" sz="1800" dirty="0" smtClean="0"/>
              <a:t>even </a:t>
            </a:r>
            <a:r>
              <a:rPr lang="en-US" sz="1800" dirty="0"/>
              <a:t>if the accelerator delivers more beam than the DAQ can </a:t>
            </a:r>
            <a:r>
              <a:rPr lang="en-US" sz="1800" dirty="0" smtClean="0"/>
              <a:t>digest?</a:t>
            </a:r>
            <a:endParaRPr lang="de-DE" sz="1800" dirty="0"/>
          </a:p>
        </p:txBody>
      </p:sp>
    </p:spTree>
    <p:extLst>
      <p:ext uri="{BB962C8B-B14F-4D97-AF65-F5344CB8AC3E}">
        <p14:creationId xmlns:p14="http://schemas.microsoft.com/office/powerpoint/2010/main" val="1117610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9" name="Rectangle 3"/>
          <p:cNvSpPr>
            <a:spLocks noChangeArrowheads="1"/>
          </p:cNvSpPr>
          <p:nvPr/>
        </p:nvSpPr>
        <p:spPr bwMode="auto">
          <a:xfrm>
            <a:off x="2209800" y="1905000"/>
            <a:ext cx="7772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Times New Roman" panose="02020603050405020304" pitchFamily="18" charset="0"/>
              </a:defRPr>
            </a:lvl1pPr>
            <a:lvl2pPr algn="ctr">
              <a:spcBef>
                <a:spcPct val="20000"/>
              </a:spcBef>
              <a:defRPr sz="2800">
                <a:solidFill>
                  <a:schemeClr val="tx1"/>
                </a:solidFill>
                <a:latin typeface="Times New Roman" panose="02020603050405020304" pitchFamily="18" charset="0"/>
              </a:defRPr>
            </a:lvl2pPr>
            <a:lvl3pPr algn="ctr">
              <a:spcBef>
                <a:spcPct val="20000"/>
              </a:spcBef>
              <a:defRPr sz="2400">
                <a:solidFill>
                  <a:schemeClr val="tx1"/>
                </a:solidFill>
                <a:latin typeface="Times New Roman" panose="02020603050405020304" pitchFamily="18" charset="0"/>
              </a:defRPr>
            </a:lvl3pPr>
            <a:lvl4pPr algn="ctr">
              <a:spcBef>
                <a:spcPct val="20000"/>
              </a:spcBef>
              <a:defRPr sz="2000">
                <a:solidFill>
                  <a:schemeClr val="tx1"/>
                </a:solidFill>
                <a:latin typeface="Times New Roman" panose="02020603050405020304" pitchFamily="18" charset="0"/>
              </a:defRPr>
            </a:lvl4pPr>
            <a:lvl5pPr algn="ctr">
              <a:spcBef>
                <a:spcPct val="20000"/>
              </a:spcBef>
              <a:defRPr sz="2000">
                <a:solidFill>
                  <a:schemeClr val="tx1"/>
                </a:solidFill>
                <a:latin typeface="Times New Roman" panose="02020603050405020304" pitchFamily="18" charset="0"/>
              </a:defRPr>
            </a:lvl5pPr>
            <a:lvl6pPr algn="ctr" fontAlgn="base">
              <a:spcBef>
                <a:spcPct val="20000"/>
              </a:spcBef>
              <a:spcAft>
                <a:spcPct val="0"/>
              </a:spcAft>
              <a:defRPr sz="2000">
                <a:solidFill>
                  <a:schemeClr val="tx1"/>
                </a:solidFill>
                <a:latin typeface="Times New Roman" panose="02020603050405020304" pitchFamily="18" charset="0"/>
              </a:defRPr>
            </a:lvl6pPr>
            <a:lvl7pPr algn="ctr" fontAlgn="base">
              <a:spcBef>
                <a:spcPct val="20000"/>
              </a:spcBef>
              <a:spcAft>
                <a:spcPct val="0"/>
              </a:spcAft>
              <a:defRPr sz="2000">
                <a:solidFill>
                  <a:schemeClr val="tx1"/>
                </a:solidFill>
                <a:latin typeface="Times New Roman" panose="02020603050405020304" pitchFamily="18" charset="0"/>
              </a:defRPr>
            </a:lvl7pPr>
            <a:lvl8pPr algn="ctr" fontAlgn="base">
              <a:spcBef>
                <a:spcPct val="20000"/>
              </a:spcBef>
              <a:spcAft>
                <a:spcPct val="0"/>
              </a:spcAft>
              <a:defRPr sz="2000">
                <a:solidFill>
                  <a:schemeClr val="tx1"/>
                </a:solidFill>
                <a:latin typeface="Times New Roman" panose="02020603050405020304" pitchFamily="18" charset="0"/>
              </a:defRPr>
            </a:lvl8pPr>
            <a:lvl9pPr algn="ctr" fontAlgn="base">
              <a:spcBef>
                <a:spcPct val="20000"/>
              </a:spcBef>
              <a:spcAft>
                <a:spcPct val="0"/>
              </a:spcAft>
              <a:defRPr sz="2000">
                <a:solidFill>
                  <a:schemeClr val="tx1"/>
                </a:solidFill>
                <a:latin typeface="Times New Roman" panose="02020603050405020304" pitchFamily="18" charset="0"/>
              </a:defRPr>
            </a:lvl9pPr>
          </a:lstStyle>
          <a:p>
            <a:pPr>
              <a:defRPr/>
            </a:pPr>
            <a:endParaRPr lang="en-US" altLang="en-US" sz="2400">
              <a:solidFill>
                <a:schemeClr val="bg1"/>
              </a:solidFill>
              <a:effectLst>
                <a:outerShdw blurRad="38100" dist="38100" dir="2700000" algn="tl">
                  <a:srgbClr val="000000"/>
                </a:outerShdw>
              </a:effectLst>
              <a:latin typeface="Comic Sans MS" panose="030F0702030302020204" pitchFamily="66" charset="0"/>
            </a:endParaRPr>
          </a:p>
        </p:txBody>
      </p:sp>
      <p:sp>
        <p:nvSpPr>
          <p:cNvPr id="7" name="Rectangle 2"/>
          <p:cNvSpPr txBox="1">
            <a:spLocks noChangeArrowheads="1"/>
          </p:cNvSpPr>
          <p:nvPr/>
        </p:nvSpPr>
        <p:spPr bwMode="auto">
          <a:xfrm>
            <a:off x="306615"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en-US" kern="0" dirty="0" err="1" smtClean="0"/>
              <a:t>mCBM</a:t>
            </a:r>
            <a:r>
              <a:rPr lang="en-US" kern="0" dirty="0" smtClean="0"/>
              <a:t> as test bench</a:t>
            </a:r>
            <a:endParaRPr lang="de-DE" kern="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7827" y="4957544"/>
            <a:ext cx="785048" cy="74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8299660" y="2668964"/>
            <a:ext cx="3892340" cy="1200329"/>
          </a:xfrm>
          <a:prstGeom prst="rect">
            <a:avLst/>
          </a:prstGeom>
        </p:spPr>
        <p:txBody>
          <a:bodyPr wrap="square">
            <a:spAutoFit/>
          </a:bodyPr>
          <a:lstStyle/>
          <a:p>
            <a:pPr>
              <a:spcAft>
                <a:spcPct val="50000"/>
              </a:spcAft>
              <a:buClr>
                <a:srgbClr val="F28E00"/>
              </a:buClr>
            </a:pPr>
            <a:r>
              <a:rPr lang="en-US" sz="2400" dirty="0" smtClean="0"/>
              <a:t>CBM full system test setup for high rate A-A collisions               at the SIS18 facility</a:t>
            </a:r>
          </a:p>
        </p:txBody>
      </p:sp>
      <p:grpSp>
        <p:nvGrpSpPr>
          <p:cNvPr id="44" name="Group 13"/>
          <p:cNvGrpSpPr>
            <a:grpSpLocks noChangeAspect="1"/>
          </p:cNvGrpSpPr>
          <p:nvPr/>
        </p:nvGrpSpPr>
        <p:grpSpPr>
          <a:xfrm>
            <a:off x="286605" y="757585"/>
            <a:ext cx="7897062" cy="5590115"/>
            <a:chOff x="122831" y="1268567"/>
            <a:chExt cx="5377217" cy="3806386"/>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831" y="1268567"/>
              <a:ext cx="5377217" cy="3806386"/>
            </a:xfrm>
            <a:prstGeom prst="rect">
              <a:avLst/>
            </a:prstGeom>
          </p:spPr>
        </p:pic>
        <p:sp>
          <p:nvSpPr>
            <p:cNvPr id="46" name="TextBox 4"/>
            <p:cNvSpPr txBox="1"/>
            <p:nvPr/>
          </p:nvSpPr>
          <p:spPr>
            <a:xfrm>
              <a:off x="3405394" y="1351915"/>
              <a:ext cx="1247482" cy="184074"/>
            </a:xfrm>
            <a:prstGeom prst="rect">
              <a:avLst/>
            </a:prstGeom>
          </p:spPr>
          <p:txBody>
            <a:bodyPr vert="horz" wrap="none" lIns="91440" tIns="45720" rIns="91440" bIns="45720" rtlCol="0" anchor="t">
              <a:spAutoFit/>
            </a:bodyPr>
            <a:lstStyle/>
            <a:p>
              <a:pPr algn="l"/>
              <a:r>
                <a:rPr lang="en-US" sz="1400" dirty="0" smtClean="0">
                  <a:solidFill>
                    <a:schemeClr val="bg1"/>
                  </a:solidFill>
                  <a:latin typeface="Arial" panose="020B0604020202020204" pitchFamily="34" charset="0"/>
                  <a:cs typeface="Arial" panose="020B0604020202020204" pitchFamily="34" charset="0"/>
                </a:rPr>
                <a:t>simulation input </a:t>
              </a:r>
              <a:r>
                <a:rPr lang="en-US" sz="1400" dirty="0" err="1" smtClean="0">
                  <a:solidFill>
                    <a:schemeClr val="bg1"/>
                  </a:solidFill>
                  <a:latin typeface="Arial" panose="020B0604020202020204" pitchFamily="34" charset="0"/>
                  <a:cs typeface="Arial" panose="020B0604020202020204" pitchFamily="34" charset="0"/>
                </a:rPr>
                <a:t>UrQMD</a:t>
              </a:r>
              <a:endParaRPr lang="en-US" sz="1400" dirty="0" smtClean="0">
                <a:solidFill>
                  <a:schemeClr val="bg1"/>
                </a:solidFill>
                <a:latin typeface="Arial" panose="020B0604020202020204" pitchFamily="34" charset="0"/>
                <a:cs typeface="Arial" panose="020B0604020202020204" pitchFamily="34" charset="0"/>
              </a:endParaRPr>
            </a:p>
          </p:txBody>
        </p:sp>
        <p:sp>
          <p:nvSpPr>
            <p:cNvPr id="47" name="TextBox 5"/>
            <p:cNvSpPr txBox="1"/>
            <p:nvPr/>
          </p:nvSpPr>
          <p:spPr>
            <a:xfrm>
              <a:off x="191752" y="4553280"/>
              <a:ext cx="1038482" cy="423369"/>
            </a:xfrm>
            <a:prstGeom prst="rect">
              <a:avLst/>
            </a:prstGeom>
          </p:spPr>
          <p:txBody>
            <a:bodyPr vert="horz" wrap="none" lIns="91440" tIns="45720" rIns="91440" bIns="45720" rtlCol="0" anchor="t">
              <a:spAutoFit/>
            </a:bodyPr>
            <a:lstStyle/>
            <a:p>
              <a:pPr algn="l"/>
              <a:r>
                <a:rPr lang="en-US" sz="2000" dirty="0" err="1" smtClean="0">
                  <a:solidFill>
                    <a:schemeClr val="bg1"/>
                  </a:solidFill>
                  <a:latin typeface="Arial" panose="020B0604020202020204" pitchFamily="34" charset="0"/>
                  <a:cs typeface="Arial" panose="020B0604020202020204" pitchFamily="34" charset="0"/>
                </a:rPr>
                <a:t>mCBM</a:t>
              </a:r>
              <a:r>
                <a:rPr lang="en-US" sz="2000" dirty="0" smtClean="0">
                  <a:solidFill>
                    <a:schemeClr val="bg1"/>
                  </a:solidFill>
                  <a:latin typeface="Arial" panose="020B0604020202020204" pitchFamily="34" charset="0"/>
                  <a:cs typeface="Arial" panose="020B0604020202020204" pitchFamily="34" charset="0"/>
                </a:rPr>
                <a:t> setup </a:t>
              </a:r>
            </a:p>
            <a:p>
              <a:pPr algn="l"/>
              <a:r>
                <a:rPr lang="en-US" sz="2000" dirty="0" smtClean="0">
                  <a:solidFill>
                    <a:schemeClr val="bg1"/>
                  </a:solidFill>
                  <a:latin typeface="Arial" panose="020B0604020202020204" pitchFamily="34" charset="0"/>
                  <a:cs typeface="Arial" panose="020B0604020202020204" pitchFamily="34" charset="0"/>
                </a:rPr>
                <a:t>March 2019</a:t>
              </a:r>
            </a:p>
          </p:txBody>
        </p:sp>
        <p:sp>
          <p:nvSpPr>
            <p:cNvPr id="48" name="TextBox 6"/>
            <p:cNvSpPr txBox="1"/>
            <p:nvPr/>
          </p:nvSpPr>
          <p:spPr>
            <a:xfrm>
              <a:off x="559634" y="2979851"/>
              <a:ext cx="537074" cy="239296"/>
            </a:xfrm>
            <a:prstGeom prst="rect">
              <a:avLst/>
            </a:prstGeom>
          </p:spPr>
          <p:txBody>
            <a:bodyPr vert="horz" wrap="none" lIns="91440" tIns="45720" rIns="91440" bIns="45720" rtlCol="0" anchor="t">
              <a:spAutoFit/>
            </a:bodyPr>
            <a:lstStyle/>
            <a:p>
              <a:pPr algn="l"/>
              <a:r>
                <a:rPr lang="en-US" sz="2000" dirty="0" err="1" smtClean="0">
                  <a:solidFill>
                    <a:schemeClr val="bg1"/>
                  </a:solidFill>
                  <a:latin typeface="Arial" panose="020B0604020202020204" pitchFamily="34" charset="0"/>
                  <a:cs typeface="Arial" panose="020B0604020202020204" pitchFamily="34" charset="0"/>
                </a:rPr>
                <a:t>mSTS</a:t>
              </a:r>
              <a:endParaRPr lang="en-US" sz="2000" dirty="0" smtClean="0">
                <a:solidFill>
                  <a:schemeClr val="bg1"/>
                </a:solidFill>
                <a:latin typeface="Arial" panose="020B0604020202020204" pitchFamily="34" charset="0"/>
                <a:cs typeface="Arial" panose="020B0604020202020204" pitchFamily="34" charset="0"/>
              </a:endParaRPr>
            </a:p>
          </p:txBody>
        </p:sp>
        <p:sp>
          <p:nvSpPr>
            <p:cNvPr id="49" name="TextBox 8"/>
            <p:cNvSpPr txBox="1"/>
            <p:nvPr/>
          </p:nvSpPr>
          <p:spPr>
            <a:xfrm>
              <a:off x="1121474" y="3459803"/>
              <a:ext cx="740321" cy="423369"/>
            </a:xfrm>
            <a:prstGeom prst="rect">
              <a:avLst/>
            </a:prstGeom>
          </p:spPr>
          <p:txBody>
            <a:bodyPr vert="horz" wrap="none" lIns="91440" tIns="45720" rIns="91440" bIns="45720" rtlCol="0" anchor="t">
              <a:spAutoFit/>
            </a:bodyPr>
            <a:lstStyle/>
            <a:p>
              <a:pPr algn="l"/>
              <a:r>
                <a:rPr lang="en-US" sz="2000" dirty="0" err="1" smtClean="0">
                  <a:solidFill>
                    <a:schemeClr val="bg1"/>
                  </a:solidFill>
                  <a:latin typeface="Arial" panose="020B0604020202020204" pitchFamily="34" charset="0"/>
                  <a:cs typeface="Arial" panose="020B0604020202020204" pitchFamily="34" charset="0"/>
                </a:rPr>
                <a:t>mMUCH</a:t>
              </a:r>
              <a:endParaRPr lang="en-US" sz="2000" dirty="0" smtClean="0">
                <a:solidFill>
                  <a:schemeClr val="bg1"/>
                </a:solidFill>
                <a:latin typeface="Arial" panose="020B0604020202020204" pitchFamily="34" charset="0"/>
                <a:cs typeface="Arial" panose="020B0604020202020204" pitchFamily="34" charset="0"/>
              </a:endParaRPr>
            </a:p>
            <a:p>
              <a:pPr algn="l"/>
              <a:r>
                <a:rPr lang="en-US" sz="2000" dirty="0" smtClean="0">
                  <a:solidFill>
                    <a:schemeClr val="bg1"/>
                  </a:solidFill>
                  <a:latin typeface="Arial" panose="020B0604020202020204" pitchFamily="34" charset="0"/>
                  <a:cs typeface="Arial" panose="020B0604020202020204" pitchFamily="34" charset="0"/>
                </a:rPr>
                <a:t>2x GEMs</a:t>
              </a:r>
            </a:p>
          </p:txBody>
        </p:sp>
        <p:sp>
          <p:nvSpPr>
            <p:cNvPr id="50" name="TextBox 9"/>
            <p:cNvSpPr txBox="1"/>
            <p:nvPr/>
          </p:nvSpPr>
          <p:spPr>
            <a:xfrm>
              <a:off x="1929142" y="4128738"/>
              <a:ext cx="554331" cy="239296"/>
            </a:xfrm>
            <a:prstGeom prst="rect">
              <a:avLst/>
            </a:prstGeom>
          </p:spPr>
          <p:txBody>
            <a:bodyPr vert="horz" wrap="none" lIns="91440" tIns="45720" rIns="91440" bIns="45720" rtlCol="0" anchor="t">
              <a:spAutoFit/>
            </a:bodyPr>
            <a:lstStyle/>
            <a:p>
              <a:pPr algn="l"/>
              <a:r>
                <a:rPr lang="en-US" sz="2000" dirty="0" err="1" smtClean="0">
                  <a:solidFill>
                    <a:schemeClr val="bg1"/>
                  </a:solidFill>
                  <a:latin typeface="Arial" panose="020B0604020202020204" pitchFamily="34" charset="0"/>
                  <a:cs typeface="Arial" panose="020B0604020202020204" pitchFamily="34" charset="0"/>
                </a:rPr>
                <a:t>mTRD</a:t>
              </a:r>
              <a:endParaRPr lang="en-US" sz="2000" dirty="0" smtClean="0">
                <a:solidFill>
                  <a:schemeClr val="bg1"/>
                </a:solidFill>
                <a:latin typeface="Arial" panose="020B0604020202020204" pitchFamily="34" charset="0"/>
                <a:cs typeface="Arial" panose="020B0604020202020204" pitchFamily="34" charset="0"/>
              </a:endParaRPr>
            </a:p>
          </p:txBody>
        </p:sp>
        <p:sp>
          <p:nvSpPr>
            <p:cNvPr id="51" name="TextBox 10"/>
            <p:cNvSpPr txBox="1"/>
            <p:nvPr/>
          </p:nvSpPr>
          <p:spPr>
            <a:xfrm>
              <a:off x="3070965" y="4274800"/>
              <a:ext cx="801680" cy="423369"/>
            </a:xfrm>
            <a:prstGeom prst="rect">
              <a:avLst/>
            </a:prstGeom>
          </p:spPr>
          <p:txBody>
            <a:bodyPr vert="horz" wrap="none" lIns="91440" tIns="45720" rIns="91440" bIns="45720" rtlCol="0" anchor="t">
              <a:spAutoFit/>
            </a:bodyPr>
            <a:lstStyle/>
            <a:p>
              <a:pPr algn="l"/>
              <a:r>
                <a:rPr lang="en-US" sz="2000" dirty="0" err="1" smtClean="0">
                  <a:solidFill>
                    <a:schemeClr val="bg1"/>
                  </a:solidFill>
                  <a:latin typeface="Arial" panose="020B0604020202020204" pitchFamily="34" charset="0"/>
                  <a:cs typeface="Arial" panose="020B0604020202020204" pitchFamily="34" charset="0"/>
                </a:rPr>
                <a:t>mTOF</a:t>
              </a:r>
              <a:endParaRPr lang="en-US" sz="2000" dirty="0" smtClean="0">
                <a:solidFill>
                  <a:schemeClr val="bg1"/>
                </a:solidFill>
                <a:latin typeface="Arial" panose="020B0604020202020204" pitchFamily="34" charset="0"/>
                <a:cs typeface="Arial" panose="020B0604020202020204" pitchFamily="34" charset="0"/>
              </a:endParaRPr>
            </a:p>
            <a:p>
              <a:pPr algn="l"/>
              <a:r>
                <a:rPr lang="en-US" sz="2000" dirty="0" smtClean="0">
                  <a:solidFill>
                    <a:schemeClr val="bg1"/>
                  </a:solidFill>
                  <a:latin typeface="Arial" panose="020B0604020202020204" pitchFamily="34" charset="0"/>
                  <a:cs typeface="Arial" panose="020B0604020202020204" pitchFamily="34" charset="0"/>
                </a:rPr>
                <a:t>25x RPCs</a:t>
              </a:r>
            </a:p>
          </p:txBody>
        </p:sp>
        <p:sp>
          <p:nvSpPr>
            <p:cNvPr id="52" name="TextBox 11"/>
            <p:cNvSpPr txBox="1"/>
            <p:nvPr/>
          </p:nvSpPr>
          <p:spPr>
            <a:xfrm>
              <a:off x="4560703" y="4475534"/>
              <a:ext cx="613771" cy="239296"/>
            </a:xfrm>
            <a:prstGeom prst="rect">
              <a:avLst/>
            </a:prstGeom>
          </p:spPr>
          <p:txBody>
            <a:bodyPr vert="horz" wrap="none" lIns="91440" tIns="45720" rIns="91440" bIns="45720" rtlCol="0" anchor="t">
              <a:spAutoFit/>
            </a:bodyPr>
            <a:lstStyle/>
            <a:p>
              <a:pPr algn="l"/>
              <a:r>
                <a:rPr lang="en-US" sz="2000" dirty="0" err="1" smtClean="0">
                  <a:solidFill>
                    <a:schemeClr val="bg1"/>
                  </a:solidFill>
                  <a:latin typeface="Arial" panose="020B0604020202020204" pitchFamily="34" charset="0"/>
                  <a:cs typeface="Arial" panose="020B0604020202020204" pitchFamily="34" charset="0"/>
                </a:rPr>
                <a:t>mRICH</a:t>
              </a:r>
              <a:endParaRPr lang="en-US" sz="2000" dirty="0" smtClean="0">
                <a:solidFill>
                  <a:schemeClr val="bg1"/>
                </a:solidFill>
                <a:latin typeface="Arial" panose="020B0604020202020204" pitchFamily="34" charset="0"/>
                <a:cs typeface="Arial" panose="020B0604020202020204" pitchFamily="34" charset="0"/>
              </a:endParaRPr>
            </a:p>
          </p:txBody>
        </p:sp>
        <p:sp>
          <p:nvSpPr>
            <p:cNvPr id="53" name="TextBox 7"/>
            <p:cNvSpPr txBox="1"/>
            <p:nvPr/>
          </p:nvSpPr>
          <p:spPr>
            <a:xfrm>
              <a:off x="195044" y="1808469"/>
              <a:ext cx="1141065" cy="423369"/>
            </a:xfrm>
            <a:prstGeom prst="rect">
              <a:avLst/>
            </a:prstGeom>
          </p:spPr>
          <p:txBody>
            <a:bodyPr vert="horz" wrap="none" lIns="91440" tIns="45720" rIns="91440" bIns="45720" rtlCol="0" anchor="t">
              <a:spAutoFit/>
            </a:bodyPr>
            <a:lstStyle/>
            <a:p>
              <a:pPr algn="l"/>
              <a:r>
                <a:rPr lang="en-US" sz="2000" dirty="0" smtClean="0">
                  <a:solidFill>
                    <a:schemeClr val="bg1"/>
                  </a:solidFill>
                  <a:latin typeface="Arial" panose="020B0604020202020204" pitchFamily="34" charset="0"/>
                  <a:cs typeface="Arial" panose="020B0604020202020204" pitchFamily="34" charset="0"/>
                </a:rPr>
                <a:t>target chamber</a:t>
              </a:r>
            </a:p>
            <a:p>
              <a:pPr algn="l"/>
              <a:r>
                <a:rPr lang="en-US" dirty="0" smtClean="0">
                  <a:solidFill>
                    <a:schemeClr val="bg1"/>
                  </a:solidFill>
                  <a:latin typeface="Arial" panose="020B0604020202020204" pitchFamily="34" charset="0"/>
                  <a:cs typeface="Arial" panose="020B0604020202020204" pitchFamily="34" charset="0"/>
                </a:rPr>
                <a:t>incl. diamond </a:t>
              </a:r>
              <a:r>
                <a:rPr lang="en-US" sz="2000" dirty="0" smtClean="0">
                  <a:solidFill>
                    <a:schemeClr val="bg1"/>
                  </a:solidFill>
                  <a:latin typeface="Arial" panose="020B0604020202020204" pitchFamily="34" charset="0"/>
                  <a:cs typeface="Arial" panose="020B0604020202020204" pitchFamily="34" charset="0"/>
                </a:rPr>
                <a:t>T0</a:t>
              </a:r>
            </a:p>
          </p:txBody>
        </p:sp>
        <p:sp>
          <p:nvSpPr>
            <p:cNvPr id="54" name="TextBox 12"/>
            <p:cNvSpPr txBox="1"/>
            <p:nvPr/>
          </p:nvSpPr>
          <p:spPr>
            <a:xfrm>
              <a:off x="5040909" y="3799540"/>
              <a:ext cx="389431" cy="276111"/>
            </a:xfrm>
            <a:prstGeom prst="rect">
              <a:avLst/>
            </a:prstGeom>
          </p:spPr>
          <p:txBody>
            <a:bodyPr vert="horz" wrap="none" lIns="91440" tIns="45720" rIns="91440" bIns="45720" rtlCol="0" anchor="t">
              <a:spAutoFit/>
            </a:bodyPr>
            <a:lstStyle/>
            <a:p>
              <a:pPr algn="l"/>
              <a:r>
                <a:rPr lang="en-US" sz="2400" dirty="0" smtClean="0">
                  <a:solidFill>
                    <a:srgbClr val="0070C0"/>
                  </a:solidFill>
                  <a:latin typeface="Arial" panose="020B0604020202020204" pitchFamily="34" charset="0"/>
                  <a:cs typeface="Arial" panose="020B0604020202020204" pitchFamily="34" charset="0"/>
                </a:rPr>
                <a:t>25°</a:t>
              </a:r>
            </a:p>
          </p:txBody>
        </p:sp>
      </p:grpSp>
      <p:sp>
        <p:nvSpPr>
          <p:cNvPr id="55" name="TextBox 22"/>
          <p:cNvSpPr txBox="1"/>
          <p:nvPr/>
        </p:nvSpPr>
        <p:spPr>
          <a:xfrm>
            <a:off x="6267554" y="1240608"/>
            <a:ext cx="1672894" cy="830997"/>
          </a:xfrm>
          <a:prstGeom prst="rect">
            <a:avLst/>
          </a:prstGeom>
        </p:spPr>
        <p:txBody>
          <a:bodyPr vert="horz" wrap="none" lIns="91440" tIns="45720" rIns="91440" bIns="45720" rtlCol="0" anchor="t">
            <a:spAutoFit/>
          </a:bodyPr>
          <a:lstStyle/>
          <a:p>
            <a:pPr algn="l"/>
            <a:r>
              <a:rPr lang="en-US" sz="2400" dirty="0" smtClean="0">
                <a:solidFill>
                  <a:schemeClr val="bg1"/>
                </a:solidFill>
                <a:latin typeface="Arial" panose="020B0604020202020204" pitchFamily="34" charset="0"/>
                <a:cs typeface="Arial" panose="020B0604020202020204" pitchFamily="34" charset="0"/>
              </a:rPr>
              <a:t>Ag + Au</a:t>
            </a:r>
          </a:p>
          <a:p>
            <a:pPr algn="l"/>
            <a:r>
              <a:rPr lang="en-US" sz="2400" dirty="0" smtClean="0">
                <a:solidFill>
                  <a:schemeClr val="bg1"/>
                </a:solidFill>
                <a:latin typeface="Arial" panose="020B0604020202020204" pitchFamily="34" charset="0"/>
                <a:cs typeface="Arial" panose="020B0604020202020204" pitchFamily="34" charset="0"/>
              </a:rPr>
              <a:t>1.58 </a:t>
            </a:r>
            <a:r>
              <a:rPr lang="en-US" sz="2400" dirty="0" err="1" smtClean="0">
                <a:solidFill>
                  <a:schemeClr val="bg1"/>
                </a:solidFill>
                <a:latin typeface="Arial" panose="020B0604020202020204" pitchFamily="34" charset="0"/>
                <a:cs typeface="Arial" panose="020B0604020202020204" pitchFamily="34" charset="0"/>
              </a:rPr>
              <a:t>AGeV</a:t>
            </a:r>
            <a:endParaRPr lang="en-US" sz="2400" dirty="0" smtClean="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9035845" y="2026000"/>
            <a:ext cx="2299027" cy="461665"/>
          </a:xfrm>
          <a:prstGeom prst="rect">
            <a:avLst/>
          </a:prstGeom>
        </p:spPr>
        <p:txBody>
          <a:bodyPr wrap="none">
            <a:spAutoFit/>
          </a:bodyPr>
          <a:lstStyle/>
          <a:p>
            <a:r>
              <a:rPr lang="en-US" sz="2400" b="1" u="sng" dirty="0" smtClean="0"/>
              <a:t>mCBM@SIS18</a:t>
            </a:r>
            <a:endParaRPr lang="de-DE" sz="2400" b="1" u="sng" dirty="0"/>
          </a:p>
        </p:txBody>
      </p:sp>
    </p:spTree>
    <p:extLst>
      <p:ext uri="{BB962C8B-B14F-4D97-AF65-F5344CB8AC3E}">
        <p14:creationId xmlns:p14="http://schemas.microsoft.com/office/powerpoint/2010/main" val="37276887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466556" y="1910083"/>
            <a:ext cx="3314700" cy="5629275"/>
          </a:xfrm>
          <a:prstGeom prst="rect">
            <a:avLst/>
          </a:prstGeom>
        </p:spPr>
      </p:pic>
      <p:pic>
        <p:nvPicPr>
          <p:cNvPr id="29"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2229" y="2669604"/>
            <a:ext cx="751126" cy="605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86"/>
          <p:cNvSpPr>
            <a:spLocks noChangeArrowheads="1"/>
          </p:cNvSpPr>
          <p:nvPr/>
        </p:nvSpPr>
        <p:spPr bwMode="auto">
          <a:xfrm>
            <a:off x="5142229" y="2667591"/>
            <a:ext cx="751126" cy="586496"/>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endParaRPr lang="en-US" altLang="de-DE" sz="1800">
              <a:latin typeface="Arial" charset="0"/>
            </a:endParaRPr>
          </a:p>
        </p:txBody>
      </p:sp>
      <p:sp>
        <p:nvSpPr>
          <p:cNvPr id="5" name="AutoShape 81"/>
          <p:cNvSpPr>
            <a:spLocks noChangeArrowheads="1"/>
          </p:cNvSpPr>
          <p:nvPr/>
        </p:nvSpPr>
        <p:spPr bwMode="auto">
          <a:xfrm rot="16200000">
            <a:off x="3391803" y="2696963"/>
            <a:ext cx="2362200" cy="2409649"/>
          </a:xfrm>
          <a:custGeom>
            <a:avLst/>
            <a:gdLst>
              <a:gd name="T0" fmla="*/ 120508298 w 21600"/>
              <a:gd name="T1" fmla="*/ 0 h 21600"/>
              <a:gd name="T2" fmla="*/ 23891132 w 21600"/>
              <a:gd name="T3" fmla="*/ 147238101 h 21600"/>
              <a:gd name="T4" fmla="*/ 120687474 w 21600"/>
              <a:gd name="T5" fmla="*/ 57816468 h 21600"/>
              <a:gd name="T6" fmla="*/ 272176882 w 21600"/>
              <a:gd name="T7" fmla="*/ 146370680 h 21600"/>
              <a:gd name="T8" fmla="*/ 218043946 w 21600"/>
              <a:gd name="T9" fmla="*/ 211871563 h 21600"/>
              <a:gd name="T10" fmla="*/ 163910956 w 21600"/>
              <a:gd name="T11" fmla="*/ 14637068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334" y="10800"/>
                </a:moveTo>
                <a:cubicBezTo>
                  <a:pt x="17334" y="7191"/>
                  <a:pt x="14408" y="4266"/>
                  <a:pt x="10800" y="4266"/>
                </a:cubicBezTo>
                <a:cubicBezTo>
                  <a:pt x="7191" y="4266"/>
                  <a:pt x="4266" y="7191"/>
                  <a:pt x="4266" y="10800"/>
                </a:cubicBezTo>
                <a:cubicBezTo>
                  <a:pt x="4265" y="10816"/>
                  <a:pt x="4266" y="10832"/>
                  <a:pt x="4266" y="10848"/>
                </a:cubicBezTo>
                <a:lnTo>
                  <a:pt x="0" y="10880"/>
                </a:lnTo>
                <a:cubicBezTo>
                  <a:pt x="0" y="10853"/>
                  <a:pt x="0" y="10826"/>
                  <a:pt x="0" y="10800"/>
                </a:cubicBezTo>
                <a:cubicBezTo>
                  <a:pt x="0" y="4835"/>
                  <a:pt x="4835" y="0"/>
                  <a:pt x="10800" y="0"/>
                </a:cubicBezTo>
                <a:cubicBezTo>
                  <a:pt x="16764" y="-1"/>
                  <a:pt x="21599" y="4835"/>
                  <a:pt x="21600" y="10799"/>
                </a:cubicBezTo>
                <a:lnTo>
                  <a:pt x="21600" y="10800"/>
                </a:lnTo>
                <a:lnTo>
                  <a:pt x="24300" y="10800"/>
                </a:lnTo>
                <a:lnTo>
                  <a:pt x="19467" y="15633"/>
                </a:lnTo>
                <a:lnTo>
                  <a:pt x="14634" y="10800"/>
                </a:lnTo>
                <a:lnTo>
                  <a:pt x="17334" y="10800"/>
                </a:lnTo>
                <a:close/>
              </a:path>
            </a:pathLst>
          </a:custGeom>
          <a:solidFill>
            <a:srgbClr val="FF3300">
              <a:alpha val="74901"/>
            </a:srgbClr>
          </a:solidFill>
          <a:ln w="9525">
            <a:solidFill>
              <a:srgbClr val="FF3300"/>
            </a:solidFill>
            <a:miter lim="800000"/>
            <a:headEnd/>
            <a:tailEnd/>
          </a:ln>
        </p:spPr>
        <p:txBody>
          <a:bodyPr wrap="none" anchor="ctr"/>
          <a:lstStyle/>
          <a:p>
            <a:endParaRPr lang="de-DE">
              <a:solidFill>
                <a:srgbClr val="FF0000"/>
              </a:solidFill>
            </a:endParaRPr>
          </a:p>
        </p:txBody>
      </p:sp>
      <p:sp>
        <p:nvSpPr>
          <p:cNvPr id="6" name="Rectangle 82"/>
          <p:cNvSpPr>
            <a:spLocks noChangeArrowheads="1"/>
          </p:cNvSpPr>
          <p:nvPr/>
        </p:nvSpPr>
        <p:spPr bwMode="auto">
          <a:xfrm rot="16200000">
            <a:off x="3111742" y="3629203"/>
            <a:ext cx="1065213" cy="579438"/>
          </a:xfrm>
          <a:prstGeom prst="rect">
            <a:avLst/>
          </a:prstGeom>
          <a:noFill/>
          <a:ln>
            <a:noFill/>
          </a:ln>
          <a:effectLst/>
          <a:extLst/>
        </p:spPr>
        <p:txBody>
          <a:bodyPr wrap="none">
            <a:spAutoFit/>
          </a:bodyPr>
          <a:lstStyle/>
          <a:p>
            <a:pPr fontAlgn="auto">
              <a:spcBef>
                <a:spcPts val="0"/>
              </a:spcBef>
              <a:spcAft>
                <a:spcPts val="0"/>
              </a:spcAft>
              <a:defRPr/>
            </a:pPr>
            <a:r>
              <a:rPr lang="en-US" altLang="de-DE" sz="3200" b="1" dirty="0">
                <a:effectLst>
                  <a:outerShdw blurRad="38100" dist="38100" dir="2700000" algn="tl">
                    <a:srgbClr val="FFFFFF"/>
                  </a:outerShdw>
                </a:effectLst>
              </a:rPr>
              <a:t>data</a:t>
            </a:r>
          </a:p>
        </p:txBody>
      </p:sp>
      <p:sp>
        <p:nvSpPr>
          <p:cNvPr id="7" name="Rectangle 83"/>
          <p:cNvSpPr>
            <a:spLocks noChangeArrowheads="1"/>
          </p:cNvSpPr>
          <p:nvPr/>
        </p:nvSpPr>
        <p:spPr bwMode="auto">
          <a:xfrm rot="20011967">
            <a:off x="3647693" y="2803180"/>
            <a:ext cx="1003801" cy="584775"/>
          </a:xfrm>
          <a:prstGeom prst="rect">
            <a:avLst/>
          </a:prstGeom>
          <a:noFill/>
          <a:ln>
            <a:noFill/>
          </a:ln>
          <a:effectLst/>
          <a:extLst/>
        </p:spPr>
        <p:txBody>
          <a:bodyPr wrap="none">
            <a:spAutoFit/>
          </a:bodyPr>
          <a:lstStyle/>
          <a:p>
            <a:pPr fontAlgn="auto">
              <a:spcBef>
                <a:spcPts val="0"/>
              </a:spcBef>
              <a:spcAft>
                <a:spcPts val="0"/>
              </a:spcAft>
              <a:defRPr/>
            </a:pPr>
            <a:r>
              <a:rPr lang="en-US" altLang="de-DE" sz="3200" b="1" dirty="0">
                <a:effectLst>
                  <a:outerShdw blurRad="38100" dist="38100" dir="2700000" algn="tl">
                    <a:srgbClr val="FFFFFF"/>
                  </a:outerShdw>
                </a:effectLst>
              </a:rPr>
              <a:t>flow</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6227" y="1974563"/>
            <a:ext cx="19050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5"/>
          <p:cNvSpPr>
            <a:spLocks noChangeArrowheads="1"/>
          </p:cNvSpPr>
          <p:nvPr/>
        </p:nvSpPr>
        <p:spPr bwMode="auto">
          <a:xfrm rot="19233263">
            <a:off x="7607715" y="2059285"/>
            <a:ext cx="742512" cy="338554"/>
          </a:xfrm>
          <a:prstGeom prst="rect">
            <a:avLst/>
          </a:prstGeom>
          <a:noFill/>
          <a:ln>
            <a:noFill/>
          </a:ln>
          <a:effectLst/>
          <a:extLst/>
        </p:spPr>
        <p:txBody>
          <a:bodyPr wrap="none">
            <a:spAutoFit/>
          </a:bodyPr>
          <a:lstStyle/>
          <a:p>
            <a:pPr algn="ctr" fontAlgn="auto">
              <a:spcBef>
                <a:spcPts val="0"/>
              </a:spcBef>
              <a:spcAft>
                <a:spcPts val="0"/>
              </a:spcAft>
              <a:defRPr/>
            </a:pPr>
            <a:r>
              <a:rPr lang="en-US" altLang="de-DE" b="1">
                <a:solidFill>
                  <a:srgbClr val="00CC00"/>
                </a:solidFill>
                <a:effectLst>
                  <a:outerShdw blurRad="38100" dist="38100" dir="2700000" algn="tl">
                    <a:srgbClr val="000000"/>
                  </a:outerShdw>
                </a:effectLst>
              </a:rPr>
              <a:t>green</a:t>
            </a:r>
          </a:p>
        </p:txBody>
      </p:sp>
      <p:sp>
        <p:nvSpPr>
          <p:cNvPr id="11" name="Rectangle 36"/>
          <p:cNvSpPr>
            <a:spLocks noChangeArrowheads="1"/>
          </p:cNvSpPr>
          <p:nvPr/>
        </p:nvSpPr>
        <p:spPr bwMode="auto">
          <a:xfrm rot="1364639">
            <a:off x="8590767" y="1983085"/>
            <a:ext cx="662361" cy="338554"/>
          </a:xfrm>
          <a:prstGeom prst="rect">
            <a:avLst/>
          </a:prstGeom>
          <a:noFill/>
          <a:ln>
            <a:noFill/>
          </a:ln>
          <a:effectLst/>
          <a:extLst/>
        </p:spPr>
        <p:txBody>
          <a:bodyPr wrap="none">
            <a:spAutoFit/>
          </a:bodyPr>
          <a:lstStyle/>
          <a:p>
            <a:pPr algn="ctr" fontAlgn="auto">
              <a:spcBef>
                <a:spcPts val="0"/>
              </a:spcBef>
              <a:spcAft>
                <a:spcPts val="0"/>
              </a:spcAft>
              <a:defRPr/>
            </a:pPr>
            <a:r>
              <a:rPr lang="en-US" altLang="de-DE" b="1">
                <a:solidFill>
                  <a:srgbClr val="00CC00"/>
                </a:solidFill>
                <a:effectLst>
                  <a:outerShdw blurRad="38100" dist="38100" dir="2700000" algn="tl">
                    <a:srgbClr val="000000"/>
                  </a:outerShdw>
                </a:effectLst>
              </a:rPr>
              <a:t>cube</a:t>
            </a:r>
          </a:p>
        </p:txBody>
      </p:sp>
      <p:sp>
        <p:nvSpPr>
          <p:cNvPr id="12" name="Rectangle 11"/>
          <p:cNvSpPr/>
          <p:nvPr/>
        </p:nvSpPr>
        <p:spPr>
          <a:xfrm>
            <a:off x="6992218" y="917659"/>
            <a:ext cx="3603863" cy="830997"/>
          </a:xfrm>
          <a:prstGeom prst="rect">
            <a:avLst/>
          </a:prstGeom>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r>
              <a:rPr lang="en-US" altLang="de-DE" b="1" dirty="0">
                <a:latin typeface="Calibri" panose="020F0502020204030204" pitchFamily="34" charset="0"/>
              </a:rPr>
              <a:t>Green </a:t>
            </a:r>
            <a:r>
              <a:rPr lang="en-US" altLang="de-DE" b="1" dirty="0" smtClean="0">
                <a:latin typeface="Calibri" panose="020F0502020204030204" pitchFamily="34" charset="0"/>
              </a:rPr>
              <a:t>IT Cube</a:t>
            </a:r>
            <a:r>
              <a:rPr lang="en-US" altLang="de-DE" b="1" dirty="0">
                <a:latin typeface="Calibri" panose="020F0502020204030204" pitchFamily="34" charset="0"/>
              </a:rPr>
              <a:t>: </a:t>
            </a:r>
            <a:endParaRPr lang="en-US" altLang="de-DE" b="1" dirty="0" smtClean="0">
              <a:latin typeface="Calibri" panose="020F0502020204030204" pitchFamily="34" charset="0"/>
            </a:endParaRPr>
          </a:p>
          <a:p>
            <a:pPr algn="ctr"/>
            <a:r>
              <a:rPr lang="en-US" altLang="de-DE" b="1" dirty="0" smtClean="0">
                <a:latin typeface="Calibri" panose="020F0502020204030204" pitchFamily="34" charset="0"/>
              </a:rPr>
              <a:t>online </a:t>
            </a:r>
            <a:r>
              <a:rPr lang="en-US" altLang="de-DE" b="1" dirty="0" err="1">
                <a:latin typeface="Calibri" panose="020F0502020204030204" pitchFamily="34" charset="0"/>
              </a:rPr>
              <a:t>timeslice</a:t>
            </a:r>
            <a:r>
              <a:rPr lang="en-US" altLang="de-DE" b="1" dirty="0">
                <a:latin typeface="Calibri" panose="020F0502020204030204" pitchFamily="34" charset="0"/>
              </a:rPr>
              <a:t> building </a:t>
            </a:r>
          </a:p>
        </p:txBody>
      </p:sp>
      <p:sp>
        <p:nvSpPr>
          <p:cNvPr id="13" name="Rectangle 12"/>
          <p:cNvSpPr/>
          <p:nvPr/>
        </p:nvSpPr>
        <p:spPr>
          <a:xfrm>
            <a:off x="3704409" y="933244"/>
            <a:ext cx="3563937" cy="830997"/>
          </a:xfrm>
          <a:prstGeom prst="rect">
            <a:avLst/>
          </a:prstGeom>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r>
              <a:rPr lang="en-US" altLang="de-DE" b="1" dirty="0">
                <a:latin typeface="Calibri" panose="020F0502020204030204" pitchFamily="34" charset="0"/>
              </a:rPr>
              <a:t>mCBM DAQ container:</a:t>
            </a:r>
            <a:endParaRPr lang="de-DE" altLang="de-DE" b="1" dirty="0">
              <a:latin typeface="Calibri" panose="020F0502020204030204" pitchFamily="34" charset="0"/>
            </a:endParaRPr>
          </a:p>
          <a:p>
            <a:pPr algn="ctr"/>
            <a:r>
              <a:rPr lang="de-DE" altLang="de-DE" b="1" dirty="0">
                <a:latin typeface="Calibri" panose="020F0502020204030204" pitchFamily="34" charset="0"/>
              </a:rPr>
              <a:t>d</a:t>
            </a:r>
            <a:r>
              <a:rPr lang="en-US" altLang="de-DE" b="1" dirty="0" err="1">
                <a:latin typeface="Calibri" panose="020F0502020204030204" pitchFamily="34" charset="0"/>
              </a:rPr>
              <a:t>ata</a:t>
            </a:r>
            <a:r>
              <a:rPr lang="en-US" altLang="de-DE" b="1" dirty="0">
                <a:latin typeface="Calibri" panose="020F0502020204030204" pitchFamily="34" charset="0"/>
              </a:rPr>
              <a:t> pre-processing</a:t>
            </a:r>
          </a:p>
        </p:txBody>
      </p:sp>
      <p:cxnSp>
        <p:nvCxnSpPr>
          <p:cNvPr id="14" name="Straight Arrow Connector 13"/>
          <p:cNvCxnSpPr>
            <a:cxnSpLocks noChangeShapeType="1"/>
          </p:cNvCxnSpPr>
          <p:nvPr/>
        </p:nvCxnSpPr>
        <p:spPr bwMode="auto">
          <a:xfrm>
            <a:off x="5486993" y="1875827"/>
            <a:ext cx="14684" cy="844861"/>
          </a:xfrm>
          <a:prstGeom prst="straightConnector1">
            <a:avLst/>
          </a:prstGeom>
          <a:noFill/>
          <a:ln w="57150" algn="ctr">
            <a:solidFill>
              <a:srgbClr val="FF0000"/>
            </a:solidFill>
            <a:round/>
            <a:headEnd/>
            <a:tailEnd type="triangle" w="med" len="me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15" name="Rectangle 14"/>
          <p:cNvSpPr/>
          <p:nvPr/>
        </p:nvSpPr>
        <p:spPr>
          <a:xfrm>
            <a:off x="5876327" y="3210943"/>
            <a:ext cx="1530350" cy="461665"/>
          </a:xfrm>
          <a:prstGeom prst="rect">
            <a:avLst/>
          </a:prstGeom>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r>
              <a:rPr lang="en-US" altLang="de-DE" b="1" dirty="0">
                <a:latin typeface="Calibri" panose="020F0502020204030204" pitchFamily="34" charset="0"/>
              </a:rPr>
              <a:t>300m</a:t>
            </a:r>
          </a:p>
        </p:txBody>
      </p:sp>
      <p:sp>
        <p:nvSpPr>
          <p:cNvPr id="16" name="Rectangle 15"/>
          <p:cNvSpPr/>
          <p:nvPr/>
        </p:nvSpPr>
        <p:spPr>
          <a:xfrm>
            <a:off x="3745437" y="3712218"/>
            <a:ext cx="1530350" cy="457200"/>
          </a:xfrm>
          <a:prstGeom prst="rect">
            <a:avLst/>
          </a:prstGeom>
        </p:spPr>
        <p:txBody>
          <a:bodyPr>
            <a:spAutoFit/>
          </a:bodyPr>
          <a:lstStyle/>
          <a:p>
            <a:pPr algn="ctr" fontAlgn="auto">
              <a:spcBef>
                <a:spcPts val="0"/>
              </a:spcBef>
              <a:spcAft>
                <a:spcPts val="0"/>
              </a:spcAft>
              <a:defRPr/>
            </a:pPr>
            <a:r>
              <a:rPr lang="en-US" altLang="de-DE" sz="2400" b="1" dirty="0"/>
              <a:t>50m</a:t>
            </a:r>
          </a:p>
        </p:txBody>
      </p:sp>
      <p:pic>
        <p:nvPicPr>
          <p:cNvPr id="17" name="Picture 16" descr="https://www.gsi.de/fileadmin/_processed_/csm_1_210116_f1fe4f176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77" y="1965038"/>
            <a:ext cx="2286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5"/>
          <p:cNvSpPr>
            <a:spLocks noChangeArrowheads="1"/>
          </p:cNvSpPr>
          <p:nvPr/>
        </p:nvSpPr>
        <p:spPr bwMode="auto">
          <a:xfrm rot="21391634">
            <a:off x="7909800" y="2558246"/>
            <a:ext cx="1238481" cy="369332"/>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defRPr/>
            </a:pPr>
            <a:r>
              <a:rPr lang="de-DE" altLang="de-DE" sz="1800" b="1" dirty="0">
                <a:solidFill>
                  <a:srgbClr val="00CC00"/>
                </a:solidFill>
                <a:effectLst>
                  <a:outerShdw blurRad="38100" dist="38100" dir="2700000" algn="tl">
                    <a:srgbClr val="000000"/>
                  </a:outerShdw>
                </a:effectLst>
                <a:latin typeface="Calibri" panose="020F0502020204030204" pitchFamily="34" charset="0"/>
              </a:rPr>
              <a:t>g</a:t>
            </a:r>
            <a:r>
              <a:rPr lang="en-US" altLang="de-DE" sz="1800" b="1" dirty="0" err="1">
                <a:solidFill>
                  <a:srgbClr val="00CC00"/>
                </a:solidFill>
                <a:effectLst>
                  <a:outerShdw blurRad="38100" dist="38100" dir="2700000" algn="tl">
                    <a:srgbClr val="000000"/>
                  </a:outerShdw>
                </a:effectLst>
                <a:latin typeface="Calibri" panose="020F0502020204030204" pitchFamily="34" charset="0"/>
              </a:rPr>
              <a:t>reen</a:t>
            </a:r>
            <a:r>
              <a:rPr lang="en-US" altLang="de-DE" sz="1800" b="1" dirty="0">
                <a:solidFill>
                  <a:srgbClr val="00CC00"/>
                </a:solidFill>
                <a:effectLst>
                  <a:outerShdw blurRad="38100" dist="38100" dir="2700000" algn="tl">
                    <a:srgbClr val="000000"/>
                  </a:outerShdw>
                </a:effectLst>
                <a:latin typeface="Calibri" panose="020F0502020204030204" pitchFamily="34" charset="0"/>
              </a:rPr>
              <a:t> cube</a:t>
            </a:r>
          </a:p>
        </p:txBody>
      </p:sp>
      <p:sp>
        <p:nvSpPr>
          <p:cNvPr id="21" name="Rectangle 26"/>
          <p:cNvSpPr/>
          <p:nvPr/>
        </p:nvSpPr>
        <p:spPr>
          <a:xfrm>
            <a:off x="5927345" y="2304491"/>
            <a:ext cx="1530350" cy="461665"/>
          </a:xfrm>
          <a:prstGeom prst="rect">
            <a:avLst/>
          </a:prstGeom>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r>
              <a:rPr lang="de-DE" altLang="de-DE" b="1" dirty="0">
                <a:latin typeface="Calibri" panose="020F0502020204030204" pitchFamily="34" charset="0"/>
              </a:rPr>
              <a:t>μ</a:t>
            </a:r>
            <a:r>
              <a:rPr lang="el-GR" altLang="de-DE" b="1" dirty="0">
                <a:latin typeface="Calibri" panose="020F0502020204030204" pitchFamily="34" charset="0"/>
              </a:rPr>
              <a:t>-</a:t>
            </a:r>
            <a:r>
              <a:rPr lang="en-US" altLang="de-DE" b="1" dirty="0">
                <a:latin typeface="Calibri" panose="020F0502020204030204" pitchFamily="34" charset="0"/>
              </a:rPr>
              <a:t>slices</a:t>
            </a:r>
          </a:p>
        </p:txBody>
      </p:sp>
      <p:sp>
        <p:nvSpPr>
          <p:cNvPr id="22" name="Rectangle 20"/>
          <p:cNvSpPr>
            <a:spLocks noChangeArrowheads="1"/>
          </p:cNvSpPr>
          <p:nvPr/>
        </p:nvSpPr>
        <p:spPr bwMode="auto">
          <a:xfrm>
            <a:off x="1050205" y="4087481"/>
            <a:ext cx="289843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fontAlgn="base">
              <a:spcBef>
                <a:spcPct val="20000"/>
              </a:spcBef>
              <a:spcAft>
                <a:spcPct val="0"/>
              </a:spcAft>
              <a:buChar char="»"/>
              <a:defRPr sz="2000">
                <a:solidFill>
                  <a:schemeClr val="tx1"/>
                </a:solidFill>
                <a:latin typeface="Times New Roman" pitchFamily="18" charset="0"/>
              </a:defRPr>
            </a:lvl6pPr>
            <a:lvl7pPr marL="2971800" indent="-228600" fontAlgn="base">
              <a:spcBef>
                <a:spcPct val="20000"/>
              </a:spcBef>
              <a:spcAft>
                <a:spcPct val="0"/>
              </a:spcAft>
              <a:buChar char="»"/>
              <a:defRPr sz="2000">
                <a:solidFill>
                  <a:schemeClr val="tx1"/>
                </a:solidFill>
                <a:latin typeface="Times New Roman" pitchFamily="18" charset="0"/>
              </a:defRPr>
            </a:lvl7pPr>
            <a:lvl8pPr marL="3429000" indent="-228600" fontAlgn="base">
              <a:spcBef>
                <a:spcPct val="20000"/>
              </a:spcBef>
              <a:spcAft>
                <a:spcPct val="0"/>
              </a:spcAft>
              <a:buChar char="»"/>
              <a:defRPr sz="2000">
                <a:solidFill>
                  <a:schemeClr val="tx1"/>
                </a:solidFill>
                <a:latin typeface="Times New Roman" pitchFamily="18" charset="0"/>
              </a:defRPr>
            </a:lvl8pPr>
            <a:lvl9pPr marL="3886200" indent="-228600" fontAlgn="base">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dirty="0">
                <a:latin typeface="Calibri" panose="020F0502020204030204" pitchFamily="34" charset="0"/>
              </a:rPr>
              <a:t>mCBM: </a:t>
            </a:r>
          </a:p>
          <a:p>
            <a:pPr>
              <a:spcBef>
                <a:spcPct val="0"/>
              </a:spcBef>
              <a:buFontTx/>
              <a:buNone/>
            </a:pPr>
            <a:r>
              <a:rPr lang="en-US" altLang="en-US" sz="2400" b="1" dirty="0">
                <a:latin typeface="Calibri" panose="020F0502020204030204" pitchFamily="34" charset="0"/>
              </a:rPr>
              <a:t>a fixed target,</a:t>
            </a:r>
          </a:p>
          <a:p>
            <a:pPr>
              <a:spcBef>
                <a:spcPct val="0"/>
              </a:spcBef>
              <a:buFontTx/>
              <a:buNone/>
            </a:pPr>
            <a:r>
              <a:rPr lang="en-US" altLang="en-US" sz="2400" b="1" dirty="0">
                <a:latin typeface="Calibri" panose="020F0502020204030204" pitchFamily="34" charset="0"/>
              </a:rPr>
              <a:t>high </a:t>
            </a:r>
            <a:r>
              <a:rPr lang="en-US" altLang="en-US" sz="2400" b="1" dirty="0" smtClean="0">
                <a:latin typeface="Calibri" panose="020F0502020204030204" pitchFamily="34" charset="0"/>
              </a:rPr>
              <a:t>interaction </a:t>
            </a:r>
            <a:r>
              <a:rPr lang="en-US" altLang="en-US" sz="2400" b="1" dirty="0">
                <a:latin typeface="Calibri" panose="020F0502020204030204" pitchFamily="34" charset="0"/>
              </a:rPr>
              <a:t>rate, </a:t>
            </a:r>
          </a:p>
          <a:p>
            <a:pPr>
              <a:spcBef>
                <a:spcPct val="0"/>
              </a:spcBef>
              <a:buFontTx/>
              <a:buNone/>
            </a:pPr>
            <a:r>
              <a:rPr lang="en-US" altLang="en-US" sz="2400" b="1" dirty="0">
                <a:latin typeface="Calibri" panose="020F0502020204030204" pitchFamily="34" charset="0"/>
              </a:rPr>
              <a:t>heavy ion physics</a:t>
            </a:r>
          </a:p>
          <a:p>
            <a:pPr>
              <a:spcBef>
                <a:spcPct val="0"/>
              </a:spcBef>
              <a:buFontTx/>
              <a:buNone/>
            </a:pPr>
            <a:r>
              <a:rPr lang="en-US" altLang="en-US" sz="2400" b="1" dirty="0" smtClean="0">
                <a:latin typeface="Calibri" panose="020F0502020204030204" pitchFamily="34" charset="0"/>
              </a:rPr>
              <a:t>experiment and   test-site for CBM</a:t>
            </a:r>
            <a:endParaRPr lang="en-US" altLang="en-US" sz="2400" b="1" dirty="0">
              <a:latin typeface="Calibri" panose="020F0502020204030204" pitchFamily="34" charset="0"/>
            </a:endParaRPr>
          </a:p>
        </p:txBody>
      </p:sp>
      <p:sp>
        <p:nvSpPr>
          <p:cNvPr id="23" name="Rectangle 82"/>
          <p:cNvSpPr>
            <a:spLocks noChangeArrowheads="1"/>
          </p:cNvSpPr>
          <p:nvPr/>
        </p:nvSpPr>
        <p:spPr bwMode="auto">
          <a:xfrm rot="12574093">
            <a:off x="3594588" y="4424604"/>
            <a:ext cx="1050288" cy="584775"/>
          </a:xfrm>
          <a:prstGeom prst="rect">
            <a:avLst/>
          </a:prstGeom>
          <a:noFill/>
          <a:ln>
            <a:noFill/>
          </a:ln>
          <a:effectLst/>
          <a:extLst/>
        </p:spPr>
        <p:txBody>
          <a:bodyPr wrap="none">
            <a:spAutoFit/>
          </a:bodyPr>
          <a:lstStyle/>
          <a:p>
            <a:pPr fontAlgn="auto">
              <a:spcBef>
                <a:spcPts val="0"/>
              </a:spcBef>
              <a:spcAft>
                <a:spcPts val="0"/>
              </a:spcAft>
              <a:defRPr/>
            </a:pPr>
            <a:r>
              <a:rPr lang="en-US" altLang="de-DE" sz="3200" b="1" dirty="0">
                <a:effectLst>
                  <a:outerShdw blurRad="38100" dist="38100" dir="2700000" algn="tl">
                    <a:srgbClr val="FFFFFF"/>
                  </a:outerShdw>
                </a:effectLst>
              </a:rPr>
              <a:t>GBT</a:t>
            </a:r>
          </a:p>
        </p:txBody>
      </p:sp>
      <p:sp>
        <p:nvSpPr>
          <p:cNvPr id="25" name="Rectangle 2"/>
          <p:cNvSpPr txBox="1">
            <a:spLocks noChangeArrowheads="1"/>
          </p:cNvSpPr>
          <p:nvPr/>
        </p:nvSpPr>
        <p:spPr bwMode="auto">
          <a:xfrm>
            <a:off x="392126"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en-US" kern="0" dirty="0"/>
              <a:t>The </a:t>
            </a:r>
            <a:r>
              <a:rPr lang="en-US" kern="0" dirty="0" err="1"/>
              <a:t>mCBM</a:t>
            </a:r>
            <a:r>
              <a:rPr lang="en-US" kern="0" dirty="0"/>
              <a:t> </a:t>
            </a:r>
            <a:r>
              <a:rPr lang="en-US" kern="0" dirty="0" smtClean="0"/>
              <a:t>experiment</a:t>
            </a:r>
            <a:endParaRPr lang="de-DE" kern="0" dirty="0"/>
          </a:p>
        </p:txBody>
      </p:sp>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2889" y="1966897"/>
            <a:ext cx="2371140" cy="1590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AutoShape 71"/>
          <p:cNvSpPr>
            <a:spLocks noChangeArrowheads="1"/>
          </p:cNvSpPr>
          <p:nvPr/>
        </p:nvSpPr>
        <p:spPr bwMode="auto">
          <a:xfrm>
            <a:off x="5927345" y="2428097"/>
            <a:ext cx="1860332" cy="1066800"/>
          </a:xfrm>
          <a:prstGeom prst="rightArrow">
            <a:avLst>
              <a:gd name="adj1" fmla="val 41074"/>
              <a:gd name="adj2" fmla="val 47768"/>
            </a:avLst>
          </a:prstGeom>
          <a:solidFill>
            <a:srgbClr val="0A0EF5">
              <a:alpha val="74901"/>
            </a:srgbClr>
          </a:solidFill>
          <a:ln w="9525">
            <a:solidFill>
              <a:srgbClr val="0A0EF5"/>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endParaRPr lang="en-US" altLang="de-DE" sz="1800">
              <a:latin typeface="Arial" charset="0"/>
            </a:endParaRPr>
          </a:p>
        </p:txBody>
      </p:sp>
      <p:sp>
        <p:nvSpPr>
          <p:cNvPr id="28" name="Rectangle 82"/>
          <p:cNvSpPr>
            <a:spLocks noChangeArrowheads="1"/>
          </p:cNvSpPr>
          <p:nvPr/>
        </p:nvSpPr>
        <p:spPr bwMode="auto">
          <a:xfrm>
            <a:off x="6118124" y="2667592"/>
            <a:ext cx="1140056" cy="584775"/>
          </a:xfrm>
          <a:prstGeom prst="rect">
            <a:avLst/>
          </a:prstGeom>
          <a:noFill/>
          <a:ln>
            <a:noFill/>
          </a:ln>
          <a:effectLst/>
          <a:extLst/>
        </p:spPr>
        <p:txBody>
          <a:bodyPr wrap="none">
            <a:spAutoFit/>
          </a:bodyPr>
          <a:lstStyle/>
          <a:p>
            <a:pPr fontAlgn="auto">
              <a:spcBef>
                <a:spcPts val="0"/>
              </a:spcBef>
              <a:spcAft>
                <a:spcPts val="0"/>
              </a:spcAft>
              <a:defRPr/>
            </a:pPr>
            <a:r>
              <a:rPr lang="en-US" altLang="de-DE" sz="3200" b="1" dirty="0">
                <a:effectLst>
                  <a:outerShdw blurRad="38100" dist="38100" dir="2700000" algn="tl">
                    <a:srgbClr val="FFFFFF"/>
                  </a:outerShdw>
                </a:effectLst>
              </a:rPr>
              <a:t>FLIM</a:t>
            </a:r>
          </a:p>
        </p:txBody>
      </p:sp>
      <p:sp>
        <p:nvSpPr>
          <p:cNvPr id="2" name="Rectangle 1"/>
          <p:cNvSpPr/>
          <p:nvPr/>
        </p:nvSpPr>
        <p:spPr>
          <a:xfrm>
            <a:off x="291007" y="855890"/>
            <a:ext cx="2808782" cy="3046988"/>
          </a:xfrm>
          <a:prstGeom prst="rect">
            <a:avLst/>
          </a:prstGeom>
          <a:ln w="57150">
            <a:solidFill>
              <a:srgbClr val="00B050"/>
            </a:solidFill>
          </a:ln>
        </p:spPr>
        <p:txBody>
          <a:bodyPr wrap="none">
            <a:spAutoFit/>
          </a:bodyPr>
          <a:lstStyle/>
          <a:p>
            <a:r>
              <a:rPr lang="en-US" sz="2400" b="1" dirty="0" smtClean="0">
                <a:latin typeface="Calibri" panose="020F0502020204030204" pitchFamily="34" charset="0"/>
              </a:rPr>
              <a:t>established 2018:</a:t>
            </a:r>
          </a:p>
          <a:p>
            <a:r>
              <a:rPr lang="en-US" sz="2400" b="1" dirty="0" smtClean="0">
                <a:latin typeface="Calibri" panose="020F0502020204030204" pitchFamily="34" charset="0"/>
              </a:rPr>
              <a:t>1</a:t>
            </a:r>
            <a:r>
              <a:rPr lang="en-US" sz="2400" b="1" baseline="30000" dirty="0" smtClean="0">
                <a:latin typeface="Calibri" panose="020F0502020204030204" pitchFamily="34" charset="0"/>
              </a:rPr>
              <a:t>st</a:t>
            </a:r>
            <a:r>
              <a:rPr lang="en-US" sz="2400" b="1" dirty="0" smtClean="0">
                <a:latin typeface="Calibri" panose="020F0502020204030204" pitchFamily="34" charset="0"/>
              </a:rPr>
              <a:t> commissioning </a:t>
            </a:r>
          </a:p>
          <a:p>
            <a:r>
              <a:rPr lang="en-US" sz="2400" b="1" dirty="0" smtClean="0">
                <a:latin typeface="Calibri" panose="020F0502020204030204" pitchFamily="34" charset="0"/>
              </a:rPr>
              <a:t>with beam</a:t>
            </a:r>
          </a:p>
          <a:p>
            <a:r>
              <a:rPr lang="en-US" sz="2400" b="1" dirty="0" smtClean="0">
                <a:latin typeface="Calibri" panose="020F0502020204030204" pitchFamily="34" charset="0"/>
              </a:rPr>
              <a:t>December 2018 and </a:t>
            </a:r>
          </a:p>
          <a:p>
            <a:r>
              <a:rPr lang="en-US" sz="2400" b="1" dirty="0" smtClean="0">
                <a:latin typeface="Calibri" panose="020F0502020204030204" pitchFamily="34" charset="0"/>
              </a:rPr>
              <a:t>March 2019</a:t>
            </a:r>
          </a:p>
          <a:p>
            <a:r>
              <a:rPr lang="en-US" sz="2400" b="1" dirty="0" smtClean="0">
                <a:latin typeface="Calibri" panose="020F0502020204030204" pitchFamily="34" charset="0"/>
              </a:rPr>
              <a:t>2</a:t>
            </a:r>
            <a:r>
              <a:rPr lang="en-US" sz="2400" b="1" baseline="30000" dirty="0" smtClean="0">
                <a:latin typeface="Calibri" panose="020F0502020204030204" pitchFamily="34" charset="0"/>
              </a:rPr>
              <a:t>nd</a:t>
            </a:r>
            <a:r>
              <a:rPr lang="en-US" sz="2400" b="1" dirty="0" smtClean="0">
                <a:latin typeface="Calibri" panose="020F0502020204030204" pitchFamily="34" charset="0"/>
              </a:rPr>
              <a:t> campaign</a:t>
            </a:r>
          </a:p>
          <a:p>
            <a:r>
              <a:rPr lang="en-US" sz="2400" b="1" dirty="0" smtClean="0">
                <a:latin typeface="Calibri" panose="020F0502020204030204" pitchFamily="34" charset="0"/>
              </a:rPr>
              <a:t>November 2019 and</a:t>
            </a:r>
          </a:p>
          <a:p>
            <a:r>
              <a:rPr lang="en-US" sz="2400" b="1" dirty="0" smtClean="0">
                <a:latin typeface="Calibri" panose="020F0502020204030204" pitchFamily="34" charset="0"/>
              </a:rPr>
              <a:t>May 2020</a:t>
            </a:r>
            <a:endParaRPr lang="de-DE" sz="2400" dirty="0"/>
          </a:p>
        </p:txBody>
      </p:sp>
      <p:sp>
        <p:nvSpPr>
          <p:cNvPr id="4" name="Rectangle 3"/>
          <p:cNvSpPr/>
          <p:nvPr/>
        </p:nvSpPr>
        <p:spPr>
          <a:xfrm>
            <a:off x="3358429" y="5915383"/>
            <a:ext cx="1599540" cy="461665"/>
          </a:xfrm>
          <a:prstGeom prst="rect">
            <a:avLst/>
          </a:prstGeom>
        </p:spPr>
        <p:txBody>
          <a:bodyPr wrap="none">
            <a:spAutoFit/>
          </a:bodyPr>
          <a:lstStyle/>
          <a:p>
            <a:r>
              <a:rPr lang="en-US" altLang="en-US" sz="2400" b="1" dirty="0" smtClean="0">
                <a:latin typeface="Calibri" panose="020F0502020204030204" pitchFamily="34" charset="0"/>
              </a:rPr>
              <a:t>technology</a:t>
            </a:r>
            <a:endParaRPr lang="de-DE" dirty="0"/>
          </a:p>
        </p:txBody>
      </p:sp>
      <p:pic>
        <p:nvPicPr>
          <p:cNvPr id="3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97827" y="4957544"/>
            <a:ext cx="785048" cy="74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ectangle 35"/>
          <p:cNvSpPr>
            <a:spLocks noChangeArrowheads="1"/>
          </p:cNvSpPr>
          <p:nvPr/>
        </p:nvSpPr>
        <p:spPr bwMode="auto">
          <a:xfrm rot="21391634">
            <a:off x="7877629" y="2622597"/>
            <a:ext cx="1384610" cy="338554"/>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defRPr/>
            </a:pPr>
            <a:r>
              <a:rPr lang="de-DE" altLang="de-DE" sz="1600" b="1" dirty="0">
                <a:solidFill>
                  <a:srgbClr val="00CC00"/>
                </a:solidFill>
                <a:effectLst>
                  <a:outerShdw blurRad="38100" dist="38100" dir="2700000" algn="tl">
                    <a:srgbClr val="000000"/>
                  </a:outerShdw>
                </a:effectLst>
                <a:latin typeface="Calibri" panose="020F0502020204030204" pitchFamily="34" charset="0"/>
              </a:rPr>
              <a:t>G</a:t>
            </a:r>
            <a:r>
              <a:rPr lang="en-US" altLang="de-DE" sz="1600" b="1" dirty="0" err="1" smtClean="0">
                <a:solidFill>
                  <a:srgbClr val="00CC00"/>
                </a:solidFill>
                <a:effectLst>
                  <a:outerShdw blurRad="38100" dist="38100" dir="2700000" algn="tl">
                    <a:srgbClr val="000000"/>
                  </a:outerShdw>
                </a:effectLst>
                <a:latin typeface="Calibri" panose="020F0502020204030204" pitchFamily="34" charset="0"/>
              </a:rPr>
              <a:t>reen</a:t>
            </a:r>
            <a:r>
              <a:rPr lang="en-US" altLang="de-DE" sz="1600" b="1" dirty="0" smtClean="0">
                <a:solidFill>
                  <a:srgbClr val="00CC00"/>
                </a:solidFill>
                <a:effectLst>
                  <a:outerShdw blurRad="38100" dist="38100" dir="2700000" algn="tl">
                    <a:srgbClr val="000000"/>
                  </a:outerShdw>
                </a:effectLst>
                <a:latin typeface="Calibri" panose="020F0502020204030204" pitchFamily="34" charset="0"/>
              </a:rPr>
              <a:t> IT Cube</a:t>
            </a:r>
            <a:endParaRPr lang="en-US" altLang="de-DE" sz="1600" b="1" dirty="0">
              <a:solidFill>
                <a:srgbClr val="00CC00"/>
              </a:solidFill>
              <a:effectLst>
                <a:outerShdw blurRad="38100" dist="38100" dir="2700000" algn="tl">
                  <a:srgbClr val="000000"/>
                </a:outerShdw>
              </a:effectLst>
              <a:latin typeface="Calibri" panose="020F0502020204030204" pitchFamily="34" charset="0"/>
            </a:endParaRPr>
          </a:p>
        </p:txBody>
      </p:sp>
    </p:spTree>
    <p:extLst>
      <p:ext uri="{BB962C8B-B14F-4D97-AF65-F5344CB8AC3E}">
        <p14:creationId xmlns:p14="http://schemas.microsoft.com/office/powerpoint/2010/main" val="815419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mFLES Setup and Functionalities"/>
          <p:cNvSpPr txBox="1">
            <a:spLocks noGrp="1"/>
          </p:cNvSpPr>
          <p:nvPr>
            <p:ph type="title"/>
          </p:nvPr>
        </p:nvSpPr>
        <p:spPr>
          <a:prstGeom prst="rect">
            <a:avLst/>
          </a:prstGeom>
        </p:spPr>
        <p:txBody>
          <a:bodyPr/>
          <a:lstStyle/>
          <a:p>
            <a:r>
              <a:t>mFLES Setup and Functionalities</a:t>
            </a:r>
          </a:p>
        </p:txBody>
      </p:sp>
      <p:sp>
        <p:nvSpPr>
          <p:cNvPr id="321" name="mFLES setup…"/>
          <p:cNvSpPr txBox="1">
            <a:spLocks noGrp="1"/>
          </p:cNvSpPr>
          <p:nvPr>
            <p:ph type="body" idx="1"/>
          </p:nvPr>
        </p:nvSpPr>
        <p:spPr>
          <a:xfrm>
            <a:off x="252312" y="982266"/>
            <a:ext cx="6036194" cy="4728723"/>
          </a:xfrm>
          <a:prstGeom prst="rect">
            <a:avLst/>
          </a:prstGeom>
        </p:spPr>
        <p:txBody>
          <a:bodyPr/>
          <a:lstStyle/>
          <a:p>
            <a:r>
              <a:rPr sz="2400" dirty="0" err="1"/>
              <a:t>mFLES</a:t>
            </a:r>
            <a:r>
              <a:rPr sz="2400" dirty="0"/>
              <a:t> setup</a:t>
            </a:r>
          </a:p>
          <a:p>
            <a:pPr lvl="1"/>
            <a:r>
              <a:rPr sz="2000" dirty="0"/>
              <a:t>4 FLIB input cards, </a:t>
            </a:r>
            <a:r>
              <a:rPr sz="2000" dirty="0">
                <a:latin typeface="Helvetica Neue Medium"/>
                <a:ea typeface="Helvetica Neue Medium"/>
                <a:cs typeface="Helvetica Neue Medium"/>
                <a:sym typeface="Helvetica Neue Medium"/>
              </a:rPr>
              <a:t>12 FLIM links</a:t>
            </a:r>
            <a:r>
              <a:rPr sz="2000" dirty="0"/>
              <a:t> (of 16/32),</a:t>
            </a:r>
            <a:br>
              <a:rPr sz="2000" dirty="0"/>
            </a:br>
            <a:r>
              <a:rPr sz="2000" dirty="0"/>
              <a:t>2 entry nodes, </a:t>
            </a:r>
            <a:r>
              <a:rPr sz="2000" dirty="0">
                <a:latin typeface="Helvetica Neue Medium"/>
                <a:ea typeface="Helvetica Neue Medium"/>
                <a:cs typeface="Helvetica Neue Medium"/>
                <a:sym typeface="Helvetica Neue Medium"/>
              </a:rPr>
              <a:t>3–10 processing nodes</a:t>
            </a:r>
            <a:r>
              <a:rPr sz="2000" dirty="0"/>
              <a:t> (of 36),</a:t>
            </a:r>
            <a:br>
              <a:rPr sz="2000" dirty="0"/>
            </a:br>
            <a:r>
              <a:rPr sz="2000" dirty="0" err="1"/>
              <a:t>InfiniBand</a:t>
            </a:r>
            <a:r>
              <a:rPr sz="2000" dirty="0"/>
              <a:t> network</a:t>
            </a:r>
          </a:p>
          <a:p>
            <a:pPr lvl="1"/>
            <a:r>
              <a:rPr sz="2000" dirty="0"/>
              <a:t>Single-mode links from </a:t>
            </a:r>
            <a:r>
              <a:rPr sz="2000" dirty="0" err="1"/>
              <a:t>mCBM</a:t>
            </a:r>
            <a:r>
              <a:rPr sz="2000" dirty="0"/>
              <a:t> to Green </a:t>
            </a:r>
            <a:r>
              <a:rPr sz="2000" dirty="0" smtClean="0"/>
              <a:t>Cube</a:t>
            </a:r>
            <a:endParaRPr lang="en-US" sz="2000" dirty="0" smtClean="0"/>
          </a:p>
          <a:p>
            <a:pPr marL="444500" lvl="1" indent="0">
              <a:buNone/>
            </a:pPr>
            <a:endParaRPr sz="2000" dirty="0"/>
          </a:p>
          <a:p>
            <a:r>
              <a:rPr sz="2400" dirty="0" err="1"/>
              <a:t>mFLES</a:t>
            </a:r>
            <a:r>
              <a:rPr sz="2400" dirty="0"/>
              <a:t> software</a:t>
            </a:r>
          </a:p>
          <a:p>
            <a:pPr lvl="1">
              <a:defRPr>
                <a:latin typeface="Helvetica Neue Medium"/>
                <a:ea typeface="Helvetica Neue Medium"/>
                <a:cs typeface="Helvetica Neue Medium"/>
                <a:sym typeface="Helvetica Neue Medium"/>
              </a:defRPr>
            </a:pPr>
            <a:r>
              <a:rPr sz="2000" dirty="0"/>
              <a:t>Distributed data taking</a:t>
            </a:r>
          </a:p>
          <a:p>
            <a:pPr lvl="1"/>
            <a:r>
              <a:rPr sz="2000" dirty="0"/>
              <a:t>Full </a:t>
            </a:r>
            <a:r>
              <a:rPr sz="2000" dirty="0" err="1"/>
              <a:t>flesnet</a:t>
            </a:r>
            <a:r>
              <a:rPr sz="2000" dirty="0"/>
              <a:t> chain with </a:t>
            </a:r>
            <a:r>
              <a:rPr sz="2000" dirty="0" err="1">
                <a:latin typeface="Helvetica Neue Medium"/>
                <a:ea typeface="Helvetica Neue Medium"/>
                <a:cs typeface="Helvetica Neue Medium"/>
                <a:sym typeface="Helvetica Neue Medium"/>
              </a:rPr>
              <a:t>timeslice</a:t>
            </a:r>
            <a:r>
              <a:rPr sz="2000" dirty="0">
                <a:latin typeface="Helvetica Neue Medium"/>
                <a:ea typeface="Helvetica Neue Medium"/>
                <a:cs typeface="Helvetica Neue Medium"/>
                <a:sym typeface="Helvetica Neue Medium"/>
              </a:rPr>
              <a:t> building</a:t>
            </a:r>
          </a:p>
          <a:p>
            <a:pPr lvl="1"/>
            <a:r>
              <a:rPr sz="2000" dirty="0"/>
              <a:t>Automated run control with prototype configuration and process management</a:t>
            </a:r>
          </a:p>
        </p:txBody>
      </p:sp>
      <p:grpSp>
        <p:nvGrpSpPr>
          <p:cNvPr id="325" name="IMG_3169.jpeg"/>
          <p:cNvGrpSpPr/>
          <p:nvPr/>
        </p:nvGrpSpPr>
        <p:grpSpPr>
          <a:xfrm>
            <a:off x="6234209" y="836069"/>
            <a:ext cx="2517535" cy="5575642"/>
            <a:chOff x="0" y="0"/>
            <a:chExt cx="5035068" cy="11151282"/>
          </a:xfrm>
        </p:grpSpPr>
        <p:pic>
          <p:nvPicPr>
            <p:cNvPr id="324" name="IMG_3169.jpeg" descr="IMG_3169.jpeg"/>
            <p:cNvPicPr>
              <a:picLocks noChangeAspect="1"/>
            </p:cNvPicPr>
            <p:nvPr/>
          </p:nvPicPr>
          <p:blipFill>
            <a:blip r:embed="rId2">
              <a:extLst/>
            </a:blip>
            <a:srcRect l="16155" r="24310"/>
            <a:stretch>
              <a:fillRect/>
            </a:stretch>
          </p:blipFill>
          <p:spPr>
            <a:xfrm>
              <a:off x="76200" y="50800"/>
              <a:ext cx="4882669" cy="10935383"/>
            </a:xfrm>
            <a:prstGeom prst="rect">
              <a:avLst/>
            </a:prstGeom>
            <a:ln>
              <a:noFill/>
            </a:ln>
            <a:effectLst/>
          </p:spPr>
        </p:pic>
        <p:pic>
          <p:nvPicPr>
            <p:cNvPr id="323" name="IMG_3169.jpeg" descr="IMG_3169.jpeg"/>
            <p:cNvPicPr>
              <a:picLocks/>
            </p:cNvPicPr>
            <p:nvPr/>
          </p:nvPicPr>
          <p:blipFill>
            <a:blip r:embed="rId3">
              <a:extLst/>
            </a:blip>
            <a:stretch>
              <a:fillRect/>
            </a:stretch>
          </p:blipFill>
          <p:spPr>
            <a:xfrm>
              <a:off x="-1" y="0"/>
              <a:ext cx="5035070" cy="11151283"/>
            </a:xfrm>
            <a:prstGeom prst="rect">
              <a:avLst/>
            </a:prstGeom>
            <a:effectLst/>
          </p:spPr>
        </p:pic>
      </p:grpSp>
      <p:grpSp>
        <p:nvGrpSpPr>
          <p:cNvPr id="328" name="IMG_0315.jpeg"/>
          <p:cNvGrpSpPr/>
          <p:nvPr/>
        </p:nvGrpSpPr>
        <p:grpSpPr>
          <a:xfrm>
            <a:off x="8825045" y="835471"/>
            <a:ext cx="2471365" cy="5576838"/>
            <a:chOff x="0" y="0"/>
            <a:chExt cx="4942729" cy="11153675"/>
          </a:xfrm>
        </p:grpSpPr>
        <p:pic>
          <p:nvPicPr>
            <p:cNvPr id="327" name="IMG_0315.jpeg" descr="IMG_0315.jpeg"/>
            <p:cNvPicPr>
              <a:picLocks noChangeAspect="1"/>
            </p:cNvPicPr>
            <p:nvPr/>
          </p:nvPicPr>
          <p:blipFill>
            <a:blip r:embed="rId4">
              <a:extLst/>
            </a:blip>
            <a:srcRect l="27206" t="5129" r="27206" b="16804"/>
            <a:stretch>
              <a:fillRect/>
            </a:stretch>
          </p:blipFill>
          <p:spPr>
            <a:xfrm>
              <a:off x="76200" y="50800"/>
              <a:ext cx="4790330" cy="10937776"/>
            </a:xfrm>
            <a:prstGeom prst="rect">
              <a:avLst/>
            </a:prstGeom>
            <a:ln>
              <a:noFill/>
            </a:ln>
            <a:effectLst/>
          </p:spPr>
        </p:pic>
        <p:pic>
          <p:nvPicPr>
            <p:cNvPr id="326" name="IMG_0315.jpeg" descr="IMG_0315.jpeg"/>
            <p:cNvPicPr>
              <a:picLocks/>
            </p:cNvPicPr>
            <p:nvPr/>
          </p:nvPicPr>
          <p:blipFill>
            <a:blip r:embed="rId5">
              <a:extLst/>
            </a:blip>
            <a:stretch>
              <a:fillRect/>
            </a:stretch>
          </p:blipFill>
          <p:spPr>
            <a:xfrm>
              <a:off x="0" y="-1"/>
              <a:ext cx="4942730" cy="11153676"/>
            </a:xfrm>
            <a:prstGeom prst="rect">
              <a:avLst/>
            </a:prstGeom>
            <a:effectLst/>
          </p:spPr>
        </p:pic>
      </p:grpSp>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97827" y="4957544"/>
            <a:ext cx="785048" cy="74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293262"/>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Observed Total Data Rate (Highest Intensity)"/>
          <p:cNvSpPr>
            <a:spLocks noGrp="1"/>
          </p:cNvSpPr>
          <p:nvPr>
            <p:ph type="title"/>
          </p:nvPr>
        </p:nvSpPr>
        <p:spPr>
          <a:prstGeom prst="rect">
            <a:avLst/>
          </a:prstGeom>
        </p:spPr>
        <p:txBody>
          <a:bodyPr/>
          <a:lstStyle/>
          <a:p>
            <a:r>
              <a:t>Observed Total Data Rate (Highest Intensity)</a:t>
            </a:r>
          </a:p>
        </p:txBody>
      </p:sp>
      <p:sp>
        <p:nvSpPr>
          <p:cNvPr id="349" name="Highest intensity (T0 in saturation)…"/>
          <p:cNvSpPr>
            <a:spLocks noGrp="1"/>
          </p:cNvSpPr>
          <p:nvPr>
            <p:ph type="body" sz="half" idx="1"/>
          </p:nvPr>
        </p:nvSpPr>
        <p:spPr>
          <a:xfrm>
            <a:off x="7942113" y="1459936"/>
            <a:ext cx="3685779" cy="4094701"/>
          </a:xfrm>
          <a:prstGeom prst="rect">
            <a:avLst/>
          </a:prstGeom>
        </p:spPr>
        <p:txBody>
          <a:bodyPr/>
          <a:lstStyle/>
          <a:p>
            <a:r>
              <a:rPr dirty="0"/>
              <a:t>Highest intensity</a:t>
            </a:r>
            <a:br>
              <a:rPr dirty="0"/>
            </a:br>
            <a:r>
              <a:rPr dirty="0"/>
              <a:t>(T0 in saturation) </a:t>
            </a:r>
          </a:p>
          <a:p>
            <a:r>
              <a:rPr dirty="0"/>
              <a:t>Configuration tag:</a:t>
            </a:r>
            <a:br>
              <a:rPr dirty="0"/>
            </a:br>
            <a:r>
              <a:rPr sz="1500" dirty="0">
                <a:latin typeface="Courier"/>
                <a:ea typeface="Courier"/>
                <a:cs typeface="Courier"/>
                <a:sym typeface="Courier"/>
              </a:rPr>
              <a:t>sts2_much4_tof5_rich_7pn_rec</a:t>
            </a:r>
            <a:endParaRPr sz="1500" dirty="0"/>
          </a:p>
          <a:p>
            <a:r>
              <a:rPr dirty="0"/>
              <a:t>Peak data rate</a:t>
            </a:r>
            <a:br>
              <a:rPr dirty="0"/>
            </a:br>
            <a:r>
              <a:rPr dirty="0"/>
              <a:t>&gt; 2.5 </a:t>
            </a:r>
            <a:r>
              <a:rPr dirty="0" err="1"/>
              <a:t>GByte</a:t>
            </a:r>
            <a:r>
              <a:rPr dirty="0"/>
              <a:t>/s</a:t>
            </a:r>
          </a:p>
          <a:p>
            <a:r>
              <a:rPr dirty="0"/>
              <a:t>Recorded to </a:t>
            </a:r>
            <a:r>
              <a:rPr lang="en-US" dirty="0"/>
              <a:t> </a:t>
            </a:r>
            <a:r>
              <a:rPr lang="en-US" dirty="0" smtClean="0"/>
              <a:t>                       </a:t>
            </a:r>
            <a:r>
              <a:rPr dirty="0" smtClean="0"/>
              <a:t>7 </a:t>
            </a:r>
            <a:r>
              <a:rPr lang="en-US" dirty="0" smtClean="0"/>
              <a:t>processing nodes</a:t>
            </a:r>
            <a:r>
              <a:rPr dirty="0" smtClean="0"/>
              <a:t>, </a:t>
            </a:r>
            <a:r>
              <a:rPr dirty="0"/>
              <a:t>employed </a:t>
            </a:r>
            <a:r>
              <a:rPr dirty="0" err="1"/>
              <a:t>Flesnet</a:t>
            </a:r>
            <a:r>
              <a:rPr dirty="0"/>
              <a:t> </a:t>
            </a:r>
            <a:r>
              <a:rPr lang="en-US" dirty="0"/>
              <a:t> </a:t>
            </a:r>
            <a:r>
              <a:rPr lang="en-US" dirty="0" smtClean="0"/>
              <a:t>      </a:t>
            </a:r>
            <a:r>
              <a:rPr dirty="0" smtClean="0"/>
              <a:t>buffers </a:t>
            </a:r>
            <a:r>
              <a:rPr dirty="0"/>
              <a:t>to average</a:t>
            </a:r>
            <a:br>
              <a:rPr dirty="0"/>
            </a:br>
            <a:r>
              <a:rPr dirty="0"/>
              <a:t>the data rates</a:t>
            </a:r>
          </a:p>
        </p:txBody>
      </p:sp>
      <p:pic>
        <p:nvPicPr>
          <p:cNvPr id="351" name="175.pdf" descr="175.pdf"/>
          <p:cNvPicPr>
            <a:picLocks noChangeAspect="1"/>
          </p:cNvPicPr>
          <p:nvPr/>
        </p:nvPicPr>
        <p:blipFill>
          <a:blip r:embed="rId2">
            <a:extLst/>
          </a:blip>
          <a:srcRect r="8678" b="2565"/>
          <a:stretch>
            <a:fillRect/>
          </a:stretch>
        </p:blipFill>
        <p:spPr>
          <a:xfrm>
            <a:off x="566180" y="869951"/>
            <a:ext cx="7199397" cy="5459598"/>
          </a:xfrm>
          <a:prstGeom prst="rect">
            <a:avLst/>
          </a:prstGeom>
          <a:ln w="12700">
            <a:miter lim="400000"/>
          </a:ln>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7827" y="4957544"/>
            <a:ext cx="785048" cy="74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836" y="2331669"/>
            <a:ext cx="432619" cy="338554"/>
          </a:xfrm>
          <a:prstGeom prst="rect">
            <a:avLst/>
          </a:prstGeom>
        </p:spPr>
        <p:txBody>
          <a:bodyPr wrap="none">
            <a:spAutoFit/>
          </a:bodyPr>
          <a:lstStyle/>
          <a:p>
            <a:r>
              <a:rPr lang="de-DE" b="1" dirty="0" smtClean="0"/>
              <a:t>- T</a:t>
            </a:r>
            <a:endParaRPr lang="de-DE" b="1" dirty="0"/>
          </a:p>
        </p:txBody>
      </p:sp>
      <p:sp>
        <p:nvSpPr>
          <p:cNvPr id="3" name="Rectangle 2"/>
          <p:cNvSpPr/>
          <p:nvPr/>
        </p:nvSpPr>
        <p:spPr>
          <a:xfrm>
            <a:off x="2521163" y="2413555"/>
            <a:ext cx="269626" cy="276999"/>
          </a:xfrm>
          <a:prstGeom prst="rect">
            <a:avLst/>
          </a:prstGeom>
        </p:spPr>
        <p:txBody>
          <a:bodyPr wrap="none">
            <a:spAutoFit/>
          </a:bodyPr>
          <a:lstStyle/>
          <a:p>
            <a:r>
              <a:rPr lang="de-DE" sz="1200" b="1" dirty="0"/>
              <a:t>0</a:t>
            </a:r>
          </a:p>
        </p:txBody>
      </p:sp>
    </p:spTree>
    <p:extLst>
      <p:ext uri="{BB962C8B-B14F-4D97-AF65-F5344CB8AC3E}">
        <p14:creationId xmlns:p14="http://schemas.microsoft.com/office/powerpoint/2010/main" val="3697115972"/>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93705" y="103188"/>
            <a:ext cx="10265196"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smtClean="0"/>
              <a:t>mCBM</a:t>
            </a:r>
            <a:r>
              <a:rPr lang="de-DE" kern="0" dirty="0" smtClean="0"/>
              <a:t>: </a:t>
            </a:r>
            <a:r>
              <a:rPr lang="de-DE" kern="0" dirty="0" err="1" smtClean="0"/>
              <a:t>issues</a:t>
            </a:r>
            <a:r>
              <a:rPr lang="de-DE" kern="0" dirty="0" smtClean="0"/>
              <a:t> </a:t>
            </a:r>
            <a:r>
              <a:rPr lang="de-DE" kern="0" dirty="0" err="1" smtClean="0"/>
              <a:t>with</a:t>
            </a:r>
            <a:r>
              <a:rPr lang="de-DE" kern="0" dirty="0" smtClean="0"/>
              <a:t> </a:t>
            </a:r>
            <a:r>
              <a:rPr lang="de-DE" kern="0" dirty="0" err="1" smtClean="0"/>
              <a:t>highest</a:t>
            </a:r>
            <a:r>
              <a:rPr lang="de-DE" kern="0" dirty="0" smtClean="0"/>
              <a:t> </a:t>
            </a:r>
            <a:r>
              <a:rPr lang="de-DE" kern="0" dirty="0" err="1" smtClean="0"/>
              <a:t>priority</a:t>
            </a:r>
            <a:r>
              <a:rPr lang="de-DE" kern="0" dirty="0"/>
              <a:t> </a:t>
            </a:r>
            <a:r>
              <a:rPr lang="de-DE" kern="0" dirty="0" smtClean="0"/>
              <a:t>– 1/3 – </a:t>
            </a:r>
            <a:r>
              <a:rPr lang="de-DE" kern="0" dirty="0" err="1" smtClean="0"/>
              <a:t>from</a:t>
            </a:r>
            <a:r>
              <a:rPr lang="de-DE" kern="0" dirty="0" smtClean="0"/>
              <a:t> ECE </a:t>
            </a:r>
            <a:r>
              <a:rPr lang="de-DE" kern="0" dirty="0" err="1" smtClean="0"/>
              <a:t>report</a:t>
            </a:r>
            <a:r>
              <a:rPr lang="de-DE" kern="0" dirty="0" smtClean="0"/>
              <a:t> CBM</a:t>
            </a:r>
            <a:endParaRPr lang="de-DE" kern="0" dirty="0"/>
          </a:p>
        </p:txBody>
      </p:sp>
      <p:sp>
        <p:nvSpPr>
          <p:cNvPr id="2" name="Rectangle 1"/>
          <p:cNvSpPr/>
          <p:nvPr/>
        </p:nvSpPr>
        <p:spPr>
          <a:xfrm>
            <a:off x="393704" y="897145"/>
            <a:ext cx="11252863" cy="3554819"/>
          </a:xfrm>
          <a:prstGeom prst="rect">
            <a:avLst/>
          </a:prstGeom>
        </p:spPr>
        <p:txBody>
          <a:bodyPr wrap="square">
            <a:spAutoFit/>
          </a:bodyPr>
          <a:lstStyle/>
          <a:p>
            <a:pPr marL="265113" indent="-265113">
              <a:spcAft>
                <a:spcPct val="50000"/>
              </a:spcAft>
              <a:buClr>
                <a:srgbClr val="F28E00"/>
              </a:buClr>
              <a:buFont typeface="Arial Black" pitchFamily="34" charset="0"/>
              <a:buChar char="&gt;"/>
            </a:pPr>
            <a:r>
              <a:rPr lang="en-US" sz="1800" b="1" dirty="0" smtClean="0"/>
              <a:t>a) </a:t>
            </a:r>
            <a:r>
              <a:rPr lang="en-US" sz="1800" b="1" dirty="0"/>
              <a:t>The stability of the various subsystems is insufficient. The system depends on a stable locking of all subsystems to an external clock that was lost too frequently to allow continuous operation</a:t>
            </a:r>
            <a:r>
              <a:rPr lang="en-US" sz="1800" b="1" dirty="0" smtClean="0"/>
              <a:t>.</a:t>
            </a:r>
            <a:endParaRPr lang="en-US" sz="1800" b="1" dirty="0"/>
          </a:p>
          <a:p>
            <a:pPr marL="265113" indent="-265113">
              <a:spcAft>
                <a:spcPct val="50000"/>
              </a:spcAft>
              <a:buClr>
                <a:srgbClr val="F28E00"/>
              </a:buClr>
              <a:buFont typeface="Arial Black" pitchFamily="34" charset="0"/>
              <a:buChar char="&gt;"/>
            </a:pPr>
            <a:r>
              <a:rPr lang="en-US" sz="1800" dirty="0" smtClean="0"/>
              <a:t>Current Timing and </a:t>
            </a:r>
            <a:r>
              <a:rPr lang="en-US" sz="1800" dirty="0" err="1" smtClean="0"/>
              <a:t>Synchronisation</a:t>
            </a:r>
            <a:r>
              <a:rPr lang="en-US" sz="1800" dirty="0" smtClean="0"/>
              <a:t> (TS) system sends Pulse Per Second (PPS) and Clock signal. All subsystems need to count the number of PPS signals received since start of run. If one PPS is lost the readout branch gets out of SYNC and can no longer be used for analysis. The entire readout needs to be stopped, resynched and restarted.</a:t>
            </a:r>
          </a:p>
          <a:p>
            <a:pPr marL="265113" indent="-265113">
              <a:spcAft>
                <a:spcPct val="50000"/>
              </a:spcAft>
              <a:buClr>
                <a:srgbClr val="F28E00"/>
              </a:buClr>
              <a:buFont typeface="Arial Black" pitchFamily="34" charset="0"/>
              <a:buChar char="&gt;"/>
            </a:pPr>
            <a:r>
              <a:rPr lang="en-US" sz="1800" dirty="0" smtClean="0"/>
              <a:t>It was </a:t>
            </a:r>
            <a:r>
              <a:rPr lang="en-US" sz="1800" b="1" dirty="0" smtClean="0"/>
              <a:t>the best and only system available in March 2019</a:t>
            </a:r>
            <a:r>
              <a:rPr lang="en-US" sz="1800" dirty="0" smtClean="0"/>
              <a:t> as a new PhD student had recently taken over the task to develop the Timing and Fast Control System.</a:t>
            </a:r>
            <a:endParaRPr lang="en-US" sz="1800" dirty="0"/>
          </a:p>
          <a:p>
            <a:pPr marL="265113" indent="-265113">
              <a:spcAft>
                <a:spcPct val="50000"/>
              </a:spcAft>
              <a:buClr>
                <a:srgbClr val="F28E00"/>
              </a:buClr>
              <a:buFont typeface="Arial Black" pitchFamily="34" charset="0"/>
              <a:buChar char="&gt;"/>
            </a:pPr>
            <a:r>
              <a:rPr lang="en-US" sz="1800" dirty="0" smtClean="0"/>
              <a:t>A </a:t>
            </a:r>
            <a:r>
              <a:rPr lang="en-US" sz="1800" b="1" dirty="0" smtClean="0"/>
              <a:t>new Timing and Fast Control system (TFC) is under development and will be deployed early 2020</a:t>
            </a:r>
            <a:r>
              <a:rPr lang="en-US" sz="1800" dirty="0" smtClean="0"/>
              <a:t>. The </a:t>
            </a:r>
            <a:r>
              <a:rPr lang="en-US" sz="1800" dirty="0" err="1" smtClean="0"/>
              <a:t>mTFC</a:t>
            </a:r>
            <a:r>
              <a:rPr lang="en-US" sz="1800" dirty="0" smtClean="0"/>
              <a:t> will provide relative timestamps on the ns scale as well as a clock. Subsystems loosing their synchronization will get individually resynchronized without the need to restart the entire readout.</a:t>
            </a:r>
            <a:endParaRPr lang="de-DE" sz="1800" dirty="0"/>
          </a:p>
        </p:txBody>
      </p:sp>
      <p:pic>
        <p:nvPicPr>
          <p:cNvPr id="5" name="Picture 4">
            <a:extLst>
              <a:ext uri="{FF2B5EF4-FFF2-40B4-BE49-F238E27FC236}">
                <a16:creationId xmlns:a16="http://schemas.microsoft.com/office/drawing/2014/main" id="{951C4210-EC35-4028-88D4-C0C08EB9C1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9389" y="4484332"/>
            <a:ext cx="2433612" cy="1825209"/>
          </a:xfrm>
          <a:prstGeom prst="rect">
            <a:avLst/>
          </a:prstGeom>
        </p:spPr>
      </p:pic>
      <p:pic>
        <p:nvPicPr>
          <p:cNvPr id="6" name="Picture 2" descr="http://cbm.uni-muenster.de/mcbm/more/mcbm_daq_062018/p_20180618_1618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001" y="4484332"/>
            <a:ext cx="3244816" cy="18252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7827" y="4957544"/>
            <a:ext cx="785048" cy="74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619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93705" y="103188"/>
            <a:ext cx="9992241"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err="1" smtClean="0"/>
              <a:t>mCBM</a:t>
            </a:r>
            <a:r>
              <a:rPr lang="de-DE" kern="0" dirty="0" smtClean="0"/>
              <a:t>: </a:t>
            </a:r>
            <a:r>
              <a:rPr lang="de-DE" kern="0" dirty="0" err="1" smtClean="0"/>
              <a:t>issues</a:t>
            </a:r>
            <a:r>
              <a:rPr lang="de-DE" kern="0" dirty="0" smtClean="0"/>
              <a:t> </a:t>
            </a:r>
            <a:r>
              <a:rPr lang="de-DE" kern="0" dirty="0" err="1" smtClean="0"/>
              <a:t>with</a:t>
            </a:r>
            <a:r>
              <a:rPr lang="de-DE" kern="0" dirty="0" smtClean="0"/>
              <a:t> </a:t>
            </a:r>
            <a:r>
              <a:rPr lang="de-DE" kern="0" dirty="0" err="1" smtClean="0"/>
              <a:t>highest</a:t>
            </a:r>
            <a:r>
              <a:rPr lang="de-DE" kern="0" dirty="0" smtClean="0"/>
              <a:t> </a:t>
            </a:r>
            <a:r>
              <a:rPr lang="de-DE" kern="0" dirty="0" err="1" smtClean="0"/>
              <a:t>priority</a:t>
            </a:r>
            <a:r>
              <a:rPr lang="de-DE" kern="0" dirty="0"/>
              <a:t> </a:t>
            </a:r>
            <a:r>
              <a:rPr lang="de-DE" kern="0" dirty="0" smtClean="0"/>
              <a:t>– 2/3 – </a:t>
            </a:r>
            <a:r>
              <a:rPr lang="de-DE" kern="0" dirty="0" err="1" smtClean="0"/>
              <a:t>from</a:t>
            </a:r>
            <a:r>
              <a:rPr lang="de-DE" kern="0" dirty="0" smtClean="0"/>
              <a:t> ECE </a:t>
            </a:r>
            <a:r>
              <a:rPr lang="de-DE" kern="0" dirty="0" err="1" smtClean="0"/>
              <a:t>report</a:t>
            </a:r>
            <a:r>
              <a:rPr lang="de-DE" kern="0" dirty="0" smtClean="0"/>
              <a:t> CBM</a:t>
            </a:r>
            <a:endParaRPr lang="de-DE" kern="0" dirty="0"/>
          </a:p>
        </p:txBody>
      </p:sp>
      <p:sp>
        <p:nvSpPr>
          <p:cNvPr id="2" name="Rectangle 1"/>
          <p:cNvSpPr/>
          <p:nvPr/>
        </p:nvSpPr>
        <p:spPr>
          <a:xfrm>
            <a:off x="625720" y="1153817"/>
            <a:ext cx="10904123" cy="4801314"/>
          </a:xfrm>
          <a:prstGeom prst="rect">
            <a:avLst/>
          </a:prstGeom>
        </p:spPr>
        <p:txBody>
          <a:bodyPr wrap="square">
            <a:spAutoFit/>
          </a:bodyPr>
          <a:lstStyle/>
          <a:p>
            <a:pPr marL="265113" indent="-265113">
              <a:spcAft>
                <a:spcPct val="50000"/>
              </a:spcAft>
              <a:buClr>
                <a:srgbClr val="F28E00"/>
              </a:buClr>
              <a:buFont typeface="Arial Black" pitchFamily="34" charset="0"/>
              <a:buChar char="&gt;"/>
            </a:pPr>
            <a:r>
              <a:rPr lang="en-US" sz="1800" b="1" dirty="0"/>
              <a:t>b</a:t>
            </a:r>
            <a:r>
              <a:rPr lang="en-US" sz="1800" b="1" dirty="0" smtClean="0"/>
              <a:t>) </a:t>
            </a:r>
            <a:r>
              <a:rPr lang="en-US" sz="1800" b="1" dirty="0"/>
              <a:t>The data flow control and error diagnostics is not sufficiently developed yet to allow easy diagnostics of the state of the system</a:t>
            </a:r>
            <a:r>
              <a:rPr lang="en-US" sz="1800" b="1" dirty="0" smtClean="0"/>
              <a:t>.</a:t>
            </a:r>
          </a:p>
          <a:p>
            <a:pPr marL="265113" indent="-265113">
              <a:spcAft>
                <a:spcPct val="50000"/>
              </a:spcAft>
              <a:buClr>
                <a:srgbClr val="F28E00"/>
              </a:buClr>
              <a:buFont typeface="Arial Black" pitchFamily="34" charset="0"/>
              <a:buChar char="&gt;"/>
            </a:pPr>
            <a:r>
              <a:rPr lang="en-US" sz="1800" dirty="0" smtClean="0"/>
              <a:t>Currently new subsystems branch their FW from existing subsystems at an arbitrary position in history and start individual development. These developments are not merged back between subsystems.</a:t>
            </a:r>
          </a:p>
          <a:p>
            <a:pPr marL="265113" indent="-265113">
              <a:spcAft>
                <a:spcPct val="50000"/>
              </a:spcAft>
              <a:buClr>
                <a:srgbClr val="F28E00"/>
              </a:buClr>
              <a:buFont typeface="Arial Black" pitchFamily="34" charset="0"/>
              <a:buChar char="&gt;"/>
            </a:pPr>
            <a:r>
              <a:rPr lang="en-US" sz="1800" dirty="0"/>
              <a:t>The development of firmware for each subsystem needs to be streamlined and supervised</a:t>
            </a:r>
            <a:r>
              <a:rPr lang="en-US" sz="1800" dirty="0" smtClean="0"/>
              <a:t>.</a:t>
            </a:r>
          </a:p>
          <a:p>
            <a:pPr marL="265113" indent="-265113">
              <a:spcAft>
                <a:spcPct val="50000"/>
              </a:spcAft>
              <a:buClr>
                <a:srgbClr val="F28E00"/>
              </a:buClr>
              <a:buFont typeface="Arial Black" pitchFamily="34" charset="0"/>
              <a:buChar char="&gt;"/>
            </a:pPr>
            <a:r>
              <a:rPr lang="en-US" sz="1800" dirty="0" smtClean="0"/>
              <a:t>Single firmware developers are spread across various institutes. At GSI as host lab we not have an experienced hardware developer to guide newcomers during integration of their subsystem.</a:t>
            </a:r>
          </a:p>
          <a:p>
            <a:pPr marL="265113" indent="-265113">
              <a:spcAft>
                <a:spcPct val="50000"/>
              </a:spcAft>
              <a:buClr>
                <a:srgbClr val="F28E00"/>
              </a:buClr>
              <a:buFont typeface="Arial Black" pitchFamily="34" charset="0"/>
              <a:buChar char="&gt;"/>
            </a:pPr>
            <a:r>
              <a:rPr lang="en-US" sz="1800" dirty="0" smtClean="0"/>
              <a:t>We know from ATLAS and CMS experts that common firmware development in a group of </a:t>
            </a:r>
            <a:r>
              <a:rPr lang="en-US" sz="1800" smtClean="0"/>
              <a:t>individual </a:t>
            </a:r>
            <a:r>
              <a:rPr lang="en-US" sz="1800" smtClean="0"/>
              <a:t>contributors </a:t>
            </a:r>
            <a:r>
              <a:rPr lang="en-US" sz="1800" dirty="0" smtClean="0"/>
              <a:t>spread across several sites is a big challenge. It needs special attention to keep the developers synchronized. </a:t>
            </a:r>
          </a:p>
          <a:p>
            <a:pPr marL="265113" indent="-265113">
              <a:spcAft>
                <a:spcPct val="50000"/>
              </a:spcAft>
              <a:buClr>
                <a:srgbClr val="F28E00"/>
              </a:buClr>
              <a:buFont typeface="Arial Black" pitchFamily="34" charset="0"/>
              <a:buChar char="&gt;"/>
            </a:pPr>
            <a:r>
              <a:rPr lang="en-US" sz="1800" b="1" dirty="0" smtClean="0"/>
              <a:t>We are discussing the appointment of a CBM firmware coordinator.                                                 This person should enforce common coding rules for all CBM subsystems.</a:t>
            </a:r>
          </a:p>
          <a:p>
            <a:pPr marL="265113" indent="-265113">
              <a:spcAft>
                <a:spcPct val="50000"/>
              </a:spcAft>
              <a:buClr>
                <a:srgbClr val="F28E00"/>
              </a:buClr>
              <a:buFont typeface="Arial Black" pitchFamily="34" charset="0"/>
              <a:buChar char="&gt;"/>
            </a:pPr>
            <a:r>
              <a:rPr lang="en-US" sz="1800" dirty="0" smtClean="0"/>
              <a:t>Such a role will be crucial for the transition of DPB + FLIB to CRI, which requires an even tighter integration </a:t>
            </a:r>
            <a:r>
              <a:rPr lang="de-DE" sz="1800" dirty="0" err="1" smtClean="0"/>
              <a:t>of</a:t>
            </a:r>
            <a:r>
              <a:rPr lang="de-DE" sz="1800" dirty="0"/>
              <a:t> </a:t>
            </a:r>
            <a:r>
              <a:rPr lang="de-DE" sz="1800" dirty="0" err="1" smtClean="0"/>
              <a:t>common</a:t>
            </a:r>
            <a:r>
              <a:rPr lang="de-DE" sz="1800" dirty="0"/>
              <a:t> </a:t>
            </a:r>
            <a:r>
              <a:rPr lang="de-DE" sz="1800" dirty="0" err="1" smtClean="0"/>
              <a:t>firmware</a:t>
            </a:r>
            <a:r>
              <a:rPr lang="de-DE" sz="1800" dirty="0" smtClean="0"/>
              <a:t> </a:t>
            </a:r>
            <a:r>
              <a:rPr lang="de-DE" sz="1800" dirty="0" err="1" smtClean="0"/>
              <a:t>blocks</a:t>
            </a:r>
            <a:r>
              <a:rPr lang="de-DE" sz="1800" dirty="0" smtClean="0"/>
              <a:t> </a:t>
            </a:r>
            <a:r>
              <a:rPr lang="de-DE" sz="1800" dirty="0" err="1" smtClean="0"/>
              <a:t>with</a:t>
            </a:r>
            <a:r>
              <a:rPr lang="de-DE" sz="1800" dirty="0" smtClean="0"/>
              <a:t> </a:t>
            </a:r>
            <a:r>
              <a:rPr lang="de-DE" sz="1800" dirty="0" err="1" smtClean="0"/>
              <a:t>subsystem</a:t>
            </a:r>
            <a:r>
              <a:rPr lang="de-DE" sz="1800" dirty="0" smtClean="0"/>
              <a:t> </a:t>
            </a:r>
            <a:r>
              <a:rPr lang="de-DE" sz="1800" dirty="0" err="1" smtClean="0"/>
              <a:t>firmware</a:t>
            </a:r>
            <a:r>
              <a:rPr lang="de-DE" sz="1800" dirty="0" smtClean="0"/>
              <a:t>.</a:t>
            </a:r>
            <a:endParaRPr lang="en-US" sz="1800"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7827" y="4957544"/>
            <a:ext cx="785048" cy="74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8693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8" name="AutoShape 4" descr="http://cbm.uni-muenster.de/afck/more/ndpb/ndpb_20151009_181101.jpg"/>
          <p:cNvSpPr>
            <a:spLocks noChangeAspect="1" noChangeArrowheads="1"/>
          </p:cNvSpPr>
          <p:nvPr/>
        </p:nvSpPr>
        <p:spPr bwMode="auto">
          <a:xfrm>
            <a:off x="23812" y="14289"/>
            <a:ext cx="12144376" cy="68294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11" name="Rectangle 2"/>
          <p:cNvSpPr txBox="1">
            <a:spLocks noChangeArrowheads="1"/>
          </p:cNvSpPr>
          <p:nvPr/>
        </p:nvSpPr>
        <p:spPr bwMode="auto">
          <a:xfrm>
            <a:off x="321129"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a:t>Outline</a:t>
            </a:r>
          </a:p>
        </p:txBody>
      </p:sp>
      <p:sp>
        <p:nvSpPr>
          <p:cNvPr id="19" name="Rectangle 18"/>
          <p:cNvSpPr/>
          <p:nvPr/>
        </p:nvSpPr>
        <p:spPr>
          <a:xfrm>
            <a:off x="2676903" y="1570783"/>
            <a:ext cx="6398858" cy="3231654"/>
          </a:xfrm>
          <a:prstGeom prst="rect">
            <a:avLst/>
          </a:prstGeom>
        </p:spPr>
        <p:txBody>
          <a:bodyPr wrap="square">
            <a:spAutoFit/>
          </a:bodyPr>
          <a:lstStyle/>
          <a:p>
            <a:pPr marL="265113" indent="-265113">
              <a:spcAft>
                <a:spcPct val="50000"/>
              </a:spcAft>
              <a:buClr>
                <a:srgbClr val="F28E00"/>
              </a:buClr>
              <a:buFont typeface="Arial Black" pitchFamily="34" charset="0"/>
              <a:buChar char="&gt;"/>
            </a:pPr>
            <a:r>
              <a:rPr lang="en-US" sz="2400" dirty="0" smtClean="0"/>
              <a:t>The CBM readout challenge</a:t>
            </a:r>
          </a:p>
          <a:p>
            <a:pPr marL="265113" indent="-265113">
              <a:spcAft>
                <a:spcPct val="50000"/>
              </a:spcAft>
              <a:buClr>
                <a:srgbClr val="F28E00"/>
              </a:buClr>
              <a:buFont typeface="Arial Black" pitchFamily="34" charset="0"/>
              <a:buChar char="&gt;"/>
            </a:pPr>
            <a:r>
              <a:rPr lang="en-US" sz="2400" dirty="0"/>
              <a:t>The </a:t>
            </a:r>
            <a:r>
              <a:rPr lang="en-US" sz="2400" dirty="0" smtClean="0"/>
              <a:t>GBT based CBM readout chain </a:t>
            </a:r>
          </a:p>
          <a:p>
            <a:pPr marL="265113" indent="-265113">
              <a:spcAft>
                <a:spcPct val="50000"/>
              </a:spcAft>
              <a:buClr>
                <a:srgbClr val="F28E00"/>
              </a:buClr>
              <a:buFont typeface="Arial Black" pitchFamily="34" charset="0"/>
              <a:buChar char="&gt;"/>
            </a:pPr>
            <a:r>
              <a:rPr lang="en-US" sz="2400" dirty="0" smtClean="0"/>
              <a:t>Hardware building blocks / FLES cluster</a:t>
            </a:r>
          </a:p>
          <a:p>
            <a:pPr marL="265113" indent="-265113">
              <a:spcAft>
                <a:spcPct val="50000"/>
              </a:spcAft>
              <a:buClr>
                <a:srgbClr val="F28E00"/>
              </a:buClr>
              <a:buFont typeface="Arial Black" pitchFamily="34" charset="0"/>
              <a:buChar char="&gt;"/>
            </a:pPr>
            <a:r>
              <a:rPr lang="en-US" sz="2400" dirty="0"/>
              <a:t>Overload situation and </a:t>
            </a:r>
            <a:r>
              <a:rPr lang="en-US" sz="2400" dirty="0" smtClean="0"/>
              <a:t>throttling with TFC</a:t>
            </a:r>
          </a:p>
          <a:p>
            <a:pPr marL="265113" indent="-265113">
              <a:spcAft>
                <a:spcPct val="50000"/>
              </a:spcAft>
              <a:buClr>
                <a:srgbClr val="F28E00"/>
              </a:buClr>
              <a:buFont typeface="Arial Black" pitchFamily="34" charset="0"/>
              <a:buChar char="&gt;"/>
            </a:pPr>
            <a:r>
              <a:rPr lang="en-US" sz="2400" dirty="0" err="1" smtClean="0"/>
              <a:t>mCBM</a:t>
            </a:r>
            <a:r>
              <a:rPr lang="en-US" sz="2400" dirty="0" smtClean="0"/>
              <a:t> as test bench – lessons we learned</a:t>
            </a:r>
          </a:p>
          <a:p>
            <a:pPr marL="265113" indent="-265113">
              <a:spcAft>
                <a:spcPct val="50000"/>
              </a:spcAft>
              <a:buClr>
                <a:srgbClr val="F28E00"/>
              </a:buClr>
              <a:buFont typeface="Arial Black" pitchFamily="34" charset="0"/>
              <a:buChar char="&gt;"/>
            </a:pPr>
            <a:r>
              <a:rPr lang="en-US" sz="2400" dirty="0" smtClean="0"/>
              <a:t>Summary and next steps</a:t>
            </a:r>
          </a:p>
        </p:txBody>
      </p:sp>
    </p:spTree>
    <p:extLst>
      <p:ext uri="{BB962C8B-B14F-4D97-AF65-F5344CB8AC3E}">
        <p14:creationId xmlns:p14="http://schemas.microsoft.com/office/powerpoint/2010/main" val="7934011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93705" y="103188"/>
            <a:ext cx="10074128"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err="1" smtClean="0"/>
              <a:t>mCBM</a:t>
            </a:r>
            <a:r>
              <a:rPr lang="de-DE" kern="0" dirty="0" smtClean="0"/>
              <a:t>: </a:t>
            </a:r>
            <a:r>
              <a:rPr lang="de-DE" kern="0" dirty="0" err="1" smtClean="0"/>
              <a:t>issues</a:t>
            </a:r>
            <a:r>
              <a:rPr lang="de-DE" kern="0" dirty="0" smtClean="0"/>
              <a:t> </a:t>
            </a:r>
            <a:r>
              <a:rPr lang="de-DE" kern="0" dirty="0" err="1" smtClean="0"/>
              <a:t>with</a:t>
            </a:r>
            <a:r>
              <a:rPr lang="de-DE" kern="0" dirty="0" smtClean="0"/>
              <a:t> </a:t>
            </a:r>
            <a:r>
              <a:rPr lang="de-DE" kern="0" dirty="0" err="1" smtClean="0"/>
              <a:t>highest</a:t>
            </a:r>
            <a:r>
              <a:rPr lang="de-DE" kern="0" dirty="0" smtClean="0"/>
              <a:t> </a:t>
            </a:r>
            <a:r>
              <a:rPr lang="de-DE" kern="0" dirty="0" err="1" smtClean="0"/>
              <a:t>priority</a:t>
            </a:r>
            <a:r>
              <a:rPr lang="de-DE" kern="0" dirty="0"/>
              <a:t> </a:t>
            </a:r>
            <a:r>
              <a:rPr lang="de-DE" kern="0" dirty="0" smtClean="0"/>
              <a:t>– 3/3 – </a:t>
            </a:r>
            <a:r>
              <a:rPr lang="de-DE" kern="0" dirty="0" err="1" smtClean="0"/>
              <a:t>from</a:t>
            </a:r>
            <a:r>
              <a:rPr lang="de-DE" kern="0" dirty="0" smtClean="0"/>
              <a:t> ECE </a:t>
            </a:r>
            <a:r>
              <a:rPr lang="de-DE" kern="0" dirty="0" err="1" smtClean="0"/>
              <a:t>report</a:t>
            </a:r>
            <a:r>
              <a:rPr lang="de-DE" kern="0" dirty="0" smtClean="0"/>
              <a:t> CBM</a:t>
            </a:r>
            <a:endParaRPr lang="de-DE" kern="0" dirty="0"/>
          </a:p>
        </p:txBody>
      </p:sp>
      <p:sp>
        <p:nvSpPr>
          <p:cNvPr id="2" name="Rectangle 1"/>
          <p:cNvSpPr/>
          <p:nvPr/>
        </p:nvSpPr>
        <p:spPr>
          <a:xfrm>
            <a:off x="393704" y="949097"/>
            <a:ext cx="11558981" cy="646331"/>
          </a:xfrm>
          <a:prstGeom prst="rect">
            <a:avLst/>
          </a:prstGeom>
        </p:spPr>
        <p:txBody>
          <a:bodyPr wrap="square">
            <a:spAutoFit/>
          </a:bodyPr>
          <a:lstStyle/>
          <a:p>
            <a:pPr marL="265113" indent="-265113">
              <a:spcAft>
                <a:spcPct val="50000"/>
              </a:spcAft>
              <a:buClr>
                <a:srgbClr val="F28E00"/>
              </a:buClr>
              <a:buFont typeface="Arial Black" pitchFamily="34" charset="0"/>
              <a:buChar char="&gt;"/>
            </a:pPr>
            <a:r>
              <a:rPr lang="en-US" sz="1800" b="1" dirty="0" smtClean="0"/>
              <a:t>d) </a:t>
            </a:r>
            <a:r>
              <a:rPr lang="en-US" sz="1800" b="1" dirty="0"/>
              <a:t>Operation at high load gave rise to uncontrolled data losses in the aggregation levels of the firmware</a:t>
            </a:r>
            <a:r>
              <a:rPr lang="en-US" sz="1800" b="1" dirty="0" smtClean="0"/>
              <a:t>.</a:t>
            </a:r>
          </a:p>
        </p:txBody>
      </p:sp>
      <p:pic>
        <p:nvPicPr>
          <p:cNvPr id="3" name="Picture 2"/>
          <p:cNvPicPr>
            <a:picLocks noChangeAspect="1"/>
          </p:cNvPicPr>
          <p:nvPr/>
        </p:nvPicPr>
        <p:blipFill>
          <a:blip r:embed="rId2"/>
          <a:stretch>
            <a:fillRect/>
          </a:stretch>
        </p:blipFill>
        <p:spPr>
          <a:xfrm>
            <a:off x="5554634" y="1515761"/>
            <a:ext cx="6398051" cy="4792607"/>
          </a:xfrm>
          <a:prstGeom prst="rect">
            <a:avLst/>
          </a:prstGeom>
        </p:spPr>
      </p:pic>
      <p:sp>
        <p:nvSpPr>
          <p:cNvPr id="5" name="Rectangle 4"/>
          <p:cNvSpPr/>
          <p:nvPr/>
        </p:nvSpPr>
        <p:spPr>
          <a:xfrm>
            <a:off x="382328" y="1756595"/>
            <a:ext cx="5042116" cy="3970318"/>
          </a:xfrm>
          <a:prstGeom prst="rect">
            <a:avLst/>
          </a:prstGeom>
        </p:spPr>
        <p:txBody>
          <a:bodyPr wrap="square">
            <a:spAutoFit/>
          </a:bodyPr>
          <a:lstStyle/>
          <a:p>
            <a:pPr marL="265113" indent="-265113">
              <a:spcAft>
                <a:spcPct val="50000"/>
              </a:spcAft>
              <a:buClr>
                <a:srgbClr val="F28E00"/>
              </a:buClr>
              <a:buFont typeface="Arial Black" pitchFamily="34" charset="0"/>
              <a:buChar char="&gt;"/>
            </a:pPr>
            <a:r>
              <a:rPr lang="en-US" sz="1800" dirty="0" smtClean="0"/>
              <a:t>Indeed, from the March 2019 data </a:t>
            </a:r>
            <a:r>
              <a:rPr lang="en-US" sz="1800" dirty="0"/>
              <a:t>taking </a:t>
            </a:r>
            <a:r>
              <a:rPr lang="en-US" sz="1800" dirty="0" smtClean="0"/>
              <a:t>we </a:t>
            </a:r>
            <a:r>
              <a:rPr lang="en-US" sz="1800" dirty="0"/>
              <a:t>understood </a:t>
            </a:r>
            <a:r>
              <a:rPr lang="en-US" sz="1800" dirty="0" smtClean="0"/>
              <a:t>only the runs at low hit rates. Subsystem correlations for runs at high rates were not investigated to the same level of detail.</a:t>
            </a:r>
          </a:p>
          <a:p>
            <a:pPr marL="265113" indent="-265113">
              <a:spcAft>
                <a:spcPct val="50000"/>
              </a:spcAft>
              <a:buClr>
                <a:srgbClr val="F28E00"/>
              </a:buClr>
              <a:buFont typeface="Arial Black" pitchFamily="34" charset="0"/>
              <a:buChar char="&gt;"/>
            </a:pPr>
            <a:r>
              <a:rPr lang="en-US" sz="1800" b="1" dirty="0" smtClean="0"/>
              <a:t>Review the subsystem firmware written by individual developers with experts from other subsystems</a:t>
            </a:r>
            <a:r>
              <a:rPr lang="en-US" sz="1800" dirty="0" smtClean="0"/>
              <a:t>.</a:t>
            </a:r>
          </a:p>
          <a:p>
            <a:pPr marL="265113" indent="-265113">
              <a:spcAft>
                <a:spcPct val="50000"/>
              </a:spcAft>
              <a:buClr>
                <a:srgbClr val="F28E00"/>
              </a:buClr>
              <a:buFont typeface="Arial Black" pitchFamily="34" charset="0"/>
              <a:buChar char="&gt;"/>
            </a:pPr>
            <a:r>
              <a:rPr lang="en-US" sz="1800" dirty="0" smtClean="0"/>
              <a:t>We will </a:t>
            </a:r>
            <a:r>
              <a:rPr lang="en-US" sz="1800" b="1" dirty="0" smtClean="0"/>
              <a:t>put more focus on dry runs and data challenges </a:t>
            </a:r>
            <a:r>
              <a:rPr lang="en-US" sz="1800" dirty="0" smtClean="0"/>
              <a:t>prior to upcoming beam tests to come to a better understanding of our readout system under high rate conditions.</a:t>
            </a:r>
          </a:p>
        </p:txBody>
      </p:sp>
      <p:sp>
        <p:nvSpPr>
          <p:cNvPr id="4" name="Rectangle 3"/>
          <p:cNvSpPr/>
          <p:nvPr/>
        </p:nvSpPr>
        <p:spPr>
          <a:xfrm rot="594300">
            <a:off x="9214066" y="2536393"/>
            <a:ext cx="2812565" cy="584775"/>
          </a:xfrm>
          <a:prstGeom prst="rect">
            <a:avLst/>
          </a:prstGeom>
        </p:spPr>
        <p:txBody>
          <a:bodyPr wrap="none">
            <a:spAutoFit/>
          </a:bodyPr>
          <a:lstStyle/>
          <a:p>
            <a:r>
              <a:rPr lang="en-US" dirty="0" smtClean="0">
                <a:solidFill>
                  <a:srgbClr val="FF0000"/>
                </a:solidFill>
              </a:rPr>
              <a:t>Slide by J. Fruehauf</a:t>
            </a:r>
          </a:p>
          <a:p>
            <a:r>
              <a:rPr lang="en-US" dirty="0" smtClean="0">
                <a:solidFill>
                  <a:srgbClr val="FF0000"/>
                </a:solidFill>
              </a:rPr>
              <a:t>on data loss in TOF firmware</a:t>
            </a:r>
            <a:endParaRPr lang="de-DE" dirty="0">
              <a:solidFill>
                <a:srgbClr val="FF0000"/>
              </a:solidFill>
            </a:endParaRPr>
          </a:p>
        </p:txBody>
      </p:sp>
      <p:pic>
        <p:nvPicPr>
          <p:cNvPr id="7" name="Picture 10" descr="http://cbm.uni-muenster.de/pics/cbm_logo_offcial_200x270.jpg"/>
          <p:cNvPicPr>
            <a:picLocks noChangeAspect="1" noChangeArrowheads="1"/>
          </p:cNvPicPr>
          <p:nvPr/>
        </p:nvPicPr>
        <p:blipFill>
          <a:blip r:embed="rId3"/>
          <a:srcRect/>
          <a:stretch>
            <a:fillRect/>
          </a:stretch>
        </p:blipFill>
        <p:spPr bwMode="auto">
          <a:xfrm>
            <a:off x="11341130" y="5810250"/>
            <a:ext cx="711200" cy="958850"/>
          </a:xfrm>
          <a:prstGeom prst="rect">
            <a:avLst/>
          </a:prstGeom>
          <a:noFill/>
          <a:ln w="9525">
            <a:noFill/>
            <a:miter lim="800000"/>
            <a:headEnd/>
            <a:tailEnd/>
          </a:ln>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7827" y="4957544"/>
            <a:ext cx="785048" cy="74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4718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21133"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smtClean="0"/>
              <a:t>Summary </a:t>
            </a:r>
            <a:r>
              <a:rPr lang="de-DE" kern="0" dirty="0" err="1" smtClean="0"/>
              <a:t>and</a:t>
            </a:r>
            <a:r>
              <a:rPr lang="de-DE" kern="0" dirty="0" smtClean="0"/>
              <a:t> </a:t>
            </a:r>
            <a:r>
              <a:rPr lang="de-DE" kern="0" dirty="0" err="1" smtClean="0"/>
              <a:t>next</a:t>
            </a:r>
            <a:r>
              <a:rPr lang="de-DE" kern="0" dirty="0" smtClean="0"/>
              <a:t> </a:t>
            </a:r>
            <a:r>
              <a:rPr lang="de-DE" kern="0" dirty="0" err="1" smtClean="0"/>
              <a:t>steps</a:t>
            </a:r>
            <a:endParaRPr lang="de-DE" kern="0" dirty="0"/>
          </a:p>
        </p:txBody>
      </p:sp>
      <p:pic>
        <p:nvPicPr>
          <p:cNvPr id="3" name="Picture 2"/>
          <p:cNvPicPr>
            <a:picLocks noChangeAspect="1"/>
          </p:cNvPicPr>
          <p:nvPr/>
        </p:nvPicPr>
        <p:blipFill>
          <a:blip r:embed="rId2"/>
          <a:stretch>
            <a:fillRect/>
          </a:stretch>
        </p:blipFill>
        <p:spPr>
          <a:xfrm>
            <a:off x="406783" y="1030514"/>
            <a:ext cx="3878650" cy="5479857"/>
          </a:xfrm>
          <a:prstGeom prst="rect">
            <a:avLst/>
          </a:prstGeom>
        </p:spPr>
      </p:pic>
      <p:sp>
        <p:nvSpPr>
          <p:cNvPr id="18" name="Rectangle 17"/>
          <p:cNvSpPr/>
          <p:nvPr/>
        </p:nvSpPr>
        <p:spPr>
          <a:xfrm>
            <a:off x="4581189" y="1546706"/>
            <a:ext cx="7209758" cy="4108817"/>
          </a:xfrm>
          <a:prstGeom prst="rect">
            <a:avLst/>
          </a:prstGeom>
        </p:spPr>
        <p:txBody>
          <a:bodyPr wrap="square">
            <a:spAutoFit/>
          </a:bodyPr>
          <a:lstStyle/>
          <a:p>
            <a:pPr marL="265113" indent="-265113">
              <a:spcAft>
                <a:spcPct val="50000"/>
              </a:spcAft>
              <a:buClr>
                <a:srgbClr val="F28E00"/>
              </a:buClr>
              <a:buFont typeface="Arial Black" pitchFamily="34" charset="0"/>
              <a:buChar char="&gt;"/>
            </a:pPr>
            <a:r>
              <a:rPr lang="en-US" sz="1800" dirty="0"/>
              <a:t>the </a:t>
            </a:r>
            <a:r>
              <a:rPr lang="en-US" sz="1800" dirty="0" smtClean="0"/>
              <a:t>CBM DAQ architecture is mostly defined by choice of GBT</a:t>
            </a:r>
          </a:p>
          <a:p>
            <a:pPr marL="265113" indent="-265113">
              <a:spcAft>
                <a:spcPct val="50000"/>
              </a:spcAft>
              <a:buClr>
                <a:srgbClr val="F28E00"/>
              </a:buClr>
              <a:buFont typeface="Arial Black" pitchFamily="34" charset="0"/>
              <a:buChar char="&gt;"/>
            </a:pPr>
            <a:r>
              <a:rPr lang="en-US" sz="1800" dirty="0" smtClean="0"/>
              <a:t>CBM will use GBT links for timing, data and slow control signals </a:t>
            </a:r>
          </a:p>
          <a:p>
            <a:pPr marL="265113" indent="-265113">
              <a:spcAft>
                <a:spcPct val="50000"/>
              </a:spcAft>
              <a:buClr>
                <a:srgbClr val="F28E00"/>
              </a:buClr>
              <a:buFont typeface="Arial Black" pitchFamily="34" charset="0"/>
              <a:buChar char="&gt;"/>
            </a:pPr>
            <a:r>
              <a:rPr lang="en-US" sz="1800" dirty="0" err="1" smtClean="0"/>
              <a:t>mCBM</a:t>
            </a:r>
            <a:r>
              <a:rPr lang="en-US" sz="1800" dirty="0" smtClean="0"/>
              <a:t> serves as active test bench to commission our readout</a:t>
            </a:r>
          </a:p>
          <a:p>
            <a:pPr marL="265113" indent="-265113">
              <a:spcAft>
                <a:spcPct val="50000"/>
              </a:spcAft>
              <a:buClr>
                <a:srgbClr val="F28E00"/>
              </a:buClr>
              <a:buFont typeface="Arial Black" pitchFamily="34" charset="0"/>
              <a:buChar char="&gt;"/>
            </a:pPr>
            <a:r>
              <a:rPr lang="en-US" sz="1800" dirty="0"/>
              <a:t>several issues identified during </a:t>
            </a:r>
            <a:r>
              <a:rPr lang="en-US" sz="1800" dirty="0" err="1"/>
              <a:t>mCBM</a:t>
            </a:r>
            <a:r>
              <a:rPr lang="en-US" sz="1800" dirty="0"/>
              <a:t> operation</a:t>
            </a:r>
          </a:p>
          <a:p>
            <a:pPr marL="265113" indent="-265113">
              <a:spcAft>
                <a:spcPct val="50000"/>
              </a:spcAft>
              <a:buClr>
                <a:srgbClr val="F28E00"/>
              </a:buClr>
              <a:buFont typeface="Arial Black" pitchFamily="34" charset="0"/>
              <a:buChar char="&gt;"/>
            </a:pPr>
            <a:r>
              <a:rPr lang="en-US" sz="1800" dirty="0"/>
              <a:t>consolidation of firmware structure is ongoing</a:t>
            </a:r>
          </a:p>
          <a:p>
            <a:pPr marL="265113" indent="-265113">
              <a:spcAft>
                <a:spcPct val="50000"/>
              </a:spcAft>
              <a:buClr>
                <a:srgbClr val="F28E00"/>
              </a:buClr>
              <a:buFont typeface="Arial Black" pitchFamily="34" charset="0"/>
              <a:buChar char="&gt;"/>
            </a:pPr>
            <a:r>
              <a:rPr lang="en-US" sz="1800" dirty="0" smtClean="0"/>
              <a:t>upgrade to CRI based single-FPGA, 2-cluster system for Q3/2020</a:t>
            </a:r>
            <a:endParaRPr lang="en-US" sz="1800" dirty="0"/>
          </a:p>
          <a:p>
            <a:pPr marL="265113" indent="-265113">
              <a:spcAft>
                <a:spcPct val="50000"/>
              </a:spcAft>
              <a:buClr>
                <a:srgbClr val="F28E00"/>
              </a:buClr>
              <a:buFont typeface="Arial Black" pitchFamily="34" charset="0"/>
              <a:buChar char="&gt;"/>
            </a:pPr>
            <a:r>
              <a:rPr lang="en-US" sz="1800" dirty="0" smtClean="0"/>
              <a:t>synchronization of individual firmware developers at remote sites is a challenge, appointment of CBM firmware coordinator could be a solution</a:t>
            </a:r>
            <a:endParaRPr lang="en-US" sz="1800" dirty="0"/>
          </a:p>
          <a:p>
            <a:pPr marL="265113" indent="-265113">
              <a:spcAft>
                <a:spcPct val="50000"/>
              </a:spcAft>
              <a:buClr>
                <a:srgbClr val="F28E00"/>
              </a:buClr>
              <a:buFont typeface="Arial Black" pitchFamily="34" charset="0"/>
              <a:buChar char="&gt;"/>
            </a:pPr>
            <a:r>
              <a:rPr lang="en-US" sz="1800" dirty="0" smtClean="0"/>
              <a:t>Online Systems TDR (Part 1) – Data Acquisition                              is under preparation for submission in Q4/2020</a:t>
            </a:r>
            <a:endParaRPr lang="en-US" sz="1800" dirty="0"/>
          </a:p>
        </p:txBody>
      </p:sp>
    </p:spTree>
    <p:extLst>
      <p:ext uri="{BB962C8B-B14F-4D97-AF65-F5344CB8AC3E}">
        <p14:creationId xmlns:p14="http://schemas.microsoft.com/office/powerpoint/2010/main" val="18493765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06619"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a:t>The end </a:t>
            </a:r>
          </a:p>
        </p:txBody>
      </p:sp>
      <p:sp>
        <p:nvSpPr>
          <p:cNvPr id="2" name="TextBox 1"/>
          <p:cNvSpPr txBox="1"/>
          <p:nvPr/>
        </p:nvSpPr>
        <p:spPr>
          <a:xfrm>
            <a:off x="3423416" y="4161185"/>
            <a:ext cx="5378395" cy="1754326"/>
          </a:xfrm>
          <a:prstGeom prst="rect">
            <a:avLst/>
          </a:prstGeom>
          <a:noFill/>
        </p:spPr>
        <p:txBody>
          <a:bodyPr wrap="none" rtlCol="0">
            <a:spAutoFit/>
          </a:bodyPr>
          <a:lstStyle/>
          <a:p>
            <a:pPr algn="ctr"/>
            <a:r>
              <a:rPr lang="en-US" sz="5400" dirty="0"/>
              <a:t>Thank you </a:t>
            </a:r>
          </a:p>
          <a:p>
            <a:pPr algn="ctr"/>
            <a:r>
              <a:rPr lang="en-US" sz="5400" dirty="0"/>
              <a:t>for your attention</a:t>
            </a:r>
            <a:endParaRPr lang="de-DE" sz="5400" dirty="0"/>
          </a:p>
        </p:txBody>
      </p:sp>
      <p:pic>
        <p:nvPicPr>
          <p:cNvPr id="4" name="Picture 2" descr="http://cbm.uni-muenster.de/mcbm/more/mcbm_phase201806/2018062301_mcbm_setu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676" y="869503"/>
            <a:ext cx="5715000" cy="311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8765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9" name="Rectangle 3"/>
          <p:cNvSpPr>
            <a:spLocks noChangeArrowheads="1"/>
          </p:cNvSpPr>
          <p:nvPr/>
        </p:nvSpPr>
        <p:spPr bwMode="auto">
          <a:xfrm>
            <a:off x="2209800" y="1905000"/>
            <a:ext cx="7772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Times New Roman" panose="02020603050405020304" pitchFamily="18" charset="0"/>
              </a:defRPr>
            </a:lvl1pPr>
            <a:lvl2pPr algn="ctr">
              <a:spcBef>
                <a:spcPct val="20000"/>
              </a:spcBef>
              <a:defRPr sz="2800">
                <a:solidFill>
                  <a:schemeClr val="tx1"/>
                </a:solidFill>
                <a:latin typeface="Times New Roman" panose="02020603050405020304" pitchFamily="18" charset="0"/>
              </a:defRPr>
            </a:lvl2pPr>
            <a:lvl3pPr algn="ctr">
              <a:spcBef>
                <a:spcPct val="20000"/>
              </a:spcBef>
              <a:defRPr sz="2400">
                <a:solidFill>
                  <a:schemeClr val="tx1"/>
                </a:solidFill>
                <a:latin typeface="Times New Roman" panose="02020603050405020304" pitchFamily="18" charset="0"/>
              </a:defRPr>
            </a:lvl3pPr>
            <a:lvl4pPr algn="ctr">
              <a:spcBef>
                <a:spcPct val="20000"/>
              </a:spcBef>
              <a:defRPr sz="2000">
                <a:solidFill>
                  <a:schemeClr val="tx1"/>
                </a:solidFill>
                <a:latin typeface="Times New Roman" panose="02020603050405020304" pitchFamily="18" charset="0"/>
              </a:defRPr>
            </a:lvl4pPr>
            <a:lvl5pPr algn="ctr">
              <a:spcBef>
                <a:spcPct val="20000"/>
              </a:spcBef>
              <a:defRPr sz="2000">
                <a:solidFill>
                  <a:schemeClr val="tx1"/>
                </a:solidFill>
                <a:latin typeface="Times New Roman" panose="02020603050405020304" pitchFamily="18" charset="0"/>
              </a:defRPr>
            </a:lvl5pPr>
            <a:lvl6pPr algn="ctr" fontAlgn="base">
              <a:spcBef>
                <a:spcPct val="20000"/>
              </a:spcBef>
              <a:spcAft>
                <a:spcPct val="0"/>
              </a:spcAft>
              <a:defRPr sz="2000">
                <a:solidFill>
                  <a:schemeClr val="tx1"/>
                </a:solidFill>
                <a:latin typeface="Times New Roman" panose="02020603050405020304" pitchFamily="18" charset="0"/>
              </a:defRPr>
            </a:lvl6pPr>
            <a:lvl7pPr algn="ctr" fontAlgn="base">
              <a:spcBef>
                <a:spcPct val="20000"/>
              </a:spcBef>
              <a:spcAft>
                <a:spcPct val="0"/>
              </a:spcAft>
              <a:defRPr sz="2000">
                <a:solidFill>
                  <a:schemeClr val="tx1"/>
                </a:solidFill>
                <a:latin typeface="Times New Roman" panose="02020603050405020304" pitchFamily="18" charset="0"/>
              </a:defRPr>
            </a:lvl7pPr>
            <a:lvl8pPr algn="ctr" fontAlgn="base">
              <a:spcBef>
                <a:spcPct val="20000"/>
              </a:spcBef>
              <a:spcAft>
                <a:spcPct val="0"/>
              </a:spcAft>
              <a:defRPr sz="2000">
                <a:solidFill>
                  <a:schemeClr val="tx1"/>
                </a:solidFill>
                <a:latin typeface="Times New Roman" panose="02020603050405020304" pitchFamily="18" charset="0"/>
              </a:defRPr>
            </a:lvl8pPr>
            <a:lvl9pPr algn="ctr" fontAlgn="base">
              <a:spcBef>
                <a:spcPct val="20000"/>
              </a:spcBef>
              <a:spcAft>
                <a:spcPct val="0"/>
              </a:spcAft>
              <a:defRPr sz="2000">
                <a:solidFill>
                  <a:schemeClr val="tx1"/>
                </a:solidFill>
                <a:latin typeface="Times New Roman" panose="02020603050405020304" pitchFamily="18" charset="0"/>
              </a:defRPr>
            </a:lvl9pPr>
          </a:lstStyle>
          <a:p>
            <a:pPr>
              <a:defRPr/>
            </a:pPr>
            <a:endParaRPr lang="en-US" altLang="en-US" sz="2400">
              <a:solidFill>
                <a:schemeClr val="bg1"/>
              </a:solidFill>
              <a:effectLst>
                <a:outerShdw blurRad="38100" dist="38100" dir="2700000" algn="tl">
                  <a:srgbClr val="000000"/>
                </a:outerShdw>
              </a:effectLst>
              <a:latin typeface="Comic Sans MS" panose="030F0702030302020204" pitchFamily="66" charset="0"/>
            </a:endParaRPr>
          </a:p>
        </p:txBody>
      </p:sp>
      <p:sp>
        <p:nvSpPr>
          <p:cNvPr id="7" name="Rectangle 2"/>
          <p:cNvSpPr txBox="1">
            <a:spLocks noChangeArrowheads="1"/>
          </p:cNvSpPr>
          <p:nvPr/>
        </p:nvSpPr>
        <p:spPr bwMode="auto">
          <a:xfrm>
            <a:off x="306615"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smtClean="0"/>
              <a:t>Bonus</a:t>
            </a:r>
            <a:endParaRPr lang="de-DE" kern="0" dirty="0"/>
          </a:p>
        </p:txBody>
      </p:sp>
      <p:sp>
        <p:nvSpPr>
          <p:cNvPr id="2" name="TextBox 1"/>
          <p:cNvSpPr txBox="1"/>
          <p:nvPr/>
        </p:nvSpPr>
        <p:spPr>
          <a:xfrm>
            <a:off x="3743064" y="2777551"/>
            <a:ext cx="4548040" cy="1015663"/>
          </a:xfrm>
          <a:prstGeom prst="rect">
            <a:avLst/>
          </a:prstGeom>
          <a:noFill/>
        </p:spPr>
        <p:txBody>
          <a:bodyPr wrap="none" rtlCol="0">
            <a:spAutoFit/>
          </a:bodyPr>
          <a:lstStyle/>
          <a:p>
            <a:r>
              <a:rPr lang="en-US" sz="6000" dirty="0" smtClean="0"/>
              <a:t>Bonus slides</a:t>
            </a:r>
            <a:endParaRPr lang="de-DE" sz="6000" dirty="0"/>
          </a:p>
        </p:txBody>
      </p:sp>
    </p:spTree>
    <p:extLst>
      <p:ext uri="{BB962C8B-B14F-4D97-AF65-F5344CB8AC3E}">
        <p14:creationId xmlns:p14="http://schemas.microsoft.com/office/powerpoint/2010/main" val="35113851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6534" y="4037924"/>
            <a:ext cx="405765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descr="C:\Users\emscherm\Desktop\fotos_mobile_201803\20180215_0929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282" y="1174647"/>
            <a:ext cx="4075318" cy="22923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0"/>
          <p:cNvSpPr>
            <a:spLocks noChangeArrowheads="1"/>
          </p:cNvSpPr>
          <p:nvPr/>
        </p:nvSpPr>
        <p:spPr bwMode="auto">
          <a:xfrm>
            <a:off x="2229678" y="780843"/>
            <a:ext cx="37139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fontAlgn="base">
              <a:spcBef>
                <a:spcPct val="20000"/>
              </a:spcBef>
              <a:spcAft>
                <a:spcPct val="0"/>
              </a:spcAft>
              <a:buChar char="»"/>
              <a:defRPr sz="2000">
                <a:solidFill>
                  <a:schemeClr val="tx1"/>
                </a:solidFill>
                <a:latin typeface="Times New Roman" pitchFamily="18" charset="0"/>
              </a:defRPr>
            </a:lvl6pPr>
            <a:lvl7pPr marL="2971800" indent="-228600" fontAlgn="base">
              <a:spcBef>
                <a:spcPct val="20000"/>
              </a:spcBef>
              <a:spcAft>
                <a:spcPct val="0"/>
              </a:spcAft>
              <a:buChar char="»"/>
              <a:defRPr sz="2000">
                <a:solidFill>
                  <a:schemeClr val="tx1"/>
                </a:solidFill>
                <a:latin typeface="Times New Roman" pitchFamily="18" charset="0"/>
              </a:defRPr>
            </a:lvl7pPr>
            <a:lvl8pPr marL="3429000" indent="-228600" fontAlgn="base">
              <a:spcBef>
                <a:spcPct val="20000"/>
              </a:spcBef>
              <a:spcAft>
                <a:spcPct val="0"/>
              </a:spcAft>
              <a:buChar char="»"/>
              <a:defRPr sz="2000">
                <a:solidFill>
                  <a:schemeClr val="tx1"/>
                </a:solidFill>
                <a:latin typeface="Times New Roman" pitchFamily="18" charset="0"/>
              </a:defRPr>
            </a:lvl8pPr>
            <a:lvl9pPr marL="3886200" indent="-228600" fontAlgn="base">
              <a:spcBef>
                <a:spcPct val="20000"/>
              </a:spcBef>
              <a:spcAft>
                <a:spcPct val="0"/>
              </a:spcAft>
              <a:buChar char="»"/>
              <a:defRPr sz="2000">
                <a:solidFill>
                  <a:schemeClr val="tx1"/>
                </a:solidFill>
                <a:latin typeface="Times New Roman" pitchFamily="18" charset="0"/>
              </a:defRPr>
            </a:lvl9pPr>
          </a:lstStyle>
          <a:p>
            <a:pPr algn="ctr">
              <a:buFontTx/>
              <a:buNone/>
            </a:pPr>
            <a:r>
              <a:rPr lang="en-US" altLang="en-US" sz="2400" b="1" dirty="0" err="1">
                <a:latin typeface="+mn-lt"/>
              </a:rPr>
              <a:t>GBTx</a:t>
            </a:r>
            <a:r>
              <a:rPr lang="en-US" altLang="en-US" sz="2400" b="1" dirty="0">
                <a:latin typeface="+mn-lt"/>
              </a:rPr>
              <a:t>-DPB</a:t>
            </a:r>
          </a:p>
        </p:txBody>
      </p:sp>
      <p:sp>
        <p:nvSpPr>
          <p:cNvPr id="3" name="Rectangle 20"/>
          <p:cNvSpPr>
            <a:spLocks noChangeArrowheads="1"/>
          </p:cNvSpPr>
          <p:nvPr/>
        </p:nvSpPr>
        <p:spPr bwMode="auto">
          <a:xfrm>
            <a:off x="7388178" y="780843"/>
            <a:ext cx="16699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fontAlgn="base">
              <a:spcBef>
                <a:spcPct val="20000"/>
              </a:spcBef>
              <a:spcAft>
                <a:spcPct val="0"/>
              </a:spcAft>
              <a:buChar char="»"/>
              <a:defRPr sz="2000">
                <a:solidFill>
                  <a:schemeClr val="tx1"/>
                </a:solidFill>
                <a:latin typeface="Times New Roman" pitchFamily="18" charset="0"/>
              </a:defRPr>
            </a:lvl6pPr>
            <a:lvl7pPr marL="2971800" indent="-228600" fontAlgn="base">
              <a:spcBef>
                <a:spcPct val="20000"/>
              </a:spcBef>
              <a:spcAft>
                <a:spcPct val="0"/>
              </a:spcAft>
              <a:buChar char="»"/>
              <a:defRPr sz="2000">
                <a:solidFill>
                  <a:schemeClr val="tx1"/>
                </a:solidFill>
                <a:latin typeface="Times New Roman" pitchFamily="18" charset="0"/>
              </a:defRPr>
            </a:lvl7pPr>
            <a:lvl8pPr marL="3429000" indent="-228600" fontAlgn="base">
              <a:spcBef>
                <a:spcPct val="20000"/>
              </a:spcBef>
              <a:spcAft>
                <a:spcPct val="0"/>
              </a:spcAft>
              <a:buChar char="»"/>
              <a:defRPr sz="2000">
                <a:solidFill>
                  <a:schemeClr val="tx1"/>
                </a:solidFill>
                <a:latin typeface="Times New Roman" pitchFamily="18" charset="0"/>
              </a:defRPr>
            </a:lvl8pPr>
            <a:lvl9pPr marL="3886200" indent="-228600" fontAlgn="base">
              <a:spcBef>
                <a:spcPct val="20000"/>
              </a:spcBef>
              <a:spcAft>
                <a:spcPct val="0"/>
              </a:spcAft>
              <a:buChar char="»"/>
              <a:defRPr sz="2000">
                <a:solidFill>
                  <a:schemeClr val="tx1"/>
                </a:solidFill>
                <a:latin typeface="Times New Roman" pitchFamily="18" charset="0"/>
              </a:defRPr>
            </a:lvl9pPr>
          </a:lstStyle>
          <a:p>
            <a:pPr algn="ctr">
              <a:buFontTx/>
              <a:buNone/>
            </a:pPr>
            <a:r>
              <a:rPr lang="en-US" altLang="en-US" sz="2400" b="1" dirty="0">
                <a:latin typeface="+mn-lt"/>
              </a:rPr>
              <a:t>FLIB-4/8</a:t>
            </a:r>
          </a:p>
        </p:txBody>
      </p:sp>
      <p:sp>
        <p:nvSpPr>
          <p:cNvPr id="1017887" name="AutoShape 31" descr="http://www.physi.uni-heidelberg.de/~demscher/aida/mcbm/figures/daq/CRI_PCIe_side.png"/>
          <p:cNvSpPr>
            <a:spLocks noChangeAspect="1" noChangeArrowheads="1"/>
          </p:cNvSpPr>
          <p:nvPr/>
        </p:nvSpPr>
        <p:spPr bwMode="auto">
          <a:xfrm>
            <a:off x="5943600" y="29398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pic>
        <p:nvPicPr>
          <p:cNvPr id="1017888" name="Picture 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187244"/>
            <a:ext cx="4038600" cy="227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2"/>
          <p:cNvSpPr txBox="1">
            <a:spLocks noChangeArrowheads="1"/>
          </p:cNvSpPr>
          <p:nvPr/>
        </p:nvSpPr>
        <p:spPr bwMode="auto">
          <a:xfrm>
            <a:off x="335645"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a:t>DPB, FLIB </a:t>
            </a:r>
            <a:r>
              <a:rPr lang="de-DE" kern="0" dirty="0" err="1"/>
              <a:t>and</a:t>
            </a:r>
            <a:r>
              <a:rPr lang="de-DE" kern="0" dirty="0"/>
              <a:t> CRI</a:t>
            </a:r>
          </a:p>
        </p:txBody>
      </p:sp>
      <p:sp>
        <p:nvSpPr>
          <p:cNvPr id="16" name="Rectangle 20"/>
          <p:cNvSpPr>
            <a:spLocks noChangeArrowheads="1"/>
          </p:cNvSpPr>
          <p:nvPr/>
        </p:nvSpPr>
        <p:spPr bwMode="auto">
          <a:xfrm rot="16200000">
            <a:off x="1207703" y="2063543"/>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fontAlgn="base">
              <a:spcBef>
                <a:spcPct val="20000"/>
              </a:spcBef>
              <a:spcAft>
                <a:spcPct val="0"/>
              </a:spcAft>
              <a:buChar char="»"/>
              <a:defRPr sz="2000">
                <a:solidFill>
                  <a:schemeClr val="tx1"/>
                </a:solidFill>
                <a:latin typeface="Times New Roman" pitchFamily="18" charset="0"/>
              </a:defRPr>
            </a:lvl6pPr>
            <a:lvl7pPr marL="2971800" indent="-228600" fontAlgn="base">
              <a:spcBef>
                <a:spcPct val="20000"/>
              </a:spcBef>
              <a:spcAft>
                <a:spcPct val="0"/>
              </a:spcAft>
              <a:buChar char="»"/>
              <a:defRPr sz="2000">
                <a:solidFill>
                  <a:schemeClr val="tx1"/>
                </a:solidFill>
                <a:latin typeface="Times New Roman" pitchFamily="18" charset="0"/>
              </a:defRPr>
            </a:lvl7pPr>
            <a:lvl8pPr marL="3429000" indent="-228600" fontAlgn="base">
              <a:spcBef>
                <a:spcPct val="20000"/>
              </a:spcBef>
              <a:spcAft>
                <a:spcPct val="0"/>
              </a:spcAft>
              <a:buChar char="»"/>
              <a:defRPr sz="2000">
                <a:solidFill>
                  <a:schemeClr val="tx1"/>
                </a:solidFill>
                <a:latin typeface="Times New Roman" pitchFamily="18" charset="0"/>
              </a:defRPr>
            </a:lvl8pPr>
            <a:lvl9pPr marL="3886200" indent="-228600" fontAlgn="base">
              <a:spcBef>
                <a:spcPct val="20000"/>
              </a:spcBef>
              <a:spcAft>
                <a:spcPct val="0"/>
              </a:spcAft>
              <a:buChar char="»"/>
              <a:defRPr sz="2000">
                <a:solidFill>
                  <a:schemeClr val="tx1"/>
                </a:solidFill>
                <a:latin typeface="Times New Roman" pitchFamily="18" charset="0"/>
              </a:defRPr>
            </a:lvl9pPr>
          </a:lstStyle>
          <a:p>
            <a:pPr algn="ctr">
              <a:buFontTx/>
              <a:buNone/>
            </a:pPr>
            <a:r>
              <a:rPr lang="en-US" altLang="en-US" sz="2400" b="1" dirty="0">
                <a:latin typeface="+mn-lt"/>
              </a:rPr>
              <a:t>2020</a:t>
            </a:r>
          </a:p>
        </p:txBody>
      </p:sp>
      <p:sp>
        <p:nvSpPr>
          <p:cNvPr id="17" name="Rectangle 20"/>
          <p:cNvSpPr>
            <a:spLocks noChangeArrowheads="1"/>
          </p:cNvSpPr>
          <p:nvPr/>
        </p:nvSpPr>
        <p:spPr bwMode="auto">
          <a:xfrm rot="16200000">
            <a:off x="1207702" y="4984189"/>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fontAlgn="base">
              <a:spcBef>
                <a:spcPct val="20000"/>
              </a:spcBef>
              <a:spcAft>
                <a:spcPct val="0"/>
              </a:spcAft>
              <a:buChar char="»"/>
              <a:defRPr sz="2000">
                <a:solidFill>
                  <a:schemeClr val="tx1"/>
                </a:solidFill>
                <a:latin typeface="Times New Roman" pitchFamily="18" charset="0"/>
              </a:defRPr>
            </a:lvl6pPr>
            <a:lvl7pPr marL="2971800" indent="-228600" fontAlgn="base">
              <a:spcBef>
                <a:spcPct val="20000"/>
              </a:spcBef>
              <a:spcAft>
                <a:spcPct val="0"/>
              </a:spcAft>
              <a:buChar char="»"/>
              <a:defRPr sz="2000">
                <a:solidFill>
                  <a:schemeClr val="tx1"/>
                </a:solidFill>
                <a:latin typeface="Times New Roman" pitchFamily="18" charset="0"/>
              </a:defRPr>
            </a:lvl7pPr>
            <a:lvl8pPr marL="3429000" indent="-228600" fontAlgn="base">
              <a:spcBef>
                <a:spcPct val="20000"/>
              </a:spcBef>
              <a:spcAft>
                <a:spcPct val="0"/>
              </a:spcAft>
              <a:buChar char="»"/>
              <a:defRPr sz="2000">
                <a:solidFill>
                  <a:schemeClr val="tx1"/>
                </a:solidFill>
                <a:latin typeface="Times New Roman" pitchFamily="18" charset="0"/>
              </a:defRPr>
            </a:lvl8pPr>
            <a:lvl9pPr marL="3886200" indent="-228600" fontAlgn="base">
              <a:spcBef>
                <a:spcPct val="20000"/>
              </a:spcBef>
              <a:spcAft>
                <a:spcPct val="0"/>
              </a:spcAft>
              <a:buChar char="»"/>
              <a:defRPr sz="2000">
                <a:solidFill>
                  <a:schemeClr val="tx1"/>
                </a:solidFill>
                <a:latin typeface="Times New Roman" pitchFamily="18" charset="0"/>
              </a:defRPr>
            </a:lvl9pPr>
          </a:lstStyle>
          <a:p>
            <a:pPr algn="ctr">
              <a:buFontTx/>
              <a:buNone/>
            </a:pPr>
            <a:r>
              <a:rPr lang="en-US" altLang="en-US" sz="2400" b="1" dirty="0">
                <a:latin typeface="+mn-lt"/>
              </a:rPr>
              <a:t>2021</a:t>
            </a:r>
          </a:p>
        </p:txBody>
      </p:sp>
      <p:sp>
        <p:nvSpPr>
          <p:cNvPr id="33" name="Rectangle 20"/>
          <p:cNvSpPr>
            <a:spLocks noChangeArrowheads="1"/>
          </p:cNvSpPr>
          <p:nvPr/>
        </p:nvSpPr>
        <p:spPr bwMode="auto">
          <a:xfrm>
            <a:off x="4222955" y="5850007"/>
            <a:ext cx="3664811" cy="461665"/>
          </a:xfrm>
          <a:prstGeom prst="rect">
            <a:avLst/>
          </a:prstGeom>
          <a:solidFill>
            <a:schemeClr val="tx2"/>
          </a:solidFill>
          <a:ln>
            <a:noFill/>
          </a:ln>
          <a:effectLs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fontAlgn="base">
              <a:spcBef>
                <a:spcPct val="20000"/>
              </a:spcBef>
              <a:spcAft>
                <a:spcPct val="0"/>
              </a:spcAft>
              <a:buChar char="»"/>
              <a:defRPr sz="2000">
                <a:solidFill>
                  <a:schemeClr val="tx1"/>
                </a:solidFill>
                <a:latin typeface="Times New Roman" pitchFamily="18" charset="0"/>
              </a:defRPr>
            </a:lvl6pPr>
            <a:lvl7pPr marL="2971800" indent="-228600" fontAlgn="base">
              <a:spcBef>
                <a:spcPct val="20000"/>
              </a:spcBef>
              <a:spcAft>
                <a:spcPct val="0"/>
              </a:spcAft>
              <a:buChar char="»"/>
              <a:defRPr sz="2000">
                <a:solidFill>
                  <a:schemeClr val="tx1"/>
                </a:solidFill>
                <a:latin typeface="Times New Roman" pitchFamily="18" charset="0"/>
              </a:defRPr>
            </a:lvl7pPr>
            <a:lvl8pPr marL="3429000" indent="-228600" fontAlgn="base">
              <a:spcBef>
                <a:spcPct val="20000"/>
              </a:spcBef>
              <a:spcAft>
                <a:spcPct val="0"/>
              </a:spcAft>
              <a:buChar char="»"/>
              <a:defRPr sz="2000">
                <a:solidFill>
                  <a:schemeClr val="tx1"/>
                </a:solidFill>
                <a:latin typeface="Times New Roman" pitchFamily="18" charset="0"/>
              </a:defRPr>
            </a:lvl8pPr>
            <a:lvl9pPr marL="3886200" indent="-228600" fontAlgn="base">
              <a:spcBef>
                <a:spcPct val="20000"/>
              </a:spcBef>
              <a:spcAft>
                <a:spcPct val="0"/>
              </a:spcAft>
              <a:buChar char="»"/>
              <a:defRPr sz="2000">
                <a:solidFill>
                  <a:schemeClr val="tx1"/>
                </a:solidFill>
                <a:latin typeface="Times New Roman" pitchFamily="18" charset="0"/>
              </a:defRPr>
            </a:lvl9pPr>
          </a:lstStyle>
          <a:p>
            <a:pPr algn="ctr">
              <a:buFontTx/>
              <a:buNone/>
            </a:pPr>
            <a:r>
              <a:rPr lang="en-US" altLang="en-US" sz="2400" b="1" dirty="0" smtClean="0">
                <a:latin typeface="+mn-lt"/>
              </a:rPr>
              <a:t>BNL-712 as </a:t>
            </a:r>
            <a:r>
              <a:rPr lang="en-US" altLang="en-US" sz="2400" b="1" dirty="0">
                <a:latin typeface="+mn-lt"/>
              </a:rPr>
              <a:t>CRI-24</a:t>
            </a: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7827" y="4957544"/>
            <a:ext cx="785048" cy="74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3176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8" name="AutoShape 4" descr="http://cbm.uni-muenster.de/afck/more/ndpb/ndpb_20151009_181101.jpg"/>
          <p:cNvSpPr>
            <a:spLocks noChangeAspect="1" noChangeArrowheads="1"/>
          </p:cNvSpPr>
          <p:nvPr/>
        </p:nvSpPr>
        <p:spPr bwMode="auto">
          <a:xfrm>
            <a:off x="23812" y="14289"/>
            <a:ext cx="12144376" cy="68294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pic>
        <p:nvPicPr>
          <p:cNvPr id="11991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9695" y="776490"/>
            <a:ext cx="8658225" cy="192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91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894" y="2757691"/>
            <a:ext cx="67818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Line 16"/>
          <p:cNvSpPr>
            <a:spLocks noChangeShapeType="1"/>
          </p:cNvSpPr>
          <p:nvPr/>
        </p:nvSpPr>
        <p:spPr bwMode="auto">
          <a:xfrm flipH="1" flipV="1">
            <a:off x="4455694" y="2224290"/>
            <a:ext cx="609600" cy="990600"/>
          </a:xfrm>
          <a:prstGeom prst="line">
            <a:avLst/>
          </a:prstGeom>
          <a:noFill/>
          <a:ln w="571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de-DE" dirty="0"/>
          </a:p>
        </p:txBody>
      </p:sp>
      <p:sp>
        <p:nvSpPr>
          <p:cNvPr id="11" name="Rectangle 2"/>
          <p:cNvSpPr txBox="1">
            <a:spLocks noChangeArrowheads="1"/>
          </p:cNvSpPr>
          <p:nvPr/>
        </p:nvSpPr>
        <p:spPr bwMode="auto">
          <a:xfrm>
            <a:off x="306615"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err="1"/>
              <a:t>mDAQ</a:t>
            </a:r>
            <a:r>
              <a:rPr lang="de-DE" kern="0" dirty="0"/>
              <a:t> </a:t>
            </a:r>
            <a:r>
              <a:rPr lang="de-DE" kern="0" dirty="0" err="1"/>
              <a:t>readout</a:t>
            </a:r>
            <a:r>
              <a:rPr lang="de-DE" kern="0" dirty="0"/>
              <a:t> </a:t>
            </a:r>
            <a:r>
              <a:rPr lang="de-DE" kern="0" dirty="0" err="1" smtClean="0"/>
              <a:t>chains</a:t>
            </a:r>
            <a:r>
              <a:rPr lang="de-DE" kern="0" dirty="0" smtClean="0"/>
              <a:t> in 2020 </a:t>
            </a:r>
            <a:r>
              <a:rPr lang="de-DE" kern="0" dirty="0" err="1" smtClean="0"/>
              <a:t>and</a:t>
            </a:r>
            <a:r>
              <a:rPr lang="de-DE" kern="0" dirty="0" smtClean="0"/>
              <a:t> 2021</a:t>
            </a:r>
            <a:endParaRPr lang="de-DE" kern="0" dirty="0"/>
          </a:p>
        </p:txBody>
      </p:sp>
      <p:sp>
        <p:nvSpPr>
          <p:cNvPr id="9" name="Line 16"/>
          <p:cNvSpPr>
            <a:spLocks noChangeShapeType="1"/>
          </p:cNvSpPr>
          <p:nvPr/>
        </p:nvSpPr>
        <p:spPr bwMode="auto">
          <a:xfrm flipV="1">
            <a:off x="5719975" y="2224291"/>
            <a:ext cx="603156" cy="1001331"/>
          </a:xfrm>
          <a:prstGeom prst="line">
            <a:avLst/>
          </a:prstGeom>
          <a:noFill/>
          <a:ln w="571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de-DE" dirty="0"/>
          </a:p>
        </p:txBody>
      </p:sp>
      <p:sp>
        <p:nvSpPr>
          <p:cNvPr id="2" name="Rectangle 1"/>
          <p:cNvSpPr/>
          <p:nvPr/>
        </p:nvSpPr>
        <p:spPr bwMode="auto">
          <a:xfrm>
            <a:off x="5065295" y="3575499"/>
            <a:ext cx="654681" cy="334851"/>
          </a:xfrm>
          <a:prstGeom prst="rect">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hangingPunct="0"/>
            <a:r>
              <a:rPr lang="en-US" sz="1400" dirty="0">
                <a:solidFill>
                  <a:schemeClr val="bg1"/>
                </a:solidFill>
              </a:rPr>
              <a:t>CRI</a:t>
            </a:r>
          </a:p>
          <a:p>
            <a:pPr algn="ctr" eaLnBrk="0" hangingPunct="0"/>
            <a:endParaRPr lang="de-DE" sz="1400" dirty="0">
              <a:solidFill>
                <a:schemeClr val="bg1"/>
              </a:solidFill>
            </a:endParaRPr>
          </a:p>
        </p:txBody>
      </p:sp>
      <p:sp>
        <p:nvSpPr>
          <p:cNvPr id="3" name="Rectangle 2"/>
          <p:cNvSpPr/>
          <p:nvPr/>
        </p:nvSpPr>
        <p:spPr>
          <a:xfrm>
            <a:off x="1491416" y="1393179"/>
            <a:ext cx="755336" cy="707886"/>
          </a:xfrm>
          <a:prstGeom prst="rect">
            <a:avLst/>
          </a:prstGeom>
        </p:spPr>
        <p:txBody>
          <a:bodyPr wrap="none">
            <a:spAutoFit/>
          </a:bodyPr>
          <a:lstStyle/>
          <a:p>
            <a:pPr algn="ctr"/>
            <a:r>
              <a:rPr lang="en-US" altLang="en-US" sz="2000" dirty="0"/>
              <a:t>May</a:t>
            </a:r>
          </a:p>
          <a:p>
            <a:pPr algn="ctr"/>
            <a:r>
              <a:rPr lang="en-US" altLang="en-US" sz="2000" dirty="0"/>
              <a:t>2020</a:t>
            </a:r>
            <a:endParaRPr lang="de-DE" sz="2000" dirty="0"/>
          </a:p>
        </p:txBody>
      </p:sp>
      <p:sp>
        <p:nvSpPr>
          <p:cNvPr id="12" name="Rectangle 11"/>
          <p:cNvSpPr/>
          <p:nvPr/>
        </p:nvSpPr>
        <p:spPr>
          <a:xfrm>
            <a:off x="2312626" y="3523229"/>
            <a:ext cx="755335" cy="400110"/>
          </a:xfrm>
          <a:prstGeom prst="rect">
            <a:avLst/>
          </a:prstGeom>
        </p:spPr>
        <p:txBody>
          <a:bodyPr wrap="none">
            <a:spAutoFit/>
          </a:bodyPr>
          <a:lstStyle/>
          <a:p>
            <a:r>
              <a:rPr lang="en-US" altLang="en-US" sz="2000" dirty="0"/>
              <a:t>2021</a:t>
            </a:r>
            <a:endParaRPr lang="de-DE" sz="2000" dirty="0"/>
          </a:p>
        </p:txBody>
      </p:sp>
      <p:sp>
        <p:nvSpPr>
          <p:cNvPr id="4" name="Rectangle 3"/>
          <p:cNvSpPr/>
          <p:nvPr/>
        </p:nvSpPr>
        <p:spPr>
          <a:xfrm>
            <a:off x="5902180" y="2872434"/>
            <a:ext cx="1957587" cy="307777"/>
          </a:xfrm>
          <a:prstGeom prst="rect">
            <a:avLst/>
          </a:prstGeom>
        </p:spPr>
        <p:txBody>
          <a:bodyPr wrap="none">
            <a:spAutoFit/>
          </a:bodyPr>
          <a:lstStyle/>
          <a:p>
            <a:r>
              <a:rPr lang="en-US" sz="1400" dirty="0"/>
              <a:t>mCBM DAQ container</a:t>
            </a:r>
            <a:endParaRPr lang="de-DE" sz="1400" dirty="0"/>
          </a:p>
        </p:txBody>
      </p:sp>
      <p:sp>
        <p:nvSpPr>
          <p:cNvPr id="14" name="Rectangle 13"/>
          <p:cNvSpPr/>
          <p:nvPr/>
        </p:nvSpPr>
        <p:spPr>
          <a:xfrm>
            <a:off x="3449840" y="863454"/>
            <a:ext cx="1957587" cy="307777"/>
          </a:xfrm>
          <a:prstGeom prst="rect">
            <a:avLst/>
          </a:prstGeom>
        </p:spPr>
        <p:txBody>
          <a:bodyPr wrap="none">
            <a:spAutoFit/>
          </a:bodyPr>
          <a:lstStyle/>
          <a:p>
            <a:r>
              <a:rPr lang="en-US" sz="1400" dirty="0"/>
              <a:t>mCBM DAQ container</a:t>
            </a:r>
            <a:endParaRPr lang="de-DE" sz="1400" dirty="0"/>
          </a:p>
        </p:txBody>
      </p:sp>
      <p:sp>
        <p:nvSpPr>
          <p:cNvPr id="15" name="Rectangle 14"/>
          <p:cNvSpPr/>
          <p:nvPr/>
        </p:nvSpPr>
        <p:spPr>
          <a:xfrm>
            <a:off x="773411" y="4672589"/>
            <a:ext cx="10311684" cy="1615827"/>
          </a:xfrm>
          <a:prstGeom prst="rect">
            <a:avLst/>
          </a:prstGeom>
        </p:spPr>
        <p:txBody>
          <a:bodyPr wrap="square">
            <a:spAutoFit/>
          </a:bodyPr>
          <a:lstStyle/>
          <a:p>
            <a:pPr marL="265113" indent="-265113">
              <a:spcAft>
                <a:spcPct val="50000"/>
              </a:spcAft>
              <a:buClr>
                <a:srgbClr val="F28E00"/>
              </a:buClr>
              <a:buFont typeface="Arial Black" pitchFamily="34" charset="0"/>
              <a:buChar char="&gt;"/>
            </a:pPr>
            <a:r>
              <a:rPr lang="de-DE" sz="1800" dirty="0"/>
              <a:t>Initial DAQ/FLES </a:t>
            </a:r>
            <a:r>
              <a:rPr lang="de-DE" sz="1800" dirty="0" err="1"/>
              <a:t>architecture</a:t>
            </a:r>
            <a:endParaRPr lang="de-DE" sz="1800" dirty="0"/>
          </a:p>
          <a:p>
            <a:pPr marL="742950" lvl="1" indent="-285750">
              <a:spcAft>
                <a:spcPct val="50000"/>
              </a:spcAft>
              <a:buClr>
                <a:srgbClr val="F28E00"/>
              </a:buClr>
              <a:buFont typeface="Wingdings" panose="05000000000000000000" pitchFamily="2" charset="2"/>
              <a:buChar char="§"/>
            </a:pPr>
            <a:r>
              <a:rPr lang="de-DE" sz="1800" dirty="0">
                <a:latin typeface="Helvetica Neue Medium"/>
                <a:ea typeface="Helvetica Neue Medium"/>
                <a:cs typeface="Helvetica Neue Medium"/>
                <a:sym typeface="Helvetica Neue Medium"/>
              </a:rPr>
              <a:t>Single flat </a:t>
            </a:r>
            <a:r>
              <a:rPr lang="de-DE" sz="1800" dirty="0" err="1">
                <a:latin typeface="Helvetica Neue Medium"/>
                <a:ea typeface="Helvetica Neue Medium"/>
                <a:cs typeface="Helvetica Neue Medium"/>
                <a:sym typeface="Helvetica Neue Medium"/>
              </a:rPr>
              <a:t>cluster</a:t>
            </a:r>
            <a:r>
              <a:rPr lang="de-DE" sz="1800" dirty="0"/>
              <a:t> design</a:t>
            </a:r>
          </a:p>
          <a:p>
            <a:pPr marL="742950" lvl="1" indent="-285750">
              <a:spcAft>
                <a:spcPct val="50000"/>
              </a:spcAft>
              <a:buClr>
                <a:srgbClr val="F28E00"/>
              </a:buClr>
              <a:buFont typeface="Wingdings" panose="05000000000000000000" pitchFamily="2" charset="2"/>
              <a:buChar char="§"/>
            </a:pPr>
            <a:r>
              <a:rPr lang="en-US" sz="1800" dirty="0">
                <a:latin typeface="Helvetica Neue Medium"/>
                <a:ea typeface="Helvetica Neue Medium"/>
                <a:cs typeface="Helvetica Neue Medium"/>
                <a:sym typeface="Helvetica Neue Medium"/>
              </a:rPr>
              <a:t>Two FPGA</a:t>
            </a:r>
            <a:r>
              <a:rPr lang="en-US" sz="1800" dirty="0"/>
              <a:t>-based stages: Data Processing Board (DPB) and FLES Interface Board (FLIB</a:t>
            </a:r>
            <a:r>
              <a:rPr lang="en-US" sz="1800" dirty="0" smtClean="0"/>
              <a:t>)</a:t>
            </a:r>
          </a:p>
          <a:p>
            <a:pPr marL="742950" lvl="1" indent="-285750">
              <a:spcAft>
                <a:spcPct val="50000"/>
              </a:spcAft>
              <a:buClr>
                <a:srgbClr val="F28E00"/>
              </a:buClr>
              <a:buFont typeface="Wingdings" panose="05000000000000000000" pitchFamily="2" charset="2"/>
              <a:buChar char="§"/>
            </a:pPr>
            <a:r>
              <a:rPr lang="en-US" sz="1800" dirty="0"/>
              <a:t>Long-range connection to Green Cube via </a:t>
            </a:r>
            <a:r>
              <a:rPr lang="en-US" sz="1800" dirty="0">
                <a:latin typeface="Helvetica Neue Medium"/>
                <a:ea typeface="Helvetica Neue Medium"/>
                <a:cs typeface="Helvetica Neue Medium"/>
                <a:sym typeface="Helvetica Neue Medium"/>
              </a:rPr>
              <a:t>custom optical </a:t>
            </a:r>
            <a:r>
              <a:rPr lang="en-US" sz="1800" dirty="0" smtClean="0">
                <a:latin typeface="Helvetica Neue Medium"/>
                <a:ea typeface="Helvetica Neue Medium"/>
                <a:cs typeface="Helvetica Neue Medium"/>
                <a:sym typeface="Helvetica Neue Medium"/>
              </a:rPr>
              <a:t>links</a:t>
            </a: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7827" y="4957544"/>
            <a:ext cx="785048" cy="74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24636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8" name="AutoShape 4" descr="http://cbm.uni-muenster.de/afck/more/ndpb/ndpb_20151009_181101.jpg"/>
          <p:cNvSpPr>
            <a:spLocks noChangeAspect="1" noChangeArrowheads="1"/>
          </p:cNvSpPr>
          <p:nvPr/>
        </p:nvSpPr>
        <p:spPr bwMode="auto">
          <a:xfrm>
            <a:off x="23812" y="14289"/>
            <a:ext cx="12144376" cy="68294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11" name="Rectangle 2"/>
          <p:cNvSpPr txBox="1">
            <a:spLocks noChangeArrowheads="1"/>
          </p:cNvSpPr>
          <p:nvPr/>
        </p:nvSpPr>
        <p:spPr bwMode="auto">
          <a:xfrm>
            <a:off x="306615"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err="1"/>
              <a:t>mDAQ</a:t>
            </a:r>
            <a:r>
              <a:rPr lang="de-DE" kern="0" dirty="0"/>
              <a:t> </a:t>
            </a:r>
            <a:r>
              <a:rPr lang="de-DE" kern="0" dirty="0" err="1"/>
              <a:t>readout</a:t>
            </a:r>
            <a:r>
              <a:rPr lang="de-DE" kern="0" dirty="0"/>
              <a:t> </a:t>
            </a:r>
            <a:r>
              <a:rPr lang="de-DE" kern="0" dirty="0" err="1" smtClean="0"/>
              <a:t>chains</a:t>
            </a:r>
            <a:r>
              <a:rPr lang="de-DE" kern="0" dirty="0" smtClean="0"/>
              <a:t> in 2020 </a:t>
            </a:r>
            <a:r>
              <a:rPr lang="de-DE" kern="0" dirty="0" err="1" smtClean="0"/>
              <a:t>and</a:t>
            </a:r>
            <a:r>
              <a:rPr lang="de-DE" kern="0" dirty="0" smtClean="0"/>
              <a:t> 2021</a:t>
            </a:r>
            <a:endParaRPr lang="de-DE" kern="0" dirty="0"/>
          </a:p>
        </p:txBody>
      </p:sp>
      <p:sp>
        <p:nvSpPr>
          <p:cNvPr id="16" name="Rectangle 15"/>
          <p:cNvSpPr/>
          <p:nvPr/>
        </p:nvSpPr>
        <p:spPr>
          <a:xfrm>
            <a:off x="789453" y="4672589"/>
            <a:ext cx="11669236" cy="1615827"/>
          </a:xfrm>
          <a:prstGeom prst="rect">
            <a:avLst/>
          </a:prstGeom>
        </p:spPr>
        <p:txBody>
          <a:bodyPr wrap="square">
            <a:spAutoFit/>
          </a:bodyPr>
          <a:lstStyle/>
          <a:p>
            <a:pPr marL="265113" indent="-265113">
              <a:spcAft>
                <a:spcPct val="50000"/>
              </a:spcAft>
              <a:buClr>
                <a:srgbClr val="F28E00"/>
              </a:buClr>
              <a:buFont typeface="Arial Black" pitchFamily="34" charset="0"/>
              <a:buChar char="&gt;"/>
            </a:pPr>
            <a:r>
              <a:rPr lang="de-DE" sz="1800" dirty="0" smtClean="0"/>
              <a:t>Future</a:t>
            </a:r>
            <a:r>
              <a:rPr lang="de-DE" sz="1800" dirty="0"/>
              <a:t>: </a:t>
            </a:r>
            <a:r>
              <a:rPr lang="de-DE" sz="1800" dirty="0" err="1"/>
              <a:t>revised</a:t>
            </a:r>
            <a:r>
              <a:rPr lang="de-DE" sz="1800" dirty="0"/>
              <a:t> DAQ/FLES </a:t>
            </a:r>
            <a:r>
              <a:rPr lang="de-DE" sz="1800" dirty="0" err="1" smtClean="0"/>
              <a:t>architecture</a:t>
            </a:r>
            <a:endParaRPr lang="de-DE" sz="1800" dirty="0" smtClean="0"/>
          </a:p>
          <a:p>
            <a:pPr marL="742950" lvl="1" indent="-285750">
              <a:spcAft>
                <a:spcPct val="50000"/>
              </a:spcAft>
              <a:buClr>
                <a:srgbClr val="F28E00"/>
              </a:buClr>
              <a:buFont typeface="Wingdings" panose="05000000000000000000" pitchFamily="2" charset="2"/>
              <a:buChar char="§"/>
            </a:pPr>
            <a:r>
              <a:rPr lang="en-US" sz="1800" dirty="0">
                <a:latin typeface="Helvetica Neue Medium"/>
                <a:ea typeface="Helvetica Neue Medium"/>
                <a:cs typeface="Helvetica Neue Medium"/>
                <a:sym typeface="Helvetica Neue Medium"/>
              </a:rPr>
              <a:t>Combine DPB and FLIB</a:t>
            </a:r>
            <a:r>
              <a:rPr lang="en-US" sz="1800" dirty="0"/>
              <a:t> to single FPGA board (similar to ATLAS, </a:t>
            </a:r>
            <a:r>
              <a:rPr lang="en-US" sz="1800" dirty="0" err="1"/>
              <a:t>LHCb</a:t>
            </a:r>
            <a:r>
              <a:rPr lang="en-US" sz="1800" dirty="0"/>
              <a:t> and ALICE</a:t>
            </a:r>
            <a:r>
              <a:rPr lang="en-US" sz="1800" dirty="0" smtClean="0"/>
              <a:t>)</a:t>
            </a:r>
          </a:p>
          <a:p>
            <a:pPr marL="742950" lvl="1" indent="-285750">
              <a:spcAft>
                <a:spcPct val="50000"/>
              </a:spcAft>
              <a:buClr>
                <a:srgbClr val="F28E00"/>
              </a:buClr>
              <a:buFont typeface="Wingdings" panose="05000000000000000000" pitchFamily="2" charset="2"/>
              <a:buChar char="§"/>
            </a:pPr>
            <a:r>
              <a:rPr lang="en-US" sz="1800" dirty="0"/>
              <a:t>Split computing into </a:t>
            </a:r>
            <a:r>
              <a:rPr lang="en-US" sz="1800" dirty="0">
                <a:latin typeface="Helvetica Neue Medium"/>
                <a:ea typeface="Helvetica Neue Medium"/>
                <a:cs typeface="Helvetica Neue Medium"/>
                <a:sym typeface="Helvetica Neue Medium"/>
              </a:rPr>
              <a:t>2 dedicated clusters</a:t>
            </a:r>
            <a:r>
              <a:rPr lang="en-US" sz="1800" dirty="0"/>
              <a:t>: entry cluster and compute cluster</a:t>
            </a:r>
          </a:p>
          <a:p>
            <a:pPr marL="742950" lvl="1" indent="-285750">
              <a:spcAft>
                <a:spcPct val="50000"/>
              </a:spcAft>
              <a:buClr>
                <a:srgbClr val="F28E00"/>
              </a:buClr>
              <a:buFont typeface="Wingdings" panose="05000000000000000000" pitchFamily="2" charset="2"/>
              <a:buChar char="§"/>
            </a:pPr>
            <a:r>
              <a:rPr lang="en-US" sz="1800" dirty="0" smtClean="0"/>
              <a:t>Long-range </a:t>
            </a:r>
            <a:r>
              <a:rPr lang="en-US" sz="1800" dirty="0"/>
              <a:t>connection to Green Cube via </a:t>
            </a:r>
            <a:r>
              <a:rPr lang="en-US" sz="1800" dirty="0">
                <a:latin typeface="Helvetica Neue Medium"/>
                <a:ea typeface="Helvetica Neue Medium"/>
                <a:cs typeface="Helvetica Neue Medium"/>
                <a:sym typeface="Helvetica Neue Medium"/>
              </a:rPr>
              <a:t>standard network</a:t>
            </a:r>
            <a:r>
              <a:rPr lang="en-US" sz="1800" dirty="0"/>
              <a:t> equipment (e.g</a:t>
            </a:r>
            <a:r>
              <a:rPr lang="en-US" sz="1800" dirty="0" smtClean="0"/>
              <a:t>. </a:t>
            </a:r>
            <a:r>
              <a:rPr lang="en-US" sz="1800" dirty="0" err="1"/>
              <a:t>InfiniBand</a:t>
            </a:r>
            <a:r>
              <a:rPr lang="en-US" sz="1800" dirty="0" smtClean="0"/>
              <a:t>)</a:t>
            </a:r>
            <a:endParaRPr lang="en-US" sz="1800" dirty="0"/>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7827" y="4957544"/>
            <a:ext cx="785048" cy="74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9695" y="776490"/>
            <a:ext cx="8658225" cy="192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7894" y="2757691"/>
            <a:ext cx="67818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Line 16"/>
          <p:cNvSpPr>
            <a:spLocks noChangeShapeType="1"/>
          </p:cNvSpPr>
          <p:nvPr/>
        </p:nvSpPr>
        <p:spPr bwMode="auto">
          <a:xfrm flipH="1" flipV="1">
            <a:off x="4455694" y="2224290"/>
            <a:ext cx="609600" cy="990600"/>
          </a:xfrm>
          <a:prstGeom prst="line">
            <a:avLst/>
          </a:prstGeom>
          <a:noFill/>
          <a:ln w="571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de-DE" dirty="0"/>
          </a:p>
        </p:txBody>
      </p:sp>
      <p:sp>
        <p:nvSpPr>
          <p:cNvPr id="20" name="Line 16"/>
          <p:cNvSpPr>
            <a:spLocks noChangeShapeType="1"/>
          </p:cNvSpPr>
          <p:nvPr/>
        </p:nvSpPr>
        <p:spPr bwMode="auto">
          <a:xfrm flipV="1">
            <a:off x="5719975" y="2224291"/>
            <a:ext cx="603156" cy="1001331"/>
          </a:xfrm>
          <a:prstGeom prst="line">
            <a:avLst/>
          </a:prstGeom>
          <a:noFill/>
          <a:ln w="571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de-DE" dirty="0"/>
          </a:p>
        </p:txBody>
      </p:sp>
      <p:sp>
        <p:nvSpPr>
          <p:cNvPr id="21" name="Rectangle 20"/>
          <p:cNvSpPr/>
          <p:nvPr/>
        </p:nvSpPr>
        <p:spPr bwMode="auto">
          <a:xfrm>
            <a:off x="5065295" y="3575499"/>
            <a:ext cx="654681" cy="334851"/>
          </a:xfrm>
          <a:prstGeom prst="rect">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hangingPunct="0"/>
            <a:r>
              <a:rPr lang="en-US" sz="1400" dirty="0">
                <a:solidFill>
                  <a:schemeClr val="bg1"/>
                </a:solidFill>
              </a:rPr>
              <a:t>CRI</a:t>
            </a:r>
          </a:p>
          <a:p>
            <a:pPr algn="ctr" eaLnBrk="0" hangingPunct="0"/>
            <a:endParaRPr lang="de-DE" sz="1400" dirty="0">
              <a:solidFill>
                <a:schemeClr val="bg1"/>
              </a:solidFill>
            </a:endParaRPr>
          </a:p>
        </p:txBody>
      </p:sp>
      <p:sp>
        <p:nvSpPr>
          <p:cNvPr id="22" name="Rectangle 21"/>
          <p:cNvSpPr/>
          <p:nvPr/>
        </p:nvSpPr>
        <p:spPr>
          <a:xfrm>
            <a:off x="1491416" y="1393179"/>
            <a:ext cx="755336" cy="707886"/>
          </a:xfrm>
          <a:prstGeom prst="rect">
            <a:avLst/>
          </a:prstGeom>
        </p:spPr>
        <p:txBody>
          <a:bodyPr wrap="none">
            <a:spAutoFit/>
          </a:bodyPr>
          <a:lstStyle/>
          <a:p>
            <a:pPr algn="ctr"/>
            <a:r>
              <a:rPr lang="en-US" altLang="en-US" sz="2000" dirty="0"/>
              <a:t>May</a:t>
            </a:r>
          </a:p>
          <a:p>
            <a:pPr algn="ctr"/>
            <a:r>
              <a:rPr lang="en-US" altLang="en-US" sz="2000" dirty="0"/>
              <a:t>2020</a:t>
            </a:r>
            <a:endParaRPr lang="de-DE" sz="2000" dirty="0"/>
          </a:p>
        </p:txBody>
      </p:sp>
      <p:sp>
        <p:nvSpPr>
          <p:cNvPr id="23" name="Rectangle 22"/>
          <p:cNvSpPr/>
          <p:nvPr/>
        </p:nvSpPr>
        <p:spPr>
          <a:xfrm>
            <a:off x="2312626" y="3523229"/>
            <a:ext cx="755335" cy="400110"/>
          </a:xfrm>
          <a:prstGeom prst="rect">
            <a:avLst/>
          </a:prstGeom>
        </p:spPr>
        <p:txBody>
          <a:bodyPr wrap="none">
            <a:spAutoFit/>
          </a:bodyPr>
          <a:lstStyle/>
          <a:p>
            <a:r>
              <a:rPr lang="en-US" altLang="en-US" sz="2000" dirty="0"/>
              <a:t>2021</a:t>
            </a:r>
            <a:endParaRPr lang="de-DE" sz="2000" dirty="0"/>
          </a:p>
        </p:txBody>
      </p:sp>
      <p:sp>
        <p:nvSpPr>
          <p:cNvPr id="24" name="Rectangle 23"/>
          <p:cNvSpPr/>
          <p:nvPr/>
        </p:nvSpPr>
        <p:spPr>
          <a:xfrm>
            <a:off x="5902180" y="2872434"/>
            <a:ext cx="1957587" cy="307777"/>
          </a:xfrm>
          <a:prstGeom prst="rect">
            <a:avLst/>
          </a:prstGeom>
        </p:spPr>
        <p:txBody>
          <a:bodyPr wrap="none">
            <a:spAutoFit/>
          </a:bodyPr>
          <a:lstStyle/>
          <a:p>
            <a:r>
              <a:rPr lang="en-US" sz="1400" dirty="0"/>
              <a:t>mCBM DAQ container</a:t>
            </a:r>
            <a:endParaRPr lang="de-DE" sz="1400" dirty="0"/>
          </a:p>
        </p:txBody>
      </p:sp>
      <p:sp>
        <p:nvSpPr>
          <p:cNvPr id="25" name="Rectangle 24"/>
          <p:cNvSpPr/>
          <p:nvPr/>
        </p:nvSpPr>
        <p:spPr>
          <a:xfrm>
            <a:off x="3449840" y="863454"/>
            <a:ext cx="1957587" cy="307777"/>
          </a:xfrm>
          <a:prstGeom prst="rect">
            <a:avLst/>
          </a:prstGeom>
        </p:spPr>
        <p:txBody>
          <a:bodyPr wrap="none">
            <a:spAutoFit/>
          </a:bodyPr>
          <a:lstStyle/>
          <a:p>
            <a:r>
              <a:rPr lang="en-US" sz="1400" dirty="0"/>
              <a:t>mCBM DAQ container</a:t>
            </a:r>
            <a:endParaRPr lang="de-DE" sz="1400" dirty="0"/>
          </a:p>
        </p:txBody>
      </p:sp>
    </p:spTree>
    <p:extLst>
      <p:ext uri="{BB962C8B-B14F-4D97-AF65-F5344CB8AC3E}">
        <p14:creationId xmlns:p14="http://schemas.microsoft.com/office/powerpoint/2010/main" val="21898865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7359" y="791576"/>
            <a:ext cx="10036649" cy="5594936"/>
          </a:xfrm>
          <a:prstGeom prst="rect">
            <a:avLst/>
          </a:prstGeom>
        </p:spPr>
      </p:pic>
      <p:sp>
        <p:nvSpPr>
          <p:cNvPr id="1199108" name="AutoShape 4" descr="http://cbm.uni-muenster.de/afck/more/ndpb/ndpb_20151009_181101.jpg"/>
          <p:cNvSpPr>
            <a:spLocks noChangeAspect="1" noChangeArrowheads="1"/>
          </p:cNvSpPr>
          <p:nvPr/>
        </p:nvSpPr>
        <p:spPr bwMode="auto">
          <a:xfrm>
            <a:off x="23812" y="14289"/>
            <a:ext cx="12144376" cy="68294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de-DE"/>
          </a:p>
        </p:txBody>
      </p:sp>
      <p:sp>
        <p:nvSpPr>
          <p:cNvPr id="11" name="Rectangle 2"/>
          <p:cNvSpPr txBox="1">
            <a:spLocks noChangeArrowheads="1"/>
          </p:cNvSpPr>
          <p:nvPr/>
        </p:nvSpPr>
        <p:spPr bwMode="auto">
          <a:xfrm>
            <a:off x="306615"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err="1" smtClean="0"/>
              <a:t>Infiniband</a:t>
            </a:r>
            <a:r>
              <a:rPr lang="de-DE" kern="0" dirty="0" smtClean="0"/>
              <a:t> (EDR): </a:t>
            </a:r>
            <a:r>
              <a:rPr lang="de-DE" kern="0" dirty="0" err="1" smtClean="0"/>
              <a:t>Bandwidth</a:t>
            </a:r>
            <a:r>
              <a:rPr lang="de-DE" kern="0" dirty="0" smtClean="0"/>
              <a:t> </a:t>
            </a:r>
            <a:r>
              <a:rPr lang="de-DE" kern="0" dirty="0" err="1" smtClean="0"/>
              <a:t>vs</a:t>
            </a:r>
            <a:r>
              <a:rPr lang="de-DE" kern="0" dirty="0" smtClean="0"/>
              <a:t> </a:t>
            </a:r>
            <a:r>
              <a:rPr lang="de-DE" kern="0" dirty="0" err="1" smtClean="0"/>
              <a:t>fibre</a:t>
            </a:r>
            <a:r>
              <a:rPr lang="de-DE" kern="0" dirty="0" smtClean="0"/>
              <a:t> </a:t>
            </a:r>
            <a:r>
              <a:rPr lang="de-DE" kern="0" dirty="0" err="1" smtClean="0"/>
              <a:t>length</a:t>
            </a:r>
            <a:endParaRPr lang="de-DE" kern="0" dirty="0"/>
          </a:p>
        </p:txBody>
      </p:sp>
    </p:spTree>
    <p:extLst>
      <p:ext uri="{BB962C8B-B14F-4D97-AF65-F5344CB8AC3E}">
        <p14:creationId xmlns:p14="http://schemas.microsoft.com/office/powerpoint/2010/main" val="5907578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he CBM Experiment at FAIR"/>
          <p:cNvSpPr>
            <a:spLocks noGrp="1"/>
          </p:cNvSpPr>
          <p:nvPr>
            <p:ph type="title"/>
          </p:nvPr>
        </p:nvSpPr>
        <p:spPr>
          <a:prstGeom prst="rect">
            <a:avLst/>
          </a:prstGeom>
        </p:spPr>
        <p:txBody>
          <a:bodyPr/>
          <a:lstStyle/>
          <a:p>
            <a:r>
              <a:t>The CBM Experiment at FAIR</a:t>
            </a:r>
          </a:p>
        </p:txBody>
      </p:sp>
      <p:sp>
        <p:nvSpPr>
          <p:cNvPr id="44" name="Fixed target heavy ion experiment at FAIR…"/>
          <p:cNvSpPr>
            <a:spLocks noGrp="1"/>
          </p:cNvSpPr>
          <p:nvPr>
            <p:ph type="body" sz="quarter" idx="1"/>
          </p:nvPr>
        </p:nvSpPr>
        <p:spPr>
          <a:xfrm>
            <a:off x="8174945" y="851635"/>
            <a:ext cx="3922493" cy="4051433"/>
          </a:xfrm>
          <a:prstGeom prst="rect">
            <a:avLst/>
          </a:prstGeom>
        </p:spPr>
        <p:txBody>
          <a:bodyPr/>
          <a:lstStyle/>
          <a:p>
            <a:pPr marL="162560" indent="-162560" defTabSz="205740">
              <a:spcBef>
                <a:spcPts val="1600"/>
              </a:spcBef>
              <a:tabLst>
                <a:tab pos="495300" algn="l"/>
              </a:tabLst>
              <a:defRPr sz="3328"/>
            </a:pPr>
            <a:r>
              <a:rPr sz="1600" dirty="0"/>
              <a:t>Fixed target heavy ion experiment at FAIR</a:t>
            </a:r>
          </a:p>
          <a:p>
            <a:pPr marL="162560" indent="-162560" defTabSz="205740">
              <a:spcBef>
                <a:spcPts val="1600"/>
              </a:spcBef>
              <a:tabLst>
                <a:tab pos="495300" algn="l"/>
              </a:tabLst>
              <a:defRPr sz="3328"/>
            </a:pPr>
            <a:r>
              <a:rPr sz="1600" dirty="0"/>
              <a:t>Physics goal: exploration of the QCD phase diagram </a:t>
            </a:r>
          </a:p>
          <a:p>
            <a:pPr marL="162560" indent="-162560" defTabSz="205740">
              <a:spcBef>
                <a:spcPts val="1600"/>
              </a:spcBef>
              <a:tabLst>
                <a:tab pos="495300" algn="l"/>
              </a:tabLst>
              <a:defRPr sz="3328"/>
            </a:pPr>
            <a:r>
              <a:rPr sz="1600" dirty="0"/>
              <a:t>Extreme reaction rates of up to </a:t>
            </a:r>
            <a:r>
              <a:rPr sz="1600" dirty="0">
                <a:latin typeface="Helvetica Neue Medium"/>
                <a:ea typeface="Helvetica Neue Medium"/>
                <a:cs typeface="Helvetica Neue Medium"/>
                <a:sym typeface="Helvetica Neue Medium"/>
              </a:rPr>
              <a:t>10 MHz</a:t>
            </a:r>
            <a:r>
              <a:rPr sz="1600" dirty="0"/>
              <a:t> and track densities up to 1000 tracks in aperture</a:t>
            </a:r>
          </a:p>
          <a:p>
            <a:pPr marL="162560" indent="-162560" defTabSz="205740">
              <a:spcBef>
                <a:spcPts val="1600"/>
              </a:spcBef>
              <a:tabLst>
                <a:tab pos="495300" algn="l"/>
              </a:tabLst>
              <a:defRPr sz="3328"/>
            </a:pPr>
            <a:r>
              <a:rPr sz="1600" dirty="0"/>
              <a:t>Conventional trigger architecture not feasible </a:t>
            </a:r>
          </a:p>
          <a:p>
            <a:pPr marL="162560" indent="-162560" defTabSz="205740">
              <a:spcBef>
                <a:spcPts val="1600"/>
              </a:spcBef>
              <a:tabLst>
                <a:tab pos="495300" algn="l"/>
              </a:tabLst>
              <a:defRPr sz="3328"/>
            </a:pPr>
            <a:r>
              <a:rPr sz="1600" dirty="0"/>
              <a:t>Full </a:t>
            </a:r>
            <a:r>
              <a:rPr sz="1600" dirty="0">
                <a:latin typeface="Helvetica Neue Medium"/>
                <a:ea typeface="Helvetica Neue Medium"/>
                <a:cs typeface="Helvetica Neue Medium"/>
                <a:sym typeface="Helvetica Neue Medium"/>
              </a:rPr>
              <a:t>online event reconstruction</a:t>
            </a:r>
            <a:r>
              <a:rPr sz="1600" dirty="0"/>
              <a:t> needed</a:t>
            </a:r>
          </a:p>
        </p:txBody>
      </p:sp>
      <p:grpSp>
        <p:nvGrpSpPr>
          <p:cNvPr id="48" name="Gruppieren"/>
          <p:cNvGrpSpPr/>
          <p:nvPr/>
        </p:nvGrpSpPr>
        <p:grpSpPr>
          <a:xfrm>
            <a:off x="63094" y="3833507"/>
            <a:ext cx="2294400" cy="2580114"/>
            <a:chOff x="0" y="0"/>
            <a:chExt cx="4588798" cy="5160227"/>
          </a:xfrm>
        </p:grpSpPr>
        <p:pic>
          <p:nvPicPr>
            <p:cNvPr id="46" name="map_europe.png" descr="map_europe.png"/>
            <p:cNvPicPr>
              <a:picLocks noChangeAspect="1"/>
            </p:cNvPicPr>
            <p:nvPr/>
          </p:nvPicPr>
          <p:blipFill>
            <a:blip r:embed="rId3">
              <a:extLst/>
            </a:blip>
            <a:srcRect l="16516" t="12512" r="23966"/>
            <a:stretch>
              <a:fillRect/>
            </a:stretch>
          </p:blipFill>
          <p:spPr>
            <a:xfrm>
              <a:off x="0" y="-1"/>
              <a:ext cx="4588799" cy="5160229"/>
            </a:xfrm>
            <a:prstGeom prst="rect">
              <a:avLst/>
            </a:prstGeom>
            <a:ln w="12700" cap="flat">
              <a:noFill/>
              <a:miter lim="400000"/>
            </a:ln>
            <a:effectLst/>
          </p:spPr>
        </p:pic>
        <p:sp>
          <p:nvSpPr>
            <p:cNvPr id="47" name="Kreis"/>
            <p:cNvSpPr/>
            <p:nvPr/>
          </p:nvSpPr>
          <p:spPr>
            <a:xfrm>
              <a:off x="2039524" y="3092267"/>
              <a:ext cx="55577" cy="55576"/>
            </a:xfrm>
            <a:prstGeom prst="ellipse">
              <a:avLst/>
            </a:prstGeom>
            <a:solidFill>
              <a:schemeClr val="accent5"/>
            </a:solidFill>
            <a:ln w="12700" cap="flat">
              <a:noFill/>
              <a:miter lim="400000"/>
            </a:ln>
            <a:effectLst/>
          </p:spPr>
          <p:txBody>
            <a:bodyPr wrap="square" lIns="35719" tIns="35719" rIns="35719" bIns="35719" numCol="1" anchor="ctr">
              <a:noAutofit/>
            </a:bodyPr>
            <a:lstStyle/>
            <a:p>
              <a:pPr>
                <a:lnSpc>
                  <a:spcPts val="3450"/>
                </a:lnSpc>
                <a:tabLst>
                  <a:tab pos="749300" algn="l"/>
                </a:tabLst>
                <a:defRPr sz="5800">
                  <a:effectLst>
                    <a:outerShdw blurRad="38100" dist="12700" dir="5400000" rotWithShape="0">
                      <a:srgbClr val="000000">
                        <a:alpha val="50000"/>
                      </a:srgbClr>
                    </a:outerShdw>
                  </a:effectLst>
                  <a:latin typeface="+mn-lt"/>
                  <a:ea typeface="+mn-ea"/>
                  <a:cs typeface="+mn-cs"/>
                  <a:sym typeface="Helvetica Neue"/>
                </a:defRPr>
              </a:pPr>
              <a:endParaRPr sz="2900"/>
            </a:p>
          </p:txBody>
        </p:sp>
      </p:grpSp>
      <p:pic>
        <p:nvPicPr>
          <p:cNvPr id="49" name="map_fair.jpg" descr="map_fair.jpg"/>
          <p:cNvPicPr>
            <a:picLocks noChangeAspect="1"/>
          </p:cNvPicPr>
          <p:nvPr/>
        </p:nvPicPr>
        <p:blipFill>
          <a:blip r:embed="rId4">
            <a:extLst/>
          </a:blip>
          <a:srcRect l="17294"/>
          <a:stretch>
            <a:fillRect/>
          </a:stretch>
        </p:blipFill>
        <p:spPr>
          <a:xfrm>
            <a:off x="62964" y="884382"/>
            <a:ext cx="3366466" cy="2877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620"/>
                </a:lnTo>
                <a:cubicBezTo>
                  <a:pt x="34" y="10622"/>
                  <a:pt x="59" y="10618"/>
                  <a:pt x="66" y="10608"/>
                </a:cubicBezTo>
                <a:cubicBezTo>
                  <a:pt x="80" y="10588"/>
                  <a:pt x="115" y="10587"/>
                  <a:pt x="125" y="10605"/>
                </a:cubicBezTo>
                <a:cubicBezTo>
                  <a:pt x="129" y="10612"/>
                  <a:pt x="149" y="10618"/>
                  <a:pt x="171" y="10618"/>
                </a:cubicBezTo>
                <a:cubicBezTo>
                  <a:pt x="195" y="10618"/>
                  <a:pt x="211" y="10625"/>
                  <a:pt x="215" y="10638"/>
                </a:cubicBezTo>
                <a:cubicBezTo>
                  <a:pt x="219" y="10648"/>
                  <a:pt x="231" y="10657"/>
                  <a:pt x="242" y="10657"/>
                </a:cubicBezTo>
                <a:cubicBezTo>
                  <a:pt x="273" y="10657"/>
                  <a:pt x="288" y="10689"/>
                  <a:pt x="292" y="10760"/>
                </a:cubicBezTo>
                <a:cubicBezTo>
                  <a:pt x="295" y="10835"/>
                  <a:pt x="314" y="10873"/>
                  <a:pt x="337" y="10851"/>
                </a:cubicBezTo>
                <a:cubicBezTo>
                  <a:pt x="349" y="10839"/>
                  <a:pt x="355" y="10841"/>
                  <a:pt x="360" y="10858"/>
                </a:cubicBezTo>
                <a:cubicBezTo>
                  <a:pt x="366" y="10877"/>
                  <a:pt x="378" y="10879"/>
                  <a:pt x="434" y="10872"/>
                </a:cubicBezTo>
                <a:cubicBezTo>
                  <a:pt x="498" y="10863"/>
                  <a:pt x="501" y="10863"/>
                  <a:pt x="531" y="10901"/>
                </a:cubicBezTo>
                <a:cubicBezTo>
                  <a:pt x="554" y="10931"/>
                  <a:pt x="570" y="10941"/>
                  <a:pt x="597" y="10939"/>
                </a:cubicBezTo>
                <a:cubicBezTo>
                  <a:pt x="617" y="10937"/>
                  <a:pt x="635" y="10940"/>
                  <a:pt x="638" y="10946"/>
                </a:cubicBezTo>
                <a:cubicBezTo>
                  <a:pt x="641" y="10952"/>
                  <a:pt x="660" y="10956"/>
                  <a:pt x="681" y="10956"/>
                </a:cubicBezTo>
                <a:cubicBezTo>
                  <a:pt x="718" y="10956"/>
                  <a:pt x="764" y="10991"/>
                  <a:pt x="764" y="11020"/>
                </a:cubicBezTo>
                <a:cubicBezTo>
                  <a:pt x="764" y="11048"/>
                  <a:pt x="808" y="11035"/>
                  <a:pt x="811" y="11006"/>
                </a:cubicBezTo>
                <a:cubicBezTo>
                  <a:pt x="813" y="10986"/>
                  <a:pt x="824" y="10974"/>
                  <a:pt x="843" y="10971"/>
                </a:cubicBezTo>
                <a:cubicBezTo>
                  <a:pt x="881" y="10965"/>
                  <a:pt x="896" y="10948"/>
                  <a:pt x="900" y="10907"/>
                </a:cubicBezTo>
                <a:cubicBezTo>
                  <a:pt x="904" y="10864"/>
                  <a:pt x="941" y="10853"/>
                  <a:pt x="1049" y="10864"/>
                </a:cubicBezTo>
                <a:cubicBezTo>
                  <a:pt x="1124" y="10872"/>
                  <a:pt x="1126" y="10872"/>
                  <a:pt x="1132" y="10910"/>
                </a:cubicBezTo>
                <a:cubicBezTo>
                  <a:pt x="1137" y="10947"/>
                  <a:pt x="1140" y="10950"/>
                  <a:pt x="1197" y="10953"/>
                </a:cubicBezTo>
                <a:cubicBezTo>
                  <a:pt x="1255" y="10957"/>
                  <a:pt x="1256" y="10957"/>
                  <a:pt x="1249" y="10925"/>
                </a:cubicBezTo>
                <a:cubicBezTo>
                  <a:pt x="1245" y="10907"/>
                  <a:pt x="1248" y="10889"/>
                  <a:pt x="1254" y="10885"/>
                </a:cubicBezTo>
                <a:cubicBezTo>
                  <a:pt x="1260" y="10880"/>
                  <a:pt x="1265" y="10861"/>
                  <a:pt x="1266" y="10842"/>
                </a:cubicBezTo>
                <a:cubicBezTo>
                  <a:pt x="1266" y="10793"/>
                  <a:pt x="1314" y="10725"/>
                  <a:pt x="1334" y="10745"/>
                </a:cubicBezTo>
                <a:cubicBezTo>
                  <a:pt x="1352" y="10762"/>
                  <a:pt x="1379" y="10746"/>
                  <a:pt x="1374" y="10721"/>
                </a:cubicBezTo>
                <a:cubicBezTo>
                  <a:pt x="1372" y="10711"/>
                  <a:pt x="1383" y="10697"/>
                  <a:pt x="1397" y="10690"/>
                </a:cubicBezTo>
                <a:cubicBezTo>
                  <a:pt x="1421" y="10677"/>
                  <a:pt x="1421" y="10671"/>
                  <a:pt x="1415" y="10603"/>
                </a:cubicBezTo>
                <a:cubicBezTo>
                  <a:pt x="1406" y="10514"/>
                  <a:pt x="1410" y="10507"/>
                  <a:pt x="1495" y="10502"/>
                </a:cubicBezTo>
                <a:lnTo>
                  <a:pt x="1532" y="10501"/>
                </a:lnTo>
                <a:lnTo>
                  <a:pt x="1511" y="10459"/>
                </a:lnTo>
                <a:cubicBezTo>
                  <a:pt x="1479" y="10388"/>
                  <a:pt x="1490" y="10334"/>
                  <a:pt x="1534" y="10338"/>
                </a:cubicBezTo>
                <a:cubicBezTo>
                  <a:pt x="1556" y="10340"/>
                  <a:pt x="1560" y="10333"/>
                  <a:pt x="1565" y="10294"/>
                </a:cubicBezTo>
                <a:cubicBezTo>
                  <a:pt x="1570" y="10247"/>
                  <a:pt x="1571" y="10247"/>
                  <a:pt x="1622" y="10250"/>
                </a:cubicBezTo>
                <a:cubicBezTo>
                  <a:pt x="1662" y="10253"/>
                  <a:pt x="1675" y="10249"/>
                  <a:pt x="1681" y="10232"/>
                </a:cubicBezTo>
                <a:cubicBezTo>
                  <a:pt x="1686" y="10215"/>
                  <a:pt x="1690" y="10215"/>
                  <a:pt x="1704" y="10228"/>
                </a:cubicBezTo>
                <a:cubicBezTo>
                  <a:pt x="1718" y="10242"/>
                  <a:pt x="1720" y="10235"/>
                  <a:pt x="1720" y="10183"/>
                </a:cubicBezTo>
                <a:cubicBezTo>
                  <a:pt x="1720" y="10125"/>
                  <a:pt x="1707" y="10104"/>
                  <a:pt x="1695" y="10143"/>
                </a:cubicBezTo>
                <a:cubicBezTo>
                  <a:pt x="1687" y="10165"/>
                  <a:pt x="1659" y="10169"/>
                  <a:pt x="1649" y="10149"/>
                </a:cubicBezTo>
                <a:cubicBezTo>
                  <a:pt x="1639" y="10130"/>
                  <a:pt x="1687" y="10056"/>
                  <a:pt x="1705" y="10064"/>
                </a:cubicBezTo>
                <a:cubicBezTo>
                  <a:pt x="1713" y="10068"/>
                  <a:pt x="1722" y="10066"/>
                  <a:pt x="1725" y="10060"/>
                </a:cubicBezTo>
                <a:cubicBezTo>
                  <a:pt x="1728" y="10054"/>
                  <a:pt x="1745" y="10052"/>
                  <a:pt x="1761" y="10055"/>
                </a:cubicBezTo>
                <a:cubicBezTo>
                  <a:pt x="1780" y="10059"/>
                  <a:pt x="1793" y="10056"/>
                  <a:pt x="1799" y="10043"/>
                </a:cubicBezTo>
                <a:cubicBezTo>
                  <a:pt x="1805" y="10032"/>
                  <a:pt x="1822" y="10024"/>
                  <a:pt x="1842" y="10025"/>
                </a:cubicBezTo>
                <a:cubicBezTo>
                  <a:pt x="1873" y="10028"/>
                  <a:pt x="1877" y="10025"/>
                  <a:pt x="1877" y="9987"/>
                </a:cubicBezTo>
                <a:cubicBezTo>
                  <a:pt x="1877" y="9958"/>
                  <a:pt x="1869" y="9938"/>
                  <a:pt x="1853" y="9926"/>
                </a:cubicBezTo>
                <a:cubicBezTo>
                  <a:pt x="1837" y="9913"/>
                  <a:pt x="1827" y="9891"/>
                  <a:pt x="1826" y="9862"/>
                </a:cubicBezTo>
                <a:cubicBezTo>
                  <a:pt x="1824" y="9837"/>
                  <a:pt x="1817" y="9802"/>
                  <a:pt x="1809" y="9784"/>
                </a:cubicBezTo>
                <a:cubicBezTo>
                  <a:pt x="1801" y="9766"/>
                  <a:pt x="1795" y="9740"/>
                  <a:pt x="1796" y="9724"/>
                </a:cubicBezTo>
                <a:cubicBezTo>
                  <a:pt x="1799" y="9697"/>
                  <a:pt x="1777" y="9677"/>
                  <a:pt x="1743" y="9675"/>
                </a:cubicBezTo>
                <a:cubicBezTo>
                  <a:pt x="1730" y="9675"/>
                  <a:pt x="1725" y="9653"/>
                  <a:pt x="1723" y="9583"/>
                </a:cubicBezTo>
                <a:cubicBezTo>
                  <a:pt x="1721" y="9533"/>
                  <a:pt x="1714" y="9487"/>
                  <a:pt x="1709" y="9480"/>
                </a:cubicBezTo>
                <a:cubicBezTo>
                  <a:pt x="1686" y="9453"/>
                  <a:pt x="1724" y="9434"/>
                  <a:pt x="1798" y="9434"/>
                </a:cubicBezTo>
                <a:lnTo>
                  <a:pt x="1872" y="9434"/>
                </a:lnTo>
                <a:lnTo>
                  <a:pt x="1873" y="9361"/>
                </a:lnTo>
                <a:cubicBezTo>
                  <a:pt x="1875" y="9276"/>
                  <a:pt x="1881" y="9266"/>
                  <a:pt x="1931" y="9261"/>
                </a:cubicBezTo>
                <a:cubicBezTo>
                  <a:pt x="1962" y="9258"/>
                  <a:pt x="1973" y="9248"/>
                  <a:pt x="1994" y="9206"/>
                </a:cubicBezTo>
                <a:cubicBezTo>
                  <a:pt x="2008" y="9178"/>
                  <a:pt x="2020" y="9140"/>
                  <a:pt x="2021" y="9124"/>
                </a:cubicBezTo>
                <a:cubicBezTo>
                  <a:pt x="2021" y="9108"/>
                  <a:pt x="2027" y="9092"/>
                  <a:pt x="2035" y="9090"/>
                </a:cubicBezTo>
                <a:cubicBezTo>
                  <a:pt x="2042" y="9088"/>
                  <a:pt x="2064" y="9080"/>
                  <a:pt x="2084" y="9072"/>
                </a:cubicBezTo>
                <a:cubicBezTo>
                  <a:pt x="2104" y="9064"/>
                  <a:pt x="2123" y="9063"/>
                  <a:pt x="2126" y="9069"/>
                </a:cubicBezTo>
                <a:cubicBezTo>
                  <a:pt x="2129" y="9075"/>
                  <a:pt x="2159" y="9081"/>
                  <a:pt x="2192" y="9081"/>
                </a:cubicBezTo>
                <a:cubicBezTo>
                  <a:pt x="2262" y="9081"/>
                  <a:pt x="2281" y="9090"/>
                  <a:pt x="2271" y="9118"/>
                </a:cubicBezTo>
                <a:cubicBezTo>
                  <a:pt x="2263" y="9144"/>
                  <a:pt x="2284" y="9173"/>
                  <a:pt x="2311" y="9173"/>
                </a:cubicBezTo>
                <a:cubicBezTo>
                  <a:pt x="2332" y="9173"/>
                  <a:pt x="2332" y="9174"/>
                  <a:pt x="2336" y="9044"/>
                </a:cubicBezTo>
                <a:cubicBezTo>
                  <a:pt x="2338" y="9001"/>
                  <a:pt x="2340" y="8999"/>
                  <a:pt x="2387" y="8989"/>
                </a:cubicBezTo>
                <a:cubicBezTo>
                  <a:pt x="2415" y="8983"/>
                  <a:pt x="2449" y="8980"/>
                  <a:pt x="2462" y="8984"/>
                </a:cubicBezTo>
                <a:cubicBezTo>
                  <a:pt x="2487" y="8991"/>
                  <a:pt x="2488" y="8989"/>
                  <a:pt x="2484" y="8904"/>
                </a:cubicBezTo>
                <a:cubicBezTo>
                  <a:pt x="2480" y="8804"/>
                  <a:pt x="2487" y="8776"/>
                  <a:pt x="2524" y="8765"/>
                </a:cubicBezTo>
                <a:cubicBezTo>
                  <a:pt x="2537" y="8761"/>
                  <a:pt x="2561" y="8737"/>
                  <a:pt x="2576" y="8712"/>
                </a:cubicBezTo>
                <a:cubicBezTo>
                  <a:pt x="2598" y="8673"/>
                  <a:pt x="2605" y="8668"/>
                  <a:pt x="2619" y="8682"/>
                </a:cubicBezTo>
                <a:cubicBezTo>
                  <a:pt x="2634" y="8696"/>
                  <a:pt x="2636" y="8691"/>
                  <a:pt x="2630" y="8637"/>
                </a:cubicBezTo>
                <a:cubicBezTo>
                  <a:pt x="2624" y="8567"/>
                  <a:pt x="2632" y="8551"/>
                  <a:pt x="2685" y="8546"/>
                </a:cubicBezTo>
                <a:cubicBezTo>
                  <a:pt x="2708" y="8544"/>
                  <a:pt x="2718" y="8539"/>
                  <a:pt x="2711" y="8531"/>
                </a:cubicBezTo>
                <a:cubicBezTo>
                  <a:pt x="2704" y="8523"/>
                  <a:pt x="2706" y="8510"/>
                  <a:pt x="2717" y="8496"/>
                </a:cubicBezTo>
                <a:cubicBezTo>
                  <a:pt x="2733" y="8475"/>
                  <a:pt x="2733" y="8469"/>
                  <a:pt x="2716" y="8439"/>
                </a:cubicBezTo>
                <a:cubicBezTo>
                  <a:pt x="2696" y="8404"/>
                  <a:pt x="2701" y="8359"/>
                  <a:pt x="2723" y="8375"/>
                </a:cubicBezTo>
                <a:cubicBezTo>
                  <a:pt x="2731" y="8381"/>
                  <a:pt x="2732" y="8378"/>
                  <a:pt x="2727" y="8369"/>
                </a:cubicBezTo>
                <a:cubicBezTo>
                  <a:pt x="2723" y="8361"/>
                  <a:pt x="2714" y="8354"/>
                  <a:pt x="2707" y="8354"/>
                </a:cubicBezTo>
                <a:cubicBezTo>
                  <a:pt x="2700" y="8354"/>
                  <a:pt x="2680" y="8339"/>
                  <a:pt x="2662" y="8323"/>
                </a:cubicBezTo>
                <a:cubicBezTo>
                  <a:pt x="2636" y="8298"/>
                  <a:pt x="2631" y="8285"/>
                  <a:pt x="2634" y="8242"/>
                </a:cubicBezTo>
                <a:cubicBezTo>
                  <a:pt x="2638" y="8193"/>
                  <a:pt x="2639" y="8192"/>
                  <a:pt x="2679" y="8192"/>
                </a:cubicBezTo>
                <a:cubicBezTo>
                  <a:pt x="2715" y="8192"/>
                  <a:pt x="2719" y="8188"/>
                  <a:pt x="2714" y="8165"/>
                </a:cubicBezTo>
                <a:cubicBezTo>
                  <a:pt x="2708" y="8134"/>
                  <a:pt x="2745" y="8086"/>
                  <a:pt x="2768" y="8096"/>
                </a:cubicBezTo>
                <a:cubicBezTo>
                  <a:pt x="2778" y="8101"/>
                  <a:pt x="2784" y="8092"/>
                  <a:pt x="2786" y="8069"/>
                </a:cubicBezTo>
                <a:cubicBezTo>
                  <a:pt x="2787" y="8051"/>
                  <a:pt x="2795" y="8029"/>
                  <a:pt x="2804" y="8022"/>
                </a:cubicBezTo>
                <a:cubicBezTo>
                  <a:pt x="2812" y="8015"/>
                  <a:pt x="2817" y="7993"/>
                  <a:pt x="2816" y="7976"/>
                </a:cubicBezTo>
                <a:cubicBezTo>
                  <a:pt x="2815" y="7951"/>
                  <a:pt x="2821" y="7944"/>
                  <a:pt x="2839" y="7944"/>
                </a:cubicBezTo>
                <a:cubicBezTo>
                  <a:pt x="2858" y="7945"/>
                  <a:pt x="2862" y="7937"/>
                  <a:pt x="2863" y="7900"/>
                </a:cubicBezTo>
                <a:cubicBezTo>
                  <a:pt x="2865" y="7841"/>
                  <a:pt x="2881" y="7821"/>
                  <a:pt x="2911" y="7843"/>
                </a:cubicBezTo>
                <a:cubicBezTo>
                  <a:pt x="2940" y="7865"/>
                  <a:pt x="2959" y="7852"/>
                  <a:pt x="2944" y="7819"/>
                </a:cubicBezTo>
                <a:cubicBezTo>
                  <a:pt x="2924" y="7776"/>
                  <a:pt x="2974" y="7709"/>
                  <a:pt x="3009" y="7734"/>
                </a:cubicBezTo>
                <a:cubicBezTo>
                  <a:pt x="3020" y="7743"/>
                  <a:pt x="3019" y="7709"/>
                  <a:pt x="3007" y="7696"/>
                </a:cubicBezTo>
                <a:cubicBezTo>
                  <a:pt x="3003" y="7691"/>
                  <a:pt x="3005" y="7676"/>
                  <a:pt x="3011" y="7663"/>
                </a:cubicBezTo>
                <a:cubicBezTo>
                  <a:pt x="3017" y="7649"/>
                  <a:pt x="3019" y="7637"/>
                  <a:pt x="3015" y="7637"/>
                </a:cubicBezTo>
                <a:cubicBezTo>
                  <a:pt x="3011" y="7637"/>
                  <a:pt x="3020" y="7620"/>
                  <a:pt x="3033" y="7599"/>
                </a:cubicBezTo>
                <a:cubicBezTo>
                  <a:pt x="3046" y="7577"/>
                  <a:pt x="3061" y="7563"/>
                  <a:pt x="3067" y="7567"/>
                </a:cubicBezTo>
                <a:cubicBezTo>
                  <a:pt x="3073" y="7572"/>
                  <a:pt x="3085" y="7554"/>
                  <a:pt x="3094" y="7529"/>
                </a:cubicBezTo>
                <a:cubicBezTo>
                  <a:pt x="3107" y="7493"/>
                  <a:pt x="3117" y="7483"/>
                  <a:pt x="3138" y="7483"/>
                </a:cubicBezTo>
                <a:cubicBezTo>
                  <a:pt x="3154" y="7483"/>
                  <a:pt x="3166" y="7475"/>
                  <a:pt x="3166" y="7465"/>
                </a:cubicBezTo>
                <a:cubicBezTo>
                  <a:pt x="3166" y="7455"/>
                  <a:pt x="3175" y="7437"/>
                  <a:pt x="3187" y="7424"/>
                </a:cubicBezTo>
                <a:cubicBezTo>
                  <a:pt x="3204" y="7406"/>
                  <a:pt x="3213" y="7405"/>
                  <a:pt x="3231" y="7417"/>
                </a:cubicBezTo>
                <a:cubicBezTo>
                  <a:pt x="3257" y="7433"/>
                  <a:pt x="3261" y="7450"/>
                  <a:pt x="3243" y="7463"/>
                </a:cubicBezTo>
                <a:cubicBezTo>
                  <a:pt x="3234" y="7469"/>
                  <a:pt x="3234" y="7475"/>
                  <a:pt x="3243" y="7486"/>
                </a:cubicBezTo>
                <a:cubicBezTo>
                  <a:pt x="3262" y="7508"/>
                  <a:pt x="3257" y="7567"/>
                  <a:pt x="3233" y="7603"/>
                </a:cubicBezTo>
                <a:cubicBezTo>
                  <a:pt x="3205" y="7645"/>
                  <a:pt x="3205" y="7649"/>
                  <a:pt x="3235" y="7654"/>
                </a:cubicBezTo>
                <a:cubicBezTo>
                  <a:pt x="3255" y="7657"/>
                  <a:pt x="3260" y="7664"/>
                  <a:pt x="3257" y="7690"/>
                </a:cubicBezTo>
                <a:cubicBezTo>
                  <a:pt x="3255" y="7707"/>
                  <a:pt x="3257" y="7748"/>
                  <a:pt x="3261" y="7777"/>
                </a:cubicBezTo>
                <a:lnTo>
                  <a:pt x="3267" y="7831"/>
                </a:lnTo>
                <a:lnTo>
                  <a:pt x="3392" y="7833"/>
                </a:lnTo>
                <a:cubicBezTo>
                  <a:pt x="3460" y="7833"/>
                  <a:pt x="3519" y="7838"/>
                  <a:pt x="3523" y="7843"/>
                </a:cubicBezTo>
                <a:cubicBezTo>
                  <a:pt x="3527" y="7848"/>
                  <a:pt x="3540" y="7879"/>
                  <a:pt x="3552" y="7912"/>
                </a:cubicBezTo>
                <a:cubicBezTo>
                  <a:pt x="3580" y="7988"/>
                  <a:pt x="3570" y="8028"/>
                  <a:pt x="3522" y="8028"/>
                </a:cubicBezTo>
                <a:lnTo>
                  <a:pt x="3489" y="8028"/>
                </a:lnTo>
                <a:lnTo>
                  <a:pt x="3489" y="8114"/>
                </a:lnTo>
                <a:cubicBezTo>
                  <a:pt x="3489" y="8181"/>
                  <a:pt x="3484" y="8200"/>
                  <a:pt x="3469" y="8207"/>
                </a:cubicBezTo>
                <a:cubicBezTo>
                  <a:pt x="3458" y="8211"/>
                  <a:pt x="3446" y="8206"/>
                  <a:pt x="3438" y="8192"/>
                </a:cubicBezTo>
                <a:cubicBezTo>
                  <a:pt x="3424" y="8170"/>
                  <a:pt x="3422" y="8171"/>
                  <a:pt x="3415" y="8204"/>
                </a:cubicBezTo>
                <a:cubicBezTo>
                  <a:pt x="3409" y="8231"/>
                  <a:pt x="3413" y="8243"/>
                  <a:pt x="3431" y="8259"/>
                </a:cubicBezTo>
                <a:cubicBezTo>
                  <a:pt x="3460" y="8282"/>
                  <a:pt x="3451" y="8306"/>
                  <a:pt x="3419" y="8294"/>
                </a:cubicBezTo>
                <a:cubicBezTo>
                  <a:pt x="3402" y="8288"/>
                  <a:pt x="3398" y="8290"/>
                  <a:pt x="3402" y="8303"/>
                </a:cubicBezTo>
                <a:cubicBezTo>
                  <a:pt x="3405" y="8313"/>
                  <a:pt x="3403" y="8336"/>
                  <a:pt x="3397" y="8354"/>
                </a:cubicBezTo>
                <a:lnTo>
                  <a:pt x="3387" y="8387"/>
                </a:lnTo>
                <a:lnTo>
                  <a:pt x="3366" y="8355"/>
                </a:lnTo>
                <a:cubicBezTo>
                  <a:pt x="3342" y="8318"/>
                  <a:pt x="3334" y="8330"/>
                  <a:pt x="3323" y="8417"/>
                </a:cubicBezTo>
                <a:cubicBezTo>
                  <a:pt x="3317" y="8469"/>
                  <a:pt x="3312" y="8477"/>
                  <a:pt x="3291" y="8476"/>
                </a:cubicBezTo>
                <a:cubicBezTo>
                  <a:pt x="3267" y="8475"/>
                  <a:pt x="3264" y="8479"/>
                  <a:pt x="3262" y="8528"/>
                </a:cubicBezTo>
                <a:cubicBezTo>
                  <a:pt x="3261" y="8545"/>
                  <a:pt x="3248" y="8557"/>
                  <a:pt x="3224" y="8564"/>
                </a:cubicBezTo>
                <a:cubicBezTo>
                  <a:pt x="3193" y="8574"/>
                  <a:pt x="3188" y="8581"/>
                  <a:pt x="3188" y="8616"/>
                </a:cubicBezTo>
                <a:cubicBezTo>
                  <a:pt x="3188" y="8659"/>
                  <a:pt x="3161" y="8706"/>
                  <a:pt x="3136" y="8706"/>
                </a:cubicBezTo>
                <a:cubicBezTo>
                  <a:pt x="3128" y="8706"/>
                  <a:pt x="3112" y="8716"/>
                  <a:pt x="3100" y="8729"/>
                </a:cubicBezTo>
                <a:cubicBezTo>
                  <a:pt x="3081" y="8751"/>
                  <a:pt x="3081" y="8756"/>
                  <a:pt x="3096" y="8774"/>
                </a:cubicBezTo>
                <a:cubicBezTo>
                  <a:pt x="3120" y="8801"/>
                  <a:pt x="3106" y="8835"/>
                  <a:pt x="3071" y="8835"/>
                </a:cubicBezTo>
                <a:cubicBezTo>
                  <a:pt x="3041" y="8835"/>
                  <a:pt x="3035" y="8845"/>
                  <a:pt x="3029" y="8907"/>
                </a:cubicBezTo>
                <a:cubicBezTo>
                  <a:pt x="3026" y="8938"/>
                  <a:pt x="3020" y="8945"/>
                  <a:pt x="2998" y="8945"/>
                </a:cubicBezTo>
                <a:cubicBezTo>
                  <a:pt x="2979" y="8945"/>
                  <a:pt x="2972" y="8940"/>
                  <a:pt x="2974" y="8925"/>
                </a:cubicBezTo>
                <a:cubicBezTo>
                  <a:pt x="2976" y="8913"/>
                  <a:pt x="2972" y="8898"/>
                  <a:pt x="2965" y="8893"/>
                </a:cubicBezTo>
                <a:cubicBezTo>
                  <a:pt x="2957" y="8887"/>
                  <a:pt x="2954" y="8924"/>
                  <a:pt x="2955" y="9009"/>
                </a:cubicBezTo>
                <a:cubicBezTo>
                  <a:pt x="2956" y="9078"/>
                  <a:pt x="2962" y="9138"/>
                  <a:pt x="2968" y="9142"/>
                </a:cubicBezTo>
                <a:cubicBezTo>
                  <a:pt x="2974" y="9146"/>
                  <a:pt x="2977" y="9162"/>
                  <a:pt x="2975" y="9178"/>
                </a:cubicBezTo>
                <a:cubicBezTo>
                  <a:pt x="2971" y="9217"/>
                  <a:pt x="3005" y="9270"/>
                  <a:pt x="3028" y="9260"/>
                </a:cubicBezTo>
                <a:cubicBezTo>
                  <a:pt x="3040" y="9254"/>
                  <a:pt x="3048" y="9259"/>
                  <a:pt x="3052" y="9278"/>
                </a:cubicBezTo>
                <a:cubicBezTo>
                  <a:pt x="3057" y="9302"/>
                  <a:pt x="3058" y="9302"/>
                  <a:pt x="3071" y="9282"/>
                </a:cubicBezTo>
                <a:cubicBezTo>
                  <a:pt x="3086" y="9259"/>
                  <a:pt x="3110" y="9268"/>
                  <a:pt x="3110" y="9297"/>
                </a:cubicBezTo>
                <a:cubicBezTo>
                  <a:pt x="3110" y="9322"/>
                  <a:pt x="3159" y="9338"/>
                  <a:pt x="3261" y="9348"/>
                </a:cubicBezTo>
                <a:cubicBezTo>
                  <a:pt x="3285" y="9350"/>
                  <a:pt x="3314" y="9355"/>
                  <a:pt x="3324" y="9360"/>
                </a:cubicBezTo>
                <a:cubicBezTo>
                  <a:pt x="3335" y="9364"/>
                  <a:pt x="3351" y="9372"/>
                  <a:pt x="3361" y="9376"/>
                </a:cubicBezTo>
                <a:cubicBezTo>
                  <a:pt x="3373" y="9380"/>
                  <a:pt x="3378" y="9391"/>
                  <a:pt x="3374" y="9407"/>
                </a:cubicBezTo>
                <a:cubicBezTo>
                  <a:pt x="3369" y="9429"/>
                  <a:pt x="3374" y="9434"/>
                  <a:pt x="3406" y="9434"/>
                </a:cubicBezTo>
                <a:cubicBezTo>
                  <a:pt x="3426" y="9434"/>
                  <a:pt x="3446" y="9427"/>
                  <a:pt x="3450" y="9419"/>
                </a:cubicBezTo>
                <a:cubicBezTo>
                  <a:pt x="3455" y="9411"/>
                  <a:pt x="3465" y="9410"/>
                  <a:pt x="3476" y="9416"/>
                </a:cubicBezTo>
                <a:cubicBezTo>
                  <a:pt x="3486" y="9422"/>
                  <a:pt x="3545" y="9429"/>
                  <a:pt x="3606" y="9432"/>
                </a:cubicBezTo>
                <a:lnTo>
                  <a:pt x="3716" y="9440"/>
                </a:lnTo>
                <a:lnTo>
                  <a:pt x="3719" y="9480"/>
                </a:lnTo>
                <a:cubicBezTo>
                  <a:pt x="3723" y="9526"/>
                  <a:pt x="3689" y="9609"/>
                  <a:pt x="3666" y="9610"/>
                </a:cubicBezTo>
                <a:cubicBezTo>
                  <a:pt x="3657" y="9610"/>
                  <a:pt x="3651" y="9617"/>
                  <a:pt x="3653" y="9626"/>
                </a:cubicBezTo>
                <a:cubicBezTo>
                  <a:pt x="3654" y="9635"/>
                  <a:pt x="3635" y="9659"/>
                  <a:pt x="3611" y="9678"/>
                </a:cubicBezTo>
                <a:cubicBezTo>
                  <a:pt x="3576" y="9707"/>
                  <a:pt x="3567" y="9722"/>
                  <a:pt x="3566" y="9754"/>
                </a:cubicBezTo>
                <a:cubicBezTo>
                  <a:pt x="3566" y="9783"/>
                  <a:pt x="3558" y="9802"/>
                  <a:pt x="3538" y="9817"/>
                </a:cubicBezTo>
                <a:cubicBezTo>
                  <a:pt x="3523" y="9829"/>
                  <a:pt x="3505" y="9835"/>
                  <a:pt x="3499" y="9830"/>
                </a:cubicBezTo>
                <a:cubicBezTo>
                  <a:pt x="3493" y="9826"/>
                  <a:pt x="3489" y="9836"/>
                  <a:pt x="3489" y="9853"/>
                </a:cubicBezTo>
                <a:cubicBezTo>
                  <a:pt x="3489" y="9869"/>
                  <a:pt x="3472" y="9901"/>
                  <a:pt x="3453" y="9924"/>
                </a:cubicBezTo>
                <a:cubicBezTo>
                  <a:pt x="3429" y="9954"/>
                  <a:pt x="3415" y="9984"/>
                  <a:pt x="3411" y="10022"/>
                </a:cubicBezTo>
                <a:cubicBezTo>
                  <a:pt x="3405" y="10074"/>
                  <a:pt x="3403" y="10079"/>
                  <a:pt x="3366" y="10085"/>
                </a:cubicBezTo>
                <a:cubicBezTo>
                  <a:pt x="3336" y="10090"/>
                  <a:pt x="3326" y="10098"/>
                  <a:pt x="3323" y="10122"/>
                </a:cubicBezTo>
                <a:cubicBezTo>
                  <a:pt x="3321" y="10139"/>
                  <a:pt x="3325" y="10159"/>
                  <a:pt x="3332" y="10167"/>
                </a:cubicBezTo>
                <a:cubicBezTo>
                  <a:pt x="3339" y="10175"/>
                  <a:pt x="3343" y="10195"/>
                  <a:pt x="3343" y="10212"/>
                </a:cubicBezTo>
                <a:cubicBezTo>
                  <a:pt x="3343" y="10228"/>
                  <a:pt x="3356" y="10255"/>
                  <a:pt x="3371" y="10271"/>
                </a:cubicBezTo>
                <a:cubicBezTo>
                  <a:pt x="3387" y="10288"/>
                  <a:pt x="3399" y="10309"/>
                  <a:pt x="3399" y="10317"/>
                </a:cubicBezTo>
                <a:cubicBezTo>
                  <a:pt x="3399" y="10325"/>
                  <a:pt x="3414" y="10332"/>
                  <a:pt x="3431" y="10332"/>
                </a:cubicBezTo>
                <a:cubicBezTo>
                  <a:pt x="3453" y="10332"/>
                  <a:pt x="3469" y="10342"/>
                  <a:pt x="3481" y="10364"/>
                </a:cubicBezTo>
                <a:cubicBezTo>
                  <a:pt x="3497" y="10393"/>
                  <a:pt x="3497" y="10396"/>
                  <a:pt x="3477" y="10426"/>
                </a:cubicBezTo>
                <a:cubicBezTo>
                  <a:pt x="3465" y="10444"/>
                  <a:pt x="3455" y="10472"/>
                  <a:pt x="3455" y="10487"/>
                </a:cubicBezTo>
                <a:cubicBezTo>
                  <a:pt x="3455" y="10505"/>
                  <a:pt x="3446" y="10519"/>
                  <a:pt x="3433" y="10523"/>
                </a:cubicBezTo>
                <a:cubicBezTo>
                  <a:pt x="3415" y="10528"/>
                  <a:pt x="3411" y="10540"/>
                  <a:pt x="3411" y="10580"/>
                </a:cubicBezTo>
                <a:cubicBezTo>
                  <a:pt x="3411" y="10616"/>
                  <a:pt x="3405" y="10633"/>
                  <a:pt x="3388" y="10644"/>
                </a:cubicBezTo>
                <a:cubicBezTo>
                  <a:pt x="3376" y="10651"/>
                  <a:pt x="3360" y="10655"/>
                  <a:pt x="3355" y="10651"/>
                </a:cubicBezTo>
                <a:cubicBezTo>
                  <a:pt x="3349" y="10647"/>
                  <a:pt x="3342" y="10649"/>
                  <a:pt x="3338" y="10656"/>
                </a:cubicBezTo>
                <a:cubicBezTo>
                  <a:pt x="3335" y="10662"/>
                  <a:pt x="3337" y="10672"/>
                  <a:pt x="3343" y="10676"/>
                </a:cubicBezTo>
                <a:cubicBezTo>
                  <a:pt x="3351" y="10682"/>
                  <a:pt x="3351" y="10693"/>
                  <a:pt x="3343" y="10711"/>
                </a:cubicBezTo>
                <a:cubicBezTo>
                  <a:pt x="3337" y="10725"/>
                  <a:pt x="3335" y="10741"/>
                  <a:pt x="3338" y="10748"/>
                </a:cubicBezTo>
                <a:cubicBezTo>
                  <a:pt x="3344" y="10759"/>
                  <a:pt x="3301" y="10789"/>
                  <a:pt x="3272" y="10793"/>
                </a:cubicBezTo>
                <a:cubicBezTo>
                  <a:pt x="3266" y="10793"/>
                  <a:pt x="3262" y="10808"/>
                  <a:pt x="3263" y="10825"/>
                </a:cubicBezTo>
                <a:cubicBezTo>
                  <a:pt x="3267" y="10866"/>
                  <a:pt x="3204" y="10944"/>
                  <a:pt x="3193" y="10912"/>
                </a:cubicBezTo>
                <a:cubicBezTo>
                  <a:pt x="3189" y="10900"/>
                  <a:pt x="3181" y="10891"/>
                  <a:pt x="3175" y="10891"/>
                </a:cubicBezTo>
                <a:cubicBezTo>
                  <a:pt x="3170" y="10891"/>
                  <a:pt x="3172" y="10903"/>
                  <a:pt x="3179" y="10918"/>
                </a:cubicBezTo>
                <a:cubicBezTo>
                  <a:pt x="3191" y="10940"/>
                  <a:pt x="3191" y="10947"/>
                  <a:pt x="3174" y="10961"/>
                </a:cubicBezTo>
                <a:cubicBezTo>
                  <a:pt x="3163" y="10970"/>
                  <a:pt x="3155" y="10988"/>
                  <a:pt x="3155" y="11000"/>
                </a:cubicBezTo>
                <a:cubicBezTo>
                  <a:pt x="3155" y="11041"/>
                  <a:pt x="3097" y="11152"/>
                  <a:pt x="3076" y="11152"/>
                </a:cubicBezTo>
                <a:cubicBezTo>
                  <a:pt x="3047" y="11152"/>
                  <a:pt x="3021" y="11202"/>
                  <a:pt x="3029" y="11239"/>
                </a:cubicBezTo>
                <a:cubicBezTo>
                  <a:pt x="3034" y="11264"/>
                  <a:pt x="3030" y="11271"/>
                  <a:pt x="3011" y="11277"/>
                </a:cubicBezTo>
                <a:cubicBezTo>
                  <a:pt x="2988" y="11284"/>
                  <a:pt x="2955" y="11341"/>
                  <a:pt x="2955" y="11374"/>
                </a:cubicBezTo>
                <a:cubicBezTo>
                  <a:pt x="2955" y="11382"/>
                  <a:pt x="2943" y="11402"/>
                  <a:pt x="2930" y="11418"/>
                </a:cubicBezTo>
                <a:cubicBezTo>
                  <a:pt x="2916" y="11434"/>
                  <a:pt x="2891" y="11465"/>
                  <a:pt x="2874" y="11488"/>
                </a:cubicBezTo>
                <a:cubicBezTo>
                  <a:pt x="2848" y="11524"/>
                  <a:pt x="2840" y="11528"/>
                  <a:pt x="2827" y="11515"/>
                </a:cubicBezTo>
                <a:cubicBezTo>
                  <a:pt x="2813" y="11501"/>
                  <a:pt x="2811" y="11506"/>
                  <a:pt x="2810" y="11537"/>
                </a:cubicBezTo>
                <a:cubicBezTo>
                  <a:pt x="2808" y="11652"/>
                  <a:pt x="2797" y="11683"/>
                  <a:pt x="2758" y="11688"/>
                </a:cubicBezTo>
                <a:cubicBezTo>
                  <a:pt x="2731" y="11691"/>
                  <a:pt x="2727" y="11698"/>
                  <a:pt x="2727" y="11731"/>
                </a:cubicBezTo>
                <a:cubicBezTo>
                  <a:pt x="2727" y="11766"/>
                  <a:pt x="2722" y="11769"/>
                  <a:pt x="2690" y="11773"/>
                </a:cubicBezTo>
                <a:cubicBezTo>
                  <a:pt x="2659" y="11776"/>
                  <a:pt x="2655" y="11783"/>
                  <a:pt x="2655" y="11814"/>
                </a:cubicBezTo>
                <a:cubicBezTo>
                  <a:pt x="2655" y="11860"/>
                  <a:pt x="2615" y="11906"/>
                  <a:pt x="2596" y="11883"/>
                </a:cubicBezTo>
                <a:cubicBezTo>
                  <a:pt x="2580" y="11864"/>
                  <a:pt x="2516" y="11863"/>
                  <a:pt x="2487" y="11881"/>
                </a:cubicBezTo>
                <a:cubicBezTo>
                  <a:pt x="2471" y="11891"/>
                  <a:pt x="2459" y="11891"/>
                  <a:pt x="2450" y="11881"/>
                </a:cubicBezTo>
                <a:cubicBezTo>
                  <a:pt x="2439" y="11871"/>
                  <a:pt x="2436" y="11893"/>
                  <a:pt x="2434" y="11987"/>
                </a:cubicBezTo>
                <a:cubicBezTo>
                  <a:pt x="2433" y="12053"/>
                  <a:pt x="2429" y="12124"/>
                  <a:pt x="2427" y="12144"/>
                </a:cubicBezTo>
                <a:cubicBezTo>
                  <a:pt x="2423" y="12173"/>
                  <a:pt x="2429" y="12183"/>
                  <a:pt x="2451" y="12193"/>
                </a:cubicBezTo>
                <a:cubicBezTo>
                  <a:pt x="2488" y="12209"/>
                  <a:pt x="2510" y="12208"/>
                  <a:pt x="2485" y="12191"/>
                </a:cubicBezTo>
                <a:cubicBezTo>
                  <a:pt x="2452" y="12169"/>
                  <a:pt x="2475" y="12153"/>
                  <a:pt x="2543" y="12153"/>
                </a:cubicBezTo>
                <a:cubicBezTo>
                  <a:pt x="2614" y="12153"/>
                  <a:pt x="2628" y="12161"/>
                  <a:pt x="2608" y="12190"/>
                </a:cubicBezTo>
                <a:cubicBezTo>
                  <a:pt x="2596" y="12207"/>
                  <a:pt x="2596" y="12209"/>
                  <a:pt x="2615" y="12200"/>
                </a:cubicBezTo>
                <a:cubicBezTo>
                  <a:pt x="2652" y="12183"/>
                  <a:pt x="2670" y="12181"/>
                  <a:pt x="2692" y="12194"/>
                </a:cubicBezTo>
                <a:cubicBezTo>
                  <a:pt x="2706" y="12203"/>
                  <a:pt x="2718" y="12201"/>
                  <a:pt x="2732" y="12185"/>
                </a:cubicBezTo>
                <a:cubicBezTo>
                  <a:pt x="2743" y="12174"/>
                  <a:pt x="2755" y="12169"/>
                  <a:pt x="2758" y="12175"/>
                </a:cubicBezTo>
                <a:cubicBezTo>
                  <a:pt x="2765" y="12188"/>
                  <a:pt x="2811" y="12188"/>
                  <a:pt x="2829" y="12175"/>
                </a:cubicBezTo>
                <a:cubicBezTo>
                  <a:pt x="2836" y="12170"/>
                  <a:pt x="2845" y="12171"/>
                  <a:pt x="2848" y="12178"/>
                </a:cubicBezTo>
                <a:cubicBezTo>
                  <a:pt x="2852" y="12185"/>
                  <a:pt x="2896" y="12190"/>
                  <a:pt x="2946" y="12190"/>
                </a:cubicBezTo>
                <a:cubicBezTo>
                  <a:pt x="2996" y="12190"/>
                  <a:pt x="3043" y="12191"/>
                  <a:pt x="3049" y="12193"/>
                </a:cubicBezTo>
                <a:cubicBezTo>
                  <a:pt x="3055" y="12194"/>
                  <a:pt x="3088" y="12198"/>
                  <a:pt x="3122" y="12200"/>
                </a:cubicBezTo>
                <a:cubicBezTo>
                  <a:pt x="3156" y="12203"/>
                  <a:pt x="3211" y="12207"/>
                  <a:pt x="3244" y="12209"/>
                </a:cubicBezTo>
                <a:cubicBezTo>
                  <a:pt x="3320" y="12215"/>
                  <a:pt x="3363" y="12237"/>
                  <a:pt x="3343" y="12264"/>
                </a:cubicBezTo>
                <a:cubicBezTo>
                  <a:pt x="3328" y="12286"/>
                  <a:pt x="3330" y="12287"/>
                  <a:pt x="3449" y="12285"/>
                </a:cubicBezTo>
                <a:cubicBezTo>
                  <a:pt x="3500" y="12284"/>
                  <a:pt x="3535" y="12291"/>
                  <a:pt x="3551" y="12303"/>
                </a:cubicBezTo>
                <a:cubicBezTo>
                  <a:pt x="3573" y="12320"/>
                  <a:pt x="3578" y="12319"/>
                  <a:pt x="3589" y="12303"/>
                </a:cubicBezTo>
                <a:cubicBezTo>
                  <a:pt x="3608" y="12276"/>
                  <a:pt x="3644" y="12301"/>
                  <a:pt x="3644" y="12342"/>
                </a:cubicBezTo>
                <a:cubicBezTo>
                  <a:pt x="3644" y="12374"/>
                  <a:pt x="3645" y="12375"/>
                  <a:pt x="3751" y="12375"/>
                </a:cubicBezTo>
                <a:cubicBezTo>
                  <a:pt x="3846" y="12375"/>
                  <a:pt x="3858" y="12377"/>
                  <a:pt x="3863" y="12398"/>
                </a:cubicBezTo>
                <a:cubicBezTo>
                  <a:pt x="3867" y="12417"/>
                  <a:pt x="3883" y="12426"/>
                  <a:pt x="3925" y="12433"/>
                </a:cubicBezTo>
                <a:cubicBezTo>
                  <a:pt x="3957" y="12438"/>
                  <a:pt x="3987" y="12445"/>
                  <a:pt x="3993" y="12449"/>
                </a:cubicBezTo>
                <a:cubicBezTo>
                  <a:pt x="3999" y="12454"/>
                  <a:pt x="4037" y="12459"/>
                  <a:pt x="4077" y="12461"/>
                </a:cubicBezTo>
                <a:cubicBezTo>
                  <a:pt x="4166" y="12466"/>
                  <a:pt x="4177" y="12471"/>
                  <a:pt x="4177" y="12504"/>
                </a:cubicBezTo>
                <a:cubicBezTo>
                  <a:pt x="4177" y="12528"/>
                  <a:pt x="4185" y="12531"/>
                  <a:pt x="4245" y="12531"/>
                </a:cubicBezTo>
                <a:cubicBezTo>
                  <a:pt x="4294" y="12531"/>
                  <a:pt x="4314" y="12536"/>
                  <a:pt x="4319" y="12550"/>
                </a:cubicBezTo>
                <a:cubicBezTo>
                  <a:pt x="4324" y="12565"/>
                  <a:pt x="4329" y="12566"/>
                  <a:pt x="4345" y="12556"/>
                </a:cubicBezTo>
                <a:cubicBezTo>
                  <a:pt x="4357" y="12549"/>
                  <a:pt x="4373" y="12546"/>
                  <a:pt x="4379" y="12550"/>
                </a:cubicBezTo>
                <a:cubicBezTo>
                  <a:pt x="4385" y="12555"/>
                  <a:pt x="4393" y="12545"/>
                  <a:pt x="4399" y="12528"/>
                </a:cubicBezTo>
                <a:cubicBezTo>
                  <a:pt x="4412" y="12487"/>
                  <a:pt x="4441" y="12461"/>
                  <a:pt x="4461" y="12470"/>
                </a:cubicBezTo>
                <a:cubicBezTo>
                  <a:pt x="4474" y="12476"/>
                  <a:pt x="4478" y="12499"/>
                  <a:pt x="4478" y="12562"/>
                </a:cubicBezTo>
                <a:cubicBezTo>
                  <a:pt x="4478" y="12638"/>
                  <a:pt x="4475" y="12649"/>
                  <a:pt x="4450" y="12668"/>
                </a:cubicBezTo>
                <a:cubicBezTo>
                  <a:pt x="4424" y="12688"/>
                  <a:pt x="4420" y="12687"/>
                  <a:pt x="4395" y="12668"/>
                </a:cubicBezTo>
                <a:cubicBezTo>
                  <a:pt x="4340" y="12626"/>
                  <a:pt x="4329" y="12638"/>
                  <a:pt x="4335" y="12738"/>
                </a:cubicBezTo>
                <a:cubicBezTo>
                  <a:pt x="4338" y="12790"/>
                  <a:pt x="4337" y="12833"/>
                  <a:pt x="4330" y="12841"/>
                </a:cubicBezTo>
                <a:cubicBezTo>
                  <a:pt x="4324" y="12848"/>
                  <a:pt x="4323" y="12865"/>
                  <a:pt x="4328" y="12878"/>
                </a:cubicBezTo>
                <a:cubicBezTo>
                  <a:pt x="4332" y="12891"/>
                  <a:pt x="4335" y="12960"/>
                  <a:pt x="4334" y="13032"/>
                </a:cubicBezTo>
                <a:cubicBezTo>
                  <a:pt x="4331" y="13230"/>
                  <a:pt x="4333" y="13249"/>
                  <a:pt x="4349" y="13271"/>
                </a:cubicBezTo>
                <a:cubicBezTo>
                  <a:pt x="4358" y="13283"/>
                  <a:pt x="4366" y="13307"/>
                  <a:pt x="4368" y="13325"/>
                </a:cubicBezTo>
                <a:cubicBezTo>
                  <a:pt x="4372" y="13353"/>
                  <a:pt x="4379" y="13358"/>
                  <a:pt x="4422" y="13364"/>
                </a:cubicBezTo>
                <a:lnTo>
                  <a:pt x="4473" y="13370"/>
                </a:lnTo>
                <a:lnTo>
                  <a:pt x="4475" y="13480"/>
                </a:lnTo>
                <a:cubicBezTo>
                  <a:pt x="4477" y="13540"/>
                  <a:pt x="4484" y="13597"/>
                  <a:pt x="4491" y="13607"/>
                </a:cubicBezTo>
                <a:cubicBezTo>
                  <a:pt x="4500" y="13619"/>
                  <a:pt x="4500" y="13628"/>
                  <a:pt x="4491" y="13639"/>
                </a:cubicBezTo>
                <a:cubicBezTo>
                  <a:pt x="4484" y="13648"/>
                  <a:pt x="4478" y="13669"/>
                  <a:pt x="4478" y="13685"/>
                </a:cubicBezTo>
                <a:cubicBezTo>
                  <a:pt x="4478" y="13714"/>
                  <a:pt x="4482" y="13715"/>
                  <a:pt x="4549" y="13715"/>
                </a:cubicBezTo>
                <a:cubicBezTo>
                  <a:pt x="4589" y="13715"/>
                  <a:pt x="4624" y="13720"/>
                  <a:pt x="4627" y="13726"/>
                </a:cubicBezTo>
                <a:cubicBezTo>
                  <a:pt x="4630" y="13732"/>
                  <a:pt x="4633" y="13772"/>
                  <a:pt x="4634" y="13815"/>
                </a:cubicBezTo>
                <a:lnTo>
                  <a:pt x="4637" y="13893"/>
                </a:lnTo>
                <a:lnTo>
                  <a:pt x="4710" y="13893"/>
                </a:lnTo>
                <a:lnTo>
                  <a:pt x="4783" y="13894"/>
                </a:lnTo>
                <a:lnTo>
                  <a:pt x="4783" y="13979"/>
                </a:lnTo>
                <a:cubicBezTo>
                  <a:pt x="4783" y="14068"/>
                  <a:pt x="4788" y="14079"/>
                  <a:pt x="4811" y="14046"/>
                </a:cubicBezTo>
                <a:cubicBezTo>
                  <a:pt x="4822" y="14031"/>
                  <a:pt x="4822" y="14022"/>
                  <a:pt x="4813" y="14009"/>
                </a:cubicBezTo>
                <a:cubicBezTo>
                  <a:pt x="4803" y="13995"/>
                  <a:pt x="4805" y="13987"/>
                  <a:pt x="4818" y="13974"/>
                </a:cubicBezTo>
                <a:cubicBezTo>
                  <a:pt x="4837" y="13956"/>
                  <a:pt x="4851" y="13967"/>
                  <a:pt x="4857" y="14006"/>
                </a:cubicBezTo>
                <a:cubicBezTo>
                  <a:pt x="4863" y="14042"/>
                  <a:pt x="4952" y="14096"/>
                  <a:pt x="4980" y="14079"/>
                </a:cubicBezTo>
                <a:cubicBezTo>
                  <a:pt x="4996" y="14069"/>
                  <a:pt x="5002" y="14069"/>
                  <a:pt x="5008" y="14085"/>
                </a:cubicBezTo>
                <a:cubicBezTo>
                  <a:pt x="5011" y="14096"/>
                  <a:pt x="5020" y="14106"/>
                  <a:pt x="5028" y="14106"/>
                </a:cubicBezTo>
                <a:cubicBezTo>
                  <a:pt x="5050" y="14106"/>
                  <a:pt x="5077" y="14149"/>
                  <a:pt x="5080" y="14187"/>
                </a:cubicBezTo>
                <a:cubicBezTo>
                  <a:pt x="5082" y="14214"/>
                  <a:pt x="5089" y="14222"/>
                  <a:pt x="5108" y="14222"/>
                </a:cubicBezTo>
                <a:cubicBezTo>
                  <a:pt x="5122" y="14222"/>
                  <a:pt x="5136" y="14228"/>
                  <a:pt x="5140" y="14235"/>
                </a:cubicBezTo>
                <a:cubicBezTo>
                  <a:pt x="5144" y="14242"/>
                  <a:pt x="5197" y="14249"/>
                  <a:pt x="5262" y="14249"/>
                </a:cubicBezTo>
                <a:cubicBezTo>
                  <a:pt x="5331" y="14249"/>
                  <a:pt x="5380" y="14254"/>
                  <a:pt x="5384" y="14262"/>
                </a:cubicBezTo>
                <a:cubicBezTo>
                  <a:pt x="5388" y="14269"/>
                  <a:pt x="5393" y="14310"/>
                  <a:pt x="5393" y="14353"/>
                </a:cubicBezTo>
                <a:cubicBezTo>
                  <a:pt x="5395" y="14435"/>
                  <a:pt x="5403" y="14446"/>
                  <a:pt x="5444" y="14415"/>
                </a:cubicBezTo>
                <a:cubicBezTo>
                  <a:pt x="5461" y="14403"/>
                  <a:pt x="5472" y="14403"/>
                  <a:pt x="5495" y="14417"/>
                </a:cubicBezTo>
                <a:cubicBezTo>
                  <a:pt x="5517" y="14431"/>
                  <a:pt x="5526" y="14432"/>
                  <a:pt x="5536" y="14420"/>
                </a:cubicBezTo>
                <a:cubicBezTo>
                  <a:pt x="5552" y="14401"/>
                  <a:pt x="5604" y="14400"/>
                  <a:pt x="5620" y="14418"/>
                </a:cubicBezTo>
                <a:cubicBezTo>
                  <a:pt x="5629" y="14428"/>
                  <a:pt x="5639" y="14428"/>
                  <a:pt x="5654" y="14418"/>
                </a:cubicBezTo>
                <a:cubicBezTo>
                  <a:pt x="5666" y="14411"/>
                  <a:pt x="5679" y="14409"/>
                  <a:pt x="5684" y="14414"/>
                </a:cubicBezTo>
                <a:cubicBezTo>
                  <a:pt x="5688" y="14419"/>
                  <a:pt x="5689" y="14416"/>
                  <a:pt x="5687" y="14405"/>
                </a:cubicBezTo>
                <a:cubicBezTo>
                  <a:pt x="5685" y="14392"/>
                  <a:pt x="5694" y="14384"/>
                  <a:pt x="5715" y="14381"/>
                </a:cubicBezTo>
                <a:cubicBezTo>
                  <a:pt x="5749" y="14377"/>
                  <a:pt x="5783" y="14400"/>
                  <a:pt x="5773" y="14420"/>
                </a:cubicBezTo>
                <a:cubicBezTo>
                  <a:pt x="5769" y="14427"/>
                  <a:pt x="5956" y="14430"/>
                  <a:pt x="6248" y="14429"/>
                </a:cubicBezTo>
                <a:cubicBezTo>
                  <a:pt x="6658" y="14427"/>
                  <a:pt x="6729" y="14430"/>
                  <a:pt x="6725" y="14445"/>
                </a:cubicBezTo>
                <a:cubicBezTo>
                  <a:pt x="6718" y="14478"/>
                  <a:pt x="6704" y="14748"/>
                  <a:pt x="6709" y="14762"/>
                </a:cubicBezTo>
                <a:cubicBezTo>
                  <a:pt x="6711" y="14770"/>
                  <a:pt x="6705" y="14784"/>
                  <a:pt x="6696" y="14794"/>
                </a:cubicBezTo>
                <a:cubicBezTo>
                  <a:pt x="6680" y="14809"/>
                  <a:pt x="6681" y="14815"/>
                  <a:pt x="6696" y="14841"/>
                </a:cubicBezTo>
                <a:cubicBezTo>
                  <a:pt x="6710" y="14868"/>
                  <a:pt x="6710" y="14873"/>
                  <a:pt x="6695" y="14888"/>
                </a:cubicBezTo>
                <a:cubicBezTo>
                  <a:pt x="6685" y="14897"/>
                  <a:pt x="6662" y="14903"/>
                  <a:pt x="6645" y="14901"/>
                </a:cubicBezTo>
                <a:cubicBezTo>
                  <a:pt x="6621" y="14899"/>
                  <a:pt x="6615" y="14903"/>
                  <a:pt x="6619" y="14916"/>
                </a:cubicBezTo>
                <a:cubicBezTo>
                  <a:pt x="6627" y="14938"/>
                  <a:pt x="6562" y="14995"/>
                  <a:pt x="6544" y="14981"/>
                </a:cubicBezTo>
                <a:cubicBezTo>
                  <a:pt x="6537" y="14976"/>
                  <a:pt x="6535" y="14979"/>
                  <a:pt x="6539" y="14987"/>
                </a:cubicBezTo>
                <a:cubicBezTo>
                  <a:pt x="6551" y="15010"/>
                  <a:pt x="6524" y="15020"/>
                  <a:pt x="6505" y="15001"/>
                </a:cubicBezTo>
                <a:cubicBezTo>
                  <a:pt x="6490" y="14987"/>
                  <a:pt x="6486" y="14988"/>
                  <a:pt x="6473" y="15008"/>
                </a:cubicBezTo>
                <a:cubicBezTo>
                  <a:pt x="6465" y="15022"/>
                  <a:pt x="6460" y="15037"/>
                  <a:pt x="6463" y="15043"/>
                </a:cubicBezTo>
                <a:cubicBezTo>
                  <a:pt x="6466" y="15048"/>
                  <a:pt x="6456" y="15061"/>
                  <a:pt x="6441" y="15072"/>
                </a:cubicBezTo>
                <a:cubicBezTo>
                  <a:pt x="6426" y="15084"/>
                  <a:pt x="6411" y="15088"/>
                  <a:pt x="6407" y="15081"/>
                </a:cubicBezTo>
                <a:cubicBezTo>
                  <a:pt x="6403" y="15075"/>
                  <a:pt x="6382" y="15071"/>
                  <a:pt x="6360" y="15072"/>
                </a:cubicBezTo>
                <a:cubicBezTo>
                  <a:pt x="6325" y="15075"/>
                  <a:pt x="6317" y="15079"/>
                  <a:pt x="6314" y="15107"/>
                </a:cubicBezTo>
                <a:cubicBezTo>
                  <a:pt x="6308" y="15155"/>
                  <a:pt x="6298" y="15162"/>
                  <a:pt x="6230" y="15162"/>
                </a:cubicBezTo>
                <a:cubicBezTo>
                  <a:pt x="6168" y="15161"/>
                  <a:pt x="6141" y="15175"/>
                  <a:pt x="6175" y="15190"/>
                </a:cubicBezTo>
                <a:cubicBezTo>
                  <a:pt x="6191" y="15197"/>
                  <a:pt x="6190" y="15203"/>
                  <a:pt x="6167" y="15227"/>
                </a:cubicBezTo>
                <a:cubicBezTo>
                  <a:pt x="6153" y="15243"/>
                  <a:pt x="6133" y="15256"/>
                  <a:pt x="6122" y="15257"/>
                </a:cubicBezTo>
                <a:cubicBezTo>
                  <a:pt x="6087" y="15260"/>
                  <a:pt x="6071" y="15285"/>
                  <a:pt x="6087" y="15315"/>
                </a:cubicBezTo>
                <a:cubicBezTo>
                  <a:pt x="6097" y="15333"/>
                  <a:pt x="6098" y="15349"/>
                  <a:pt x="6091" y="15364"/>
                </a:cubicBezTo>
                <a:cubicBezTo>
                  <a:pt x="6082" y="15383"/>
                  <a:pt x="6085" y="15389"/>
                  <a:pt x="6108" y="15391"/>
                </a:cubicBezTo>
                <a:cubicBezTo>
                  <a:pt x="6123" y="15393"/>
                  <a:pt x="6133" y="15388"/>
                  <a:pt x="6129" y="15382"/>
                </a:cubicBezTo>
                <a:cubicBezTo>
                  <a:pt x="6126" y="15376"/>
                  <a:pt x="6132" y="15362"/>
                  <a:pt x="6142" y="15352"/>
                </a:cubicBezTo>
                <a:cubicBezTo>
                  <a:pt x="6157" y="15338"/>
                  <a:pt x="6162" y="15339"/>
                  <a:pt x="6174" y="15358"/>
                </a:cubicBezTo>
                <a:cubicBezTo>
                  <a:pt x="6182" y="15372"/>
                  <a:pt x="6190" y="15376"/>
                  <a:pt x="6194" y="15369"/>
                </a:cubicBezTo>
                <a:cubicBezTo>
                  <a:pt x="6198" y="15362"/>
                  <a:pt x="6197" y="15353"/>
                  <a:pt x="6190" y="15348"/>
                </a:cubicBezTo>
                <a:cubicBezTo>
                  <a:pt x="6166" y="15330"/>
                  <a:pt x="6201" y="15303"/>
                  <a:pt x="6239" y="15311"/>
                </a:cubicBezTo>
                <a:cubicBezTo>
                  <a:pt x="6271" y="15317"/>
                  <a:pt x="6277" y="15315"/>
                  <a:pt x="6283" y="15285"/>
                </a:cubicBezTo>
                <a:cubicBezTo>
                  <a:pt x="6291" y="15247"/>
                  <a:pt x="6361" y="15179"/>
                  <a:pt x="6379" y="15192"/>
                </a:cubicBezTo>
                <a:cubicBezTo>
                  <a:pt x="6385" y="15196"/>
                  <a:pt x="6388" y="15206"/>
                  <a:pt x="6384" y="15214"/>
                </a:cubicBezTo>
                <a:cubicBezTo>
                  <a:pt x="6379" y="15223"/>
                  <a:pt x="6386" y="15223"/>
                  <a:pt x="6403" y="15217"/>
                </a:cubicBezTo>
                <a:cubicBezTo>
                  <a:pt x="6436" y="15205"/>
                  <a:pt x="6448" y="15184"/>
                  <a:pt x="6434" y="15165"/>
                </a:cubicBezTo>
                <a:cubicBezTo>
                  <a:pt x="6416" y="15140"/>
                  <a:pt x="6473" y="15102"/>
                  <a:pt x="6502" y="15120"/>
                </a:cubicBezTo>
                <a:cubicBezTo>
                  <a:pt x="6521" y="15131"/>
                  <a:pt x="6529" y="15131"/>
                  <a:pt x="6539" y="15114"/>
                </a:cubicBezTo>
                <a:cubicBezTo>
                  <a:pt x="6547" y="15102"/>
                  <a:pt x="6561" y="15090"/>
                  <a:pt x="6571" y="15089"/>
                </a:cubicBezTo>
                <a:cubicBezTo>
                  <a:pt x="6581" y="15087"/>
                  <a:pt x="6598" y="15077"/>
                  <a:pt x="6609" y="15066"/>
                </a:cubicBezTo>
                <a:cubicBezTo>
                  <a:pt x="6620" y="15055"/>
                  <a:pt x="6642" y="15046"/>
                  <a:pt x="6658" y="15047"/>
                </a:cubicBezTo>
                <a:cubicBezTo>
                  <a:pt x="6680" y="15048"/>
                  <a:pt x="6685" y="15055"/>
                  <a:pt x="6688" y="15086"/>
                </a:cubicBezTo>
                <a:cubicBezTo>
                  <a:pt x="6690" y="15107"/>
                  <a:pt x="6687" y="15136"/>
                  <a:pt x="6681" y="15151"/>
                </a:cubicBezTo>
                <a:cubicBezTo>
                  <a:pt x="6674" y="15166"/>
                  <a:pt x="6667" y="15193"/>
                  <a:pt x="6665" y="15211"/>
                </a:cubicBezTo>
                <a:cubicBezTo>
                  <a:pt x="6663" y="15233"/>
                  <a:pt x="6654" y="15245"/>
                  <a:pt x="6637" y="15248"/>
                </a:cubicBezTo>
                <a:cubicBezTo>
                  <a:pt x="6616" y="15252"/>
                  <a:pt x="6613" y="15259"/>
                  <a:pt x="6613" y="15309"/>
                </a:cubicBezTo>
                <a:cubicBezTo>
                  <a:pt x="6613" y="15345"/>
                  <a:pt x="6618" y="15366"/>
                  <a:pt x="6626" y="15364"/>
                </a:cubicBezTo>
                <a:cubicBezTo>
                  <a:pt x="6633" y="15363"/>
                  <a:pt x="6641" y="15377"/>
                  <a:pt x="6646" y="15397"/>
                </a:cubicBezTo>
                <a:cubicBezTo>
                  <a:pt x="6656" y="15438"/>
                  <a:pt x="6643" y="15505"/>
                  <a:pt x="6626" y="15501"/>
                </a:cubicBezTo>
                <a:cubicBezTo>
                  <a:pt x="6618" y="15500"/>
                  <a:pt x="6613" y="15618"/>
                  <a:pt x="6611" y="15850"/>
                </a:cubicBezTo>
                <a:cubicBezTo>
                  <a:pt x="6607" y="16146"/>
                  <a:pt x="6604" y="16205"/>
                  <a:pt x="6590" y="16218"/>
                </a:cubicBezTo>
                <a:cubicBezTo>
                  <a:pt x="6577" y="16229"/>
                  <a:pt x="6574" y="16252"/>
                  <a:pt x="6577" y="16309"/>
                </a:cubicBezTo>
                <a:cubicBezTo>
                  <a:pt x="6580" y="16351"/>
                  <a:pt x="6576" y="16391"/>
                  <a:pt x="6570" y="16398"/>
                </a:cubicBezTo>
                <a:cubicBezTo>
                  <a:pt x="6563" y="16405"/>
                  <a:pt x="6535" y="16411"/>
                  <a:pt x="6506" y="16410"/>
                </a:cubicBezTo>
                <a:cubicBezTo>
                  <a:pt x="6460" y="16409"/>
                  <a:pt x="6457" y="16411"/>
                  <a:pt x="6474" y="16426"/>
                </a:cubicBezTo>
                <a:cubicBezTo>
                  <a:pt x="6502" y="16450"/>
                  <a:pt x="6485" y="16478"/>
                  <a:pt x="6455" y="16459"/>
                </a:cubicBezTo>
                <a:cubicBezTo>
                  <a:pt x="6443" y="16452"/>
                  <a:pt x="6417" y="16448"/>
                  <a:pt x="6398" y="16450"/>
                </a:cubicBezTo>
                <a:cubicBezTo>
                  <a:pt x="6365" y="16454"/>
                  <a:pt x="6362" y="16451"/>
                  <a:pt x="6358" y="16412"/>
                </a:cubicBezTo>
                <a:cubicBezTo>
                  <a:pt x="6356" y="16385"/>
                  <a:pt x="6349" y="16370"/>
                  <a:pt x="6339" y="16370"/>
                </a:cubicBezTo>
                <a:cubicBezTo>
                  <a:pt x="6326" y="16370"/>
                  <a:pt x="6324" y="16397"/>
                  <a:pt x="6324" y="16513"/>
                </a:cubicBezTo>
                <a:cubicBezTo>
                  <a:pt x="6324" y="16629"/>
                  <a:pt x="6326" y="16656"/>
                  <a:pt x="6339" y="16656"/>
                </a:cubicBezTo>
                <a:cubicBezTo>
                  <a:pt x="6350" y="16656"/>
                  <a:pt x="6356" y="16639"/>
                  <a:pt x="6358" y="16607"/>
                </a:cubicBezTo>
                <a:cubicBezTo>
                  <a:pt x="6361" y="16568"/>
                  <a:pt x="6366" y="16559"/>
                  <a:pt x="6383" y="16562"/>
                </a:cubicBezTo>
                <a:cubicBezTo>
                  <a:pt x="6399" y="16565"/>
                  <a:pt x="6402" y="16560"/>
                  <a:pt x="6395" y="16535"/>
                </a:cubicBezTo>
                <a:cubicBezTo>
                  <a:pt x="6382" y="16485"/>
                  <a:pt x="6384" y="16480"/>
                  <a:pt x="6407" y="16480"/>
                </a:cubicBezTo>
                <a:cubicBezTo>
                  <a:pt x="6419" y="16480"/>
                  <a:pt x="6430" y="16487"/>
                  <a:pt x="6430" y="16495"/>
                </a:cubicBezTo>
                <a:cubicBezTo>
                  <a:pt x="6430" y="16503"/>
                  <a:pt x="6433" y="16515"/>
                  <a:pt x="6437" y="16520"/>
                </a:cubicBezTo>
                <a:cubicBezTo>
                  <a:pt x="6442" y="16526"/>
                  <a:pt x="6446" y="16557"/>
                  <a:pt x="6446" y="16592"/>
                </a:cubicBezTo>
                <a:cubicBezTo>
                  <a:pt x="6446" y="16639"/>
                  <a:pt x="6450" y="16656"/>
                  <a:pt x="6463" y="16656"/>
                </a:cubicBezTo>
                <a:cubicBezTo>
                  <a:pt x="6474" y="16656"/>
                  <a:pt x="6479" y="16641"/>
                  <a:pt x="6479" y="16611"/>
                </a:cubicBezTo>
                <a:cubicBezTo>
                  <a:pt x="6479" y="16568"/>
                  <a:pt x="6512" y="16516"/>
                  <a:pt x="6528" y="16534"/>
                </a:cubicBezTo>
                <a:cubicBezTo>
                  <a:pt x="6537" y="16544"/>
                  <a:pt x="6535" y="16856"/>
                  <a:pt x="6525" y="17006"/>
                </a:cubicBezTo>
                <a:cubicBezTo>
                  <a:pt x="6518" y="17108"/>
                  <a:pt x="6517" y="17117"/>
                  <a:pt x="6492" y="17124"/>
                </a:cubicBezTo>
                <a:cubicBezTo>
                  <a:pt x="6468" y="17130"/>
                  <a:pt x="6467" y="17133"/>
                  <a:pt x="6483" y="17149"/>
                </a:cubicBezTo>
                <a:cubicBezTo>
                  <a:pt x="6503" y="17168"/>
                  <a:pt x="6508" y="17222"/>
                  <a:pt x="6491" y="17234"/>
                </a:cubicBezTo>
                <a:cubicBezTo>
                  <a:pt x="6480" y="17241"/>
                  <a:pt x="6473" y="17291"/>
                  <a:pt x="6464" y="17424"/>
                </a:cubicBezTo>
                <a:cubicBezTo>
                  <a:pt x="6460" y="17489"/>
                  <a:pt x="6462" y="17499"/>
                  <a:pt x="6481" y="17505"/>
                </a:cubicBezTo>
                <a:cubicBezTo>
                  <a:pt x="6512" y="17514"/>
                  <a:pt x="6509" y="17592"/>
                  <a:pt x="6478" y="17602"/>
                </a:cubicBezTo>
                <a:cubicBezTo>
                  <a:pt x="6456" y="17608"/>
                  <a:pt x="6457" y="17617"/>
                  <a:pt x="6458" y="17831"/>
                </a:cubicBezTo>
                <a:cubicBezTo>
                  <a:pt x="6458" y="17954"/>
                  <a:pt x="6453" y="18089"/>
                  <a:pt x="6446" y="18132"/>
                </a:cubicBezTo>
                <a:cubicBezTo>
                  <a:pt x="6439" y="18183"/>
                  <a:pt x="6439" y="18215"/>
                  <a:pt x="6446" y="18223"/>
                </a:cubicBezTo>
                <a:cubicBezTo>
                  <a:pt x="6452" y="18230"/>
                  <a:pt x="6456" y="18260"/>
                  <a:pt x="6456" y="18290"/>
                </a:cubicBezTo>
                <a:cubicBezTo>
                  <a:pt x="6456" y="18320"/>
                  <a:pt x="6463" y="18349"/>
                  <a:pt x="6469" y="18354"/>
                </a:cubicBezTo>
                <a:cubicBezTo>
                  <a:pt x="6476" y="18359"/>
                  <a:pt x="6478" y="18378"/>
                  <a:pt x="6474" y="18396"/>
                </a:cubicBezTo>
                <a:cubicBezTo>
                  <a:pt x="6470" y="18418"/>
                  <a:pt x="6471" y="18424"/>
                  <a:pt x="6479" y="18418"/>
                </a:cubicBezTo>
                <a:cubicBezTo>
                  <a:pt x="6497" y="18405"/>
                  <a:pt x="6544" y="18461"/>
                  <a:pt x="6538" y="18488"/>
                </a:cubicBezTo>
                <a:cubicBezTo>
                  <a:pt x="6535" y="18501"/>
                  <a:pt x="6541" y="18519"/>
                  <a:pt x="6551" y="18528"/>
                </a:cubicBezTo>
                <a:cubicBezTo>
                  <a:pt x="6560" y="18538"/>
                  <a:pt x="6568" y="18555"/>
                  <a:pt x="6568" y="18569"/>
                </a:cubicBezTo>
                <a:cubicBezTo>
                  <a:pt x="6568" y="18582"/>
                  <a:pt x="6577" y="18603"/>
                  <a:pt x="6589" y="18616"/>
                </a:cubicBezTo>
                <a:cubicBezTo>
                  <a:pt x="6600" y="18629"/>
                  <a:pt x="6612" y="18651"/>
                  <a:pt x="6614" y="18665"/>
                </a:cubicBezTo>
                <a:cubicBezTo>
                  <a:pt x="6618" y="18688"/>
                  <a:pt x="6627" y="18692"/>
                  <a:pt x="6689" y="18692"/>
                </a:cubicBezTo>
                <a:cubicBezTo>
                  <a:pt x="6737" y="18692"/>
                  <a:pt x="6763" y="18698"/>
                  <a:pt x="6766" y="18709"/>
                </a:cubicBezTo>
                <a:cubicBezTo>
                  <a:pt x="6768" y="18718"/>
                  <a:pt x="6775" y="18722"/>
                  <a:pt x="6781" y="18718"/>
                </a:cubicBezTo>
                <a:cubicBezTo>
                  <a:pt x="6796" y="18707"/>
                  <a:pt x="6846" y="18747"/>
                  <a:pt x="6846" y="18770"/>
                </a:cubicBezTo>
                <a:cubicBezTo>
                  <a:pt x="6846" y="18782"/>
                  <a:pt x="6857" y="18789"/>
                  <a:pt x="6879" y="18789"/>
                </a:cubicBezTo>
                <a:cubicBezTo>
                  <a:pt x="6898" y="18789"/>
                  <a:pt x="6922" y="18795"/>
                  <a:pt x="6933" y="18801"/>
                </a:cubicBezTo>
                <a:cubicBezTo>
                  <a:pt x="6957" y="18815"/>
                  <a:pt x="7001" y="18837"/>
                  <a:pt x="7027" y="18847"/>
                </a:cubicBezTo>
                <a:cubicBezTo>
                  <a:pt x="7038" y="18851"/>
                  <a:pt x="7045" y="18859"/>
                  <a:pt x="7042" y="18865"/>
                </a:cubicBezTo>
                <a:cubicBezTo>
                  <a:pt x="7039" y="18871"/>
                  <a:pt x="7112" y="18879"/>
                  <a:pt x="7206" y="18880"/>
                </a:cubicBezTo>
                <a:cubicBezTo>
                  <a:pt x="7316" y="18881"/>
                  <a:pt x="7380" y="18877"/>
                  <a:pt x="7385" y="18868"/>
                </a:cubicBezTo>
                <a:cubicBezTo>
                  <a:pt x="7389" y="18860"/>
                  <a:pt x="7398" y="18859"/>
                  <a:pt x="7405" y="18864"/>
                </a:cubicBezTo>
                <a:cubicBezTo>
                  <a:pt x="7428" y="18880"/>
                  <a:pt x="7647" y="18882"/>
                  <a:pt x="7663" y="18866"/>
                </a:cubicBezTo>
                <a:cubicBezTo>
                  <a:pt x="7672" y="18858"/>
                  <a:pt x="7685" y="18858"/>
                  <a:pt x="7693" y="18864"/>
                </a:cubicBezTo>
                <a:cubicBezTo>
                  <a:pt x="7701" y="18869"/>
                  <a:pt x="7752" y="18874"/>
                  <a:pt x="7806" y="18874"/>
                </a:cubicBezTo>
                <a:lnTo>
                  <a:pt x="7905" y="18874"/>
                </a:lnTo>
                <a:lnTo>
                  <a:pt x="7909" y="18944"/>
                </a:lnTo>
                <a:cubicBezTo>
                  <a:pt x="7911" y="18986"/>
                  <a:pt x="7920" y="19023"/>
                  <a:pt x="7931" y="19038"/>
                </a:cubicBezTo>
                <a:cubicBezTo>
                  <a:pt x="7951" y="19064"/>
                  <a:pt x="8018" y="19072"/>
                  <a:pt x="8030" y="19050"/>
                </a:cubicBezTo>
                <a:cubicBezTo>
                  <a:pt x="8040" y="19030"/>
                  <a:pt x="8084" y="19034"/>
                  <a:pt x="8112" y="19057"/>
                </a:cubicBezTo>
                <a:cubicBezTo>
                  <a:pt x="8133" y="19075"/>
                  <a:pt x="8136" y="19090"/>
                  <a:pt x="8136" y="19161"/>
                </a:cubicBezTo>
                <a:cubicBezTo>
                  <a:pt x="8136" y="19226"/>
                  <a:pt x="8140" y="19245"/>
                  <a:pt x="8152" y="19245"/>
                </a:cubicBezTo>
                <a:cubicBezTo>
                  <a:pt x="8161" y="19245"/>
                  <a:pt x="8171" y="19239"/>
                  <a:pt x="8175" y="19231"/>
                </a:cubicBezTo>
                <a:cubicBezTo>
                  <a:pt x="8179" y="19224"/>
                  <a:pt x="8191" y="19221"/>
                  <a:pt x="8201" y="19225"/>
                </a:cubicBezTo>
                <a:cubicBezTo>
                  <a:pt x="8237" y="19243"/>
                  <a:pt x="8305" y="19236"/>
                  <a:pt x="8315" y="19214"/>
                </a:cubicBezTo>
                <a:cubicBezTo>
                  <a:pt x="8324" y="19196"/>
                  <a:pt x="8347" y="19193"/>
                  <a:pt x="8452" y="19193"/>
                </a:cubicBezTo>
                <a:cubicBezTo>
                  <a:pt x="8520" y="19193"/>
                  <a:pt x="8580" y="19186"/>
                  <a:pt x="8587" y="19179"/>
                </a:cubicBezTo>
                <a:cubicBezTo>
                  <a:pt x="8593" y="19172"/>
                  <a:pt x="8693" y="19164"/>
                  <a:pt x="8809" y="19160"/>
                </a:cubicBezTo>
                <a:cubicBezTo>
                  <a:pt x="8925" y="19156"/>
                  <a:pt x="9027" y="19148"/>
                  <a:pt x="9036" y="19144"/>
                </a:cubicBezTo>
                <a:cubicBezTo>
                  <a:pt x="9052" y="19135"/>
                  <a:pt x="9063" y="19134"/>
                  <a:pt x="9156" y="19130"/>
                </a:cubicBezTo>
                <a:cubicBezTo>
                  <a:pt x="9195" y="19128"/>
                  <a:pt x="9205" y="19123"/>
                  <a:pt x="9214" y="19096"/>
                </a:cubicBezTo>
                <a:cubicBezTo>
                  <a:pt x="9220" y="19078"/>
                  <a:pt x="9231" y="19063"/>
                  <a:pt x="9240" y="19063"/>
                </a:cubicBezTo>
                <a:cubicBezTo>
                  <a:pt x="9251" y="19063"/>
                  <a:pt x="9256" y="19035"/>
                  <a:pt x="9256" y="18942"/>
                </a:cubicBezTo>
                <a:cubicBezTo>
                  <a:pt x="9257" y="18876"/>
                  <a:pt x="9252" y="18814"/>
                  <a:pt x="9246" y="18805"/>
                </a:cubicBezTo>
                <a:cubicBezTo>
                  <a:pt x="9240" y="18796"/>
                  <a:pt x="9237" y="18779"/>
                  <a:pt x="9242" y="18767"/>
                </a:cubicBezTo>
                <a:cubicBezTo>
                  <a:pt x="9247" y="18754"/>
                  <a:pt x="9252" y="18738"/>
                  <a:pt x="9252" y="18731"/>
                </a:cubicBezTo>
                <a:cubicBezTo>
                  <a:pt x="9253" y="18724"/>
                  <a:pt x="9270" y="18718"/>
                  <a:pt x="9292" y="18718"/>
                </a:cubicBezTo>
                <a:cubicBezTo>
                  <a:pt x="9327" y="18718"/>
                  <a:pt x="9332" y="18721"/>
                  <a:pt x="9335" y="18756"/>
                </a:cubicBezTo>
                <a:cubicBezTo>
                  <a:pt x="9337" y="18778"/>
                  <a:pt x="9342" y="18802"/>
                  <a:pt x="9348" y="18808"/>
                </a:cubicBezTo>
                <a:cubicBezTo>
                  <a:pt x="9362" y="18825"/>
                  <a:pt x="9362" y="18889"/>
                  <a:pt x="9348" y="18899"/>
                </a:cubicBezTo>
                <a:cubicBezTo>
                  <a:pt x="9342" y="18904"/>
                  <a:pt x="9336" y="18922"/>
                  <a:pt x="9336" y="18939"/>
                </a:cubicBezTo>
                <a:cubicBezTo>
                  <a:pt x="9336" y="18957"/>
                  <a:pt x="9342" y="18974"/>
                  <a:pt x="9348" y="18978"/>
                </a:cubicBezTo>
                <a:cubicBezTo>
                  <a:pt x="9354" y="18983"/>
                  <a:pt x="9359" y="19030"/>
                  <a:pt x="9359" y="19084"/>
                </a:cubicBezTo>
                <a:cubicBezTo>
                  <a:pt x="9359" y="19144"/>
                  <a:pt x="9363" y="19178"/>
                  <a:pt x="9370" y="19173"/>
                </a:cubicBezTo>
                <a:cubicBezTo>
                  <a:pt x="9386" y="19161"/>
                  <a:pt x="9417" y="19260"/>
                  <a:pt x="9412" y="19310"/>
                </a:cubicBezTo>
                <a:cubicBezTo>
                  <a:pt x="9409" y="19335"/>
                  <a:pt x="9411" y="19376"/>
                  <a:pt x="9417" y="19401"/>
                </a:cubicBezTo>
                <a:cubicBezTo>
                  <a:pt x="9422" y="19426"/>
                  <a:pt x="9428" y="19514"/>
                  <a:pt x="9431" y="19596"/>
                </a:cubicBezTo>
                <a:cubicBezTo>
                  <a:pt x="9441" y="19898"/>
                  <a:pt x="9450" y="20033"/>
                  <a:pt x="9460" y="20045"/>
                </a:cubicBezTo>
                <a:cubicBezTo>
                  <a:pt x="9466" y="20052"/>
                  <a:pt x="9470" y="20073"/>
                  <a:pt x="9470" y="20092"/>
                </a:cubicBezTo>
                <a:cubicBezTo>
                  <a:pt x="9470" y="20112"/>
                  <a:pt x="9475" y="20131"/>
                  <a:pt x="9482" y="20136"/>
                </a:cubicBezTo>
                <a:cubicBezTo>
                  <a:pt x="9498" y="20148"/>
                  <a:pt x="9495" y="20308"/>
                  <a:pt x="9478" y="20320"/>
                </a:cubicBezTo>
                <a:cubicBezTo>
                  <a:pt x="9470" y="20326"/>
                  <a:pt x="9464" y="20339"/>
                  <a:pt x="9464" y="20350"/>
                </a:cubicBezTo>
                <a:cubicBezTo>
                  <a:pt x="9464" y="20362"/>
                  <a:pt x="9451" y="20371"/>
                  <a:pt x="9431" y="20374"/>
                </a:cubicBezTo>
                <a:cubicBezTo>
                  <a:pt x="9412" y="20376"/>
                  <a:pt x="9394" y="20389"/>
                  <a:pt x="9389" y="20399"/>
                </a:cubicBezTo>
                <a:cubicBezTo>
                  <a:pt x="9382" y="20413"/>
                  <a:pt x="9370" y="20415"/>
                  <a:pt x="9350" y="20410"/>
                </a:cubicBezTo>
                <a:cubicBezTo>
                  <a:pt x="9335" y="20405"/>
                  <a:pt x="9295" y="20405"/>
                  <a:pt x="9261" y="20410"/>
                </a:cubicBezTo>
                <a:lnTo>
                  <a:pt x="9201" y="20419"/>
                </a:lnTo>
                <a:lnTo>
                  <a:pt x="9204" y="20472"/>
                </a:lnTo>
                <a:cubicBezTo>
                  <a:pt x="9206" y="20502"/>
                  <a:pt x="9211" y="20533"/>
                  <a:pt x="9215" y="20541"/>
                </a:cubicBezTo>
                <a:cubicBezTo>
                  <a:pt x="9220" y="20549"/>
                  <a:pt x="9220" y="20575"/>
                  <a:pt x="9214" y="20599"/>
                </a:cubicBezTo>
                <a:cubicBezTo>
                  <a:pt x="9199" y="20659"/>
                  <a:pt x="9200" y="20661"/>
                  <a:pt x="9228" y="20666"/>
                </a:cubicBezTo>
                <a:cubicBezTo>
                  <a:pt x="9247" y="20669"/>
                  <a:pt x="9254" y="20680"/>
                  <a:pt x="9256" y="20709"/>
                </a:cubicBezTo>
                <a:cubicBezTo>
                  <a:pt x="9258" y="20731"/>
                  <a:pt x="9265" y="20753"/>
                  <a:pt x="9270" y="20760"/>
                </a:cubicBezTo>
                <a:cubicBezTo>
                  <a:pt x="9284" y="20776"/>
                  <a:pt x="9284" y="20894"/>
                  <a:pt x="9270" y="20904"/>
                </a:cubicBezTo>
                <a:cubicBezTo>
                  <a:pt x="9264" y="20909"/>
                  <a:pt x="9259" y="20952"/>
                  <a:pt x="9259" y="21001"/>
                </a:cubicBezTo>
                <a:cubicBezTo>
                  <a:pt x="9259" y="21083"/>
                  <a:pt x="9261" y="21092"/>
                  <a:pt x="9288" y="21113"/>
                </a:cubicBezTo>
                <a:cubicBezTo>
                  <a:pt x="9313" y="21132"/>
                  <a:pt x="9322" y="21132"/>
                  <a:pt x="9342" y="21117"/>
                </a:cubicBezTo>
                <a:cubicBezTo>
                  <a:pt x="9358" y="21105"/>
                  <a:pt x="9398" y="21102"/>
                  <a:pt x="9475" y="21104"/>
                </a:cubicBezTo>
                <a:cubicBezTo>
                  <a:pt x="9566" y="21106"/>
                  <a:pt x="9590" y="21111"/>
                  <a:pt x="9601" y="21129"/>
                </a:cubicBezTo>
                <a:cubicBezTo>
                  <a:pt x="9613" y="21148"/>
                  <a:pt x="9612" y="21154"/>
                  <a:pt x="9592" y="21172"/>
                </a:cubicBezTo>
                <a:cubicBezTo>
                  <a:pt x="9574" y="21190"/>
                  <a:pt x="9574" y="21195"/>
                  <a:pt x="9587" y="21201"/>
                </a:cubicBezTo>
                <a:cubicBezTo>
                  <a:pt x="9598" y="21206"/>
                  <a:pt x="9604" y="21227"/>
                  <a:pt x="9604" y="21259"/>
                </a:cubicBezTo>
                <a:cubicBezTo>
                  <a:pt x="9604" y="21286"/>
                  <a:pt x="9610" y="21315"/>
                  <a:pt x="9618" y="21324"/>
                </a:cubicBezTo>
                <a:cubicBezTo>
                  <a:pt x="9629" y="21338"/>
                  <a:pt x="9626" y="21347"/>
                  <a:pt x="9606" y="21366"/>
                </a:cubicBezTo>
                <a:cubicBezTo>
                  <a:pt x="9585" y="21387"/>
                  <a:pt x="9581" y="21402"/>
                  <a:pt x="9581" y="21475"/>
                </a:cubicBezTo>
                <a:lnTo>
                  <a:pt x="9581" y="21561"/>
                </a:lnTo>
                <a:lnTo>
                  <a:pt x="9615" y="21561"/>
                </a:lnTo>
                <a:cubicBezTo>
                  <a:pt x="9635" y="21561"/>
                  <a:pt x="9651" y="21569"/>
                  <a:pt x="9655" y="21581"/>
                </a:cubicBezTo>
                <a:cubicBezTo>
                  <a:pt x="9660" y="21598"/>
                  <a:pt x="10335" y="21600"/>
                  <a:pt x="15631" y="21600"/>
                </a:cubicBezTo>
                <a:lnTo>
                  <a:pt x="21600" y="21600"/>
                </a:lnTo>
                <a:lnTo>
                  <a:pt x="21600" y="10800"/>
                </a:lnTo>
                <a:lnTo>
                  <a:pt x="21600" y="0"/>
                </a:lnTo>
                <a:lnTo>
                  <a:pt x="8542" y="0"/>
                </a:lnTo>
                <a:lnTo>
                  <a:pt x="0" y="0"/>
                </a:lnTo>
                <a:close/>
                <a:moveTo>
                  <a:pt x="2941" y="7891"/>
                </a:moveTo>
                <a:cubicBezTo>
                  <a:pt x="2939" y="7888"/>
                  <a:pt x="2936" y="7893"/>
                  <a:pt x="2931" y="7903"/>
                </a:cubicBezTo>
                <a:cubicBezTo>
                  <a:pt x="2924" y="7916"/>
                  <a:pt x="2922" y="7934"/>
                  <a:pt x="2926" y="7944"/>
                </a:cubicBezTo>
                <a:cubicBezTo>
                  <a:pt x="2936" y="7976"/>
                  <a:pt x="2944" y="7965"/>
                  <a:pt x="2944" y="7920"/>
                </a:cubicBezTo>
                <a:cubicBezTo>
                  <a:pt x="2944" y="7903"/>
                  <a:pt x="2943" y="7893"/>
                  <a:pt x="2941" y="7891"/>
                </a:cubicBezTo>
                <a:close/>
                <a:moveTo>
                  <a:pt x="3121" y="9407"/>
                </a:moveTo>
                <a:cubicBezTo>
                  <a:pt x="3115" y="9407"/>
                  <a:pt x="3110" y="9413"/>
                  <a:pt x="3110" y="9421"/>
                </a:cubicBezTo>
                <a:cubicBezTo>
                  <a:pt x="3110" y="9428"/>
                  <a:pt x="3119" y="9434"/>
                  <a:pt x="3128" y="9434"/>
                </a:cubicBezTo>
                <a:cubicBezTo>
                  <a:pt x="3138" y="9434"/>
                  <a:pt x="3142" y="9428"/>
                  <a:pt x="3138" y="9421"/>
                </a:cubicBezTo>
                <a:cubicBezTo>
                  <a:pt x="3135" y="9413"/>
                  <a:pt x="3126" y="9407"/>
                  <a:pt x="3121" y="9407"/>
                </a:cubicBezTo>
                <a:close/>
                <a:moveTo>
                  <a:pt x="3662" y="9550"/>
                </a:moveTo>
                <a:cubicBezTo>
                  <a:pt x="3659" y="9550"/>
                  <a:pt x="3653" y="9556"/>
                  <a:pt x="3649" y="9564"/>
                </a:cubicBezTo>
                <a:cubicBezTo>
                  <a:pt x="3645" y="9571"/>
                  <a:pt x="3648" y="9577"/>
                  <a:pt x="3654" y="9577"/>
                </a:cubicBezTo>
                <a:cubicBezTo>
                  <a:pt x="3661" y="9577"/>
                  <a:pt x="3667" y="9571"/>
                  <a:pt x="3667" y="9564"/>
                </a:cubicBezTo>
                <a:cubicBezTo>
                  <a:pt x="3667" y="9556"/>
                  <a:pt x="3664" y="9550"/>
                  <a:pt x="3662" y="9550"/>
                </a:cubicBezTo>
                <a:close/>
                <a:moveTo>
                  <a:pt x="1710" y="10305"/>
                </a:moveTo>
                <a:cubicBezTo>
                  <a:pt x="1704" y="10305"/>
                  <a:pt x="1697" y="10312"/>
                  <a:pt x="1693" y="10319"/>
                </a:cubicBezTo>
                <a:cubicBezTo>
                  <a:pt x="1690" y="10326"/>
                  <a:pt x="1694" y="10332"/>
                  <a:pt x="1704" y="10332"/>
                </a:cubicBezTo>
                <a:cubicBezTo>
                  <a:pt x="1713" y="10332"/>
                  <a:pt x="1720" y="10326"/>
                  <a:pt x="1720" y="10319"/>
                </a:cubicBezTo>
                <a:cubicBezTo>
                  <a:pt x="1720" y="10312"/>
                  <a:pt x="1716" y="10305"/>
                  <a:pt x="1710" y="10305"/>
                </a:cubicBezTo>
                <a:close/>
                <a:moveTo>
                  <a:pt x="528" y="11025"/>
                </a:moveTo>
                <a:cubicBezTo>
                  <a:pt x="520" y="11029"/>
                  <a:pt x="523" y="11033"/>
                  <a:pt x="536" y="11034"/>
                </a:cubicBezTo>
                <a:cubicBezTo>
                  <a:pt x="548" y="11034"/>
                  <a:pt x="554" y="11031"/>
                  <a:pt x="550" y="11026"/>
                </a:cubicBezTo>
                <a:cubicBezTo>
                  <a:pt x="546" y="11022"/>
                  <a:pt x="536" y="11021"/>
                  <a:pt x="528" y="11025"/>
                </a:cubicBezTo>
                <a:close/>
                <a:moveTo>
                  <a:pt x="4945" y="14222"/>
                </a:moveTo>
                <a:cubicBezTo>
                  <a:pt x="4939" y="14222"/>
                  <a:pt x="4934" y="14228"/>
                  <a:pt x="4934" y="14235"/>
                </a:cubicBezTo>
                <a:cubicBezTo>
                  <a:pt x="4934" y="14242"/>
                  <a:pt x="4939" y="14249"/>
                  <a:pt x="4945" y="14249"/>
                </a:cubicBezTo>
                <a:cubicBezTo>
                  <a:pt x="4951" y="14249"/>
                  <a:pt x="4955" y="14242"/>
                  <a:pt x="4955" y="14235"/>
                </a:cubicBezTo>
                <a:cubicBezTo>
                  <a:pt x="4955" y="14228"/>
                  <a:pt x="4951" y="14222"/>
                  <a:pt x="4945" y="14222"/>
                </a:cubicBezTo>
                <a:close/>
                <a:moveTo>
                  <a:pt x="3686" y="14894"/>
                </a:moveTo>
                <a:cubicBezTo>
                  <a:pt x="3665" y="14892"/>
                  <a:pt x="3655" y="14899"/>
                  <a:pt x="3652" y="14916"/>
                </a:cubicBezTo>
                <a:cubicBezTo>
                  <a:pt x="3645" y="14946"/>
                  <a:pt x="3654" y="14979"/>
                  <a:pt x="3667" y="14970"/>
                </a:cubicBezTo>
                <a:cubicBezTo>
                  <a:pt x="3672" y="14966"/>
                  <a:pt x="3679" y="14969"/>
                  <a:pt x="3682" y="14976"/>
                </a:cubicBezTo>
                <a:cubicBezTo>
                  <a:pt x="3688" y="14986"/>
                  <a:pt x="3678" y="15017"/>
                  <a:pt x="3631" y="15157"/>
                </a:cubicBezTo>
                <a:cubicBezTo>
                  <a:pt x="3623" y="15182"/>
                  <a:pt x="3618" y="15185"/>
                  <a:pt x="3604" y="15172"/>
                </a:cubicBezTo>
                <a:cubicBezTo>
                  <a:pt x="3585" y="15153"/>
                  <a:pt x="3585" y="15160"/>
                  <a:pt x="3602" y="15203"/>
                </a:cubicBezTo>
                <a:cubicBezTo>
                  <a:pt x="3620" y="15249"/>
                  <a:pt x="3639" y="15245"/>
                  <a:pt x="3652" y="15194"/>
                </a:cubicBezTo>
                <a:cubicBezTo>
                  <a:pt x="3661" y="15154"/>
                  <a:pt x="3664" y="15153"/>
                  <a:pt x="3716" y="15153"/>
                </a:cubicBezTo>
                <a:cubicBezTo>
                  <a:pt x="3757" y="15153"/>
                  <a:pt x="3771" y="15157"/>
                  <a:pt x="3769" y="15171"/>
                </a:cubicBezTo>
                <a:cubicBezTo>
                  <a:pt x="3765" y="15193"/>
                  <a:pt x="3798" y="15238"/>
                  <a:pt x="3818" y="15238"/>
                </a:cubicBezTo>
                <a:cubicBezTo>
                  <a:pt x="3827" y="15238"/>
                  <a:pt x="3833" y="15233"/>
                  <a:pt x="3834" y="15227"/>
                </a:cubicBezTo>
                <a:cubicBezTo>
                  <a:pt x="3834" y="15222"/>
                  <a:pt x="3837" y="15202"/>
                  <a:pt x="3840" y="15183"/>
                </a:cubicBezTo>
                <a:cubicBezTo>
                  <a:pt x="3843" y="15162"/>
                  <a:pt x="3836" y="15129"/>
                  <a:pt x="3823" y="15102"/>
                </a:cubicBezTo>
                <a:cubicBezTo>
                  <a:pt x="3799" y="15051"/>
                  <a:pt x="3811" y="15024"/>
                  <a:pt x="3850" y="15041"/>
                </a:cubicBezTo>
                <a:cubicBezTo>
                  <a:pt x="3869" y="15049"/>
                  <a:pt x="3872" y="15066"/>
                  <a:pt x="3877" y="15141"/>
                </a:cubicBezTo>
                <a:cubicBezTo>
                  <a:pt x="3882" y="15222"/>
                  <a:pt x="3885" y="15231"/>
                  <a:pt x="3907" y="15235"/>
                </a:cubicBezTo>
                <a:cubicBezTo>
                  <a:pt x="3935" y="15239"/>
                  <a:pt x="3942" y="15218"/>
                  <a:pt x="3916" y="15206"/>
                </a:cubicBezTo>
                <a:cubicBezTo>
                  <a:pt x="3892" y="15196"/>
                  <a:pt x="3893" y="15058"/>
                  <a:pt x="3918" y="15047"/>
                </a:cubicBezTo>
                <a:cubicBezTo>
                  <a:pt x="3945" y="15035"/>
                  <a:pt x="3961" y="15064"/>
                  <a:pt x="3957" y="15121"/>
                </a:cubicBezTo>
                <a:cubicBezTo>
                  <a:pt x="3955" y="15150"/>
                  <a:pt x="3960" y="15181"/>
                  <a:pt x="3967" y="15192"/>
                </a:cubicBezTo>
                <a:cubicBezTo>
                  <a:pt x="3975" y="15202"/>
                  <a:pt x="3976" y="15212"/>
                  <a:pt x="3971" y="15212"/>
                </a:cubicBezTo>
                <a:cubicBezTo>
                  <a:pt x="3966" y="15213"/>
                  <a:pt x="3970" y="15218"/>
                  <a:pt x="3983" y="15224"/>
                </a:cubicBezTo>
                <a:cubicBezTo>
                  <a:pt x="4014" y="15240"/>
                  <a:pt x="4075" y="15240"/>
                  <a:pt x="4083" y="15224"/>
                </a:cubicBezTo>
                <a:cubicBezTo>
                  <a:pt x="4087" y="15217"/>
                  <a:pt x="4101" y="15214"/>
                  <a:pt x="4112" y="15218"/>
                </a:cubicBezTo>
                <a:cubicBezTo>
                  <a:pt x="4134" y="15226"/>
                  <a:pt x="4142" y="15206"/>
                  <a:pt x="4124" y="15193"/>
                </a:cubicBezTo>
                <a:cubicBezTo>
                  <a:pt x="4119" y="15189"/>
                  <a:pt x="4116" y="15171"/>
                  <a:pt x="4119" y="15153"/>
                </a:cubicBezTo>
                <a:cubicBezTo>
                  <a:pt x="4122" y="15135"/>
                  <a:pt x="4119" y="15103"/>
                  <a:pt x="4112" y="15081"/>
                </a:cubicBezTo>
                <a:cubicBezTo>
                  <a:pt x="4103" y="15049"/>
                  <a:pt x="4104" y="15040"/>
                  <a:pt x="4119" y="15031"/>
                </a:cubicBezTo>
                <a:cubicBezTo>
                  <a:pt x="4145" y="15014"/>
                  <a:pt x="4124" y="14986"/>
                  <a:pt x="4093" y="14995"/>
                </a:cubicBezTo>
                <a:cubicBezTo>
                  <a:pt x="4079" y="14999"/>
                  <a:pt x="4065" y="14997"/>
                  <a:pt x="4060" y="14989"/>
                </a:cubicBezTo>
                <a:cubicBezTo>
                  <a:pt x="4055" y="14979"/>
                  <a:pt x="4050" y="14980"/>
                  <a:pt x="4042" y="14995"/>
                </a:cubicBezTo>
                <a:cubicBezTo>
                  <a:pt x="4034" y="15012"/>
                  <a:pt x="4028" y="15014"/>
                  <a:pt x="4016" y="15002"/>
                </a:cubicBezTo>
                <a:cubicBezTo>
                  <a:pt x="4005" y="14992"/>
                  <a:pt x="3996" y="14991"/>
                  <a:pt x="3986" y="14999"/>
                </a:cubicBezTo>
                <a:cubicBezTo>
                  <a:pt x="3967" y="15016"/>
                  <a:pt x="3908" y="15011"/>
                  <a:pt x="3902" y="14992"/>
                </a:cubicBezTo>
                <a:cubicBezTo>
                  <a:pt x="3900" y="14983"/>
                  <a:pt x="3902" y="14965"/>
                  <a:pt x="3906" y="14953"/>
                </a:cubicBezTo>
                <a:cubicBezTo>
                  <a:pt x="3919" y="14918"/>
                  <a:pt x="3920" y="14900"/>
                  <a:pt x="3910" y="14900"/>
                </a:cubicBezTo>
                <a:cubicBezTo>
                  <a:pt x="3897" y="14900"/>
                  <a:pt x="3884" y="14926"/>
                  <a:pt x="3879" y="14964"/>
                </a:cubicBezTo>
                <a:cubicBezTo>
                  <a:pt x="3874" y="15012"/>
                  <a:pt x="3856" y="15027"/>
                  <a:pt x="3839" y="14999"/>
                </a:cubicBezTo>
                <a:cubicBezTo>
                  <a:pt x="3829" y="14983"/>
                  <a:pt x="3821" y="14980"/>
                  <a:pt x="3816" y="14990"/>
                </a:cubicBezTo>
                <a:cubicBezTo>
                  <a:pt x="3803" y="15014"/>
                  <a:pt x="3768" y="14967"/>
                  <a:pt x="3771" y="14931"/>
                </a:cubicBezTo>
                <a:cubicBezTo>
                  <a:pt x="3774" y="14905"/>
                  <a:pt x="3770" y="14899"/>
                  <a:pt x="3746" y="14898"/>
                </a:cubicBezTo>
                <a:cubicBezTo>
                  <a:pt x="3730" y="14897"/>
                  <a:pt x="3702" y="14895"/>
                  <a:pt x="3686" y="14894"/>
                </a:cubicBezTo>
                <a:close/>
                <a:moveTo>
                  <a:pt x="5038" y="14895"/>
                </a:moveTo>
                <a:cubicBezTo>
                  <a:pt x="5034" y="14890"/>
                  <a:pt x="5024" y="14892"/>
                  <a:pt x="5018" y="14898"/>
                </a:cubicBezTo>
                <a:cubicBezTo>
                  <a:pt x="5000" y="14915"/>
                  <a:pt x="4964" y="14919"/>
                  <a:pt x="4948" y="14907"/>
                </a:cubicBezTo>
                <a:cubicBezTo>
                  <a:pt x="4939" y="14900"/>
                  <a:pt x="4934" y="14903"/>
                  <a:pt x="4936" y="14914"/>
                </a:cubicBezTo>
                <a:cubicBezTo>
                  <a:pt x="4938" y="14927"/>
                  <a:pt x="4925" y="14931"/>
                  <a:pt x="4889" y="14931"/>
                </a:cubicBezTo>
                <a:cubicBezTo>
                  <a:pt x="4858" y="14931"/>
                  <a:pt x="4841" y="14926"/>
                  <a:pt x="4842" y="14917"/>
                </a:cubicBezTo>
                <a:cubicBezTo>
                  <a:pt x="4843" y="14909"/>
                  <a:pt x="4832" y="14903"/>
                  <a:pt x="4817" y="14903"/>
                </a:cubicBezTo>
                <a:cubicBezTo>
                  <a:pt x="4791" y="14903"/>
                  <a:pt x="4789" y="14905"/>
                  <a:pt x="4805" y="14925"/>
                </a:cubicBezTo>
                <a:cubicBezTo>
                  <a:pt x="4818" y="14942"/>
                  <a:pt x="4823" y="14979"/>
                  <a:pt x="4823" y="15092"/>
                </a:cubicBezTo>
                <a:cubicBezTo>
                  <a:pt x="4823" y="15174"/>
                  <a:pt x="4827" y="15238"/>
                  <a:pt x="4833" y="15238"/>
                </a:cubicBezTo>
                <a:cubicBezTo>
                  <a:pt x="4839" y="15238"/>
                  <a:pt x="4845" y="15209"/>
                  <a:pt x="4847" y="15175"/>
                </a:cubicBezTo>
                <a:lnTo>
                  <a:pt x="4851" y="15114"/>
                </a:lnTo>
                <a:lnTo>
                  <a:pt x="4917" y="15113"/>
                </a:lnTo>
                <a:cubicBezTo>
                  <a:pt x="4954" y="15112"/>
                  <a:pt x="4986" y="15105"/>
                  <a:pt x="4988" y="15099"/>
                </a:cubicBezTo>
                <a:cubicBezTo>
                  <a:pt x="4991" y="15093"/>
                  <a:pt x="5000" y="15068"/>
                  <a:pt x="5008" y="15043"/>
                </a:cubicBezTo>
                <a:cubicBezTo>
                  <a:pt x="5015" y="15017"/>
                  <a:pt x="5025" y="14996"/>
                  <a:pt x="5030" y="14996"/>
                </a:cubicBezTo>
                <a:cubicBezTo>
                  <a:pt x="5036" y="14996"/>
                  <a:pt x="5040" y="15051"/>
                  <a:pt x="5042" y="15117"/>
                </a:cubicBezTo>
                <a:cubicBezTo>
                  <a:pt x="5045" y="15225"/>
                  <a:pt x="5048" y="15238"/>
                  <a:pt x="5067" y="15238"/>
                </a:cubicBezTo>
                <a:cubicBezTo>
                  <a:pt x="5085" y="15238"/>
                  <a:pt x="5089" y="15226"/>
                  <a:pt x="5092" y="15175"/>
                </a:cubicBezTo>
                <a:cubicBezTo>
                  <a:pt x="5093" y="15141"/>
                  <a:pt x="5098" y="15116"/>
                  <a:pt x="5102" y="15120"/>
                </a:cubicBezTo>
                <a:cubicBezTo>
                  <a:pt x="5105" y="15124"/>
                  <a:pt x="5116" y="15119"/>
                  <a:pt x="5126" y="15110"/>
                </a:cubicBezTo>
                <a:cubicBezTo>
                  <a:pt x="5154" y="15083"/>
                  <a:pt x="5167" y="15102"/>
                  <a:pt x="5167" y="15172"/>
                </a:cubicBezTo>
                <a:cubicBezTo>
                  <a:pt x="5167" y="15222"/>
                  <a:pt x="5171" y="15238"/>
                  <a:pt x="5185" y="15238"/>
                </a:cubicBezTo>
                <a:cubicBezTo>
                  <a:pt x="5199" y="15238"/>
                  <a:pt x="5203" y="15222"/>
                  <a:pt x="5200" y="15142"/>
                </a:cubicBezTo>
                <a:cubicBezTo>
                  <a:pt x="5198" y="15090"/>
                  <a:pt x="5200" y="15041"/>
                  <a:pt x="5205" y="15032"/>
                </a:cubicBezTo>
                <a:cubicBezTo>
                  <a:pt x="5211" y="15021"/>
                  <a:pt x="5206" y="15016"/>
                  <a:pt x="5192" y="15016"/>
                </a:cubicBezTo>
                <a:cubicBezTo>
                  <a:pt x="5170" y="15016"/>
                  <a:pt x="5130" y="14973"/>
                  <a:pt x="5140" y="14961"/>
                </a:cubicBezTo>
                <a:cubicBezTo>
                  <a:pt x="5145" y="14954"/>
                  <a:pt x="5072" y="14907"/>
                  <a:pt x="5055" y="14905"/>
                </a:cubicBezTo>
                <a:cubicBezTo>
                  <a:pt x="5051" y="14905"/>
                  <a:pt x="5043" y="14900"/>
                  <a:pt x="5038" y="14895"/>
                </a:cubicBezTo>
                <a:close/>
                <a:moveTo>
                  <a:pt x="5573" y="14903"/>
                </a:moveTo>
                <a:cubicBezTo>
                  <a:pt x="5562" y="14903"/>
                  <a:pt x="5556" y="14907"/>
                  <a:pt x="5555" y="14916"/>
                </a:cubicBezTo>
                <a:cubicBezTo>
                  <a:pt x="5554" y="14924"/>
                  <a:pt x="5552" y="14937"/>
                  <a:pt x="5551" y="14944"/>
                </a:cubicBezTo>
                <a:cubicBezTo>
                  <a:pt x="5550" y="14951"/>
                  <a:pt x="5547" y="14964"/>
                  <a:pt x="5542" y="14973"/>
                </a:cubicBezTo>
                <a:cubicBezTo>
                  <a:pt x="5537" y="14983"/>
                  <a:pt x="5546" y="14992"/>
                  <a:pt x="5570" y="14999"/>
                </a:cubicBezTo>
                <a:lnTo>
                  <a:pt x="5606" y="15011"/>
                </a:lnTo>
                <a:lnTo>
                  <a:pt x="5610" y="15124"/>
                </a:lnTo>
                <a:cubicBezTo>
                  <a:pt x="5614" y="15270"/>
                  <a:pt x="5634" y="15273"/>
                  <a:pt x="5634" y="15127"/>
                </a:cubicBezTo>
                <a:cubicBezTo>
                  <a:pt x="5634" y="15011"/>
                  <a:pt x="5644" y="14984"/>
                  <a:pt x="5670" y="15032"/>
                </a:cubicBezTo>
                <a:cubicBezTo>
                  <a:pt x="5680" y="15052"/>
                  <a:pt x="5683" y="15083"/>
                  <a:pt x="5679" y="15129"/>
                </a:cubicBezTo>
                <a:cubicBezTo>
                  <a:pt x="5673" y="15195"/>
                  <a:pt x="5674" y="15197"/>
                  <a:pt x="5708" y="15218"/>
                </a:cubicBezTo>
                <a:cubicBezTo>
                  <a:pt x="5731" y="15233"/>
                  <a:pt x="5753" y="15237"/>
                  <a:pt x="5774" y="15232"/>
                </a:cubicBezTo>
                <a:cubicBezTo>
                  <a:pt x="5792" y="15227"/>
                  <a:pt x="5812" y="15222"/>
                  <a:pt x="5820" y="15220"/>
                </a:cubicBezTo>
                <a:cubicBezTo>
                  <a:pt x="5827" y="15218"/>
                  <a:pt x="5837" y="15213"/>
                  <a:pt x="5841" y="15208"/>
                </a:cubicBezTo>
                <a:cubicBezTo>
                  <a:pt x="5846" y="15203"/>
                  <a:pt x="5859" y="15208"/>
                  <a:pt x="5872" y="15218"/>
                </a:cubicBezTo>
                <a:cubicBezTo>
                  <a:pt x="5899" y="15240"/>
                  <a:pt x="5963" y="15244"/>
                  <a:pt x="5974" y="15224"/>
                </a:cubicBezTo>
                <a:cubicBezTo>
                  <a:pt x="5978" y="15217"/>
                  <a:pt x="5986" y="15215"/>
                  <a:pt x="5993" y="15220"/>
                </a:cubicBezTo>
                <a:cubicBezTo>
                  <a:pt x="6000" y="15225"/>
                  <a:pt x="6001" y="15222"/>
                  <a:pt x="5997" y="15214"/>
                </a:cubicBezTo>
                <a:cubicBezTo>
                  <a:pt x="5993" y="15206"/>
                  <a:pt x="6000" y="15193"/>
                  <a:pt x="6012" y="15186"/>
                </a:cubicBezTo>
                <a:cubicBezTo>
                  <a:pt x="6030" y="15174"/>
                  <a:pt x="6036" y="15176"/>
                  <a:pt x="6041" y="15192"/>
                </a:cubicBezTo>
                <a:cubicBezTo>
                  <a:pt x="6045" y="15203"/>
                  <a:pt x="6052" y="15211"/>
                  <a:pt x="6058" y="15211"/>
                </a:cubicBezTo>
                <a:cubicBezTo>
                  <a:pt x="6064" y="15211"/>
                  <a:pt x="6060" y="15197"/>
                  <a:pt x="6049" y="15180"/>
                </a:cubicBezTo>
                <a:cubicBezTo>
                  <a:pt x="6038" y="15162"/>
                  <a:pt x="6023" y="15149"/>
                  <a:pt x="6017" y="15151"/>
                </a:cubicBezTo>
                <a:cubicBezTo>
                  <a:pt x="6011" y="15154"/>
                  <a:pt x="5991" y="15142"/>
                  <a:pt x="5973" y="15124"/>
                </a:cubicBezTo>
                <a:lnTo>
                  <a:pt x="5940" y="15093"/>
                </a:lnTo>
                <a:lnTo>
                  <a:pt x="5965" y="15086"/>
                </a:lnTo>
                <a:cubicBezTo>
                  <a:pt x="5983" y="15080"/>
                  <a:pt x="5989" y="15071"/>
                  <a:pt x="5984" y="15056"/>
                </a:cubicBezTo>
                <a:cubicBezTo>
                  <a:pt x="5980" y="15044"/>
                  <a:pt x="5975" y="15026"/>
                  <a:pt x="5974" y="15016"/>
                </a:cubicBezTo>
                <a:cubicBezTo>
                  <a:pt x="5972" y="15002"/>
                  <a:pt x="5957" y="14997"/>
                  <a:pt x="5926" y="14996"/>
                </a:cubicBezTo>
                <a:cubicBezTo>
                  <a:pt x="5900" y="14996"/>
                  <a:pt x="5876" y="14992"/>
                  <a:pt x="5872" y="14987"/>
                </a:cubicBezTo>
                <a:cubicBezTo>
                  <a:pt x="5868" y="14982"/>
                  <a:pt x="5855" y="14983"/>
                  <a:pt x="5844" y="14990"/>
                </a:cubicBezTo>
                <a:cubicBezTo>
                  <a:pt x="5833" y="14998"/>
                  <a:pt x="5823" y="14999"/>
                  <a:pt x="5822" y="14993"/>
                </a:cubicBezTo>
                <a:cubicBezTo>
                  <a:pt x="5822" y="14988"/>
                  <a:pt x="5817" y="14994"/>
                  <a:pt x="5811" y="15007"/>
                </a:cubicBezTo>
                <a:cubicBezTo>
                  <a:pt x="5800" y="15028"/>
                  <a:pt x="5797" y="15029"/>
                  <a:pt x="5780" y="15011"/>
                </a:cubicBezTo>
                <a:cubicBezTo>
                  <a:pt x="5760" y="14990"/>
                  <a:pt x="5760" y="14990"/>
                  <a:pt x="5710" y="14990"/>
                </a:cubicBezTo>
                <a:cubicBezTo>
                  <a:pt x="5685" y="14990"/>
                  <a:pt x="5675" y="14984"/>
                  <a:pt x="5671" y="14964"/>
                </a:cubicBezTo>
                <a:cubicBezTo>
                  <a:pt x="5664" y="14934"/>
                  <a:pt x="5604" y="14901"/>
                  <a:pt x="5573" y="14903"/>
                </a:cubicBezTo>
                <a:close/>
                <a:moveTo>
                  <a:pt x="4520" y="14922"/>
                </a:moveTo>
                <a:cubicBezTo>
                  <a:pt x="4512" y="14929"/>
                  <a:pt x="4489" y="14935"/>
                  <a:pt x="4469" y="14935"/>
                </a:cubicBezTo>
                <a:cubicBezTo>
                  <a:pt x="4449" y="14936"/>
                  <a:pt x="4421" y="14945"/>
                  <a:pt x="4408" y="14956"/>
                </a:cubicBezTo>
                <a:cubicBezTo>
                  <a:pt x="4319" y="15032"/>
                  <a:pt x="4299" y="15044"/>
                  <a:pt x="4282" y="15028"/>
                </a:cubicBezTo>
                <a:cubicBezTo>
                  <a:pt x="4267" y="15013"/>
                  <a:pt x="4268" y="15008"/>
                  <a:pt x="4286" y="14992"/>
                </a:cubicBezTo>
                <a:cubicBezTo>
                  <a:pt x="4305" y="14975"/>
                  <a:pt x="4304" y="14974"/>
                  <a:pt x="4278" y="14983"/>
                </a:cubicBezTo>
                <a:cubicBezTo>
                  <a:pt x="4263" y="14988"/>
                  <a:pt x="4228" y="14991"/>
                  <a:pt x="4202" y="14990"/>
                </a:cubicBezTo>
                <a:cubicBezTo>
                  <a:pt x="4161" y="14989"/>
                  <a:pt x="4154" y="14992"/>
                  <a:pt x="4160" y="15010"/>
                </a:cubicBezTo>
                <a:cubicBezTo>
                  <a:pt x="4163" y="15021"/>
                  <a:pt x="4166" y="15077"/>
                  <a:pt x="4166" y="15133"/>
                </a:cubicBezTo>
                <a:cubicBezTo>
                  <a:pt x="4166" y="15193"/>
                  <a:pt x="4171" y="15238"/>
                  <a:pt x="4177" y="15238"/>
                </a:cubicBezTo>
                <a:cubicBezTo>
                  <a:pt x="4184" y="15238"/>
                  <a:pt x="4189" y="15206"/>
                  <a:pt x="4189" y="15166"/>
                </a:cubicBezTo>
                <a:cubicBezTo>
                  <a:pt x="4189" y="15111"/>
                  <a:pt x="4194" y="15087"/>
                  <a:pt x="4212" y="15066"/>
                </a:cubicBezTo>
                <a:cubicBezTo>
                  <a:pt x="4230" y="15045"/>
                  <a:pt x="4238" y="15043"/>
                  <a:pt x="4251" y="15056"/>
                </a:cubicBezTo>
                <a:cubicBezTo>
                  <a:pt x="4260" y="15065"/>
                  <a:pt x="4268" y="15084"/>
                  <a:pt x="4267" y="15099"/>
                </a:cubicBezTo>
                <a:cubicBezTo>
                  <a:pt x="4261" y="15181"/>
                  <a:pt x="4268" y="15238"/>
                  <a:pt x="4283" y="15238"/>
                </a:cubicBezTo>
                <a:cubicBezTo>
                  <a:pt x="4295" y="15238"/>
                  <a:pt x="4300" y="15216"/>
                  <a:pt x="4302" y="15156"/>
                </a:cubicBezTo>
                <a:cubicBezTo>
                  <a:pt x="4305" y="15096"/>
                  <a:pt x="4309" y="15076"/>
                  <a:pt x="4320" y="15078"/>
                </a:cubicBezTo>
                <a:cubicBezTo>
                  <a:pt x="4328" y="15080"/>
                  <a:pt x="4342" y="15075"/>
                  <a:pt x="4351" y="15066"/>
                </a:cubicBezTo>
                <a:cubicBezTo>
                  <a:pt x="4362" y="15055"/>
                  <a:pt x="4367" y="15056"/>
                  <a:pt x="4372" y="15071"/>
                </a:cubicBezTo>
                <a:cubicBezTo>
                  <a:pt x="4376" y="15081"/>
                  <a:pt x="4378" y="15096"/>
                  <a:pt x="4377" y="15102"/>
                </a:cubicBezTo>
                <a:cubicBezTo>
                  <a:pt x="4376" y="15109"/>
                  <a:pt x="4375" y="15141"/>
                  <a:pt x="4376" y="15175"/>
                </a:cubicBezTo>
                <a:cubicBezTo>
                  <a:pt x="4377" y="15221"/>
                  <a:pt x="4383" y="15238"/>
                  <a:pt x="4395" y="15238"/>
                </a:cubicBezTo>
                <a:cubicBezTo>
                  <a:pt x="4408" y="15238"/>
                  <a:pt x="4412" y="15219"/>
                  <a:pt x="4412" y="15148"/>
                </a:cubicBezTo>
                <a:cubicBezTo>
                  <a:pt x="4412" y="15089"/>
                  <a:pt x="4416" y="15054"/>
                  <a:pt x="4426" y="15044"/>
                </a:cubicBezTo>
                <a:cubicBezTo>
                  <a:pt x="4449" y="15021"/>
                  <a:pt x="4456" y="15041"/>
                  <a:pt x="4456" y="15142"/>
                </a:cubicBezTo>
                <a:cubicBezTo>
                  <a:pt x="4456" y="15215"/>
                  <a:pt x="4460" y="15238"/>
                  <a:pt x="4472" y="15238"/>
                </a:cubicBezTo>
                <a:cubicBezTo>
                  <a:pt x="4480" y="15238"/>
                  <a:pt x="4490" y="15226"/>
                  <a:pt x="4494" y="15214"/>
                </a:cubicBezTo>
                <a:cubicBezTo>
                  <a:pt x="4502" y="15192"/>
                  <a:pt x="4502" y="15193"/>
                  <a:pt x="4516" y="15215"/>
                </a:cubicBezTo>
                <a:cubicBezTo>
                  <a:pt x="4525" y="15230"/>
                  <a:pt x="4534" y="15233"/>
                  <a:pt x="4539" y="15224"/>
                </a:cubicBezTo>
                <a:cubicBezTo>
                  <a:pt x="4544" y="15215"/>
                  <a:pt x="4552" y="15216"/>
                  <a:pt x="4568" y="15226"/>
                </a:cubicBezTo>
                <a:cubicBezTo>
                  <a:pt x="4581" y="15234"/>
                  <a:pt x="4608" y="15236"/>
                  <a:pt x="4627" y="15232"/>
                </a:cubicBezTo>
                <a:cubicBezTo>
                  <a:pt x="4646" y="15227"/>
                  <a:pt x="4666" y="15222"/>
                  <a:pt x="4673" y="15221"/>
                </a:cubicBezTo>
                <a:cubicBezTo>
                  <a:pt x="4688" y="15219"/>
                  <a:pt x="4688" y="15172"/>
                  <a:pt x="4673" y="15172"/>
                </a:cubicBezTo>
                <a:cubicBezTo>
                  <a:pt x="4666" y="15172"/>
                  <a:pt x="4654" y="15179"/>
                  <a:pt x="4647" y="15187"/>
                </a:cubicBezTo>
                <a:cubicBezTo>
                  <a:pt x="4640" y="15195"/>
                  <a:pt x="4630" y="15196"/>
                  <a:pt x="4623" y="15192"/>
                </a:cubicBezTo>
                <a:cubicBezTo>
                  <a:pt x="4603" y="15177"/>
                  <a:pt x="4631" y="15133"/>
                  <a:pt x="4660" y="15133"/>
                </a:cubicBezTo>
                <a:cubicBezTo>
                  <a:pt x="4682" y="15133"/>
                  <a:pt x="4685" y="15127"/>
                  <a:pt x="4684" y="15089"/>
                </a:cubicBezTo>
                <a:cubicBezTo>
                  <a:pt x="4684" y="15064"/>
                  <a:pt x="4682" y="15047"/>
                  <a:pt x="4679" y="15050"/>
                </a:cubicBezTo>
                <a:cubicBezTo>
                  <a:pt x="4672" y="15059"/>
                  <a:pt x="4633" y="15013"/>
                  <a:pt x="4633" y="14996"/>
                </a:cubicBezTo>
                <a:cubicBezTo>
                  <a:pt x="4633" y="14980"/>
                  <a:pt x="4595" y="14979"/>
                  <a:pt x="4564" y="14995"/>
                </a:cubicBezTo>
                <a:cubicBezTo>
                  <a:pt x="4533" y="15011"/>
                  <a:pt x="4511" y="14982"/>
                  <a:pt x="4524" y="14941"/>
                </a:cubicBezTo>
                <a:cubicBezTo>
                  <a:pt x="4532" y="14915"/>
                  <a:pt x="4531" y="14911"/>
                  <a:pt x="4520" y="14922"/>
                </a:cubicBezTo>
                <a:close/>
                <a:moveTo>
                  <a:pt x="5418" y="14983"/>
                </a:moveTo>
                <a:cubicBezTo>
                  <a:pt x="5413" y="14983"/>
                  <a:pt x="5410" y="14988"/>
                  <a:pt x="5407" y="14996"/>
                </a:cubicBezTo>
                <a:cubicBezTo>
                  <a:pt x="5403" y="15010"/>
                  <a:pt x="5391" y="15014"/>
                  <a:pt x="5365" y="15010"/>
                </a:cubicBezTo>
                <a:cubicBezTo>
                  <a:pt x="5345" y="15007"/>
                  <a:pt x="5328" y="15003"/>
                  <a:pt x="5328" y="15002"/>
                </a:cubicBezTo>
                <a:cubicBezTo>
                  <a:pt x="5328" y="14998"/>
                  <a:pt x="5283" y="14989"/>
                  <a:pt x="5263" y="14989"/>
                </a:cubicBezTo>
                <a:cubicBezTo>
                  <a:pt x="5226" y="14989"/>
                  <a:pt x="5221" y="15009"/>
                  <a:pt x="5247" y="15060"/>
                </a:cubicBezTo>
                <a:cubicBezTo>
                  <a:pt x="5267" y="15100"/>
                  <a:pt x="5269" y="15115"/>
                  <a:pt x="5258" y="15135"/>
                </a:cubicBezTo>
                <a:cubicBezTo>
                  <a:pt x="5242" y="15166"/>
                  <a:pt x="5241" y="15232"/>
                  <a:pt x="5257" y="15244"/>
                </a:cubicBezTo>
                <a:cubicBezTo>
                  <a:pt x="5266" y="15250"/>
                  <a:pt x="5266" y="15257"/>
                  <a:pt x="5257" y="15267"/>
                </a:cubicBezTo>
                <a:cubicBezTo>
                  <a:pt x="5250" y="15275"/>
                  <a:pt x="5246" y="15290"/>
                  <a:pt x="5246" y="15299"/>
                </a:cubicBezTo>
                <a:cubicBezTo>
                  <a:pt x="5246" y="15318"/>
                  <a:pt x="5331" y="15318"/>
                  <a:pt x="5341" y="15299"/>
                </a:cubicBezTo>
                <a:cubicBezTo>
                  <a:pt x="5344" y="15292"/>
                  <a:pt x="5354" y="15295"/>
                  <a:pt x="5363" y="15303"/>
                </a:cubicBezTo>
                <a:cubicBezTo>
                  <a:pt x="5376" y="15316"/>
                  <a:pt x="5378" y="15314"/>
                  <a:pt x="5375" y="15291"/>
                </a:cubicBezTo>
                <a:cubicBezTo>
                  <a:pt x="5374" y="15276"/>
                  <a:pt x="5368" y="15260"/>
                  <a:pt x="5364" y="15256"/>
                </a:cubicBezTo>
                <a:cubicBezTo>
                  <a:pt x="5360" y="15251"/>
                  <a:pt x="5363" y="15235"/>
                  <a:pt x="5369" y="15221"/>
                </a:cubicBezTo>
                <a:cubicBezTo>
                  <a:pt x="5378" y="15202"/>
                  <a:pt x="5383" y="15200"/>
                  <a:pt x="5395" y="15211"/>
                </a:cubicBezTo>
                <a:cubicBezTo>
                  <a:pt x="5403" y="15219"/>
                  <a:pt x="5414" y="15224"/>
                  <a:pt x="5419" y="15223"/>
                </a:cubicBezTo>
                <a:cubicBezTo>
                  <a:pt x="5424" y="15221"/>
                  <a:pt x="5437" y="15225"/>
                  <a:pt x="5448" y="15230"/>
                </a:cubicBezTo>
                <a:cubicBezTo>
                  <a:pt x="5459" y="15236"/>
                  <a:pt x="5484" y="15236"/>
                  <a:pt x="5504" y="15232"/>
                </a:cubicBezTo>
                <a:cubicBezTo>
                  <a:pt x="5524" y="15227"/>
                  <a:pt x="5549" y="15223"/>
                  <a:pt x="5560" y="15223"/>
                </a:cubicBezTo>
                <a:cubicBezTo>
                  <a:pt x="5574" y="15223"/>
                  <a:pt x="5578" y="15217"/>
                  <a:pt x="5570" y="15206"/>
                </a:cubicBezTo>
                <a:cubicBezTo>
                  <a:pt x="5552" y="15179"/>
                  <a:pt x="5548" y="15121"/>
                  <a:pt x="5564" y="15105"/>
                </a:cubicBezTo>
                <a:cubicBezTo>
                  <a:pt x="5589" y="15080"/>
                  <a:pt x="5581" y="15048"/>
                  <a:pt x="5545" y="15032"/>
                </a:cubicBezTo>
                <a:cubicBezTo>
                  <a:pt x="5526" y="15024"/>
                  <a:pt x="5513" y="15011"/>
                  <a:pt x="5517" y="15004"/>
                </a:cubicBezTo>
                <a:cubicBezTo>
                  <a:pt x="5525" y="14988"/>
                  <a:pt x="5515" y="14988"/>
                  <a:pt x="5484" y="15002"/>
                </a:cubicBezTo>
                <a:cubicBezTo>
                  <a:pt x="5470" y="15009"/>
                  <a:pt x="5453" y="15005"/>
                  <a:pt x="5438" y="14993"/>
                </a:cubicBezTo>
                <a:cubicBezTo>
                  <a:pt x="5428" y="14986"/>
                  <a:pt x="5422" y="14983"/>
                  <a:pt x="5418" y="14983"/>
                </a:cubicBezTo>
                <a:close/>
                <a:moveTo>
                  <a:pt x="3644" y="15419"/>
                </a:moveTo>
                <a:lnTo>
                  <a:pt x="3644" y="15570"/>
                </a:lnTo>
                <a:cubicBezTo>
                  <a:pt x="3644" y="15673"/>
                  <a:pt x="3647" y="15717"/>
                  <a:pt x="3655" y="15711"/>
                </a:cubicBezTo>
                <a:cubicBezTo>
                  <a:pt x="3662" y="15707"/>
                  <a:pt x="3666" y="15681"/>
                  <a:pt x="3664" y="15653"/>
                </a:cubicBezTo>
                <a:cubicBezTo>
                  <a:pt x="3663" y="15626"/>
                  <a:pt x="3664" y="15600"/>
                  <a:pt x="3667" y="15597"/>
                </a:cubicBezTo>
                <a:cubicBezTo>
                  <a:pt x="3676" y="15586"/>
                  <a:pt x="3838" y="15583"/>
                  <a:pt x="3853" y="15594"/>
                </a:cubicBezTo>
                <a:cubicBezTo>
                  <a:pt x="3860" y="15599"/>
                  <a:pt x="3867" y="15626"/>
                  <a:pt x="3867" y="15655"/>
                </a:cubicBezTo>
                <a:cubicBezTo>
                  <a:pt x="3867" y="15683"/>
                  <a:pt x="3871" y="15718"/>
                  <a:pt x="3877" y="15731"/>
                </a:cubicBezTo>
                <a:cubicBezTo>
                  <a:pt x="3890" y="15759"/>
                  <a:pt x="3957" y="15766"/>
                  <a:pt x="3948" y="15738"/>
                </a:cubicBezTo>
                <a:cubicBezTo>
                  <a:pt x="3939" y="15709"/>
                  <a:pt x="3964" y="15703"/>
                  <a:pt x="3980" y="15731"/>
                </a:cubicBezTo>
                <a:cubicBezTo>
                  <a:pt x="3996" y="15757"/>
                  <a:pt x="4039" y="15762"/>
                  <a:pt x="4063" y="15741"/>
                </a:cubicBezTo>
                <a:cubicBezTo>
                  <a:pt x="4070" y="15735"/>
                  <a:pt x="4078" y="15735"/>
                  <a:pt x="4082" y="15743"/>
                </a:cubicBezTo>
                <a:cubicBezTo>
                  <a:pt x="4092" y="15762"/>
                  <a:pt x="4150" y="15752"/>
                  <a:pt x="4151" y="15731"/>
                </a:cubicBezTo>
                <a:cubicBezTo>
                  <a:pt x="4151" y="15704"/>
                  <a:pt x="4234" y="15713"/>
                  <a:pt x="4253" y="15741"/>
                </a:cubicBezTo>
                <a:cubicBezTo>
                  <a:pt x="4264" y="15760"/>
                  <a:pt x="4271" y="15760"/>
                  <a:pt x="4288" y="15747"/>
                </a:cubicBezTo>
                <a:cubicBezTo>
                  <a:pt x="4302" y="15737"/>
                  <a:pt x="4312" y="15736"/>
                  <a:pt x="4316" y="15744"/>
                </a:cubicBezTo>
                <a:cubicBezTo>
                  <a:pt x="4327" y="15764"/>
                  <a:pt x="4356" y="15760"/>
                  <a:pt x="4349" y="15740"/>
                </a:cubicBezTo>
                <a:cubicBezTo>
                  <a:pt x="4339" y="15709"/>
                  <a:pt x="4362" y="15705"/>
                  <a:pt x="4393" y="15732"/>
                </a:cubicBezTo>
                <a:cubicBezTo>
                  <a:pt x="4423" y="15760"/>
                  <a:pt x="4503" y="15766"/>
                  <a:pt x="4530" y="15741"/>
                </a:cubicBezTo>
                <a:cubicBezTo>
                  <a:pt x="4539" y="15733"/>
                  <a:pt x="4550" y="15734"/>
                  <a:pt x="4561" y="15744"/>
                </a:cubicBezTo>
                <a:cubicBezTo>
                  <a:pt x="4571" y="15754"/>
                  <a:pt x="4609" y="15757"/>
                  <a:pt x="4669" y="15755"/>
                </a:cubicBezTo>
                <a:lnTo>
                  <a:pt x="4762" y="15752"/>
                </a:lnTo>
                <a:lnTo>
                  <a:pt x="4764" y="15641"/>
                </a:lnTo>
                <a:cubicBezTo>
                  <a:pt x="4767" y="15549"/>
                  <a:pt x="4765" y="15527"/>
                  <a:pt x="4749" y="15513"/>
                </a:cubicBezTo>
                <a:cubicBezTo>
                  <a:pt x="4721" y="15489"/>
                  <a:pt x="4666" y="15493"/>
                  <a:pt x="4626" y="15522"/>
                </a:cubicBezTo>
                <a:cubicBezTo>
                  <a:pt x="4591" y="15547"/>
                  <a:pt x="4590" y="15547"/>
                  <a:pt x="4563" y="15522"/>
                </a:cubicBezTo>
                <a:cubicBezTo>
                  <a:pt x="4542" y="15503"/>
                  <a:pt x="4520" y="15498"/>
                  <a:pt x="4470" y="15500"/>
                </a:cubicBezTo>
                <a:cubicBezTo>
                  <a:pt x="4393" y="15502"/>
                  <a:pt x="4373" y="15492"/>
                  <a:pt x="4387" y="15460"/>
                </a:cubicBezTo>
                <a:cubicBezTo>
                  <a:pt x="4396" y="15441"/>
                  <a:pt x="4393" y="15437"/>
                  <a:pt x="4366" y="15434"/>
                </a:cubicBezTo>
                <a:cubicBezTo>
                  <a:pt x="4348" y="15433"/>
                  <a:pt x="4333" y="15437"/>
                  <a:pt x="4333" y="15445"/>
                </a:cubicBezTo>
                <a:cubicBezTo>
                  <a:pt x="4333" y="15452"/>
                  <a:pt x="4339" y="15457"/>
                  <a:pt x="4345" y="15455"/>
                </a:cubicBezTo>
                <a:cubicBezTo>
                  <a:pt x="4367" y="15450"/>
                  <a:pt x="4369" y="15484"/>
                  <a:pt x="4348" y="15494"/>
                </a:cubicBezTo>
                <a:cubicBezTo>
                  <a:pt x="4337" y="15499"/>
                  <a:pt x="4319" y="15517"/>
                  <a:pt x="4307" y="15534"/>
                </a:cubicBezTo>
                <a:lnTo>
                  <a:pt x="4286" y="15565"/>
                </a:lnTo>
                <a:lnTo>
                  <a:pt x="4260" y="15528"/>
                </a:lnTo>
                <a:cubicBezTo>
                  <a:pt x="4246" y="15508"/>
                  <a:pt x="4234" y="15478"/>
                  <a:pt x="4233" y="15463"/>
                </a:cubicBezTo>
                <a:cubicBezTo>
                  <a:pt x="4233" y="15441"/>
                  <a:pt x="4227" y="15434"/>
                  <a:pt x="4208" y="15436"/>
                </a:cubicBezTo>
                <a:cubicBezTo>
                  <a:pt x="4194" y="15437"/>
                  <a:pt x="4178" y="15446"/>
                  <a:pt x="4171" y="15457"/>
                </a:cubicBezTo>
                <a:cubicBezTo>
                  <a:pt x="4162" y="15470"/>
                  <a:pt x="4156" y="15471"/>
                  <a:pt x="4151" y="15460"/>
                </a:cubicBezTo>
                <a:cubicBezTo>
                  <a:pt x="4145" y="15449"/>
                  <a:pt x="4137" y="15448"/>
                  <a:pt x="4121" y="15458"/>
                </a:cubicBezTo>
                <a:cubicBezTo>
                  <a:pt x="4099" y="15472"/>
                  <a:pt x="4072" y="15464"/>
                  <a:pt x="4082" y="15446"/>
                </a:cubicBezTo>
                <a:cubicBezTo>
                  <a:pt x="4085" y="15441"/>
                  <a:pt x="4069" y="15435"/>
                  <a:pt x="4045" y="15434"/>
                </a:cubicBezTo>
                <a:cubicBezTo>
                  <a:pt x="4003" y="15432"/>
                  <a:pt x="3969" y="15458"/>
                  <a:pt x="3981" y="15482"/>
                </a:cubicBezTo>
                <a:cubicBezTo>
                  <a:pt x="3985" y="15488"/>
                  <a:pt x="3978" y="15503"/>
                  <a:pt x="3966" y="15515"/>
                </a:cubicBezTo>
                <a:cubicBezTo>
                  <a:pt x="3944" y="15537"/>
                  <a:pt x="3937" y="15562"/>
                  <a:pt x="3953" y="15562"/>
                </a:cubicBezTo>
                <a:cubicBezTo>
                  <a:pt x="3958" y="15562"/>
                  <a:pt x="3967" y="15556"/>
                  <a:pt x="3974" y="15549"/>
                </a:cubicBezTo>
                <a:cubicBezTo>
                  <a:pt x="3982" y="15540"/>
                  <a:pt x="3995" y="15540"/>
                  <a:pt x="4016" y="15549"/>
                </a:cubicBezTo>
                <a:cubicBezTo>
                  <a:pt x="4050" y="15564"/>
                  <a:pt x="4045" y="15588"/>
                  <a:pt x="4007" y="15588"/>
                </a:cubicBezTo>
                <a:cubicBezTo>
                  <a:pt x="3993" y="15588"/>
                  <a:pt x="3967" y="15600"/>
                  <a:pt x="3951" y="15615"/>
                </a:cubicBezTo>
                <a:cubicBezTo>
                  <a:pt x="3935" y="15629"/>
                  <a:pt x="3917" y="15638"/>
                  <a:pt x="3911" y="15634"/>
                </a:cubicBezTo>
                <a:cubicBezTo>
                  <a:pt x="3905" y="15629"/>
                  <a:pt x="3900" y="15579"/>
                  <a:pt x="3900" y="15522"/>
                </a:cubicBezTo>
                <a:cubicBezTo>
                  <a:pt x="3900" y="15420"/>
                  <a:pt x="3900" y="15419"/>
                  <a:pt x="3872" y="15419"/>
                </a:cubicBezTo>
                <a:cubicBezTo>
                  <a:pt x="3856" y="15419"/>
                  <a:pt x="3834" y="15426"/>
                  <a:pt x="3822" y="15433"/>
                </a:cubicBezTo>
                <a:cubicBezTo>
                  <a:pt x="3808" y="15442"/>
                  <a:pt x="3799" y="15442"/>
                  <a:pt x="3794" y="15433"/>
                </a:cubicBezTo>
                <a:cubicBezTo>
                  <a:pt x="3790" y="15426"/>
                  <a:pt x="3755" y="15419"/>
                  <a:pt x="3715" y="15419"/>
                </a:cubicBezTo>
                <a:lnTo>
                  <a:pt x="3644" y="15419"/>
                </a:lnTo>
                <a:close/>
                <a:moveTo>
                  <a:pt x="4912" y="15419"/>
                </a:moveTo>
                <a:lnTo>
                  <a:pt x="4912" y="15548"/>
                </a:lnTo>
                <a:cubicBezTo>
                  <a:pt x="4912" y="15639"/>
                  <a:pt x="4907" y="15680"/>
                  <a:pt x="4897" y="15691"/>
                </a:cubicBezTo>
                <a:cubicBezTo>
                  <a:pt x="4889" y="15699"/>
                  <a:pt x="4878" y="15700"/>
                  <a:pt x="4873" y="15695"/>
                </a:cubicBezTo>
                <a:cubicBezTo>
                  <a:pt x="4868" y="15690"/>
                  <a:pt x="4867" y="15693"/>
                  <a:pt x="4871" y="15702"/>
                </a:cubicBezTo>
                <a:cubicBezTo>
                  <a:pt x="4876" y="15712"/>
                  <a:pt x="4893" y="15718"/>
                  <a:pt x="4909" y="15716"/>
                </a:cubicBezTo>
                <a:cubicBezTo>
                  <a:pt x="4932" y="15713"/>
                  <a:pt x="4939" y="15717"/>
                  <a:pt x="4936" y="15734"/>
                </a:cubicBezTo>
                <a:cubicBezTo>
                  <a:pt x="4935" y="15746"/>
                  <a:pt x="4942" y="15758"/>
                  <a:pt x="4953" y="15761"/>
                </a:cubicBezTo>
                <a:cubicBezTo>
                  <a:pt x="4982" y="15768"/>
                  <a:pt x="4985" y="15760"/>
                  <a:pt x="4963" y="15732"/>
                </a:cubicBezTo>
                <a:cubicBezTo>
                  <a:pt x="4950" y="15715"/>
                  <a:pt x="4944" y="15692"/>
                  <a:pt x="4946" y="15652"/>
                </a:cubicBezTo>
                <a:lnTo>
                  <a:pt x="4950" y="15595"/>
                </a:lnTo>
                <a:lnTo>
                  <a:pt x="5018" y="15588"/>
                </a:lnTo>
                <a:cubicBezTo>
                  <a:pt x="5054" y="15584"/>
                  <a:pt x="5090" y="15584"/>
                  <a:pt x="5097" y="15591"/>
                </a:cubicBezTo>
                <a:cubicBezTo>
                  <a:pt x="5114" y="15606"/>
                  <a:pt x="5129" y="15577"/>
                  <a:pt x="5113" y="15558"/>
                </a:cubicBezTo>
                <a:cubicBezTo>
                  <a:pt x="5106" y="15550"/>
                  <a:pt x="5100" y="15526"/>
                  <a:pt x="5100" y="15503"/>
                </a:cubicBezTo>
                <a:cubicBezTo>
                  <a:pt x="5100" y="15437"/>
                  <a:pt x="5077" y="15419"/>
                  <a:pt x="4988" y="15419"/>
                </a:cubicBezTo>
                <a:lnTo>
                  <a:pt x="4912" y="15419"/>
                </a:lnTo>
                <a:close/>
                <a:moveTo>
                  <a:pt x="5167" y="15419"/>
                </a:moveTo>
                <a:cubicBezTo>
                  <a:pt x="5161" y="15419"/>
                  <a:pt x="5156" y="15484"/>
                  <a:pt x="5156" y="15568"/>
                </a:cubicBezTo>
                <a:cubicBezTo>
                  <a:pt x="5156" y="15696"/>
                  <a:pt x="5153" y="15718"/>
                  <a:pt x="5136" y="15729"/>
                </a:cubicBezTo>
                <a:cubicBezTo>
                  <a:pt x="5125" y="15736"/>
                  <a:pt x="5121" y="15747"/>
                  <a:pt x="5126" y="15753"/>
                </a:cubicBezTo>
                <a:cubicBezTo>
                  <a:pt x="5131" y="15759"/>
                  <a:pt x="5143" y="15757"/>
                  <a:pt x="5154" y="15749"/>
                </a:cubicBezTo>
                <a:cubicBezTo>
                  <a:pt x="5167" y="15739"/>
                  <a:pt x="5180" y="15739"/>
                  <a:pt x="5193" y="15747"/>
                </a:cubicBezTo>
                <a:cubicBezTo>
                  <a:pt x="5208" y="15756"/>
                  <a:pt x="5218" y="15753"/>
                  <a:pt x="5233" y="15738"/>
                </a:cubicBezTo>
                <a:cubicBezTo>
                  <a:pt x="5244" y="15727"/>
                  <a:pt x="5261" y="15722"/>
                  <a:pt x="5271" y="15726"/>
                </a:cubicBezTo>
                <a:cubicBezTo>
                  <a:pt x="5286" y="15733"/>
                  <a:pt x="5289" y="15721"/>
                  <a:pt x="5291" y="15652"/>
                </a:cubicBezTo>
                <a:cubicBezTo>
                  <a:pt x="5294" y="15590"/>
                  <a:pt x="5300" y="15568"/>
                  <a:pt x="5312" y="15568"/>
                </a:cubicBezTo>
                <a:cubicBezTo>
                  <a:pt x="5324" y="15568"/>
                  <a:pt x="5327" y="15584"/>
                  <a:pt x="5325" y="15632"/>
                </a:cubicBezTo>
                <a:cubicBezTo>
                  <a:pt x="5322" y="15673"/>
                  <a:pt x="5325" y="15693"/>
                  <a:pt x="5332" y="15688"/>
                </a:cubicBezTo>
                <a:cubicBezTo>
                  <a:pt x="5356" y="15671"/>
                  <a:pt x="5358" y="15710"/>
                  <a:pt x="5335" y="15731"/>
                </a:cubicBezTo>
                <a:cubicBezTo>
                  <a:pt x="5313" y="15750"/>
                  <a:pt x="5312" y="15757"/>
                  <a:pt x="5323" y="15795"/>
                </a:cubicBezTo>
                <a:cubicBezTo>
                  <a:pt x="5331" y="15822"/>
                  <a:pt x="5342" y="15835"/>
                  <a:pt x="5351" y="15831"/>
                </a:cubicBezTo>
                <a:cubicBezTo>
                  <a:pt x="5360" y="15827"/>
                  <a:pt x="5369" y="15830"/>
                  <a:pt x="5373" y="15837"/>
                </a:cubicBezTo>
                <a:cubicBezTo>
                  <a:pt x="5386" y="15861"/>
                  <a:pt x="5401" y="15848"/>
                  <a:pt x="5401" y="15811"/>
                </a:cubicBezTo>
                <a:cubicBezTo>
                  <a:pt x="5401" y="15766"/>
                  <a:pt x="5418" y="15746"/>
                  <a:pt x="5456" y="15750"/>
                </a:cubicBezTo>
                <a:cubicBezTo>
                  <a:pt x="5471" y="15752"/>
                  <a:pt x="5489" y="15746"/>
                  <a:pt x="5495" y="15737"/>
                </a:cubicBezTo>
                <a:cubicBezTo>
                  <a:pt x="5504" y="15722"/>
                  <a:pt x="5512" y="15723"/>
                  <a:pt x="5537" y="15738"/>
                </a:cubicBezTo>
                <a:cubicBezTo>
                  <a:pt x="5554" y="15749"/>
                  <a:pt x="5566" y="15752"/>
                  <a:pt x="5563" y="15746"/>
                </a:cubicBezTo>
                <a:cubicBezTo>
                  <a:pt x="5559" y="15740"/>
                  <a:pt x="5564" y="15727"/>
                  <a:pt x="5573" y="15719"/>
                </a:cubicBezTo>
                <a:cubicBezTo>
                  <a:pt x="5585" y="15707"/>
                  <a:pt x="5590" y="15709"/>
                  <a:pt x="5600" y="15729"/>
                </a:cubicBezTo>
                <a:cubicBezTo>
                  <a:pt x="5610" y="15752"/>
                  <a:pt x="5623" y="15755"/>
                  <a:pt x="5710" y="15755"/>
                </a:cubicBezTo>
                <a:cubicBezTo>
                  <a:pt x="5765" y="15754"/>
                  <a:pt x="5814" y="15758"/>
                  <a:pt x="5820" y="15762"/>
                </a:cubicBezTo>
                <a:cubicBezTo>
                  <a:pt x="5826" y="15766"/>
                  <a:pt x="5843" y="15761"/>
                  <a:pt x="5859" y="15752"/>
                </a:cubicBezTo>
                <a:cubicBezTo>
                  <a:pt x="5876" y="15742"/>
                  <a:pt x="5891" y="15738"/>
                  <a:pt x="5894" y="15743"/>
                </a:cubicBezTo>
                <a:cubicBezTo>
                  <a:pt x="5896" y="15748"/>
                  <a:pt x="5939" y="15753"/>
                  <a:pt x="5989" y="15755"/>
                </a:cubicBezTo>
                <a:cubicBezTo>
                  <a:pt x="6070" y="15757"/>
                  <a:pt x="6080" y="15756"/>
                  <a:pt x="6077" y="15735"/>
                </a:cubicBezTo>
                <a:cubicBezTo>
                  <a:pt x="6073" y="15704"/>
                  <a:pt x="6088" y="15679"/>
                  <a:pt x="6106" y="15688"/>
                </a:cubicBezTo>
                <a:cubicBezTo>
                  <a:pt x="6127" y="15697"/>
                  <a:pt x="6139" y="15648"/>
                  <a:pt x="6124" y="15616"/>
                </a:cubicBezTo>
                <a:cubicBezTo>
                  <a:pt x="6118" y="15602"/>
                  <a:pt x="6116" y="15588"/>
                  <a:pt x="6119" y="15585"/>
                </a:cubicBezTo>
                <a:cubicBezTo>
                  <a:pt x="6122" y="15581"/>
                  <a:pt x="6125" y="15567"/>
                  <a:pt x="6128" y="15552"/>
                </a:cubicBezTo>
                <a:cubicBezTo>
                  <a:pt x="6133" y="15522"/>
                  <a:pt x="6118" y="15502"/>
                  <a:pt x="6106" y="15524"/>
                </a:cubicBezTo>
                <a:cubicBezTo>
                  <a:pt x="6102" y="15532"/>
                  <a:pt x="6090" y="15529"/>
                  <a:pt x="6073" y="15516"/>
                </a:cubicBezTo>
                <a:cubicBezTo>
                  <a:pt x="6057" y="15503"/>
                  <a:pt x="6028" y="15496"/>
                  <a:pt x="5997" y="15498"/>
                </a:cubicBezTo>
                <a:cubicBezTo>
                  <a:pt x="5943" y="15502"/>
                  <a:pt x="5930" y="15496"/>
                  <a:pt x="5929" y="15461"/>
                </a:cubicBezTo>
                <a:cubicBezTo>
                  <a:pt x="5929" y="15430"/>
                  <a:pt x="5870" y="15429"/>
                  <a:pt x="5836" y="15460"/>
                </a:cubicBezTo>
                <a:cubicBezTo>
                  <a:pt x="5808" y="15486"/>
                  <a:pt x="5790" y="15482"/>
                  <a:pt x="5789" y="15448"/>
                </a:cubicBezTo>
                <a:cubicBezTo>
                  <a:pt x="5789" y="15432"/>
                  <a:pt x="5785" y="15435"/>
                  <a:pt x="5778" y="15457"/>
                </a:cubicBezTo>
                <a:cubicBezTo>
                  <a:pt x="5769" y="15482"/>
                  <a:pt x="5765" y="15485"/>
                  <a:pt x="5751" y="15472"/>
                </a:cubicBezTo>
                <a:cubicBezTo>
                  <a:pt x="5742" y="15463"/>
                  <a:pt x="5735" y="15447"/>
                  <a:pt x="5735" y="15437"/>
                </a:cubicBezTo>
                <a:cubicBezTo>
                  <a:pt x="5735" y="15412"/>
                  <a:pt x="5705" y="15415"/>
                  <a:pt x="5696" y="15440"/>
                </a:cubicBezTo>
                <a:cubicBezTo>
                  <a:pt x="5692" y="15454"/>
                  <a:pt x="5685" y="15457"/>
                  <a:pt x="5676" y="15449"/>
                </a:cubicBezTo>
                <a:cubicBezTo>
                  <a:pt x="5659" y="15435"/>
                  <a:pt x="5530" y="15427"/>
                  <a:pt x="5499" y="15439"/>
                </a:cubicBezTo>
                <a:cubicBezTo>
                  <a:pt x="5481" y="15446"/>
                  <a:pt x="5480" y="15452"/>
                  <a:pt x="5491" y="15467"/>
                </a:cubicBezTo>
                <a:cubicBezTo>
                  <a:pt x="5502" y="15483"/>
                  <a:pt x="5500" y="15487"/>
                  <a:pt x="5481" y="15492"/>
                </a:cubicBezTo>
                <a:cubicBezTo>
                  <a:pt x="5468" y="15496"/>
                  <a:pt x="5456" y="15513"/>
                  <a:pt x="5452" y="15528"/>
                </a:cubicBezTo>
                <a:cubicBezTo>
                  <a:pt x="5445" y="15556"/>
                  <a:pt x="5444" y="15556"/>
                  <a:pt x="5426" y="15530"/>
                </a:cubicBezTo>
                <a:cubicBezTo>
                  <a:pt x="5413" y="15510"/>
                  <a:pt x="5410" y="15509"/>
                  <a:pt x="5415" y="15525"/>
                </a:cubicBezTo>
                <a:cubicBezTo>
                  <a:pt x="5418" y="15537"/>
                  <a:pt x="5414" y="15554"/>
                  <a:pt x="5406" y="15562"/>
                </a:cubicBezTo>
                <a:cubicBezTo>
                  <a:pt x="5384" y="15584"/>
                  <a:pt x="5365" y="15537"/>
                  <a:pt x="5374" y="15482"/>
                </a:cubicBezTo>
                <a:cubicBezTo>
                  <a:pt x="5378" y="15458"/>
                  <a:pt x="5378" y="15444"/>
                  <a:pt x="5373" y="15449"/>
                </a:cubicBezTo>
                <a:cubicBezTo>
                  <a:pt x="5368" y="15455"/>
                  <a:pt x="5355" y="15450"/>
                  <a:pt x="5345" y="15439"/>
                </a:cubicBezTo>
                <a:cubicBezTo>
                  <a:pt x="5328" y="15421"/>
                  <a:pt x="5325" y="15421"/>
                  <a:pt x="5318" y="15440"/>
                </a:cubicBezTo>
                <a:cubicBezTo>
                  <a:pt x="5312" y="15458"/>
                  <a:pt x="5308" y="15458"/>
                  <a:pt x="5294" y="15445"/>
                </a:cubicBezTo>
                <a:cubicBezTo>
                  <a:pt x="5280" y="15431"/>
                  <a:pt x="5275" y="15433"/>
                  <a:pt x="5262" y="15454"/>
                </a:cubicBezTo>
                <a:cubicBezTo>
                  <a:pt x="5248" y="15477"/>
                  <a:pt x="5246" y="15476"/>
                  <a:pt x="5239" y="15455"/>
                </a:cubicBezTo>
                <a:cubicBezTo>
                  <a:pt x="5228" y="15421"/>
                  <a:pt x="5214" y="15428"/>
                  <a:pt x="5210" y="15469"/>
                </a:cubicBezTo>
                <a:cubicBezTo>
                  <a:pt x="5205" y="15518"/>
                  <a:pt x="5185" y="15513"/>
                  <a:pt x="5181" y="15461"/>
                </a:cubicBezTo>
                <a:cubicBezTo>
                  <a:pt x="5179" y="15438"/>
                  <a:pt x="5172" y="15419"/>
                  <a:pt x="5167" y="15419"/>
                </a:cubicBezTo>
                <a:close/>
                <a:moveTo>
                  <a:pt x="4468" y="15439"/>
                </a:moveTo>
                <a:cubicBezTo>
                  <a:pt x="4462" y="15435"/>
                  <a:pt x="4454" y="15437"/>
                  <a:pt x="4450" y="15445"/>
                </a:cubicBezTo>
                <a:cubicBezTo>
                  <a:pt x="4446" y="15452"/>
                  <a:pt x="4451" y="15458"/>
                  <a:pt x="4460" y="15458"/>
                </a:cubicBezTo>
                <a:cubicBezTo>
                  <a:pt x="4480" y="15458"/>
                  <a:pt x="4483" y="15450"/>
                  <a:pt x="4468" y="15439"/>
                </a:cubicBezTo>
                <a:close/>
                <a:moveTo>
                  <a:pt x="4931" y="15880"/>
                </a:moveTo>
                <a:cubicBezTo>
                  <a:pt x="4888" y="15881"/>
                  <a:pt x="4871" y="15886"/>
                  <a:pt x="4870" y="15901"/>
                </a:cubicBezTo>
                <a:cubicBezTo>
                  <a:pt x="4863" y="15976"/>
                  <a:pt x="4860" y="15986"/>
                  <a:pt x="4845" y="15980"/>
                </a:cubicBezTo>
                <a:cubicBezTo>
                  <a:pt x="4836" y="15976"/>
                  <a:pt x="4727" y="15971"/>
                  <a:pt x="4605" y="15971"/>
                </a:cubicBezTo>
                <a:lnTo>
                  <a:pt x="4384" y="15969"/>
                </a:lnTo>
                <a:lnTo>
                  <a:pt x="4380" y="15929"/>
                </a:lnTo>
                <a:cubicBezTo>
                  <a:pt x="4378" y="15906"/>
                  <a:pt x="4372" y="15887"/>
                  <a:pt x="4366" y="15887"/>
                </a:cubicBezTo>
                <a:cubicBezTo>
                  <a:pt x="4360" y="15887"/>
                  <a:pt x="4356" y="15949"/>
                  <a:pt x="4356" y="16027"/>
                </a:cubicBezTo>
                <a:lnTo>
                  <a:pt x="4356" y="16167"/>
                </a:lnTo>
                <a:lnTo>
                  <a:pt x="4389" y="16185"/>
                </a:lnTo>
                <a:cubicBezTo>
                  <a:pt x="4407" y="16195"/>
                  <a:pt x="4430" y="16200"/>
                  <a:pt x="4438" y="16196"/>
                </a:cubicBezTo>
                <a:cubicBezTo>
                  <a:pt x="4447" y="16192"/>
                  <a:pt x="4459" y="16195"/>
                  <a:pt x="4464" y="16204"/>
                </a:cubicBezTo>
                <a:cubicBezTo>
                  <a:pt x="4469" y="16214"/>
                  <a:pt x="4484" y="16229"/>
                  <a:pt x="4498" y="16237"/>
                </a:cubicBezTo>
                <a:cubicBezTo>
                  <a:pt x="4512" y="16246"/>
                  <a:pt x="4520" y="16259"/>
                  <a:pt x="4516" y="16266"/>
                </a:cubicBezTo>
                <a:cubicBezTo>
                  <a:pt x="4512" y="16272"/>
                  <a:pt x="4523" y="16284"/>
                  <a:pt x="4539" y="16291"/>
                </a:cubicBezTo>
                <a:cubicBezTo>
                  <a:pt x="4555" y="16298"/>
                  <a:pt x="4565" y="16310"/>
                  <a:pt x="4562" y="16316"/>
                </a:cubicBezTo>
                <a:cubicBezTo>
                  <a:pt x="4558" y="16323"/>
                  <a:pt x="4564" y="16331"/>
                  <a:pt x="4575" y="16334"/>
                </a:cubicBezTo>
                <a:cubicBezTo>
                  <a:pt x="4604" y="16342"/>
                  <a:pt x="4610" y="16334"/>
                  <a:pt x="4608" y="16283"/>
                </a:cubicBezTo>
                <a:cubicBezTo>
                  <a:pt x="4606" y="16228"/>
                  <a:pt x="4619" y="16210"/>
                  <a:pt x="4674" y="16204"/>
                </a:cubicBezTo>
                <a:cubicBezTo>
                  <a:pt x="4696" y="16202"/>
                  <a:pt x="4720" y="16195"/>
                  <a:pt x="4726" y="16188"/>
                </a:cubicBezTo>
                <a:cubicBezTo>
                  <a:pt x="4744" y="16168"/>
                  <a:pt x="4813" y="16171"/>
                  <a:pt x="4834" y="16194"/>
                </a:cubicBezTo>
                <a:cubicBezTo>
                  <a:pt x="4852" y="16213"/>
                  <a:pt x="4855" y="16213"/>
                  <a:pt x="4866" y="16190"/>
                </a:cubicBezTo>
                <a:cubicBezTo>
                  <a:pt x="4876" y="16168"/>
                  <a:pt x="4884" y="16164"/>
                  <a:pt x="4917" y="16173"/>
                </a:cubicBezTo>
                <a:cubicBezTo>
                  <a:pt x="4939" y="16179"/>
                  <a:pt x="4955" y="16181"/>
                  <a:pt x="4955" y="16178"/>
                </a:cubicBezTo>
                <a:cubicBezTo>
                  <a:pt x="4955" y="16174"/>
                  <a:pt x="4963" y="16178"/>
                  <a:pt x="4972" y="16187"/>
                </a:cubicBezTo>
                <a:cubicBezTo>
                  <a:pt x="4983" y="16197"/>
                  <a:pt x="4990" y="16197"/>
                  <a:pt x="4995" y="16188"/>
                </a:cubicBezTo>
                <a:cubicBezTo>
                  <a:pt x="4999" y="16181"/>
                  <a:pt x="5024" y="16175"/>
                  <a:pt x="5051" y="16175"/>
                </a:cubicBezTo>
                <a:cubicBezTo>
                  <a:pt x="5091" y="16175"/>
                  <a:pt x="5102" y="16168"/>
                  <a:pt x="5121" y="16139"/>
                </a:cubicBezTo>
                <a:cubicBezTo>
                  <a:pt x="5141" y="16107"/>
                  <a:pt x="5144" y="16105"/>
                  <a:pt x="5151" y="16126"/>
                </a:cubicBezTo>
                <a:cubicBezTo>
                  <a:pt x="5157" y="16141"/>
                  <a:pt x="5151" y="16159"/>
                  <a:pt x="5134" y="16181"/>
                </a:cubicBezTo>
                <a:cubicBezTo>
                  <a:pt x="5120" y="16198"/>
                  <a:pt x="5114" y="16213"/>
                  <a:pt x="5121" y="16213"/>
                </a:cubicBezTo>
                <a:cubicBezTo>
                  <a:pt x="5128" y="16213"/>
                  <a:pt x="5138" y="16203"/>
                  <a:pt x="5144" y="16191"/>
                </a:cubicBezTo>
                <a:cubicBezTo>
                  <a:pt x="5152" y="16174"/>
                  <a:pt x="5166" y="16169"/>
                  <a:pt x="5207" y="16172"/>
                </a:cubicBezTo>
                <a:cubicBezTo>
                  <a:pt x="5237" y="16174"/>
                  <a:pt x="5269" y="16182"/>
                  <a:pt x="5276" y="16190"/>
                </a:cubicBezTo>
                <a:cubicBezTo>
                  <a:pt x="5293" y="16206"/>
                  <a:pt x="5291" y="16213"/>
                  <a:pt x="5294" y="16099"/>
                </a:cubicBezTo>
                <a:cubicBezTo>
                  <a:pt x="5295" y="16046"/>
                  <a:pt x="5293" y="16000"/>
                  <a:pt x="5288" y="15996"/>
                </a:cubicBezTo>
                <a:cubicBezTo>
                  <a:pt x="5283" y="15992"/>
                  <a:pt x="5280" y="15986"/>
                  <a:pt x="5283" y="15981"/>
                </a:cubicBezTo>
                <a:cubicBezTo>
                  <a:pt x="5292" y="15963"/>
                  <a:pt x="5182" y="15964"/>
                  <a:pt x="5169" y="15983"/>
                </a:cubicBezTo>
                <a:cubicBezTo>
                  <a:pt x="5154" y="16004"/>
                  <a:pt x="5119" y="16003"/>
                  <a:pt x="5095" y="15980"/>
                </a:cubicBezTo>
                <a:cubicBezTo>
                  <a:pt x="5085" y="15970"/>
                  <a:pt x="5062" y="15965"/>
                  <a:pt x="5039" y="15968"/>
                </a:cubicBezTo>
                <a:cubicBezTo>
                  <a:pt x="4993" y="15974"/>
                  <a:pt x="4952" y="15938"/>
                  <a:pt x="4976" y="15911"/>
                </a:cubicBezTo>
                <a:cubicBezTo>
                  <a:pt x="4998" y="15884"/>
                  <a:pt x="4991" y="15879"/>
                  <a:pt x="4931" y="15880"/>
                </a:cubicBezTo>
                <a:close/>
                <a:moveTo>
                  <a:pt x="3839" y="15886"/>
                </a:moveTo>
                <a:cubicBezTo>
                  <a:pt x="3826" y="15887"/>
                  <a:pt x="3778" y="15888"/>
                  <a:pt x="3731" y="15887"/>
                </a:cubicBezTo>
                <a:lnTo>
                  <a:pt x="3644" y="15887"/>
                </a:lnTo>
                <a:lnTo>
                  <a:pt x="3644" y="16030"/>
                </a:lnTo>
                <a:lnTo>
                  <a:pt x="3644" y="16173"/>
                </a:lnTo>
                <a:lnTo>
                  <a:pt x="3702" y="16176"/>
                </a:lnTo>
                <a:cubicBezTo>
                  <a:pt x="3762" y="16180"/>
                  <a:pt x="3861" y="16180"/>
                  <a:pt x="3886" y="16176"/>
                </a:cubicBezTo>
                <a:cubicBezTo>
                  <a:pt x="3896" y="16175"/>
                  <a:pt x="3900" y="16142"/>
                  <a:pt x="3900" y="16064"/>
                </a:cubicBezTo>
                <a:cubicBezTo>
                  <a:pt x="3900" y="16004"/>
                  <a:pt x="3905" y="15951"/>
                  <a:pt x="3911" y="15947"/>
                </a:cubicBezTo>
                <a:cubicBezTo>
                  <a:pt x="3917" y="15942"/>
                  <a:pt x="3921" y="15926"/>
                  <a:pt x="3921" y="15912"/>
                </a:cubicBezTo>
                <a:cubicBezTo>
                  <a:pt x="3921" y="15887"/>
                  <a:pt x="3895" y="15879"/>
                  <a:pt x="3839" y="15886"/>
                </a:cubicBezTo>
                <a:close/>
                <a:moveTo>
                  <a:pt x="4026" y="15966"/>
                </a:moveTo>
                <a:cubicBezTo>
                  <a:pt x="4006" y="15966"/>
                  <a:pt x="3988" y="15970"/>
                  <a:pt x="3983" y="15980"/>
                </a:cubicBezTo>
                <a:cubicBezTo>
                  <a:pt x="3979" y="15987"/>
                  <a:pt x="3969" y="15990"/>
                  <a:pt x="3961" y="15987"/>
                </a:cubicBezTo>
                <a:cubicBezTo>
                  <a:pt x="3951" y="15982"/>
                  <a:pt x="3947" y="16003"/>
                  <a:pt x="3947" y="16064"/>
                </a:cubicBezTo>
                <a:cubicBezTo>
                  <a:pt x="3947" y="16111"/>
                  <a:pt x="3941" y="16156"/>
                  <a:pt x="3933" y="16167"/>
                </a:cubicBezTo>
                <a:cubicBezTo>
                  <a:pt x="3922" y="16183"/>
                  <a:pt x="3923" y="16189"/>
                  <a:pt x="3938" y="16196"/>
                </a:cubicBezTo>
                <a:cubicBezTo>
                  <a:pt x="3948" y="16200"/>
                  <a:pt x="3962" y="16197"/>
                  <a:pt x="3970" y="16190"/>
                </a:cubicBezTo>
                <a:cubicBezTo>
                  <a:pt x="3990" y="16170"/>
                  <a:pt x="4087" y="16167"/>
                  <a:pt x="4102" y="16185"/>
                </a:cubicBezTo>
                <a:cubicBezTo>
                  <a:pt x="4110" y="16194"/>
                  <a:pt x="4112" y="16200"/>
                  <a:pt x="4106" y="16200"/>
                </a:cubicBezTo>
                <a:cubicBezTo>
                  <a:pt x="4101" y="16200"/>
                  <a:pt x="4105" y="16208"/>
                  <a:pt x="4116" y="16218"/>
                </a:cubicBezTo>
                <a:cubicBezTo>
                  <a:pt x="4130" y="16230"/>
                  <a:pt x="4133" y="16241"/>
                  <a:pt x="4126" y="16254"/>
                </a:cubicBezTo>
                <a:cubicBezTo>
                  <a:pt x="4121" y="16264"/>
                  <a:pt x="4117" y="16285"/>
                  <a:pt x="4116" y="16301"/>
                </a:cubicBezTo>
                <a:cubicBezTo>
                  <a:pt x="4115" y="16337"/>
                  <a:pt x="4119" y="16337"/>
                  <a:pt x="4154" y="16306"/>
                </a:cubicBezTo>
                <a:cubicBezTo>
                  <a:pt x="4169" y="16292"/>
                  <a:pt x="4189" y="16284"/>
                  <a:pt x="4199" y="16288"/>
                </a:cubicBezTo>
                <a:cubicBezTo>
                  <a:pt x="4211" y="16293"/>
                  <a:pt x="4211" y="16289"/>
                  <a:pt x="4196" y="16276"/>
                </a:cubicBezTo>
                <a:cubicBezTo>
                  <a:pt x="4183" y="16264"/>
                  <a:pt x="4177" y="16245"/>
                  <a:pt x="4180" y="16219"/>
                </a:cubicBezTo>
                <a:cubicBezTo>
                  <a:pt x="4183" y="16184"/>
                  <a:pt x="4186" y="16180"/>
                  <a:pt x="4231" y="16179"/>
                </a:cubicBezTo>
                <a:cubicBezTo>
                  <a:pt x="4261" y="16178"/>
                  <a:pt x="4282" y="16184"/>
                  <a:pt x="4286" y="16194"/>
                </a:cubicBezTo>
                <a:cubicBezTo>
                  <a:pt x="4294" y="16218"/>
                  <a:pt x="4321" y="16202"/>
                  <a:pt x="4316" y="16176"/>
                </a:cubicBezTo>
                <a:cubicBezTo>
                  <a:pt x="4314" y="16164"/>
                  <a:pt x="4312" y="16154"/>
                  <a:pt x="4311" y="16154"/>
                </a:cubicBezTo>
                <a:cubicBezTo>
                  <a:pt x="4304" y="16154"/>
                  <a:pt x="4307" y="16014"/>
                  <a:pt x="4314" y="16009"/>
                </a:cubicBezTo>
                <a:cubicBezTo>
                  <a:pt x="4318" y="16006"/>
                  <a:pt x="4323" y="15995"/>
                  <a:pt x="4323" y="15985"/>
                </a:cubicBezTo>
                <a:cubicBezTo>
                  <a:pt x="4323" y="15964"/>
                  <a:pt x="4125" y="15962"/>
                  <a:pt x="4102" y="15983"/>
                </a:cubicBezTo>
                <a:cubicBezTo>
                  <a:pt x="4092" y="15992"/>
                  <a:pt x="4084" y="15991"/>
                  <a:pt x="4076" y="15981"/>
                </a:cubicBezTo>
                <a:cubicBezTo>
                  <a:pt x="4067" y="15972"/>
                  <a:pt x="4046" y="15966"/>
                  <a:pt x="4026" y="15966"/>
                </a:cubicBezTo>
                <a:close/>
                <a:moveTo>
                  <a:pt x="5168" y="16319"/>
                </a:moveTo>
                <a:cubicBezTo>
                  <a:pt x="5167" y="16321"/>
                  <a:pt x="5173" y="16328"/>
                  <a:pt x="5183" y="16342"/>
                </a:cubicBezTo>
                <a:cubicBezTo>
                  <a:pt x="5208" y="16374"/>
                  <a:pt x="5210" y="16373"/>
                  <a:pt x="5098" y="16370"/>
                </a:cubicBezTo>
                <a:lnTo>
                  <a:pt x="5011" y="16367"/>
                </a:lnTo>
                <a:lnTo>
                  <a:pt x="5011" y="16511"/>
                </a:lnTo>
                <a:cubicBezTo>
                  <a:pt x="5011" y="16593"/>
                  <a:pt x="5016" y="16656"/>
                  <a:pt x="5022" y="16656"/>
                </a:cubicBezTo>
                <a:cubicBezTo>
                  <a:pt x="5027" y="16656"/>
                  <a:pt x="5034" y="16627"/>
                  <a:pt x="5036" y="16593"/>
                </a:cubicBezTo>
                <a:cubicBezTo>
                  <a:pt x="5039" y="16534"/>
                  <a:pt x="5041" y="16532"/>
                  <a:pt x="5072" y="16532"/>
                </a:cubicBezTo>
                <a:cubicBezTo>
                  <a:pt x="5102" y="16532"/>
                  <a:pt x="5104" y="16536"/>
                  <a:pt x="5104" y="16571"/>
                </a:cubicBezTo>
                <a:cubicBezTo>
                  <a:pt x="5104" y="16597"/>
                  <a:pt x="5112" y="16614"/>
                  <a:pt x="5126" y="16620"/>
                </a:cubicBezTo>
                <a:cubicBezTo>
                  <a:pt x="5137" y="16625"/>
                  <a:pt x="5143" y="16636"/>
                  <a:pt x="5139" y="16644"/>
                </a:cubicBezTo>
                <a:cubicBezTo>
                  <a:pt x="5133" y="16654"/>
                  <a:pt x="5148" y="16657"/>
                  <a:pt x="5191" y="16651"/>
                </a:cubicBezTo>
                <a:cubicBezTo>
                  <a:pt x="5267" y="16642"/>
                  <a:pt x="5263" y="16641"/>
                  <a:pt x="5321" y="16650"/>
                </a:cubicBezTo>
                <a:cubicBezTo>
                  <a:pt x="5359" y="16656"/>
                  <a:pt x="5376" y="16653"/>
                  <a:pt x="5401" y="16632"/>
                </a:cubicBezTo>
                <a:lnTo>
                  <a:pt x="5432" y="16605"/>
                </a:lnTo>
                <a:lnTo>
                  <a:pt x="5452" y="16631"/>
                </a:lnTo>
                <a:cubicBezTo>
                  <a:pt x="5469" y="16653"/>
                  <a:pt x="5481" y="16657"/>
                  <a:pt x="5528" y="16650"/>
                </a:cubicBezTo>
                <a:cubicBezTo>
                  <a:pt x="5591" y="16641"/>
                  <a:pt x="5622" y="16641"/>
                  <a:pt x="5717" y="16648"/>
                </a:cubicBezTo>
                <a:cubicBezTo>
                  <a:pt x="5769" y="16653"/>
                  <a:pt x="5786" y="16649"/>
                  <a:pt x="5797" y="16632"/>
                </a:cubicBezTo>
                <a:cubicBezTo>
                  <a:pt x="5809" y="16612"/>
                  <a:pt x="5812" y="16613"/>
                  <a:pt x="5831" y="16633"/>
                </a:cubicBezTo>
                <a:cubicBezTo>
                  <a:pt x="5847" y="16650"/>
                  <a:pt x="5870" y="16656"/>
                  <a:pt x="5915" y="16654"/>
                </a:cubicBezTo>
                <a:lnTo>
                  <a:pt x="5979" y="16651"/>
                </a:lnTo>
                <a:lnTo>
                  <a:pt x="5980" y="16569"/>
                </a:lnTo>
                <a:cubicBezTo>
                  <a:pt x="5981" y="16524"/>
                  <a:pt x="5984" y="16474"/>
                  <a:pt x="5984" y="16458"/>
                </a:cubicBezTo>
                <a:cubicBezTo>
                  <a:pt x="5985" y="16442"/>
                  <a:pt x="5980" y="16428"/>
                  <a:pt x="5974" y="16428"/>
                </a:cubicBezTo>
                <a:cubicBezTo>
                  <a:pt x="5968" y="16428"/>
                  <a:pt x="5957" y="16423"/>
                  <a:pt x="5951" y="16419"/>
                </a:cubicBezTo>
                <a:cubicBezTo>
                  <a:pt x="5933" y="16406"/>
                  <a:pt x="5836" y="16409"/>
                  <a:pt x="5829" y="16422"/>
                </a:cubicBezTo>
                <a:cubicBezTo>
                  <a:pt x="5825" y="16429"/>
                  <a:pt x="5813" y="16428"/>
                  <a:pt x="5801" y="16419"/>
                </a:cubicBezTo>
                <a:cubicBezTo>
                  <a:pt x="5784" y="16407"/>
                  <a:pt x="5776" y="16407"/>
                  <a:pt x="5760" y="16423"/>
                </a:cubicBezTo>
                <a:cubicBezTo>
                  <a:pt x="5749" y="16435"/>
                  <a:pt x="5717" y="16446"/>
                  <a:pt x="5690" y="16449"/>
                </a:cubicBezTo>
                <a:cubicBezTo>
                  <a:pt x="5646" y="16453"/>
                  <a:pt x="5640" y="16450"/>
                  <a:pt x="5643" y="16428"/>
                </a:cubicBezTo>
                <a:cubicBezTo>
                  <a:pt x="5646" y="16406"/>
                  <a:pt x="5645" y="16406"/>
                  <a:pt x="5630" y="16420"/>
                </a:cubicBezTo>
                <a:cubicBezTo>
                  <a:pt x="5616" y="16434"/>
                  <a:pt x="5608" y="16434"/>
                  <a:pt x="5594" y="16420"/>
                </a:cubicBezTo>
                <a:cubicBezTo>
                  <a:pt x="5581" y="16407"/>
                  <a:pt x="5575" y="16408"/>
                  <a:pt x="5564" y="16425"/>
                </a:cubicBezTo>
                <a:cubicBezTo>
                  <a:pt x="5556" y="16437"/>
                  <a:pt x="5529" y="16446"/>
                  <a:pt x="5500" y="16449"/>
                </a:cubicBezTo>
                <a:cubicBezTo>
                  <a:pt x="5460" y="16452"/>
                  <a:pt x="5451" y="16450"/>
                  <a:pt x="5453" y="16434"/>
                </a:cubicBezTo>
                <a:cubicBezTo>
                  <a:pt x="5456" y="16416"/>
                  <a:pt x="5441" y="16413"/>
                  <a:pt x="5351" y="16413"/>
                </a:cubicBezTo>
                <a:cubicBezTo>
                  <a:pt x="5259" y="16414"/>
                  <a:pt x="5246" y="16417"/>
                  <a:pt x="5246" y="16437"/>
                </a:cubicBezTo>
                <a:cubicBezTo>
                  <a:pt x="5246" y="16449"/>
                  <a:pt x="5240" y="16462"/>
                  <a:pt x="5234" y="16467"/>
                </a:cubicBezTo>
                <a:cubicBezTo>
                  <a:pt x="5219" y="16478"/>
                  <a:pt x="5202" y="16420"/>
                  <a:pt x="5209" y="16379"/>
                </a:cubicBezTo>
                <a:cubicBezTo>
                  <a:pt x="5213" y="16353"/>
                  <a:pt x="5208" y="16342"/>
                  <a:pt x="5188" y="16330"/>
                </a:cubicBezTo>
                <a:cubicBezTo>
                  <a:pt x="5175" y="16322"/>
                  <a:pt x="5169" y="16318"/>
                  <a:pt x="5168" y="16319"/>
                </a:cubicBezTo>
                <a:close/>
                <a:moveTo>
                  <a:pt x="3811" y="16324"/>
                </a:moveTo>
                <a:cubicBezTo>
                  <a:pt x="3795" y="16335"/>
                  <a:pt x="3796" y="16369"/>
                  <a:pt x="3812" y="16365"/>
                </a:cubicBezTo>
                <a:cubicBezTo>
                  <a:pt x="3835" y="16359"/>
                  <a:pt x="3835" y="16392"/>
                  <a:pt x="3812" y="16419"/>
                </a:cubicBezTo>
                <a:cubicBezTo>
                  <a:pt x="3778" y="16459"/>
                  <a:pt x="3700" y="16438"/>
                  <a:pt x="3700" y="16388"/>
                </a:cubicBezTo>
                <a:cubicBezTo>
                  <a:pt x="3700" y="16377"/>
                  <a:pt x="3688" y="16370"/>
                  <a:pt x="3672" y="16370"/>
                </a:cubicBezTo>
                <a:lnTo>
                  <a:pt x="3644" y="16370"/>
                </a:lnTo>
                <a:lnTo>
                  <a:pt x="3644" y="16513"/>
                </a:lnTo>
                <a:cubicBezTo>
                  <a:pt x="3644" y="16631"/>
                  <a:pt x="3647" y="16656"/>
                  <a:pt x="3660" y="16656"/>
                </a:cubicBezTo>
                <a:cubicBezTo>
                  <a:pt x="3673" y="16656"/>
                  <a:pt x="3677" y="16638"/>
                  <a:pt x="3677" y="16578"/>
                </a:cubicBezTo>
                <a:cubicBezTo>
                  <a:pt x="3677" y="16536"/>
                  <a:pt x="3682" y="16496"/>
                  <a:pt x="3688" y="16492"/>
                </a:cubicBezTo>
                <a:cubicBezTo>
                  <a:pt x="3700" y="16483"/>
                  <a:pt x="3701" y="16485"/>
                  <a:pt x="3724" y="16583"/>
                </a:cubicBezTo>
                <a:cubicBezTo>
                  <a:pt x="3741" y="16654"/>
                  <a:pt x="3760" y="16671"/>
                  <a:pt x="3783" y="16635"/>
                </a:cubicBezTo>
                <a:cubicBezTo>
                  <a:pt x="3796" y="16614"/>
                  <a:pt x="3799" y="16613"/>
                  <a:pt x="3804" y="16631"/>
                </a:cubicBezTo>
                <a:cubicBezTo>
                  <a:pt x="3808" y="16642"/>
                  <a:pt x="3826" y="16651"/>
                  <a:pt x="3844" y="16653"/>
                </a:cubicBezTo>
                <a:lnTo>
                  <a:pt x="3877" y="16656"/>
                </a:lnTo>
                <a:lnTo>
                  <a:pt x="3877" y="16514"/>
                </a:lnTo>
                <a:cubicBezTo>
                  <a:pt x="3877" y="16437"/>
                  <a:pt x="3881" y="16370"/>
                  <a:pt x="3885" y="16365"/>
                </a:cubicBezTo>
                <a:cubicBezTo>
                  <a:pt x="3889" y="16361"/>
                  <a:pt x="3900" y="16364"/>
                  <a:pt x="3910" y="16373"/>
                </a:cubicBezTo>
                <a:cubicBezTo>
                  <a:pt x="3922" y="16383"/>
                  <a:pt x="3921" y="16378"/>
                  <a:pt x="3907" y="16359"/>
                </a:cubicBezTo>
                <a:cubicBezTo>
                  <a:pt x="3896" y="16344"/>
                  <a:pt x="3879" y="16335"/>
                  <a:pt x="3871" y="16339"/>
                </a:cubicBezTo>
                <a:cubicBezTo>
                  <a:pt x="3862" y="16342"/>
                  <a:pt x="3848" y="16340"/>
                  <a:pt x="3839" y="16331"/>
                </a:cubicBezTo>
                <a:cubicBezTo>
                  <a:pt x="3830" y="16323"/>
                  <a:pt x="3817" y="16319"/>
                  <a:pt x="3811" y="16324"/>
                </a:cubicBezTo>
                <a:close/>
                <a:moveTo>
                  <a:pt x="4799" y="16330"/>
                </a:moveTo>
                <a:cubicBezTo>
                  <a:pt x="4793" y="16330"/>
                  <a:pt x="4790" y="16342"/>
                  <a:pt x="4790" y="16356"/>
                </a:cubicBezTo>
                <a:cubicBezTo>
                  <a:pt x="4790" y="16371"/>
                  <a:pt x="4791" y="16382"/>
                  <a:pt x="4794" y="16382"/>
                </a:cubicBezTo>
                <a:cubicBezTo>
                  <a:pt x="4796" y="16382"/>
                  <a:pt x="4801" y="16371"/>
                  <a:pt x="4804" y="16356"/>
                </a:cubicBezTo>
                <a:cubicBezTo>
                  <a:pt x="4807" y="16342"/>
                  <a:pt x="4804" y="16330"/>
                  <a:pt x="4799" y="16330"/>
                </a:cubicBezTo>
                <a:close/>
                <a:moveTo>
                  <a:pt x="4138" y="16352"/>
                </a:moveTo>
                <a:cubicBezTo>
                  <a:pt x="4127" y="16345"/>
                  <a:pt x="4116" y="16345"/>
                  <a:pt x="4112" y="16356"/>
                </a:cubicBezTo>
                <a:cubicBezTo>
                  <a:pt x="4110" y="16364"/>
                  <a:pt x="4096" y="16388"/>
                  <a:pt x="4081" y="16410"/>
                </a:cubicBezTo>
                <a:cubicBezTo>
                  <a:pt x="4056" y="16444"/>
                  <a:pt x="4046" y="16448"/>
                  <a:pt x="4007" y="16444"/>
                </a:cubicBezTo>
                <a:cubicBezTo>
                  <a:pt x="3977" y="16442"/>
                  <a:pt x="3962" y="16435"/>
                  <a:pt x="3964" y="16425"/>
                </a:cubicBezTo>
                <a:cubicBezTo>
                  <a:pt x="3965" y="16416"/>
                  <a:pt x="3959" y="16409"/>
                  <a:pt x="3949" y="16409"/>
                </a:cubicBezTo>
                <a:cubicBezTo>
                  <a:pt x="3927" y="16409"/>
                  <a:pt x="3909" y="16461"/>
                  <a:pt x="3924" y="16483"/>
                </a:cubicBezTo>
                <a:cubicBezTo>
                  <a:pt x="3937" y="16503"/>
                  <a:pt x="3973" y="16504"/>
                  <a:pt x="3983" y="16486"/>
                </a:cubicBezTo>
                <a:cubicBezTo>
                  <a:pt x="3993" y="16467"/>
                  <a:pt x="4028" y="16470"/>
                  <a:pt x="4044" y="16492"/>
                </a:cubicBezTo>
                <a:cubicBezTo>
                  <a:pt x="4055" y="16508"/>
                  <a:pt x="4053" y="16515"/>
                  <a:pt x="4027" y="16526"/>
                </a:cubicBezTo>
                <a:cubicBezTo>
                  <a:pt x="4010" y="16534"/>
                  <a:pt x="3980" y="16540"/>
                  <a:pt x="3960" y="16541"/>
                </a:cubicBezTo>
                <a:cubicBezTo>
                  <a:pt x="3940" y="16542"/>
                  <a:pt x="3925" y="16547"/>
                  <a:pt x="3928" y="16552"/>
                </a:cubicBezTo>
                <a:cubicBezTo>
                  <a:pt x="3930" y="16557"/>
                  <a:pt x="3928" y="16580"/>
                  <a:pt x="3923" y="16602"/>
                </a:cubicBezTo>
                <a:cubicBezTo>
                  <a:pt x="3917" y="16625"/>
                  <a:pt x="3916" y="16640"/>
                  <a:pt x="3921" y="16636"/>
                </a:cubicBezTo>
                <a:cubicBezTo>
                  <a:pt x="3927" y="16633"/>
                  <a:pt x="3934" y="16635"/>
                  <a:pt x="3938" y="16642"/>
                </a:cubicBezTo>
                <a:cubicBezTo>
                  <a:pt x="3942" y="16650"/>
                  <a:pt x="3978" y="16655"/>
                  <a:pt x="4017" y="16654"/>
                </a:cubicBezTo>
                <a:lnTo>
                  <a:pt x="4088" y="16653"/>
                </a:lnTo>
                <a:lnTo>
                  <a:pt x="4082" y="16580"/>
                </a:lnTo>
                <a:cubicBezTo>
                  <a:pt x="4078" y="16539"/>
                  <a:pt x="4074" y="16493"/>
                  <a:pt x="4072" y="16477"/>
                </a:cubicBezTo>
                <a:cubicBezTo>
                  <a:pt x="4064" y="16435"/>
                  <a:pt x="4088" y="16426"/>
                  <a:pt x="4112" y="16462"/>
                </a:cubicBezTo>
                <a:cubicBezTo>
                  <a:pt x="4129" y="16486"/>
                  <a:pt x="4133" y="16511"/>
                  <a:pt x="4130" y="16568"/>
                </a:cubicBezTo>
                <a:cubicBezTo>
                  <a:pt x="4127" y="16645"/>
                  <a:pt x="4133" y="16656"/>
                  <a:pt x="4177" y="16656"/>
                </a:cubicBezTo>
                <a:cubicBezTo>
                  <a:pt x="4188" y="16656"/>
                  <a:pt x="4201" y="16646"/>
                  <a:pt x="4204" y="16635"/>
                </a:cubicBezTo>
                <a:cubicBezTo>
                  <a:pt x="4210" y="16617"/>
                  <a:pt x="4214" y="16617"/>
                  <a:pt x="4244" y="16635"/>
                </a:cubicBezTo>
                <a:cubicBezTo>
                  <a:pt x="4286" y="16660"/>
                  <a:pt x="4349" y="16662"/>
                  <a:pt x="4367" y="16636"/>
                </a:cubicBezTo>
                <a:cubicBezTo>
                  <a:pt x="4375" y="16626"/>
                  <a:pt x="4385" y="16619"/>
                  <a:pt x="4390" y="16623"/>
                </a:cubicBezTo>
                <a:cubicBezTo>
                  <a:pt x="4404" y="16633"/>
                  <a:pt x="4402" y="16605"/>
                  <a:pt x="4382" y="16528"/>
                </a:cubicBezTo>
                <a:cubicBezTo>
                  <a:pt x="4373" y="16490"/>
                  <a:pt x="4369" y="16447"/>
                  <a:pt x="4373" y="16431"/>
                </a:cubicBezTo>
                <a:cubicBezTo>
                  <a:pt x="4381" y="16404"/>
                  <a:pt x="4379" y="16404"/>
                  <a:pt x="4359" y="16423"/>
                </a:cubicBezTo>
                <a:cubicBezTo>
                  <a:pt x="4339" y="16445"/>
                  <a:pt x="4251" y="16464"/>
                  <a:pt x="4240" y="16450"/>
                </a:cubicBezTo>
                <a:cubicBezTo>
                  <a:pt x="4236" y="16446"/>
                  <a:pt x="4240" y="16436"/>
                  <a:pt x="4246" y="16426"/>
                </a:cubicBezTo>
                <a:cubicBezTo>
                  <a:pt x="4256" y="16413"/>
                  <a:pt x="4249" y="16410"/>
                  <a:pt x="4217" y="16415"/>
                </a:cubicBezTo>
                <a:cubicBezTo>
                  <a:pt x="4182" y="16420"/>
                  <a:pt x="4176" y="16417"/>
                  <a:pt x="4167" y="16391"/>
                </a:cubicBezTo>
                <a:cubicBezTo>
                  <a:pt x="4162" y="16374"/>
                  <a:pt x="4149" y="16359"/>
                  <a:pt x="4138" y="16352"/>
                </a:cubicBezTo>
                <a:close/>
                <a:moveTo>
                  <a:pt x="4888" y="16356"/>
                </a:moveTo>
                <a:cubicBezTo>
                  <a:pt x="4882" y="16356"/>
                  <a:pt x="4880" y="16363"/>
                  <a:pt x="4884" y="16370"/>
                </a:cubicBezTo>
                <a:cubicBezTo>
                  <a:pt x="4888" y="16377"/>
                  <a:pt x="4896" y="16382"/>
                  <a:pt x="4902" y="16382"/>
                </a:cubicBezTo>
                <a:cubicBezTo>
                  <a:pt x="4908" y="16382"/>
                  <a:pt x="4909" y="16377"/>
                  <a:pt x="4906" y="16370"/>
                </a:cubicBezTo>
                <a:cubicBezTo>
                  <a:pt x="4902" y="16363"/>
                  <a:pt x="4894" y="16356"/>
                  <a:pt x="4888" y="16356"/>
                </a:cubicBezTo>
                <a:close/>
                <a:moveTo>
                  <a:pt x="4605" y="16365"/>
                </a:moveTo>
                <a:cubicBezTo>
                  <a:pt x="4596" y="16355"/>
                  <a:pt x="4556" y="16370"/>
                  <a:pt x="4556" y="16383"/>
                </a:cubicBezTo>
                <a:cubicBezTo>
                  <a:pt x="4556" y="16398"/>
                  <a:pt x="4597" y="16399"/>
                  <a:pt x="4605" y="16385"/>
                </a:cubicBezTo>
                <a:cubicBezTo>
                  <a:pt x="4608" y="16379"/>
                  <a:pt x="4608" y="16369"/>
                  <a:pt x="4605" y="16365"/>
                </a:cubicBezTo>
                <a:close/>
                <a:moveTo>
                  <a:pt x="4845" y="16370"/>
                </a:moveTo>
                <a:cubicBezTo>
                  <a:pt x="4838" y="16370"/>
                  <a:pt x="4833" y="16426"/>
                  <a:pt x="4833" y="16513"/>
                </a:cubicBezTo>
                <a:cubicBezTo>
                  <a:pt x="4833" y="16600"/>
                  <a:pt x="4838" y="16656"/>
                  <a:pt x="4845" y="16656"/>
                </a:cubicBezTo>
                <a:cubicBezTo>
                  <a:pt x="4851" y="16656"/>
                  <a:pt x="4856" y="16600"/>
                  <a:pt x="4856" y="16513"/>
                </a:cubicBezTo>
                <a:cubicBezTo>
                  <a:pt x="4856" y="16426"/>
                  <a:pt x="4851" y="16370"/>
                  <a:pt x="4845" y="16370"/>
                </a:cubicBezTo>
                <a:close/>
                <a:moveTo>
                  <a:pt x="6159" y="16412"/>
                </a:moveTo>
                <a:cubicBezTo>
                  <a:pt x="6111" y="16409"/>
                  <a:pt x="6063" y="16411"/>
                  <a:pt x="6044" y="16419"/>
                </a:cubicBezTo>
                <a:cubicBezTo>
                  <a:pt x="6024" y="16427"/>
                  <a:pt x="6021" y="16444"/>
                  <a:pt x="6017" y="16543"/>
                </a:cubicBezTo>
                <a:cubicBezTo>
                  <a:pt x="6013" y="16648"/>
                  <a:pt x="6014" y="16656"/>
                  <a:pt x="6035" y="16656"/>
                </a:cubicBezTo>
                <a:cubicBezTo>
                  <a:pt x="6054" y="16656"/>
                  <a:pt x="6057" y="16646"/>
                  <a:pt x="6057" y="16586"/>
                </a:cubicBezTo>
                <a:cubicBezTo>
                  <a:pt x="6057" y="16507"/>
                  <a:pt x="6076" y="16465"/>
                  <a:pt x="6106" y="16479"/>
                </a:cubicBezTo>
                <a:cubicBezTo>
                  <a:pt x="6125" y="16487"/>
                  <a:pt x="6125" y="16488"/>
                  <a:pt x="6109" y="16510"/>
                </a:cubicBezTo>
                <a:cubicBezTo>
                  <a:pt x="6098" y="16524"/>
                  <a:pt x="6093" y="16545"/>
                  <a:pt x="6097" y="16565"/>
                </a:cubicBezTo>
                <a:cubicBezTo>
                  <a:pt x="6101" y="16582"/>
                  <a:pt x="6103" y="16610"/>
                  <a:pt x="6102" y="16626"/>
                </a:cubicBezTo>
                <a:cubicBezTo>
                  <a:pt x="6102" y="16656"/>
                  <a:pt x="6128" y="16667"/>
                  <a:pt x="6141" y="16642"/>
                </a:cubicBezTo>
                <a:cubicBezTo>
                  <a:pt x="6145" y="16634"/>
                  <a:pt x="6154" y="16634"/>
                  <a:pt x="6167" y="16642"/>
                </a:cubicBezTo>
                <a:cubicBezTo>
                  <a:pt x="6212" y="16670"/>
                  <a:pt x="6290" y="16649"/>
                  <a:pt x="6290" y="16610"/>
                </a:cubicBezTo>
                <a:cubicBezTo>
                  <a:pt x="6290" y="16599"/>
                  <a:pt x="6280" y="16590"/>
                  <a:pt x="6268" y="16590"/>
                </a:cubicBezTo>
                <a:cubicBezTo>
                  <a:pt x="6243" y="16590"/>
                  <a:pt x="6228" y="16570"/>
                  <a:pt x="6245" y="16558"/>
                </a:cubicBezTo>
                <a:cubicBezTo>
                  <a:pt x="6251" y="16553"/>
                  <a:pt x="6254" y="16544"/>
                  <a:pt x="6250" y="16537"/>
                </a:cubicBezTo>
                <a:cubicBezTo>
                  <a:pt x="6246" y="16530"/>
                  <a:pt x="6254" y="16520"/>
                  <a:pt x="6267" y="16516"/>
                </a:cubicBezTo>
                <a:cubicBezTo>
                  <a:pt x="6298" y="16506"/>
                  <a:pt x="6298" y="16455"/>
                  <a:pt x="6265" y="16431"/>
                </a:cubicBezTo>
                <a:cubicBezTo>
                  <a:pt x="6252" y="16421"/>
                  <a:pt x="6206" y="16414"/>
                  <a:pt x="6159" y="16412"/>
                </a:cubicBezTo>
                <a:close/>
                <a:moveTo>
                  <a:pt x="4626" y="16429"/>
                </a:moveTo>
                <a:cubicBezTo>
                  <a:pt x="4597" y="16421"/>
                  <a:pt x="4593" y="16436"/>
                  <a:pt x="4617" y="16459"/>
                </a:cubicBezTo>
                <a:cubicBezTo>
                  <a:pt x="4630" y="16472"/>
                  <a:pt x="4630" y="16480"/>
                  <a:pt x="4619" y="16499"/>
                </a:cubicBezTo>
                <a:cubicBezTo>
                  <a:pt x="4610" y="16517"/>
                  <a:pt x="4609" y="16528"/>
                  <a:pt x="4618" y="16538"/>
                </a:cubicBezTo>
                <a:cubicBezTo>
                  <a:pt x="4625" y="16547"/>
                  <a:pt x="4627" y="16572"/>
                  <a:pt x="4622" y="16604"/>
                </a:cubicBezTo>
                <a:lnTo>
                  <a:pt x="4614" y="16656"/>
                </a:lnTo>
                <a:lnTo>
                  <a:pt x="4693" y="16654"/>
                </a:lnTo>
                <a:lnTo>
                  <a:pt x="4773" y="16653"/>
                </a:lnTo>
                <a:lnTo>
                  <a:pt x="4768" y="16559"/>
                </a:lnTo>
                <a:cubicBezTo>
                  <a:pt x="4766" y="16508"/>
                  <a:pt x="4763" y="16464"/>
                  <a:pt x="4761" y="16461"/>
                </a:cubicBezTo>
                <a:cubicBezTo>
                  <a:pt x="4758" y="16458"/>
                  <a:pt x="4732" y="16451"/>
                  <a:pt x="4703" y="16446"/>
                </a:cubicBezTo>
                <a:cubicBezTo>
                  <a:pt x="4674" y="16441"/>
                  <a:pt x="4639" y="16433"/>
                  <a:pt x="4626" y="16429"/>
                </a:cubicBezTo>
                <a:close/>
                <a:moveTo>
                  <a:pt x="4433" y="16447"/>
                </a:moveTo>
                <a:lnTo>
                  <a:pt x="4433" y="16552"/>
                </a:lnTo>
                <a:cubicBezTo>
                  <a:pt x="4433" y="16612"/>
                  <a:pt x="4438" y="16656"/>
                  <a:pt x="4445" y="16656"/>
                </a:cubicBezTo>
                <a:cubicBezTo>
                  <a:pt x="4451" y="16656"/>
                  <a:pt x="4456" y="16629"/>
                  <a:pt x="4456" y="16598"/>
                </a:cubicBezTo>
                <a:cubicBezTo>
                  <a:pt x="4456" y="16519"/>
                  <a:pt x="4472" y="16473"/>
                  <a:pt x="4500" y="16473"/>
                </a:cubicBezTo>
                <a:cubicBezTo>
                  <a:pt x="4512" y="16473"/>
                  <a:pt x="4522" y="16468"/>
                  <a:pt x="4522" y="16461"/>
                </a:cubicBezTo>
                <a:cubicBezTo>
                  <a:pt x="4522" y="16454"/>
                  <a:pt x="4502" y="16447"/>
                  <a:pt x="4478" y="16447"/>
                </a:cubicBezTo>
                <a:lnTo>
                  <a:pt x="4433" y="16447"/>
                </a:lnTo>
                <a:close/>
                <a:moveTo>
                  <a:pt x="4567" y="16447"/>
                </a:moveTo>
                <a:cubicBezTo>
                  <a:pt x="4561" y="16447"/>
                  <a:pt x="4556" y="16491"/>
                  <a:pt x="4556" y="16552"/>
                </a:cubicBezTo>
                <a:cubicBezTo>
                  <a:pt x="4556" y="16612"/>
                  <a:pt x="4561" y="16656"/>
                  <a:pt x="4567" y="16656"/>
                </a:cubicBezTo>
                <a:cubicBezTo>
                  <a:pt x="4573" y="16656"/>
                  <a:pt x="4578" y="16612"/>
                  <a:pt x="4578" y="16552"/>
                </a:cubicBezTo>
                <a:cubicBezTo>
                  <a:pt x="4578" y="16491"/>
                  <a:pt x="4573" y="16447"/>
                  <a:pt x="4567" y="16447"/>
                </a:cubicBezTo>
                <a:close/>
                <a:moveTo>
                  <a:pt x="6476" y="18487"/>
                </a:moveTo>
                <a:cubicBezTo>
                  <a:pt x="6472" y="18478"/>
                  <a:pt x="6469" y="18485"/>
                  <a:pt x="6469" y="18503"/>
                </a:cubicBezTo>
                <a:cubicBezTo>
                  <a:pt x="6469" y="18521"/>
                  <a:pt x="6472" y="18528"/>
                  <a:pt x="6476" y="18519"/>
                </a:cubicBezTo>
                <a:cubicBezTo>
                  <a:pt x="6479" y="18510"/>
                  <a:pt x="6479" y="18496"/>
                  <a:pt x="6476" y="18487"/>
                </a:cubicBezTo>
                <a:close/>
                <a:moveTo>
                  <a:pt x="9517" y="21187"/>
                </a:moveTo>
                <a:cubicBezTo>
                  <a:pt x="9506" y="21191"/>
                  <a:pt x="9513" y="21195"/>
                  <a:pt x="9531" y="21195"/>
                </a:cubicBezTo>
                <a:cubicBezTo>
                  <a:pt x="9550" y="21195"/>
                  <a:pt x="9558" y="21191"/>
                  <a:pt x="9550" y="21187"/>
                </a:cubicBezTo>
                <a:cubicBezTo>
                  <a:pt x="9543" y="21184"/>
                  <a:pt x="9528" y="21184"/>
                  <a:pt x="9517" y="21187"/>
                </a:cubicBezTo>
                <a:close/>
              </a:path>
            </a:pathLst>
          </a:custGeom>
          <a:ln w="12700">
            <a:miter lim="400000"/>
          </a:ln>
        </p:spPr>
      </p:pic>
      <p:sp>
        <p:nvSpPr>
          <p:cNvPr id="50" name="Pfeil"/>
          <p:cNvSpPr/>
          <p:nvPr/>
        </p:nvSpPr>
        <p:spPr>
          <a:xfrm rot="6059645">
            <a:off x="498965" y="4212935"/>
            <a:ext cx="1518570" cy="635001"/>
          </a:xfrm>
          <a:prstGeom prst="rightArrow">
            <a:avLst>
              <a:gd name="adj1" fmla="val 32000"/>
              <a:gd name="adj2" fmla="val 64000"/>
            </a:avLst>
          </a:prstGeom>
          <a:solidFill>
            <a:srgbClr val="0070C0">
              <a:alpha val="42010"/>
            </a:srgbClr>
          </a:solidFill>
          <a:ln w="12700">
            <a:miter lim="400000"/>
          </a:ln>
        </p:spPr>
        <p:txBody>
          <a:bodyPr lIns="35719" tIns="35719" rIns="35719" bIns="35719" anchor="ctr"/>
          <a:lstStyle/>
          <a:p>
            <a:pPr>
              <a:lnSpc>
                <a:spcPts val="3450"/>
              </a:lnSpc>
              <a:tabLst>
                <a:tab pos="749300" algn="l"/>
              </a:tabLst>
              <a:defRPr sz="5800">
                <a:effectLst>
                  <a:outerShdw blurRad="38100" dist="12700" dir="5400000" rotWithShape="0">
                    <a:srgbClr val="000000">
                      <a:alpha val="50000"/>
                    </a:srgbClr>
                  </a:outerShdw>
                </a:effectLst>
                <a:latin typeface="+mn-lt"/>
                <a:ea typeface="+mn-ea"/>
                <a:cs typeface="+mn-cs"/>
                <a:sym typeface="Helvetica Neue"/>
              </a:defRPr>
            </a:pPr>
            <a:endParaRPr sz="2900"/>
          </a:p>
        </p:txBody>
      </p:sp>
      <p:sp>
        <p:nvSpPr>
          <p:cNvPr id="51" name="FAIR"/>
          <p:cNvSpPr txBox="1"/>
          <p:nvPr/>
        </p:nvSpPr>
        <p:spPr>
          <a:xfrm>
            <a:off x="943816" y="1034516"/>
            <a:ext cx="538482"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200" b="1">
                <a:latin typeface="+mn-lt"/>
                <a:ea typeface="+mn-ea"/>
                <a:cs typeface="+mn-cs"/>
                <a:sym typeface="Helvetica Neue"/>
              </a:defRPr>
            </a:lvl1pPr>
          </a:lstStyle>
          <a:p>
            <a:r>
              <a:rPr sz="1600"/>
              <a:t>FAIR</a:t>
            </a:r>
          </a:p>
        </p:txBody>
      </p:sp>
      <p:sp>
        <p:nvSpPr>
          <p:cNvPr id="52" name="Darmstadt, Germany"/>
          <p:cNvSpPr txBox="1"/>
          <p:nvPr/>
        </p:nvSpPr>
        <p:spPr>
          <a:xfrm>
            <a:off x="1203606" y="5245852"/>
            <a:ext cx="609142"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b="1">
                <a:latin typeface="+mn-lt"/>
                <a:ea typeface="+mn-ea"/>
                <a:cs typeface="+mn-cs"/>
                <a:sym typeface="Helvetica Neue"/>
              </a:defRPr>
            </a:pPr>
            <a:r>
              <a:rPr sz="800"/>
              <a:t>Darmstadt,</a:t>
            </a:r>
            <a:br>
              <a:rPr sz="800"/>
            </a:br>
            <a:r>
              <a:rPr sz="800"/>
              <a:t>Germany</a:t>
            </a:r>
          </a:p>
        </p:txBody>
      </p:sp>
      <p:sp>
        <p:nvSpPr>
          <p:cNvPr id="53" name="Self-triggering free-streaming readout electronics…"/>
          <p:cNvSpPr txBox="1"/>
          <p:nvPr/>
        </p:nvSpPr>
        <p:spPr>
          <a:xfrm>
            <a:off x="8304914" y="4890006"/>
            <a:ext cx="2942798" cy="1400417"/>
          </a:xfrm>
          <a:prstGeom prst="rect">
            <a:avLst/>
          </a:prstGeom>
          <a:solidFill>
            <a:srgbClr val="FFFFFF"/>
          </a:solidFill>
          <a:ln w="50800">
            <a:solidFill>
              <a:schemeClr val="accent1"/>
            </a:solidFill>
            <a:miter lim="400000"/>
          </a:ln>
          <a:effectLst>
            <a:outerShdw blurRad="63500" dist="50800" dir="2700000" rotWithShape="0">
              <a:srgbClr val="000000">
                <a:alpha val="3333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marL="234950" indent="-234950" defTabSz="228600">
              <a:lnSpc>
                <a:spcPts val="2150"/>
              </a:lnSpc>
              <a:spcBef>
                <a:spcPts val="1200"/>
              </a:spcBef>
              <a:buSzPct val="100000"/>
              <a:buChar char="➡"/>
              <a:tabLst>
                <a:tab pos="552450" algn="l"/>
              </a:tabLst>
              <a:defRPr sz="3600"/>
            </a:pPr>
            <a:r>
              <a:rPr sz="1400" b="1" dirty="0"/>
              <a:t>Self-triggering free-streaming readout electronics</a:t>
            </a:r>
          </a:p>
          <a:p>
            <a:pPr marL="234950" indent="-234950" defTabSz="228600">
              <a:lnSpc>
                <a:spcPts val="2150"/>
              </a:lnSpc>
              <a:spcBef>
                <a:spcPts val="1200"/>
              </a:spcBef>
              <a:buSzPct val="100000"/>
              <a:buChar char="➡"/>
              <a:tabLst>
                <a:tab pos="552450" algn="l"/>
              </a:tabLst>
              <a:defRPr sz="3600"/>
            </a:pPr>
            <a:r>
              <a:rPr sz="1400" b="1" dirty="0"/>
              <a:t>Event selection exclusively done in FLES HPC cluster </a:t>
            </a:r>
          </a:p>
        </p:txBody>
      </p:sp>
      <p:grpSp>
        <p:nvGrpSpPr>
          <p:cNvPr id="75" name="Gruppieren"/>
          <p:cNvGrpSpPr/>
          <p:nvPr/>
        </p:nvGrpSpPr>
        <p:grpSpPr>
          <a:xfrm>
            <a:off x="2323815" y="2157472"/>
            <a:ext cx="5893469" cy="4189608"/>
            <a:chOff x="0" y="-26126"/>
            <a:chExt cx="11786936" cy="8379211"/>
          </a:xfrm>
        </p:grpSpPr>
        <p:pic>
          <p:nvPicPr>
            <p:cNvPr id="54" name="2016.03.09_Experiment_mit_HADES_1 Kopie.jpg" descr="2016.03.09_Experiment_mit_HADES_1 Kopie.jpg"/>
            <p:cNvPicPr>
              <a:picLocks noChangeAspect="1"/>
            </p:cNvPicPr>
            <p:nvPr/>
          </p:nvPicPr>
          <p:blipFill>
            <a:blip r:embed="rId5">
              <a:extLst/>
            </a:blip>
            <a:stretch>
              <a:fillRect/>
            </a:stretch>
          </p:blipFill>
          <p:spPr>
            <a:xfrm>
              <a:off x="0" y="177545"/>
              <a:ext cx="11749792" cy="8175540"/>
            </a:xfrm>
            <a:prstGeom prst="rect">
              <a:avLst/>
            </a:prstGeom>
            <a:ln w="12700" cap="flat">
              <a:noFill/>
              <a:miter lim="400000"/>
            </a:ln>
            <a:effectLst/>
          </p:spPr>
        </p:pic>
        <p:sp>
          <p:nvSpPr>
            <p:cNvPr id="55" name="Dipole…"/>
            <p:cNvSpPr/>
            <p:nvPr/>
          </p:nvSpPr>
          <p:spPr>
            <a:xfrm>
              <a:off x="1904028" y="6970848"/>
              <a:ext cx="1868668" cy="132529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noAutofit/>
            </a:bodyPr>
            <a:lstStyle/>
            <a:p>
              <a:pPr defTabSz="228600">
                <a:lnSpc>
                  <a:spcPts val="2100"/>
                </a:lnSpc>
                <a:buClr>
                  <a:srgbClr val="000000"/>
                </a:buClr>
                <a:buFont typeface="Arial"/>
                <a:tabLst>
                  <a:tab pos="533400" algn="l"/>
                </a:tabLst>
                <a:defRPr sz="3500"/>
              </a:pPr>
              <a:r>
                <a:rPr sz="1800" dirty="0" smtClean="0"/>
                <a:t>Dipole</a:t>
              </a:r>
              <a:endParaRPr sz="1800" dirty="0"/>
            </a:p>
            <a:p>
              <a:pPr defTabSz="228600">
                <a:lnSpc>
                  <a:spcPts val="2100"/>
                </a:lnSpc>
                <a:buClr>
                  <a:srgbClr val="000000"/>
                </a:buClr>
                <a:buFont typeface="Arial"/>
                <a:tabLst>
                  <a:tab pos="533400" algn="l"/>
                </a:tabLst>
                <a:defRPr sz="3500"/>
              </a:pPr>
              <a:r>
                <a:rPr sz="1800" dirty="0"/>
                <a:t>magnet</a:t>
              </a:r>
            </a:p>
          </p:txBody>
        </p:sp>
        <p:sp>
          <p:nvSpPr>
            <p:cNvPr id="56" name="RICH"/>
            <p:cNvSpPr/>
            <p:nvPr/>
          </p:nvSpPr>
          <p:spPr>
            <a:xfrm>
              <a:off x="751982" y="1222679"/>
              <a:ext cx="1297570" cy="59438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noAutofit/>
            </a:bodyPr>
            <a:lstStyle>
              <a:lvl1pPr defTabSz="457200">
                <a:lnSpc>
                  <a:spcPts val="4200"/>
                </a:lnSpc>
                <a:buClr>
                  <a:srgbClr val="000000"/>
                </a:buClr>
                <a:buFont typeface="Arial"/>
                <a:tabLst>
                  <a:tab pos="1066800" algn="l"/>
                </a:tabLst>
                <a:defRPr sz="3500"/>
              </a:lvl1pPr>
            </a:lstStyle>
            <a:p>
              <a:r>
                <a:rPr sz="1600" dirty="0"/>
                <a:t>RICH</a:t>
              </a:r>
            </a:p>
          </p:txBody>
        </p:sp>
        <p:sp>
          <p:nvSpPr>
            <p:cNvPr id="57" name="TRD"/>
            <p:cNvSpPr/>
            <p:nvPr/>
          </p:nvSpPr>
          <p:spPr>
            <a:xfrm>
              <a:off x="2096070" y="556770"/>
              <a:ext cx="1112926" cy="1025161"/>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noAutofit/>
            </a:bodyPr>
            <a:lstStyle>
              <a:lvl1pPr defTabSz="457200">
                <a:lnSpc>
                  <a:spcPts val="4200"/>
                </a:lnSpc>
                <a:buClr>
                  <a:srgbClr val="000000"/>
                </a:buClr>
                <a:buFont typeface="Arial"/>
                <a:tabLst>
                  <a:tab pos="1066800" algn="l"/>
                </a:tabLst>
                <a:defRPr sz="3500"/>
              </a:lvl1pPr>
            </a:lstStyle>
            <a:p>
              <a:r>
                <a:rPr sz="1600" dirty="0"/>
                <a:t>TRD</a:t>
              </a:r>
              <a:endParaRPr sz="1800" dirty="0"/>
            </a:p>
          </p:txBody>
        </p:sp>
        <p:sp>
          <p:nvSpPr>
            <p:cNvPr id="58" name="TOF"/>
            <p:cNvSpPr/>
            <p:nvPr/>
          </p:nvSpPr>
          <p:spPr>
            <a:xfrm>
              <a:off x="8204341" y="6970848"/>
              <a:ext cx="1150188" cy="59438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noAutofit/>
            </a:bodyPr>
            <a:lstStyle>
              <a:lvl1pPr defTabSz="457200">
                <a:lnSpc>
                  <a:spcPts val="4200"/>
                </a:lnSpc>
                <a:buClr>
                  <a:srgbClr val="000000"/>
                </a:buClr>
                <a:buFont typeface="Arial"/>
                <a:tabLst>
                  <a:tab pos="1066800" algn="l"/>
                </a:tabLst>
                <a:defRPr sz="3500"/>
              </a:lvl1pPr>
            </a:lstStyle>
            <a:p>
              <a:r>
                <a:rPr sz="1600" dirty="0"/>
                <a:t>TOF</a:t>
              </a:r>
            </a:p>
          </p:txBody>
        </p:sp>
        <p:sp>
          <p:nvSpPr>
            <p:cNvPr id="59" name="ECAL"/>
            <p:cNvSpPr/>
            <p:nvPr/>
          </p:nvSpPr>
          <p:spPr>
            <a:xfrm>
              <a:off x="9314648" y="7358000"/>
              <a:ext cx="1223370" cy="59438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noAutofit/>
            </a:bodyPr>
            <a:lstStyle>
              <a:lvl1pPr defTabSz="457200">
                <a:lnSpc>
                  <a:spcPts val="4200"/>
                </a:lnSpc>
                <a:buClr>
                  <a:srgbClr val="000000"/>
                </a:buClr>
                <a:buFont typeface="Arial"/>
                <a:tabLst>
                  <a:tab pos="1066800" algn="l"/>
                </a:tabLst>
                <a:defRPr sz="3500"/>
              </a:lvl1pPr>
            </a:lstStyle>
            <a:p>
              <a:r>
                <a:rPr sz="1600"/>
                <a:t>ECAL</a:t>
              </a:r>
            </a:p>
          </p:txBody>
        </p:sp>
        <p:sp>
          <p:nvSpPr>
            <p:cNvPr id="60" name="Linie"/>
            <p:cNvSpPr/>
            <p:nvPr/>
          </p:nvSpPr>
          <p:spPr>
            <a:xfrm>
              <a:off x="3004911" y="1413225"/>
              <a:ext cx="1072534" cy="1439731"/>
            </a:xfrm>
            <a:prstGeom prst="line">
              <a:avLst/>
            </a:prstGeom>
            <a:noFill/>
            <a:ln w="19050" cap="flat">
              <a:solidFill>
                <a:srgbClr val="FFCC00"/>
              </a:solidFill>
              <a:prstDash val="solid"/>
              <a:miter lim="400000"/>
              <a:tailEnd type="triangle" w="med" len="med"/>
            </a:ln>
            <a:effectLst/>
          </p:spPr>
          <p:txBody>
            <a:bodyPr wrap="square" lIns="19050" tIns="19050" rIns="19050" bIns="19050" numCol="1" anchor="ctr">
              <a:noAutofit/>
            </a:bodyPr>
            <a:lstStyle/>
            <a:p>
              <a:pPr defTabSz="228600">
                <a:buClr>
                  <a:srgbClr val="C6E6E9"/>
                </a:buClr>
                <a:buFont typeface="Wingdings"/>
                <a:defRPr sz="1100">
                  <a:latin typeface="Helvetica"/>
                  <a:ea typeface="Helvetica"/>
                  <a:cs typeface="Helvetica"/>
                  <a:sym typeface="Helvetica"/>
                </a:defRPr>
              </a:pPr>
              <a:endParaRPr sz="550"/>
            </a:p>
          </p:txBody>
        </p:sp>
        <p:sp>
          <p:nvSpPr>
            <p:cNvPr id="61" name="Linie"/>
            <p:cNvSpPr/>
            <p:nvPr/>
          </p:nvSpPr>
          <p:spPr>
            <a:xfrm>
              <a:off x="3004911" y="1413225"/>
              <a:ext cx="1072534" cy="958940"/>
            </a:xfrm>
            <a:prstGeom prst="line">
              <a:avLst/>
            </a:prstGeom>
            <a:noFill/>
            <a:ln w="19050" cap="flat">
              <a:solidFill>
                <a:srgbClr val="FFCC00"/>
              </a:solidFill>
              <a:prstDash val="solid"/>
              <a:miter lim="400000"/>
              <a:tailEnd type="triangle" w="med" len="med"/>
            </a:ln>
            <a:effectLst/>
          </p:spPr>
          <p:txBody>
            <a:bodyPr wrap="square" lIns="19050" tIns="19050" rIns="19050" bIns="19050" numCol="1" anchor="ctr">
              <a:noAutofit/>
            </a:bodyPr>
            <a:lstStyle/>
            <a:p>
              <a:pPr defTabSz="228600">
                <a:buClr>
                  <a:srgbClr val="C6E6E9"/>
                </a:buClr>
                <a:buFont typeface="Wingdings"/>
                <a:defRPr sz="1100">
                  <a:latin typeface="Helvetica"/>
                  <a:ea typeface="Helvetica"/>
                  <a:cs typeface="Helvetica"/>
                  <a:sym typeface="Helvetica"/>
                </a:defRPr>
              </a:pPr>
              <a:endParaRPr sz="550"/>
            </a:p>
          </p:txBody>
        </p:sp>
        <p:sp>
          <p:nvSpPr>
            <p:cNvPr id="62" name="Linie"/>
            <p:cNvSpPr/>
            <p:nvPr/>
          </p:nvSpPr>
          <p:spPr>
            <a:xfrm>
              <a:off x="7368057" y="4479340"/>
              <a:ext cx="1236350" cy="2862035"/>
            </a:xfrm>
            <a:prstGeom prst="line">
              <a:avLst/>
            </a:prstGeom>
            <a:noFill/>
            <a:ln w="19050" cap="flat">
              <a:solidFill>
                <a:srgbClr val="FFCC00"/>
              </a:solidFill>
              <a:prstDash val="solid"/>
              <a:miter lim="400000"/>
              <a:headEnd type="triangle" w="med" len="med"/>
            </a:ln>
            <a:effectLst/>
          </p:spPr>
          <p:txBody>
            <a:bodyPr wrap="square" lIns="19050" tIns="19050" rIns="19050" bIns="19050" numCol="1" anchor="ctr">
              <a:noAutofit/>
            </a:bodyPr>
            <a:lstStyle/>
            <a:p>
              <a:pPr defTabSz="228600">
                <a:buClr>
                  <a:srgbClr val="C6E6E9"/>
                </a:buClr>
                <a:buFont typeface="Wingdings"/>
                <a:defRPr sz="1100">
                  <a:latin typeface="Helvetica"/>
                  <a:ea typeface="Helvetica"/>
                  <a:cs typeface="Helvetica"/>
                  <a:sym typeface="Helvetica"/>
                </a:defRPr>
              </a:pPr>
              <a:endParaRPr sz="550"/>
            </a:p>
          </p:txBody>
        </p:sp>
        <p:sp>
          <p:nvSpPr>
            <p:cNvPr id="63" name="Linie"/>
            <p:cNvSpPr/>
            <p:nvPr/>
          </p:nvSpPr>
          <p:spPr>
            <a:xfrm flipH="1" flipV="1">
              <a:off x="8835623" y="4358510"/>
              <a:ext cx="977616" cy="3386642"/>
            </a:xfrm>
            <a:prstGeom prst="line">
              <a:avLst/>
            </a:prstGeom>
            <a:noFill/>
            <a:ln w="19050" cap="flat">
              <a:solidFill>
                <a:srgbClr val="FFCC00"/>
              </a:solidFill>
              <a:prstDash val="solid"/>
              <a:miter lim="400000"/>
              <a:tailEnd type="triangle" w="med" len="med"/>
            </a:ln>
            <a:effectLst/>
          </p:spPr>
          <p:txBody>
            <a:bodyPr wrap="square" lIns="19050" tIns="19050" rIns="19050" bIns="19050" numCol="1" anchor="ctr">
              <a:noAutofit/>
            </a:bodyPr>
            <a:lstStyle/>
            <a:p>
              <a:pPr defTabSz="228600">
                <a:buClr>
                  <a:srgbClr val="C6E6E9"/>
                </a:buClr>
                <a:buFont typeface="Wingdings"/>
                <a:defRPr sz="1100">
                  <a:latin typeface="Helvetica"/>
                  <a:ea typeface="Helvetica"/>
                  <a:cs typeface="Helvetica"/>
                  <a:sym typeface="Helvetica"/>
                </a:defRPr>
              </a:pPr>
              <a:endParaRPr sz="550"/>
            </a:p>
          </p:txBody>
        </p:sp>
        <p:sp>
          <p:nvSpPr>
            <p:cNvPr id="64" name="Linie"/>
            <p:cNvSpPr/>
            <p:nvPr/>
          </p:nvSpPr>
          <p:spPr>
            <a:xfrm>
              <a:off x="1614979" y="1980399"/>
              <a:ext cx="757744" cy="1131629"/>
            </a:xfrm>
            <a:prstGeom prst="line">
              <a:avLst/>
            </a:prstGeom>
            <a:noFill/>
            <a:ln w="19050" cap="flat">
              <a:solidFill>
                <a:srgbClr val="FFCC00"/>
              </a:solidFill>
              <a:prstDash val="solid"/>
              <a:miter lim="400000"/>
              <a:tailEnd type="triangle" w="med" len="med"/>
            </a:ln>
            <a:effectLst/>
          </p:spPr>
          <p:txBody>
            <a:bodyPr wrap="square" lIns="19050" tIns="19050" rIns="19050" bIns="19050" numCol="1" anchor="ctr">
              <a:noAutofit/>
            </a:bodyPr>
            <a:lstStyle/>
            <a:p>
              <a:pPr defTabSz="228600">
                <a:buClr>
                  <a:srgbClr val="C6E6E9"/>
                </a:buClr>
                <a:buFont typeface="Wingdings"/>
                <a:defRPr sz="1100">
                  <a:latin typeface="Helvetica"/>
                  <a:ea typeface="Helvetica"/>
                  <a:cs typeface="Helvetica"/>
                  <a:sym typeface="Helvetica"/>
                </a:defRPr>
              </a:pPr>
              <a:endParaRPr sz="550"/>
            </a:p>
          </p:txBody>
        </p:sp>
        <p:sp>
          <p:nvSpPr>
            <p:cNvPr id="65" name="Linie"/>
            <p:cNvSpPr/>
            <p:nvPr/>
          </p:nvSpPr>
          <p:spPr>
            <a:xfrm>
              <a:off x="813166" y="2900248"/>
              <a:ext cx="571146" cy="1337467"/>
            </a:xfrm>
            <a:prstGeom prst="line">
              <a:avLst/>
            </a:prstGeom>
            <a:noFill/>
            <a:ln w="19050" cap="flat">
              <a:solidFill>
                <a:srgbClr val="FFCC00"/>
              </a:solidFill>
              <a:prstDash val="solid"/>
              <a:miter lim="400000"/>
              <a:tailEnd type="triangle" w="med" len="med"/>
            </a:ln>
            <a:effectLst/>
          </p:spPr>
          <p:txBody>
            <a:bodyPr wrap="square" lIns="19050" tIns="19050" rIns="19050" bIns="19050" numCol="1" anchor="ctr">
              <a:noAutofit/>
            </a:bodyPr>
            <a:lstStyle/>
            <a:p>
              <a:pPr defTabSz="228600">
                <a:buClr>
                  <a:srgbClr val="C6E6E9"/>
                </a:buClr>
                <a:buFont typeface="Wingdings"/>
                <a:defRPr sz="1100">
                  <a:latin typeface="Helvetica"/>
                  <a:ea typeface="Helvetica"/>
                  <a:cs typeface="Helvetica"/>
                  <a:sym typeface="Helvetica"/>
                </a:defRPr>
              </a:pPr>
              <a:endParaRPr sz="550"/>
            </a:p>
          </p:txBody>
        </p:sp>
        <p:sp>
          <p:nvSpPr>
            <p:cNvPr id="66" name="Linie"/>
            <p:cNvSpPr/>
            <p:nvPr/>
          </p:nvSpPr>
          <p:spPr>
            <a:xfrm flipH="1" flipV="1">
              <a:off x="1489511" y="5260247"/>
              <a:ext cx="1010908" cy="1731838"/>
            </a:xfrm>
            <a:prstGeom prst="line">
              <a:avLst/>
            </a:prstGeom>
            <a:noFill/>
            <a:ln w="19050" cap="flat">
              <a:solidFill>
                <a:srgbClr val="FFCC00"/>
              </a:solidFill>
              <a:prstDash val="solid"/>
              <a:miter lim="400000"/>
              <a:tailEnd type="triangle" w="med" len="med"/>
            </a:ln>
            <a:effectLst/>
          </p:spPr>
          <p:txBody>
            <a:bodyPr wrap="square" lIns="19050" tIns="19050" rIns="19050" bIns="19050" numCol="1" anchor="ctr">
              <a:noAutofit/>
            </a:bodyPr>
            <a:lstStyle/>
            <a:p>
              <a:pPr defTabSz="228600">
                <a:buClr>
                  <a:srgbClr val="C6E6E9"/>
                </a:buClr>
                <a:buFont typeface="Wingdings"/>
                <a:defRPr sz="1100">
                  <a:latin typeface="Helvetica"/>
                  <a:ea typeface="Helvetica"/>
                  <a:cs typeface="Helvetica"/>
                  <a:sym typeface="Helvetica"/>
                </a:defRPr>
              </a:pPr>
              <a:endParaRPr sz="550"/>
            </a:p>
          </p:txBody>
        </p:sp>
        <p:sp>
          <p:nvSpPr>
            <p:cNvPr id="67" name="STS"/>
            <p:cNvSpPr/>
            <p:nvPr/>
          </p:nvSpPr>
          <p:spPr>
            <a:xfrm>
              <a:off x="164746" y="2045035"/>
              <a:ext cx="1016808" cy="59438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noAutofit/>
            </a:bodyPr>
            <a:lstStyle>
              <a:lvl1pPr defTabSz="457200">
                <a:lnSpc>
                  <a:spcPts val="4200"/>
                </a:lnSpc>
                <a:buClr>
                  <a:srgbClr val="000000"/>
                </a:buClr>
                <a:buFont typeface="Arial"/>
                <a:tabLst>
                  <a:tab pos="1066800" algn="l"/>
                </a:tabLst>
                <a:defRPr sz="3500"/>
              </a:lvl1pPr>
            </a:lstStyle>
            <a:p>
              <a:r>
                <a:rPr sz="1600" dirty="0"/>
                <a:t>STS </a:t>
              </a:r>
            </a:p>
          </p:txBody>
        </p:sp>
        <p:sp>
          <p:nvSpPr>
            <p:cNvPr id="68" name="PSD"/>
            <p:cNvSpPr/>
            <p:nvPr/>
          </p:nvSpPr>
          <p:spPr>
            <a:xfrm>
              <a:off x="10185434" y="6605982"/>
              <a:ext cx="1170248" cy="59438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noAutofit/>
            </a:bodyPr>
            <a:lstStyle>
              <a:lvl1pPr defTabSz="457200">
                <a:lnSpc>
                  <a:spcPts val="4200"/>
                </a:lnSpc>
                <a:buClr>
                  <a:srgbClr val="000000"/>
                </a:buClr>
                <a:buFont typeface="Arial"/>
                <a:tabLst>
                  <a:tab pos="1066800" algn="l"/>
                </a:tabLst>
                <a:defRPr sz="3500"/>
              </a:lvl1pPr>
            </a:lstStyle>
            <a:p>
              <a:r>
                <a:rPr sz="1600" dirty="0"/>
                <a:t>PSD</a:t>
              </a:r>
            </a:p>
          </p:txBody>
        </p:sp>
        <p:sp>
          <p:nvSpPr>
            <p:cNvPr id="69" name="Linie"/>
            <p:cNvSpPr/>
            <p:nvPr/>
          </p:nvSpPr>
          <p:spPr>
            <a:xfrm flipH="1" flipV="1">
              <a:off x="10272638" y="3370670"/>
              <a:ext cx="321827" cy="3528503"/>
            </a:xfrm>
            <a:prstGeom prst="line">
              <a:avLst/>
            </a:prstGeom>
            <a:noFill/>
            <a:ln w="19050" cap="flat">
              <a:solidFill>
                <a:srgbClr val="FFCC00"/>
              </a:solidFill>
              <a:prstDash val="solid"/>
              <a:miter lim="400000"/>
              <a:tailEnd type="triangle" w="med" len="med"/>
            </a:ln>
            <a:effectLst/>
          </p:spPr>
          <p:txBody>
            <a:bodyPr wrap="square" lIns="19050" tIns="19050" rIns="19050" bIns="19050" numCol="1" anchor="ctr">
              <a:noAutofit/>
            </a:bodyPr>
            <a:lstStyle/>
            <a:p>
              <a:pPr defTabSz="228600">
                <a:buClr>
                  <a:srgbClr val="C6E6E9"/>
                </a:buClr>
                <a:buFont typeface="Wingdings"/>
                <a:defRPr sz="1100">
                  <a:latin typeface="Helvetica"/>
                  <a:ea typeface="Helvetica"/>
                  <a:cs typeface="Helvetica"/>
                  <a:sym typeface="Helvetica"/>
                </a:defRPr>
              </a:pPr>
              <a:endParaRPr sz="550"/>
            </a:p>
          </p:txBody>
        </p:sp>
        <p:sp>
          <p:nvSpPr>
            <p:cNvPr id="70" name="MVD"/>
            <p:cNvSpPr/>
            <p:nvPr/>
          </p:nvSpPr>
          <p:spPr>
            <a:xfrm>
              <a:off x="232474" y="6399458"/>
              <a:ext cx="1313812" cy="1087085"/>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noAutofit/>
            </a:bodyPr>
            <a:lstStyle>
              <a:lvl1pPr defTabSz="457200">
                <a:lnSpc>
                  <a:spcPts val="4200"/>
                </a:lnSpc>
                <a:buClr>
                  <a:srgbClr val="000000"/>
                </a:buClr>
                <a:buFont typeface="Arial"/>
                <a:tabLst>
                  <a:tab pos="1066800" algn="l"/>
                </a:tabLst>
                <a:defRPr sz="3500"/>
              </a:lvl1pPr>
            </a:lstStyle>
            <a:p>
              <a:r>
                <a:rPr sz="1600" dirty="0"/>
                <a:t>MVD</a:t>
              </a:r>
            </a:p>
          </p:txBody>
        </p:sp>
        <p:sp>
          <p:nvSpPr>
            <p:cNvPr id="71" name="Linie"/>
            <p:cNvSpPr/>
            <p:nvPr/>
          </p:nvSpPr>
          <p:spPr>
            <a:xfrm flipH="1">
              <a:off x="688346" y="4493024"/>
              <a:ext cx="338843" cy="2263808"/>
            </a:xfrm>
            <a:prstGeom prst="line">
              <a:avLst/>
            </a:prstGeom>
            <a:noFill/>
            <a:ln w="19050" cap="flat">
              <a:solidFill>
                <a:srgbClr val="FFCC00"/>
              </a:solidFill>
              <a:prstDash val="solid"/>
              <a:miter lim="400000"/>
              <a:headEnd type="triangle" w="med" len="med"/>
            </a:ln>
            <a:effectLst/>
          </p:spPr>
          <p:txBody>
            <a:bodyPr wrap="square" lIns="19050" tIns="19050" rIns="19050" bIns="19050" numCol="1" anchor="ctr">
              <a:noAutofit/>
            </a:bodyPr>
            <a:lstStyle/>
            <a:p>
              <a:pPr defTabSz="228600">
                <a:buClr>
                  <a:srgbClr val="C6E6E9"/>
                </a:buClr>
                <a:buFont typeface="Wingdings"/>
                <a:defRPr sz="1100">
                  <a:latin typeface="Helvetica"/>
                  <a:ea typeface="Helvetica"/>
                  <a:cs typeface="Helvetica"/>
                  <a:sym typeface="Helvetica"/>
                </a:defRPr>
              </a:pPr>
              <a:endParaRPr sz="550"/>
            </a:p>
          </p:txBody>
        </p:sp>
        <p:sp>
          <p:nvSpPr>
            <p:cNvPr id="72" name="CBM (Electron-Hadron Setup)"/>
            <p:cNvSpPr/>
            <p:nvPr/>
          </p:nvSpPr>
          <p:spPr>
            <a:xfrm>
              <a:off x="5062887" y="-26126"/>
              <a:ext cx="6724049" cy="84878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b">
              <a:noAutofit/>
            </a:bodyPr>
            <a:lstStyle/>
            <a:p>
              <a:pPr defTabSz="228600">
                <a:lnSpc>
                  <a:spcPts val="2250"/>
                </a:lnSpc>
                <a:buClr>
                  <a:srgbClr val="000000"/>
                </a:buClr>
                <a:buFont typeface="Arial"/>
                <a:tabLst>
                  <a:tab pos="533400" algn="l"/>
                </a:tabLst>
                <a:defRPr sz="3800">
                  <a:latin typeface="Helvetica Neue Medium"/>
                  <a:ea typeface="Helvetica Neue Medium"/>
                  <a:cs typeface="Helvetica Neue Medium"/>
                  <a:sym typeface="Helvetica Neue Medium"/>
                </a:defRPr>
              </a:pPr>
              <a:r>
                <a:rPr sz="2000" b="1" dirty="0">
                  <a:latin typeface="+mn-lt"/>
                  <a:cs typeface="+mn-cs"/>
                  <a:sym typeface="Helvetica Neue"/>
                </a:rPr>
                <a:t>CBM</a:t>
              </a:r>
              <a:r>
                <a:rPr sz="1900" dirty="0">
                  <a:latin typeface="Helvetica Neue Light"/>
                  <a:ea typeface="Helvetica Neue Light"/>
                  <a:cs typeface="Helvetica Neue Light"/>
                  <a:sym typeface="Helvetica Neue Light"/>
                </a:rPr>
                <a:t> (Electron-Hadron Setup)</a:t>
              </a:r>
            </a:p>
          </p:txBody>
        </p:sp>
        <p:sp>
          <p:nvSpPr>
            <p:cNvPr id="73" name="MUCH"/>
            <p:cNvSpPr/>
            <p:nvPr/>
          </p:nvSpPr>
          <p:spPr>
            <a:xfrm>
              <a:off x="6638885" y="7313052"/>
              <a:ext cx="1515024" cy="59438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t">
              <a:noAutofit/>
            </a:bodyPr>
            <a:lstStyle>
              <a:lvl1pPr defTabSz="457200">
                <a:lnSpc>
                  <a:spcPts val="4200"/>
                </a:lnSpc>
                <a:buClr>
                  <a:srgbClr val="000000"/>
                </a:buClr>
                <a:buFont typeface="Arial"/>
                <a:tabLst>
                  <a:tab pos="1066800" algn="l"/>
                </a:tabLst>
                <a:defRPr sz="3500"/>
              </a:lvl1pPr>
            </a:lstStyle>
            <a:p>
              <a:r>
                <a:rPr sz="1600" dirty="0" smtClean="0"/>
                <a:t>MUCH</a:t>
              </a:r>
              <a:endParaRPr sz="1600" dirty="0"/>
            </a:p>
          </p:txBody>
        </p:sp>
        <p:sp>
          <p:nvSpPr>
            <p:cNvPr id="74" name="Linie"/>
            <p:cNvSpPr/>
            <p:nvPr/>
          </p:nvSpPr>
          <p:spPr>
            <a:xfrm>
              <a:off x="5706697" y="5759228"/>
              <a:ext cx="1221168" cy="1915328"/>
            </a:xfrm>
            <a:prstGeom prst="line">
              <a:avLst/>
            </a:prstGeom>
            <a:noFill/>
            <a:ln w="19050" cap="flat">
              <a:solidFill>
                <a:srgbClr val="FFCC00"/>
              </a:solidFill>
              <a:prstDash val="solid"/>
              <a:miter lim="400000"/>
              <a:headEnd type="triangle" w="med" len="med"/>
            </a:ln>
            <a:effectLst/>
          </p:spPr>
          <p:txBody>
            <a:bodyPr wrap="square" lIns="19050" tIns="19050" rIns="19050" bIns="19050" numCol="1" anchor="ctr">
              <a:noAutofit/>
            </a:bodyPr>
            <a:lstStyle/>
            <a:p>
              <a:pPr defTabSz="228600">
                <a:buClr>
                  <a:srgbClr val="C6E6E9"/>
                </a:buClr>
                <a:buFont typeface="Wingdings"/>
                <a:defRPr sz="1100">
                  <a:latin typeface="Helvetica"/>
                  <a:ea typeface="Helvetica"/>
                  <a:cs typeface="Helvetica"/>
                  <a:sym typeface="Helvetica"/>
                </a:defRPr>
              </a:pPr>
              <a:endParaRPr sz="550"/>
            </a:p>
          </p:txBody>
        </p:sp>
      </p:grpSp>
      <p:sp>
        <p:nvSpPr>
          <p:cNvPr id="76" name="Pfeil"/>
          <p:cNvSpPr/>
          <p:nvPr/>
        </p:nvSpPr>
        <p:spPr>
          <a:xfrm rot="10365171">
            <a:off x="2281490" y="1520427"/>
            <a:ext cx="1546011" cy="635001"/>
          </a:xfrm>
          <a:prstGeom prst="rightArrow">
            <a:avLst>
              <a:gd name="adj1" fmla="val 32000"/>
              <a:gd name="adj2" fmla="val 64000"/>
            </a:avLst>
          </a:prstGeom>
          <a:solidFill>
            <a:srgbClr val="0070C0">
              <a:alpha val="42010"/>
            </a:srgbClr>
          </a:solidFill>
          <a:ln w="12700">
            <a:miter lim="400000"/>
          </a:ln>
        </p:spPr>
        <p:txBody>
          <a:bodyPr lIns="35719" tIns="35719" rIns="35719" bIns="35719" anchor="ctr"/>
          <a:lstStyle/>
          <a:p>
            <a:pPr>
              <a:lnSpc>
                <a:spcPts val="3450"/>
              </a:lnSpc>
              <a:tabLst>
                <a:tab pos="749300" algn="l"/>
              </a:tabLst>
              <a:defRPr sz="5800">
                <a:effectLst>
                  <a:outerShdw blurRad="38100" dist="12700" dir="5400000" rotWithShape="0">
                    <a:srgbClr val="000000">
                      <a:alpha val="50000"/>
                    </a:srgbClr>
                  </a:outerShdw>
                </a:effectLst>
                <a:latin typeface="+mn-lt"/>
                <a:ea typeface="+mn-ea"/>
                <a:cs typeface="+mn-cs"/>
                <a:sym typeface="Helvetica Neue"/>
              </a:defRPr>
            </a:pPr>
            <a:endParaRPr sz="2900"/>
          </a:p>
        </p:txBody>
      </p:sp>
      <p:pic>
        <p:nvPicPr>
          <p:cNvPr id="77" name="Bild" descr="Bild"/>
          <p:cNvPicPr>
            <a:picLocks noChangeAspect="1"/>
          </p:cNvPicPr>
          <p:nvPr/>
        </p:nvPicPr>
        <p:blipFill>
          <a:blip r:embed="rId6">
            <a:extLst/>
          </a:blip>
          <a:stretch>
            <a:fillRect/>
          </a:stretch>
        </p:blipFill>
        <p:spPr>
          <a:xfrm>
            <a:off x="4020284" y="1032230"/>
            <a:ext cx="2927771" cy="1164455"/>
          </a:xfrm>
          <a:prstGeom prst="rect">
            <a:avLst/>
          </a:prstGeom>
          <a:ln w="12700">
            <a:miter lim="400000"/>
          </a:ln>
        </p:spPr>
      </p:pic>
    </p:spTree>
    <p:extLst>
      <p:ext uri="{BB962C8B-B14F-4D97-AF65-F5344CB8AC3E}">
        <p14:creationId xmlns:p14="http://schemas.microsoft.com/office/powerpoint/2010/main" val="351436635"/>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66121"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smtClean="0"/>
              <a:t>CBM </a:t>
            </a:r>
            <a:r>
              <a:rPr lang="de-DE" kern="0" dirty="0" err="1" smtClean="0"/>
              <a:t>subsystems</a:t>
            </a:r>
            <a:endParaRPr lang="de-DE" kern="0" dirty="0"/>
          </a:p>
        </p:txBody>
      </p:sp>
      <p:pic>
        <p:nvPicPr>
          <p:cNvPr id="4" name="Picture 3"/>
          <p:cNvPicPr>
            <a:picLocks noChangeAspect="1"/>
          </p:cNvPicPr>
          <p:nvPr/>
        </p:nvPicPr>
        <p:blipFill rotWithShape="1">
          <a:blip r:embed="rId2"/>
          <a:srcRect l="13759" t="12637" r="13326" b="4957"/>
          <a:stretch/>
        </p:blipFill>
        <p:spPr>
          <a:xfrm>
            <a:off x="1841834" y="875002"/>
            <a:ext cx="8417920" cy="5351392"/>
          </a:xfrm>
          <a:prstGeom prst="rect">
            <a:avLst/>
          </a:prstGeom>
        </p:spPr>
      </p:pic>
    </p:spTree>
    <p:extLst>
      <p:ext uri="{BB962C8B-B14F-4D97-AF65-F5344CB8AC3E}">
        <p14:creationId xmlns:p14="http://schemas.microsoft.com/office/powerpoint/2010/main" val="428811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66121"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smtClean="0"/>
              <a:t>The CBM </a:t>
            </a:r>
            <a:r>
              <a:rPr lang="de-DE" kern="0" dirty="0" err="1" smtClean="0"/>
              <a:t>readout</a:t>
            </a:r>
            <a:r>
              <a:rPr lang="de-DE" kern="0" dirty="0" smtClean="0"/>
              <a:t> </a:t>
            </a:r>
            <a:r>
              <a:rPr lang="de-DE" kern="0" dirty="0" err="1" smtClean="0"/>
              <a:t>challenge</a:t>
            </a:r>
            <a:endParaRPr lang="de-DE" kern="0" dirty="0"/>
          </a:p>
        </p:txBody>
      </p:sp>
      <p:sp>
        <p:nvSpPr>
          <p:cNvPr id="6" name="TextShape 17"/>
          <p:cNvSpPr txBox="1"/>
          <p:nvPr/>
        </p:nvSpPr>
        <p:spPr>
          <a:xfrm>
            <a:off x="5631466" y="1091307"/>
            <a:ext cx="6119256" cy="4957801"/>
          </a:xfrm>
          <a:prstGeom prst="rect">
            <a:avLst/>
          </a:prstGeom>
          <a:noFill/>
          <a:ln>
            <a:noFill/>
          </a:ln>
        </p:spPr>
        <p:txBody>
          <a:bodyPr lIns="0" tIns="0" rIns="0" bIns="0"/>
          <a:lstStyle/>
          <a:p>
            <a:pPr marL="565200" indent="-457200">
              <a:lnSpc>
                <a:spcPct val="120000"/>
              </a:lnSpc>
              <a:buBlip>
                <a:blip r:embed="rId2"/>
              </a:buBlip>
            </a:pPr>
            <a:r>
              <a:rPr lang="en-US" sz="2000" dirty="0" smtClean="0">
                <a:latin typeface="Calibri" panose="020F0502020204030204" pitchFamily="34" charset="0"/>
              </a:rPr>
              <a:t>fixed target setup to investigate the QGP phase diagram in region of high baryon-densities</a:t>
            </a:r>
          </a:p>
          <a:p>
            <a:pPr marL="565200" indent="-457200">
              <a:lnSpc>
                <a:spcPct val="120000"/>
              </a:lnSpc>
              <a:buBlip>
                <a:blip r:embed="rId2"/>
              </a:buBlip>
            </a:pPr>
            <a:r>
              <a:rPr lang="en-US" sz="2000" dirty="0" smtClean="0">
                <a:latin typeface="Calibri" panose="020F0502020204030204" pitchFamily="34" charset="0"/>
              </a:rPr>
              <a:t>very high interaction rate environment: </a:t>
            </a:r>
            <a:br>
              <a:rPr lang="en-US" sz="2000" dirty="0" smtClean="0">
                <a:latin typeface="Calibri" panose="020F0502020204030204" pitchFamily="34" charset="0"/>
              </a:rPr>
            </a:br>
            <a:r>
              <a:rPr lang="en-US" sz="2000" dirty="0" smtClean="0">
                <a:latin typeface="Calibri" panose="020F0502020204030204" pitchFamily="34" charset="0"/>
              </a:rPr>
              <a:t>10</a:t>
            </a:r>
            <a:r>
              <a:rPr lang="en-US" sz="2000" baseline="30000" dirty="0" smtClean="0">
                <a:latin typeface="Calibri" panose="020F0502020204030204" pitchFamily="34" charset="0"/>
              </a:rPr>
              <a:t>5</a:t>
            </a:r>
            <a:r>
              <a:rPr lang="en-US" sz="2000" dirty="0" smtClean="0">
                <a:latin typeface="Calibri" panose="020F0502020204030204" pitchFamily="34" charset="0"/>
              </a:rPr>
              <a:t> </a:t>
            </a:r>
            <a:r>
              <a:rPr lang="en-US" sz="2000" dirty="0" smtClean="0">
                <a:latin typeface="Calibri" panose="020F0502020204030204" pitchFamily="34" charset="0"/>
                <a:sym typeface="Symbol"/>
              </a:rPr>
              <a:t> </a:t>
            </a:r>
            <a:r>
              <a:rPr lang="en-US" sz="2000" dirty="0" smtClean="0">
                <a:latin typeface="Calibri" panose="020F0502020204030204" pitchFamily="34" charset="0"/>
              </a:rPr>
              <a:t>10</a:t>
            </a:r>
            <a:r>
              <a:rPr lang="en-US" sz="2000" baseline="30000" dirty="0" smtClean="0">
                <a:latin typeface="Calibri" panose="020F0502020204030204" pitchFamily="34" charset="0"/>
              </a:rPr>
              <a:t>7</a:t>
            </a:r>
            <a:r>
              <a:rPr lang="en-US" sz="2000" dirty="0" smtClean="0">
                <a:latin typeface="Calibri" panose="020F0502020204030204" pitchFamily="34" charset="0"/>
              </a:rPr>
              <a:t>/s (A+A), up to 10</a:t>
            </a:r>
            <a:r>
              <a:rPr lang="en-US" sz="2000" baseline="30000" dirty="0" smtClean="0">
                <a:latin typeface="Calibri" panose="020F0502020204030204" pitchFamily="34" charset="0"/>
              </a:rPr>
              <a:t>9</a:t>
            </a:r>
            <a:r>
              <a:rPr lang="en-US" sz="2000" dirty="0" smtClean="0">
                <a:latin typeface="Calibri" panose="020F0502020204030204" pitchFamily="34" charset="0"/>
              </a:rPr>
              <a:t>/s (</a:t>
            </a:r>
            <a:r>
              <a:rPr lang="en-US" sz="2000" dirty="0" err="1" smtClean="0">
                <a:latin typeface="Calibri" panose="020F0502020204030204" pitchFamily="34" charset="0"/>
              </a:rPr>
              <a:t>p+A</a:t>
            </a:r>
            <a:r>
              <a:rPr lang="en-US" sz="2000" dirty="0" smtClean="0">
                <a:latin typeface="Calibri" panose="020F0502020204030204" pitchFamily="34" charset="0"/>
              </a:rPr>
              <a:t>)</a:t>
            </a:r>
            <a:endParaRPr lang="en-US" sz="2000" spc="-1" dirty="0" smtClean="0">
              <a:solidFill>
                <a:srgbClr val="000000"/>
              </a:solidFill>
              <a:uFill>
                <a:solidFill>
                  <a:srgbClr val="FFFFFF"/>
                </a:solidFill>
              </a:uFill>
              <a:latin typeface="Calibri" panose="020F0502020204030204" pitchFamily="34" charset="0"/>
              <a:ea typeface="DejaVu Sans"/>
            </a:endParaRPr>
          </a:p>
          <a:p>
            <a:pPr marL="565200" indent="-457200">
              <a:lnSpc>
                <a:spcPct val="120000"/>
              </a:lnSpc>
              <a:buBlip>
                <a:blip r:embed="rId2"/>
              </a:buBlip>
            </a:pPr>
            <a:r>
              <a:rPr lang="en-US" sz="2000" spc="-1" dirty="0" smtClean="0">
                <a:solidFill>
                  <a:srgbClr val="000000"/>
                </a:solidFill>
                <a:uFill>
                  <a:solidFill>
                    <a:srgbClr val="FFFFFF"/>
                  </a:solidFill>
                </a:uFill>
                <a:latin typeface="Calibri" panose="020F0502020204030204" pitchFamily="34" charset="0"/>
                <a:ea typeface="DejaVu Sans"/>
              </a:rPr>
              <a:t>fast and radiation hard detectors with free-streaming readout electronics</a:t>
            </a:r>
          </a:p>
          <a:p>
            <a:pPr marL="565200" indent="-457200">
              <a:lnSpc>
                <a:spcPct val="120000"/>
              </a:lnSpc>
              <a:buBlip>
                <a:blip r:embed="rId2"/>
              </a:buBlip>
            </a:pPr>
            <a:r>
              <a:rPr lang="en-US" sz="2000" spc="-1" dirty="0" smtClean="0">
                <a:solidFill>
                  <a:srgbClr val="000000"/>
                </a:solidFill>
                <a:uFill>
                  <a:solidFill>
                    <a:srgbClr val="FFFFFF"/>
                  </a:solidFill>
                </a:uFill>
                <a:latin typeface="Calibri"/>
                <a:ea typeface="DejaVu Sans"/>
                <a:sym typeface="Symbol"/>
              </a:rPr>
              <a:t>high-speed Data </a:t>
            </a:r>
            <a:r>
              <a:rPr lang="en-US" sz="2000" spc="-1" dirty="0" err="1" smtClean="0">
                <a:solidFill>
                  <a:srgbClr val="000000"/>
                </a:solidFill>
                <a:uFill>
                  <a:solidFill>
                    <a:srgbClr val="FFFFFF"/>
                  </a:solidFill>
                </a:uFill>
                <a:latin typeface="Calibri"/>
                <a:ea typeface="DejaVu Sans"/>
                <a:sym typeface="Symbol"/>
              </a:rPr>
              <a:t>AQuisition</a:t>
            </a:r>
            <a:r>
              <a:rPr lang="en-US" sz="2000" spc="-1" dirty="0" smtClean="0">
                <a:solidFill>
                  <a:srgbClr val="000000"/>
                </a:solidFill>
                <a:uFill>
                  <a:solidFill>
                    <a:srgbClr val="FFFFFF"/>
                  </a:solidFill>
                </a:uFill>
                <a:latin typeface="Calibri"/>
                <a:ea typeface="DejaVu Sans"/>
                <a:sym typeface="Symbol"/>
              </a:rPr>
              <a:t> (DAQ) system</a:t>
            </a:r>
          </a:p>
          <a:p>
            <a:pPr marL="565200" indent="-457200">
              <a:lnSpc>
                <a:spcPct val="120000"/>
              </a:lnSpc>
              <a:buBlip>
                <a:blip r:embed="rId2"/>
              </a:buBlip>
            </a:pPr>
            <a:r>
              <a:rPr lang="en-US" sz="2000" spc="-1" dirty="0" smtClean="0">
                <a:solidFill>
                  <a:srgbClr val="000000"/>
                </a:solidFill>
                <a:uFill>
                  <a:solidFill>
                    <a:srgbClr val="FFFFFF"/>
                  </a:solidFill>
                </a:uFill>
                <a:latin typeface="Calibri"/>
                <a:ea typeface="DejaVu Sans"/>
                <a:sym typeface="Symbol"/>
              </a:rPr>
              <a:t>FPGA based readout chains complemented by state of the art computing infrastructure                     allowing for online event reconstruction</a:t>
            </a:r>
            <a:endParaRPr lang="en-US" sz="2000" b="0" strike="noStrike" spc="-1" dirty="0" smtClean="0">
              <a:solidFill>
                <a:srgbClr val="000000"/>
              </a:solidFill>
              <a:uFill>
                <a:solidFill>
                  <a:srgbClr val="FFFFFF"/>
                </a:solidFill>
              </a:uFill>
              <a:latin typeface="Calibri"/>
              <a:ea typeface="DejaVu Sans"/>
              <a:sym typeface="Symbol"/>
            </a:endParaRPr>
          </a:p>
          <a:p>
            <a:pPr marL="565200" indent="-457200">
              <a:lnSpc>
                <a:spcPct val="120000"/>
              </a:lnSpc>
              <a:buBlip>
                <a:blip r:embed="rId2"/>
              </a:buBlip>
            </a:pPr>
            <a:r>
              <a:rPr lang="en-US" sz="2000" spc="-1" dirty="0" smtClean="0">
                <a:solidFill>
                  <a:srgbClr val="000000"/>
                </a:solidFill>
                <a:uFill>
                  <a:solidFill>
                    <a:srgbClr val="FFFFFF"/>
                  </a:solidFill>
                </a:uFill>
                <a:latin typeface="Calibri"/>
                <a:ea typeface="DejaVu Sans"/>
                <a:sym typeface="Symbol"/>
              </a:rPr>
              <a:t>more than 5.000 GBT links                                            operating at 4.8 </a:t>
            </a:r>
            <a:r>
              <a:rPr lang="en-US" sz="2000" spc="-1" dirty="0" err="1" smtClean="0">
                <a:solidFill>
                  <a:srgbClr val="000000"/>
                </a:solidFill>
                <a:uFill>
                  <a:solidFill>
                    <a:srgbClr val="FFFFFF"/>
                  </a:solidFill>
                </a:uFill>
                <a:latin typeface="Calibri"/>
                <a:ea typeface="DejaVu Sans"/>
                <a:sym typeface="Symbol"/>
              </a:rPr>
              <a:t>Gbps</a:t>
            </a:r>
            <a:r>
              <a:rPr lang="en-US" sz="2000" spc="-1" dirty="0" smtClean="0">
                <a:solidFill>
                  <a:srgbClr val="000000"/>
                </a:solidFill>
                <a:uFill>
                  <a:solidFill>
                    <a:srgbClr val="FFFFFF"/>
                  </a:solidFill>
                </a:uFill>
                <a:latin typeface="Calibri"/>
                <a:ea typeface="DejaVu Sans"/>
                <a:sym typeface="Symbol"/>
              </a:rPr>
              <a:t> as data source</a:t>
            </a:r>
          </a:p>
          <a:p>
            <a:pPr marL="565200" indent="-457200">
              <a:lnSpc>
                <a:spcPct val="120000"/>
              </a:lnSpc>
              <a:buBlip>
                <a:blip r:embed="rId2"/>
              </a:buBlip>
            </a:pPr>
            <a:r>
              <a:rPr lang="en-US" sz="2000" spc="-1" dirty="0" smtClean="0">
                <a:solidFill>
                  <a:srgbClr val="000000"/>
                </a:solidFill>
                <a:uFill>
                  <a:solidFill>
                    <a:srgbClr val="FFFFFF"/>
                  </a:solidFill>
                </a:uFill>
                <a:latin typeface="Calibri"/>
                <a:ea typeface="DejaVu Sans"/>
                <a:sym typeface="Symbol"/>
              </a:rPr>
              <a:t>about 2 </a:t>
            </a:r>
            <a:r>
              <a:rPr lang="en-US" sz="2000" spc="-1" dirty="0" err="1" smtClean="0">
                <a:solidFill>
                  <a:srgbClr val="000000"/>
                </a:solidFill>
                <a:uFill>
                  <a:solidFill>
                    <a:srgbClr val="FFFFFF"/>
                  </a:solidFill>
                </a:uFill>
                <a:latin typeface="Calibri"/>
                <a:ea typeface="DejaVu Sans"/>
                <a:sym typeface="Symbol"/>
              </a:rPr>
              <a:t>TByte</a:t>
            </a:r>
            <a:r>
              <a:rPr lang="en-US" sz="2000" spc="-1" dirty="0" smtClean="0">
                <a:solidFill>
                  <a:srgbClr val="000000"/>
                </a:solidFill>
                <a:uFill>
                  <a:solidFill>
                    <a:srgbClr val="FFFFFF"/>
                  </a:solidFill>
                </a:uFill>
                <a:latin typeface="Calibri"/>
                <a:ea typeface="DejaVu Sans"/>
                <a:sym typeface="Symbol"/>
              </a:rPr>
              <a:t>/s bandwidth to the </a:t>
            </a:r>
            <a:r>
              <a:rPr lang="en-US" sz="2000" spc="-1" dirty="0">
                <a:solidFill>
                  <a:srgbClr val="000000"/>
                </a:solidFill>
                <a:uFill>
                  <a:solidFill>
                    <a:srgbClr val="FFFFFF"/>
                  </a:solidFill>
                </a:uFill>
                <a:latin typeface="Calibri"/>
                <a:ea typeface="DejaVu Sans"/>
                <a:sym typeface="Symbol"/>
              </a:rPr>
              <a:t>Green IT Cube</a:t>
            </a:r>
            <a:endParaRPr lang="en-US" sz="2000" spc="-1" dirty="0" smtClean="0">
              <a:solidFill>
                <a:srgbClr val="000000"/>
              </a:solidFill>
              <a:uFill>
                <a:solidFill>
                  <a:srgbClr val="FFFFFF"/>
                </a:solidFill>
              </a:uFill>
              <a:latin typeface="Calibri"/>
              <a:ea typeface="DejaVu Sans"/>
              <a:sym typeface="Symbol"/>
            </a:endParaRPr>
          </a:p>
        </p:txBody>
      </p:sp>
      <p:sp>
        <p:nvSpPr>
          <p:cNvPr id="7" name="Rectangle 6"/>
          <p:cNvSpPr/>
          <p:nvPr/>
        </p:nvSpPr>
        <p:spPr>
          <a:xfrm>
            <a:off x="1019384" y="5615231"/>
            <a:ext cx="4606235" cy="400110"/>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dirty="0" smtClean="0">
                <a:latin typeface="Calibri" panose="020F0502020204030204" pitchFamily="34" charset="0"/>
              </a:rPr>
              <a:t>Interaction Rate for CBM at SIS100</a:t>
            </a:r>
            <a:endParaRPr lang="en-US" sz="2000" i="1" dirty="0">
              <a:latin typeface="Calibri" panose="020F0502020204030204" pitchFamily="34" charset="0"/>
            </a:endParaRPr>
          </a:p>
        </p:txBody>
      </p:sp>
      <p:pic>
        <p:nvPicPr>
          <p:cNvPr id="8" name="Picture 7" descr="InteractionRates_withStarFt1.8kHz_BM.png"/>
          <p:cNvPicPr>
            <a:picLocks noChangeAspect="1"/>
          </p:cNvPicPr>
          <p:nvPr/>
        </p:nvPicPr>
        <p:blipFill>
          <a:blip r:embed="rId3" cstate="print"/>
          <a:stretch>
            <a:fillRect/>
          </a:stretch>
        </p:blipFill>
        <p:spPr>
          <a:xfrm>
            <a:off x="173662" y="1166624"/>
            <a:ext cx="5451957" cy="4338002"/>
          </a:xfrm>
          <a:prstGeom prst="rect">
            <a:avLst/>
          </a:prstGeom>
        </p:spPr>
      </p:pic>
      <p:cxnSp>
        <p:nvCxnSpPr>
          <p:cNvPr id="9" name="Gerade Verbindung 24"/>
          <p:cNvCxnSpPr>
            <a:cxnSpLocks noChangeShapeType="1"/>
          </p:cNvCxnSpPr>
          <p:nvPr/>
        </p:nvCxnSpPr>
        <p:spPr bwMode="auto">
          <a:xfrm flipH="1" flipV="1">
            <a:off x="2950691" y="1477287"/>
            <a:ext cx="2732657" cy="562528"/>
          </a:xfrm>
          <a:prstGeom prst="line">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637229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9" name="Rectangle 3"/>
          <p:cNvSpPr>
            <a:spLocks noChangeArrowheads="1"/>
          </p:cNvSpPr>
          <p:nvPr/>
        </p:nvSpPr>
        <p:spPr bwMode="auto">
          <a:xfrm>
            <a:off x="2209800" y="1905000"/>
            <a:ext cx="7772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Times New Roman" panose="02020603050405020304" pitchFamily="18" charset="0"/>
              </a:defRPr>
            </a:lvl1pPr>
            <a:lvl2pPr algn="ctr">
              <a:spcBef>
                <a:spcPct val="20000"/>
              </a:spcBef>
              <a:defRPr sz="2800">
                <a:solidFill>
                  <a:schemeClr val="tx1"/>
                </a:solidFill>
                <a:latin typeface="Times New Roman" panose="02020603050405020304" pitchFamily="18" charset="0"/>
              </a:defRPr>
            </a:lvl2pPr>
            <a:lvl3pPr algn="ctr">
              <a:spcBef>
                <a:spcPct val="20000"/>
              </a:spcBef>
              <a:defRPr sz="2400">
                <a:solidFill>
                  <a:schemeClr val="tx1"/>
                </a:solidFill>
                <a:latin typeface="Times New Roman" panose="02020603050405020304" pitchFamily="18" charset="0"/>
              </a:defRPr>
            </a:lvl3pPr>
            <a:lvl4pPr algn="ctr">
              <a:spcBef>
                <a:spcPct val="20000"/>
              </a:spcBef>
              <a:defRPr sz="2000">
                <a:solidFill>
                  <a:schemeClr val="tx1"/>
                </a:solidFill>
                <a:latin typeface="Times New Roman" panose="02020603050405020304" pitchFamily="18" charset="0"/>
              </a:defRPr>
            </a:lvl4pPr>
            <a:lvl5pPr algn="ctr">
              <a:spcBef>
                <a:spcPct val="20000"/>
              </a:spcBef>
              <a:defRPr sz="2000">
                <a:solidFill>
                  <a:schemeClr val="tx1"/>
                </a:solidFill>
                <a:latin typeface="Times New Roman" panose="02020603050405020304" pitchFamily="18" charset="0"/>
              </a:defRPr>
            </a:lvl5pPr>
            <a:lvl6pPr algn="ctr" fontAlgn="base">
              <a:spcBef>
                <a:spcPct val="20000"/>
              </a:spcBef>
              <a:spcAft>
                <a:spcPct val="0"/>
              </a:spcAft>
              <a:defRPr sz="2000">
                <a:solidFill>
                  <a:schemeClr val="tx1"/>
                </a:solidFill>
                <a:latin typeface="Times New Roman" panose="02020603050405020304" pitchFamily="18" charset="0"/>
              </a:defRPr>
            </a:lvl6pPr>
            <a:lvl7pPr algn="ctr" fontAlgn="base">
              <a:spcBef>
                <a:spcPct val="20000"/>
              </a:spcBef>
              <a:spcAft>
                <a:spcPct val="0"/>
              </a:spcAft>
              <a:defRPr sz="2000">
                <a:solidFill>
                  <a:schemeClr val="tx1"/>
                </a:solidFill>
                <a:latin typeface="Times New Roman" panose="02020603050405020304" pitchFamily="18" charset="0"/>
              </a:defRPr>
            </a:lvl7pPr>
            <a:lvl8pPr algn="ctr" fontAlgn="base">
              <a:spcBef>
                <a:spcPct val="20000"/>
              </a:spcBef>
              <a:spcAft>
                <a:spcPct val="0"/>
              </a:spcAft>
              <a:defRPr sz="2000">
                <a:solidFill>
                  <a:schemeClr val="tx1"/>
                </a:solidFill>
                <a:latin typeface="Times New Roman" panose="02020603050405020304" pitchFamily="18" charset="0"/>
              </a:defRPr>
            </a:lvl8pPr>
            <a:lvl9pPr algn="ctr" fontAlgn="base">
              <a:spcBef>
                <a:spcPct val="20000"/>
              </a:spcBef>
              <a:spcAft>
                <a:spcPct val="0"/>
              </a:spcAft>
              <a:defRPr sz="2000">
                <a:solidFill>
                  <a:schemeClr val="tx1"/>
                </a:solidFill>
                <a:latin typeface="Times New Roman" panose="02020603050405020304" pitchFamily="18" charset="0"/>
              </a:defRPr>
            </a:lvl9pPr>
          </a:lstStyle>
          <a:p>
            <a:pPr>
              <a:defRPr/>
            </a:pPr>
            <a:endParaRPr lang="en-US" altLang="en-US" sz="2400">
              <a:solidFill>
                <a:schemeClr val="bg1"/>
              </a:solidFill>
              <a:effectLst>
                <a:outerShdw blurRad="38100" dist="38100" dir="2700000" algn="tl">
                  <a:srgbClr val="000000"/>
                </a:outerShdw>
              </a:effectLst>
              <a:latin typeface="Comic Sans MS" panose="030F0702030302020204" pitchFamily="66" charset="0"/>
            </a:endParaRPr>
          </a:p>
        </p:txBody>
      </p:sp>
      <p:sp>
        <p:nvSpPr>
          <p:cNvPr id="2" name="TextBox 1"/>
          <p:cNvSpPr txBox="1"/>
          <p:nvPr/>
        </p:nvSpPr>
        <p:spPr>
          <a:xfrm>
            <a:off x="4671978" y="2777551"/>
            <a:ext cx="2751074" cy="1015663"/>
          </a:xfrm>
          <a:prstGeom prst="rect">
            <a:avLst/>
          </a:prstGeom>
          <a:noFill/>
        </p:spPr>
        <p:txBody>
          <a:bodyPr wrap="none" rtlCol="0">
            <a:spAutoFit/>
          </a:bodyPr>
          <a:lstStyle/>
          <a:p>
            <a:r>
              <a:rPr lang="en-US" sz="6000" dirty="0"/>
              <a:t>Backup</a:t>
            </a:r>
            <a:endParaRPr lang="de-DE" sz="6000" dirty="0"/>
          </a:p>
        </p:txBody>
      </p:sp>
      <p:sp>
        <p:nvSpPr>
          <p:cNvPr id="5" name="Rectangle 2"/>
          <p:cNvSpPr txBox="1">
            <a:spLocks noChangeArrowheads="1"/>
          </p:cNvSpPr>
          <p:nvPr/>
        </p:nvSpPr>
        <p:spPr bwMode="auto">
          <a:xfrm>
            <a:off x="306615"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smtClean="0"/>
              <a:t>Backup</a:t>
            </a:r>
            <a:endParaRPr lang="de-DE" kern="0" dirty="0"/>
          </a:p>
        </p:txBody>
      </p:sp>
    </p:spTree>
    <p:extLst>
      <p:ext uri="{BB962C8B-B14F-4D97-AF65-F5344CB8AC3E}">
        <p14:creationId xmlns:p14="http://schemas.microsoft.com/office/powerpoint/2010/main" val="669812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63825"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smtClean="0"/>
              <a:t>The CBM </a:t>
            </a:r>
            <a:r>
              <a:rPr lang="de-DE" kern="0" dirty="0" err="1" smtClean="0"/>
              <a:t>experiment</a:t>
            </a:r>
            <a:endParaRPr lang="de-DE" kern="0" dirty="0"/>
          </a:p>
        </p:txBody>
      </p:sp>
      <p:pic>
        <p:nvPicPr>
          <p:cNvPr id="5" name="Picture 66" descr="http://www.physi.uni-heidelberg.de/~demscher/aida/cbm/01_cbm_cave_20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832" y="825715"/>
            <a:ext cx="13277850"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81"/>
          <p:cNvSpPr>
            <a:spLocks noChangeArrowheads="1"/>
          </p:cNvSpPr>
          <p:nvPr/>
        </p:nvSpPr>
        <p:spPr bwMode="auto">
          <a:xfrm rot="16200000">
            <a:off x="4569827" y="2905899"/>
            <a:ext cx="2286000" cy="2514600"/>
          </a:xfrm>
          <a:custGeom>
            <a:avLst/>
            <a:gdLst>
              <a:gd name="T0" fmla="*/ 120508298 w 21600"/>
              <a:gd name="T1" fmla="*/ 0 h 21600"/>
              <a:gd name="T2" fmla="*/ 23891132 w 21600"/>
              <a:gd name="T3" fmla="*/ 147238101 h 21600"/>
              <a:gd name="T4" fmla="*/ 120687474 w 21600"/>
              <a:gd name="T5" fmla="*/ 57816468 h 21600"/>
              <a:gd name="T6" fmla="*/ 272176882 w 21600"/>
              <a:gd name="T7" fmla="*/ 146370680 h 21600"/>
              <a:gd name="T8" fmla="*/ 218043946 w 21600"/>
              <a:gd name="T9" fmla="*/ 211871563 h 21600"/>
              <a:gd name="T10" fmla="*/ 163910956 w 21600"/>
              <a:gd name="T11" fmla="*/ 14637068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334" y="10800"/>
                </a:moveTo>
                <a:cubicBezTo>
                  <a:pt x="17334" y="7191"/>
                  <a:pt x="14408" y="4266"/>
                  <a:pt x="10800" y="4266"/>
                </a:cubicBezTo>
                <a:cubicBezTo>
                  <a:pt x="7191" y="4266"/>
                  <a:pt x="4266" y="7191"/>
                  <a:pt x="4266" y="10800"/>
                </a:cubicBezTo>
                <a:cubicBezTo>
                  <a:pt x="4265" y="10816"/>
                  <a:pt x="4266" y="10832"/>
                  <a:pt x="4266" y="10848"/>
                </a:cubicBezTo>
                <a:lnTo>
                  <a:pt x="0" y="10880"/>
                </a:lnTo>
                <a:cubicBezTo>
                  <a:pt x="0" y="10853"/>
                  <a:pt x="0" y="10826"/>
                  <a:pt x="0" y="10800"/>
                </a:cubicBezTo>
                <a:cubicBezTo>
                  <a:pt x="0" y="4835"/>
                  <a:pt x="4835" y="0"/>
                  <a:pt x="10800" y="0"/>
                </a:cubicBezTo>
                <a:cubicBezTo>
                  <a:pt x="16764" y="-1"/>
                  <a:pt x="21599" y="4835"/>
                  <a:pt x="21600" y="10799"/>
                </a:cubicBezTo>
                <a:lnTo>
                  <a:pt x="21600" y="10800"/>
                </a:lnTo>
                <a:lnTo>
                  <a:pt x="24300" y="10800"/>
                </a:lnTo>
                <a:lnTo>
                  <a:pt x="19467" y="15633"/>
                </a:lnTo>
                <a:lnTo>
                  <a:pt x="14634" y="10800"/>
                </a:lnTo>
                <a:lnTo>
                  <a:pt x="17334" y="10800"/>
                </a:lnTo>
                <a:close/>
              </a:path>
            </a:pathLst>
          </a:custGeom>
          <a:solidFill>
            <a:srgbClr val="FF3300">
              <a:alpha val="74901"/>
            </a:srgbClr>
          </a:solidFill>
          <a:ln w="9525">
            <a:solidFill>
              <a:srgbClr val="FF3300"/>
            </a:solidFill>
            <a:miter lim="800000"/>
            <a:headEnd/>
            <a:tailEnd/>
          </a:ln>
        </p:spPr>
        <p:txBody>
          <a:bodyPr wrap="none" anchor="ctr"/>
          <a:lstStyle/>
          <a:p>
            <a:endParaRPr lang="de-DE">
              <a:solidFill>
                <a:srgbClr val="FF0000"/>
              </a:solidFill>
            </a:endParaRPr>
          </a:p>
        </p:txBody>
      </p:sp>
      <p:sp>
        <p:nvSpPr>
          <p:cNvPr id="7" name="Rectangle 82"/>
          <p:cNvSpPr>
            <a:spLocks noChangeArrowheads="1"/>
          </p:cNvSpPr>
          <p:nvPr/>
        </p:nvSpPr>
        <p:spPr bwMode="auto">
          <a:xfrm rot="16200000">
            <a:off x="4212639" y="3872687"/>
            <a:ext cx="1065213" cy="579438"/>
          </a:xfrm>
          <a:prstGeom prst="rect">
            <a:avLst/>
          </a:prstGeom>
          <a:noFill/>
          <a:ln>
            <a:noFill/>
          </a:ln>
          <a:effectLst/>
          <a:extLst/>
        </p:spPr>
        <p:txBody>
          <a:bodyPr wrap="none">
            <a:spAutoFit/>
          </a:bodyPr>
          <a:lstStyle/>
          <a:p>
            <a:pPr fontAlgn="auto">
              <a:spcBef>
                <a:spcPts val="0"/>
              </a:spcBef>
              <a:spcAft>
                <a:spcPts val="0"/>
              </a:spcAft>
              <a:defRPr/>
            </a:pPr>
            <a:r>
              <a:rPr lang="en-US" altLang="de-DE" sz="3200" b="1" dirty="0">
                <a:effectLst>
                  <a:outerShdw blurRad="38100" dist="38100" dir="2700000" algn="tl">
                    <a:srgbClr val="FFFFFF"/>
                  </a:outerShdw>
                </a:effectLst>
                <a:cs typeface="Arial" charset="0"/>
              </a:rPr>
              <a:t>data</a:t>
            </a:r>
          </a:p>
        </p:txBody>
      </p:sp>
      <p:sp>
        <p:nvSpPr>
          <p:cNvPr id="8" name="Rectangle 83"/>
          <p:cNvSpPr>
            <a:spLocks noChangeArrowheads="1"/>
          </p:cNvSpPr>
          <p:nvPr/>
        </p:nvSpPr>
        <p:spPr bwMode="auto">
          <a:xfrm rot="20011967">
            <a:off x="4760327" y="3096399"/>
            <a:ext cx="993775" cy="579438"/>
          </a:xfrm>
          <a:prstGeom prst="rect">
            <a:avLst/>
          </a:prstGeom>
          <a:noFill/>
          <a:ln>
            <a:noFill/>
          </a:ln>
          <a:effectLst/>
          <a:extLst/>
        </p:spPr>
        <p:txBody>
          <a:bodyPr wrap="none">
            <a:spAutoFit/>
          </a:bodyPr>
          <a:lstStyle/>
          <a:p>
            <a:pPr fontAlgn="auto">
              <a:spcBef>
                <a:spcPts val="0"/>
              </a:spcBef>
              <a:spcAft>
                <a:spcPts val="0"/>
              </a:spcAft>
              <a:defRPr/>
            </a:pPr>
            <a:r>
              <a:rPr lang="en-US" altLang="de-DE" sz="3200" b="1" dirty="0">
                <a:effectLst>
                  <a:outerShdw blurRad="38100" dist="38100" dir="2700000" algn="tl">
                    <a:srgbClr val="FFFFFF"/>
                  </a:outerShdw>
                </a:effectLst>
                <a:cs typeface="Arial" charset="0"/>
              </a:rPr>
              <a:t>flow</a:t>
            </a:r>
          </a:p>
        </p:txBody>
      </p:sp>
      <p:sp>
        <p:nvSpPr>
          <p:cNvPr id="9" name="Rectangle 86"/>
          <p:cNvSpPr>
            <a:spLocks noChangeArrowheads="1"/>
          </p:cNvSpPr>
          <p:nvPr/>
        </p:nvSpPr>
        <p:spPr bwMode="auto">
          <a:xfrm>
            <a:off x="6284327" y="2943999"/>
            <a:ext cx="609600" cy="533400"/>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endParaRPr lang="en-US" altLang="de-DE" sz="1800">
              <a:effectLst/>
              <a:latin typeface="Arial" charset="0"/>
              <a:cs typeface="Arial" charset="0"/>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3677" y="2197874"/>
            <a:ext cx="19050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5"/>
          <p:cNvSpPr>
            <a:spLocks noChangeArrowheads="1"/>
          </p:cNvSpPr>
          <p:nvPr/>
        </p:nvSpPr>
        <p:spPr bwMode="auto">
          <a:xfrm rot="19233263">
            <a:off x="8703677" y="2283599"/>
            <a:ext cx="725488" cy="336550"/>
          </a:xfrm>
          <a:prstGeom prst="rect">
            <a:avLst/>
          </a:prstGeom>
          <a:noFill/>
          <a:ln>
            <a:noFill/>
          </a:ln>
          <a:effectLst/>
          <a:extLst/>
        </p:spPr>
        <p:txBody>
          <a:bodyPr wrap="none">
            <a:spAutoFit/>
          </a:bodyPr>
          <a:lstStyle/>
          <a:p>
            <a:pPr algn="ctr" fontAlgn="auto">
              <a:spcBef>
                <a:spcPts val="0"/>
              </a:spcBef>
              <a:spcAft>
                <a:spcPts val="0"/>
              </a:spcAft>
              <a:defRPr/>
            </a:pPr>
            <a:r>
              <a:rPr lang="en-US" altLang="de-DE" sz="1600" b="1">
                <a:solidFill>
                  <a:srgbClr val="00CC00"/>
                </a:solidFill>
                <a:effectLst>
                  <a:outerShdw blurRad="38100" dist="38100" dir="2700000" algn="tl">
                    <a:srgbClr val="000000"/>
                  </a:outerShdw>
                </a:effectLst>
                <a:cs typeface="Arial" charset="0"/>
              </a:rPr>
              <a:t>green</a:t>
            </a:r>
          </a:p>
        </p:txBody>
      </p:sp>
      <p:sp>
        <p:nvSpPr>
          <p:cNvPr id="13" name="Rectangle 36"/>
          <p:cNvSpPr>
            <a:spLocks noChangeArrowheads="1"/>
          </p:cNvSpPr>
          <p:nvPr/>
        </p:nvSpPr>
        <p:spPr bwMode="auto">
          <a:xfrm rot="1364639">
            <a:off x="9694277" y="2207399"/>
            <a:ext cx="630238" cy="336550"/>
          </a:xfrm>
          <a:prstGeom prst="rect">
            <a:avLst/>
          </a:prstGeom>
          <a:noFill/>
          <a:ln>
            <a:noFill/>
          </a:ln>
          <a:effectLst/>
          <a:extLst/>
        </p:spPr>
        <p:txBody>
          <a:bodyPr wrap="none">
            <a:spAutoFit/>
          </a:bodyPr>
          <a:lstStyle/>
          <a:p>
            <a:pPr algn="ctr" fontAlgn="auto">
              <a:spcBef>
                <a:spcPts val="0"/>
              </a:spcBef>
              <a:spcAft>
                <a:spcPts val="0"/>
              </a:spcAft>
              <a:defRPr/>
            </a:pPr>
            <a:r>
              <a:rPr lang="en-US" altLang="de-DE" sz="1600" b="1">
                <a:solidFill>
                  <a:srgbClr val="00CC00"/>
                </a:solidFill>
                <a:effectLst>
                  <a:outerShdw blurRad="38100" dist="38100" dir="2700000" algn="tl">
                    <a:srgbClr val="000000"/>
                  </a:outerShdw>
                </a:effectLst>
                <a:cs typeface="Arial" charset="0"/>
              </a:rPr>
              <a:t>cube</a:t>
            </a:r>
          </a:p>
        </p:txBody>
      </p:sp>
      <p:sp>
        <p:nvSpPr>
          <p:cNvPr id="14" name="Rectangle 13"/>
          <p:cNvSpPr/>
          <p:nvPr/>
        </p:nvSpPr>
        <p:spPr>
          <a:xfrm>
            <a:off x="8140078" y="966801"/>
            <a:ext cx="3166313" cy="1200329"/>
          </a:xfrm>
          <a:prstGeom prst="rect">
            <a:avLst/>
          </a:prstGeom>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r>
              <a:rPr lang="en-US" altLang="de-DE" b="1" dirty="0" smtClean="0">
                <a:solidFill>
                  <a:schemeClr val="bg1"/>
                </a:solidFill>
                <a:effectLst>
                  <a:outerShdw blurRad="38100" dist="38100" dir="2700000" algn="tl">
                    <a:srgbClr val="000000"/>
                  </a:outerShdw>
                </a:effectLst>
                <a:latin typeface="Calibri" panose="020F0502020204030204" pitchFamily="34" charset="0"/>
                <a:cs typeface="Arial" charset="0"/>
              </a:rPr>
              <a:t>Green IT Cube: online </a:t>
            </a:r>
            <a:r>
              <a:rPr lang="en-US" altLang="de-DE" b="1" dirty="0" err="1">
                <a:solidFill>
                  <a:schemeClr val="bg1"/>
                </a:solidFill>
                <a:effectLst>
                  <a:outerShdw blurRad="38100" dist="38100" dir="2700000" algn="tl">
                    <a:srgbClr val="000000"/>
                  </a:outerShdw>
                </a:effectLst>
                <a:latin typeface="Calibri" panose="020F0502020204030204" pitchFamily="34" charset="0"/>
                <a:cs typeface="Arial" charset="0"/>
              </a:rPr>
              <a:t>timeslice</a:t>
            </a:r>
            <a:r>
              <a:rPr lang="en-US" altLang="de-DE" b="1" dirty="0">
                <a:solidFill>
                  <a:schemeClr val="bg1"/>
                </a:solidFill>
                <a:effectLst>
                  <a:outerShdw blurRad="38100" dist="38100" dir="2700000" algn="tl">
                    <a:srgbClr val="000000"/>
                  </a:outerShdw>
                </a:effectLst>
                <a:latin typeface="Calibri" panose="020F0502020204030204" pitchFamily="34" charset="0"/>
                <a:cs typeface="Arial" charset="0"/>
              </a:rPr>
              <a:t> building </a:t>
            </a:r>
            <a:endParaRPr lang="en-US" altLang="de-DE" b="1" dirty="0" smtClean="0">
              <a:solidFill>
                <a:schemeClr val="bg1"/>
              </a:solidFill>
              <a:effectLst>
                <a:outerShdw blurRad="38100" dist="38100" dir="2700000" algn="tl">
                  <a:srgbClr val="000000"/>
                </a:outerShdw>
              </a:effectLst>
              <a:latin typeface="Calibri" panose="020F0502020204030204" pitchFamily="34" charset="0"/>
              <a:cs typeface="Arial" charset="0"/>
            </a:endParaRPr>
          </a:p>
          <a:p>
            <a:pPr algn="ctr"/>
            <a:r>
              <a:rPr lang="en-US" altLang="de-DE" b="1" dirty="0" smtClean="0">
                <a:solidFill>
                  <a:schemeClr val="bg1"/>
                </a:solidFill>
                <a:effectLst>
                  <a:outerShdw blurRad="38100" dist="38100" dir="2700000" algn="tl">
                    <a:srgbClr val="000000"/>
                  </a:outerShdw>
                </a:effectLst>
                <a:latin typeface="Calibri" panose="020F0502020204030204" pitchFamily="34" charset="0"/>
                <a:cs typeface="Arial" charset="0"/>
              </a:rPr>
              <a:t>and </a:t>
            </a:r>
            <a:r>
              <a:rPr lang="en-US" altLang="de-DE" b="1" dirty="0">
                <a:solidFill>
                  <a:schemeClr val="bg1"/>
                </a:solidFill>
                <a:effectLst>
                  <a:outerShdw blurRad="38100" dist="38100" dir="2700000" algn="tl">
                    <a:srgbClr val="000000"/>
                  </a:outerShdw>
                </a:effectLst>
                <a:latin typeface="Calibri" panose="020F0502020204030204" pitchFamily="34" charset="0"/>
                <a:cs typeface="Arial" charset="0"/>
              </a:rPr>
              <a:t>event selection</a:t>
            </a:r>
          </a:p>
        </p:txBody>
      </p:sp>
      <p:sp>
        <p:nvSpPr>
          <p:cNvPr id="15" name="Rectangle 14"/>
          <p:cNvSpPr/>
          <p:nvPr/>
        </p:nvSpPr>
        <p:spPr>
          <a:xfrm>
            <a:off x="4791858" y="955081"/>
            <a:ext cx="3563937" cy="1200329"/>
          </a:xfrm>
          <a:prstGeom prst="rect">
            <a:avLst/>
          </a:prstGeom>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r>
              <a:rPr lang="en-US" altLang="de-DE" b="1" dirty="0" smtClean="0">
                <a:solidFill>
                  <a:schemeClr val="bg1"/>
                </a:solidFill>
                <a:effectLst>
                  <a:outerShdw blurRad="38100" dist="38100" dir="2700000" algn="tl">
                    <a:srgbClr val="000000"/>
                  </a:outerShdw>
                </a:effectLst>
                <a:latin typeface="Calibri" panose="020F0502020204030204" pitchFamily="34" charset="0"/>
                <a:cs typeface="Arial" charset="0"/>
              </a:rPr>
              <a:t>DAQ room:</a:t>
            </a:r>
            <a:endParaRPr lang="de-DE" altLang="de-DE" b="1" dirty="0" smtClean="0">
              <a:solidFill>
                <a:schemeClr val="bg1"/>
              </a:solidFill>
              <a:effectLst>
                <a:outerShdw blurRad="38100" dist="38100" dir="2700000" algn="tl">
                  <a:srgbClr val="000000"/>
                </a:outerShdw>
              </a:effectLst>
              <a:latin typeface="Calibri" panose="020F0502020204030204" pitchFamily="34" charset="0"/>
              <a:cs typeface="Arial" charset="0"/>
            </a:endParaRPr>
          </a:p>
          <a:p>
            <a:pPr algn="ctr"/>
            <a:r>
              <a:rPr lang="de-DE" altLang="de-DE" b="1" dirty="0" smtClean="0">
                <a:solidFill>
                  <a:schemeClr val="bg1"/>
                </a:solidFill>
                <a:effectLst>
                  <a:outerShdw blurRad="38100" dist="38100" dir="2700000" algn="tl">
                    <a:srgbClr val="000000"/>
                  </a:outerShdw>
                </a:effectLst>
                <a:latin typeface="Calibri" panose="020F0502020204030204" pitchFamily="34" charset="0"/>
                <a:cs typeface="Arial" charset="0"/>
              </a:rPr>
              <a:t>d</a:t>
            </a:r>
            <a:r>
              <a:rPr lang="en-US" altLang="de-DE" b="1" dirty="0" err="1">
                <a:solidFill>
                  <a:schemeClr val="bg1"/>
                </a:solidFill>
                <a:effectLst>
                  <a:outerShdw blurRad="38100" dist="38100" dir="2700000" algn="tl">
                    <a:srgbClr val="000000"/>
                  </a:outerShdw>
                </a:effectLst>
                <a:latin typeface="Calibri" panose="020F0502020204030204" pitchFamily="34" charset="0"/>
                <a:cs typeface="Arial" charset="0"/>
              </a:rPr>
              <a:t>ata</a:t>
            </a:r>
            <a:r>
              <a:rPr lang="en-US" altLang="de-DE" b="1" dirty="0">
                <a:solidFill>
                  <a:schemeClr val="bg1"/>
                </a:solidFill>
                <a:effectLst>
                  <a:outerShdw blurRad="38100" dist="38100" dir="2700000" algn="tl">
                    <a:srgbClr val="000000"/>
                  </a:outerShdw>
                </a:effectLst>
                <a:latin typeface="Calibri" panose="020F0502020204030204" pitchFamily="34" charset="0"/>
                <a:cs typeface="Arial" charset="0"/>
              </a:rPr>
              <a:t> pre-processing </a:t>
            </a:r>
          </a:p>
          <a:p>
            <a:pPr algn="ctr"/>
            <a:r>
              <a:rPr lang="en-US" altLang="de-DE" b="1" dirty="0" smtClean="0">
                <a:solidFill>
                  <a:schemeClr val="bg1"/>
                </a:solidFill>
                <a:effectLst>
                  <a:outerShdw blurRad="38100" dist="38100" dir="2700000" algn="tl">
                    <a:srgbClr val="000000"/>
                  </a:outerShdw>
                </a:effectLst>
                <a:latin typeface="Calibri" panose="020F0502020204030204" pitchFamily="34" charset="0"/>
                <a:cs typeface="Arial" charset="0"/>
              </a:rPr>
              <a:t>on FLES </a:t>
            </a:r>
            <a:r>
              <a:rPr lang="en-US" altLang="de-DE" b="1" dirty="0">
                <a:solidFill>
                  <a:schemeClr val="bg1"/>
                </a:solidFill>
                <a:effectLst>
                  <a:outerShdw blurRad="38100" dist="38100" dir="2700000" algn="tl">
                    <a:srgbClr val="000000"/>
                  </a:outerShdw>
                </a:effectLst>
                <a:latin typeface="Calibri" panose="020F0502020204030204" pitchFamily="34" charset="0"/>
                <a:cs typeface="Arial" charset="0"/>
              </a:rPr>
              <a:t>input cluster</a:t>
            </a:r>
          </a:p>
        </p:txBody>
      </p:sp>
      <p:cxnSp>
        <p:nvCxnSpPr>
          <p:cNvPr id="16" name="Straight Arrow Connector 15"/>
          <p:cNvCxnSpPr>
            <a:cxnSpLocks noChangeShapeType="1"/>
            <a:endCxn id="9" idx="0"/>
          </p:cNvCxnSpPr>
          <p:nvPr/>
        </p:nvCxnSpPr>
        <p:spPr bwMode="auto">
          <a:xfrm>
            <a:off x="6574443" y="2099138"/>
            <a:ext cx="14684" cy="844861"/>
          </a:xfrm>
          <a:prstGeom prst="straightConnector1">
            <a:avLst/>
          </a:prstGeom>
          <a:noFill/>
          <a:ln w="57150" algn="ctr">
            <a:solidFill>
              <a:srgbClr val="FF0000"/>
            </a:solidFill>
            <a:round/>
            <a:headEnd/>
            <a:tailEnd type="triangle" w="med" len="me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17" name="Rectangle 16"/>
          <p:cNvSpPr/>
          <p:nvPr/>
        </p:nvSpPr>
        <p:spPr>
          <a:xfrm>
            <a:off x="6963777" y="3467874"/>
            <a:ext cx="1530350" cy="396875"/>
          </a:xfrm>
          <a:prstGeom prst="rect">
            <a:avLst/>
          </a:prstGeom>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r>
              <a:rPr lang="en-US" altLang="de-DE" sz="2000" b="1" dirty="0" smtClean="0">
                <a:solidFill>
                  <a:schemeClr val="bg1"/>
                </a:solidFill>
                <a:effectLst>
                  <a:outerShdw blurRad="38100" dist="38100" dir="2700000" algn="tl">
                    <a:srgbClr val="000000"/>
                  </a:outerShdw>
                </a:effectLst>
                <a:latin typeface="Calibri" panose="020F0502020204030204" pitchFamily="34" charset="0"/>
                <a:cs typeface="Arial" charset="0"/>
              </a:rPr>
              <a:t>~1000m</a:t>
            </a:r>
            <a:endParaRPr lang="en-US" altLang="de-DE" sz="2000" b="1" dirty="0">
              <a:solidFill>
                <a:schemeClr val="bg1"/>
              </a:solidFill>
              <a:effectLst>
                <a:outerShdw blurRad="38100" dist="38100" dir="2700000" algn="tl">
                  <a:srgbClr val="000000"/>
                </a:outerShdw>
              </a:effectLst>
              <a:latin typeface="Calibri" panose="020F0502020204030204" pitchFamily="34" charset="0"/>
              <a:cs typeface="Arial" charset="0"/>
            </a:endParaRPr>
          </a:p>
        </p:txBody>
      </p:sp>
      <p:sp>
        <p:nvSpPr>
          <p:cNvPr id="18" name="Rectangle 17"/>
          <p:cNvSpPr/>
          <p:nvPr/>
        </p:nvSpPr>
        <p:spPr>
          <a:xfrm>
            <a:off x="4812715" y="3975874"/>
            <a:ext cx="1530350" cy="457200"/>
          </a:xfrm>
          <a:prstGeom prst="rect">
            <a:avLst/>
          </a:prstGeom>
        </p:spPr>
        <p:txBody>
          <a:bodyPr>
            <a:spAutoFit/>
          </a:bodyPr>
          <a:lstStyle/>
          <a:p>
            <a:pPr algn="ctr" fontAlgn="auto">
              <a:spcBef>
                <a:spcPts val="0"/>
              </a:spcBef>
              <a:spcAft>
                <a:spcPts val="0"/>
              </a:spcAft>
              <a:defRPr/>
            </a:pPr>
            <a:r>
              <a:rPr lang="en-US" altLang="de-DE" sz="2400" b="1" dirty="0" smtClean="0">
                <a:solidFill>
                  <a:schemeClr val="bg1"/>
                </a:solidFill>
                <a:effectLst>
                  <a:outerShdw blurRad="38100" dist="38100" dir="2700000" algn="tl">
                    <a:srgbClr val="000000"/>
                  </a:outerShdw>
                </a:effectLst>
                <a:cs typeface="Arial" charset="0"/>
              </a:rPr>
              <a:t>~100m</a:t>
            </a:r>
            <a:endParaRPr lang="en-US" altLang="de-DE" sz="2400" b="1" dirty="0">
              <a:solidFill>
                <a:schemeClr val="bg1"/>
              </a:solidFill>
              <a:effectLst>
                <a:outerShdw blurRad="38100" dist="38100" dir="2700000" algn="tl">
                  <a:srgbClr val="000000"/>
                </a:outerShdw>
              </a:effectLst>
              <a:cs typeface="Arial" charset="0"/>
            </a:endParaRPr>
          </a:p>
        </p:txBody>
      </p:sp>
      <p:pic>
        <p:nvPicPr>
          <p:cNvPr id="19" name="Picture 16" descr="https://www.gsi.de/fileadmin/_processed_/csm_1_210116_f1fe4f176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6527" y="2188349"/>
            <a:ext cx="2286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71"/>
          <p:cNvSpPr>
            <a:spLocks noChangeArrowheads="1"/>
          </p:cNvSpPr>
          <p:nvPr/>
        </p:nvSpPr>
        <p:spPr bwMode="auto">
          <a:xfrm>
            <a:off x="6970127" y="2651409"/>
            <a:ext cx="1905000" cy="1066800"/>
          </a:xfrm>
          <a:prstGeom prst="rightArrow">
            <a:avLst>
              <a:gd name="adj1" fmla="val 41074"/>
              <a:gd name="adj2" fmla="val 47768"/>
            </a:avLst>
          </a:prstGeom>
          <a:solidFill>
            <a:srgbClr val="FFFF00">
              <a:alpha val="74901"/>
            </a:srgbClr>
          </a:solidFill>
          <a:ln w="9525">
            <a:solidFill>
              <a:srgbClr val="FFFF00"/>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endParaRPr lang="en-US" altLang="de-DE" sz="1800">
              <a:effectLst/>
              <a:latin typeface="Arial" charset="0"/>
              <a:cs typeface="Arial" charset="0"/>
            </a:endParaRPr>
          </a:p>
        </p:txBody>
      </p:sp>
      <p:sp>
        <p:nvSpPr>
          <p:cNvPr id="21" name="Rectangle 20"/>
          <p:cNvSpPr/>
          <p:nvPr/>
        </p:nvSpPr>
        <p:spPr>
          <a:xfrm>
            <a:off x="6924090" y="2946465"/>
            <a:ext cx="1530350" cy="519112"/>
          </a:xfrm>
          <a:prstGeom prst="rect">
            <a:avLst/>
          </a:prstGeom>
        </p:spPr>
        <p:txBody>
          <a:bodyPr>
            <a:spAutoFit/>
          </a:bodyPr>
          <a:lstStyle/>
          <a:p>
            <a:pPr algn="ctr" fontAlgn="auto">
              <a:spcBef>
                <a:spcPts val="0"/>
              </a:spcBef>
              <a:spcAft>
                <a:spcPts val="0"/>
              </a:spcAft>
              <a:defRPr/>
            </a:pPr>
            <a:r>
              <a:rPr lang="en-US" altLang="de-DE" sz="2800" b="1" dirty="0">
                <a:solidFill>
                  <a:schemeClr val="bg1"/>
                </a:solidFill>
                <a:effectLst>
                  <a:outerShdw blurRad="38100" dist="38100" dir="2700000" algn="tl">
                    <a:srgbClr val="000000"/>
                  </a:outerShdw>
                </a:effectLst>
                <a:cs typeface="Arial" charset="0"/>
              </a:rPr>
              <a:t>2</a:t>
            </a:r>
            <a:r>
              <a:rPr lang="en-US" altLang="de-DE" sz="2800" b="1" dirty="0" smtClean="0">
                <a:solidFill>
                  <a:schemeClr val="bg1"/>
                </a:solidFill>
                <a:effectLst>
                  <a:outerShdw blurRad="38100" dist="38100" dir="2700000" algn="tl">
                    <a:srgbClr val="000000"/>
                  </a:outerShdw>
                </a:effectLst>
                <a:cs typeface="Arial" charset="0"/>
              </a:rPr>
              <a:t> </a:t>
            </a:r>
            <a:r>
              <a:rPr lang="en-US" altLang="de-DE" sz="2800" b="1" dirty="0">
                <a:solidFill>
                  <a:schemeClr val="bg1"/>
                </a:solidFill>
                <a:effectLst>
                  <a:outerShdw blurRad="38100" dist="38100" dir="2700000" algn="tl">
                    <a:srgbClr val="000000"/>
                  </a:outerShdw>
                </a:effectLst>
                <a:cs typeface="Arial" charset="0"/>
              </a:rPr>
              <a:t>TB/s</a:t>
            </a:r>
          </a:p>
        </p:txBody>
      </p:sp>
      <p:sp>
        <p:nvSpPr>
          <p:cNvPr id="22" name="Rectangle 35"/>
          <p:cNvSpPr>
            <a:spLocks noChangeArrowheads="1"/>
          </p:cNvSpPr>
          <p:nvPr/>
        </p:nvSpPr>
        <p:spPr bwMode="auto">
          <a:xfrm rot="21391634">
            <a:off x="8951481" y="2810595"/>
            <a:ext cx="1384610" cy="338554"/>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defRPr/>
            </a:pPr>
            <a:r>
              <a:rPr lang="de-DE" altLang="de-DE" sz="1600" b="1" dirty="0">
                <a:solidFill>
                  <a:srgbClr val="00CC00"/>
                </a:solidFill>
                <a:effectLst>
                  <a:outerShdw blurRad="38100" dist="38100" dir="2700000" algn="tl">
                    <a:srgbClr val="000000"/>
                  </a:outerShdw>
                </a:effectLst>
                <a:latin typeface="Calibri" panose="020F0502020204030204" pitchFamily="34" charset="0"/>
              </a:rPr>
              <a:t>G</a:t>
            </a:r>
            <a:r>
              <a:rPr lang="en-US" altLang="de-DE" sz="1600" b="1" dirty="0" err="1" smtClean="0">
                <a:solidFill>
                  <a:srgbClr val="00CC00"/>
                </a:solidFill>
                <a:effectLst>
                  <a:outerShdw blurRad="38100" dist="38100" dir="2700000" algn="tl">
                    <a:srgbClr val="000000"/>
                  </a:outerShdw>
                </a:effectLst>
                <a:latin typeface="Calibri" panose="020F0502020204030204" pitchFamily="34" charset="0"/>
              </a:rPr>
              <a:t>reen</a:t>
            </a:r>
            <a:r>
              <a:rPr lang="en-US" altLang="de-DE" sz="1600" b="1" dirty="0" smtClean="0">
                <a:solidFill>
                  <a:srgbClr val="00CC00"/>
                </a:solidFill>
                <a:effectLst>
                  <a:outerShdw blurRad="38100" dist="38100" dir="2700000" algn="tl">
                    <a:srgbClr val="000000"/>
                  </a:outerShdw>
                </a:effectLst>
                <a:latin typeface="Calibri" panose="020F0502020204030204" pitchFamily="34" charset="0"/>
              </a:rPr>
              <a:t> IT Cube</a:t>
            </a:r>
            <a:endParaRPr lang="en-US" altLang="de-DE" sz="1600" b="1" dirty="0">
              <a:solidFill>
                <a:srgbClr val="00CC00"/>
              </a:solidFill>
              <a:effectLst>
                <a:outerShdw blurRad="38100" dist="38100" dir="2700000" algn="tl">
                  <a:srgbClr val="000000"/>
                </a:outerShdw>
              </a:effectLst>
              <a:latin typeface="Calibri" panose="020F0502020204030204" pitchFamily="34" charset="0"/>
            </a:endParaRPr>
          </a:p>
        </p:txBody>
      </p:sp>
      <p:sp>
        <p:nvSpPr>
          <p:cNvPr id="23" name="Rectangle 26"/>
          <p:cNvSpPr/>
          <p:nvPr/>
        </p:nvSpPr>
        <p:spPr>
          <a:xfrm>
            <a:off x="7046327" y="2545686"/>
            <a:ext cx="1530350" cy="707886"/>
          </a:xfrm>
          <a:prstGeom prst="rect">
            <a:avLst/>
          </a:prstGeom>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r>
              <a:rPr lang="de-DE" altLang="de-DE" sz="2000" b="1" dirty="0">
                <a:solidFill>
                  <a:schemeClr val="bg1"/>
                </a:solidFill>
                <a:effectLst>
                  <a:outerShdw blurRad="38100" dist="38100" dir="2700000" algn="tl">
                    <a:srgbClr val="000000"/>
                  </a:outerShdw>
                </a:effectLst>
                <a:latin typeface="Calibri" panose="020F0502020204030204" pitchFamily="34" charset="0"/>
                <a:cs typeface="Arial" charset="0"/>
              </a:rPr>
              <a:t>μ</a:t>
            </a:r>
            <a:r>
              <a:rPr lang="el-GR" altLang="de-DE" sz="2000" b="1" dirty="0">
                <a:solidFill>
                  <a:schemeClr val="bg1"/>
                </a:solidFill>
                <a:effectLst>
                  <a:outerShdw blurRad="38100" dist="38100" dir="2700000" algn="tl">
                    <a:srgbClr val="000000"/>
                  </a:outerShdw>
                </a:effectLst>
                <a:latin typeface="Calibri" panose="020F0502020204030204" pitchFamily="34" charset="0"/>
                <a:cs typeface="Arial" charset="0"/>
              </a:rPr>
              <a:t>-</a:t>
            </a:r>
            <a:r>
              <a:rPr lang="en-US" altLang="de-DE" sz="2000" b="1" dirty="0" smtClean="0">
                <a:solidFill>
                  <a:schemeClr val="bg1"/>
                </a:solidFill>
                <a:effectLst>
                  <a:outerShdw blurRad="38100" dist="38100" dir="2700000" algn="tl">
                    <a:srgbClr val="000000"/>
                  </a:outerShdw>
                </a:effectLst>
                <a:latin typeface="Calibri" panose="020F0502020204030204" pitchFamily="34" charset="0"/>
                <a:cs typeface="Arial" charset="0"/>
              </a:rPr>
              <a:t>slices</a:t>
            </a:r>
          </a:p>
          <a:p>
            <a:pPr algn="ctr"/>
            <a:endParaRPr lang="en-US" altLang="de-DE" sz="2000" b="1" dirty="0">
              <a:solidFill>
                <a:schemeClr val="bg1"/>
              </a:solidFill>
              <a:effectLst>
                <a:outerShdw blurRad="38100" dist="38100" dir="2700000" algn="tl">
                  <a:srgbClr val="000000"/>
                </a:outerShdw>
              </a:effectLst>
              <a:latin typeface="Calibri" panose="020F0502020204030204" pitchFamily="34" charset="0"/>
              <a:cs typeface="Arial" charset="0"/>
            </a:endParaRPr>
          </a:p>
        </p:txBody>
      </p:sp>
      <p:sp>
        <p:nvSpPr>
          <p:cNvPr id="24" name="Rectangle 20"/>
          <p:cNvSpPr>
            <a:spLocks noChangeArrowheads="1"/>
          </p:cNvSpPr>
          <p:nvPr/>
        </p:nvSpPr>
        <p:spPr bwMode="auto">
          <a:xfrm>
            <a:off x="1807271" y="955081"/>
            <a:ext cx="2895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fontAlgn="base">
              <a:spcBef>
                <a:spcPct val="20000"/>
              </a:spcBef>
              <a:spcAft>
                <a:spcPct val="0"/>
              </a:spcAft>
              <a:buChar char="»"/>
              <a:defRPr sz="2000">
                <a:solidFill>
                  <a:schemeClr val="tx1"/>
                </a:solidFill>
                <a:latin typeface="Times New Roman" pitchFamily="18" charset="0"/>
              </a:defRPr>
            </a:lvl6pPr>
            <a:lvl7pPr marL="2971800" indent="-228600" fontAlgn="base">
              <a:spcBef>
                <a:spcPct val="20000"/>
              </a:spcBef>
              <a:spcAft>
                <a:spcPct val="0"/>
              </a:spcAft>
              <a:buChar char="»"/>
              <a:defRPr sz="2000">
                <a:solidFill>
                  <a:schemeClr val="tx1"/>
                </a:solidFill>
                <a:latin typeface="Times New Roman" pitchFamily="18" charset="0"/>
              </a:defRPr>
            </a:lvl7pPr>
            <a:lvl8pPr marL="3429000" indent="-228600" fontAlgn="base">
              <a:spcBef>
                <a:spcPct val="20000"/>
              </a:spcBef>
              <a:spcAft>
                <a:spcPct val="0"/>
              </a:spcAft>
              <a:buChar char="»"/>
              <a:defRPr sz="2000">
                <a:solidFill>
                  <a:schemeClr val="tx1"/>
                </a:solidFill>
                <a:latin typeface="Times New Roman" pitchFamily="18" charset="0"/>
              </a:defRPr>
            </a:lvl8pPr>
            <a:lvl9pPr marL="3886200" indent="-228600" fontAlgn="base">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b="1" dirty="0" smtClean="0">
                <a:solidFill>
                  <a:schemeClr val="bg1"/>
                </a:solidFill>
                <a:effectLst>
                  <a:outerShdw blurRad="38100" dist="38100" dir="2700000" algn="tl">
                    <a:srgbClr val="000000"/>
                  </a:outerShdw>
                </a:effectLst>
                <a:latin typeface="Calibri" panose="020F0502020204030204" pitchFamily="34" charset="0"/>
              </a:rPr>
              <a:t>CBM: a fixed </a:t>
            </a:r>
            <a:r>
              <a:rPr lang="en-US" altLang="en-US" sz="2400" b="1" dirty="0">
                <a:solidFill>
                  <a:schemeClr val="bg1"/>
                </a:solidFill>
                <a:effectLst>
                  <a:outerShdw blurRad="38100" dist="38100" dir="2700000" algn="tl">
                    <a:srgbClr val="000000"/>
                  </a:outerShdw>
                </a:effectLst>
                <a:latin typeface="Calibri" panose="020F0502020204030204" pitchFamily="34" charset="0"/>
              </a:rPr>
              <a:t>target,</a:t>
            </a:r>
          </a:p>
          <a:p>
            <a:pPr>
              <a:spcBef>
                <a:spcPct val="0"/>
              </a:spcBef>
              <a:buFontTx/>
              <a:buNone/>
            </a:pPr>
            <a:r>
              <a:rPr lang="en-US" altLang="en-US" sz="2400" b="1" dirty="0">
                <a:solidFill>
                  <a:schemeClr val="bg1"/>
                </a:solidFill>
                <a:effectLst>
                  <a:outerShdw blurRad="38100" dist="38100" dir="2700000" algn="tl">
                    <a:srgbClr val="000000"/>
                  </a:outerShdw>
                </a:effectLst>
                <a:latin typeface="Calibri" panose="020F0502020204030204" pitchFamily="34" charset="0"/>
              </a:rPr>
              <a:t>high interaction rate, </a:t>
            </a:r>
          </a:p>
          <a:p>
            <a:pPr>
              <a:spcBef>
                <a:spcPct val="0"/>
              </a:spcBef>
              <a:buFontTx/>
              <a:buNone/>
            </a:pPr>
            <a:r>
              <a:rPr lang="en-US" altLang="en-US" sz="2400" b="1" dirty="0">
                <a:solidFill>
                  <a:schemeClr val="bg1"/>
                </a:solidFill>
                <a:effectLst>
                  <a:outerShdw blurRad="38100" dist="38100" dir="2700000" algn="tl">
                    <a:srgbClr val="000000"/>
                  </a:outerShdw>
                </a:effectLst>
                <a:latin typeface="Calibri" panose="020F0502020204030204" pitchFamily="34" charset="0"/>
              </a:rPr>
              <a:t>heavy ion physics</a:t>
            </a:r>
          </a:p>
          <a:p>
            <a:pPr>
              <a:spcBef>
                <a:spcPct val="0"/>
              </a:spcBef>
              <a:buFontTx/>
              <a:buNone/>
            </a:pPr>
            <a:r>
              <a:rPr lang="en-US" altLang="en-US" sz="2400" b="1" dirty="0">
                <a:solidFill>
                  <a:schemeClr val="bg1"/>
                </a:solidFill>
                <a:effectLst>
                  <a:outerShdw blurRad="38100" dist="38100" dir="2700000" algn="tl">
                    <a:srgbClr val="000000"/>
                  </a:outerShdw>
                </a:effectLst>
                <a:latin typeface="Calibri" panose="020F0502020204030204" pitchFamily="34" charset="0"/>
              </a:rPr>
              <a:t>experiment</a:t>
            </a:r>
          </a:p>
        </p:txBody>
      </p:sp>
      <p:sp>
        <p:nvSpPr>
          <p:cNvPr id="25" name="Rectangle 82"/>
          <p:cNvSpPr>
            <a:spLocks noChangeArrowheads="1"/>
          </p:cNvSpPr>
          <p:nvPr/>
        </p:nvSpPr>
        <p:spPr bwMode="auto">
          <a:xfrm rot="12574093">
            <a:off x="4737647" y="4655479"/>
            <a:ext cx="826445" cy="584775"/>
          </a:xfrm>
          <a:prstGeom prst="rect">
            <a:avLst/>
          </a:prstGeom>
          <a:noFill/>
          <a:ln>
            <a:noFill/>
          </a:ln>
          <a:effectLst/>
          <a:extLst/>
        </p:spPr>
        <p:txBody>
          <a:bodyPr wrap="none">
            <a:spAutoFit/>
          </a:bodyPr>
          <a:lstStyle/>
          <a:p>
            <a:pPr fontAlgn="auto">
              <a:spcBef>
                <a:spcPts val="0"/>
              </a:spcBef>
              <a:spcAft>
                <a:spcPts val="0"/>
              </a:spcAft>
              <a:defRPr/>
            </a:pPr>
            <a:r>
              <a:rPr lang="en-US" altLang="de-DE" sz="3200" b="1" dirty="0" smtClean="0">
                <a:effectLst>
                  <a:outerShdw blurRad="38100" dist="38100" dir="2700000" algn="tl">
                    <a:srgbClr val="FFFFFF"/>
                  </a:outerShdw>
                </a:effectLst>
                <a:cs typeface="Arial" charset="0"/>
              </a:rPr>
              <a:t>raw</a:t>
            </a:r>
            <a:endParaRPr lang="en-US" altLang="de-DE" sz="3200" b="1" dirty="0">
              <a:effectLst>
                <a:outerShdw blurRad="38100" dist="38100" dir="2700000" algn="tl">
                  <a:srgbClr val="FFFFFF"/>
                </a:outerShdw>
              </a:effectLst>
              <a:cs typeface="Arial" charset="0"/>
            </a:endParaRPr>
          </a:p>
        </p:txBody>
      </p:sp>
      <p:pic>
        <p:nvPicPr>
          <p:cNvPr id="26" name="Picture 10" descr="http://cbm.uni-muenster.de/pics/cbm_logo_offcial_200x270.jpg"/>
          <p:cNvPicPr>
            <a:picLocks noChangeAspect="1" noChangeArrowheads="1"/>
          </p:cNvPicPr>
          <p:nvPr/>
        </p:nvPicPr>
        <p:blipFill>
          <a:blip r:embed="rId5"/>
          <a:srcRect/>
          <a:stretch>
            <a:fillRect/>
          </a:stretch>
        </p:blipFill>
        <p:spPr bwMode="auto">
          <a:xfrm>
            <a:off x="11341130" y="5810250"/>
            <a:ext cx="711200" cy="958850"/>
          </a:xfrm>
          <a:prstGeom prst="rect">
            <a:avLst/>
          </a:prstGeom>
          <a:noFill/>
          <a:ln w="9525">
            <a:noFill/>
            <a:miter lim="800000"/>
            <a:headEnd/>
            <a:tailEnd/>
          </a:ln>
        </p:spPr>
      </p:pic>
    </p:spTree>
    <p:extLst>
      <p:ext uri="{BB962C8B-B14F-4D97-AF65-F5344CB8AC3E}">
        <p14:creationId xmlns:p14="http://schemas.microsoft.com/office/powerpoint/2010/main" val="2317984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irst-level Event Selector (FLES)"/>
          <p:cNvSpPr>
            <a:spLocks noGrp="1"/>
          </p:cNvSpPr>
          <p:nvPr>
            <p:ph type="title"/>
          </p:nvPr>
        </p:nvSpPr>
        <p:spPr>
          <a:prstGeom prst="rect">
            <a:avLst/>
          </a:prstGeom>
        </p:spPr>
        <p:txBody>
          <a:bodyPr/>
          <a:lstStyle/>
          <a:p>
            <a:r>
              <a:t>First-level Event Selector (FLES)</a:t>
            </a:r>
          </a:p>
        </p:txBody>
      </p:sp>
      <p:sp>
        <p:nvSpPr>
          <p:cNvPr id="82" name="FLES is designed as an HPC cluster…"/>
          <p:cNvSpPr>
            <a:spLocks noGrp="1"/>
          </p:cNvSpPr>
          <p:nvPr>
            <p:ph type="body" sz="half" idx="1"/>
          </p:nvPr>
        </p:nvSpPr>
        <p:spPr>
          <a:xfrm>
            <a:off x="354521" y="916951"/>
            <a:ext cx="5143125" cy="5757382"/>
          </a:xfrm>
          <a:prstGeom prst="rect">
            <a:avLst/>
          </a:prstGeom>
        </p:spPr>
        <p:txBody>
          <a:bodyPr/>
          <a:lstStyle/>
          <a:p>
            <a:pPr marL="203200" indent="-203200" defTabSz="257175">
              <a:spcBef>
                <a:spcPts val="2000"/>
              </a:spcBef>
              <a:tabLst>
                <a:tab pos="622300" algn="l"/>
              </a:tabLst>
              <a:defRPr sz="4160"/>
            </a:pPr>
            <a:r>
              <a:rPr sz="1600" dirty="0"/>
              <a:t>FLES is designed as an </a:t>
            </a:r>
            <a:r>
              <a:rPr sz="1600" dirty="0">
                <a:latin typeface="Helvetica Neue Medium"/>
                <a:ea typeface="Helvetica Neue Medium"/>
                <a:cs typeface="Helvetica Neue Medium"/>
                <a:sym typeface="Helvetica Neue Medium"/>
              </a:rPr>
              <a:t>HPC cluster</a:t>
            </a:r>
          </a:p>
          <a:p>
            <a:pPr marL="320040" lvl="1" indent="-167640" defTabSz="257175">
              <a:spcBef>
                <a:spcPts val="950"/>
              </a:spcBef>
              <a:tabLst>
                <a:tab pos="806450" algn="l"/>
              </a:tabLst>
              <a:defRPr sz="3360"/>
            </a:pPr>
            <a:r>
              <a:rPr sz="1400" dirty="0"/>
              <a:t>Commodity PC hardware</a:t>
            </a:r>
          </a:p>
          <a:p>
            <a:pPr marL="320040" lvl="1" indent="-167640" defTabSz="257175">
              <a:spcBef>
                <a:spcPts val="950"/>
              </a:spcBef>
              <a:tabLst>
                <a:tab pos="806450" algn="l"/>
              </a:tabLst>
              <a:defRPr sz="3360"/>
            </a:pPr>
            <a:r>
              <a:rPr sz="1400" dirty="0"/>
              <a:t>FPGA-based custom </a:t>
            </a:r>
            <a:r>
              <a:rPr sz="1400" dirty="0" err="1"/>
              <a:t>PCIe</a:t>
            </a:r>
            <a:r>
              <a:rPr sz="1400" dirty="0"/>
              <a:t> input interface</a:t>
            </a:r>
          </a:p>
          <a:p>
            <a:pPr marL="320040" lvl="1" indent="-167640" defTabSz="257175">
              <a:spcBef>
                <a:spcPts val="950"/>
              </a:spcBef>
              <a:tabLst>
                <a:tab pos="806450" algn="l"/>
              </a:tabLst>
              <a:defRPr sz="3360"/>
            </a:pPr>
            <a:r>
              <a:rPr sz="1400" dirty="0"/>
              <a:t>Total input data rate &gt; 1 TB/s </a:t>
            </a:r>
          </a:p>
          <a:p>
            <a:pPr marL="203200" indent="-203200" defTabSz="257175">
              <a:spcBef>
                <a:spcPts val="2000"/>
              </a:spcBef>
              <a:tabLst>
                <a:tab pos="622300" algn="l"/>
              </a:tabLst>
              <a:defRPr sz="4160"/>
            </a:pPr>
            <a:r>
              <a:rPr sz="1600" dirty="0" err="1"/>
              <a:t>Timeslice</a:t>
            </a:r>
            <a:r>
              <a:rPr sz="1600" dirty="0"/>
              <a:t> building via </a:t>
            </a:r>
            <a:r>
              <a:rPr sz="1600" dirty="0" err="1"/>
              <a:t>InfiniBand</a:t>
            </a:r>
            <a:r>
              <a:rPr sz="1600" dirty="0"/>
              <a:t> network</a:t>
            </a:r>
          </a:p>
          <a:p>
            <a:pPr marL="320040" lvl="1" indent="-167640" defTabSz="257175">
              <a:spcBef>
                <a:spcPts val="950"/>
              </a:spcBef>
              <a:tabLst>
                <a:tab pos="806450" algn="l"/>
              </a:tabLst>
              <a:defRPr sz="3360"/>
            </a:pPr>
            <a:r>
              <a:rPr sz="1400" dirty="0"/>
              <a:t>Combines the data from all input links to </a:t>
            </a:r>
            <a:r>
              <a:rPr sz="1400" dirty="0">
                <a:latin typeface="Helvetica Neue Medium"/>
                <a:ea typeface="Helvetica Neue Medium"/>
                <a:cs typeface="Helvetica Neue Medium"/>
                <a:sym typeface="Helvetica Neue Medium"/>
              </a:rPr>
              <a:t>self-contained overlapping processing intervals</a:t>
            </a:r>
            <a:r>
              <a:rPr sz="1400" dirty="0"/>
              <a:t> and distributes them to </a:t>
            </a:r>
            <a:r>
              <a:rPr lang="en-US" sz="1400" dirty="0" smtClean="0"/>
              <a:t>processing</a:t>
            </a:r>
            <a:r>
              <a:rPr sz="1400" dirty="0" smtClean="0"/>
              <a:t> </a:t>
            </a:r>
            <a:r>
              <a:rPr sz="1400" dirty="0"/>
              <a:t>nodes</a:t>
            </a:r>
          </a:p>
          <a:p>
            <a:pPr marL="320040" lvl="1" indent="-167640" defTabSz="257175">
              <a:spcBef>
                <a:spcPts val="950"/>
              </a:spcBef>
              <a:tabLst>
                <a:tab pos="806450" algn="l"/>
              </a:tabLst>
              <a:defRPr sz="3360"/>
            </a:pPr>
            <a:r>
              <a:rPr sz="1400" dirty="0"/>
              <a:t>RDMA data transfer very convenient for </a:t>
            </a:r>
            <a:r>
              <a:rPr sz="1400" dirty="0" err="1"/>
              <a:t>timeslice</a:t>
            </a:r>
            <a:r>
              <a:rPr sz="1400" dirty="0"/>
              <a:t> building</a:t>
            </a:r>
          </a:p>
          <a:p>
            <a:pPr marL="203200" indent="-203200" defTabSz="257175">
              <a:spcBef>
                <a:spcPts val="2000"/>
              </a:spcBef>
              <a:tabLst>
                <a:tab pos="622300" algn="l"/>
              </a:tabLst>
              <a:defRPr sz="4160"/>
            </a:pPr>
            <a:r>
              <a:rPr sz="1600" dirty="0"/>
              <a:t>Located in the Green IT Cube data center</a:t>
            </a:r>
          </a:p>
          <a:p>
            <a:pPr marL="320040" lvl="1" indent="-167640" defTabSz="257175">
              <a:spcBef>
                <a:spcPts val="950"/>
              </a:spcBef>
              <a:tabLst>
                <a:tab pos="806450" algn="l"/>
              </a:tabLst>
              <a:defRPr sz="3360"/>
            </a:pPr>
            <a:r>
              <a:rPr sz="1400" dirty="0"/>
              <a:t>Cost-efficient infrastructure sharing</a:t>
            </a:r>
          </a:p>
          <a:p>
            <a:pPr marL="320040" lvl="1" indent="-167640" defTabSz="257175">
              <a:spcBef>
                <a:spcPts val="950"/>
              </a:spcBef>
              <a:tabLst>
                <a:tab pos="806450" algn="l"/>
              </a:tabLst>
              <a:defRPr sz="3360"/>
            </a:pPr>
            <a:r>
              <a:rPr sz="1400" dirty="0"/>
              <a:t>Maximum CBM online computing power only needed in a fraction of time</a:t>
            </a:r>
            <a:br>
              <a:rPr sz="1400" dirty="0"/>
            </a:br>
            <a:r>
              <a:rPr sz="1400" dirty="0"/>
              <a:t>→ combine and share computing resources</a:t>
            </a:r>
          </a:p>
        </p:txBody>
      </p:sp>
      <p:pic>
        <p:nvPicPr>
          <p:cNvPr id="84" name="image.png" descr="image.png"/>
          <p:cNvPicPr>
            <a:picLocks/>
          </p:cNvPicPr>
          <p:nvPr/>
        </p:nvPicPr>
        <p:blipFill>
          <a:blip r:embed="rId2">
            <a:extLst/>
          </a:blip>
          <a:srcRect l="2875" t="5986" r="5999" b="4098"/>
          <a:stretch>
            <a:fillRect/>
          </a:stretch>
        </p:blipFill>
        <p:spPr>
          <a:xfrm>
            <a:off x="5823825" y="966967"/>
            <a:ext cx="5970670" cy="3556708"/>
          </a:xfrm>
          <a:prstGeom prst="rect">
            <a:avLst/>
          </a:prstGeom>
          <a:ln w="12700">
            <a:miter lim="400000"/>
          </a:ln>
        </p:spPr>
      </p:pic>
      <p:sp>
        <p:nvSpPr>
          <p:cNvPr id="85" name="Rechteck"/>
          <p:cNvSpPr/>
          <p:nvPr/>
        </p:nvSpPr>
        <p:spPr>
          <a:xfrm>
            <a:off x="7089184" y="3877771"/>
            <a:ext cx="278361" cy="215251"/>
          </a:xfrm>
          <a:prstGeom prst="rect">
            <a:avLst/>
          </a:prstGeom>
          <a:solidFill>
            <a:srgbClr val="FFFFFF"/>
          </a:solidFill>
          <a:ln w="50800">
            <a:solidFill>
              <a:srgbClr val="FF261C"/>
            </a:solidFill>
            <a:miter lim="400000"/>
          </a:ln>
        </p:spPr>
        <p:txBody>
          <a:bodyPr lIns="26789" tIns="26789" rIns="26789" bIns="26789" anchor="ctr"/>
          <a:lstStyle/>
          <a:p>
            <a:pPr>
              <a:lnSpc>
                <a:spcPts val="3450"/>
              </a:lnSpc>
              <a:tabLst>
                <a:tab pos="749300" algn="l"/>
              </a:tabLst>
              <a:defRPr sz="5800">
                <a:effectLst>
                  <a:outerShdw blurRad="38100" dist="12700" dir="5400000" rotWithShape="0">
                    <a:srgbClr val="000000">
                      <a:alpha val="50000"/>
                    </a:srgbClr>
                  </a:outerShdw>
                </a:effectLst>
                <a:latin typeface="Gill Sans"/>
                <a:ea typeface="Gill Sans"/>
                <a:cs typeface="Gill Sans"/>
                <a:sym typeface="Gill Sans"/>
              </a:defRPr>
            </a:pPr>
            <a:endParaRPr sz="2900"/>
          </a:p>
        </p:txBody>
      </p:sp>
      <p:sp>
        <p:nvSpPr>
          <p:cNvPr id="86" name="Linie"/>
          <p:cNvSpPr/>
          <p:nvPr/>
        </p:nvSpPr>
        <p:spPr>
          <a:xfrm flipV="1">
            <a:off x="7251467" y="2746296"/>
            <a:ext cx="3394423" cy="1238537"/>
          </a:xfrm>
          <a:prstGeom prst="line">
            <a:avLst/>
          </a:prstGeom>
          <a:ln w="50800">
            <a:solidFill>
              <a:srgbClr val="0248A9"/>
            </a:solidFill>
            <a:headEnd type="triangle"/>
            <a:tailEnd type="triangle"/>
          </a:ln>
        </p:spPr>
        <p:txBody>
          <a:bodyPr lIns="35719" tIns="35719" rIns="35719" bIns="35719" anchor="ctr"/>
          <a:lstStyle/>
          <a:p>
            <a:pPr algn="l">
              <a:defRPr sz="1600">
                <a:latin typeface="Helvetica"/>
                <a:ea typeface="Helvetica"/>
                <a:cs typeface="Helvetica"/>
                <a:sym typeface="Helvetica"/>
              </a:defRPr>
            </a:pPr>
            <a:endParaRPr sz="800"/>
          </a:p>
        </p:txBody>
      </p:sp>
      <p:sp>
        <p:nvSpPr>
          <p:cNvPr id="87" name="~350 m linear distance…"/>
          <p:cNvSpPr/>
          <p:nvPr/>
        </p:nvSpPr>
        <p:spPr>
          <a:xfrm rot="20400000">
            <a:off x="7738612" y="3081915"/>
            <a:ext cx="2597726" cy="507366"/>
          </a:xfrm>
          <a:prstGeom prst="rect">
            <a:avLst/>
          </a:prstGeom>
          <a:solidFill>
            <a:srgbClr val="000000">
              <a:alpha val="3799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nSpc>
                <a:spcPts val="1900"/>
              </a:lnSpc>
              <a:buClr>
                <a:srgbClr val="D6A800"/>
              </a:buClr>
              <a:buFont typeface="Wingdings"/>
              <a:tabLst>
                <a:tab pos="749300" algn="l"/>
              </a:tabLst>
              <a:defRPr sz="3200" b="1">
                <a:solidFill>
                  <a:srgbClr val="FFFFFF"/>
                </a:solidFill>
                <a:effectLst>
                  <a:outerShdw blurRad="101600" dir="18900000" rotWithShape="0">
                    <a:srgbClr val="53585F"/>
                  </a:outerShdw>
                </a:effectLst>
                <a:uFill>
                  <a:solidFill>
                    <a:srgbClr val="0248A9"/>
                  </a:solidFill>
                </a:uFill>
                <a:latin typeface="+mn-lt"/>
                <a:ea typeface="+mn-ea"/>
                <a:cs typeface="+mn-cs"/>
                <a:sym typeface="Helvetica Neue"/>
              </a:defRPr>
            </a:pPr>
            <a:r>
              <a:rPr sz="1800" dirty="0"/>
              <a:t>~350 m linear distance</a:t>
            </a:r>
          </a:p>
          <a:p>
            <a:pPr>
              <a:lnSpc>
                <a:spcPts val="1900"/>
              </a:lnSpc>
              <a:buClr>
                <a:srgbClr val="D6A800"/>
              </a:buClr>
              <a:buFont typeface="Wingdings"/>
              <a:tabLst>
                <a:tab pos="749300" algn="l"/>
              </a:tabLst>
              <a:defRPr sz="3200" b="1">
                <a:solidFill>
                  <a:srgbClr val="FFFFFF"/>
                </a:solidFill>
                <a:effectLst>
                  <a:outerShdw blurRad="101600" dir="18900000" rotWithShape="0">
                    <a:srgbClr val="53585F"/>
                  </a:outerShdw>
                </a:effectLst>
                <a:uFill>
                  <a:solidFill>
                    <a:srgbClr val="0248A9"/>
                  </a:solidFill>
                </a:uFill>
                <a:latin typeface="+mn-lt"/>
                <a:ea typeface="+mn-ea"/>
                <a:cs typeface="+mn-cs"/>
                <a:sym typeface="Helvetica Neue"/>
              </a:defRPr>
            </a:pPr>
            <a:endParaRPr sz="1800" dirty="0"/>
          </a:p>
        </p:txBody>
      </p:sp>
      <p:sp>
        <p:nvSpPr>
          <p:cNvPr id="89" name="Consequences…"/>
          <p:cNvSpPr/>
          <p:nvPr/>
        </p:nvSpPr>
        <p:spPr>
          <a:xfrm>
            <a:off x="5714699" y="5129087"/>
            <a:ext cx="4679925" cy="1134278"/>
          </a:xfrm>
          <a:prstGeom prst="rect">
            <a:avLst/>
          </a:prstGeom>
          <a:solidFill>
            <a:srgbClr val="FFFFFF"/>
          </a:solidFill>
          <a:ln w="50800">
            <a:solidFill>
              <a:srgbClr val="0086CB"/>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5250" tIns="95250" rIns="95250" bIns="95250"/>
          <a:lstStyle/>
          <a:p>
            <a:pPr defTabSz="315888">
              <a:spcBef>
                <a:spcPts val="200"/>
              </a:spcBef>
              <a:defRPr sz="3800">
                <a:uFill>
                  <a:solidFill>
                    <a:srgbClr val="000000"/>
                  </a:solidFill>
                </a:uFill>
                <a:latin typeface="Helvetica Neue Medium"/>
                <a:ea typeface="Helvetica Neue Medium"/>
                <a:cs typeface="Helvetica Neue Medium"/>
                <a:sym typeface="Helvetica Neue Medium"/>
              </a:defRPr>
            </a:pPr>
            <a:r>
              <a:rPr sz="1900" dirty="0"/>
              <a:t>Consequences</a:t>
            </a:r>
          </a:p>
          <a:p>
            <a:pPr marL="164067" indent="-164067" defTabSz="315888">
              <a:spcBef>
                <a:spcPts val="200"/>
              </a:spcBef>
              <a:buClr>
                <a:srgbClr val="000000"/>
              </a:buClr>
              <a:buSzPct val="100000"/>
              <a:buChar char="•"/>
              <a:defRPr sz="3600">
                <a:uFill>
                  <a:solidFill>
                    <a:srgbClr val="000000"/>
                  </a:solidFill>
                </a:uFill>
              </a:defRPr>
            </a:pPr>
            <a:r>
              <a:rPr sz="1800" dirty="0"/>
              <a:t>Transmit 10 </a:t>
            </a:r>
            <a:r>
              <a:rPr sz="1800" dirty="0" err="1"/>
              <a:t>TBit</a:t>
            </a:r>
            <a:r>
              <a:rPr sz="1800" dirty="0"/>
              <a:t>/s over </a:t>
            </a:r>
            <a:r>
              <a:rPr lang="en-US" sz="1800" dirty="0" smtClean="0"/>
              <a:t>10</a:t>
            </a:r>
            <a:r>
              <a:rPr sz="1800" dirty="0" smtClean="0"/>
              <a:t>00 </a:t>
            </a:r>
            <a:r>
              <a:rPr sz="1800" dirty="0"/>
              <a:t>m distance</a:t>
            </a:r>
          </a:p>
          <a:p>
            <a:pPr marL="164067" indent="-164067" defTabSz="315888">
              <a:spcBef>
                <a:spcPts val="200"/>
              </a:spcBef>
              <a:buClr>
                <a:srgbClr val="000000"/>
              </a:buClr>
              <a:buSzPct val="100000"/>
              <a:buChar char="•"/>
              <a:defRPr sz="3600">
                <a:uFill>
                  <a:solidFill>
                    <a:srgbClr val="000000"/>
                  </a:solidFill>
                </a:uFill>
              </a:defRPr>
            </a:pPr>
            <a:r>
              <a:rPr sz="1800" dirty="0"/>
              <a:t>Single-mode optics, increased link latency</a:t>
            </a:r>
          </a:p>
        </p:txBody>
      </p:sp>
      <p:grpSp>
        <p:nvGrpSpPr>
          <p:cNvPr id="92" name="image.png"/>
          <p:cNvGrpSpPr/>
          <p:nvPr/>
        </p:nvGrpSpPr>
        <p:grpSpPr>
          <a:xfrm>
            <a:off x="7046185" y="932442"/>
            <a:ext cx="1879672" cy="1405483"/>
            <a:chOff x="0" y="0"/>
            <a:chExt cx="3759343" cy="2810963"/>
          </a:xfrm>
        </p:grpSpPr>
        <p:pic>
          <p:nvPicPr>
            <p:cNvPr id="91" name="image.png" descr="image.png"/>
            <p:cNvPicPr>
              <a:picLocks noChangeAspect="1"/>
            </p:cNvPicPr>
            <p:nvPr/>
          </p:nvPicPr>
          <p:blipFill>
            <a:blip r:embed="rId3">
              <a:extLst/>
            </a:blip>
            <a:srcRect l="2409" t="5609" r="1405" b="2097"/>
            <a:stretch>
              <a:fillRect/>
            </a:stretch>
          </p:blipFill>
          <p:spPr>
            <a:xfrm>
              <a:off x="114300" y="76200"/>
              <a:ext cx="3530743" cy="2506164"/>
            </a:xfrm>
            <a:prstGeom prst="rect">
              <a:avLst/>
            </a:prstGeom>
            <a:ln>
              <a:noFill/>
            </a:ln>
            <a:effectLst/>
          </p:spPr>
        </p:pic>
        <p:pic>
          <p:nvPicPr>
            <p:cNvPr id="90" name="image.png" descr="image.png"/>
            <p:cNvPicPr>
              <a:picLocks/>
            </p:cNvPicPr>
            <p:nvPr/>
          </p:nvPicPr>
          <p:blipFill>
            <a:blip r:embed="rId4">
              <a:extLst/>
            </a:blip>
            <a:stretch>
              <a:fillRect/>
            </a:stretch>
          </p:blipFill>
          <p:spPr>
            <a:xfrm>
              <a:off x="-1" y="-1"/>
              <a:ext cx="3759344" cy="2810965"/>
            </a:xfrm>
            <a:prstGeom prst="rect">
              <a:avLst/>
            </a:prstGeom>
            <a:effectLst/>
          </p:spPr>
        </p:pic>
      </p:grpSp>
      <p:grpSp>
        <p:nvGrpSpPr>
          <p:cNvPr id="95" name="Gruppieren"/>
          <p:cNvGrpSpPr/>
          <p:nvPr/>
        </p:nvGrpSpPr>
        <p:grpSpPr>
          <a:xfrm>
            <a:off x="5563448" y="1921412"/>
            <a:ext cx="2091873" cy="1711307"/>
            <a:chOff x="0" y="0"/>
            <a:chExt cx="4183745" cy="3422611"/>
          </a:xfrm>
        </p:grpSpPr>
        <p:sp>
          <p:nvSpPr>
            <p:cNvPr id="93" name="Green IT Cube"/>
            <p:cNvSpPr/>
            <p:nvPr/>
          </p:nvSpPr>
          <p:spPr>
            <a:xfrm>
              <a:off x="0" y="0"/>
              <a:ext cx="4183746" cy="3422612"/>
            </a:xfrm>
            <a:prstGeom prst="rect">
              <a:avLst/>
            </a:prstGeom>
            <a:solidFill>
              <a:srgbClr val="FFFFFF"/>
            </a:solidFill>
            <a:ln w="38100" cap="flat">
              <a:solidFill>
                <a:srgbClr val="0086CB"/>
              </a:solidFill>
              <a:prstDash val="solid"/>
              <a:miter lim="400000"/>
            </a:ln>
            <a:effectLst>
              <a:outerShdw blurRad="88900" dist="63500" dir="2700000" rotWithShape="0">
                <a:srgbClr val="000000">
                  <a:alpha val="3333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t">
              <a:noAutofit/>
            </a:bodyPr>
            <a:lstStyle/>
            <a:p>
              <a:pPr>
                <a:lnSpc>
                  <a:spcPts val="1650"/>
                </a:lnSpc>
                <a:spcBef>
                  <a:spcPts val="200"/>
                </a:spcBef>
                <a:buClr>
                  <a:srgbClr val="D6A800"/>
                </a:buClr>
                <a:buFont typeface="Wingdings"/>
                <a:tabLst>
                  <a:tab pos="749300" algn="l"/>
                </a:tabLst>
                <a:defRPr sz="2800">
                  <a:latin typeface="+mn-lt"/>
                  <a:ea typeface="+mn-ea"/>
                  <a:cs typeface="+mn-cs"/>
                  <a:sym typeface="Helvetica Neue"/>
                </a:defRPr>
              </a:pPr>
              <a:r>
                <a:rPr sz="1400"/>
                <a:t>Green IT Cube</a:t>
              </a:r>
            </a:p>
            <a:p>
              <a:pPr>
                <a:lnSpc>
                  <a:spcPts val="1650"/>
                </a:lnSpc>
                <a:spcBef>
                  <a:spcPts val="200"/>
                </a:spcBef>
                <a:buClr>
                  <a:srgbClr val="D6A800"/>
                </a:buClr>
                <a:buFont typeface="Wingdings"/>
                <a:tabLst>
                  <a:tab pos="749300" algn="l"/>
                </a:tabLst>
                <a:defRPr sz="2800">
                  <a:latin typeface="+mn-lt"/>
                  <a:ea typeface="+mn-ea"/>
                  <a:cs typeface="+mn-cs"/>
                  <a:sym typeface="Helvetica Neue"/>
                </a:defRPr>
              </a:pPr>
              <a:endParaRPr sz="1400"/>
            </a:p>
            <a:p>
              <a:pPr>
                <a:lnSpc>
                  <a:spcPts val="1650"/>
                </a:lnSpc>
                <a:spcBef>
                  <a:spcPts val="200"/>
                </a:spcBef>
                <a:buClr>
                  <a:srgbClr val="D6A800"/>
                </a:buClr>
                <a:buFont typeface="Wingdings"/>
                <a:tabLst>
                  <a:tab pos="749300" algn="l"/>
                </a:tabLst>
                <a:defRPr sz="2800">
                  <a:latin typeface="+mn-lt"/>
                  <a:ea typeface="+mn-ea"/>
                  <a:cs typeface="+mn-cs"/>
                  <a:sym typeface="Helvetica Neue"/>
                </a:defRPr>
              </a:pPr>
              <a:endParaRPr sz="1400"/>
            </a:p>
            <a:p>
              <a:pPr>
                <a:lnSpc>
                  <a:spcPts val="1650"/>
                </a:lnSpc>
                <a:spcBef>
                  <a:spcPts val="200"/>
                </a:spcBef>
                <a:buClr>
                  <a:srgbClr val="D6A800"/>
                </a:buClr>
                <a:buFont typeface="Wingdings"/>
                <a:tabLst>
                  <a:tab pos="749300" algn="l"/>
                </a:tabLst>
                <a:defRPr sz="2800">
                  <a:latin typeface="+mn-lt"/>
                  <a:ea typeface="+mn-ea"/>
                  <a:cs typeface="+mn-cs"/>
                  <a:sym typeface="Helvetica Neue"/>
                </a:defRPr>
              </a:pPr>
              <a:endParaRPr sz="1400"/>
            </a:p>
            <a:p>
              <a:pPr>
                <a:lnSpc>
                  <a:spcPts val="1650"/>
                </a:lnSpc>
                <a:spcBef>
                  <a:spcPts val="200"/>
                </a:spcBef>
                <a:buClr>
                  <a:srgbClr val="D6A800"/>
                </a:buClr>
                <a:buFont typeface="Wingdings"/>
                <a:tabLst>
                  <a:tab pos="749300" algn="l"/>
                </a:tabLst>
                <a:defRPr sz="2800">
                  <a:latin typeface="+mn-lt"/>
                  <a:ea typeface="+mn-ea"/>
                  <a:cs typeface="+mn-cs"/>
                  <a:sym typeface="Helvetica Neue"/>
                </a:defRPr>
              </a:pPr>
              <a:endParaRPr sz="1400"/>
            </a:p>
            <a:p>
              <a:pPr>
                <a:lnSpc>
                  <a:spcPts val="1650"/>
                </a:lnSpc>
                <a:spcBef>
                  <a:spcPts val="200"/>
                </a:spcBef>
                <a:buClr>
                  <a:srgbClr val="D6A800"/>
                </a:buClr>
                <a:buFont typeface="Wingdings"/>
                <a:tabLst>
                  <a:tab pos="749300" algn="l"/>
                </a:tabLst>
                <a:defRPr sz="2800">
                  <a:latin typeface="+mn-lt"/>
                  <a:ea typeface="+mn-ea"/>
                  <a:cs typeface="+mn-cs"/>
                  <a:sym typeface="Helvetica Neue"/>
                </a:defRPr>
              </a:pPr>
              <a:endParaRPr sz="1400"/>
            </a:p>
          </p:txBody>
        </p:sp>
        <p:pic>
          <p:nvPicPr>
            <p:cNvPr id="94" name="greenitcube.jpg" descr="greenitcube.jpg"/>
            <p:cNvPicPr>
              <a:picLocks noChangeAspect="1"/>
            </p:cNvPicPr>
            <p:nvPr/>
          </p:nvPicPr>
          <p:blipFill>
            <a:blip r:embed="rId5">
              <a:extLst/>
            </a:blip>
            <a:srcRect t="2368" b="2368"/>
            <a:stretch>
              <a:fillRect/>
            </a:stretch>
          </p:blipFill>
          <p:spPr>
            <a:xfrm>
              <a:off x="177005" y="626822"/>
              <a:ext cx="3856706" cy="2536626"/>
            </a:xfrm>
            <a:prstGeom prst="rect">
              <a:avLst/>
            </a:prstGeom>
            <a:ln w="12700" cap="flat">
              <a:noFill/>
              <a:miter lim="400000"/>
            </a:ln>
            <a:effectLst/>
          </p:spPr>
        </p:pic>
      </p:grpSp>
      <p:pic>
        <p:nvPicPr>
          <p:cNvPr id="96" name="Bild" descr="Bild"/>
          <p:cNvPicPr>
            <a:picLocks noChangeAspect="1"/>
          </p:cNvPicPr>
          <p:nvPr/>
        </p:nvPicPr>
        <p:blipFill>
          <a:blip r:embed="rId6">
            <a:extLst/>
          </a:blip>
          <a:stretch>
            <a:fillRect/>
          </a:stretch>
        </p:blipFill>
        <p:spPr>
          <a:xfrm>
            <a:off x="10126562" y="2590931"/>
            <a:ext cx="935793" cy="372191"/>
          </a:xfrm>
          <a:prstGeom prst="rect">
            <a:avLst/>
          </a:prstGeom>
          <a:ln w="12700">
            <a:miter lim="400000"/>
          </a:ln>
        </p:spPr>
      </p:pic>
      <p:pic>
        <p:nvPicPr>
          <p:cNvPr id="97" name="Bild" descr="Bild"/>
          <p:cNvPicPr>
            <a:picLocks noChangeAspect="1"/>
          </p:cNvPicPr>
          <p:nvPr/>
        </p:nvPicPr>
        <p:blipFill>
          <a:blip r:embed="rId7">
            <a:extLst/>
          </a:blip>
          <a:stretch>
            <a:fillRect/>
          </a:stretch>
        </p:blipFill>
        <p:spPr>
          <a:xfrm>
            <a:off x="6934878" y="3791244"/>
            <a:ext cx="586972" cy="388305"/>
          </a:xfrm>
          <a:prstGeom prst="rect">
            <a:avLst/>
          </a:prstGeom>
          <a:ln w="12700">
            <a:miter lim="400000"/>
          </a:ln>
        </p:spPr>
      </p:pic>
      <p:grpSp>
        <p:nvGrpSpPr>
          <p:cNvPr id="100" name="2016.03.09_Experiment_mit_HADES_1 Kopie.jpg"/>
          <p:cNvGrpSpPr/>
          <p:nvPr/>
        </p:nvGrpSpPr>
        <p:grpSpPr>
          <a:xfrm>
            <a:off x="9443160" y="1099570"/>
            <a:ext cx="1769998" cy="1296713"/>
            <a:chOff x="0" y="0"/>
            <a:chExt cx="3539995" cy="2593425"/>
          </a:xfrm>
        </p:grpSpPr>
        <p:pic>
          <p:nvPicPr>
            <p:cNvPr id="99" name="2016.03.09_Experiment_mit_HADES_1 Kopie.jpg" descr="2016.03.09_Experiment_mit_HADES_1 Kopie.jpg"/>
            <p:cNvPicPr>
              <a:picLocks noChangeAspect="1"/>
            </p:cNvPicPr>
            <p:nvPr/>
          </p:nvPicPr>
          <p:blipFill>
            <a:blip r:embed="rId8">
              <a:extLst/>
            </a:blip>
            <a:stretch>
              <a:fillRect/>
            </a:stretch>
          </p:blipFill>
          <p:spPr>
            <a:xfrm>
              <a:off x="88900" y="63500"/>
              <a:ext cx="3362196" cy="2339426"/>
            </a:xfrm>
            <a:prstGeom prst="rect">
              <a:avLst/>
            </a:prstGeom>
            <a:ln>
              <a:noFill/>
            </a:ln>
            <a:effectLst/>
          </p:spPr>
        </p:pic>
        <p:pic>
          <p:nvPicPr>
            <p:cNvPr id="98" name="2016.03.09_Experiment_mit_HADES_1 Kopie.jpg" descr="2016.03.09_Experiment_mit_HADES_1 Kopie.jpg"/>
            <p:cNvPicPr>
              <a:picLocks/>
            </p:cNvPicPr>
            <p:nvPr/>
          </p:nvPicPr>
          <p:blipFill>
            <a:blip r:embed="rId9">
              <a:extLst/>
            </a:blip>
            <a:stretch>
              <a:fillRect/>
            </a:stretch>
          </p:blipFill>
          <p:spPr>
            <a:xfrm>
              <a:off x="0" y="0"/>
              <a:ext cx="3539996" cy="2593426"/>
            </a:xfrm>
            <a:prstGeom prst="rect">
              <a:avLst/>
            </a:prstGeom>
            <a:effectLst/>
          </p:spPr>
        </p:pic>
      </p:grpSp>
      <p:sp>
        <p:nvSpPr>
          <p:cNvPr id="2" name="Rectangle 1"/>
          <p:cNvSpPr/>
          <p:nvPr/>
        </p:nvSpPr>
        <p:spPr bwMode="auto">
          <a:xfrm>
            <a:off x="10456102" y="1987121"/>
            <a:ext cx="1389595" cy="594221"/>
          </a:xfrm>
          <a:prstGeom prst="rect">
            <a:avLst/>
          </a:prstGeom>
          <a:solidFill>
            <a:schemeClr val="bg1"/>
          </a:solidFill>
          <a:ln w="57150" cap="flat" cmpd="sng" algn="ctr">
            <a:solidFill>
              <a:schemeClr val="accent5">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CBM Service Building</a:t>
            </a:r>
            <a:endParaRPr kumimoji="0" lang="de-DE" sz="1400" b="0" i="0" u="none" strike="noStrike" cap="none" normalizeH="0" baseline="0" dirty="0" smtClean="0">
              <a:ln>
                <a:noFill/>
              </a:ln>
              <a:solidFill>
                <a:schemeClr val="tx1"/>
              </a:solidFill>
              <a:effectLst/>
              <a:latin typeface="Arial" charset="0"/>
            </a:endParaRPr>
          </a:p>
        </p:txBody>
      </p:sp>
      <p:sp>
        <p:nvSpPr>
          <p:cNvPr id="3" name="Circular Arrow 2"/>
          <p:cNvSpPr/>
          <p:nvPr/>
        </p:nvSpPr>
        <p:spPr bwMode="auto">
          <a:xfrm rot="9658547">
            <a:off x="6953159" y="1482599"/>
            <a:ext cx="4075904" cy="4261409"/>
          </a:xfrm>
          <a:prstGeom prst="circularArrow">
            <a:avLst>
              <a:gd name="adj1" fmla="val 3961"/>
              <a:gd name="adj2" fmla="val 1142319"/>
              <a:gd name="adj3" fmla="val 20393655"/>
              <a:gd name="adj4" fmla="val 10800000"/>
              <a:gd name="adj5" fmla="val 7746"/>
            </a:avLst>
          </a:prstGeom>
          <a:solidFill>
            <a:schemeClr val="accent1">
              <a:lumMod val="7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4" name="Rectangle 3"/>
          <p:cNvSpPr/>
          <p:nvPr/>
        </p:nvSpPr>
        <p:spPr>
          <a:xfrm>
            <a:off x="7819799" y="4477591"/>
            <a:ext cx="2512226" cy="369332"/>
          </a:xfrm>
          <a:prstGeom prst="rect">
            <a:avLst/>
          </a:prstGeom>
        </p:spPr>
        <p:txBody>
          <a:bodyPr wrap="none">
            <a:spAutoFit/>
          </a:bodyPr>
          <a:lstStyle/>
          <a:p>
            <a:r>
              <a:rPr lang="de-DE" sz="1800" b="1" dirty="0">
                <a:latin typeface="+mn-lt"/>
              </a:rPr>
              <a:t>~</a:t>
            </a:r>
            <a:r>
              <a:rPr lang="de-DE" sz="1800" b="1" dirty="0" smtClean="0">
                <a:latin typeface="+mn-lt"/>
              </a:rPr>
              <a:t>1000 </a:t>
            </a:r>
            <a:r>
              <a:rPr lang="de-DE" sz="1800" b="1" dirty="0">
                <a:latin typeface="+mn-lt"/>
              </a:rPr>
              <a:t>m </a:t>
            </a:r>
            <a:r>
              <a:rPr lang="de-DE" sz="1800" b="1" dirty="0" err="1">
                <a:latin typeface="+mn-lt"/>
              </a:rPr>
              <a:t>cable</a:t>
            </a:r>
            <a:r>
              <a:rPr lang="de-DE" sz="1800" b="1" dirty="0">
                <a:latin typeface="+mn-lt"/>
              </a:rPr>
              <a:t> </a:t>
            </a:r>
            <a:r>
              <a:rPr lang="de-DE" sz="1800" b="1" dirty="0" err="1">
                <a:latin typeface="+mn-lt"/>
              </a:rPr>
              <a:t>length</a:t>
            </a:r>
            <a:endParaRPr lang="de-DE" sz="1800" b="1" dirty="0">
              <a:latin typeface="+mn-lt"/>
            </a:endParaRPr>
          </a:p>
        </p:txBody>
      </p:sp>
      <p:sp>
        <p:nvSpPr>
          <p:cNvPr id="26" name="Rectangle 25"/>
          <p:cNvSpPr/>
          <p:nvPr/>
        </p:nvSpPr>
        <p:spPr>
          <a:xfrm>
            <a:off x="10823832" y="3877771"/>
            <a:ext cx="979755" cy="646331"/>
          </a:xfrm>
          <a:prstGeom prst="rect">
            <a:avLst/>
          </a:prstGeom>
          <a:solidFill>
            <a:srgbClr val="000000">
              <a:alpha val="38000"/>
            </a:srgbClr>
          </a:solidFill>
        </p:spPr>
        <p:txBody>
          <a:bodyPr wrap="none">
            <a:spAutoFit/>
          </a:bodyPr>
          <a:lstStyle/>
          <a:p>
            <a:r>
              <a:rPr lang="de-DE" sz="1800" b="1" dirty="0" err="1" smtClean="0">
                <a:solidFill>
                  <a:schemeClr val="bg1"/>
                </a:solidFill>
                <a:latin typeface="+mn-lt"/>
              </a:rPr>
              <a:t>cable</a:t>
            </a:r>
            <a:r>
              <a:rPr lang="de-DE" sz="1800" b="1" dirty="0" smtClean="0">
                <a:solidFill>
                  <a:schemeClr val="bg1"/>
                </a:solidFill>
                <a:latin typeface="+mn-lt"/>
              </a:rPr>
              <a:t> </a:t>
            </a:r>
          </a:p>
          <a:p>
            <a:r>
              <a:rPr lang="de-DE" sz="1800" b="1" dirty="0" err="1" smtClean="0">
                <a:solidFill>
                  <a:schemeClr val="bg1"/>
                </a:solidFill>
                <a:latin typeface="+mn-lt"/>
              </a:rPr>
              <a:t>routing</a:t>
            </a:r>
            <a:endParaRPr lang="de-DE" sz="1800" b="1" dirty="0">
              <a:solidFill>
                <a:schemeClr val="bg1"/>
              </a:solidFill>
              <a:latin typeface="+mn-lt"/>
            </a:endParaRPr>
          </a:p>
        </p:txBody>
      </p:sp>
      <p:sp>
        <p:nvSpPr>
          <p:cNvPr id="25" name="Rectangle 24"/>
          <p:cNvSpPr/>
          <p:nvPr/>
        </p:nvSpPr>
        <p:spPr>
          <a:xfrm>
            <a:off x="5823660" y="982173"/>
            <a:ext cx="928459" cy="646331"/>
          </a:xfrm>
          <a:prstGeom prst="rect">
            <a:avLst/>
          </a:prstGeom>
          <a:solidFill>
            <a:srgbClr val="000000">
              <a:alpha val="38000"/>
            </a:srgbClr>
          </a:solidFill>
        </p:spPr>
        <p:txBody>
          <a:bodyPr wrap="none">
            <a:spAutoFit/>
          </a:bodyPr>
          <a:lstStyle/>
          <a:p>
            <a:r>
              <a:rPr lang="de-DE" sz="1800" b="1" dirty="0" err="1" smtClean="0">
                <a:solidFill>
                  <a:schemeClr val="bg1"/>
                </a:solidFill>
                <a:latin typeface="+mn-lt"/>
              </a:rPr>
              <a:t>status</a:t>
            </a:r>
            <a:r>
              <a:rPr lang="de-DE" sz="1800" b="1" dirty="0" smtClean="0">
                <a:solidFill>
                  <a:schemeClr val="bg1"/>
                </a:solidFill>
                <a:latin typeface="+mn-lt"/>
              </a:rPr>
              <a:t> </a:t>
            </a:r>
            <a:endParaRPr lang="de-DE" sz="1800" b="1" dirty="0">
              <a:solidFill>
                <a:schemeClr val="bg1"/>
              </a:solidFill>
              <a:latin typeface="+mn-lt"/>
            </a:endParaRPr>
          </a:p>
          <a:p>
            <a:r>
              <a:rPr lang="en-US" sz="1800" b="1" dirty="0" smtClean="0">
                <a:solidFill>
                  <a:schemeClr val="bg1"/>
                </a:solidFill>
                <a:latin typeface="+mn-lt"/>
              </a:rPr>
              <a:t>2016</a:t>
            </a:r>
            <a:endParaRPr lang="de-DE" sz="1800" b="1" dirty="0" smtClean="0">
              <a:solidFill>
                <a:schemeClr val="bg1"/>
              </a:solidFill>
              <a:latin typeface="+mn-lt"/>
            </a:endParaRPr>
          </a:p>
        </p:txBody>
      </p:sp>
    </p:spTree>
    <p:extLst>
      <p:ext uri="{BB962C8B-B14F-4D97-AF65-F5344CB8AC3E}">
        <p14:creationId xmlns:p14="http://schemas.microsoft.com/office/powerpoint/2010/main" val="51312292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50161"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smtClean="0"/>
              <a:t>DAQ </a:t>
            </a:r>
            <a:r>
              <a:rPr lang="de-DE" kern="0" dirty="0" err="1" smtClean="0"/>
              <a:t>core</a:t>
            </a:r>
            <a:r>
              <a:rPr lang="de-DE" kern="0" dirty="0" smtClean="0"/>
              <a:t> </a:t>
            </a:r>
            <a:r>
              <a:rPr lang="de-DE" kern="0" dirty="0" err="1" smtClean="0"/>
              <a:t>element</a:t>
            </a:r>
            <a:r>
              <a:rPr lang="de-DE" kern="0" dirty="0" smtClean="0"/>
              <a:t>: </a:t>
            </a:r>
            <a:r>
              <a:rPr lang="de-DE" kern="0" dirty="0" err="1" smtClean="0"/>
              <a:t>the</a:t>
            </a:r>
            <a:r>
              <a:rPr lang="de-DE" kern="0" dirty="0" smtClean="0"/>
              <a:t> GBT link</a:t>
            </a:r>
            <a:endParaRPr lang="de-DE" kern="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9725" y="3726244"/>
            <a:ext cx="4922575" cy="2196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64023" y="1069553"/>
            <a:ext cx="5418161" cy="5216813"/>
          </a:xfrm>
          <a:prstGeom prst="rect">
            <a:avLst/>
          </a:prstGeom>
        </p:spPr>
        <p:txBody>
          <a:bodyPr wrap="square">
            <a:spAutoFit/>
          </a:bodyPr>
          <a:lstStyle/>
          <a:p>
            <a:pPr>
              <a:spcAft>
                <a:spcPct val="50000"/>
              </a:spcAft>
              <a:buClr>
                <a:srgbClr val="F28E00"/>
              </a:buClr>
            </a:pPr>
            <a:r>
              <a:rPr lang="en-US" sz="1800" dirty="0"/>
              <a:t>The following components define the  </a:t>
            </a:r>
            <a:r>
              <a:rPr lang="en-US" sz="1800" dirty="0" smtClean="0"/>
              <a:t>       architecture </a:t>
            </a:r>
            <a:r>
              <a:rPr lang="en-US" sz="1800" dirty="0"/>
              <a:t>of the CBM readout </a:t>
            </a:r>
            <a:r>
              <a:rPr lang="en-US" sz="1800" dirty="0" smtClean="0"/>
              <a:t>system:</a:t>
            </a:r>
            <a:endParaRPr lang="en-US" sz="1800" dirty="0"/>
          </a:p>
          <a:p>
            <a:pPr>
              <a:spcAft>
                <a:spcPct val="50000"/>
              </a:spcAft>
              <a:buClr>
                <a:srgbClr val="F28E00"/>
              </a:buClr>
            </a:pPr>
            <a:r>
              <a:rPr lang="en-US" sz="1800" b="1" dirty="0" smtClean="0"/>
              <a:t>2014</a:t>
            </a:r>
            <a:r>
              <a:rPr lang="en-US" sz="1800" dirty="0" smtClean="0"/>
              <a:t>: CBM opted for the GBT link</a:t>
            </a:r>
          </a:p>
          <a:p>
            <a:pPr marL="265113" indent="-265113">
              <a:spcAft>
                <a:spcPct val="50000"/>
              </a:spcAft>
              <a:buClr>
                <a:srgbClr val="F28E00"/>
              </a:buClr>
              <a:buFont typeface="Arial Black" pitchFamily="34" charset="0"/>
              <a:buChar char="&gt;"/>
            </a:pPr>
            <a:r>
              <a:rPr lang="en-US" sz="1800" dirty="0" smtClean="0"/>
              <a:t>6643 </a:t>
            </a:r>
            <a:r>
              <a:rPr lang="en-US" sz="1800" dirty="0" err="1" smtClean="0"/>
              <a:t>GBTx</a:t>
            </a:r>
            <a:r>
              <a:rPr lang="en-US" sz="1800" dirty="0" smtClean="0"/>
              <a:t> ASICs ordered from CERN</a:t>
            </a:r>
          </a:p>
          <a:p>
            <a:pPr marL="265113" indent="-265113">
              <a:spcAft>
                <a:spcPct val="50000"/>
              </a:spcAft>
              <a:buClr>
                <a:srgbClr val="F28E00"/>
              </a:buClr>
              <a:buFont typeface="Arial Black" pitchFamily="34" charset="0"/>
              <a:buChar char="&gt;"/>
            </a:pPr>
            <a:r>
              <a:rPr lang="en-US" sz="1800" dirty="0" smtClean="0"/>
              <a:t>CBM runs the GBT at f = 40 MHz, not f</a:t>
            </a:r>
            <a:endParaRPr lang="en-US" sz="1800" dirty="0"/>
          </a:p>
          <a:p>
            <a:pPr marL="265113" indent="-265113">
              <a:spcAft>
                <a:spcPct val="50000"/>
              </a:spcAft>
              <a:buClr>
                <a:srgbClr val="F28E00"/>
              </a:buClr>
              <a:buFont typeface="Arial Black" pitchFamily="34" charset="0"/>
              <a:buChar char="&gt;"/>
            </a:pPr>
            <a:endParaRPr lang="en-US" sz="1800" dirty="0" smtClean="0"/>
          </a:p>
          <a:p>
            <a:pPr>
              <a:spcAft>
                <a:spcPct val="50000"/>
              </a:spcAft>
              <a:buClr>
                <a:srgbClr val="F28E00"/>
              </a:buClr>
            </a:pPr>
            <a:r>
              <a:rPr lang="en-US" sz="1800" b="1" dirty="0" smtClean="0"/>
              <a:t>2018: </a:t>
            </a:r>
            <a:r>
              <a:rPr lang="en-US" sz="1800" dirty="0" smtClean="0"/>
              <a:t>CBM has chosen the BNL-712 board           to </a:t>
            </a:r>
            <a:r>
              <a:rPr lang="en-US" sz="1800" dirty="0"/>
              <a:t>terminate </a:t>
            </a:r>
            <a:r>
              <a:rPr lang="en-US" sz="1800" dirty="0" smtClean="0"/>
              <a:t>the </a:t>
            </a:r>
            <a:r>
              <a:rPr lang="en-US" sz="1800" dirty="0"/>
              <a:t>GBT </a:t>
            </a:r>
            <a:r>
              <a:rPr lang="en-US" sz="1800" dirty="0" smtClean="0"/>
              <a:t>links</a:t>
            </a:r>
          </a:p>
          <a:p>
            <a:pPr marL="265113" indent="-265113">
              <a:spcAft>
                <a:spcPct val="50000"/>
              </a:spcAft>
              <a:buClr>
                <a:srgbClr val="F28E00"/>
              </a:buClr>
              <a:buFont typeface="Arial Black" pitchFamily="34" charset="0"/>
              <a:buChar char="&gt;"/>
            </a:pPr>
            <a:r>
              <a:rPr lang="en-US" sz="1800" dirty="0" smtClean="0"/>
              <a:t>board initially developed for ATLAS (FELIX)</a:t>
            </a:r>
          </a:p>
          <a:p>
            <a:pPr marL="265113" indent="-265113">
              <a:spcAft>
                <a:spcPct val="50000"/>
              </a:spcAft>
              <a:buClr>
                <a:srgbClr val="F28E00"/>
              </a:buClr>
              <a:buFont typeface="Arial Black" pitchFamily="34" charset="0"/>
              <a:buChar char="&gt;"/>
            </a:pPr>
            <a:r>
              <a:rPr lang="en-US" sz="1800" dirty="0" smtClean="0"/>
              <a:t>Common Readout Interface (CRI) for CBM</a:t>
            </a:r>
          </a:p>
          <a:p>
            <a:pPr marL="265113" indent="-265113">
              <a:spcAft>
                <a:spcPct val="50000"/>
              </a:spcAft>
              <a:buClr>
                <a:srgbClr val="F28E00"/>
              </a:buClr>
              <a:buFont typeface="Arial Black" pitchFamily="34" charset="0"/>
              <a:buChar char="&gt;"/>
            </a:pPr>
            <a:r>
              <a:rPr lang="en-US" sz="1800" dirty="0" smtClean="0"/>
              <a:t>it has a Xilinx </a:t>
            </a:r>
            <a:r>
              <a:rPr lang="en-US" sz="1800" dirty="0" err="1" smtClean="0"/>
              <a:t>Ultrascale</a:t>
            </a:r>
            <a:r>
              <a:rPr lang="en-US" sz="1800" dirty="0" smtClean="0"/>
              <a:t> FPGA, provides up to 48 optical connections, special clock distribution</a:t>
            </a:r>
          </a:p>
          <a:p>
            <a:pPr marL="265113" indent="-265113">
              <a:spcAft>
                <a:spcPct val="50000"/>
              </a:spcAft>
              <a:buClr>
                <a:srgbClr val="F28E00"/>
              </a:buClr>
              <a:buFont typeface="Arial Black" pitchFamily="34" charset="0"/>
              <a:buChar char="&gt;"/>
            </a:pPr>
            <a:r>
              <a:rPr lang="en-US" sz="1800" dirty="0" smtClean="0"/>
              <a:t>plan for commissioning of several CRI boards in  </a:t>
            </a:r>
            <a:r>
              <a:rPr lang="en-US" sz="1800" dirty="0" err="1" smtClean="0"/>
              <a:t>mCBM</a:t>
            </a:r>
            <a:r>
              <a:rPr lang="en-US" sz="1800" dirty="0" smtClean="0"/>
              <a:t> in Q3/2020 </a:t>
            </a:r>
            <a:endParaRPr lang="en-US" sz="1800" dirty="0"/>
          </a:p>
        </p:txBody>
      </p:sp>
      <p:pic>
        <p:nvPicPr>
          <p:cNvPr id="3" name="Picture 2"/>
          <p:cNvPicPr>
            <a:picLocks noChangeAspect="1"/>
          </p:cNvPicPr>
          <p:nvPr/>
        </p:nvPicPr>
        <p:blipFill>
          <a:blip r:embed="rId3"/>
          <a:stretch>
            <a:fillRect/>
          </a:stretch>
        </p:blipFill>
        <p:spPr>
          <a:xfrm>
            <a:off x="5431808" y="1081103"/>
            <a:ext cx="6537279" cy="2410696"/>
          </a:xfrm>
          <a:prstGeom prst="rect">
            <a:avLst/>
          </a:prstGeom>
        </p:spPr>
      </p:pic>
      <p:sp>
        <p:nvSpPr>
          <p:cNvPr id="4" name="Rectangle 3"/>
          <p:cNvSpPr/>
          <p:nvPr/>
        </p:nvSpPr>
        <p:spPr>
          <a:xfrm>
            <a:off x="4690324" y="2717676"/>
            <a:ext cx="593432" cy="338554"/>
          </a:xfrm>
          <a:prstGeom prst="rect">
            <a:avLst/>
          </a:prstGeom>
        </p:spPr>
        <p:txBody>
          <a:bodyPr wrap="none">
            <a:spAutoFit/>
          </a:bodyPr>
          <a:lstStyle/>
          <a:p>
            <a:r>
              <a:rPr lang="en-US" dirty="0" smtClean="0"/>
              <a:t>LHC</a:t>
            </a:r>
            <a:endParaRPr lang="de-DE" dirty="0"/>
          </a:p>
        </p:txBody>
      </p:sp>
      <p:sp>
        <p:nvSpPr>
          <p:cNvPr id="7" name="Rectangle 6"/>
          <p:cNvSpPr/>
          <p:nvPr/>
        </p:nvSpPr>
        <p:spPr>
          <a:xfrm>
            <a:off x="7420041" y="5922623"/>
            <a:ext cx="2842445" cy="338554"/>
          </a:xfrm>
          <a:prstGeom prst="rect">
            <a:avLst/>
          </a:prstGeom>
        </p:spPr>
        <p:txBody>
          <a:bodyPr wrap="none">
            <a:spAutoFit/>
          </a:bodyPr>
          <a:lstStyle/>
          <a:p>
            <a:r>
              <a:rPr lang="en-US" dirty="0" smtClean="0"/>
              <a:t>CRI / BNL-712 / FELIX board</a:t>
            </a:r>
            <a:endParaRPr lang="de-DE" dirty="0"/>
          </a:p>
        </p:txBody>
      </p:sp>
    </p:spTree>
    <p:extLst>
      <p:ext uri="{BB962C8B-B14F-4D97-AF65-F5344CB8AC3E}">
        <p14:creationId xmlns:p14="http://schemas.microsoft.com/office/powerpoint/2010/main" val="35796528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41832" y="856205"/>
            <a:ext cx="10457140" cy="5448720"/>
          </a:xfrm>
          <a:prstGeom prst="rect">
            <a:avLst/>
          </a:prstGeom>
        </p:spPr>
      </p:pic>
      <p:sp>
        <p:nvSpPr>
          <p:cNvPr id="11" name="Rectangle 2"/>
          <p:cNvSpPr txBox="1">
            <a:spLocks noChangeArrowheads="1"/>
          </p:cNvSpPr>
          <p:nvPr/>
        </p:nvSpPr>
        <p:spPr bwMode="auto">
          <a:xfrm>
            <a:off x="366121"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smtClean="0"/>
              <a:t>The CBM </a:t>
            </a:r>
            <a:r>
              <a:rPr lang="de-DE" kern="0" dirty="0" err="1" smtClean="0"/>
              <a:t>readout</a:t>
            </a:r>
            <a:r>
              <a:rPr lang="de-DE" kern="0" dirty="0" smtClean="0"/>
              <a:t> </a:t>
            </a:r>
            <a:r>
              <a:rPr lang="de-DE" kern="0" dirty="0" err="1" smtClean="0"/>
              <a:t>and</a:t>
            </a:r>
            <a:r>
              <a:rPr lang="de-DE" kern="0" dirty="0" smtClean="0"/>
              <a:t> </a:t>
            </a:r>
            <a:r>
              <a:rPr lang="de-DE" kern="0" dirty="0" err="1" smtClean="0"/>
              <a:t>control</a:t>
            </a:r>
            <a:r>
              <a:rPr lang="de-DE" kern="0" dirty="0" smtClean="0"/>
              <a:t> </a:t>
            </a:r>
            <a:r>
              <a:rPr lang="de-DE" kern="0" dirty="0" err="1" smtClean="0"/>
              <a:t>architecture</a:t>
            </a:r>
            <a:endParaRPr lang="de-DE" kern="0" dirty="0"/>
          </a:p>
        </p:txBody>
      </p:sp>
      <p:cxnSp>
        <p:nvCxnSpPr>
          <p:cNvPr id="23" name="Gerade Verbindung 24"/>
          <p:cNvCxnSpPr>
            <a:cxnSpLocks noChangeShapeType="1"/>
          </p:cNvCxnSpPr>
          <p:nvPr/>
        </p:nvCxnSpPr>
        <p:spPr bwMode="auto">
          <a:xfrm flipH="1" flipV="1">
            <a:off x="4439584" y="1996197"/>
            <a:ext cx="12495" cy="2530835"/>
          </a:xfrm>
          <a:prstGeom prst="line">
            <a:avLst/>
          </a:prstGeom>
          <a:noFill/>
          <a:ln w="76200" algn="ctr">
            <a:solidFill>
              <a:srgbClr val="FF0000"/>
            </a:solidFill>
            <a:prstDash val="dash"/>
            <a:round/>
            <a:headEnd type="none" w="med" len="med"/>
            <a:tailEnd type="none" w="med" len="med"/>
          </a:ln>
          <a:extLst>
            <a:ext uri="{909E8E84-426E-40DD-AFC4-6F175D3DCCD1}">
              <a14:hiddenFill xmlns:a14="http://schemas.microsoft.com/office/drawing/2010/main">
                <a:noFill/>
              </a14:hiddenFill>
            </a:ext>
          </a:extLst>
        </p:spPr>
      </p:cxnSp>
      <p:cxnSp>
        <p:nvCxnSpPr>
          <p:cNvPr id="25" name="Gerade Verbindung 24"/>
          <p:cNvCxnSpPr>
            <a:cxnSpLocks noChangeShapeType="1"/>
          </p:cNvCxnSpPr>
          <p:nvPr/>
        </p:nvCxnSpPr>
        <p:spPr bwMode="auto">
          <a:xfrm flipH="1" flipV="1">
            <a:off x="8337463" y="1998697"/>
            <a:ext cx="16632" cy="2530835"/>
          </a:xfrm>
          <a:prstGeom prst="line">
            <a:avLst/>
          </a:prstGeom>
          <a:noFill/>
          <a:ln w="76200" algn="ctr">
            <a:solidFill>
              <a:srgbClr val="FF0000"/>
            </a:solidFill>
            <a:prstDash val="dash"/>
            <a:round/>
            <a:headEnd type="none" w="med" len="med"/>
            <a:tailEnd type="none" w="med" len="med"/>
          </a:ln>
          <a:extLst>
            <a:ext uri="{909E8E84-426E-40DD-AFC4-6F175D3DCCD1}">
              <a14:hiddenFill xmlns:a14="http://schemas.microsoft.com/office/drawing/2010/main">
                <a:noFill/>
              </a14:hiddenFill>
            </a:ext>
          </a:extLst>
        </p:spPr>
      </p:cxnSp>
      <p:sp>
        <p:nvSpPr>
          <p:cNvPr id="2" name="Oval 1"/>
          <p:cNvSpPr/>
          <p:nvPr/>
        </p:nvSpPr>
        <p:spPr bwMode="auto">
          <a:xfrm>
            <a:off x="7037075" y="1118874"/>
            <a:ext cx="551079" cy="514350"/>
          </a:xfrm>
          <a:prstGeom prst="ellipse">
            <a:avLst/>
          </a:prstGeom>
          <a:solidFill>
            <a:schemeClr val="bg1"/>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3013254" y="1080203"/>
            <a:ext cx="551079" cy="514350"/>
          </a:xfrm>
          <a:prstGeom prst="ellipse">
            <a:avLst/>
          </a:prstGeom>
          <a:solidFill>
            <a:schemeClr val="bg1"/>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4" name="Rectangle 13"/>
          <p:cNvSpPr/>
          <p:nvPr/>
        </p:nvSpPr>
        <p:spPr>
          <a:xfrm>
            <a:off x="3004167" y="1025053"/>
            <a:ext cx="476412" cy="574901"/>
          </a:xfrm>
          <a:prstGeom prst="rect">
            <a:avLst/>
          </a:prstGeom>
          <a:noFill/>
        </p:spPr>
        <p:txBody>
          <a:bodyPr wrap="none">
            <a:spAutoFit/>
          </a:bodyPr>
          <a:lstStyle/>
          <a:p>
            <a:pPr marL="108000">
              <a:lnSpc>
                <a:spcPct val="120000"/>
              </a:lnSpc>
            </a:pPr>
            <a:r>
              <a:rPr lang="en-US" sz="2800" b="1" dirty="0" smtClean="0">
                <a:solidFill>
                  <a:srgbClr val="FF0000"/>
                </a:solidFill>
                <a:latin typeface="Calibri" panose="020F0502020204030204" pitchFamily="34" charset="0"/>
              </a:rPr>
              <a:t>1</a:t>
            </a:r>
            <a:endParaRPr lang="en-US" sz="2800" b="1" dirty="0">
              <a:solidFill>
                <a:srgbClr val="FF0000"/>
              </a:solidFill>
              <a:latin typeface="Calibri" panose="020F0502020204030204" pitchFamily="34" charset="0"/>
            </a:endParaRPr>
          </a:p>
        </p:txBody>
      </p:sp>
      <p:sp>
        <p:nvSpPr>
          <p:cNvPr id="15" name="Rectangle 14"/>
          <p:cNvSpPr/>
          <p:nvPr/>
        </p:nvSpPr>
        <p:spPr>
          <a:xfrm>
            <a:off x="7023427" y="1058323"/>
            <a:ext cx="476412" cy="574901"/>
          </a:xfrm>
          <a:prstGeom prst="rect">
            <a:avLst/>
          </a:prstGeom>
          <a:noFill/>
        </p:spPr>
        <p:txBody>
          <a:bodyPr wrap="none">
            <a:spAutoFit/>
          </a:bodyPr>
          <a:lstStyle/>
          <a:p>
            <a:pPr marL="108000">
              <a:lnSpc>
                <a:spcPct val="120000"/>
              </a:lnSpc>
            </a:pPr>
            <a:r>
              <a:rPr lang="en-US" sz="2800" b="1" dirty="0" smtClean="0">
                <a:solidFill>
                  <a:srgbClr val="FF0000"/>
                </a:solidFill>
                <a:latin typeface="Calibri" panose="020F0502020204030204" pitchFamily="34" charset="0"/>
              </a:rPr>
              <a:t>2</a:t>
            </a:r>
            <a:endParaRPr lang="en-US" sz="2800" b="1" dirty="0">
              <a:solidFill>
                <a:srgbClr val="FF0000"/>
              </a:solidFill>
              <a:latin typeface="Calibri" panose="020F0502020204030204" pitchFamily="34" charset="0"/>
            </a:endParaRPr>
          </a:p>
        </p:txBody>
      </p:sp>
      <p:sp>
        <p:nvSpPr>
          <p:cNvPr id="16" name="Oval 15"/>
          <p:cNvSpPr/>
          <p:nvPr/>
        </p:nvSpPr>
        <p:spPr bwMode="auto">
          <a:xfrm>
            <a:off x="10615065" y="1121146"/>
            <a:ext cx="551079" cy="514350"/>
          </a:xfrm>
          <a:prstGeom prst="ellipse">
            <a:avLst/>
          </a:prstGeom>
          <a:solidFill>
            <a:schemeClr val="bg1"/>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7" name="Rectangle 16"/>
          <p:cNvSpPr/>
          <p:nvPr/>
        </p:nvSpPr>
        <p:spPr>
          <a:xfrm>
            <a:off x="10607219" y="1058323"/>
            <a:ext cx="476412" cy="574901"/>
          </a:xfrm>
          <a:prstGeom prst="rect">
            <a:avLst/>
          </a:prstGeom>
        </p:spPr>
        <p:txBody>
          <a:bodyPr wrap="none">
            <a:spAutoFit/>
          </a:bodyPr>
          <a:lstStyle/>
          <a:p>
            <a:pPr marL="108000">
              <a:lnSpc>
                <a:spcPct val="120000"/>
              </a:lnSpc>
            </a:pPr>
            <a:r>
              <a:rPr lang="en-US" sz="2800" b="1" dirty="0">
                <a:solidFill>
                  <a:srgbClr val="FF0000"/>
                </a:solidFill>
                <a:latin typeface="Calibri" panose="020F0502020204030204" pitchFamily="34" charset="0"/>
              </a:rPr>
              <a:t>3</a:t>
            </a:r>
          </a:p>
        </p:txBody>
      </p:sp>
      <p:sp>
        <p:nvSpPr>
          <p:cNvPr id="3" name="Rectangle 2"/>
          <p:cNvSpPr/>
          <p:nvPr/>
        </p:nvSpPr>
        <p:spPr>
          <a:xfrm>
            <a:off x="8887471" y="1033383"/>
            <a:ext cx="1660776" cy="400110"/>
          </a:xfrm>
          <a:prstGeom prst="rect">
            <a:avLst/>
          </a:prstGeom>
          <a:solidFill>
            <a:schemeClr val="bg1"/>
          </a:solidFill>
        </p:spPr>
        <p:txBody>
          <a:bodyPr wrap="none">
            <a:spAutoFit/>
          </a:bodyPr>
          <a:lstStyle/>
          <a:p>
            <a:r>
              <a:rPr lang="en-US" sz="2000" spc="-1" dirty="0">
                <a:solidFill>
                  <a:srgbClr val="000000"/>
                </a:solidFill>
                <a:uFill>
                  <a:solidFill>
                    <a:srgbClr val="FFFFFF"/>
                  </a:solidFill>
                </a:uFill>
                <a:latin typeface="Calibri"/>
                <a:ea typeface="DejaVu Sans"/>
                <a:sym typeface="Symbol"/>
              </a:rPr>
              <a:t>Green IT Cube</a:t>
            </a:r>
            <a:endParaRPr lang="de-DE" sz="2000" dirty="0"/>
          </a:p>
        </p:txBody>
      </p:sp>
    </p:spTree>
    <p:extLst>
      <p:ext uri="{BB962C8B-B14F-4D97-AF65-F5344CB8AC3E}">
        <p14:creationId xmlns:p14="http://schemas.microsoft.com/office/powerpoint/2010/main" val="1969119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66121"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smtClean="0"/>
              <a:t>FEB </a:t>
            </a:r>
            <a:r>
              <a:rPr lang="de-DE" kern="0" dirty="0" err="1" smtClean="0"/>
              <a:t>and</a:t>
            </a:r>
            <a:r>
              <a:rPr lang="de-DE" kern="0" dirty="0" smtClean="0"/>
              <a:t> ROB</a:t>
            </a:r>
            <a:endParaRPr lang="de-DE" kern="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1491" y="3505909"/>
            <a:ext cx="3066288" cy="2691384"/>
          </a:xfrm>
          <a:prstGeom prst="rect">
            <a:avLst/>
          </a:prstGeom>
        </p:spPr>
      </p:pic>
      <p:sp>
        <p:nvSpPr>
          <p:cNvPr id="17" name="TextShape 17"/>
          <p:cNvSpPr txBox="1"/>
          <p:nvPr/>
        </p:nvSpPr>
        <p:spPr>
          <a:xfrm>
            <a:off x="366121" y="1367074"/>
            <a:ext cx="7384508" cy="2580807"/>
          </a:xfrm>
          <a:prstGeom prst="rect">
            <a:avLst/>
          </a:prstGeom>
          <a:noFill/>
          <a:ln>
            <a:noFill/>
          </a:ln>
        </p:spPr>
        <p:txBody>
          <a:bodyPr lIns="0" tIns="0" rIns="0" bIns="0"/>
          <a:lstStyle/>
          <a:p>
            <a:pPr marL="565200" indent="-457200">
              <a:lnSpc>
                <a:spcPct val="120000"/>
              </a:lnSpc>
              <a:buBlip>
                <a:blip r:embed="rId3"/>
              </a:buBlip>
            </a:pPr>
            <a:r>
              <a:rPr lang="en-US" sz="2000" dirty="0" smtClean="0">
                <a:latin typeface="Calibri" panose="020F0502020204030204" pitchFamily="34" charset="0"/>
              </a:rPr>
              <a:t>The Double Sided Silicon </a:t>
            </a:r>
            <a:r>
              <a:rPr lang="en-US" sz="2000" dirty="0">
                <a:latin typeface="Calibri" panose="020F0502020204030204" pitchFamily="34" charset="0"/>
              </a:rPr>
              <a:t>Strip (DSSS) </a:t>
            </a:r>
            <a:r>
              <a:rPr lang="en-US" sz="2000" dirty="0" smtClean="0">
                <a:latin typeface="Calibri" panose="020F0502020204030204" pitchFamily="34" charset="0"/>
              </a:rPr>
              <a:t>sensors </a:t>
            </a:r>
            <a:r>
              <a:rPr lang="en-US" sz="2000" dirty="0">
                <a:latin typeface="Calibri" panose="020F0502020204030204" pitchFamily="34" charset="0"/>
              </a:rPr>
              <a:t>of </a:t>
            </a:r>
            <a:r>
              <a:rPr lang="en-US" sz="2000" dirty="0" smtClean="0">
                <a:latin typeface="Calibri" panose="020F0502020204030204" pitchFamily="34" charset="0"/>
              </a:rPr>
              <a:t>STS are biased with a negative and a positive voltage of up to 250V</a:t>
            </a:r>
          </a:p>
          <a:p>
            <a:pPr marL="565200" indent="-457200">
              <a:lnSpc>
                <a:spcPct val="120000"/>
              </a:lnSpc>
              <a:buBlip>
                <a:blip r:embed="rId3"/>
              </a:buBlip>
            </a:pPr>
            <a:r>
              <a:rPr lang="en-US" sz="2000" dirty="0" smtClean="0">
                <a:latin typeface="Calibri" panose="020F0502020204030204" pitchFamily="34" charset="0"/>
              </a:rPr>
              <a:t>the STS Front-End Boards (FEB) are operated at this bias potential</a:t>
            </a:r>
          </a:p>
          <a:p>
            <a:pPr marL="565200" indent="-457200">
              <a:lnSpc>
                <a:spcPct val="120000"/>
              </a:lnSpc>
              <a:buBlip>
                <a:blip r:embed="rId3"/>
              </a:buBlip>
            </a:pPr>
            <a:r>
              <a:rPr lang="en-US" sz="2000" dirty="0" smtClean="0">
                <a:latin typeface="Calibri" panose="020F0502020204030204" pitchFamily="34" charset="0"/>
              </a:rPr>
              <a:t>FEBs are electrically connected to the ROBs</a:t>
            </a:r>
          </a:p>
          <a:p>
            <a:pPr marL="565200" indent="-457200">
              <a:lnSpc>
                <a:spcPct val="120000"/>
              </a:lnSpc>
              <a:buBlip>
                <a:blip r:embed="rId3"/>
              </a:buBlip>
            </a:pPr>
            <a:r>
              <a:rPr lang="en-US" sz="2000" dirty="0" smtClean="0">
                <a:latin typeface="Calibri" panose="020F0502020204030204" pitchFamily="34" charset="0"/>
              </a:rPr>
              <a:t>FEBs </a:t>
            </a:r>
            <a:r>
              <a:rPr lang="en-US" sz="2000" dirty="0">
                <a:latin typeface="Calibri" panose="020F0502020204030204" pitchFamily="34" charset="0"/>
              </a:rPr>
              <a:t>are therefore AC-coupled </a:t>
            </a:r>
            <a:r>
              <a:rPr lang="en-US" sz="2000" dirty="0" smtClean="0">
                <a:latin typeface="Calibri" panose="020F0502020204030204" pitchFamily="34" charset="0"/>
              </a:rPr>
              <a:t>to the </a:t>
            </a:r>
            <a:r>
              <a:rPr lang="en-US" sz="2000" dirty="0" err="1" smtClean="0">
                <a:latin typeface="Calibri" panose="020F0502020204030204" pitchFamily="34" charset="0"/>
              </a:rPr>
              <a:t>GBTx</a:t>
            </a:r>
            <a:r>
              <a:rPr lang="en-US" sz="2000" dirty="0" smtClean="0">
                <a:latin typeface="Calibri" panose="020F0502020204030204" pitchFamily="34" charset="0"/>
              </a:rPr>
              <a:t>, their data and control paths are merged into a single connection</a:t>
            </a:r>
          </a:p>
          <a:p>
            <a:pPr marL="565200" indent="-457200">
              <a:lnSpc>
                <a:spcPct val="120000"/>
              </a:lnSpc>
              <a:buBlip>
                <a:blip r:embed="rId3"/>
              </a:buBlip>
            </a:pPr>
            <a:r>
              <a:rPr lang="en-US" sz="2000" dirty="0" smtClean="0">
                <a:latin typeface="Calibri" panose="020F0502020204030204" pitchFamily="34" charset="0"/>
              </a:rPr>
              <a:t>8b/10b encoding is used on the e-link connection to the </a:t>
            </a:r>
            <a:r>
              <a:rPr lang="en-US" sz="2000" dirty="0" err="1" smtClean="0">
                <a:latin typeface="Calibri" panose="020F0502020204030204" pitchFamily="34" charset="0"/>
              </a:rPr>
              <a:t>GBTx</a:t>
            </a:r>
            <a:endParaRPr lang="en-US" sz="2000" dirty="0" smtClean="0">
              <a:latin typeface="Calibri" panose="020F0502020204030204" pitchFamily="34" charset="0"/>
            </a:endParaRPr>
          </a:p>
          <a:p>
            <a:pPr marL="108000">
              <a:lnSpc>
                <a:spcPct val="120000"/>
              </a:lnSpc>
            </a:pPr>
            <a:endParaRPr lang="en-US" sz="2000" dirty="0">
              <a:latin typeface="Calibri" panose="020F0502020204030204" pitchFamily="34" charset="0"/>
            </a:endParaRPr>
          </a:p>
        </p:txBody>
      </p:sp>
      <p:sp>
        <p:nvSpPr>
          <p:cNvPr id="18" name="TextShape 17"/>
          <p:cNvSpPr txBox="1"/>
          <p:nvPr/>
        </p:nvSpPr>
        <p:spPr>
          <a:xfrm>
            <a:off x="366121" y="4465879"/>
            <a:ext cx="7384508" cy="1978464"/>
          </a:xfrm>
          <a:prstGeom prst="rect">
            <a:avLst/>
          </a:prstGeom>
          <a:noFill/>
          <a:ln>
            <a:noFill/>
          </a:ln>
        </p:spPr>
        <p:txBody>
          <a:bodyPr lIns="0" tIns="0" rIns="0" bIns="0"/>
          <a:lstStyle/>
          <a:p>
            <a:pPr marL="565200" indent="-457200">
              <a:lnSpc>
                <a:spcPct val="120000"/>
              </a:lnSpc>
              <a:buBlip>
                <a:blip r:embed="rId3"/>
              </a:buBlip>
            </a:pPr>
            <a:r>
              <a:rPr lang="en-US" sz="2000" dirty="0">
                <a:latin typeface="Calibri" panose="020F0502020204030204" pitchFamily="34" charset="0"/>
              </a:rPr>
              <a:t>ROB converts electrical inputs to optical </a:t>
            </a:r>
            <a:r>
              <a:rPr lang="en-US" sz="2000" dirty="0" smtClean="0">
                <a:latin typeface="Calibri" panose="020F0502020204030204" pitchFamily="34" charset="0"/>
              </a:rPr>
              <a:t>signals</a:t>
            </a:r>
          </a:p>
          <a:p>
            <a:pPr marL="565200" indent="-457200">
              <a:lnSpc>
                <a:spcPct val="120000"/>
              </a:lnSpc>
              <a:buBlip>
                <a:blip r:embed="rId3"/>
              </a:buBlip>
            </a:pPr>
            <a:r>
              <a:rPr lang="en-US" sz="2000" dirty="0" smtClean="0">
                <a:latin typeface="Calibri" panose="020F0502020204030204" pitchFamily="34" charset="0"/>
              </a:rPr>
              <a:t>the </a:t>
            </a:r>
            <a:r>
              <a:rPr lang="en-US" sz="2000" dirty="0" err="1" smtClean="0">
                <a:latin typeface="Calibri" panose="020F0502020204030204" pitchFamily="34" charset="0"/>
              </a:rPr>
              <a:t>ReadOut</a:t>
            </a:r>
            <a:r>
              <a:rPr lang="en-US" sz="2000" dirty="0" smtClean="0">
                <a:latin typeface="Calibri" panose="020F0502020204030204" pitchFamily="34" charset="0"/>
              </a:rPr>
              <a:t> Board (ROB) is populated with 1x </a:t>
            </a:r>
            <a:r>
              <a:rPr lang="en-US" sz="2000" dirty="0" err="1" smtClean="0">
                <a:latin typeface="Calibri" panose="020F0502020204030204" pitchFamily="34" charset="0"/>
              </a:rPr>
              <a:t>GBTx</a:t>
            </a:r>
            <a:r>
              <a:rPr lang="en-US" sz="2000" dirty="0" smtClean="0">
                <a:latin typeface="Calibri" panose="020F0502020204030204" pitchFamily="34" charset="0"/>
              </a:rPr>
              <a:t> Master and 2x </a:t>
            </a:r>
            <a:r>
              <a:rPr lang="en-US" sz="2000" dirty="0" err="1" smtClean="0">
                <a:latin typeface="Calibri" panose="020F0502020204030204" pitchFamily="34" charset="0"/>
              </a:rPr>
              <a:t>GBTx</a:t>
            </a:r>
            <a:r>
              <a:rPr lang="en-US" sz="2000" dirty="0" smtClean="0">
                <a:latin typeface="Calibri" panose="020F0502020204030204" pitchFamily="34" charset="0"/>
              </a:rPr>
              <a:t> Slave ASICs, providing 42 e-links to the FEB and 1x down- and 3x uplinks operating at 4.8 </a:t>
            </a:r>
            <a:r>
              <a:rPr lang="en-US" sz="2000" dirty="0" err="1" smtClean="0">
                <a:latin typeface="Calibri" panose="020F0502020204030204" pitchFamily="34" charset="0"/>
              </a:rPr>
              <a:t>Gbit</a:t>
            </a:r>
            <a:r>
              <a:rPr lang="en-US" sz="2000" dirty="0" smtClean="0">
                <a:latin typeface="Calibri" panose="020F0502020204030204" pitchFamily="34" charset="0"/>
              </a:rPr>
              <a:t>/s to the readout chain</a:t>
            </a:r>
          </a:p>
          <a:p>
            <a:pPr marL="565200" indent="-457200">
              <a:lnSpc>
                <a:spcPct val="120000"/>
              </a:lnSpc>
              <a:buBlip>
                <a:blip r:embed="rId3"/>
              </a:buBlip>
            </a:pPr>
            <a:r>
              <a:rPr lang="en-US" sz="2000" dirty="0" smtClean="0">
                <a:latin typeface="Calibri" panose="020F0502020204030204" pitchFamily="34" charset="0"/>
              </a:rPr>
              <a:t>clock frequency of GBT ASICs at CBM is f = 40 MHz, not f </a:t>
            </a:r>
            <a:r>
              <a:rPr lang="en-US" sz="1400" dirty="0" smtClean="0">
                <a:latin typeface="Calibri" panose="020F0502020204030204" pitchFamily="34" charset="0"/>
              </a:rPr>
              <a:t>LHC</a:t>
            </a:r>
          </a:p>
          <a:p>
            <a:pPr marL="565200" indent="-457200">
              <a:lnSpc>
                <a:spcPct val="120000"/>
              </a:lnSpc>
              <a:buBlip>
                <a:blip r:embed="rId3"/>
              </a:buBlip>
            </a:pPr>
            <a:endParaRPr lang="en-US" sz="2000" dirty="0" smtClean="0">
              <a:latin typeface="Calibri" panose="020F0502020204030204" pitchFamily="34" charset="0"/>
            </a:endParaRPr>
          </a:p>
        </p:txBody>
      </p:sp>
      <p:sp>
        <p:nvSpPr>
          <p:cNvPr id="19" name="Rectangle 18"/>
          <p:cNvSpPr/>
          <p:nvPr/>
        </p:nvSpPr>
        <p:spPr>
          <a:xfrm>
            <a:off x="366121" y="843854"/>
            <a:ext cx="726481" cy="523220"/>
          </a:xfrm>
          <a:prstGeom prst="rect">
            <a:avLst/>
          </a:prstGeom>
        </p:spPr>
        <p:txBody>
          <a:bodyPr wrap="none">
            <a:spAutoFit/>
          </a:bodyPr>
          <a:lstStyle/>
          <a:p>
            <a:r>
              <a:rPr lang="en-US" sz="2800" b="1" dirty="0" smtClean="0">
                <a:latin typeface="Calibri" panose="020F0502020204030204" pitchFamily="34" charset="0"/>
              </a:rPr>
              <a:t>FEB</a:t>
            </a:r>
            <a:endParaRPr lang="de-DE" sz="2800" b="1" dirty="0"/>
          </a:p>
        </p:txBody>
      </p:sp>
      <p:sp>
        <p:nvSpPr>
          <p:cNvPr id="20" name="Rectangle 19"/>
          <p:cNvSpPr/>
          <p:nvPr/>
        </p:nvSpPr>
        <p:spPr>
          <a:xfrm>
            <a:off x="366120" y="3945270"/>
            <a:ext cx="827150" cy="523220"/>
          </a:xfrm>
          <a:prstGeom prst="rect">
            <a:avLst/>
          </a:prstGeom>
        </p:spPr>
        <p:txBody>
          <a:bodyPr wrap="none">
            <a:spAutoFit/>
          </a:bodyPr>
          <a:lstStyle/>
          <a:p>
            <a:r>
              <a:rPr lang="en-US" sz="2800" b="1" dirty="0" smtClean="0">
                <a:latin typeface="Calibri" panose="020F0502020204030204" pitchFamily="34" charset="0"/>
              </a:rPr>
              <a:t>ROB</a:t>
            </a:r>
            <a:endParaRPr lang="de-DE" sz="2800" b="1"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6297" t="7778" r="30247" b="13333"/>
          <a:stretch/>
        </p:blipFill>
        <p:spPr>
          <a:xfrm rot="16200000">
            <a:off x="9279333" y="615607"/>
            <a:ext cx="770605" cy="248694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6297" t="7778" r="30247" b="13333"/>
          <a:stretch/>
        </p:blipFill>
        <p:spPr>
          <a:xfrm rot="16200000">
            <a:off x="10026025" y="1452215"/>
            <a:ext cx="770605" cy="2486948"/>
          </a:xfrm>
          <a:prstGeom prst="rect">
            <a:avLst/>
          </a:prstGeom>
        </p:spPr>
      </p:pic>
      <p:sp>
        <p:nvSpPr>
          <p:cNvPr id="3" name="Rectangle 2"/>
          <p:cNvSpPr/>
          <p:nvPr/>
        </p:nvSpPr>
        <p:spPr>
          <a:xfrm>
            <a:off x="8150477" y="2609462"/>
            <a:ext cx="914033" cy="437043"/>
          </a:xfrm>
          <a:prstGeom prst="rect">
            <a:avLst/>
          </a:prstGeom>
        </p:spPr>
        <p:txBody>
          <a:bodyPr wrap="none">
            <a:spAutoFit/>
          </a:bodyPr>
          <a:lstStyle/>
          <a:p>
            <a:pPr marL="108000">
              <a:lnSpc>
                <a:spcPct val="120000"/>
              </a:lnSpc>
            </a:pPr>
            <a:r>
              <a:rPr lang="en-US" sz="2000" b="1" dirty="0" smtClean="0">
                <a:solidFill>
                  <a:srgbClr val="FF0000"/>
                </a:solidFill>
                <a:latin typeface="Calibri" panose="020F0502020204030204" pitchFamily="34" charset="0"/>
              </a:rPr>
              <a:t>-250V</a:t>
            </a:r>
            <a:endParaRPr lang="en-US" sz="2000" b="1" dirty="0">
              <a:solidFill>
                <a:srgbClr val="FF0000"/>
              </a:solidFill>
              <a:latin typeface="Calibri" panose="020F0502020204030204" pitchFamily="34" charset="0"/>
            </a:endParaRPr>
          </a:p>
        </p:txBody>
      </p:sp>
      <p:sp>
        <p:nvSpPr>
          <p:cNvPr id="12" name="Rectangle 11"/>
          <p:cNvSpPr/>
          <p:nvPr/>
        </p:nvSpPr>
        <p:spPr>
          <a:xfrm>
            <a:off x="10853573" y="1398283"/>
            <a:ext cx="963725" cy="437043"/>
          </a:xfrm>
          <a:prstGeom prst="rect">
            <a:avLst/>
          </a:prstGeom>
        </p:spPr>
        <p:txBody>
          <a:bodyPr wrap="none">
            <a:spAutoFit/>
          </a:bodyPr>
          <a:lstStyle/>
          <a:p>
            <a:pPr marL="108000">
              <a:lnSpc>
                <a:spcPct val="120000"/>
              </a:lnSpc>
            </a:pPr>
            <a:r>
              <a:rPr lang="en-US" sz="2000" b="1" dirty="0">
                <a:solidFill>
                  <a:srgbClr val="0A0EF5"/>
                </a:solidFill>
                <a:latin typeface="Calibri" panose="020F0502020204030204" pitchFamily="34" charset="0"/>
              </a:rPr>
              <a:t>+</a:t>
            </a:r>
            <a:r>
              <a:rPr lang="en-US" sz="2000" b="1" dirty="0" smtClean="0">
                <a:solidFill>
                  <a:srgbClr val="0A0EF5"/>
                </a:solidFill>
                <a:latin typeface="Calibri" panose="020F0502020204030204" pitchFamily="34" charset="0"/>
              </a:rPr>
              <a:t>250V</a:t>
            </a:r>
            <a:endParaRPr lang="en-US" sz="2000" b="1" dirty="0">
              <a:solidFill>
                <a:srgbClr val="0A0EF5"/>
              </a:solidFill>
              <a:latin typeface="Calibri" panose="020F0502020204030204" pitchFamily="34" charset="0"/>
            </a:endParaRPr>
          </a:p>
        </p:txBody>
      </p:sp>
      <p:sp>
        <p:nvSpPr>
          <p:cNvPr id="15" name="Rectangle 14"/>
          <p:cNvSpPr/>
          <p:nvPr/>
        </p:nvSpPr>
        <p:spPr>
          <a:xfrm>
            <a:off x="11110247" y="3483756"/>
            <a:ext cx="575799" cy="437043"/>
          </a:xfrm>
          <a:prstGeom prst="rect">
            <a:avLst/>
          </a:prstGeom>
        </p:spPr>
        <p:txBody>
          <a:bodyPr wrap="none">
            <a:spAutoFit/>
          </a:bodyPr>
          <a:lstStyle/>
          <a:p>
            <a:pPr marL="108000">
              <a:lnSpc>
                <a:spcPct val="120000"/>
              </a:lnSpc>
            </a:pPr>
            <a:r>
              <a:rPr lang="en-US" sz="2000" b="1" dirty="0" smtClean="0">
                <a:solidFill>
                  <a:srgbClr val="00B050"/>
                </a:solidFill>
                <a:latin typeface="Calibri" panose="020F0502020204030204" pitchFamily="34" charset="0"/>
              </a:rPr>
              <a:t>0V</a:t>
            </a:r>
            <a:endParaRPr lang="en-US" sz="2000" b="1" dirty="0">
              <a:solidFill>
                <a:srgbClr val="00B050"/>
              </a:solidFill>
              <a:latin typeface="Calibri" panose="020F0502020204030204" pitchFamily="34" charset="0"/>
            </a:endParaRPr>
          </a:p>
        </p:txBody>
      </p:sp>
      <p:sp>
        <p:nvSpPr>
          <p:cNvPr id="16" name="Oval 15"/>
          <p:cNvSpPr/>
          <p:nvPr/>
        </p:nvSpPr>
        <p:spPr bwMode="auto">
          <a:xfrm>
            <a:off x="2712999" y="124854"/>
            <a:ext cx="551079" cy="514350"/>
          </a:xfrm>
          <a:prstGeom prst="ellipse">
            <a:avLst/>
          </a:prstGeom>
          <a:solidFill>
            <a:schemeClr val="bg1"/>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21" name="Rectangle 20"/>
          <p:cNvSpPr/>
          <p:nvPr/>
        </p:nvSpPr>
        <p:spPr>
          <a:xfrm>
            <a:off x="2703912" y="69704"/>
            <a:ext cx="476412" cy="574901"/>
          </a:xfrm>
          <a:prstGeom prst="rect">
            <a:avLst/>
          </a:prstGeom>
          <a:noFill/>
        </p:spPr>
        <p:txBody>
          <a:bodyPr wrap="none">
            <a:spAutoFit/>
          </a:bodyPr>
          <a:lstStyle/>
          <a:p>
            <a:pPr marL="108000">
              <a:lnSpc>
                <a:spcPct val="120000"/>
              </a:lnSpc>
            </a:pPr>
            <a:r>
              <a:rPr lang="en-US" sz="2800" b="1" dirty="0" smtClean="0">
                <a:solidFill>
                  <a:srgbClr val="FF0000"/>
                </a:solidFill>
                <a:latin typeface="Calibri" panose="020F0502020204030204" pitchFamily="34" charset="0"/>
              </a:rPr>
              <a:t>1</a:t>
            </a:r>
            <a:endParaRPr lang="en-US" sz="2800"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2306554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41832" y="856205"/>
            <a:ext cx="10457140" cy="5448720"/>
          </a:xfrm>
          <a:prstGeom prst="rect">
            <a:avLst/>
          </a:prstGeom>
        </p:spPr>
      </p:pic>
      <p:sp>
        <p:nvSpPr>
          <p:cNvPr id="11" name="Rectangle 2"/>
          <p:cNvSpPr txBox="1">
            <a:spLocks noChangeArrowheads="1"/>
          </p:cNvSpPr>
          <p:nvPr/>
        </p:nvSpPr>
        <p:spPr bwMode="auto">
          <a:xfrm>
            <a:off x="366121" y="103188"/>
            <a:ext cx="8520113" cy="5445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charset="0"/>
              </a:defRPr>
            </a:lvl2pPr>
            <a:lvl3pPr algn="l" rtl="0" eaLnBrk="0" fontAlgn="base" hangingPunct="0">
              <a:spcBef>
                <a:spcPct val="0"/>
              </a:spcBef>
              <a:spcAft>
                <a:spcPct val="0"/>
              </a:spcAft>
              <a:defRPr sz="2400" b="1">
                <a:solidFill>
                  <a:schemeClr val="bg1"/>
                </a:solidFill>
                <a:latin typeface="Arial" charset="0"/>
              </a:defRPr>
            </a:lvl3pPr>
            <a:lvl4pPr algn="l" rtl="0" eaLnBrk="0" fontAlgn="base" hangingPunct="0">
              <a:spcBef>
                <a:spcPct val="0"/>
              </a:spcBef>
              <a:spcAft>
                <a:spcPct val="0"/>
              </a:spcAft>
              <a:defRPr sz="2400" b="1">
                <a:solidFill>
                  <a:schemeClr val="bg1"/>
                </a:solidFill>
                <a:latin typeface="Arial" charset="0"/>
              </a:defRPr>
            </a:lvl4pPr>
            <a:lvl5pPr algn="l" rtl="0" eaLnBrk="0" fontAlgn="base" hangingPunct="0">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a:lstStyle>
          <a:p>
            <a:pPr eaLnBrk="1" hangingPunct="1"/>
            <a:r>
              <a:rPr lang="de-DE" kern="0" dirty="0" smtClean="0"/>
              <a:t>The CBM </a:t>
            </a:r>
            <a:r>
              <a:rPr lang="de-DE" kern="0" dirty="0" err="1" smtClean="0"/>
              <a:t>readout</a:t>
            </a:r>
            <a:r>
              <a:rPr lang="de-DE" kern="0" dirty="0" smtClean="0"/>
              <a:t> </a:t>
            </a:r>
            <a:r>
              <a:rPr lang="de-DE" kern="0" dirty="0" err="1" smtClean="0"/>
              <a:t>and</a:t>
            </a:r>
            <a:r>
              <a:rPr lang="de-DE" kern="0" dirty="0" smtClean="0"/>
              <a:t> </a:t>
            </a:r>
            <a:r>
              <a:rPr lang="de-DE" kern="0" dirty="0" err="1" smtClean="0"/>
              <a:t>control</a:t>
            </a:r>
            <a:r>
              <a:rPr lang="de-DE" kern="0" dirty="0" smtClean="0"/>
              <a:t> </a:t>
            </a:r>
            <a:r>
              <a:rPr lang="de-DE" kern="0" dirty="0" err="1" smtClean="0"/>
              <a:t>architecture</a:t>
            </a:r>
            <a:endParaRPr lang="de-DE" kern="0" dirty="0"/>
          </a:p>
        </p:txBody>
      </p:sp>
      <p:cxnSp>
        <p:nvCxnSpPr>
          <p:cNvPr id="23" name="Gerade Verbindung 24"/>
          <p:cNvCxnSpPr>
            <a:cxnSpLocks noChangeShapeType="1"/>
          </p:cNvCxnSpPr>
          <p:nvPr/>
        </p:nvCxnSpPr>
        <p:spPr bwMode="auto">
          <a:xfrm flipH="1" flipV="1">
            <a:off x="4439584" y="1996197"/>
            <a:ext cx="12495" cy="2530835"/>
          </a:xfrm>
          <a:prstGeom prst="line">
            <a:avLst/>
          </a:prstGeom>
          <a:noFill/>
          <a:ln w="76200" algn="ctr">
            <a:solidFill>
              <a:srgbClr val="FF0000"/>
            </a:solidFill>
            <a:prstDash val="dash"/>
            <a:round/>
            <a:headEnd type="none" w="med" len="med"/>
            <a:tailEnd type="none" w="med" len="med"/>
          </a:ln>
          <a:extLst>
            <a:ext uri="{909E8E84-426E-40DD-AFC4-6F175D3DCCD1}">
              <a14:hiddenFill xmlns:a14="http://schemas.microsoft.com/office/drawing/2010/main">
                <a:noFill/>
              </a14:hiddenFill>
            </a:ext>
          </a:extLst>
        </p:spPr>
      </p:cxnSp>
      <p:cxnSp>
        <p:nvCxnSpPr>
          <p:cNvPr id="25" name="Gerade Verbindung 24"/>
          <p:cNvCxnSpPr>
            <a:cxnSpLocks noChangeShapeType="1"/>
          </p:cNvCxnSpPr>
          <p:nvPr/>
        </p:nvCxnSpPr>
        <p:spPr bwMode="auto">
          <a:xfrm flipH="1" flipV="1">
            <a:off x="8337463" y="1998697"/>
            <a:ext cx="16632" cy="2530835"/>
          </a:xfrm>
          <a:prstGeom prst="line">
            <a:avLst/>
          </a:prstGeom>
          <a:noFill/>
          <a:ln w="76200" algn="ctr">
            <a:solidFill>
              <a:srgbClr val="FF0000"/>
            </a:solidFill>
            <a:prstDash val="dash"/>
            <a:round/>
            <a:headEnd type="none" w="med" len="med"/>
            <a:tailEnd type="none" w="med" len="med"/>
          </a:ln>
          <a:extLst>
            <a:ext uri="{909E8E84-426E-40DD-AFC4-6F175D3DCCD1}">
              <a14:hiddenFill xmlns:a14="http://schemas.microsoft.com/office/drawing/2010/main">
                <a:noFill/>
              </a14:hiddenFill>
            </a:ext>
          </a:extLst>
        </p:spPr>
      </p:cxnSp>
      <p:sp>
        <p:nvSpPr>
          <p:cNvPr id="2" name="Oval 1"/>
          <p:cNvSpPr/>
          <p:nvPr/>
        </p:nvSpPr>
        <p:spPr bwMode="auto">
          <a:xfrm>
            <a:off x="7037075" y="1118874"/>
            <a:ext cx="551079" cy="514350"/>
          </a:xfrm>
          <a:prstGeom prst="ellipse">
            <a:avLst/>
          </a:prstGeom>
          <a:solidFill>
            <a:schemeClr val="bg1"/>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3013254" y="1080203"/>
            <a:ext cx="551079" cy="514350"/>
          </a:xfrm>
          <a:prstGeom prst="ellipse">
            <a:avLst/>
          </a:prstGeom>
          <a:solidFill>
            <a:schemeClr val="bg1"/>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4" name="Rectangle 13"/>
          <p:cNvSpPr/>
          <p:nvPr/>
        </p:nvSpPr>
        <p:spPr>
          <a:xfrm>
            <a:off x="3004167" y="1025053"/>
            <a:ext cx="476412" cy="574901"/>
          </a:xfrm>
          <a:prstGeom prst="rect">
            <a:avLst/>
          </a:prstGeom>
          <a:noFill/>
        </p:spPr>
        <p:txBody>
          <a:bodyPr wrap="none">
            <a:spAutoFit/>
          </a:bodyPr>
          <a:lstStyle/>
          <a:p>
            <a:pPr marL="108000">
              <a:lnSpc>
                <a:spcPct val="120000"/>
              </a:lnSpc>
            </a:pPr>
            <a:r>
              <a:rPr lang="en-US" sz="2800" b="1" dirty="0" smtClean="0">
                <a:solidFill>
                  <a:srgbClr val="FF0000"/>
                </a:solidFill>
                <a:latin typeface="Calibri" panose="020F0502020204030204" pitchFamily="34" charset="0"/>
              </a:rPr>
              <a:t>1</a:t>
            </a:r>
            <a:endParaRPr lang="en-US" sz="2800" b="1" dirty="0">
              <a:solidFill>
                <a:srgbClr val="FF0000"/>
              </a:solidFill>
              <a:latin typeface="Calibri" panose="020F0502020204030204" pitchFamily="34" charset="0"/>
            </a:endParaRPr>
          </a:p>
        </p:txBody>
      </p:sp>
      <p:sp>
        <p:nvSpPr>
          <p:cNvPr id="15" name="Rectangle 14"/>
          <p:cNvSpPr/>
          <p:nvPr/>
        </p:nvSpPr>
        <p:spPr>
          <a:xfrm>
            <a:off x="7023427" y="1058323"/>
            <a:ext cx="476412" cy="574901"/>
          </a:xfrm>
          <a:prstGeom prst="rect">
            <a:avLst/>
          </a:prstGeom>
          <a:noFill/>
        </p:spPr>
        <p:txBody>
          <a:bodyPr wrap="none">
            <a:spAutoFit/>
          </a:bodyPr>
          <a:lstStyle/>
          <a:p>
            <a:pPr marL="108000">
              <a:lnSpc>
                <a:spcPct val="120000"/>
              </a:lnSpc>
            </a:pPr>
            <a:r>
              <a:rPr lang="en-US" sz="2800" b="1" dirty="0" smtClean="0">
                <a:solidFill>
                  <a:srgbClr val="FF0000"/>
                </a:solidFill>
                <a:latin typeface="Calibri" panose="020F0502020204030204" pitchFamily="34" charset="0"/>
              </a:rPr>
              <a:t>2</a:t>
            </a:r>
            <a:endParaRPr lang="en-US" sz="2800" b="1" dirty="0">
              <a:solidFill>
                <a:srgbClr val="FF0000"/>
              </a:solidFill>
              <a:latin typeface="Calibri" panose="020F0502020204030204" pitchFamily="34" charset="0"/>
            </a:endParaRPr>
          </a:p>
        </p:txBody>
      </p:sp>
      <p:sp>
        <p:nvSpPr>
          <p:cNvPr id="16" name="Oval 15"/>
          <p:cNvSpPr/>
          <p:nvPr/>
        </p:nvSpPr>
        <p:spPr bwMode="auto">
          <a:xfrm>
            <a:off x="10615065" y="1121146"/>
            <a:ext cx="551079" cy="514350"/>
          </a:xfrm>
          <a:prstGeom prst="ellipse">
            <a:avLst/>
          </a:prstGeom>
          <a:solidFill>
            <a:schemeClr val="bg1"/>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7" name="Rectangle 16"/>
          <p:cNvSpPr/>
          <p:nvPr/>
        </p:nvSpPr>
        <p:spPr>
          <a:xfrm>
            <a:off x="10607219" y="1058323"/>
            <a:ext cx="476412" cy="574901"/>
          </a:xfrm>
          <a:prstGeom prst="rect">
            <a:avLst/>
          </a:prstGeom>
        </p:spPr>
        <p:txBody>
          <a:bodyPr wrap="none">
            <a:spAutoFit/>
          </a:bodyPr>
          <a:lstStyle/>
          <a:p>
            <a:pPr marL="108000">
              <a:lnSpc>
                <a:spcPct val="120000"/>
              </a:lnSpc>
            </a:pPr>
            <a:r>
              <a:rPr lang="en-US" sz="2800" b="1" dirty="0">
                <a:solidFill>
                  <a:srgbClr val="FF0000"/>
                </a:solidFill>
                <a:latin typeface="Calibri" panose="020F0502020204030204" pitchFamily="34" charset="0"/>
              </a:rPr>
              <a:t>3</a:t>
            </a:r>
          </a:p>
        </p:txBody>
      </p:sp>
      <p:sp>
        <p:nvSpPr>
          <p:cNvPr id="3" name="Rectangle 2"/>
          <p:cNvSpPr/>
          <p:nvPr/>
        </p:nvSpPr>
        <p:spPr>
          <a:xfrm>
            <a:off x="8887471" y="1033383"/>
            <a:ext cx="1660776" cy="400110"/>
          </a:xfrm>
          <a:prstGeom prst="rect">
            <a:avLst/>
          </a:prstGeom>
          <a:solidFill>
            <a:schemeClr val="bg1"/>
          </a:solidFill>
        </p:spPr>
        <p:txBody>
          <a:bodyPr wrap="none">
            <a:spAutoFit/>
          </a:bodyPr>
          <a:lstStyle/>
          <a:p>
            <a:r>
              <a:rPr lang="en-US" sz="2000" spc="-1" dirty="0">
                <a:solidFill>
                  <a:srgbClr val="000000"/>
                </a:solidFill>
                <a:uFill>
                  <a:solidFill>
                    <a:srgbClr val="FFFFFF"/>
                  </a:solidFill>
                </a:uFill>
                <a:latin typeface="Calibri"/>
                <a:ea typeface="DejaVu Sans"/>
                <a:sym typeface="Symbol"/>
              </a:rPr>
              <a:t>Green IT Cube</a:t>
            </a:r>
            <a:endParaRPr lang="de-DE" sz="2000" dirty="0"/>
          </a:p>
        </p:txBody>
      </p:sp>
    </p:spTree>
    <p:extLst>
      <p:ext uri="{BB962C8B-B14F-4D97-AF65-F5344CB8AC3E}">
        <p14:creationId xmlns:p14="http://schemas.microsoft.com/office/powerpoint/2010/main" val="2161661744"/>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Vorlage_en-2">
  <a:themeElements>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fontScheme name="2_DESY_Vortrag_3-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DESY_Vortrag_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SY_Vortrag_3-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SY_Vortrag_3-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SY_Vortrag_3-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SY_Vortrag_3-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SY_Vortrag_3-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SY_Vortrag_3-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SY_Vortrag_3-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SY_Vortrag_3-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SY_Vortrag_3-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SY_Vortrag_3-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SY_Vortrag_3-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SY_Vortrag_3-1 13">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99CC00"/>
        </a:folHlink>
      </a:clrScheme>
      <a:clrMap bg1="lt1" tx1="dk1" bg2="lt2" tx2="dk2" accent1="accent1" accent2="accent2" accent3="accent3" accent4="accent4" accent5="accent5" accent6="accent6" hlink="hlink" folHlink="folHlink"/>
    </a:extraClrScheme>
    <a:extraClrScheme>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1864</Words>
  <Application>Microsoft Office PowerPoint</Application>
  <PresentationFormat>Widescreen</PresentationFormat>
  <Paragraphs>333</Paragraphs>
  <Slides>30</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Arial</vt:lpstr>
      <vt:lpstr>Arial Black</vt:lpstr>
      <vt:lpstr>Calibri</vt:lpstr>
      <vt:lpstr>Comic Sans MS</vt:lpstr>
      <vt:lpstr>Courier</vt:lpstr>
      <vt:lpstr>DejaVu Sans</vt:lpstr>
      <vt:lpstr>Gill Sans</vt:lpstr>
      <vt:lpstr>Helvetica</vt:lpstr>
      <vt:lpstr>Helvetica Neue</vt:lpstr>
      <vt:lpstr>Helvetica Neue Light</vt:lpstr>
      <vt:lpstr>Helvetica Neue Medium</vt:lpstr>
      <vt:lpstr>Lucida Grande</vt:lpstr>
      <vt:lpstr>Symbol</vt:lpstr>
      <vt:lpstr>Wingdings</vt:lpstr>
      <vt:lpstr>PPT-Vorlage_en-2</vt:lpstr>
      <vt:lpstr>Status of CBM DAQ</vt:lpstr>
      <vt:lpstr>PowerPoint Presentation</vt:lpstr>
      <vt:lpstr>PowerPoint Presentation</vt:lpstr>
      <vt:lpstr>PowerPoint Presentation</vt:lpstr>
      <vt:lpstr>First-level Event Selector (FLES)</vt:lpstr>
      <vt:lpstr>PowerPoint Presentation</vt:lpstr>
      <vt:lpstr>PowerPoint Presentation</vt:lpstr>
      <vt:lpstr>PowerPoint Presentation</vt:lpstr>
      <vt:lpstr>PowerPoint Presentation</vt:lpstr>
      <vt:lpstr>PowerPoint Presentation</vt:lpstr>
      <vt:lpstr>PowerPoint Presentation</vt:lpstr>
      <vt:lpstr>Timeslice Building and Online Analysis Interface</vt:lpstr>
      <vt:lpstr>PowerPoint Presentation</vt:lpstr>
      <vt:lpstr>PowerPoint Presentation</vt:lpstr>
      <vt:lpstr>PowerPoint Presentation</vt:lpstr>
      <vt:lpstr>mFLES Setup and Functionalities</vt:lpstr>
      <vt:lpstr>Observed Total Data Rate (Highest Intensity)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CBM Experiment at FAIR</vt:lpstr>
      <vt:lpstr>PowerPoint Presentation</vt:lpstr>
      <vt:lpstr>PowerPoint Presentation</vt:lpstr>
    </vt:vector>
  </TitlesOfParts>
  <Company>DESY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Westermann, Heiner</dc:creator>
  <cp:lastModifiedBy>Emschermann, David Dr.</cp:lastModifiedBy>
  <cp:revision>296</cp:revision>
  <dcterms:created xsi:type="dcterms:W3CDTF">2016-10-20T09:55:54Z</dcterms:created>
  <dcterms:modified xsi:type="dcterms:W3CDTF">2019-11-04T12:57:45Z</dcterms:modified>
</cp:coreProperties>
</file>