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877" r:id="rId2"/>
    <p:sldMasterId id="2147483879" r:id="rId3"/>
    <p:sldMasterId id="2147483881" r:id="rId4"/>
    <p:sldMasterId id="2147483883" r:id="rId5"/>
    <p:sldMasterId id="2147483885" r:id="rId6"/>
    <p:sldMasterId id="2147483887" r:id="rId7"/>
  </p:sldMasterIdLst>
  <p:notesMasterIdLst>
    <p:notesMasterId r:id="rId43"/>
  </p:notesMasterIdLst>
  <p:handoutMasterIdLst>
    <p:handoutMasterId r:id="rId44"/>
  </p:handoutMasterIdLst>
  <p:sldIdLst>
    <p:sldId id="256" r:id="rId8"/>
    <p:sldId id="1231" r:id="rId9"/>
    <p:sldId id="1273" r:id="rId10"/>
    <p:sldId id="1257" r:id="rId11"/>
    <p:sldId id="1239" r:id="rId12"/>
    <p:sldId id="1259" r:id="rId13"/>
    <p:sldId id="1260" r:id="rId14"/>
    <p:sldId id="1262" r:id="rId15"/>
    <p:sldId id="1247" r:id="rId16"/>
    <p:sldId id="1248" r:id="rId17"/>
    <p:sldId id="1249" r:id="rId18"/>
    <p:sldId id="1250" r:id="rId19"/>
    <p:sldId id="1272" r:id="rId20"/>
    <p:sldId id="1275" r:id="rId21"/>
    <p:sldId id="1276" r:id="rId22"/>
    <p:sldId id="1277" r:id="rId23"/>
    <p:sldId id="1269" r:id="rId24"/>
    <p:sldId id="1270" r:id="rId25"/>
    <p:sldId id="1271" r:id="rId26"/>
    <p:sldId id="1263" r:id="rId27"/>
    <p:sldId id="1264" r:id="rId28"/>
    <p:sldId id="1265" r:id="rId29"/>
    <p:sldId id="1266" r:id="rId30"/>
    <p:sldId id="1267" r:id="rId31"/>
    <p:sldId id="1268" r:id="rId32"/>
    <p:sldId id="1244" r:id="rId33"/>
    <p:sldId id="1246" r:id="rId34"/>
    <p:sldId id="1245" r:id="rId35"/>
    <p:sldId id="1256" r:id="rId36"/>
    <p:sldId id="1274" r:id="rId37"/>
    <p:sldId id="1254" r:id="rId38"/>
    <p:sldId id="1255" r:id="rId39"/>
    <p:sldId id="1241" r:id="rId40"/>
    <p:sldId id="1091" r:id="rId41"/>
    <p:sldId id="1147" r:id="rId42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" userDrawn="1">
          <p15:clr>
            <a:srgbClr val="A4A3A4"/>
          </p15:clr>
        </p15:guide>
        <p15:guide id="2" pos="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00FF"/>
    <a:srgbClr val="D0D8E8"/>
    <a:srgbClr val="E9EDF4"/>
    <a:srgbClr val="00CC00"/>
    <a:srgbClr val="FF9933"/>
    <a:srgbClr val="9900CC"/>
    <a:srgbClr val="CC66FF"/>
    <a:srgbClr val="F7D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0" autoAdjust="0"/>
    <p:restoredTop sz="96837" autoAdjust="0"/>
  </p:normalViewPr>
  <p:slideViewPr>
    <p:cSldViewPr showGuides="1">
      <p:cViewPr varScale="1">
        <p:scale>
          <a:sx n="128" d="100"/>
          <a:sy n="128" d="100"/>
        </p:scale>
        <p:origin x="1188" y="90"/>
      </p:cViewPr>
      <p:guideLst>
        <p:guide orient="horz" pos="48"/>
        <p:guide pos="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2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5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5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fld id="{B670F038-3EFE-4F56-A71A-5D61BDF7BD6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84489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2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5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5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/>
            </a:lvl1pPr>
          </a:lstStyle>
          <a:p>
            <a:pPr>
              <a:defRPr/>
            </a:pPr>
            <a:fld id="{BF97E616-A192-41A1-B3CF-50B5C62B7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794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E26AA8-8F76-4584-BADC-B62B80CA0B8A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09347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5206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72" indent="-302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65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571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878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9392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122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3288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7949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72" indent="-302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65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571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878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84278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4681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8568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72" indent="-302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65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571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878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850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6293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7097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10558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5871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72" indent="-302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65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571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878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71518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68721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71934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0087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62344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56544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626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2982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1834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82762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CF5842A-1B60-427D-853F-206015A659DA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72" indent="-302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65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571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878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0673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03746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05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72" indent="-302066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65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571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878" indent="-241653" algn="l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4362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C20862-E36E-4ABF-ACFA-FE947724F4F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5797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1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66BF2-260E-4FEC-B69A-AFCEF5050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6035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ABA0-B6F1-42F4-A694-D745110F7C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0145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18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18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7B03E-19D1-47AB-AEBD-D732A391C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9187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E9499-A970-417D-89E6-E2588E537C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2856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44919-246A-4AFC-802A-BEADB0068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1782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5C7FC-32CD-4668-A07E-775448BE2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1004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B43A5-31A9-458C-A340-068F0C1D72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9931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4CA76-81FF-4046-90EE-6DC48B0E23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64835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877E8-AC98-4CD8-ABC5-3B72EA732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6973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05FF2-511A-4360-9150-4BB2D4F7E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865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6BDA-1C93-49CA-B587-30430B7BD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8944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81763"/>
            <a:ext cx="175260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0">
                <a:latin typeface="+mj-lt"/>
              </a:defRPr>
            </a:lvl1pPr>
          </a:lstStyle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502400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latin typeface="+mj-lt"/>
              </a:defRPr>
            </a:lvl1pPr>
          </a:lstStyle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81763"/>
            <a:ext cx="175260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latin typeface="+mj-lt"/>
              </a:defRPr>
            </a:lvl1pPr>
          </a:lstStyle>
          <a:p>
            <a:pPr>
              <a:defRPr/>
            </a:pPr>
            <a:fld id="{EB69988C-A6AF-4154-9A69-9EB37EB29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4770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3" name="Picture 9" descr="QuarksGluons14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04800"/>
            <a:ext cx="6858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16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smtClean="0">
                <a:solidFill>
                  <a:prstClr val="black"/>
                </a:solidFill>
              </a:rPr>
              <a:t>4  November 2019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mtClean="0">
                <a:solidFill>
                  <a:prstClr val="black"/>
                </a:solidFill>
              </a:rPr>
              <a:t>11th ECE &amp; 2nd ECSG - Walter F.J. Müller, FAIR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smtClean="0">
                <a:solidFill>
                  <a:prstClr val="black"/>
                </a:solidFill>
              </a:rPr>
              <a:t>4  November 2019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mtClean="0">
                <a:solidFill>
                  <a:prstClr val="black"/>
                </a:solidFill>
              </a:rPr>
              <a:t>11th ECE &amp; 2nd ECSG - Walter F.J. Müller, FAIR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smtClean="0">
                <a:solidFill>
                  <a:prstClr val="black"/>
                </a:solidFill>
              </a:rPr>
              <a:t>4  November 2019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mtClean="0">
                <a:solidFill>
                  <a:prstClr val="black"/>
                </a:solidFill>
              </a:rPr>
              <a:t>11th ECE &amp; 2nd ECSG - Walter F.J. Müller, FAIR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smtClean="0">
                <a:solidFill>
                  <a:prstClr val="black"/>
                </a:solidFill>
              </a:rPr>
              <a:t>4  November 2019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mtClean="0">
                <a:solidFill>
                  <a:prstClr val="black"/>
                </a:solidFill>
              </a:rPr>
              <a:t>11th ECE &amp; 2nd ECSG - Walter F.J. Müller, FAIR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smtClean="0">
                <a:solidFill>
                  <a:prstClr val="black"/>
                </a:solidFill>
              </a:rPr>
              <a:t>4  November 2019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mtClean="0">
                <a:solidFill>
                  <a:prstClr val="black"/>
                </a:solidFill>
              </a:rPr>
              <a:t>11th ECE &amp; 2nd ECSG - Walter F.J. Müller, FAIR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de-DE" smtClean="0">
                <a:solidFill>
                  <a:prstClr val="black"/>
                </a:solidFill>
              </a:rPr>
              <a:t>4  November 2019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en-US" smtClean="0">
                <a:solidFill>
                  <a:prstClr val="black"/>
                </a:solidFill>
              </a:rPr>
              <a:t>11th ECE &amp; 2nd ECSG - Walter F.J. Müller, FAIR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384649"/>
            <a:ext cx="8382000" cy="234499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Status CBM Detector Subsystems</a:t>
            </a:r>
            <a:r>
              <a:rPr lang="en-US" altLang="en-US" sz="4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endParaRPr lang="en-US" altLang="en-US" baseline="30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4315416"/>
            <a:ext cx="6248400" cy="1247184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>Walter F.J. Müller</a:t>
            </a:r>
            <a:r>
              <a:rPr lang="en-US" altLang="en-US" dirty="0" smtClean="0">
                <a:latin typeface="Comic Sans MS" pitchFamily="66" charset="0"/>
                <a:cs typeface="Arial" charset="0"/>
              </a:rPr>
              <a:t>, FAIR, Darmstadt</a:t>
            </a:r>
            <a:endParaRPr lang="en-US" altLang="en-US" dirty="0" smtClean="0">
              <a:latin typeface="Comic Sans MS" pitchFamily="66" charset="0"/>
            </a:endParaRPr>
          </a:p>
          <a:p>
            <a:pPr algn="ctr" eaLnBrk="1" hangingPunct="1"/>
            <a:r>
              <a:rPr lang="en-US" altLang="en-US" dirty="0" smtClean="0">
                <a:latin typeface="Comic Sans MS" pitchFamily="66" charset="0"/>
              </a:rPr>
              <a:t/>
            </a:r>
            <a:br>
              <a:rPr lang="en-US" altLang="en-US" dirty="0" smtClean="0">
                <a:latin typeface="Comic Sans MS" pitchFamily="66" charset="0"/>
              </a:rPr>
            </a:br>
            <a:r>
              <a:rPr lang="en-US" altLang="en-US" dirty="0" smtClean="0">
                <a:latin typeface="Comic Sans MS" pitchFamily="66" charset="0"/>
              </a:rPr>
              <a:t>11</a:t>
            </a:r>
            <a:r>
              <a:rPr lang="en-US" altLang="en-US" baseline="30000" dirty="0" smtClean="0">
                <a:latin typeface="Comic Sans MS" pitchFamily="66" charset="0"/>
              </a:rPr>
              <a:t>th</a:t>
            </a:r>
            <a:r>
              <a:rPr lang="en-US" altLang="en-US" dirty="0" smtClean="0">
                <a:latin typeface="Comic Sans MS" pitchFamily="66" charset="0"/>
              </a:rPr>
              <a:t> ECE + 2</a:t>
            </a:r>
            <a:r>
              <a:rPr lang="en-US" altLang="en-US" baseline="30000" dirty="0" smtClean="0">
                <a:latin typeface="Comic Sans MS" pitchFamily="66" charset="0"/>
              </a:rPr>
              <a:t>nd</a:t>
            </a:r>
            <a:r>
              <a:rPr lang="en-US" altLang="en-US" dirty="0" smtClean="0">
                <a:latin typeface="Comic Sans MS" pitchFamily="66" charset="0"/>
              </a:rPr>
              <a:t> ECSG, 4+5 November 2019</a:t>
            </a:r>
          </a:p>
          <a:p>
            <a:pPr algn="ctr" eaLnBrk="1" hangingPunct="1"/>
            <a:endParaRPr lang="en-US" altLang="en-US" dirty="0" smtClean="0">
              <a:latin typeface="Comic Sans MS" pitchFamily="66" charset="0"/>
            </a:endParaRPr>
          </a:p>
        </p:txBody>
      </p:sp>
      <p:pic>
        <p:nvPicPr>
          <p:cNvPr id="3076" name="Picture 11" descr="QuarksGluons1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73513"/>
            <a:ext cx="16002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65600" y="6310452"/>
            <a:ext cx="6012800" cy="36546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/>
            <a:r>
              <a:rPr lang="en-US" altLang="en-US" sz="1800" b="0" kern="0" dirty="0" smtClean="0">
                <a:latin typeface="Comic Sans MS" pitchFamily="66" charset="0"/>
              </a:rPr>
              <a:t>*  contains more material than will presented orally</a:t>
            </a:r>
          </a:p>
        </p:txBody>
      </p:sp>
      <p:pic>
        <p:nvPicPr>
          <p:cNvPr id="7" name="Picture 6" descr="FAIR_V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9" y="5638800"/>
            <a:ext cx="627381" cy="5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7302" r="8248" b="13242"/>
          <a:stretch/>
        </p:blipFill>
        <p:spPr>
          <a:xfrm>
            <a:off x="1080406" y="5622835"/>
            <a:ext cx="672194" cy="6273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</a:t>
            </a:r>
            <a:endParaRPr lang="en-US" alt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658432" cy="52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since mid </a:t>
            </a: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2018</a:t>
            </a:r>
            <a:endParaRPr lang="en-US" altLang="en-US" sz="1600" b="1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HADES RICH upgrade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uses roughly half of the purchased MAPMTs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uses same FPGA TDC based readout architecture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very good performance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homogeneous distribution over detector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on average 14 photons per ring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single photon time resolution 250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ps</a:t>
            </a: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ToT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amplitude available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very clean data due to time and amplitude cuts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wealth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of data from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beam time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17" name="Grafik 3">
            <a:extLst>
              <a:ext uri="{FF2B5EF4-FFF2-40B4-BE49-F238E27FC236}">
                <a16:creationId xmlns:a16="http://schemas.microsoft.com/office/drawing/2014/main" id="{CFF846AD-35A1-4427-8544-159002FD8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136" b="48646"/>
          <a:stretch/>
        </p:blipFill>
        <p:spPr>
          <a:xfrm>
            <a:off x="4571513" y="4631560"/>
            <a:ext cx="2405607" cy="1803840"/>
          </a:xfrm>
          <a:prstGeom prst="rect">
            <a:avLst/>
          </a:prstGeom>
        </p:spPr>
      </p:pic>
      <p:pic>
        <p:nvPicPr>
          <p:cNvPr id="18" name="Grafik 3">
            <a:extLst>
              <a:ext uri="{FF2B5EF4-FFF2-40B4-BE49-F238E27FC236}">
                <a16:creationId xmlns:a16="http://schemas.microsoft.com/office/drawing/2014/main" id="{CFF846AD-35A1-4427-8544-159002FD8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7" b="6149"/>
          <a:stretch/>
        </p:blipFill>
        <p:spPr>
          <a:xfrm>
            <a:off x="7063367" y="3591048"/>
            <a:ext cx="1657465" cy="2964608"/>
          </a:xfrm>
          <a:prstGeom prst="rect">
            <a:avLst/>
          </a:prstGeom>
        </p:spPr>
      </p:pic>
      <p:pic>
        <p:nvPicPr>
          <p:cNvPr id="19" name="Grafik 3">
            <a:extLst>
              <a:ext uri="{FF2B5EF4-FFF2-40B4-BE49-F238E27FC236}">
                <a16:creationId xmlns:a16="http://schemas.microsoft.com/office/drawing/2014/main" id="{CFF846AD-35A1-4427-8544-159002FD8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76" r="76136" b="5941"/>
          <a:stretch/>
        </p:blipFill>
        <p:spPr>
          <a:xfrm>
            <a:off x="6315712" y="1384648"/>
            <a:ext cx="2826260" cy="1542698"/>
          </a:xfrm>
          <a:prstGeom prst="rect">
            <a:avLst/>
          </a:prstGeom>
        </p:spPr>
      </p:pic>
      <p:sp>
        <p:nvSpPr>
          <p:cNvPr id="20" name="Inhaltsplatzhalter 2"/>
          <p:cNvSpPr txBox="1">
            <a:spLocks/>
          </p:cNvSpPr>
          <p:nvPr/>
        </p:nvSpPr>
        <p:spPr bwMode="auto">
          <a:xfrm>
            <a:off x="4577607" y="4348975"/>
            <a:ext cx="2219129" cy="28258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ring center distribution</a:t>
            </a:r>
          </a:p>
        </p:txBody>
      </p:sp>
      <p:sp>
        <p:nvSpPr>
          <p:cNvPr id="21" name="Inhaltsplatzhalter 2"/>
          <p:cNvSpPr txBox="1">
            <a:spLocks/>
          </p:cNvSpPr>
          <p:nvPr/>
        </p:nvSpPr>
        <p:spPr bwMode="auto">
          <a:xfrm>
            <a:off x="6502190" y="1102063"/>
            <a:ext cx="2459154" cy="28258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number of hits per ring</a:t>
            </a:r>
          </a:p>
        </p:txBody>
      </p:sp>
      <p:sp>
        <p:nvSpPr>
          <p:cNvPr id="22" name="Inhaltsplatzhalter 2"/>
          <p:cNvSpPr txBox="1">
            <a:spLocks/>
          </p:cNvSpPr>
          <p:nvPr/>
        </p:nvSpPr>
        <p:spPr bwMode="auto">
          <a:xfrm>
            <a:off x="6922813" y="3128360"/>
            <a:ext cx="1918275" cy="51545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single event display</a:t>
            </a:r>
            <a:b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with tight cuts</a:t>
            </a:r>
          </a:p>
        </p:txBody>
      </p:sp>
      <p:pic>
        <p:nvPicPr>
          <p:cNvPr id="23" name="Grafik 13">
            <a:extLst>
              <a:ext uri="{FF2B5EF4-FFF2-40B4-BE49-F238E27FC236}">
                <a16:creationId xmlns:a16="http://schemas.microsoft.com/office/drawing/2014/main" id="{56D0BCCF-C7C7-4E57-A476-5FC083A8C4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48" r="13768" b="4398"/>
          <a:stretch>
            <a:fillRect/>
          </a:stretch>
        </p:blipFill>
        <p:spPr>
          <a:xfrm>
            <a:off x="2034918" y="4341620"/>
            <a:ext cx="2326348" cy="19763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Grafik 7">
            <a:extLst>
              <a:ext uri="{FF2B5EF4-FFF2-40B4-BE49-F238E27FC236}">
                <a16:creationId xmlns:a16="http://schemas.microsoft.com/office/drawing/2014/main" id="{4AD093CB-34FA-4D73-8C94-339C8E12E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" y="4224230"/>
            <a:ext cx="1918473" cy="22111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1257300" y="1725241"/>
            <a:ext cx="4329216" cy="773847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565600" y="3015921"/>
            <a:ext cx="4088704" cy="773847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7302" r="8248" b="13242"/>
          <a:stretch/>
        </p:blipFill>
        <p:spPr>
          <a:xfrm>
            <a:off x="6593269" y="285035"/>
            <a:ext cx="767701" cy="716521"/>
          </a:xfrm>
          <a:prstGeom prst="rect">
            <a:avLst/>
          </a:prstGeom>
        </p:spPr>
      </p:pic>
      <p:pic>
        <p:nvPicPr>
          <p:cNvPr id="1025" name="Picture 1" descr="https://www.gsi.de/fileadmin/_migrated/pics/hades_logo_190p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53" y="342504"/>
            <a:ext cx="821160" cy="6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70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</a:t>
            </a:r>
            <a:endParaRPr lang="en-US" alt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6604878" cy="52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since mid </a:t>
            </a: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2018 (cont’d)</a:t>
            </a:r>
            <a:endParaRPr lang="en-US" altLang="en-US" sz="1600" b="1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Photon detector (aka Camera)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: First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mechanical design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cylindrical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geometry;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development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of cooling concept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Mirror support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: mechanical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prototype with two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pillars</a:t>
            </a:r>
            <a:b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prototype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of carbon pillar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Mirror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: Additional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12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prototypes with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different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coatings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: Successful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integration of </a:t>
            </a:r>
            <a:r>
              <a:rPr lang="en-US" altLang="en-US" sz="15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mRICH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,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time and spatial correlations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seen,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integration of TRB readout in CBM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DAQ</a:t>
            </a:r>
            <a:endParaRPr lang="en-US" altLang="en-US" sz="15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DAQ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: Significant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progress towards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CRI based readout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Essential steps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>
                <a:latin typeface="Comic Sans MS" pitchFamily="66" charset="0"/>
                <a:cs typeface="Arial" charset="0"/>
                <a:sym typeface="Wingdings" pitchFamily="2" charset="2"/>
              </a:rPr>
              <a:t>G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as system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: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CDR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under approval since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Mar 2019 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MAPMT coating: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CDR (Dec 2019): gives status, no decision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Mechanics: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CDR (re-scheduled to Jun 2020)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Photon detector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: CDR (re-scheduled to Jun 2020)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DiRICH</a:t>
            </a:r>
            <a:r>
              <a:rPr lang="en-US" altLang="en-US" sz="1400" kern="0" dirty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FE: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design update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(Mar 2020)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Full </a:t>
            </a:r>
            <a:r>
              <a:rPr lang="en-US" altLang="en-US" sz="14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mRICH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prototype; CRI based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readout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D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ecision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: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carbon/aluminum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pillars: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simulations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, stability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tests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Decision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: mirror coating (Al+MgF2 or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Al+MgF2+HfO2): ageing tests</a:t>
            </a:r>
          </a:p>
          <a:p>
            <a:pPr marL="344487" lvl="1" indent="0" eaLnBrk="1" hangingPunct="1">
              <a:buNone/>
              <a:tabLst>
                <a:tab pos="901700" algn="l"/>
              </a:tabLst>
              <a:defRPr/>
            </a:pP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16" name="Grafik 4">
            <a:extLst>
              <a:ext uri="{FF2B5EF4-FFF2-40B4-BE49-F238E27FC236}">
                <a16:creationId xmlns:a16="http://schemas.microsoft.com/office/drawing/2014/main" id="{1E298129-7D02-4F49-8990-13AEDEF9F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662" y="1925800"/>
            <a:ext cx="2220138" cy="4153319"/>
          </a:xfrm>
          <a:prstGeom prst="rect">
            <a:avLst/>
          </a:prstGeom>
        </p:spPr>
      </p:pic>
      <p:sp>
        <p:nvSpPr>
          <p:cNvPr id="25" name="Inhaltsplatzhalter 2"/>
          <p:cNvSpPr txBox="1">
            <a:spLocks/>
          </p:cNvSpPr>
          <p:nvPr/>
        </p:nvSpPr>
        <p:spPr bwMode="auto">
          <a:xfrm>
            <a:off x="6934200" y="1350216"/>
            <a:ext cx="1918275" cy="51545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mirror holding frame</a:t>
            </a:r>
            <a:b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prototype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14400" y="5181600"/>
            <a:ext cx="5791200" cy="897519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66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RICH</a:t>
            </a:r>
            <a:endParaRPr lang="en-US" alt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520216" cy="52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Open issues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Magnet shielding box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design </a:t>
            </a:r>
            <a:r>
              <a:rPr lang="en-US" altLang="en-US" sz="1400" b="0" i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(critical)</a:t>
            </a:r>
            <a:endParaRPr lang="en-US" altLang="en-US" sz="1400" b="0" i="1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need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to compromise between increase of background and successful shielding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revision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of RICH geometry ongoing: increase mirror tilting angle to 12° or 15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° ?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echanics CDR and camera CDR depend on this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Cooling concept for RICH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LV powering scheme: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DC/DC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convertors or external LV supply?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Beam pipe interface to STS </a:t>
            </a:r>
            <a:r>
              <a:rPr lang="en-US" altLang="en-US" sz="1400" b="0" i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(critical)</a:t>
            </a:r>
            <a:endParaRPr lang="en-US" altLang="en-US" sz="1400" b="0" i="1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Radiation hardness of readout electronics: no dedicated tests of FPGA based FE modules, but experience from HADES (SEU seen, could be coped with)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6194888"/>
            <a:ext cx="8780960" cy="663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CFA65256-1969-4B39-99FE-7DFCA579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4704" y="4050702"/>
            <a:ext cx="6914720" cy="2807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Rectangle 11"/>
          <p:cNvSpPr/>
          <p:nvPr/>
        </p:nvSpPr>
        <p:spPr bwMode="auto">
          <a:xfrm>
            <a:off x="990600" y="1447800"/>
            <a:ext cx="7068824" cy="1066799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90600" y="3048000"/>
            <a:ext cx="3352800" cy="30480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9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MUCH 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Mu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on 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ambers) </a:t>
            </a:r>
            <a: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System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296" y="6096000"/>
            <a:ext cx="8291512" cy="399528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Participating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institutes</a:t>
            </a: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: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VECC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Kolkata + 12 Indian Inst., PNPI </a:t>
            </a:r>
            <a:r>
              <a:rPr lang="en-US" altLang="en-US" sz="1600" dirty="0" err="1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Gatchina</a:t>
            </a:r>
            <a:endParaRPr lang="en-US" altLang="en-US" sz="1600" dirty="0">
              <a:solidFill>
                <a:srgbClr val="00B0F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 b="7754"/>
          <a:stretch/>
        </p:blipFill>
        <p:spPr bwMode="auto">
          <a:xfrm>
            <a:off x="433137" y="1765917"/>
            <a:ext cx="4597568" cy="364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"/>
          <a:stretch/>
        </p:blipFill>
        <p:spPr bwMode="auto">
          <a:xfrm>
            <a:off x="5412469" y="2057400"/>
            <a:ext cx="3195861" cy="348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905000" y="1521023"/>
            <a:ext cx="1348447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0" dirty="0" smtClean="0">
                <a:latin typeface="Comic Sans MS" panose="030F0702030302020204" pitchFamily="66" charset="0"/>
              </a:rPr>
              <a:t>Overall layout</a:t>
            </a:r>
            <a:endParaRPr lang="en-US" altLang="en-US" sz="1400" b="0" dirty="0">
              <a:latin typeface="Comic Sans MS" panose="030F0702030302020204" pitchFamily="66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6047995" y="1524000"/>
            <a:ext cx="194797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0" dirty="0" smtClean="0">
                <a:latin typeface="Comic Sans MS" panose="030F0702030302020204" pitchFamily="66" charset="0"/>
              </a:rPr>
              <a:t>New support concept</a:t>
            </a:r>
            <a:endParaRPr lang="en-US" altLang="en-US" sz="1400" b="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34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MUCH</a:t>
            </a:r>
            <a: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Station 1+2</a:t>
            </a:r>
            <a:b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899996" cy="289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Two real-size GEM chambers built at VECC 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Two GEM chambers took data in </a:t>
            </a:r>
            <a:r>
              <a:rPr lang="en-US" altLang="en-US" sz="15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setup </a:t>
            </a:r>
            <a:endParaRPr lang="en-US" altLang="en-US" sz="15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STS-XYTER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2.0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(in low gain mode) used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for data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taking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Time and space correlations of GEM chambers with other detectors in the setup look OK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Clustering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implemented in the software, tracking in progress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LV and HV distribution systems developed and tested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A HV module for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GEM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developed at VECC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1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209800" y="4343400"/>
            <a:ext cx="1756222" cy="193786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77"/>
          <a:stretch/>
        </p:blipFill>
        <p:spPr bwMode="auto">
          <a:xfrm>
            <a:off x="0" y="4347552"/>
            <a:ext cx="2104996" cy="205324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156746" y="4035176"/>
            <a:ext cx="1765875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mCBM</a:t>
            </a: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setup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191000" y="4574708"/>
            <a:ext cx="2667000" cy="1669078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934200" y="4634346"/>
            <a:ext cx="2208580" cy="1621655"/>
          </a:xfrm>
          <a:prstGeom prst="rect">
            <a:avLst/>
          </a:prstGeom>
          <a:ln>
            <a:noFill/>
          </a:ln>
        </p:spPr>
      </p:pic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4711125" y="4038600"/>
            <a:ext cx="1765875" cy="53610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spill structure</a:t>
            </a:r>
            <a:b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seen by GEM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 bwMode="auto">
          <a:xfrm>
            <a:off x="6997125" y="4038600"/>
            <a:ext cx="2086004" cy="53610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time correlation between TOF and GEM</a:t>
            </a:r>
          </a:p>
        </p:txBody>
      </p:sp>
    </p:spTree>
    <p:extLst>
      <p:ext uri="{BB962C8B-B14F-4D97-AF65-F5344CB8AC3E}">
        <p14:creationId xmlns:p14="http://schemas.microsoft.com/office/powerpoint/2010/main" val="4176166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MUCH</a:t>
            </a:r>
            <a: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Station 3+4</a:t>
            </a:r>
            <a:b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785" y="1144135"/>
            <a:ext cx="5472216" cy="213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made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One low-resistivity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30 × 30 cm RPC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tested at GIF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++</a:t>
            </a:r>
            <a:b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as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a candidate for 3rd and 4th stations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STS-XYTER (in low gain mode)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used for RPC readout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Detector can handle muon beam at 6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KHz/cm</a:t>
            </a:r>
            <a:r>
              <a:rPr lang="en-US" altLang="en-US" sz="1400" b="0" kern="0" baseline="30000" dirty="0" smtClean="0">
                <a:latin typeface="Comic Sans MS" pitchFamily="66" charset="0"/>
                <a:cs typeface="Arial" charset="0"/>
                <a:sym typeface="Wingdings" pitchFamily="2" charset="2"/>
              </a:rPr>
              <a:t>2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with 90% efficiency in avalanche mode 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Reduction of noise to reduce the threshold is in progress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28599" y="3899162"/>
            <a:ext cx="2387520" cy="2517384"/>
            <a:chOff x="258090" y="3990411"/>
            <a:chExt cx="2387520" cy="2517384"/>
          </a:xfrm>
        </p:grpSpPr>
        <p:pic>
          <p:nvPicPr>
            <p:cNvPr id="30" name="Picture 5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0" t="12131" r="21198" b="7600"/>
            <a:stretch>
              <a:fillRect/>
            </a:stretch>
          </p:blipFill>
          <p:spPr bwMode="auto">
            <a:xfrm>
              <a:off x="258090" y="3990411"/>
              <a:ext cx="2387520" cy="2517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13100" t="12131" r="21198" b="760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99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1" name="AutoShape 52"/>
            <p:cNvSpPr>
              <a:spLocks noChangeArrowheads="1"/>
            </p:cNvSpPr>
            <p:nvPr/>
          </p:nvSpPr>
          <p:spPr bwMode="auto">
            <a:xfrm>
              <a:off x="317130" y="5930294"/>
              <a:ext cx="859680" cy="460848"/>
            </a:xfrm>
            <a:custGeom>
              <a:avLst/>
              <a:gdLst>
                <a:gd name="G0" fmla="*/ 2640 1 2"/>
                <a:gd name="G1" fmla="*/ 1266 1 2"/>
                <a:gd name="G2" fmla="+- 1266 0 0"/>
                <a:gd name="G3" fmla="+- 2640 0 0"/>
                <a:gd name="T0" fmla="*/ 0 w 2640"/>
                <a:gd name="T1" fmla="*/ 0 h 1266"/>
                <a:gd name="T2" fmla="*/ G3 w 2640"/>
                <a:gd name="T3" fmla="*/ G2 h 1266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640" h="1266">
                  <a:moveTo>
                    <a:pt x="0" y="0"/>
                  </a:moveTo>
                  <a:lnTo>
                    <a:pt x="2640" y="0"/>
                  </a:lnTo>
                  <a:lnTo>
                    <a:pt x="2640" y="1266"/>
                  </a:lnTo>
                  <a:lnTo>
                    <a:pt x="0" y="1266"/>
                  </a:lnTo>
                  <a:close/>
                </a:path>
              </a:pathLst>
            </a:custGeom>
            <a:solidFill>
              <a:srgbClr val="FFFFFF"/>
            </a:solidFill>
            <a:ln w="25560" cap="flat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449263" algn="l"/>
                  <a:tab pos="898525" algn="l"/>
                </a:tabLst>
              </a:pPr>
              <a:r>
                <a:rPr lang="en-US" sz="1200" dirty="0">
                  <a:solidFill>
                    <a:srgbClr val="000000"/>
                  </a:solidFill>
                  <a:latin typeface="Calibri" charset="0"/>
                </a:rPr>
                <a:t>RPC prototype</a:t>
              </a:r>
            </a:p>
          </p:txBody>
        </p:sp>
        <p:sp>
          <p:nvSpPr>
            <p:cNvPr id="32" name="AutoShape 53"/>
            <p:cNvSpPr>
              <a:spLocks noChangeArrowheads="1"/>
            </p:cNvSpPr>
            <p:nvPr/>
          </p:nvSpPr>
          <p:spPr bwMode="auto">
            <a:xfrm>
              <a:off x="1160970" y="4390773"/>
              <a:ext cx="773280" cy="460848"/>
            </a:xfrm>
            <a:custGeom>
              <a:avLst/>
              <a:gdLst>
                <a:gd name="G0" fmla="*/ 2373 1 2"/>
                <a:gd name="G1" fmla="*/ 1266 1 2"/>
                <a:gd name="G2" fmla="+- 1266 0 0"/>
                <a:gd name="G3" fmla="+- 2373 0 0"/>
                <a:gd name="T0" fmla="*/ 0 w 2373"/>
                <a:gd name="T1" fmla="*/ 0 h 1266"/>
                <a:gd name="T2" fmla="*/ G3 w 2373"/>
                <a:gd name="T3" fmla="*/ G2 h 1266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373" h="1266">
                  <a:moveTo>
                    <a:pt x="0" y="0"/>
                  </a:moveTo>
                  <a:lnTo>
                    <a:pt x="2373" y="0"/>
                  </a:lnTo>
                  <a:lnTo>
                    <a:pt x="2373" y="1266"/>
                  </a:lnTo>
                  <a:lnTo>
                    <a:pt x="0" y="1266"/>
                  </a:lnTo>
                  <a:close/>
                </a:path>
              </a:pathLst>
            </a:custGeom>
            <a:solidFill>
              <a:srgbClr val="FFFFFF"/>
            </a:solidFill>
            <a:ln w="25560" cap="flat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449263" algn="l"/>
                </a:tabLst>
              </a:pPr>
              <a:r>
                <a:rPr lang="en-US" sz="1200">
                  <a:solidFill>
                    <a:srgbClr val="000000"/>
                  </a:solidFill>
                  <a:latin typeface="Calibri" charset="0"/>
                </a:rPr>
                <a:t>TRD detectors</a:t>
              </a:r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 flipH="1" flipV="1">
              <a:off x="1569930" y="4838660"/>
              <a:ext cx="172800" cy="86409"/>
            </a:xfrm>
            <a:prstGeom prst="line">
              <a:avLst/>
            </a:prstGeom>
            <a:noFill/>
            <a:ln w="28440" cap="flat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 flipV="1">
              <a:off x="1369770" y="4830019"/>
              <a:ext cx="113760" cy="203061"/>
            </a:xfrm>
            <a:prstGeom prst="line">
              <a:avLst/>
            </a:prstGeom>
            <a:noFill/>
            <a:ln w="28440" cap="flat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>
              <a:off x="724650" y="5469446"/>
              <a:ext cx="0" cy="459408"/>
            </a:xfrm>
            <a:prstGeom prst="line">
              <a:avLst/>
            </a:prstGeom>
            <a:noFill/>
            <a:ln w="28440" cap="flat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 flipH="1">
              <a:off x="1934250" y="4821378"/>
              <a:ext cx="367200" cy="906042"/>
            </a:xfrm>
            <a:prstGeom prst="line">
              <a:avLst/>
            </a:prstGeom>
            <a:noFill/>
            <a:ln w="28440" cap="flat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utoShape 58"/>
            <p:cNvSpPr>
              <a:spLocks noChangeArrowheads="1"/>
            </p:cNvSpPr>
            <p:nvPr/>
          </p:nvSpPr>
          <p:spPr bwMode="auto">
            <a:xfrm>
              <a:off x="1539690" y="5792637"/>
              <a:ext cx="928200" cy="644877"/>
            </a:xfrm>
            <a:custGeom>
              <a:avLst/>
              <a:gdLst>
                <a:gd name="G0" fmla="*/ 2318 1 2"/>
                <a:gd name="G1" fmla="*/ 1773 1 2"/>
                <a:gd name="G2" fmla="+- 1773 0 0"/>
                <a:gd name="G3" fmla="+- 2318 0 0"/>
                <a:gd name="T0" fmla="*/ 0 w 2318"/>
                <a:gd name="T1" fmla="*/ 0 h 1773"/>
                <a:gd name="T2" fmla="*/ G3 w 2318"/>
                <a:gd name="T3" fmla="*/ G2 h 1773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318" h="1773">
                  <a:moveTo>
                    <a:pt x="0" y="0"/>
                  </a:moveTo>
                  <a:lnTo>
                    <a:pt x="2318" y="0"/>
                  </a:lnTo>
                  <a:lnTo>
                    <a:pt x="2318" y="1773"/>
                  </a:lnTo>
                  <a:lnTo>
                    <a:pt x="0" y="1773"/>
                  </a:lnTo>
                  <a:close/>
                </a:path>
              </a:pathLst>
            </a:custGeom>
            <a:solidFill>
              <a:srgbClr val="FFFFFF"/>
            </a:solidFill>
            <a:ln w="25560" cap="flat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449263" algn="l"/>
                </a:tabLst>
              </a:pPr>
              <a:r>
                <a:rPr lang="en-US" sz="1200">
                  <a:solidFill>
                    <a:srgbClr val="000000"/>
                  </a:solidFill>
                  <a:latin typeface="Calibri" charset="0"/>
                </a:rPr>
                <a:t>Finger Scintillator detector</a:t>
              </a:r>
            </a:p>
          </p:txBody>
        </p:sp>
      </p:grpSp>
      <p:pic>
        <p:nvPicPr>
          <p:cNvPr id="38" name="Picture 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5823" r="10332" b="2936"/>
          <a:stretch>
            <a:fillRect/>
          </a:stretch>
        </p:blipFill>
        <p:spPr bwMode="auto">
          <a:xfrm>
            <a:off x="2889119" y="4368650"/>
            <a:ext cx="2579039" cy="170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666" t="5823" r="10332" b="29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99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" name="Picture 3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2439" r="8481"/>
          <a:stretch/>
        </p:blipFill>
        <p:spPr>
          <a:xfrm>
            <a:off x="5715000" y="4299523"/>
            <a:ext cx="3352800" cy="1799417"/>
          </a:xfrm>
          <a:prstGeom prst="rect">
            <a:avLst/>
          </a:prstGeom>
          <a:ln>
            <a:noFill/>
          </a:ln>
        </p:spPr>
      </p:pic>
      <p:sp>
        <p:nvSpPr>
          <p:cNvPr id="40" name="Inhaltsplatzhalter 2"/>
          <p:cNvSpPr txBox="1">
            <a:spLocks/>
          </p:cNvSpPr>
          <p:nvPr/>
        </p:nvSpPr>
        <p:spPr bwMode="auto">
          <a:xfrm>
            <a:off x="458375" y="3570555"/>
            <a:ext cx="1765875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GIF++ setup</a:t>
            </a:r>
          </a:p>
        </p:txBody>
      </p:sp>
      <p:sp>
        <p:nvSpPr>
          <p:cNvPr id="41" name="Inhaltsplatzhalter 2"/>
          <p:cNvSpPr txBox="1">
            <a:spLocks/>
          </p:cNvSpPr>
          <p:nvPr/>
        </p:nvSpPr>
        <p:spPr bwMode="auto">
          <a:xfrm>
            <a:off x="3336270" y="3810000"/>
            <a:ext cx="1765875" cy="48952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efficiency vs HV</a:t>
            </a:r>
            <a:b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for source off</a:t>
            </a:r>
          </a:p>
        </p:txBody>
      </p:sp>
      <p:sp>
        <p:nvSpPr>
          <p:cNvPr id="42" name="Inhaltsplatzhalter 2"/>
          <p:cNvSpPr txBox="1">
            <a:spLocks/>
          </p:cNvSpPr>
          <p:nvPr/>
        </p:nvSpPr>
        <p:spPr bwMode="auto">
          <a:xfrm>
            <a:off x="6539924" y="3810000"/>
            <a:ext cx="1765875" cy="48952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efficiency vs rate</a:t>
            </a:r>
            <a:b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for 9000 V</a:t>
            </a:r>
          </a:p>
        </p:txBody>
      </p:sp>
      <p:graphicFrame>
        <p:nvGraphicFramePr>
          <p:cNvPr id="4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1205"/>
              </p:ext>
            </p:extLst>
          </p:nvPr>
        </p:nvGraphicFramePr>
        <p:xfrm>
          <a:off x="5911199" y="2393403"/>
          <a:ext cx="3232801" cy="1072881"/>
        </p:xfrm>
        <a:graphic>
          <a:graphicData uri="http://schemas.openxmlformats.org/drawingml/2006/table">
            <a:tbl>
              <a:tblPr/>
              <a:tblGrid>
                <a:gridCol w="1617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59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Electrode Material  </a:t>
                      </a:r>
                    </a:p>
                  </a:txBody>
                  <a:tcPr marL="0" marR="0" marT="10402" marB="0" horzOverflow="overflow">
                    <a:lnL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        Bakelite</a:t>
                      </a:r>
                    </a:p>
                  </a:txBody>
                  <a:tcPr marL="0" marR="0" marT="11201" marB="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42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Gas Gap Size</a:t>
                      </a:r>
                    </a:p>
                  </a:txBody>
                  <a:tcPr marL="0" marR="0" marT="11201" marB="0" horzOverflow="overflow">
                    <a:lnL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          2 mm</a:t>
                      </a:r>
                    </a:p>
                  </a:txBody>
                  <a:tcPr marL="0" marR="0" marT="11201" marB="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42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Bulk Resistivity </a:t>
                      </a:r>
                    </a:p>
                  </a:txBody>
                  <a:tcPr marL="0" marR="0" marT="11201" marB="0" horzOverflow="overflow">
                    <a:lnL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      3 x 10</a:t>
                      </a:r>
                      <a:r>
                        <a:rPr kumimoji="0" lang="en-US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10 </a:t>
                      </a: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Ω-cm</a:t>
                      </a:r>
                    </a:p>
                  </a:txBody>
                  <a:tcPr marL="0" marR="0" marT="11201" marB="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42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Linseed Oil Coating</a:t>
                      </a:r>
                    </a:p>
                  </a:txBody>
                  <a:tcPr marL="0" marR="0" marT="11201" marB="0" horzOverflow="overflow">
                    <a:lnL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</a:tabLst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   Double layered</a:t>
                      </a:r>
                    </a:p>
                  </a:txBody>
                  <a:tcPr marL="0" marR="0" marT="11201" marB="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66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4" name="Text Box 59"/>
          <p:cNvSpPr txBox="1">
            <a:spLocks noChangeArrowheads="1"/>
          </p:cNvSpPr>
          <p:nvPr/>
        </p:nvSpPr>
        <p:spPr bwMode="auto">
          <a:xfrm>
            <a:off x="4222721" y="6155323"/>
            <a:ext cx="3059999" cy="41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558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hangingPunct="1"/>
            <a:r>
              <a:rPr lang="en-US" sz="1200" b="1" dirty="0">
                <a:solidFill>
                  <a:srgbClr val="FF0000"/>
                </a:solidFill>
                <a:latin typeface="Times New Roman" charset="0"/>
              </a:rPr>
              <a:t>Gas Mixture R134a : iC</a:t>
            </a:r>
            <a:r>
              <a:rPr lang="en-US" sz="1200" b="1" baseline="-25000" dirty="0">
                <a:solidFill>
                  <a:srgbClr val="FF0000"/>
                </a:solidFill>
                <a:latin typeface="Times New Roman" charset="0"/>
              </a:rPr>
              <a:t>4</a:t>
            </a:r>
            <a:r>
              <a:rPr lang="en-US" sz="1200" b="1" dirty="0">
                <a:solidFill>
                  <a:srgbClr val="FF0000"/>
                </a:solidFill>
                <a:latin typeface="Times New Roman" charset="0"/>
              </a:rPr>
              <a:t>H</a:t>
            </a:r>
            <a:r>
              <a:rPr lang="en-US" sz="1200" b="1" baseline="-25000" dirty="0">
                <a:solidFill>
                  <a:srgbClr val="FF0000"/>
                </a:solidFill>
                <a:latin typeface="Times New Roman" charset="0"/>
              </a:rPr>
              <a:t>10</a:t>
            </a:r>
            <a:r>
              <a:rPr lang="en-US" sz="1200" b="1" dirty="0">
                <a:solidFill>
                  <a:srgbClr val="FF0000"/>
                </a:solidFill>
                <a:latin typeface="Times New Roman" charset="0"/>
              </a:rPr>
              <a:t>: SF</a:t>
            </a:r>
            <a:r>
              <a:rPr lang="en-US" sz="1200" b="1" baseline="-25000" dirty="0">
                <a:solidFill>
                  <a:srgbClr val="FF0000"/>
                </a:solidFill>
                <a:latin typeface="Times New Roman" charset="0"/>
              </a:rPr>
              <a:t>6</a:t>
            </a:r>
            <a:r>
              <a:rPr lang="en-US" sz="1200" b="1" dirty="0">
                <a:solidFill>
                  <a:srgbClr val="FF0000"/>
                </a:solidFill>
                <a:latin typeface="Times New Roman" charset="0"/>
              </a:rPr>
              <a:t> :: </a:t>
            </a:r>
            <a:r>
              <a:rPr lang="en-US" sz="1200" b="1" dirty="0">
                <a:solidFill>
                  <a:srgbClr val="0000CC"/>
                </a:solidFill>
                <a:latin typeface="Times New Roman" charset="0"/>
              </a:rPr>
              <a:t>94.3 : 4.5 : 0.3</a:t>
            </a:r>
          </a:p>
          <a:p>
            <a:pPr algn="ctr" hangingPunct="1"/>
            <a:endParaRPr lang="en-US" sz="12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5" name="Inhaltsplatzhalter 2"/>
          <p:cNvSpPr txBox="1">
            <a:spLocks/>
          </p:cNvSpPr>
          <p:nvPr/>
        </p:nvSpPr>
        <p:spPr bwMode="auto">
          <a:xfrm>
            <a:off x="6416061" y="2012403"/>
            <a:ext cx="2270739" cy="29319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main RPC parameters</a:t>
            </a:r>
          </a:p>
        </p:txBody>
      </p:sp>
    </p:spTree>
    <p:extLst>
      <p:ext uri="{BB962C8B-B14F-4D97-AF65-F5344CB8AC3E}">
        <p14:creationId xmlns:p14="http://schemas.microsoft.com/office/powerpoint/2010/main" val="4224224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MUCH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784" y="1144135"/>
            <a:ext cx="8748815" cy="510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made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1</a:t>
            </a:r>
            <a:r>
              <a:rPr lang="en-US" altLang="en-US" sz="1500" b="0" kern="0" baseline="30000" dirty="0" smtClean="0">
                <a:latin typeface="Comic Sans MS" pitchFamily="66" charset="0"/>
                <a:cs typeface="Arial" charset="0"/>
                <a:sym typeface="Wingdings" pitchFamily="2" charset="2"/>
              </a:rPr>
              <a:t>st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version of mainframe mechanical design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completed</a:t>
            </a:r>
            <a:endParaRPr lang="en-US" altLang="en-US" sz="15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1</a:t>
            </a:r>
            <a:r>
              <a:rPr lang="en-US" altLang="en-US" sz="1500" b="0" kern="0" baseline="30000" dirty="0" smtClean="0">
                <a:latin typeface="Comic Sans MS" pitchFamily="66" charset="0"/>
                <a:cs typeface="Arial" charset="0"/>
                <a:sym typeface="Wingdings" pitchFamily="2" charset="2"/>
              </a:rPr>
              <a:t>st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mechanical design of chamber movement system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completed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Implementation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of services under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discussions</a:t>
            </a:r>
            <a:endParaRPr lang="en-US" altLang="en-US" sz="15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One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cleanroom built at Bose and another in progress at VECC for detector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assembly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Essential steps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full sized GEM module for 2</a:t>
            </a:r>
            <a:r>
              <a:rPr lang="en-US" altLang="en-US" sz="1500" b="0" kern="0" baseline="30000" dirty="0">
                <a:latin typeface="Comic Sans MS" pitchFamily="66" charset="0"/>
                <a:cs typeface="Arial" charset="0"/>
                <a:sym typeface="Wingdings" pitchFamily="2" charset="2"/>
              </a:rPr>
              <a:t>nd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station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GEM and RPC modules with STS-XYTER V2.1 readout in </a:t>
            </a:r>
            <a:r>
              <a:rPr lang="en-US" altLang="en-US" sz="15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2020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Platform &amp; rail system CDR and EDR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ommon MUCH/RICH support structure EDR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Mainframe CDR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Station 1+2 gas system CDR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Station 3+4 CDR  go for TDR addendum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Open issues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Low gas gain plus STS-XYTER readout operation of RPC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914400" y="2895600"/>
            <a:ext cx="6248400" cy="83820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914400" y="4027170"/>
            <a:ext cx="3962400" cy="25146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14400" y="4602855"/>
            <a:ext cx="3962400" cy="25146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14400" y="5234940"/>
            <a:ext cx="5105400" cy="25146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74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TRD 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ransition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adiation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etector)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296" y="5816184"/>
            <a:ext cx="8291512" cy="739472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Participating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institutes</a:t>
            </a: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: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NIPNE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Bucharest, JINR </a:t>
            </a:r>
            <a:r>
              <a:rPr lang="en-US" altLang="en-US" sz="1600" dirty="0" err="1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Dubna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, Univ. Frankfurt,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                                     Univ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. Heidelberg,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Univ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. </a:t>
            </a:r>
            <a:r>
              <a:rPr lang="en-US" altLang="en-US" sz="1600" dirty="0" err="1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Münster</a:t>
            </a:r>
            <a:endParaRPr lang="en-US" altLang="en-US" sz="1600" dirty="0">
              <a:solidFill>
                <a:srgbClr val="00B0F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endParaRPr lang="en-US" altLang="en-US" sz="1600" dirty="0">
              <a:solidFill>
                <a:srgbClr val="FF000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5"/>
          <a:stretch>
            <a:fillRect/>
          </a:stretch>
        </p:blipFill>
        <p:spPr bwMode="auto">
          <a:xfrm>
            <a:off x="511175" y="2393156"/>
            <a:ext cx="3767137" cy="2520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IF_picture_setup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"/>
          <a:stretch>
            <a:fillRect/>
          </a:stretch>
        </p:blipFill>
        <p:spPr bwMode="auto">
          <a:xfrm>
            <a:off x="4583112" y="2405856"/>
            <a:ext cx="4056063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511176" y="1987066"/>
            <a:ext cx="3767136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b="0" kern="0">
                <a:latin typeface="Comic Sans MS" panose="030F0702030302020204" pitchFamily="66" charset="0"/>
                <a:cs typeface="Calibri" panose="020F0502020204030204" pitchFamily="34" charset="0"/>
              </a:rPr>
              <a:t>TRD test setup at DESY e−-beam (2019)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4648200" y="1981200"/>
            <a:ext cx="3767136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b="0" kern="0">
                <a:latin typeface="Comic Sans MS" panose="030F0702030302020204" pitchFamily="66" charset="0"/>
                <a:cs typeface="Calibri" panose="020F0502020204030204" pitchFamily="34" charset="0"/>
              </a:rPr>
              <a:t>TRD Prototype at GIF++ (2018)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67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TRD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783" y="1144135"/>
            <a:ext cx="8658329" cy="5291589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Technical Design Report (TDR) accepted by ECE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in Oct 2018</a:t>
            </a:r>
            <a:endParaRPr lang="en-US" altLang="en-US" sz="15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Design of readout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large chambers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finalized: EDR on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25 Oct 2019</a:t>
            </a:r>
            <a:endParaRPr lang="en-US" altLang="en-US" sz="15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ASIC (SPADIC 2.2) produced in engineering run in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Design of Front-End-Boards (FEBs) finalized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Design of support structure ongoing, first version existing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Test beams: </a:t>
            </a:r>
            <a:endParaRPr lang="en-US" altLang="en-US" sz="15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300" dirty="0" smtClean="0">
                <a:latin typeface="Comic Sans MS" pitchFamily="66" charset="0"/>
                <a:cs typeface="Arial" charset="0"/>
                <a:sym typeface="Wingdings" pitchFamily="2" charset="2"/>
              </a:rPr>
              <a:t>e-beam </a:t>
            </a:r>
            <a:r>
              <a:rPr lang="en-US" altLang="en-US" sz="1300" dirty="0">
                <a:latin typeface="Comic Sans MS" pitchFamily="66" charset="0"/>
                <a:cs typeface="Arial" charset="0"/>
                <a:sym typeface="Wingdings" pitchFamily="2" charset="2"/>
              </a:rPr>
              <a:t>at DESY </a:t>
            </a:r>
            <a:r>
              <a:rPr lang="en-US" altLang="en-US" sz="1300" dirty="0" smtClean="0">
                <a:latin typeface="Comic Sans MS" pitchFamily="66" charset="0"/>
                <a:cs typeface="Arial" charset="0"/>
                <a:sym typeface="Wingdings" pitchFamily="2" charset="2"/>
              </a:rPr>
              <a:t>Aug 2019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300" dirty="0" smtClean="0">
                <a:latin typeface="Comic Sans MS" pitchFamily="66" charset="0"/>
                <a:cs typeface="Arial" charset="0"/>
                <a:sym typeface="Wingdings" pitchFamily="2" charset="2"/>
              </a:rPr>
              <a:t>high </a:t>
            </a:r>
            <a:r>
              <a:rPr lang="en-US" altLang="en-US" sz="1300" dirty="0">
                <a:latin typeface="Comic Sans MS" pitchFamily="66" charset="0"/>
                <a:cs typeface="Arial" charset="0"/>
                <a:sym typeface="Wingdings" pitchFamily="2" charset="2"/>
              </a:rPr>
              <a:t>rate γ-irradiation at GIF++/CERN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Revision of detector software done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(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4D-simulation, detailed detector + electronics response)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Funding: German BMBF core-invest granted (FRA and MS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)</a:t>
            </a:r>
          </a:p>
          <a:p>
            <a:pPr lvl="2" eaLnBrk="1" hangingPunct="1">
              <a:tabLst>
                <a:tab pos="901700" algn="l"/>
              </a:tabLst>
              <a:defRPr/>
            </a:pPr>
            <a:endParaRPr lang="en-US" altLang="en-US" sz="4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Essential steps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Validation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of SPADIC 2.2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and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decision on FEB production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Participation in </a:t>
            </a:r>
            <a:r>
              <a:rPr lang="en-US" altLang="en-US" sz="150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-production run next May 2020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PRR (outer region) in mid-2020 after </a:t>
            </a:r>
            <a:r>
              <a:rPr lang="en-US" altLang="en-US" sz="150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 beam time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CDR (inner region) in mid-2020 after </a:t>
            </a:r>
            <a:r>
              <a:rPr lang="en-US" altLang="en-US" sz="1500" dirty="0" err="1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 beam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time</a:t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 decision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on design of inner detector region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Preparation of production sites for large modules (FRA and MS)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dirty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12" name="Rectangle 11"/>
          <p:cNvSpPr/>
          <p:nvPr/>
        </p:nvSpPr>
        <p:spPr bwMode="auto">
          <a:xfrm>
            <a:off x="914400" y="4724400"/>
            <a:ext cx="5257800" cy="129540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14400" y="6019800"/>
            <a:ext cx="5867400" cy="30480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97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TRD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783" y="1144136"/>
            <a:ext cx="8658329" cy="2737302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Open issues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Demonstrate rate and multi-hit performance (in </a:t>
            </a:r>
            <a:r>
              <a:rPr lang="en-US" altLang="en-US" sz="150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 2020)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Resolve SPADIC 2.2 ADC issue (is re-submission needed ?)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Water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cooling needed in inner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regions ? </a:t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Being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evaluated with test setup in laboratory (MS)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Gas system: design activities started in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MS</a:t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Manpower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for final construction to be found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Detector performance studies for inner (high hit density)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region </a:t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⟹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Need for alternative pad plane layout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and </a:t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     readout electronics for inner detector region ?</a:t>
            </a:r>
            <a:endParaRPr lang="en-US" altLang="en-US" sz="15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dirty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7"/>
          <p:cNvSpPr/>
          <p:nvPr/>
        </p:nvSpPr>
        <p:spPr bwMode="auto">
          <a:xfrm>
            <a:off x="914400" y="1447800"/>
            <a:ext cx="5638800" cy="60960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14400" y="3009274"/>
            <a:ext cx="5943600" cy="800725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990" y="4739576"/>
            <a:ext cx="1143000" cy="1661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13" y="5055089"/>
            <a:ext cx="3062287" cy="1345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616" t="4286" r="4967" b="6572"/>
          <a:stretch/>
        </p:blipFill>
        <p:spPr>
          <a:xfrm>
            <a:off x="1005590" y="4735643"/>
            <a:ext cx="1418492" cy="1676400"/>
          </a:xfrm>
          <a:prstGeom prst="rect">
            <a:avLst/>
          </a:prstGeom>
        </p:spPr>
      </p:pic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1905000" y="3962400"/>
            <a:ext cx="5334000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Bucharest concept of inner region (40 of 216 modules)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936533" y="4396513"/>
            <a:ext cx="1432810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triangular pads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2758190" y="4396513"/>
            <a:ext cx="1813810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FASP analog part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4800600" y="4419600"/>
            <a:ext cx="3864035" cy="5688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ADC+FPGA based backend</a:t>
            </a:r>
            <a:b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(might be combined in mixed signal ASIC)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72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50" name="Rectangle 49"/>
          <p:cNvSpPr/>
          <p:nvPr/>
        </p:nvSpPr>
        <p:spPr bwMode="auto">
          <a:xfrm>
            <a:off x="0" y="6194888"/>
            <a:ext cx="8841088" cy="663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6" t="3679" r="1194" b="13247"/>
          <a:stretch/>
        </p:blipFill>
        <p:spPr>
          <a:xfrm>
            <a:off x="783936" y="1142884"/>
            <a:ext cx="7633320" cy="5713412"/>
          </a:xfrm>
          <a:prstGeom prst="rect">
            <a:avLst/>
          </a:prstGeom>
        </p:spPr>
      </p:pic>
      <p:sp>
        <p:nvSpPr>
          <p:cNvPr id="30" name="Textfeld 11"/>
          <p:cNvSpPr txBox="1"/>
          <p:nvPr/>
        </p:nvSpPr>
        <p:spPr>
          <a:xfrm>
            <a:off x="7398016" y="5940000"/>
            <a:ext cx="913855" cy="8309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PSD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Projectile</a:t>
            </a:r>
            <a:endParaRPr lang="en-US" sz="1200" b="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>
                <a:solidFill>
                  <a:srgbClr val="002060"/>
                </a:solidFill>
                <a:latin typeface="Comic Sans MS" panose="030F0702030302020204" pitchFamily="66" charset="0"/>
              </a:rPr>
              <a:t>Spectator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>
                <a:solidFill>
                  <a:srgbClr val="002060"/>
                </a:solidFill>
                <a:latin typeface="Comic Sans MS" panose="030F0702030302020204" pitchFamily="66" charset="0"/>
              </a:rPr>
              <a:t>Detector</a:t>
            </a:r>
          </a:p>
        </p:txBody>
      </p:sp>
      <p:sp>
        <p:nvSpPr>
          <p:cNvPr id="34" name="Textfeld 42"/>
          <p:cNvSpPr txBox="1"/>
          <p:nvPr/>
        </p:nvSpPr>
        <p:spPr>
          <a:xfrm>
            <a:off x="1811000" y="5544356"/>
            <a:ext cx="808057" cy="8309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Silicon</a:t>
            </a:r>
            <a:endParaRPr lang="de-DE" sz="12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Tracking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System</a:t>
            </a:r>
            <a:endParaRPr lang="de-DE" sz="12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feld 14"/>
          <p:cNvSpPr txBox="1"/>
          <p:nvPr/>
        </p:nvSpPr>
        <p:spPr>
          <a:xfrm>
            <a:off x="844137" y="5544356"/>
            <a:ext cx="841719" cy="8309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MVD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Micro</a:t>
            </a:r>
            <a:endParaRPr lang="en-US" sz="12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>
                <a:solidFill>
                  <a:srgbClr val="000000"/>
                </a:solidFill>
                <a:latin typeface="Comic Sans MS" panose="030F0702030302020204" pitchFamily="66" charset="0"/>
              </a:rPr>
              <a:t>Vertex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>
                <a:solidFill>
                  <a:srgbClr val="000000"/>
                </a:solidFill>
                <a:latin typeface="Comic Sans MS" panose="030F0702030302020204" pitchFamily="66" charset="0"/>
              </a:rPr>
              <a:t>Detector</a:t>
            </a:r>
          </a:p>
        </p:txBody>
      </p:sp>
      <p:sp>
        <p:nvSpPr>
          <p:cNvPr id="40" name="Textfeld 23"/>
          <p:cNvSpPr txBox="1"/>
          <p:nvPr/>
        </p:nvSpPr>
        <p:spPr>
          <a:xfrm>
            <a:off x="2958084" y="6014504"/>
            <a:ext cx="841719" cy="8309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MUCH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Muon</a:t>
            </a:r>
            <a:endParaRPr lang="en-US" sz="12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Detector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i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(parking)</a:t>
            </a:r>
            <a:endParaRPr lang="en-US" sz="1200" b="0" i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1" name="Gerade Verbindung 24"/>
          <p:cNvCxnSpPr>
            <a:endCxn id="40" idx="0"/>
          </p:cNvCxnSpPr>
          <p:nvPr/>
        </p:nvCxnSpPr>
        <p:spPr>
          <a:xfrm flipH="1">
            <a:off x="3378944" y="5191046"/>
            <a:ext cx="291136" cy="823458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9"/>
          <p:cNvSpPr txBox="1"/>
          <p:nvPr/>
        </p:nvSpPr>
        <p:spPr>
          <a:xfrm>
            <a:off x="5594176" y="5965252"/>
            <a:ext cx="1625727" cy="8309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Electromagnetic</a:t>
            </a:r>
            <a:b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Calorimeter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not in Day-1 setup</a:t>
            </a:r>
            <a:endParaRPr lang="en-US" sz="12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0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CBM 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Setup in CBM Cave</a:t>
            </a:r>
            <a:endParaRPr lang="en-US" alt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" name="Gerade Verbindung 3"/>
          <p:cNvCxnSpPr>
            <a:stCxn id="28" idx="2"/>
          </p:cNvCxnSpPr>
          <p:nvPr/>
        </p:nvCxnSpPr>
        <p:spPr>
          <a:xfrm>
            <a:off x="1202449" y="2279740"/>
            <a:ext cx="363151" cy="625706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41"/>
          <p:cNvSpPr txBox="1"/>
          <p:nvPr/>
        </p:nvSpPr>
        <p:spPr>
          <a:xfrm>
            <a:off x="839297" y="1818156"/>
            <a:ext cx="726303" cy="46158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Dipol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Magnet</a:t>
            </a:r>
            <a:endParaRPr lang="de-DE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feld 9"/>
          <p:cNvSpPr txBox="1"/>
          <p:nvPr/>
        </p:nvSpPr>
        <p:spPr>
          <a:xfrm>
            <a:off x="4752384" y="1204264"/>
            <a:ext cx="781664" cy="64625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TOF</a:t>
            </a:r>
            <a: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Time of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Flight</a:t>
            </a:r>
            <a:endParaRPr lang="en-US" sz="1200" b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1" name="Gerade Verbindung 18"/>
          <p:cNvCxnSpPr>
            <a:endCxn id="34" idx="0"/>
          </p:cNvCxnSpPr>
          <p:nvPr/>
        </p:nvCxnSpPr>
        <p:spPr>
          <a:xfrm>
            <a:off x="1943305" y="4090080"/>
            <a:ext cx="271724" cy="1454276"/>
          </a:xfrm>
          <a:prstGeom prst="line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3"/>
          <p:cNvCxnSpPr>
            <a:stCxn id="29" idx="2"/>
          </p:cNvCxnSpPr>
          <p:nvPr/>
        </p:nvCxnSpPr>
        <p:spPr>
          <a:xfrm>
            <a:off x="5143216" y="1850514"/>
            <a:ext cx="210448" cy="355289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/>
        </p:nvCxnSpPr>
        <p:spPr>
          <a:xfrm>
            <a:off x="7545083" y="3729640"/>
            <a:ext cx="396170" cy="2196644"/>
          </a:xfrm>
          <a:prstGeom prst="line">
            <a:avLst/>
          </a:prstGeom>
          <a:ln w="25400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15"/>
          <p:cNvCxnSpPr>
            <a:stCxn id="35" idx="0"/>
          </p:cNvCxnSpPr>
          <p:nvPr/>
        </p:nvCxnSpPr>
        <p:spPr>
          <a:xfrm flipV="1">
            <a:off x="1264997" y="3849896"/>
            <a:ext cx="292486" cy="1694460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16"/>
          <p:cNvSpPr txBox="1"/>
          <p:nvPr/>
        </p:nvSpPr>
        <p:spPr>
          <a:xfrm>
            <a:off x="1709661" y="1264392"/>
            <a:ext cx="928283" cy="8309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RICH</a:t>
            </a:r>
            <a:r>
              <a:rPr lang="de-DE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de-DE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de-DE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Ring</a:t>
            </a:r>
            <a:endParaRPr lang="de-DE" sz="12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b="0" dirty="0">
                <a:solidFill>
                  <a:srgbClr val="000000"/>
                </a:solidFill>
                <a:latin typeface="Comic Sans MS" panose="030F0702030302020204" pitchFamily="66" charset="0"/>
              </a:rPr>
              <a:t>Imaging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de-DE" sz="1200" b="0" dirty="0">
                <a:solidFill>
                  <a:srgbClr val="000000"/>
                </a:solidFill>
                <a:latin typeface="Comic Sans MS" panose="030F0702030302020204" pitchFamily="66" charset="0"/>
              </a:rPr>
              <a:t>Cherenkov</a:t>
            </a:r>
          </a:p>
        </p:txBody>
      </p:sp>
      <p:cxnSp>
        <p:nvCxnSpPr>
          <p:cNvPr id="38" name="Gerade Verbindung 20"/>
          <p:cNvCxnSpPr/>
          <p:nvPr/>
        </p:nvCxnSpPr>
        <p:spPr>
          <a:xfrm>
            <a:off x="2181861" y="2097702"/>
            <a:ext cx="135644" cy="549634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22"/>
          <p:cNvSpPr txBox="1"/>
          <p:nvPr/>
        </p:nvSpPr>
        <p:spPr>
          <a:xfrm>
            <a:off x="3073690" y="1152618"/>
            <a:ext cx="915458" cy="8309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352" tIns="45680" rIns="91352" bIns="4568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Transition</a:t>
            </a:r>
            <a:endParaRPr lang="en-US" sz="1200" b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>
                <a:solidFill>
                  <a:srgbClr val="000000"/>
                </a:solidFill>
                <a:latin typeface="Comic Sans MS" panose="030F0702030302020204" pitchFamily="66" charset="0"/>
              </a:rPr>
              <a:t>Radiation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b="0" dirty="0">
                <a:solidFill>
                  <a:srgbClr val="000000"/>
                </a:solidFill>
                <a:latin typeface="Comic Sans MS" panose="030F0702030302020204" pitchFamily="66" charset="0"/>
              </a:rPr>
              <a:t>Detector</a:t>
            </a:r>
          </a:p>
        </p:txBody>
      </p:sp>
      <p:cxnSp>
        <p:nvCxnSpPr>
          <p:cNvPr id="48" name="Gerade Verbindung 33"/>
          <p:cNvCxnSpPr/>
          <p:nvPr/>
        </p:nvCxnSpPr>
        <p:spPr>
          <a:xfrm flipH="1">
            <a:off x="6375841" y="4571432"/>
            <a:ext cx="151454" cy="1392240"/>
          </a:xfrm>
          <a:prstGeom prst="line">
            <a:avLst/>
          </a:prstGeom>
          <a:ln w="254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CC9900"/>
              </a:buClr>
              <a:buFont typeface="Wingdings" pitchFamily="2" charset="2"/>
              <a:buNone/>
            </a:pPr>
            <a:endParaRPr lang="en-US" altLang="en-US" sz="1600">
              <a:solidFill>
                <a:srgbClr val="000000"/>
              </a:solidFill>
            </a:endParaRPr>
          </a:p>
        </p:txBody>
      </p:sp>
      <p:cxnSp>
        <p:nvCxnSpPr>
          <p:cNvPr id="44" name="Gerade Verbindung 33"/>
          <p:cNvCxnSpPr/>
          <p:nvPr/>
        </p:nvCxnSpPr>
        <p:spPr>
          <a:xfrm>
            <a:off x="3524512" y="1983534"/>
            <a:ext cx="205696" cy="483418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1763"/>
            <a:ext cx="1752600" cy="376237"/>
          </a:xfrm>
        </p:spPr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9609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TOF 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ime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light)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296" y="5598826"/>
            <a:ext cx="8291512" cy="956830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Participating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institutes</a:t>
            </a: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: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THU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Beijing, NIPNE Bucharest, GSI Darmstadt,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     TU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Darmstadt, </a:t>
            </a:r>
            <a:r>
              <a:rPr lang="en-US" altLang="en-US" sz="1600" dirty="0" err="1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IfI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Frankfurt, USTC Hefei,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Univ.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Heidelberg,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     ITEP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Moscow, HZDR </a:t>
            </a:r>
            <a:r>
              <a:rPr lang="en-US" altLang="en-US" sz="1600" dirty="0" err="1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Rossendorf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, CCNU Wuhan</a:t>
            </a:r>
          </a:p>
          <a:p>
            <a:pPr eaLnBrk="1" hangingPunct="1">
              <a:tabLst>
                <a:tab pos="901700" algn="l"/>
              </a:tabLst>
              <a:defRPr/>
            </a:pPr>
            <a:endParaRPr lang="en-US" altLang="en-US" sz="1600" dirty="0">
              <a:solidFill>
                <a:srgbClr val="FF000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 r="10460"/>
          <a:stretch/>
        </p:blipFill>
        <p:spPr bwMode="auto">
          <a:xfrm>
            <a:off x="762000" y="1752600"/>
            <a:ext cx="3672348" cy="297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3"/>
          <p:cNvSpPr/>
          <p:nvPr/>
        </p:nvSpPr>
        <p:spPr>
          <a:xfrm>
            <a:off x="5562600" y="4948535"/>
            <a:ext cx="236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b="0" dirty="0" smtClean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Usage of CBM TOF modules as </a:t>
            </a:r>
            <a:r>
              <a:rPr lang="en-US" sz="1200" b="0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eTOF</a:t>
            </a:r>
            <a:r>
              <a:rPr lang="en-US" sz="1200" b="0" dirty="0" smtClean="0">
                <a:solidFill>
                  <a:prstClr val="black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in STAR @ RHIC</a:t>
            </a:r>
            <a:endParaRPr lang="en-US" sz="1200" b="0" dirty="0">
              <a:solidFill>
                <a:prstClr val="black"/>
              </a:solidFill>
              <a:latin typeface="Comic Sans MS" panose="030F07020303020202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721"/>
            <a:ext cx="2743200" cy="365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659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TOF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2784" y="1144137"/>
            <a:ext cx="8658432" cy="167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eTOF</a:t>
            </a: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@ STAR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installed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, commissioned and running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BESII started in February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System time resolution better than 85 </a:t>
            </a:r>
            <a:r>
              <a:rPr lang="en-US" altLang="en-US" sz="14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ps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PID capability demonstrated</a:t>
            </a:r>
          </a:p>
          <a:p>
            <a:pPr lvl="2" eaLnBrk="1" hangingPunct="1">
              <a:tabLst>
                <a:tab pos="901700" algn="l"/>
              </a:tabLst>
              <a:defRPr/>
            </a:pP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4" y="3048000"/>
            <a:ext cx="887522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1219200" y="2247258"/>
            <a:ext cx="3657599" cy="483242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09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TOF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2784" y="1144137"/>
            <a:ext cx="8658432" cy="263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mTOF</a:t>
            </a: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500" kern="0" dirty="0">
                <a:latin typeface="Comic Sans MS" pitchFamily="66" charset="0"/>
                <a:cs typeface="Arial" charset="0"/>
                <a:sym typeface="Wingdings" pitchFamily="2" charset="2"/>
              </a:rPr>
              <a:t>@ </a:t>
            </a:r>
            <a:r>
              <a:rPr lang="en-US" altLang="en-US" sz="150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endParaRPr lang="en-US" altLang="en-US" sz="150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mTOF@mCBM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is complete, installed, commissioned and running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is a perfect and the </a:t>
            </a:r>
            <a:r>
              <a:rPr lang="en-US" altLang="en-US" sz="1400" b="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  <a:sym typeface="Wingdings" pitchFamily="2" charset="2"/>
              </a:rPr>
              <a:t>only place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to test detector under CBM conditions 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Beside </a:t>
            </a:r>
            <a:r>
              <a:rPr lang="en-US" altLang="en-US" sz="14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mTOF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many additional counter were tested in 2019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During the data analysis phase many readout problem where detected (e.g. GET4 mismatch, data loss) and partially solved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Analysis of the data is still ongoing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87" y="3995504"/>
            <a:ext cx="1793213" cy="239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006" y="4316150"/>
            <a:ext cx="2042794" cy="20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93" y="4304942"/>
            <a:ext cx="2307707" cy="190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4621855" y="4016616"/>
            <a:ext cx="1765875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tracking capability</a:t>
            </a:r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7064979" y="4029909"/>
            <a:ext cx="1765875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time resolution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77"/>
          <a:stretch/>
        </p:blipFill>
        <p:spPr bwMode="auto">
          <a:xfrm>
            <a:off x="0" y="4347552"/>
            <a:ext cx="2104996" cy="205324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156746" y="4035176"/>
            <a:ext cx="1765875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mCBM</a:t>
            </a: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setup</a:t>
            </a:r>
          </a:p>
        </p:txBody>
      </p:sp>
    </p:spTree>
    <p:extLst>
      <p:ext uri="{BB962C8B-B14F-4D97-AF65-F5344CB8AC3E}">
        <p14:creationId xmlns:p14="http://schemas.microsoft.com/office/powerpoint/2010/main" val="1372462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TOF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658432" cy="525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Essential steps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H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igh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rate test with </a:t>
            </a:r>
            <a:r>
              <a:rPr lang="en-US" altLang="en-US" sz="15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in 2020 (crucial for upcoming milestones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[PRR = M7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])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PRR for outer wall counters [M7] (MRPC2,3,4)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Maintenance work on </a:t>
            </a:r>
            <a:r>
              <a:rPr lang="en-US" altLang="en-US" sz="15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eTOF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and preparation for Run 2020 (starting Dec. 2019)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Construction of a M1 module for the inner wall (planed for Run 2021)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Construction of 2 prototypes with “new” low resistive g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lass </a:t>
            </a:r>
            <a:endParaRPr lang="en-US" altLang="en-US" sz="15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Construction of 1 (mini)module for the BFTC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Finalizing the in-kind contracts with ITEP [M4]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Ageing test with low resistive glass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in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Bucharest (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I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RASM facility at IFIN-HH)</a:t>
            </a:r>
            <a:endParaRPr lang="en-US" altLang="en-US" sz="15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R&amp;D on cave infrastructure (Gas system, HV, LV, Main frame), CDRs [M5]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Contract signing with GSI [M4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]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Open issues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Gas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system development including a recycling system for RPC gas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Main frame outer wall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Missing </a:t>
            </a:r>
            <a:r>
              <a:rPr lang="en-US" altLang="en-US" sz="1500" b="0" kern="0" dirty="0" err="1">
                <a:latin typeface="Comic Sans MS" pitchFamily="66" charset="0"/>
                <a:cs typeface="Arial" charset="0"/>
                <a:sym typeface="Wingdings" pitchFamily="2" charset="2"/>
              </a:rPr>
              <a:t>GBTx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 chips for full TOF wall (solution 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on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horizon)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1462790"/>
            <a:ext cx="7239000" cy="51841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990600" y="2031358"/>
            <a:ext cx="7010400" cy="254642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3402958"/>
            <a:ext cx="7086600" cy="254642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990600" y="4572000"/>
            <a:ext cx="5867400" cy="254642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990600" y="2286000"/>
            <a:ext cx="6248400" cy="278758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70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PSD 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rojectile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pectator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etector)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296" y="6096000"/>
            <a:ext cx="8291512" cy="459656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Participating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institutes: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INR Moscow, Prague, </a:t>
            </a:r>
            <a:r>
              <a:rPr lang="en-US" altLang="en-US" sz="1600" dirty="0" err="1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Rez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, TU Darmstadt</a:t>
            </a:r>
          </a:p>
          <a:p>
            <a:pPr eaLnBrk="1" hangingPunct="1">
              <a:tabLst>
                <a:tab pos="901700" algn="l"/>
              </a:tabLst>
              <a:defRPr/>
            </a:pPr>
            <a:endParaRPr lang="en-US" altLang="en-US" sz="1600" dirty="0">
              <a:solidFill>
                <a:srgbClr val="FF000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38" y="2176608"/>
            <a:ext cx="4180362" cy="3138654"/>
          </a:xfrm>
          <a:prstGeom prst="rect">
            <a:avLst/>
          </a:prstGeom>
        </p:spPr>
      </p:pic>
      <p:pic>
        <p:nvPicPr>
          <p:cNvPr id="12" name="Рисунок 1"/>
          <p:cNvPicPr>
            <a:picLocks noChangeAspect="1"/>
          </p:cNvPicPr>
          <p:nvPr/>
        </p:nvPicPr>
        <p:blipFill rotWithShape="1">
          <a:blip r:embed="rId4"/>
          <a:srcRect l="1726" t="1078" r="19973" b="-1078"/>
          <a:stretch/>
        </p:blipFill>
        <p:spPr>
          <a:xfrm>
            <a:off x="4732688" y="2196589"/>
            <a:ext cx="4258912" cy="3061211"/>
          </a:xfrm>
          <a:prstGeom prst="rect">
            <a:avLst/>
          </a:prstGeom>
        </p:spPr>
      </p:pic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1219200" y="1763152"/>
            <a:ext cx="2286000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BM@N – FHCAL upgrade</a:t>
            </a:r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5562600" y="1752600"/>
            <a:ext cx="2286000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NA61 – PSD upgrade</a:t>
            </a:r>
          </a:p>
        </p:txBody>
      </p:sp>
      <p:sp>
        <p:nvSpPr>
          <p:cNvPr id="22" name="Inhaltsplatzhalter 2"/>
          <p:cNvSpPr txBox="1">
            <a:spLocks/>
          </p:cNvSpPr>
          <p:nvPr/>
        </p:nvSpPr>
        <p:spPr bwMode="auto">
          <a:xfrm>
            <a:off x="3429000" y="1219200"/>
            <a:ext cx="2286000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PSD modules on the road</a:t>
            </a:r>
          </a:p>
        </p:txBody>
      </p:sp>
      <p:sp>
        <p:nvSpPr>
          <p:cNvPr id="23" name="Inhaltsplatzhalter 2"/>
          <p:cNvSpPr txBox="1">
            <a:spLocks/>
          </p:cNvSpPr>
          <p:nvPr/>
        </p:nvSpPr>
        <p:spPr bwMode="auto">
          <a:xfrm>
            <a:off x="1219200" y="5334000"/>
            <a:ext cx="2286000" cy="45965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2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uses 20 CBM PSD modules and 34 old FHCAL modules</a:t>
            </a:r>
          </a:p>
        </p:txBody>
      </p:sp>
      <p:sp>
        <p:nvSpPr>
          <p:cNvPr id="24" name="Inhaltsplatzhalter 2"/>
          <p:cNvSpPr txBox="1">
            <a:spLocks/>
          </p:cNvSpPr>
          <p:nvPr/>
        </p:nvSpPr>
        <p:spPr bwMode="auto">
          <a:xfrm>
            <a:off x="5588833" y="5338206"/>
            <a:ext cx="2286000" cy="45299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2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adds 12 CBM PSD modules</a:t>
            </a:r>
            <a:br>
              <a:rPr lang="en-US" sz="12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en-US" sz="12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to existing setup</a:t>
            </a:r>
          </a:p>
        </p:txBody>
      </p:sp>
    </p:spTree>
    <p:extLst>
      <p:ext uri="{BB962C8B-B14F-4D97-AF65-F5344CB8AC3E}">
        <p14:creationId xmlns:p14="http://schemas.microsoft.com/office/powerpoint/2010/main" val="2641564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PSD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16" name="Прямоугольник 11"/>
          <p:cNvSpPr/>
          <p:nvPr/>
        </p:nvSpPr>
        <p:spPr>
          <a:xfrm rot="2782047">
            <a:off x="5827088" y="2552452"/>
            <a:ext cx="262598" cy="21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2"/>
          <p:cNvSpPr/>
          <p:nvPr/>
        </p:nvSpPr>
        <p:spPr>
          <a:xfrm rot="2782047">
            <a:off x="8468462" y="2496528"/>
            <a:ext cx="262598" cy="21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3"/>
          <p:cNvSpPr/>
          <p:nvPr/>
        </p:nvSpPr>
        <p:spPr>
          <a:xfrm rot="2782047">
            <a:off x="8078726" y="823917"/>
            <a:ext cx="262598" cy="21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4"/>
          <p:cNvSpPr/>
          <p:nvPr/>
        </p:nvSpPr>
        <p:spPr>
          <a:xfrm rot="2782047">
            <a:off x="6161541" y="818954"/>
            <a:ext cx="262598" cy="21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7"/>
          <p:cNvCxnSpPr/>
          <p:nvPr/>
        </p:nvCxnSpPr>
        <p:spPr>
          <a:xfrm>
            <a:off x="8626761" y="1093082"/>
            <a:ext cx="0" cy="1845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8"/>
          <p:cNvSpPr/>
          <p:nvPr/>
        </p:nvSpPr>
        <p:spPr>
          <a:xfrm>
            <a:off x="8580877" y="963639"/>
            <a:ext cx="91768" cy="196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520216" cy="502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Activities and Outlook</a:t>
            </a:r>
            <a:endParaRPr lang="en-US" altLang="en-US" sz="1600" b="1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BM@N FHCAL upgrade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new FHCAL assembled and installed in Sep 2019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DAQ integration and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cosmics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tests in 2020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1</a:t>
            </a:r>
            <a:r>
              <a:rPr lang="en-US" altLang="en-US" sz="1400" b="0" kern="0" baseline="30000" dirty="0" smtClean="0">
                <a:latin typeface="Comic Sans MS" pitchFamily="66" charset="0"/>
                <a:cs typeface="Arial" charset="0"/>
                <a:sym typeface="Wingdings" pitchFamily="2" charset="2"/>
              </a:rPr>
              <a:t>st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physics run in 2021</a:t>
            </a:r>
          </a:p>
          <a:p>
            <a:pPr lvl="2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NA61 PSD upgrade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CBM modules added in May 2019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DAQ integration and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cosmics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tests in 2020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physics run in 2022</a:t>
            </a:r>
          </a:p>
          <a:p>
            <a:pPr lvl="2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mPSD</a:t>
            </a: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in </a:t>
            </a:r>
            <a:r>
              <a:rPr lang="en-US" altLang="en-US" sz="150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endParaRPr lang="en-US" altLang="en-US" sz="150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one module for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delivered in May 2019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integrate readout based on PANDA ECAL ADC in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DAQ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participate in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mCBM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2020 run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5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138280"/>
            <a:ext cx="2054767" cy="3652920"/>
          </a:xfrm>
          <a:prstGeom prst="rect">
            <a:avLst/>
          </a:prstGeom>
        </p:spPr>
      </p:pic>
      <p:sp>
        <p:nvSpPr>
          <p:cNvPr id="60" name="Inhaltsplatzhalter 2"/>
          <p:cNvSpPr txBox="1">
            <a:spLocks/>
          </p:cNvSpPr>
          <p:nvPr/>
        </p:nvSpPr>
        <p:spPr bwMode="auto">
          <a:xfrm>
            <a:off x="7543800" y="1748536"/>
            <a:ext cx="1219200" cy="3278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mPSD</a:t>
            </a:r>
            <a:endParaRPr lang="en-US" sz="1400" b="0" kern="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807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Superconducting Dipole Magnet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00" y="1204264"/>
            <a:ext cx="6174053" cy="4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83296" y="6096000"/>
            <a:ext cx="8291512" cy="45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Contracted to</a:t>
            </a:r>
            <a:r>
              <a:rPr lang="en-US" altLang="en-US" sz="1600" b="0" kern="0" smtClean="0">
                <a:latin typeface="Comic Sans MS" pitchFamily="66" charset="0"/>
                <a:cs typeface="Arial" charset="0"/>
                <a:sym typeface="Wingdings" pitchFamily="2" charset="2"/>
              </a:rPr>
              <a:t>: </a:t>
            </a:r>
            <a:r>
              <a:rPr lang="en-US" altLang="en-US" sz="1600" b="0" kern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BINP, Novosibirsk</a:t>
            </a:r>
            <a:endParaRPr lang="en-US" altLang="en-US" sz="1600" b="0" kern="0" dirty="0" smtClean="0">
              <a:solidFill>
                <a:srgbClr val="00B0F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endParaRPr lang="en-US" altLang="en-US" sz="1600" b="0" kern="0" dirty="0">
              <a:solidFill>
                <a:srgbClr val="FF000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4267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Superconducting Dipole Magnet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784" y="1144136"/>
            <a:ext cx="8748816" cy="5291589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Yoke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: Manufacturing drawings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finished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.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Production start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in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Nov 2019. 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Field clamps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: designed, will be reviewed in EDR (aka PDR).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1" dirty="0">
                <a:latin typeface="Comic Sans MS" pitchFamily="66" charset="0"/>
                <a:cs typeface="Arial" charset="0"/>
                <a:sym typeface="Wingdings" pitchFamily="2" charset="2"/>
              </a:rPr>
              <a:t>SC cable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: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Six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cables for 3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coils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manufactured in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Dec 2018 </a:t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by </a:t>
            </a:r>
            <a:r>
              <a:rPr lang="en-US" altLang="en-US" sz="1500" dirty="0" err="1">
                <a:latin typeface="Comic Sans MS" pitchFamily="66" charset="0"/>
                <a:cs typeface="Arial" charset="0"/>
                <a:sym typeface="Wingdings" pitchFamily="2" charset="2"/>
              </a:rPr>
              <a:t>Bochvar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 Institute, Moscow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.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Cable insulation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: Contract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with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VNIIKP in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Podolsk, work starts Nov 2019, end Mar 2020.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1" dirty="0">
                <a:latin typeface="Comic Sans MS" pitchFamily="66" charset="0"/>
                <a:cs typeface="Arial" charset="0"/>
                <a:sym typeface="Wingdings" pitchFamily="2" charset="2"/>
              </a:rPr>
              <a:t>Impregnation tests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: The impregnating mold is manufactured.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The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copper cable is purchased for impregnation tests,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2x4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mm2 uninsulated sizes.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The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insulation is a fiber glass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with </a:t>
            </a:r>
            <a:r>
              <a:rPr lang="en-US" altLang="en-US" sz="1500" dirty="0" err="1">
                <a:latin typeface="Comic Sans MS" pitchFamily="66" charset="0"/>
                <a:cs typeface="Arial" charset="0"/>
                <a:sym typeface="Wingdings" pitchFamily="2" charset="2"/>
              </a:rPr>
              <a:t>gluceryl-phtalate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 (</a:t>
            </a:r>
            <a:r>
              <a:rPr lang="en-US" altLang="en-US" sz="1500" dirty="0" err="1">
                <a:latin typeface="Comic Sans MS" pitchFamily="66" charset="0"/>
                <a:cs typeface="Arial" charset="0"/>
                <a:sym typeface="Wingdings" pitchFamily="2" charset="2"/>
              </a:rPr>
              <a:t>glyptal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)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varnish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. </a:t>
            </a:r>
            <a:endParaRPr lang="en-US" sz="8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72" y="1384648"/>
            <a:ext cx="1374208" cy="101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64" y="3248616"/>
            <a:ext cx="2398440" cy="320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r="5331" b="8751"/>
          <a:stretch>
            <a:fillRect/>
          </a:stretch>
        </p:blipFill>
        <p:spPr bwMode="auto">
          <a:xfrm>
            <a:off x="106014" y="4571432"/>
            <a:ext cx="331311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24" y="4571432"/>
            <a:ext cx="3006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Inhaltsplatzhalter 2"/>
          <p:cNvSpPr txBox="1">
            <a:spLocks/>
          </p:cNvSpPr>
          <p:nvPr/>
        </p:nvSpPr>
        <p:spPr bwMode="auto">
          <a:xfrm>
            <a:off x="7844608" y="1065394"/>
            <a:ext cx="721535" cy="28258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cable</a:t>
            </a:r>
          </a:p>
        </p:txBody>
      </p:sp>
      <p:sp>
        <p:nvSpPr>
          <p:cNvPr id="22" name="Inhaltsplatzhalter 2"/>
          <p:cNvSpPr txBox="1">
            <a:spLocks/>
          </p:cNvSpPr>
          <p:nvPr/>
        </p:nvSpPr>
        <p:spPr bwMode="auto">
          <a:xfrm>
            <a:off x="729902" y="4228719"/>
            <a:ext cx="2052012" cy="28258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coil after winding</a:t>
            </a:r>
          </a:p>
        </p:txBody>
      </p:sp>
      <p:sp>
        <p:nvSpPr>
          <p:cNvPr id="23" name="Inhaltsplatzhalter 2"/>
          <p:cNvSpPr txBox="1">
            <a:spLocks/>
          </p:cNvSpPr>
          <p:nvPr/>
        </p:nvSpPr>
        <p:spPr bwMode="auto">
          <a:xfrm>
            <a:off x="3602292" y="4228719"/>
            <a:ext cx="2833676" cy="28258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coil after epoxy impregnation</a:t>
            </a:r>
          </a:p>
        </p:txBody>
      </p:sp>
    </p:spTree>
    <p:extLst>
      <p:ext uri="{BB962C8B-B14F-4D97-AF65-F5344CB8AC3E}">
        <p14:creationId xmlns:p14="http://schemas.microsoft.com/office/powerpoint/2010/main" val="343910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Superconducting Dipole Magnet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784" y="1144136"/>
            <a:ext cx="8748816" cy="5291589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</a:t>
            </a:r>
            <a:r>
              <a:rPr lang="en-US" altLang="en-US" sz="1600" b="1" dirty="0">
                <a:latin typeface="Comic Sans MS" pitchFamily="66" charset="0"/>
                <a:cs typeface="Arial" charset="0"/>
                <a:sym typeface="Wingdings" pitchFamily="2" charset="2"/>
              </a:rPr>
              <a:t>since mid </a:t>
            </a: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2018 (cont‘d)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Cryostat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: Will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use serial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thermosiphon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cooling</a:t>
            </a:r>
            <a:b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An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inclination of the horizontal tubes and a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5 W</a:t>
            </a:r>
            <a:b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heater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are foreseen for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stabilization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of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He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flow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.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Essential steps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EDR (aka PDR) scheduled for 18-19 Nov 2019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PRR (aka FDR) planned May 2020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Open Issues </a:t>
            </a:r>
            <a:r>
              <a:rPr lang="en-US" altLang="en-US" sz="1400" i="1" dirty="0" smtClean="0">
                <a:latin typeface="Comic Sans MS" pitchFamily="66" charset="0"/>
                <a:cs typeface="Arial" charset="0"/>
                <a:sym typeface="Wingdings" pitchFamily="2" charset="2"/>
              </a:rPr>
              <a:t>(to be resolved during EDR)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esign of field clamp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esign of coil support (single cylindrical support ?) </a:t>
            </a:r>
          </a:p>
          <a:p>
            <a:pPr lvl="3" eaLnBrk="1" hangingPunct="1">
              <a:tabLst>
                <a:tab pos="901700" algn="l"/>
              </a:tabLst>
              <a:defRPr/>
            </a:pPr>
            <a:endParaRPr lang="en-US" altLang="en-US" sz="4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Schedule</a:t>
            </a:r>
          </a:p>
          <a:p>
            <a:pPr lvl="1" eaLnBrk="1" hangingPunct="1">
              <a:tabLst>
                <a:tab pos="901700" algn="l"/>
                <a:tab pos="2459038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C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onstruction: 	Jun 2020 to Jan 2022</a:t>
            </a:r>
          </a:p>
          <a:p>
            <a:pPr lvl="1" eaLnBrk="1" hangingPunct="1">
              <a:tabLst>
                <a:tab pos="901700" algn="l"/>
                <a:tab pos="2459038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F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actory test: 	Feb 2022 to Jul 2022</a:t>
            </a:r>
          </a:p>
          <a:p>
            <a:pPr lvl="1" eaLnBrk="1" hangingPunct="1">
              <a:tabLst>
                <a:tab pos="901700" algn="l"/>
                <a:tab pos="2459038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Shipment to FAIR: 	Oct 2022</a:t>
            </a:r>
          </a:p>
          <a:p>
            <a:pPr lvl="1" eaLnBrk="1" hangingPunct="1">
              <a:tabLst>
                <a:tab pos="901700" algn="l"/>
                <a:tab pos="2459038" algn="l"/>
              </a:tabLst>
              <a:defRPr/>
            </a:pPr>
            <a:r>
              <a:rPr lang="en-US" altLang="en-US" sz="150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Cryo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 in CBM </a:t>
            </a:r>
            <a:r>
              <a:rPr lang="en-US" altLang="en-US" sz="150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Bld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:	Mar 2023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504904"/>
            <a:ext cx="2937053" cy="309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6510280" y="1144136"/>
            <a:ext cx="2405120" cy="28258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Cold mass of the cryostat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964320" y="1471711"/>
            <a:ext cx="4208960" cy="266945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64320" y="2560775"/>
            <a:ext cx="4208960" cy="567585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6"/>
          <a:stretch/>
        </p:blipFill>
        <p:spPr bwMode="auto">
          <a:xfrm>
            <a:off x="7431374" y="5261681"/>
            <a:ext cx="1712626" cy="106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72" y="5241162"/>
            <a:ext cx="1772276" cy="108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feil nach rechts 1"/>
          <p:cNvSpPr/>
          <p:nvPr/>
        </p:nvSpPr>
        <p:spPr>
          <a:xfrm>
            <a:off x="7045148" y="5640470"/>
            <a:ext cx="291968" cy="15073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5519680" y="4899015"/>
            <a:ext cx="2862320" cy="28258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Proposed change of coil support</a:t>
            </a:r>
          </a:p>
        </p:txBody>
      </p:sp>
    </p:spTree>
    <p:extLst>
      <p:ext uri="{BB962C8B-B14F-4D97-AF65-F5344CB8AC3E}">
        <p14:creationId xmlns:p14="http://schemas.microsoft.com/office/powerpoint/2010/main" val="3272537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CBM Installation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658432" cy="52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Basics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installation of Magnet, MUCH, and RICH is many dependencies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installation of STS, TRD, TOF, PSD has very little dependencies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7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Magnet – MUCH – RICH - Sequence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install magnet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magnet cold commissioning (when </a:t>
            </a:r>
            <a:r>
              <a:rPr lang="en-US" altLang="en-US" sz="15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cryo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available)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magnet mapping (with MUCH absorber)</a:t>
            </a:r>
          </a:p>
          <a:p>
            <a:pPr lvl="1" eaLnBrk="1" hangingPunct="1">
              <a:tabLst>
                <a:tab pos="901700" algn="l"/>
                <a:tab pos="2974975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install and test RICH	(so MUCH goes to park position)</a:t>
            </a:r>
          </a:p>
          <a:p>
            <a:pPr lvl="1" eaLnBrk="1" hangingPunct="1">
              <a:tabLst>
                <a:tab pos="901700" algn="l"/>
                <a:tab pos="2974975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install and test MUCH	(MUCH back to operation position)</a:t>
            </a:r>
          </a:p>
          <a:p>
            <a:pPr lvl="1" eaLnBrk="1" hangingPunct="1">
              <a:tabLst>
                <a:tab pos="901700" algn="l"/>
                <a:tab pos="2974975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RICH ready for 1</a:t>
            </a:r>
            <a:r>
              <a:rPr lang="en-US" altLang="en-US" sz="1500" b="0" kern="0" baseline="30000" dirty="0" smtClean="0">
                <a:latin typeface="Comic Sans MS" pitchFamily="66" charset="0"/>
                <a:cs typeface="Arial" charset="0"/>
                <a:sym typeface="Wingdings" pitchFamily="2" charset="2"/>
              </a:rPr>
              <a:t>st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beam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	(so MUCH goes to park position</a:t>
            </a: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)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Installation concepts</a:t>
            </a:r>
          </a:p>
          <a:p>
            <a:pPr lvl="1" eaLnBrk="1" hangingPunct="1">
              <a:tabLst>
                <a:tab pos="901700" algn="l"/>
                <a:tab pos="13716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STS: 	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fully assembled &amp; tested in integration lab @ GSI  bring in as one piece</a:t>
            </a:r>
          </a:p>
          <a:p>
            <a:pPr lvl="1" eaLnBrk="1" hangingPunct="1">
              <a:tabLst>
                <a:tab pos="901700" algn="l"/>
                <a:tab pos="13716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MVD: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	same, from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Uni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Frankfurt</a:t>
            </a:r>
          </a:p>
          <a:p>
            <a:pPr lvl="1" eaLnBrk="1" hangingPunct="1">
              <a:tabLst>
                <a:tab pos="901700" algn="l"/>
                <a:tab pos="13716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MUCH: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	comes as kit, significant pre-assembly done in E40 pre-area</a:t>
            </a:r>
          </a:p>
          <a:p>
            <a:pPr lvl="1" eaLnBrk="1" hangingPunct="1">
              <a:tabLst>
                <a:tab pos="901700" algn="l"/>
                <a:tab pos="13716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RICH: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	comes as kit, 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significant pre-assembly done 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@ GSI (area to be found)</a:t>
            </a:r>
          </a:p>
          <a:p>
            <a:pPr lvl="1" eaLnBrk="1" hangingPunct="1">
              <a:tabLst>
                <a:tab pos="901700" algn="l"/>
                <a:tab pos="13716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TRD: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	modules pre-assembled &amp; tested @ Mu/Fr  ready to be integrated in support</a:t>
            </a:r>
          </a:p>
          <a:p>
            <a:pPr lvl="1" eaLnBrk="1" hangingPunct="1">
              <a:tabLst>
                <a:tab pos="901700" algn="l"/>
                <a:tab pos="13716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TOF: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	same, from </a:t>
            </a:r>
            <a:r>
              <a:rPr lang="en-US" altLang="en-US" sz="1400" b="0" kern="0" dirty="0" err="1" smtClean="0">
                <a:latin typeface="Comic Sans MS" pitchFamily="66" charset="0"/>
                <a:cs typeface="Arial" charset="0"/>
                <a:sym typeface="Wingdings" pitchFamily="2" charset="2"/>
              </a:rPr>
              <a:t>Hd</a:t>
            </a: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  <a:tab pos="13716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PSD: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	some pre-assembly needed, done in E10 or E40</a:t>
            </a:r>
            <a:endParaRPr lang="en-US" altLang="en-US" sz="140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183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Milestone Naming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658432" cy="52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The FAIR standard terms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PDR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–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reliminary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esign Review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FDR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–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F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inal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esign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eview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marL="344487" lvl="1" indent="0" eaLnBrk="1" hangingPunct="1">
              <a:buNone/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aren’t very descriptive. We use them in collaboration contracts.</a:t>
            </a:r>
            <a:b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</a:b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 practical life we use instead the more descriptive terms</a:t>
            </a: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EDR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–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ngineering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esign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eview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–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roduction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eadiness </a:t>
            </a: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eview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marL="344487" lvl="1" indent="0" eaLnBrk="1" hangingPunct="1">
              <a:buNone/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 some cases, especially for mechanics and services, we also hav</a:t>
            </a:r>
            <a:r>
              <a:rPr lang="en-US" altLang="en-US" sz="14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e</a:t>
            </a: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CDR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– Conceptual Design Review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marL="344487" lvl="1" indent="0" eaLnBrk="1" hangingPunct="1">
              <a:buNone/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which isn’t foreseen in the FAIR Milestone scheme. Bottom line is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M5 – CDR   (use code of plan review)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M6 – EDR   (aka PDR)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M7 – PRR    (aka FDR)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90600" y="4191000"/>
            <a:ext cx="3124200" cy="83820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67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1167" algn="l"/>
              </a:tabLst>
              <a:defRPr/>
            </a:pPr>
            <a:r>
              <a:rPr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CBM Building Status</a:t>
            </a:r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1792" y="1384648"/>
            <a:ext cx="8149808" cy="757003"/>
          </a:xfrm>
        </p:spPr>
        <p:txBody>
          <a:bodyPr/>
          <a:lstStyle/>
          <a:p>
            <a:pPr eaLnBrk="1" hangingPunct="1">
              <a:tabLst>
                <a:tab pos="900113" algn="l"/>
                <a:tab pos="3683000" algn="l"/>
                <a:tab pos="4838700" algn="l"/>
              </a:tabLst>
              <a:defRPr/>
            </a:pPr>
            <a:r>
              <a:rPr lang="en-US" altLang="en-US" sz="2000" dirty="0" smtClean="0">
                <a:latin typeface="Comic Sans MS" panose="030F0702030302020204" pitchFamily="66" charset="0"/>
                <a:cs typeface="Arial" charset="0"/>
                <a:sym typeface="Wingdings" pitchFamily="2" charset="2"/>
              </a:rPr>
              <a:t>CBM building essentially on schedule</a:t>
            </a:r>
          </a:p>
          <a:p>
            <a:pPr eaLnBrk="1" hangingPunct="1">
              <a:tabLst>
                <a:tab pos="900113" algn="l"/>
                <a:tab pos="3683000" algn="l"/>
                <a:tab pos="4838700" algn="l"/>
              </a:tabLst>
              <a:defRPr/>
            </a:pPr>
            <a:r>
              <a:rPr lang="en-US" altLang="en-US" sz="2000" dirty="0" smtClean="0">
                <a:latin typeface="Comic Sans MS" panose="030F0702030302020204" pitchFamily="66" charset="0"/>
                <a:cs typeface="Arial" charset="0"/>
                <a:sym typeface="Wingdings" pitchFamily="2" charset="2"/>
              </a:rPr>
              <a:t>currently preparing to cast floor slab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81000" y="6481764"/>
            <a:ext cx="1752600" cy="376237"/>
          </a:xfrm>
        </p:spPr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502400"/>
            <a:ext cx="4724400" cy="3810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1764"/>
            <a:ext cx="1752600" cy="376237"/>
          </a:xfrm>
        </p:spPr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894"/>
            <a:ext cx="3100581" cy="2325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14" y="3942894"/>
            <a:ext cx="3131791" cy="2348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62000" y="3433490"/>
            <a:ext cx="1188146" cy="33855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July 2019</a:t>
            </a:r>
            <a:endParaRPr kumimoji="0" lang="de-D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733800" y="3433490"/>
            <a:ext cx="1848583" cy="33855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dirty="0" smtClean="0">
                <a:latin typeface="Comic Sans MS" panose="030F0702030302020204" pitchFamily="66" charset="0"/>
              </a:rPr>
              <a:t>September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2019</a:t>
            </a:r>
            <a:endParaRPr kumimoji="0" lang="de-D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9252" y="3122425"/>
            <a:ext cx="3639711" cy="272978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6696118" y="2235279"/>
            <a:ext cx="2165978" cy="33855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dirty="0" smtClean="0">
                <a:latin typeface="Comic Sans MS" panose="030F0702030302020204" pitchFamily="66" charset="0"/>
              </a:rPr>
              <a:t>October 22</a:t>
            </a:r>
            <a:r>
              <a:rPr lang="en-US" baseline="30000" dirty="0" smtClean="0">
                <a:latin typeface="Comic Sans MS" panose="030F0702030302020204" pitchFamily="66" charset="0"/>
              </a:rPr>
              <a:t>nd</a:t>
            </a:r>
            <a:r>
              <a:rPr lang="en-US" dirty="0">
                <a:latin typeface="Comic Sans MS" panose="030F0702030302020204" pitchFamily="66" charset="0"/>
              </a:rPr>
              <a:t>,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2019</a:t>
            </a:r>
            <a:endParaRPr kumimoji="0" lang="de-DE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90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696200" cy="715504"/>
          </a:xfrm>
          <a:noFill/>
        </p:spPr>
        <p:txBody>
          <a:bodyPr/>
          <a:lstStyle/>
          <a:p>
            <a:pPr eaLnBrk="1" hangingPunct="1">
              <a:tabLst>
                <a:tab pos="4301167" algn="l"/>
              </a:tabLst>
              <a:defRPr/>
            </a:pP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CBM </a:t>
            </a:r>
            <a:r>
              <a:rPr lang="en-US" altLang="en-US" sz="3600" b="1" dirty="0" smtClean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Installation – Overview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81000" y="6481764"/>
            <a:ext cx="1752600" cy="376237"/>
          </a:xfrm>
        </p:spPr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502400"/>
            <a:ext cx="4724400" cy="3810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1764"/>
            <a:ext cx="1752600" cy="376237"/>
          </a:xfrm>
        </p:spPr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38464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2021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914400" y="1646840"/>
            <a:ext cx="0" cy="40068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745656" y="1638924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4574456" y="1638924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6403256" y="1638924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8232056" y="1638924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485025" y="138464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7200" y="138464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2023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42625" y="138464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2024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24800" y="138464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2025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" y="2046056"/>
            <a:ext cx="1513222" cy="38327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200" dirty="0" smtClean="0">
                <a:latin typeface="Comic Sans MS" panose="030F0702030302020204" pitchFamily="66" charset="0"/>
              </a:rPr>
              <a:t>shell construction</a:t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800" b="0" dirty="0" smtClean="0">
                <a:latin typeface="Comic Sans MS" panose="030F0702030302020204" pitchFamily="66" charset="0"/>
              </a:rPr>
              <a:t>finished 2021-04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57200" y="2426183"/>
            <a:ext cx="3358164" cy="38012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200" dirty="0">
                <a:latin typeface="Comic Sans MS" panose="030F0702030302020204" pitchFamily="66" charset="0"/>
              </a:rPr>
              <a:t>s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ervices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installation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16200000">
            <a:off x="3576317" y="2115425"/>
            <a:ext cx="1000769" cy="38100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building</a:t>
            </a:r>
            <a:b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certification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602657" y="3729640"/>
            <a:ext cx="2212340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1</a:t>
            </a:r>
            <a:r>
              <a:rPr kumimoji="0" lang="en-US" sz="1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st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installation window</a:t>
            </a:r>
            <a:b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platforms, base supports,</a:t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some service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lines, ….</a:t>
            </a:r>
            <a:endParaRPr kumimoji="0" lang="de-D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0" y="2947976"/>
            <a:ext cx="43576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06012" y="2947976"/>
            <a:ext cx="46617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1371600" y="3008104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construction site rules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construction site services</a:t>
            </a:r>
            <a:endParaRPr lang="de-DE" sz="1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15000" y="3008104"/>
            <a:ext cx="1840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normal operation rules</a:t>
            </a:r>
            <a:endParaRPr lang="de-DE" sz="1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357687" y="3729640"/>
            <a:ext cx="4024313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200" dirty="0" smtClean="0">
                <a:latin typeface="Comic Sans MS" panose="030F0702030302020204" pitchFamily="66" charset="0"/>
              </a:rPr>
              <a:t>2</a:t>
            </a:r>
            <a:r>
              <a:rPr lang="en-US" sz="1200" baseline="30000" dirty="0" smtClean="0">
                <a:latin typeface="Comic Sans MS" panose="030F0702030302020204" pitchFamily="66" charset="0"/>
              </a:rPr>
              <a:t>nd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installation window</a:t>
            </a:r>
            <a:b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services (HV,LV,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gas)</a:t>
            </a:r>
            <a:b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detector supports, detectors</a:t>
            </a:r>
            <a:endParaRPr kumimoji="0" lang="de-D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16200000">
            <a:off x="3625741" y="3869844"/>
            <a:ext cx="901919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no access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1524000" y="4751817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3657600" y="4751816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4267200" y="4751816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5029200" y="4751817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140319" y="5105400"/>
            <a:ext cx="6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crane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E10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2020-09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76600" y="5105400"/>
            <a:ext cx="779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basic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services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2022-06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62400" y="5105400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HBO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2022-10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24400" y="5105400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Cryo</a:t>
            </a:r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2023-03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57201" y="3729640"/>
            <a:ext cx="995514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rail system</a:t>
            </a:r>
            <a:endParaRPr kumimoji="0" lang="de-D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539353" y="5773992"/>
            <a:ext cx="2352209" cy="42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1834163" y="5798347"/>
            <a:ext cx="1789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M10 supports</a:t>
            </a:r>
            <a:endParaRPr lang="de-DE" sz="1200" b="0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343400" y="5773992"/>
            <a:ext cx="171772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4613244" y="5799256"/>
            <a:ext cx="1271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M10 services</a:t>
            </a:r>
            <a:endParaRPr lang="de-DE" sz="1200" b="0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6090612" y="5773992"/>
            <a:ext cx="2138988" cy="2435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6340000" y="5798347"/>
            <a:ext cx="158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M10 detectors</a:t>
            </a:r>
            <a:endParaRPr lang="de-DE" sz="1200" b="0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457200" y="5773992"/>
            <a:ext cx="10403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FF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513634" y="5798347"/>
            <a:ext cx="939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M10 rail</a:t>
            </a:r>
            <a:endParaRPr lang="de-DE" sz="1200" b="0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0" y="1805542"/>
            <a:ext cx="1523999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/>
          <p:cNvSpPr txBox="1"/>
          <p:nvPr/>
        </p:nvSpPr>
        <p:spPr>
          <a:xfrm>
            <a:off x="-104524" y="1490246"/>
            <a:ext cx="832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1.5 years</a:t>
            </a:r>
            <a:br>
              <a:rPr lang="en-US" sz="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from now !</a:t>
            </a:r>
            <a:endParaRPr lang="de-DE" sz="8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457200" y="4744633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1211870" y="5105400"/>
            <a:ext cx="6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crane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E40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2021-04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 flipV="1">
            <a:off x="1524000" y="1805542"/>
            <a:ext cx="0" cy="29462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8839200" y="4744633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8839200" y="4953000"/>
            <a:ext cx="304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8453643" y="5105400"/>
            <a:ext cx="766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SIS100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beams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A12-A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2025-04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8460652" y="3729640"/>
            <a:ext cx="683347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200" dirty="0" err="1" smtClean="0">
                <a:latin typeface="Comic Sans MS" panose="030F0702030302020204" pitchFamily="66" charset="0"/>
              </a:rPr>
              <a:t>commis</a:t>
            </a:r>
            <a:r>
              <a:rPr lang="en-US" sz="1200" dirty="0" smtClean="0">
                <a:latin typeface="Comic Sans MS" panose="030F0702030302020204" pitchFamily="66" charset="0"/>
              </a:rPr>
              <a:t>-</a:t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200" dirty="0" err="1" smtClean="0">
                <a:latin typeface="Comic Sans MS" panose="030F0702030302020204" pitchFamily="66" charset="0"/>
              </a:rPr>
              <a:t>sioning</a:t>
            </a:r>
            <a:endParaRPr kumimoji="0" lang="de-D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3" name="Inhaltsplatzhalter 2"/>
          <p:cNvSpPr txBox="1">
            <a:spLocks/>
          </p:cNvSpPr>
          <p:nvPr/>
        </p:nvSpPr>
        <p:spPr bwMode="auto">
          <a:xfrm>
            <a:off x="7950896" y="1077611"/>
            <a:ext cx="1193104" cy="21778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8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MSP state 2019-10</a:t>
            </a:r>
          </a:p>
        </p:txBody>
      </p:sp>
    </p:spTree>
    <p:extLst>
      <p:ext uri="{BB962C8B-B14F-4D97-AF65-F5344CB8AC3E}">
        <p14:creationId xmlns:p14="http://schemas.microsoft.com/office/powerpoint/2010/main" val="3643380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1167" algn="l"/>
              </a:tabLst>
              <a:defRPr/>
            </a:pP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CBM </a:t>
            </a:r>
            <a:r>
              <a:rPr lang="en-US" altLang="en-US" sz="3600" b="1" dirty="0" smtClean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Installation – Detectors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81000" y="6481764"/>
            <a:ext cx="1752600" cy="376237"/>
          </a:xfrm>
        </p:spPr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502400"/>
            <a:ext cx="4724400" cy="3810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81764"/>
            <a:ext cx="1752600" cy="376237"/>
          </a:xfrm>
        </p:spPr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828800" y="1600200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572000" y="1600200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315200" y="1600200"/>
            <a:ext cx="0" cy="4014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570625" y="1371600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2023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3825" y="1371600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2024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7025" y="1371600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2025</a:t>
            </a:r>
            <a:endParaRPr lang="de-DE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16200000">
            <a:off x="261618" y="1871982"/>
            <a:ext cx="1000769" cy="60960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building</a:t>
            </a:r>
            <a:b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certification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1824640"/>
            <a:ext cx="6324600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200" dirty="0" smtClean="0">
                <a:latin typeface="Comic Sans MS" panose="030F0702030302020204" pitchFamily="66" charset="0"/>
              </a:rPr>
              <a:t>2</a:t>
            </a:r>
            <a:r>
              <a:rPr lang="en-US" sz="1200" baseline="30000" dirty="0" smtClean="0">
                <a:latin typeface="Comic Sans MS" panose="030F0702030302020204" pitchFamily="66" charset="0"/>
              </a:rPr>
              <a:t>nd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installation window</a:t>
            </a:r>
            <a:b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services (HV,LV,</a:t>
            </a: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gas)</a:t>
            </a:r>
            <a:b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detector supports, detectors</a:t>
            </a:r>
            <a:endParaRPr kumimoji="0" lang="de-D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V="1">
            <a:off x="1143000" y="557129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2514600" y="557129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825514" y="5952292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HBO</a:t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2022-10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09800" y="5952292"/>
            <a:ext cx="62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Cryo</a:t>
            </a:r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2023-03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V="1">
            <a:off x="8234157" y="557129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8234157" y="5799892"/>
            <a:ext cx="90984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8108575" y="5952292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SIS beams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7620000" y="1824640"/>
            <a:ext cx="1497184" cy="66140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1200" dirty="0" err="1" smtClean="0">
                <a:latin typeface="Comic Sans MS" panose="030F0702030302020204" pitchFamily="66" charset="0"/>
              </a:rPr>
              <a:t>commis</a:t>
            </a:r>
            <a:r>
              <a:rPr lang="en-US" sz="1200" dirty="0" smtClean="0">
                <a:latin typeface="Comic Sans MS" panose="030F0702030302020204" pitchFamily="66" charset="0"/>
              </a:rPr>
              <a:t>-</a:t>
            </a:r>
            <a:br>
              <a:rPr lang="en-US" sz="1200" dirty="0" smtClean="0">
                <a:latin typeface="Comic Sans MS" panose="030F0702030302020204" pitchFamily="66" charset="0"/>
              </a:rPr>
            </a:br>
            <a:r>
              <a:rPr lang="en-US" sz="1200" dirty="0" err="1" smtClean="0">
                <a:latin typeface="Comic Sans MS" panose="030F0702030302020204" pitchFamily="66" charset="0"/>
              </a:rPr>
              <a:t>sioning</a:t>
            </a:r>
            <a:endParaRPr kumimoji="0" lang="de-D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3" name="Inhaltsplatzhalter 2"/>
          <p:cNvSpPr txBox="1">
            <a:spLocks/>
          </p:cNvSpPr>
          <p:nvPr/>
        </p:nvSpPr>
        <p:spPr bwMode="auto">
          <a:xfrm>
            <a:off x="7950896" y="1077611"/>
            <a:ext cx="1193104" cy="21778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8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MSP state 2019-10</a:t>
            </a:r>
          </a:p>
        </p:txBody>
      </p:sp>
      <p:cxnSp>
        <p:nvCxnSpPr>
          <p:cNvPr id="64" name="Straight Connector 63"/>
          <p:cNvCxnSpPr/>
          <p:nvPr/>
        </p:nvCxnSpPr>
        <p:spPr bwMode="auto">
          <a:xfrm flipV="1">
            <a:off x="8915400" y="5571292"/>
            <a:ext cx="0" cy="3607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/>
          <p:nvPr/>
        </p:nvSpPr>
        <p:spPr>
          <a:xfrm>
            <a:off x="7912115" y="6138446"/>
            <a:ext cx="622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A12-A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2025-04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597915" y="6138446"/>
            <a:ext cx="62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70C0"/>
                </a:solidFill>
                <a:latin typeface="Comic Sans MS" panose="030F0702030302020204" pitchFamily="66" charset="0"/>
              </a:rPr>
              <a:t>M</a:t>
            </a: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12-A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2025-07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1257300" y="2945896"/>
            <a:ext cx="1257300" cy="17830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install &amp; warm</a:t>
            </a:r>
            <a:r>
              <a:rPr kumimoji="0" lang="en-US" sz="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sz="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2933700" y="2945896"/>
            <a:ext cx="1181100" cy="17830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cold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4183224" y="2945896"/>
            <a:ext cx="617375" cy="17830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mapping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086" y="2895600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omic Sans MS" panose="030F0702030302020204" pitchFamily="66" charset="0"/>
              </a:rPr>
              <a:t>Magnet</a:t>
            </a:r>
            <a:endParaRPr lang="de-DE" sz="1400" b="0" dirty="0">
              <a:latin typeface="Comic Sans MS" panose="030F0702030302020204" pitchFamily="66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7434" y="441364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omic Sans MS" panose="030F0702030302020204" pitchFamily="66" charset="0"/>
              </a:rPr>
              <a:t>STS</a:t>
            </a:r>
            <a:endParaRPr lang="de-DE" sz="1400" b="0" dirty="0">
              <a:latin typeface="Comic Sans MS" panose="030F0702030302020204" pitchFamily="66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6393025" y="4466919"/>
            <a:ext cx="1455575" cy="17830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inst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&amp;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3998" y="5331023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omic Sans MS" panose="030F0702030302020204" pitchFamily="66" charset="0"/>
              </a:rPr>
              <a:t>TOF</a:t>
            </a:r>
            <a:endParaRPr lang="de-DE" sz="1400" b="0" dirty="0">
              <a:latin typeface="Comic Sans MS" panose="030F0702030302020204" pitchFamily="66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5707506" y="5383274"/>
            <a:ext cx="2064894" cy="14746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inst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&amp;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7969" y="4721423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omic Sans MS" panose="030F0702030302020204" pitchFamily="66" charset="0"/>
              </a:rPr>
              <a:t>MVD</a:t>
            </a:r>
            <a:endParaRPr lang="de-DE" sz="1400" b="0" dirty="0">
              <a:latin typeface="Comic Sans MS" panose="030F0702030302020204" pitchFamily="66" charset="0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7543800" y="4771719"/>
            <a:ext cx="693576" cy="17830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inst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&amp;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9082" y="3505200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omic Sans MS" panose="030F0702030302020204" pitchFamily="66" charset="0"/>
              </a:rPr>
              <a:t>MUCH</a:t>
            </a:r>
            <a:endParaRPr lang="de-DE" sz="1400" b="0" dirty="0">
              <a:latin typeface="Comic Sans MS" panose="030F0702030302020204" pitchFamily="66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33605" y="4088896"/>
            <a:ext cx="63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omic Sans MS" panose="030F0702030302020204" pitchFamily="66" charset="0"/>
              </a:rPr>
              <a:t>RICH</a:t>
            </a:r>
            <a:endParaRPr lang="de-DE" sz="1400" b="0" dirty="0">
              <a:latin typeface="Comic Sans MS" panose="030F0702030302020204" pitchFamily="66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6553200" y="3738732"/>
            <a:ext cx="1684176" cy="14746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det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inst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&amp;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4960777" y="4168073"/>
            <a:ext cx="1432248" cy="17532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det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inst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&amp;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5021424" y="3581400"/>
            <a:ext cx="2446176" cy="15342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det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pre-assembly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4038600" y="3580378"/>
            <a:ext cx="83975" cy="15444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80043" y="3550170"/>
            <a:ext cx="20938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0" dirty="0">
                <a:latin typeface="Comic Sans MS" panose="030F0702030302020204" pitchFamily="66" charset="0"/>
              </a:rPr>
              <a:t>MUCH mechanics &amp; absorber in place </a:t>
            </a:r>
            <a:r>
              <a:rPr lang="en-US" sz="800" b="0" dirty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endParaRPr lang="de-DE" sz="800" b="0" dirty="0">
              <a:latin typeface="Comic Sans MS" panose="030F0702030302020204" pitchFamily="66" charset="0"/>
            </a:endParaRPr>
          </a:p>
        </p:txBody>
      </p:sp>
      <p:cxnSp>
        <p:nvCxnSpPr>
          <p:cNvPr id="86" name="Straight Connector 85"/>
          <p:cNvCxnSpPr>
            <a:endCxn id="87" idx="2"/>
          </p:cNvCxnSpPr>
          <p:nvPr/>
        </p:nvCxnSpPr>
        <p:spPr bwMode="auto">
          <a:xfrm flipV="1">
            <a:off x="4881387" y="2976265"/>
            <a:ext cx="1756" cy="13671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Box 86"/>
          <p:cNvSpPr txBox="1"/>
          <p:nvPr/>
        </p:nvSpPr>
        <p:spPr>
          <a:xfrm>
            <a:off x="4636120" y="2514600"/>
            <a:ext cx="49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MUCH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park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248400" y="2514600"/>
            <a:ext cx="49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MUCH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oper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 flipV="1">
            <a:off x="6475244" y="2971800"/>
            <a:ext cx="1756" cy="13671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Connector 90"/>
          <p:cNvCxnSpPr/>
          <p:nvPr/>
        </p:nvCxnSpPr>
        <p:spPr bwMode="auto">
          <a:xfrm flipV="1">
            <a:off x="8304044" y="2971800"/>
            <a:ext cx="1756" cy="13671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TextBox 91"/>
          <p:cNvSpPr txBox="1"/>
          <p:nvPr/>
        </p:nvSpPr>
        <p:spPr>
          <a:xfrm>
            <a:off x="8077200" y="2514600"/>
            <a:ext cx="49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MUCH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</a:t>
            </a:r>
            <a:b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park</a:t>
            </a:r>
            <a:endParaRPr lang="de-DE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09609" y="5029200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omic Sans MS" panose="030F0702030302020204" pitchFamily="66" charset="0"/>
              </a:rPr>
              <a:t>TRD</a:t>
            </a:r>
            <a:endParaRPr lang="de-DE" sz="1400" b="0" dirty="0">
              <a:latin typeface="Comic Sans MS" panose="030F0702030302020204" pitchFamily="66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6858000" y="5081451"/>
            <a:ext cx="1376157" cy="16965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inst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&amp;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comm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990600" y="4168073"/>
            <a:ext cx="3794448" cy="170861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r>
              <a:rPr lang="en-US" sz="800" b="0" dirty="0" smtClean="0">
                <a:latin typeface="Comic Sans MS" panose="030F0702030302020204" pitchFamily="66" charset="0"/>
              </a:rPr>
              <a:t>box &amp; mirror pre-assembly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29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782608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CBM Score Card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801"/>
            <a:ext cx="9144000" cy="41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9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1FC33-8C8A-4479-A896-9B87A16EBBBC}" type="slidenum">
              <a:rPr lang="en-US" altLang="en-US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169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End</a:t>
            </a:r>
          </a:p>
        </p:txBody>
      </p:sp>
      <p:sp>
        <p:nvSpPr>
          <p:cNvPr id="1694723" name="Text Box 3"/>
          <p:cNvSpPr txBox="1">
            <a:spLocks noChangeArrowheads="1"/>
          </p:cNvSpPr>
          <p:nvPr/>
        </p:nvSpPr>
        <p:spPr bwMode="auto">
          <a:xfrm>
            <a:off x="838200" y="2062163"/>
            <a:ext cx="73802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7200" b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Thanks for </a:t>
            </a:r>
            <a:br>
              <a:rPr lang="en-US" altLang="en-US" sz="7200" b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altLang="en-US" sz="7200" b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your attention</a:t>
            </a:r>
          </a:p>
        </p:txBody>
      </p: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5421313"/>
            <a:ext cx="1371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FAIR_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5326063"/>
            <a:ext cx="1066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78463"/>
            <a:ext cx="1498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7302" r="8248" b="13242"/>
          <a:stretch/>
        </p:blipFill>
        <p:spPr>
          <a:xfrm>
            <a:off x="7620000" y="5287780"/>
            <a:ext cx="1143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3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772400" cy="712787"/>
          </a:xfrm>
          <a:solidFill>
            <a:srgbClr val="FFFFCC"/>
          </a:solidFill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CBM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echnical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esign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eports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4CA76-81FF-4046-90EE-6DC48B0E231D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63" y="1625161"/>
            <a:ext cx="1293626" cy="186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86" y="1625161"/>
            <a:ext cx="1290898" cy="186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53" y="3695339"/>
            <a:ext cx="1293709" cy="186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99508"/>
              </p:ext>
            </p:extLst>
          </p:nvPr>
        </p:nvGraphicFramePr>
        <p:xfrm>
          <a:off x="2712" y="1324520"/>
          <a:ext cx="3599416" cy="4373658"/>
        </p:xfrm>
        <a:graphic>
          <a:graphicData uri="http://schemas.openxmlformats.org/drawingml/2006/table">
            <a:tbl>
              <a:tblPr firstRow="1" bandRow="1"/>
              <a:tblGrid>
                <a:gridCol w="44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#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Project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TDR Status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Magnet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 smtClean="0">
                          <a:solidFill>
                            <a:srgbClr val="00CC00"/>
                          </a:solidFill>
                          <a:latin typeface="Comic Sans MS" panose="030F0702030302020204" pitchFamily="66" charset="0"/>
                        </a:rPr>
                        <a:t>approved 2013</a:t>
                      </a:r>
                      <a:endParaRPr lang="en-US" sz="1600" noProof="0" dirty="0">
                        <a:solidFill>
                          <a:srgbClr val="00CC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STS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 smtClean="0">
                          <a:solidFill>
                            <a:srgbClr val="00CC00"/>
                          </a:solidFill>
                          <a:latin typeface="Comic Sans MS" panose="030F0702030302020204" pitchFamily="66" charset="0"/>
                        </a:rPr>
                        <a:t>approved 2013</a:t>
                      </a:r>
                      <a:endParaRPr lang="en-US" sz="1600" noProof="0" dirty="0">
                        <a:solidFill>
                          <a:srgbClr val="00CC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RICH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</a:rPr>
                        <a:t>approved 2014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TOF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approved 2015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noProof="0" dirty="0" smtClean="0">
                          <a:solidFill>
                            <a:srgbClr val="00CC00"/>
                          </a:solidFill>
                          <a:latin typeface="Comic Sans MS" panose="030F0702030302020204" pitchFamily="66" charset="0"/>
                        </a:rPr>
                        <a:t>approved 2015</a:t>
                      </a:r>
                      <a:endParaRPr lang="en-US" sz="1600" noProof="0" dirty="0">
                        <a:solidFill>
                          <a:srgbClr val="00CC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PSD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</a:rPr>
                        <a:t>approved 2015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TRD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</a:rPr>
                        <a:t>approved 2018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MVD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subm</a:t>
                      </a: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Q2‘2020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9a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Online-DAQ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425D"/>
                        </a:solidFill>
                        <a:effectLst/>
                        <a:latin typeface="Comic Sans MS" panose="030F0702030302020204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subm</a:t>
                      </a: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Q4‘2020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9b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Online-FLES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subm</a:t>
                      </a:r>
                      <a:r>
                        <a:rPr kumimoji="0" lang="de-DE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Q1‘2023</a:t>
                      </a:r>
                      <a:endParaRPr kumimoji="0" lang="de-D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425D"/>
                          </a:solidFill>
                          <a:effectLst/>
                          <a:latin typeface="Comic Sans MS" panose="030F0702030302020204" pitchFamily="66" charset="0"/>
                          <a:ea typeface="Times New Roman" pitchFamily="18" charset="0"/>
                          <a:cs typeface="Arial" pitchFamily="34" charset="0"/>
                        </a:rPr>
                        <a:t>ECAL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Not in startup</a:t>
                      </a:r>
                      <a:b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</a:b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9900CC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configuration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85" y="1629953"/>
            <a:ext cx="1316877" cy="186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618" y="1625160"/>
            <a:ext cx="1327448" cy="186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663" y="3695339"/>
            <a:ext cx="1315082" cy="1865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0286" y="3690763"/>
            <a:ext cx="1320720" cy="18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39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Systems critical for success of CBM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658432" cy="52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Technica</a:t>
            </a:r>
            <a:r>
              <a:rPr lang="en-US" altLang="en-US" sz="1600" kern="0" dirty="0">
                <a:latin typeface="Comic Sans MS" pitchFamily="66" charset="0"/>
                <a:cs typeface="Arial" charset="0"/>
                <a:sym typeface="Wingdings" pitchFamily="2" charset="2"/>
              </a:rPr>
              <a:t>l</a:t>
            </a:r>
            <a:r>
              <a:rPr lang="en-US" altLang="en-US" sz="16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 view</a:t>
            </a:r>
            <a:endParaRPr lang="en-US" altLang="en-US" sz="1600" b="1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all CBM experiments require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Magnet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STS	</a:t>
            </a:r>
            <a:r>
              <a:rPr lang="en-US" altLang="en-US" sz="1400" b="0" i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 most complex system	 separate presentation by R. Schmidt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TOF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PSD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DAQ	 </a:t>
            </a:r>
            <a:r>
              <a:rPr lang="en-US" altLang="en-US" sz="1400" b="0" i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everything depends on it</a:t>
            </a: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	 </a:t>
            </a:r>
            <a:r>
              <a:rPr lang="en-US" altLang="en-US" sz="1400" b="0" i="1" kern="0" dirty="0">
                <a:latin typeface="Comic Sans MS" pitchFamily="66" charset="0"/>
                <a:cs typeface="Arial" charset="0"/>
                <a:sym typeface="Wingdings" pitchFamily="2" charset="2"/>
              </a:rPr>
              <a:t>separate </a:t>
            </a:r>
            <a:r>
              <a:rPr lang="en-US" altLang="en-US" sz="1400" b="0" i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presentation by D. Emschermann</a:t>
            </a:r>
            <a:endParaRPr lang="en-US" altLang="en-US" sz="1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Computing (Online, Offline, Controls, …)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Phase-1 experiments require in addition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MVD	for low p reconstruction (initially) and charm physics (later)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RICH	for di-electron measurements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TRD	for intermediate mass di-leptons and hyper nuclei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MUCH	for di-muon measurements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endParaRPr lang="en-US" altLang="en-US" sz="400" b="0" kern="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8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initial commissioning setup (beyond STS,TOF,PSD)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MVD	maybe intentionally out, is closest to beam …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RICH	should be in (long learning curve for di-lepton physics)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TRD	desirable to be in</a:t>
            </a:r>
          </a:p>
          <a:p>
            <a:pPr lvl="2" eaLnBrk="1" hangingPunct="1">
              <a:tabLst>
                <a:tab pos="901700" algn="l"/>
                <a:tab pos="1716088" algn="l"/>
                <a:tab pos="4114800" algn="l"/>
              </a:tabLst>
              <a:defRPr/>
            </a:pPr>
            <a:r>
              <a:rPr lang="en-US" altLang="en-US" sz="14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MUCH	can’t be in, separate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239080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Online Systems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2784" y="1144136"/>
            <a:ext cx="8658432" cy="529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Status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decided to split topic into two TDRs</a:t>
            </a:r>
          </a:p>
          <a:p>
            <a:pPr lvl="3" eaLnBrk="1" hangingPunct="1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Online Systems: Data Acquisition (DAQ)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describes all custom </a:t>
            </a:r>
            <a:r>
              <a:rPr lang="en-US" altLang="en-US" sz="1500" b="0" kern="0" dirty="0">
                <a:latin typeface="Comic Sans MS" pitchFamily="66" charset="0"/>
                <a:cs typeface="Arial" charset="0"/>
                <a:sym typeface="Wingdings" pitchFamily="2" charset="2"/>
              </a:rPr>
              <a:t>hardware be purchased from CBM project funds</a:t>
            </a: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submission Q4’2020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 current status in separate presentation</a:t>
            </a:r>
          </a:p>
          <a:p>
            <a:pPr lvl="3" eaLnBrk="1" hangingPunct="1">
              <a:tabLst>
                <a:tab pos="901700" algn="l"/>
              </a:tabLst>
              <a:defRPr/>
            </a:pPr>
            <a:endParaRPr lang="en-US" altLang="en-US" sz="15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5">
              <a:tabLst>
                <a:tab pos="901700" algn="l"/>
              </a:tabLst>
              <a:defRPr/>
            </a:pPr>
            <a:endParaRPr lang="en-US" altLang="en-US" sz="400" b="0" kern="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50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Online Systems: Data Processing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covers the software running on the Green IT Cube nodes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and describes computing model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done in close synchronization with the FAIR Computing CDR/TDR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TDR submission in 2023</a:t>
            </a:r>
          </a:p>
          <a:p>
            <a:pPr lvl="3" eaLnBrk="1" hangingPunct="1">
              <a:tabLst>
                <a:tab pos="901700" algn="l"/>
              </a:tabLst>
              <a:defRPr/>
            </a:pPr>
            <a:r>
              <a:rPr lang="en-US" altLang="en-US" sz="1500" b="0" kern="0" dirty="0" smtClean="0">
                <a:latin typeface="Comic Sans MS" pitchFamily="66" charset="0"/>
                <a:cs typeface="Arial" charset="0"/>
                <a:sym typeface="Wingdings" pitchFamily="2" charset="2"/>
              </a:rPr>
              <a:t>CDR in preparation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524000" y="4343400"/>
            <a:ext cx="2438400" cy="60960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24000" y="2335530"/>
            <a:ext cx="3962400" cy="586740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98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22480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MVD 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icro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ertex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etector) 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296" y="6096000"/>
            <a:ext cx="8291512" cy="459656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Participating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institutes</a:t>
            </a: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:</a:t>
            </a:r>
            <a:r>
              <a:rPr lang="en-US" altLang="en-US" sz="1600" dirty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Univ. Frankfurt</a:t>
            </a:r>
            <a:r>
              <a:rPr lang="en-US" altLang="en-US" sz="1600" dirty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, </a:t>
            </a:r>
            <a:r>
              <a:rPr lang="en-US" altLang="en-US" sz="1600" dirty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IPHC </a:t>
            </a:r>
            <a:r>
              <a:rPr lang="en-US" altLang="en-US" sz="1600" dirty="0" smtClean="0">
                <a:solidFill>
                  <a:srgbClr val="00B0F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Strasbourg</a:t>
            </a:r>
            <a:r>
              <a:rPr lang="en-US" altLang="en-US" sz="160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/>
            </a:r>
            <a:br>
              <a:rPr lang="en-US" altLang="en-US" sz="160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</a:br>
            <a:endParaRPr lang="en-US" altLang="en-US" sz="1600" dirty="0">
              <a:solidFill>
                <a:srgbClr val="FF0000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14600"/>
            <a:ext cx="373786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05117"/>
            <a:ext cx="2050509" cy="2752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1367"/>
            <a:ext cx="2057400" cy="27523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7251499" y="5080649"/>
            <a:ext cx="198971" cy="930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Inhaltsplatzhalter 3"/>
          <p:cNvSpPr txBox="1">
            <a:spLocks/>
          </p:cNvSpPr>
          <p:nvPr/>
        </p:nvSpPr>
        <p:spPr>
          <a:xfrm>
            <a:off x="1022040" y="2121709"/>
            <a:ext cx="2635560" cy="308339"/>
          </a:xfrm>
          <a:prstGeom prst="rect">
            <a:avLst/>
          </a:prstGeom>
          <a:solidFill>
            <a:srgbClr val="FFFF99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Sensor </a:t>
            </a: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MIMOSIS-1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4672750" y="2121709"/>
            <a:ext cx="1644960" cy="308339"/>
          </a:xfrm>
          <a:prstGeom prst="rect">
            <a:avLst/>
          </a:prstGeom>
          <a:solidFill>
            <a:srgbClr val="FFFF99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b="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Integration tests</a:t>
            </a:r>
            <a:endParaRPr lang="en-US" sz="1400" b="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44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MVD</a:t>
            </a:r>
            <a: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Sensor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784" y="1144136"/>
            <a:ext cx="8658329" cy="5291589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since mid 2018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MIMOSIS-0 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evaluation well advanced and promising</a:t>
            </a:r>
            <a:endParaRPr lang="en-US" altLang="en-US" sz="15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Fully MIMOSIS-1: first full size sensor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dirty="0" smtClean="0">
                <a:latin typeface="Comic Sans MS" pitchFamily="66" charset="0"/>
                <a:cs typeface="Arial" charset="0"/>
                <a:sym typeface="Wingdings" pitchFamily="2" charset="2"/>
              </a:rPr>
              <a:t>design review successfully concluded in Jun 2019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dirty="0" smtClean="0">
                <a:latin typeface="Comic Sans MS" pitchFamily="66" charset="0"/>
                <a:cs typeface="Arial" charset="0"/>
                <a:sym typeface="Wingdings" pitchFamily="2" charset="2"/>
              </a:rPr>
              <a:t>in the process of submission to TOWER Jazz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dirty="0" smtClean="0">
                <a:latin typeface="Comic Sans MS" pitchFamily="66" charset="0"/>
                <a:cs typeface="Arial" charset="0"/>
                <a:sym typeface="Wingdings" pitchFamily="2" charset="2"/>
              </a:rPr>
              <a:t>analog part adopted from ALICE ALPIDE</a:t>
            </a:r>
          </a:p>
          <a:p>
            <a:pPr lvl="2" eaLnBrk="1" hangingPunct="1">
              <a:tabLst>
                <a:tab pos="901700" algn="l"/>
              </a:tabLst>
              <a:defRPr/>
            </a:pPr>
            <a:r>
              <a:rPr lang="en-US" altLang="en-US" sz="1400" dirty="0" smtClean="0">
                <a:latin typeface="Comic Sans MS" pitchFamily="66" charset="0"/>
                <a:cs typeface="Arial" charset="0"/>
                <a:sym typeface="Wingdings" pitchFamily="2" charset="2"/>
              </a:rPr>
              <a:t>digital part re-designed to better support rate gradients and beam fluctuations</a:t>
            </a:r>
          </a:p>
          <a:p>
            <a:pPr lvl="4" eaLnBrk="1" hangingPunct="1">
              <a:tabLst>
                <a:tab pos="901700" algn="l"/>
              </a:tabLst>
              <a:defRPr/>
            </a:pPr>
            <a:endParaRPr lang="en-US" altLang="en-US" sz="4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Essential milestones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MIMOSIS-1 back and integrated in evaluation boards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MIMOSIS-1 evaluation (lab tests, test beam, radiation hardness)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P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reparation of MIMOSIS-2 </a:t>
            </a:r>
          </a:p>
          <a:p>
            <a:pPr lvl="3" eaLnBrk="1" hangingPunct="1">
              <a:tabLst>
                <a:tab pos="901700" algn="l"/>
              </a:tabLst>
              <a:defRPr/>
            </a:pPr>
            <a:endParaRPr lang="en-US" altLang="en-US" sz="4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Major risks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Work load on existing manpower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MIMOSIS-1 test imply additional actions  delay for MIMOSIS-2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4" name="Rectangle 3"/>
          <p:cNvSpPr/>
          <p:nvPr/>
        </p:nvSpPr>
        <p:spPr bwMode="auto">
          <a:xfrm>
            <a:off x="928094" y="1424528"/>
            <a:ext cx="4863106" cy="553433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4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MVD</a:t>
            </a:r>
            <a: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Integration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784" y="1144136"/>
            <a:ext cx="8658329" cy="5291589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Progress since mid 2018 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PRESTO-1 yield problem identified (bonder settings)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24/7 operation over several month of PRESTO-1 in vacuu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m</a:t>
            </a:r>
            <a:endParaRPr lang="en-US" altLang="en-US" sz="15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I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mprovements w.r.t. integration techniques and flex cable</a:t>
            </a:r>
          </a:p>
          <a:p>
            <a:pPr lvl="3" eaLnBrk="1" hangingPunct="1">
              <a:tabLst>
                <a:tab pos="901700" algn="l"/>
              </a:tabLst>
              <a:defRPr/>
            </a:pPr>
            <a:endParaRPr lang="en-US" altLang="en-US" sz="4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Essential milestones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S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etup PRESTO-2: MIMOSA26 based, new carrier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D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emonstrate better integration yield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MIMOSIS-1 integration in small telescope (e.g. demonstrator for CREMLIN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+)</a:t>
            </a:r>
            <a:endParaRPr lang="en-US" altLang="en-US" sz="1500" dirty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lvl="3" eaLnBrk="1" hangingPunct="1">
              <a:tabLst>
                <a:tab pos="901700" algn="l"/>
              </a:tabLst>
              <a:defRPr/>
            </a:pPr>
            <a:endParaRPr lang="en-US" altLang="en-US" sz="4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7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Major risks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Limited manpower (overlap with MIMOSIS-1 testing)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Funding of PRESTO activities (not BMBF funded)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Engineering </a:t>
            </a: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support (detector integration, CAD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)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b="1" dirty="0" smtClean="0">
                <a:latin typeface="Comic Sans MS" pitchFamily="66" charset="0"/>
                <a:cs typeface="Arial" charset="0"/>
                <a:sym typeface="Wingdings" pitchFamily="2" charset="2"/>
              </a:rPr>
              <a:t>Other common activities in next 12 month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R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ealistic simulations with updated digitizer</a:t>
            </a:r>
          </a:p>
          <a:p>
            <a:pPr lvl="1" eaLnBrk="1" hangingPunct="1">
              <a:tabLst>
                <a:tab pos="901700" algn="l"/>
              </a:tabLst>
              <a:defRPr/>
            </a:pPr>
            <a:r>
              <a:rPr lang="en-US" altLang="en-US" sz="1500" dirty="0">
                <a:latin typeface="Comic Sans MS" pitchFamily="66" charset="0"/>
                <a:cs typeface="Arial" charset="0"/>
                <a:sym typeface="Wingdings" pitchFamily="2" charset="2"/>
              </a:rPr>
              <a:t>C</a:t>
            </a:r>
            <a:r>
              <a:rPr lang="en-US" altLang="en-US" sz="1500" dirty="0" smtClean="0">
                <a:latin typeface="Comic Sans MS" pitchFamily="66" charset="0"/>
                <a:cs typeface="Arial" charset="0"/>
                <a:sym typeface="Wingdings" pitchFamily="2" charset="2"/>
              </a:rPr>
              <a:t>ompletion of TDR</a:t>
            </a:r>
          </a:p>
          <a:p>
            <a:pPr lvl="1" eaLnBrk="1" hangingPunct="1">
              <a:tabLst>
                <a:tab pos="901700" algn="l"/>
              </a:tabLst>
              <a:defRPr/>
            </a:pPr>
            <a:endParaRPr lang="en-US" altLang="en-US" sz="15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sp>
        <p:nvSpPr>
          <p:cNvPr id="10" name="Rectangle 9"/>
          <p:cNvSpPr/>
          <p:nvPr/>
        </p:nvSpPr>
        <p:spPr bwMode="auto">
          <a:xfrm>
            <a:off x="964320" y="5536558"/>
            <a:ext cx="1863968" cy="254642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1497958"/>
            <a:ext cx="4800600" cy="254642"/>
          </a:xfrm>
          <a:prstGeom prst="rect">
            <a:avLst/>
          </a:prstGeom>
          <a:solidFill>
            <a:srgbClr val="00B050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803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en-US" smtClean="0"/>
              <a:t>4  November 2019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11th ECE &amp; 2nd ECSG - Walter F.J. Müller, FAIR</a:t>
            </a: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C352-211F-4481-BE5C-A929B31800A5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083248" cy="685800"/>
          </a:xfrm>
          <a:solidFill>
            <a:srgbClr val="FFFFCC"/>
          </a:solidFill>
        </p:spPr>
        <p:txBody>
          <a:bodyPr/>
          <a:lstStyle/>
          <a:p>
            <a:pPr eaLnBrk="1" hangingPunct="1">
              <a:tabLst>
                <a:tab pos="4305300" algn="l"/>
              </a:tabLst>
              <a:defRPr/>
            </a:pP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RICH 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ing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maging </a:t>
            </a:r>
            <a:r>
              <a:rPr lang="en-US" altLang="en-US" sz="3600" b="1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en-US" altLang="en-US" sz="3600" dirty="0">
                <a:solidFill>
                  <a:srgbClr val="00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erenkov Detector)</a:t>
            </a:r>
            <a:endParaRPr lang="en-US" alt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296" y="5773992"/>
            <a:ext cx="8508304" cy="781664"/>
          </a:xfrm>
        </p:spPr>
        <p:txBody>
          <a:bodyPr/>
          <a:lstStyle/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Participating </a:t>
            </a:r>
            <a:r>
              <a:rPr lang="en-US" altLang="en-US" sz="1600" dirty="0">
                <a:latin typeface="Comic Sans MS" pitchFamily="66" charset="0"/>
                <a:cs typeface="Arial" charset="0"/>
                <a:sym typeface="Wingdings" pitchFamily="2" charset="2"/>
              </a:rPr>
              <a:t>institutes: </a:t>
            </a:r>
            <a:r>
              <a:rPr lang="en-US" altLang="en-US" sz="1600" dirty="0" err="1" smtClean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Gießen</a:t>
            </a:r>
            <a:r>
              <a:rPr lang="en-US" altLang="en-US" sz="1600" dirty="0" smtClean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 </a:t>
            </a:r>
            <a:r>
              <a:rPr lang="en-US" altLang="en-US" sz="1600" dirty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Univ</a:t>
            </a:r>
            <a:r>
              <a:rPr lang="en-US" altLang="en-US" sz="1600" dirty="0" smtClean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., Wuppertal Univ., </a:t>
            </a:r>
            <a:r>
              <a:rPr lang="en-US" altLang="en-US" sz="1600" dirty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PNPI </a:t>
            </a:r>
            <a:r>
              <a:rPr lang="en-US" altLang="en-US" sz="1600" dirty="0" err="1" smtClean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Gatchina</a:t>
            </a:r>
            <a:endParaRPr lang="en-US" altLang="en-US" sz="1600" dirty="0" smtClean="0">
              <a:solidFill>
                <a:srgbClr val="0099FF"/>
              </a:solidFill>
              <a:latin typeface="Comic Sans MS" pitchFamily="66" charset="0"/>
              <a:cs typeface="Arial" charset="0"/>
              <a:sym typeface="Wingdings" pitchFamily="2" charset="2"/>
            </a:endParaRPr>
          </a:p>
          <a:p>
            <a:pPr eaLnBrk="1" hangingPunct="1">
              <a:tabLst>
                <a:tab pos="901700" algn="l"/>
              </a:tabLst>
              <a:defRPr/>
            </a:pPr>
            <a:r>
              <a:rPr lang="en-US" altLang="en-US" sz="1600" dirty="0" smtClean="0">
                <a:latin typeface="Comic Sans MS" pitchFamily="66" charset="0"/>
                <a:cs typeface="Arial" charset="0"/>
                <a:sym typeface="Wingdings" pitchFamily="2" charset="2"/>
              </a:rPr>
              <a:t>And contributions from: </a:t>
            </a:r>
            <a:r>
              <a:rPr lang="en-US" altLang="en-US" sz="1600" dirty="0" smtClean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GSI Darmstadt, JINR-LIT </a:t>
            </a:r>
            <a:r>
              <a:rPr lang="en-US" altLang="en-US" sz="1600" dirty="0" err="1" smtClean="0">
                <a:solidFill>
                  <a:srgbClr val="0099FF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Dubna</a:t>
            </a:r>
            <a:endParaRPr lang="en-US" altLang="en-US" sz="1600" dirty="0" smtClean="0">
              <a:latin typeface="Comic Sans MS" pitchFamily="66" charset="0"/>
              <a:cs typeface="Arial" charset="0"/>
              <a:sym typeface="Wingdings" pitchFamily="2" charset="2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8991600" y="6705600"/>
            <a:ext cx="152400" cy="1524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buChar char="n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buClr>
                <a:schemeClr val="accent2"/>
              </a:buClr>
              <a:buSzPct val="60000"/>
              <a:buChar char="q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buChar char="n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buClr>
                <a:schemeClr val="accent2"/>
              </a:buClr>
              <a:buSzPct val="70000"/>
              <a:buChar char="q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buSzPct val="75000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endParaRPr lang="en-US" altLang="en-US" sz="1600"/>
          </a:p>
        </p:txBody>
      </p:sp>
      <p:pic>
        <p:nvPicPr>
          <p:cNvPr id="12" name="Picture 16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04" y="1144137"/>
            <a:ext cx="3227752" cy="40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59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-ana-frame">
  <a:themeElements>
    <a:clrScheme name="sim-ana-fram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sim-ana-fram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m-ana-fram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-ana-fram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-ana-fram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-ana-fram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-ana-fram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-ana-fram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m-ana-fram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-ana-fram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m-ana-fram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sim-ana-frame</Template>
  <TotalTime>0</TotalTime>
  <Words>2404</Words>
  <Application>Microsoft Office PowerPoint</Application>
  <PresentationFormat>On-screen Show (4:3)</PresentationFormat>
  <Paragraphs>629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ＭＳ Ｐゴシック</vt:lpstr>
      <vt:lpstr>Arial</vt:lpstr>
      <vt:lpstr>Calibri</vt:lpstr>
      <vt:lpstr>Comic Sans MS</vt:lpstr>
      <vt:lpstr>DejaVu Sans</vt:lpstr>
      <vt:lpstr>Garamond</vt:lpstr>
      <vt:lpstr>Tahoma</vt:lpstr>
      <vt:lpstr>Times New Roman</vt:lpstr>
      <vt:lpstr>Verdana</vt:lpstr>
      <vt:lpstr>Wingdings</vt:lpstr>
      <vt:lpstr>sim-ana-frame</vt:lpstr>
      <vt:lpstr>Talks2012</vt:lpstr>
      <vt:lpstr>1_Talks2012</vt:lpstr>
      <vt:lpstr>2_Talks2012</vt:lpstr>
      <vt:lpstr>3_Talks2012</vt:lpstr>
      <vt:lpstr>4_Talks2012</vt:lpstr>
      <vt:lpstr>5_Talks2012</vt:lpstr>
      <vt:lpstr>Status CBM Detector Subsystems*</vt:lpstr>
      <vt:lpstr>CBM Setup in CBM Cave</vt:lpstr>
      <vt:lpstr>Milestone Naming</vt:lpstr>
      <vt:lpstr>Systems critical for success of CBM</vt:lpstr>
      <vt:lpstr>Online Systems</vt:lpstr>
      <vt:lpstr>MVD (Micro Vertex Detector) </vt:lpstr>
      <vt:lpstr>MVD – Sensor</vt:lpstr>
      <vt:lpstr>MVD – Integration</vt:lpstr>
      <vt:lpstr>RICH (Ring Imaging Cherenkov Detector)</vt:lpstr>
      <vt:lpstr>RICH</vt:lpstr>
      <vt:lpstr>RICH</vt:lpstr>
      <vt:lpstr>RICH</vt:lpstr>
      <vt:lpstr>MUCH (Muon Chambers) System</vt:lpstr>
      <vt:lpstr>MUCH – Station 1+2 </vt:lpstr>
      <vt:lpstr>MUCH – Station 3+4 </vt:lpstr>
      <vt:lpstr>MUCH</vt:lpstr>
      <vt:lpstr>TRD (Transition Radiation Detector)</vt:lpstr>
      <vt:lpstr>TRD</vt:lpstr>
      <vt:lpstr>TRD</vt:lpstr>
      <vt:lpstr>TOF (Time of flight)</vt:lpstr>
      <vt:lpstr>TOF</vt:lpstr>
      <vt:lpstr>TOF</vt:lpstr>
      <vt:lpstr>TOF</vt:lpstr>
      <vt:lpstr>PSD (Projectile Spectator Detector)</vt:lpstr>
      <vt:lpstr>PSD</vt:lpstr>
      <vt:lpstr>Superconducting Dipole Magnet</vt:lpstr>
      <vt:lpstr>Superconducting Dipole Magnet</vt:lpstr>
      <vt:lpstr>Superconducting Dipole Magnet</vt:lpstr>
      <vt:lpstr>CBM Installation</vt:lpstr>
      <vt:lpstr>CBM Building Status</vt:lpstr>
      <vt:lpstr>CBM Installation – Overview</vt:lpstr>
      <vt:lpstr>CBM Installation – Detectors</vt:lpstr>
      <vt:lpstr>CBM Score Card</vt:lpstr>
      <vt:lpstr>The End</vt:lpstr>
      <vt:lpstr>CBM Technical Design Reports</vt:lpstr>
    </vt:vector>
  </TitlesOfParts>
  <Company>GSI Darmstadt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9 -  Status CBM</dc:title>
  <dc:creator>Walter F.J. Müller</dc:creator>
  <cp:lastModifiedBy>Mueller, Walter F. J.</cp:lastModifiedBy>
  <cp:revision>1637</cp:revision>
  <cp:lastPrinted>2017-07-25T16:20:07Z</cp:lastPrinted>
  <dcterms:created xsi:type="dcterms:W3CDTF">2004-02-15T10:27:06Z</dcterms:created>
  <dcterms:modified xsi:type="dcterms:W3CDTF">2019-11-03T16:58:57Z</dcterms:modified>
  <cp:category>CBM</cp:category>
</cp:coreProperties>
</file>