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6" r:id="rId1"/>
  </p:sldMasterIdLst>
  <p:notesMasterIdLst>
    <p:notesMasterId r:id="rId40"/>
  </p:notesMasterIdLst>
  <p:handoutMasterIdLst>
    <p:handoutMasterId r:id="rId41"/>
  </p:handoutMasterIdLst>
  <p:sldIdLst>
    <p:sldId id="570" r:id="rId2"/>
    <p:sldId id="540" r:id="rId3"/>
    <p:sldId id="646" r:id="rId4"/>
    <p:sldId id="647" r:id="rId5"/>
    <p:sldId id="273" r:id="rId6"/>
    <p:sldId id="299" r:id="rId7"/>
    <p:sldId id="322" r:id="rId8"/>
    <p:sldId id="318" r:id="rId9"/>
    <p:sldId id="637" r:id="rId10"/>
    <p:sldId id="638" r:id="rId11"/>
    <p:sldId id="645" r:id="rId12"/>
    <p:sldId id="659" r:id="rId13"/>
    <p:sldId id="643" r:id="rId14"/>
    <p:sldId id="372" r:id="rId15"/>
    <p:sldId id="660" r:id="rId16"/>
    <p:sldId id="656" r:id="rId17"/>
    <p:sldId id="534" r:id="rId18"/>
    <p:sldId id="642" r:id="rId19"/>
    <p:sldId id="639" r:id="rId20"/>
    <p:sldId id="288" r:id="rId21"/>
    <p:sldId id="329" r:id="rId22"/>
    <p:sldId id="661" r:id="rId23"/>
    <p:sldId id="539" r:id="rId24"/>
    <p:sldId id="662" r:id="rId25"/>
    <p:sldId id="289" r:id="rId26"/>
    <p:sldId id="657" r:id="rId27"/>
    <p:sldId id="648" r:id="rId28"/>
    <p:sldId id="375" r:id="rId29"/>
    <p:sldId id="376" r:id="rId30"/>
    <p:sldId id="663" r:id="rId31"/>
    <p:sldId id="649" r:id="rId32"/>
    <p:sldId id="310" r:id="rId33"/>
    <p:sldId id="267" r:id="rId34"/>
    <p:sldId id="644" r:id="rId35"/>
    <p:sldId id="640" r:id="rId36"/>
    <p:sldId id="354" r:id="rId37"/>
    <p:sldId id="317" r:id="rId38"/>
    <p:sldId id="311" r:id="rId39"/>
  </p:sldIdLst>
  <p:sldSz cx="12192000" cy="6858000"/>
  <p:notesSz cx="6858000" cy="9144000"/>
  <p:embeddedFontLst>
    <p:embeddedFont>
      <p:font typeface="Yu Gothic UI Light" panose="020B0604020202020204" charset="-128"/>
      <p:regular r:id="rId42"/>
    </p:embeddedFont>
    <p:embeddedFont>
      <p:font typeface="ＭＳ Ｐ明朝" panose="02020600040205080304" pitchFamily="18" charset="-128"/>
      <p:regular r:id="rId43"/>
    </p:embeddedFont>
    <p:embeddedFont>
      <p:font typeface="ＭＳ Ｐゴシック" panose="020B0600070205080204" pitchFamily="34" charset="-128"/>
      <p:regular r:id="rId44"/>
    </p:embeddedFont>
    <p:embeddedFont>
      <p:font typeface="Cambria Math" panose="02040503050406030204" pitchFamily="18" charset="0"/>
      <p:regular r:id="rId45"/>
    </p:embeddedFont>
    <p:embeddedFont>
      <p:font typeface="游ゴシック Medium" panose="020B0604020202020204" charset="-128"/>
      <p:regular r:id="rId46"/>
    </p:embeddedFont>
    <p:embeddedFont>
      <p:font typeface="Yu Gothic UI Semilight" panose="020B0604020202020204" charset="-128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tsufumi.hirano@gmail.com" initials="t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008000"/>
    <a:srgbClr val="006600"/>
    <a:srgbClr val="00CCFF"/>
    <a:srgbClr val="969696"/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間スタイル 1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淡色スタイル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淡色スタイル 2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テーマ スタイル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テーマ スタイル 1 - アクセント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テーマ スタイル 1 - アクセント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46F890A9-2807-4EBB-B81D-B2AA78EC7F39}" styleName="濃色スタイル 2 - アクセント 5/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9" autoAdjust="0"/>
    <p:restoredTop sz="94834" autoAdjust="0"/>
  </p:normalViewPr>
  <p:slideViewPr>
    <p:cSldViewPr>
      <p:cViewPr>
        <p:scale>
          <a:sx n="66" d="100"/>
          <a:sy n="66" d="100"/>
        </p:scale>
        <p:origin x="-2166" y="-9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323" y="2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3D42D-2BC1-42D6-AE56-DE2BA36D312D}" type="datetimeFigureOut">
              <a:rPr kumimoji="1" lang="ja-JP" altLang="en-US" smtClean="0"/>
              <a:t>2019/8/14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BE8F1-1892-4C81-80D5-308F29D4873A}" type="slidenum">
              <a:rPr kumimoji="1" lang="ja-JP" altLang="en-US" smtClean="0"/>
              <a:t>‹Nr.›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7512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fld id="{A5E9E094-DA24-45AD-A28B-96F3C9172BC9}" type="slidenum">
              <a:rPr lang="en-US" altLang="ja-JP"/>
              <a:pPr/>
              <a:t>‹Nr.›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820249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Let me start with this movie as an Introduction. This is a movie of bullet shot into the water. As you see, a bullet can move in a water only for a few meter due to large drag force. The drag force of water against a bullet has already know to be like this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E094-DA24-45AD-A28B-96F3C9172BC9}" type="slidenum">
              <a:rPr lang="en-US" altLang="ja-JP" smtClean="0"/>
              <a:pPr/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91334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To understand this phenomenon, the drag force plays an important role. Coming back to jet physics in heavy-ion collisions, this can be rephrased as drag force of the QGP against jet propagation. This was covered by previous speakers. Here in this talk I am going to talk about response of the QGP to propagation of jets.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E094-DA24-45AD-A28B-96F3C9172BC9}" type="slidenum">
              <a:rPr lang="en-US" altLang="ja-JP" smtClean="0"/>
              <a:pPr/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10364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Once one recognized hydrodynamics works in description of bulk matter, one utilized hydrodynamic profile to quantify jet quenching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9E094-DA24-45AD-A28B-96F3C9172BC9}" type="slidenum">
              <a:rPr lang="en-US" altLang="ja-JP" smtClean="0"/>
              <a:pPr/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63371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B339B-919C-47A7-996E-9D285A2E2A60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630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B347-C28D-4526-9B40-A2F17CDF5E86}" type="datetime1">
              <a:rPr lang="en-US" altLang="ja-JP" smtClean="0">
                <a:solidFill>
                  <a:prstClr val="white">
                    <a:lumMod val="75000"/>
                  </a:prstClr>
                </a:solidFill>
              </a:rPr>
              <a:t>8/14/2019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‹Nr.›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133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87D6E-7037-4D88-9CB1-F2686F593A9A}" type="datetime1">
              <a:rPr lang="en-US" altLang="ja-JP" smtClean="0">
                <a:solidFill>
                  <a:prstClr val="white">
                    <a:lumMod val="75000"/>
                  </a:prstClr>
                </a:solidFill>
              </a:rPr>
              <a:t>8/14/2019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‹Nr.›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82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8280-6118-4F3A-8D46-049759D6EA7A}" type="datetime1">
              <a:rPr lang="en-US" altLang="ja-JP" smtClean="0">
                <a:solidFill>
                  <a:prstClr val="white">
                    <a:lumMod val="75000"/>
                  </a:prstClr>
                </a:solidFill>
              </a:rPr>
              <a:t>8/14/2019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‹Nr.›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6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49C0-54EE-4151-9852-66F977117BE2}" type="datetime1">
              <a:rPr lang="en-US" altLang="ja-JP" smtClean="0">
                <a:solidFill>
                  <a:prstClr val="white">
                    <a:lumMod val="75000"/>
                  </a:prstClr>
                </a:solidFill>
              </a:rPr>
              <a:t>8/14/2019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‹Nr.›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72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0240C-9F57-4C9E-8EE7-D5176BA57200}" type="datetime1">
              <a:rPr kumimoji="1" lang="en-US" altLang="ja-JP" smtClean="0"/>
              <a:t>8/14/2019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‹Nr.›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6277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2A2DF-2C7A-4690-B40F-40DB08573F72}" type="datetime1">
              <a:rPr lang="en-US" altLang="ja-JP" smtClean="0">
                <a:solidFill>
                  <a:prstClr val="white">
                    <a:lumMod val="75000"/>
                  </a:prstClr>
                </a:solidFill>
              </a:rPr>
              <a:t>8/14/2019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‹Nr.›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45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7467D-2D2C-49F2-ADFD-F3694DF8759C}" type="datetime1">
              <a:rPr lang="en-US" altLang="ja-JP" smtClean="0">
                <a:solidFill>
                  <a:prstClr val="white">
                    <a:lumMod val="75000"/>
                  </a:prstClr>
                </a:solidFill>
              </a:rPr>
              <a:t>8/14/2019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‹Nr.›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877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75EAE-D146-4E1D-BD3F-31CB371244CA}" type="datetime1">
              <a:rPr lang="en-US" altLang="ja-JP" smtClean="0">
                <a:solidFill>
                  <a:prstClr val="white">
                    <a:lumMod val="75000"/>
                  </a:prstClr>
                </a:solidFill>
              </a:rPr>
              <a:t>8/14/2019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‹Nr.›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705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9B6F-D045-4FEB-864B-0ACD3BEA0C51}" type="datetime1">
              <a:rPr lang="en-US" altLang="ja-JP" smtClean="0">
                <a:solidFill>
                  <a:prstClr val="white">
                    <a:lumMod val="75000"/>
                  </a:prstClr>
                </a:solidFill>
              </a:rPr>
              <a:t>8/14/2019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‹Nr.›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6960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86B0-F82A-43F1-AB4D-2C960EED640D}" type="datetime1">
              <a:rPr lang="en-US" altLang="ja-JP" smtClean="0">
                <a:solidFill>
                  <a:prstClr val="white">
                    <a:lumMod val="75000"/>
                  </a:prstClr>
                </a:solidFill>
              </a:rPr>
              <a:t>8/14/2019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‹Nr.›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974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BDE49-129C-4203-B551-93C4890585F6}" type="datetime1">
              <a:rPr lang="en-US" altLang="ja-JP" smtClean="0">
                <a:solidFill>
                  <a:prstClr val="white">
                    <a:lumMod val="75000"/>
                  </a:prstClr>
                </a:solidFill>
              </a:rPr>
              <a:t>8/14/2019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‹Nr.›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358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287B1-425A-49BC-84BC-B1C5194C258D}" type="datetime1">
              <a:rPr lang="en-US" altLang="ja-JP" smtClean="0">
                <a:solidFill>
                  <a:prstClr val="white">
                    <a:lumMod val="75000"/>
                  </a:prstClr>
                </a:solidFill>
              </a:rPr>
              <a:t>8/14/2019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CF57B-DD1B-4031-B9F9-0C464C9FAFED}" type="slidenum">
              <a:rPr kumimoji="1" lang="ja-JP" altLang="en-US" smtClean="0"/>
              <a:t>‹Nr.›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58355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20.emf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0.png"/><Relationship Id="rId5" Type="http://schemas.openxmlformats.org/officeDocument/2006/relationships/image" Target="../media/image220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9.emf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391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1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6.png"/><Relationship Id="rId7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2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6000" dirty="0"/>
              <a:t>Hydrodynamics and jets</a:t>
            </a:r>
            <a:endParaRPr lang="ja-JP" altLang="en-US" sz="60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626054" y="4653136"/>
            <a:ext cx="7510506" cy="1299575"/>
          </a:xfrm>
        </p:spPr>
        <p:txBody>
          <a:bodyPr>
            <a:noAutofit/>
          </a:bodyPr>
          <a:lstStyle/>
          <a:p>
            <a:pPr algn="r"/>
            <a:r>
              <a:rPr lang="en-US" altLang="ja-JP" sz="3200" dirty="0"/>
              <a:t>Tetsufumi</a:t>
            </a:r>
            <a:r>
              <a:rPr lang="ja-JP" altLang="en-US" sz="3200" dirty="0"/>
              <a:t> </a:t>
            </a:r>
            <a:r>
              <a:rPr lang="en-US" altLang="ja-JP" sz="3200" dirty="0"/>
              <a:t>Hirano</a:t>
            </a:r>
          </a:p>
          <a:p>
            <a:pPr algn="r"/>
            <a:r>
              <a:rPr lang="en-US" altLang="ja-JP" sz="3200" dirty="0"/>
              <a:t>Sophia Univ.</a:t>
            </a:r>
            <a:r>
              <a:rPr lang="ja-JP" altLang="en-US" sz="3200" dirty="0"/>
              <a:t>　　　　　　　　　</a:t>
            </a:r>
            <a:endParaRPr lang="en-US" altLang="ja-JP" sz="32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35360" y="559920"/>
            <a:ext cx="66896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prstClr val="white"/>
                </a:solidFill>
                <a:latin typeface="+mn-ea"/>
              </a:rPr>
              <a:t>ExtreMe</a:t>
            </a:r>
            <a:r>
              <a:rPr lang="en-US" altLang="ja-JP" dirty="0">
                <a:solidFill>
                  <a:prstClr val="white"/>
                </a:solidFill>
                <a:latin typeface="+mn-ea"/>
              </a:rPr>
              <a:t> Matter Institute</a:t>
            </a:r>
            <a:r>
              <a:rPr lang="ja-JP" altLang="en-US" dirty="0">
                <a:solidFill>
                  <a:prstClr val="white"/>
                </a:solidFill>
                <a:latin typeface="+mn-ea"/>
              </a:rPr>
              <a:t> </a:t>
            </a:r>
            <a:r>
              <a:rPr lang="en-US" altLang="ja-JP" dirty="0">
                <a:solidFill>
                  <a:prstClr val="white"/>
                </a:solidFill>
                <a:latin typeface="+mn-ea"/>
              </a:rPr>
              <a:t>Rapid Reaction Task Force</a:t>
            </a:r>
            <a:r>
              <a:rPr lang="ja-JP" altLang="en-US" dirty="0">
                <a:solidFill>
                  <a:prstClr val="white"/>
                </a:solidFill>
                <a:latin typeface="+mn-ea"/>
              </a:rPr>
              <a:t> </a:t>
            </a:r>
            <a:r>
              <a:rPr lang="en-US" altLang="ja-JP" dirty="0">
                <a:solidFill>
                  <a:prstClr val="white"/>
                </a:solidFill>
                <a:latin typeface="+mn-ea"/>
              </a:rPr>
              <a:t>Symposium</a:t>
            </a:r>
          </a:p>
          <a:p>
            <a:r>
              <a:rPr lang="en-US" altLang="ja-JP" dirty="0">
                <a:solidFill>
                  <a:prstClr val="white"/>
                </a:solidFill>
                <a:latin typeface="+mn-ea"/>
              </a:rPr>
              <a:t>The space-time structure of jet quenching: theory and experiment</a:t>
            </a:r>
          </a:p>
          <a:p>
            <a:r>
              <a:rPr lang="en-US" altLang="ja-JP" dirty="0">
                <a:solidFill>
                  <a:prstClr val="white"/>
                </a:solidFill>
                <a:latin typeface="+mn-ea"/>
              </a:rPr>
              <a:t>GSI, Darmstadt, Germany, August 12, 2019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xmlns="" id="{2955EC44-F46E-416A-9EEF-73F2C7EA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3463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909EFBF-AB75-4EC7-A45D-07D9AE2D4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Brief history of “</a:t>
            </a:r>
            <a:r>
              <a:rPr lang="en-US" altLang="ja-JP" sz="4000" dirty="0"/>
              <a:t>Hydrodynamics and jets” </a:t>
            </a:r>
            <a:br>
              <a:rPr lang="en-US" altLang="ja-JP" sz="4000" dirty="0"/>
            </a:br>
            <a:r>
              <a:rPr lang="en-US" altLang="ja-JP" sz="4000" dirty="0"/>
              <a:t>in the RHIC era</a:t>
            </a:r>
            <a:endParaRPr kumimoji="1" lang="ja-JP" altLang="en-US" sz="4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0C719B54-3C37-4E06-81AD-F975565D5F6C}"/>
              </a:ext>
            </a:extLst>
          </p:cNvPr>
          <p:cNvSpPr txBox="1"/>
          <p:nvPr/>
        </p:nvSpPr>
        <p:spPr>
          <a:xfrm>
            <a:off x="1054224" y="1556792"/>
            <a:ext cx="100823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3600" dirty="0"/>
              <a:t>2002-</a:t>
            </a:r>
            <a:r>
              <a:rPr kumimoji="1" lang="en-US" altLang="ja-JP" sz="2400" dirty="0"/>
              <a:t> Utilize hydrodynamic profile to quantify jet quenching (Th)</a:t>
            </a:r>
          </a:p>
          <a:p>
            <a:r>
              <a:rPr kumimoji="1" lang="en-US" altLang="ja-JP" sz="1400" dirty="0" err="1"/>
              <a:t>Gyulassy</a:t>
            </a:r>
            <a:r>
              <a:rPr kumimoji="1" lang="en-US" altLang="ja-JP" sz="1400" dirty="0"/>
              <a:t>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(2002), TH, Nara (2003), Majumder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(2007), TECHQM (2008-2010), Bass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(2009), JET Collaboration (2010-2015), …</a:t>
            </a:r>
          </a:p>
          <a:p>
            <a:pPr algn="l"/>
            <a:r>
              <a:rPr kumimoji="1" lang="en-US" altLang="ja-JP" sz="3600" dirty="0"/>
              <a:t>2004 </a:t>
            </a:r>
            <a:r>
              <a:rPr kumimoji="1" lang="en-US" altLang="ja-JP" sz="2400" dirty="0"/>
              <a:t>Double humped structure in di-hadron correlations (Ex)</a:t>
            </a:r>
          </a:p>
          <a:p>
            <a:pPr algn="l"/>
            <a:r>
              <a:rPr kumimoji="1" lang="en-US" altLang="ja-JP" sz="1400" dirty="0"/>
              <a:t>STAR Collaboration</a:t>
            </a:r>
          </a:p>
          <a:p>
            <a:pPr algn="l"/>
            <a:endParaRPr kumimoji="1" lang="en-US" altLang="ja-JP" sz="1400" dirty="0"/>
          </a:p>
          <a:p>
            <a:pPr algn="l"/>
            <a:r>
              <a:rPr kumimoji="1" lang="en-US" altLang="ja-JP" sz="3600" dirty="0"/>
              <a:t>2005- </a:t>
            </a:r>
            <a:r>
              <a:rPr kumimoji="1" lang="en-US" altLang="ja-JP" sz="2400" dirty="0"/>
              <a:t>Interference of sound wave induced by supersonic </a:t>
            </a:r>
            <a:r>
              <a:rPr kumimoji="1" lang="en-US" altLang="ja-JP" sz="2400" dirty="0" err="1"/>
              <a:t>partons</a:t>
            </a:r>
            <a:r>
              <a:rPr kumimoji="1" lang="en-US" altLang="ja-JP" sz="2400" dirty="0"/>
              <a:t> (Th)</a:t>
            </a:r>
          </a:p>
          <a:p>
            <a:pPr algn="l"/>
            <a:r>
              <a:rPr kumimoji="1" lang="en-US" altLang="ja-JP" sz="1400" dirty="0" err="1"/>
              <a:t>Stoecker</a:t>
            </a:r>
            <a:r>
              <a:rPr kumimoji="1" lang="en-US" altLang="ja-JP" sz="1400" dirty="0"/>
              <a:t> (2005), </a:t>
            </a:r>
            <a:r>
              <a:rPr kumimoji="1" lang="en-US" altLang="ja-JP" sz="1400" dirty="0" err="1"/>
              <a:t>Casalderry</a:t>
            </a:r>
            <a:r>
              <a:rPr kumimoji="1" lang="en-US" altLang="ja-JP" sz="1400" dirty="0"/>
              <a:t>-Solana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(2006), </a:t>
            </a:r>
            <a:r>
              <a:rPr kumimoji="1" lang="en-US" altLang="ja-JP" sz="1400" dirty="0" err="1"/>
              <a:t>Renk</a:t>
            </a:r>
            <a:r>
              <a:rPr kumimoji="1" lang="en-US" altLang="ja-JP" sz="1400" dirty="0"/>
              <a:t>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(2006), Neufeld </a:t>
            </a:r>
            <a:r>
              <a:rPr kumimoji="1" lang="en-US" altLang="ja-JP" sz="1400" i="1" dirty="0"/>
              <a:t>et al.</a:t>
            </a:r>
            <a:r>
              <a:rPr kumimoji="1" lang="en-US" altLang="ja-JP" sz="1400" dirty="0"/>
              <a:t> (2008), Qin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(2009), …</a:t>
            </a:r>
          </a:p>
          <a:p>
            <a:pPr algn="l"/>
            <a:endParaRPr kumimoji="1" lang="en-US" altLang="ja-JP" sz="1400" dirty="0"/>
          </a:p>
          <a:p>
            <a:pPr algn="l"/>
            <a:r>
              <a:rPr kumimoji="1" lang="en-US" altLang="ja-JP" sz="3600" dirty="0"/>
              <a:t>2006- </a:t>
            </a:r>
            <a:r>
              <a:rPr kumimoji="1" lang="en-US" altLang="ja-JP" sz="2400" dirty="0"/>
              <a:t>Hydro simulations beyond linearization (Th)</a:t>
            </a:r>
          </a:p>
          <a:p>
            <a:pPr algn="l"/>
            <a:r>
              <a:rPr kumimoji="1" lang="en-US" altLang="ja-JP" sz="1400" dirty="0"/>
              <a:t>Chaudhuri, Heinz (2006), Betz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(2009), Tachibana, TH (2013), …</a:t>
            </a:r>
          </a:p>
          <a:p>
            <a:pPr algn="l"/>
            <a:endParaRPr kumimoji="1" lang="en-US" altLang="ja-JP" sz="1400" dirty="0"/>
          </a:p>
          <a:p>
            <a:pPr algn="l"/>
            <a:r>
              <a:rPr kumimoji="1" lang="en-US" altLang="ja-JP" sz="3600" dirty="0"/>
              <a:t>2008- </a:t>
            </a:r>
            <a:r>
              <a:rPr kumimoji="1" lang="en-US" altLang="ja-JP" sz="2400" dirty="0"/>
              <a:t>Other approaches (Th)</a:t>
            </a:r>
          </a:p>
          <a:p>
            <a:pPr algn="l"/>
            <a:r>
              <a:rPr kumimoji="1" lang="en-US" altLang="ja-JP" sz="1400" dirty="0" err="1"/>
              <a:t>AdS</a:t>
            </a:r>
            <a:r>
              <a:rPr kumimoji="1" lang="en-US" altLang="ja-JP" sz="1400" dirty="0"/>
              <a:t>/CFT:  </a:t>
            </a:r>
            <a:r>
              <a:rPr kumimoji="1" lang="en-US" altLang="ja-JP" sz="1400" dirty="0" err="1"/>
              <a:t>Gubser</a:t>
            </a:r>
            <a:r>
              <a:rPr kumimoji="1" lang="en-US" altLang="ja-JP" sz="1400" dirty="0"/>
              <a:t>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(2008), </a:t>
            </a:r>
            <a:r>
              <a:rPr kumimoji="1" lang="en-US" altLang="ja-JP" sz="1400" dirty="0" err="1"/>
              <a:t>Chesler</a:t>
            </a:r>
            <a:r>
              <a:rPr kumimoji="1" lang="en-US" altLang="ja-JP" sz="1400" dirty="0"/>
              <a:t>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(2008), Noronha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.(2009), … </a:t>
            </a:r>
          </a:p>
          <a:p>
            <a:pPr algn="l"/>
            <a:r>
              <a:rPr kumimoji="1" lang="en-US" altLang="ja-JP" sz="1400" dirty="0"/>
              <a:t>Parton cascade: Ma et al. (2006), </a:t>
            </a:r>
            <a:r>
              <a:rPr kumimoji="1" lang="en-US" altLang="ja-JP" sz="1400" dirty="0" err="1"/>
              <a:t>Bouras</a:t>
            </a:r>
            <a:r>
              <a:rPr kumimoji="1" lang="en-US" altLang="ja-JP" sz="1400" dirty="0"/>
              <a:t>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(2012),… 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7DDFCE25-EB3C-4B54-855B-7B1A82453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905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535455E-FA24-4323-B32D-485D41897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Fluids + quenched mini-jets picture</a:t>
            </a:r>
            <a:endParaRPr kumimoji="1" lang="ja-JP" altLang="en-US" sz="40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CA2003CD-C408-471C-834F-35B1B4B5B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36" t="23776" r="23383" b="7387"/>
          <a:stretch/>
        </p:blipFill>
        <p:spPr>
          <a:xfrm>
            <a:off x="6816074" y="1556792"/>
            <a:ext cx="3888438" cy="302433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962DF292-1FE1-40ED-9A5F-2C87B4DC3202}"/>
              </a:ext>
            </a:extLst>
          </p:cNvPr>
          <p:cNvSpPr txBox="1"/>
          <p:nvPr/>
        </p:nvSpPr>
        <p:spPr>
          <a:xfrm>
            <a:off x="1317075" y="4495630"/>
            <a:ext cx="95874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/>
              <a:t>Low </a:t>
            </a:r>
            <a:r>
              <a:rPr kumimoji="1" lang="en-US" altLang="ja-JP" sz="2800" dirty="0" err="1"/>
              <a:t>p</a:t>
            </a:r>
            <a:r>
              <a:rPr kumimoji="1" lang="en-US" altLang="ja-JP" sz="2800" baseline="-25000" dirty="0" err="1"/>
              <a:t>T</a:t>
            </a:r>
            <a:r>
              <a:rPr kumimoji="1" lang="en-US" altLang="ja-JP" sz="2800" dirty="0"/>
              <a:t>: Exponential spectrum</a:t>
            </a:r>
          </a:p>
          <a:p>
            <a:pPr marL="457200" indent="-457200" algn="l">
              <a:buFont typeface="Wingdings" panose="05000000000000000000" pitchFamily="2" charset="2"/>
              <a:buChar char="ß"/>
            </a:pPr>
            <a:r>
              <a:rPr kumimoji="1" lang="en-US" altLang="ja-JP" sz="2800" dirty="0" err="1">
                <a:sym typeface="Wingdings" panose="05000000000000000000" pitchFamily="2" charset="2"/>
              </a:rPr>
              <a:t>Particlization</a:t>
            </a:r>
            <a:r>
              <a:rPr kumimoji="1" lang="en-US" altLang="ja-JP" sz="2800" dirty="0">
                <a:sym typeface="Wingdings" panose="05000000000000000000" pitchFamily="2" charset="2"/>
              </a:rPr>
              <a:t> from thermalized and boosted fluid elements</a:t>
            </a:r>
          </a:p>
          <a:p>
            <a:pPr algn="l"/>
            <a:r>
              <a:rPr kumimoji="1" lang="en-US" altLang="ja-JP" sz="2800" dirty="0">
                <a:sym typeface="Wingdings" panose="05000000000000000000" pitchFamily="2" charset="2"/>
              </a:rPr>
              <a:t>High </a:t>
            </a:r>
            <a:r>
              <a:rPr kumimoji="1" lang="en-US" altLang="ja-JP" sz="2800" dirty="0" err="1">
                <a:sym typeface="Wingdings" panose="05000000000000000000" pitchFamily="2" charset="2"/>
              </a:rPr>
              <a:t>p</a:t>
            </a:r>
            <a:r>
              <a:rPr kumimoji="1" lang="en-US" altLang="ja-JP" sz="2800" baseline="-25000" dirty="0" err="1">
                <a:sym typeface="Wingdings" panose="05000000000000000000" pitchFamily="2" charset="2"/>
              </a:rPr>
              <a:t>T</a:t>
            </a:r>
            <a:r>
              <a:rPr kumimoji="1" lang="en-US" altLang="ja-JP" sz="2800" dirty="0">
                <a:sym typeface="Wingdings" panose="05000000000000000000" pitchFamily="2" charset="2"/>
              </a:rPr>
              <a:t>: Power-law spectrum</a:t>
            </a:r>
          </a:p>
          <a:p>
            <a:pPr algn="l"/>
            <a:r>
              <a:rPr kumimoji="1" lang="en-US" altLang="ja-JP" sz="2800" dirty="0">
                <a:sym typeface="Wingdings" panose="05000000000000000000" pitchFamily="2" charset="2"/>
              </a:rPr>
              <a:t> Fragmentation from quenched mini-jets</a:t>
            </a:r>
            <a:endParaRPr kumimoji="1" lang="ja-JP" altLang="en-US" sz="2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06385F5B-A18D-4553-B1AC-26F2DFDD7CF8}"/>
              </a:ext>
            </a:extLst>
          </p:cNvPr>
          <p:cNvSpPr txBox="1"/>
          <p:nvPr/>
        </p:nvSpPr>
        <p:spPr>
          <a:xfrm rot="5400000">
            <a:off x="9948215" y="2947665"/>
            <a:ext cx="1912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TH, Nara (2002)</a:t>
            </a:r>
            <a:endParaRPr kumimoji="1" lang="ja-JP" altLang="en-US" sz="2000" dirty="0"/>
          </a:p>
        </p:txBody>
      </p:sp>
      <p:pic>
        <p:nvPicPr>
          <p:cNvPr id="6" name="Picture 3" descr="rho_xy_b80">
            <a:extLst>
              <a:ext uri="{FF2B5EF4-FFF2-40B4-BE49-F238E27FC236}">
                <a16:creationId xmlns:a16="http://schemas.microsoft.com/office/drawing/2014/main" xmlns="" id="{D5F1CA14-3030-4664-BA0F-A2BD0C5501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591" y="1556792"/>
            <a:ext cx="3168352" cy="301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4469D21C-15CA-4FE6-A1B9-CD02FB82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F7FBCE8D-98F4-4C58-B849-3697FA144655}"/>
              </a:ext>
            </a:extLst>
          </p:cNvPr>
          <p:cNvSpPr txBox="1"/>
          <p:nvPr/>
        </p:nvSpPr>
        <p:spPr>
          <a:xfrm>
            <a:off x="1532089" y="6165304"/>
            <a:ext cx="9127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Quantification of </a:t>
            </a:r>
            <a:r>
              <a:rPr kumimoji="1" lang="en-US" altLang="ja-JP" sz="2800" dirty="0" err="1"/>
              <a:t>parton</a:t>
            </a:r>
            <a:r>
              <a:rPr kumimoji="1" lang="en-US" altLang="ja-JP" sz="2800" dirty="0"/>
              <a:t> energy loss without back reaction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81450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909EFBF-AB75-4EC7-A45D-07D9AE2D4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Brief history of “</a:t>
            </a:r>
            <a:r>
              <a:rPr lang="en-US" altLang="ja-JP" sz="4000" dirty="0"/>
              <a:t>Hydrodynamics and jets” </a:t>
            </a:r>
            <a:br>
              <a:rPr lang="en-US" altLang="ja-JP" sz="4000" dirty="0"/>
            </a:br>
            <a:r>
              <a:rPr lang="en-US" altLang="ja-JP" sz="4000" dirty="0"/>
              <a:t>in the RHIC era</a:t>
            </a:r>
            <a:endParaRPr kumimoji="1" lang="ja-JP" altLang="en-US" sz="4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0C719B54-3C37-4E06-81AD-F975565D5F6C}"/>
              </a:ext>
            </a:extLst>
          </p:cNvPr>
          <p:cNvSpPr txBox="1"/>
          <p:nvPr/>
        </p:nvSpPr>
        <p:spPr>
          <a:xfrm>
            <a:off x="1054224" y="1556792"/>
            <a:ext cx="100823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3600" dirty="0"/>
              <a:t>2002-</a:t>
            </a:r>
            <a:r>
              <a:rPr kumimoji="1" lang="en-US" altLang="ja-JP" sz="2400" dirty="0"/>
              <a:t> Utilize hydrodynamic profile to quantify jet quenching (Th)</a:t>
            </a:r>
          </a:p>
          <a:p>
            <a:r>
              <a:rPr kumimoji="1" lang="en-US" altLang="ja-JP" sz="1400" dirty="0" err="1"/>
              <a:t>Gyulassy</a:t>
            </a:r>
            <a:r>
              <a:rPr kumimoji="1" lang="en-US" altLang="ja-JP" sz="1400" dirty="0"/>
              <a:t>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(2002), TH, Nara (2003), Majumder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(2007), TECHQM (2008-2010), Bass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(2009), JET Collaboration (2010-2015), …</a:t>
            </a:r>
          </a:p>
          <a:p>
            <a:pPr algn="l"/>
            <a:r>
              <a:rPr kumimoji="1" lang="en-US" altLang="ja-JP" sz="3600" dirty="0"/>
              <a:t>2004 </a:t>
            </a:r>
            <a:r>
              <a:rPr kumimoji="1" lang="en-US" altLang="ja-JP" sz="2400" dirty="0"/>
              <a:t>Double humped structure in di-hadron correlations (Ex)</a:t>
            </a:r>
          </a:p>
          <a:p>
            <a:pPr algn="l"/>
            <a:r>
              <a:rPr kumimoji="1" lang="en-US" altLang="ja-JP" sz="1400" dirty="0"/>
              <a:t>STAR Collaboration</a:t>
            </a:r>
          </a:p>
          <a:p>
            <a:pPr algn="l"/>
            <a:endParaRPr kumimoji="1" lang="en-US" altLang="ja-JP" sz="1400" dirty="0"/>
          </a:p>
          <a:p>
            <a:pPr algn="l"/>
            <a:r>
              <a:rPr kumimoji="1" lang="en-US" altLang="ja-JP" sz="3600" dirty="0"/>
              <a:t>2005- </a:t>
            </a:r>
            <a:r>
              <a:rPr kumimoji="1" lang="en-US" altLang="ja-JP" sz="2400" dirty="0"/>
              <a:t>Interference of sound wave induced by supersonic </a:t>
            </a:r>
            <a:r>
              <a:rPr kumimoji="1" lang="en-US" altLang="ja-JP" sz="2400" dirty="0" err="1"/>
              <a:t>partons</a:t>
            </a:r>
            <a:r>
              <a:rPr kumimoji="1" lang="en-US" altLang="ja-JP" sz="2400" dirty="0"/>
              <a:t> (Th)</a:t>
            </a:r>
          </a:p>
          <a:p>
            <a:pPr algn="l"/>
            <a:r>
              <a:rPr kumimoji="1" lang="en-US" altLang="ja-JP" sz="1400" dirty="0" err="1"/>
              <a:t>Stoecker</a:t>
            </a:r>
            <a:r>
              <a:rPr kumimoji="1" lang="en-US" altLang="ja-JP" sz="1400" dirty="0"/>
              <a:t> (2005), </a:t>
            </a:r>
            <a:r>
              <a:rPr kumimoji="1" lang="en-US" altLang="ja-JP" sz="1400" dirty="0" err="1"/>
              <a:t>Casalderry</a:t>
            </a:r>
            <a:r>
              <a:rPr kumimoji="1" lang="en-US" altLang="ja-JP" sz="1400" dirty="0"/>
              <a:t>-Solana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(2006), </a:t>
            </a:r>
            <a:r>
              <a:rPr kumimoji="1" lang="en-US" altLang="ja-JP" sz="1400" dirty="0" err="1"/>
              <a:t>Renk</a:t>
            </a:r>
            <a:r>
              <a:rPr kumimoji="1" lang="en-US" altLang="ja-JP" sz="1400" dirty="0"/>
              <a:t>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(2006), Neufeld </a:t>
            </a:r>
            <a:r>
              <a:rPr kumimoji="1" lang="en-US" altLang="ja-JP" sz="1400" i="1" dirty="0"/>
              <a:t>et al.</a:t>
            </a:r>
            <a:r>
              <a:rPr kumimoji="1" lang="en-US" altLang="ja-JP" sz="1400" dirty="0"/>
              <a:t> (2008), Qin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(2009), …</a:t>
            </a:r>
          </a:p>
          <a:p>
            <a:pPr algn="l"/>
            <a:endParaRPr kumimoji="1" lang="en-US" altLang="ja-JP" sz="1400" dirty="0"/>
          </a:p>
          <a:p>
            <a:pPr algn="l"/>
            <a:r>
              <a:rPr kumimoji="1" lang="en-US" altLang="ja-JP" sz="3600" dirty="0"/>
              <a:t>2006- </a:t>
            </a:r>
            <a:r>
              <a:rPr kumimoji="1" lang="en-US" altLang="ja-JP" sz="2400" dirty="0"/>
              <a:t>Hydro simulations beyond linearization (Th)</a:t>
            </a:r>
          </a:p>
          <a:p>
            <a:pPr algn="l"/>
            <a:r>
              <a:rPr kumimoji="1" lang="en-US" altLang="ja-JP" sz="1400" dirty="0"/>
              <a:t>Chaudhuri, Heinz (2006), Betz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(2009), Tachibana, TH (2013), …</a:t>
            </a:r>
          </a:p>
          <a:p>
            <a:pPr algn="l"/>
            <a:endParaRPr kumimoji="1" lang="en-US" altLang="ja-JP" sz="1400" dirty="0"/>
          </a:p>
          <a:p>
            <a:pPr algn="l"/>
            <a:r>
              <a:rPr kumimoji="1" lang="en-US" altLang="ja-JP" sz="3600" dirty="0"/>
              <a:t>2008- </a:t>
            </a:r>
            <a:r>
              <a:rPr kumimoji="1" lang="en-US" altLang="ja-JP" sz="2400" dirty="0"/>
              <a:t>Other approaches (Th)</a:t>
            </a:r>
          </a:p>
          <a:p>
            <a:pPr algn="l"/>
            <a:r>
              <a:rPr kumimoji="1" lang="en-US" altLang="ja-JP" sz="1400" dirty="0" err="1"/>
              <a:t>AdS</a:t>
            </a:r>
            <a:r>
              <a:rPr kumimoji="1" lang="en-US" altLang="ja-JP" sz="1400" dirty="0"/>
              <a:t>/CFT:  </a:t>
            </a:r>
            <a:r>
              <a:rPr kumimoji="1" lang="en-US" altLang="ja-JP" sz="1400" dirty="0" err="1"/>
              <a:t>Gubser</a:t>
            </a:r>
            <a:r>
              <a:rPr kumimoji="1" lang="en-US" altLang="ja-JP" sz="1400" dirty="0"/>
              <a:t>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(2008), </a:t>
            </a:r>
            <a:r>
              <a:rPr kumimoji="1" lang="en-US" altLang="ja-JP" sz="1400" dirty="0" err="1"/>
              <a:t>Chesler</a:t>
            </a:r>
            <a:r>
              <a:rPr kumimoji="1" lang="en-US" altLang="ja-JP" sz="1400" dirty="0"/>
              <a:t>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(2008), Noronha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.(2009), … </a:t>
            </a:r>
          </a:p>
          <a:p>
            <a:pPr algn="l"/>
            <a:r>
              <a:rPr kumimoji="1" lang="en-US" altLang="ja-JP" sz="1400" dirty="0"/>
              <a:t>Parton cascade: Ma et al. (2006), </a:t>
            </a:r>
            <a:r>
              <a:rPr kumimoji="1" lang="en-US" altLang="ja-JP" sz="1400" dirty="0" err="1"/>
              <a:t>Bouras</a:t>
            </a:r>
            <a:r>
              <a:rPr kumimoji="1" lang="en-US" altLang="ja-JP" sz="1400" dirty="0"/>
              <a:t>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(2012),… 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7DDFCE25-EB3C-4B54-855B-7B1A82453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943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楕円 35">
            <a:extLst>
              <a:ext uri="{FF2B5EF4-FFF2-40B4-BE49-F238E27FC236}">
                <a16:creationId xmlns:a16="http://schemas.microsoft.com/office/drawing/2014/main" xmlns="" id="{BD576012-6DD7-4A53-AEA6-154CF882BE1C}"/>
              </a:ext>
            </a:extLst>
          </p:cNvPr>
          <p:cNvSpPr/>
          <p:nvPr/>
        </p:nvSpPr>
        <p:spPr>
          <a:xfrm>
            <a:off x="4469798" y="1844824"/>
            <a:ext cx="3498410" cy="35283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0665B8F3-602B-49B1-A9CD-3242AA768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Double-</a:t>
            </a:r>
            <a:r>
              <a:rPr lang="en-US" altLang="ja-JP" sz="4000" dirty="0" err="1"/>
              <a:t>hamped</a:t>
            </a:r>
            <a:r>
              <a:rPr kumimoji="1" lang="en-US" altLang="ja-JP" sz="4000" dirty="0"/>
              <a:t> structure in away-side</a:t>
            </a:r>
            <a:br>
              <a:rPr kumimoji="1" lang="en-US" altLang="ja-JP" sz="4000" dirty="0"/>
            </a:br>
            <a:r>
              <a:rPr kumimoji="1" lang="en-US" altLang="ja-JP" sz="4000" dirty="0"/>
              <a:t>and Mach cone formation</a:t>
            </a:r>
            <a:endParaRPr kumimoji="1" lang="ja-JP" altLang="en-US" sz="4000" dirty="0"/>
          </a:p>
        </p:txBody>
      </p:sp>
      <p:sp>
        <p:nvSpPr>
          <p:cNvPr id="6" name="Line 6">
            <a:extLst>
              <a:ext uri="{FF2B5EF4-FFF2-40B4-BE49-F238E27FC236}">
                <a16:creationId xmlns:a16="http://schemas.microsoft.com/office/drawing/2014/main" xmlns="" id="{CC24AF21-FDAF-4884-A575-8F569E6BA35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62636" y="3609988"/>
            <a:ext cx="2819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xmlns="" id="{20CC9990-03D2-4543-849E-A54945D17B2C}"/>
              </a:ext>
            </a:extLst>
          </p:cNvPr>
          <p:cNvGrpSpPr/>
          <p:nvPr/>
        </p:nvGrpSpPr>
        <p:grpSpPr>
          <a:xfrm>
            <a:off x="5075349" y="2278280"/>
            <a:ext cx="2706818" cy="2261983"/>
            <a:chOff x="5014149" y="2035491"/>
            <a:chExt cx="2706818" cy="2261983"/>
          </a:xfrm>
        </p:grpSpPr>
        <p:sp>
          <p:nvSpPr>
            <p:cNvPr id="7" name="Oval 7">
              <a:extLst>
                <a:ext uri="{FF2B5EF4-FFF2-40B4-BE49-F238E27FC236}">
                  <a16:creationId xmlns:a16="http://schemas.microsoft.com/office/drawing/2014/main" xmlns="" id="{F1F89371-A0CB-4762-9F16-646357AD0F2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14149" y="2452799"/>
              <a:ext cx="1735138" cy="18446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xmlns="" id="{3503040E-660D-4210-8282-3D506B4510B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34849" y="2636949"/>
              <a:ext cx="1422400" cy="147637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xmlns="" id="{8601621F-F00C-4413-82CF-1636600830A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985699" y="2784587"/>
              <a:ext cx="1109663" cy="11811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xmlns="" id="{5091696C-0D47-4402-AF8B-14BDB5E661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394840" y="2932224"/>
              <a:ext cx="833438" cy="88582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xmlns="" id="{4A0DFEFD-55D7-48CF-B77F-4A72CD9C920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826888" y="3079862"/>
              <a:ext cx="555625" cy="59055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xmlns="" id="{84CBB3A4-CF82-474E-B39D-81216F5B86E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235061" y="3227499"/>
              <a:ext cx="312738" cy="3317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xmlns="" id="{77F41815-471D-4060-98D4-5A15F56A4D1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562833" flipH="1" flipV="1">
              <a:off x="5406261" y="2376599"/>
              <a:ext cx="53340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Line 42">
              <a:extLst>
                <a:ext uri="{FF2B5EF4-FFF2-40B4-BE49-F238E27FC236}">
                  <a16:creationId xmlns:a16="http://schemas.microsoft.com/office/drawing/2014/main" xmlns="" id="{ECBCB546-E5CB-4E41-9066-E07AF9763B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39636" y="2224199"/>
              <a:ext cx="1905000" cy="1143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Line 13">
              <a:extLst>
                <a:ext uri="{FF2B5EF4-FFF2-40B4-BE49-F238E27FC236}">
                  <a16:creationId xmlns:a16="http://schemas.microsoft.com/office/drawing/2014/main" xmlns="" id="{973E76A6-77E4-45D0-B52B-46C7E19C192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562833" flipH="1" flipV="1">
              <a:off x="6198153" y="1887927"/>
              <a:ext cx="295129" cy="590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Line 13">
              <a:extLst>
                <a:ext uri="{FF2B5EF4-FFF2-40B4-BE49-F238E27FC236}">
                  <a16:creationId xmlns:a16="http://schemas.microsoft.com/office/drawing/2014/main" xmlns="" id="{7146EBD9-F598-40AC-93A4-7C3097752B6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562833" flipH="1" flipV="1">
              <a:off x="6475980" y="2056327"/>
              <a:ext cx="295129" cy="590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Line 13">
              <a:extLst>
                <a:ext uri="{FF2B5EF4-FFF2-40B4-BE49-F238E27FC236}">
                  <a16:creationId xmlns:a16="http://schemas.microsoft.com/office/drawing/2014/main" xmlns="" id="{63AC8059-08B8-44A5-8407-186BC355F4E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562833" flipH="1" flipV="1">
              <a:off x="6753807" y="2211391"/>
              <a:ext cx="295129" cy="590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Line 13">
              <a:extLst>
                <a:ext uri="{FF2B5EF4-FFF2-40B4-BE49-F238E27FC236}">
                  <a16:creationId xmlns:a16="http://schemas.microsoft.com/office/drawing/2014/main" xmlns="" id="{F0B4E036-266D-44B4-AEEA-AF4CC5746CF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562833" flipH="1" flipV="1">
              <a:off x="7031634" y="2366455"/>
              <a:ext cx="295129" cy="590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Line 13">
              <a:extLst>
                <a:ext uri="{FF2B5EF4-FFF2-40B4-BE49-F238E27FC236}">
                  <a16:creationId xmlns:a16="http://schemas.microsoft.com/office/drawing/2014/main" xmlns="" id="{F18BC397-BA58-4D98-9D43-4FD79FA277E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562833" flipH="1" flipV="1">
              <a:off x="7278273" y="2531225"/>
              <a:ext cx="295129" cy="590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9" name="Line 6">
            <a:extLst>
              <a:ext uri="{FF2B5EF4-FFF2-40B4-BE49-F238E27FC236}">
                <a16:creationId xmlns:a16="http://schemas.microsoft.com/office/drawing/2014/main" xmlns="" id="{41AA6007-D479-4892-A3CA-7FB0124827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5713" y="3613957"/>
            <a:ext cx="644283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xmlns="" id="{F5DD29A3-D898-4E2F-AF65-340796D5C273}"/>
              </a:ext>
            </a:extLst>
          </p:cNvPr>
          <p:cNvSpPr txBox="1"/>
          <p:nvPr/>
        </p:nvSpPr>
        <p:spPr>
          <a:xfrm>
            <a:off x="4034775" y="5369316"/>
            <a:ext cx="3853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Mach cone formation(?)</a:t>
            </a:r>
            <a:endParaRPr kumimoji="1" lang="ja-JP" altLang="en-US" sz="28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xmlns="" id="{E2805350-8D56-4C51-AD43-7524F784C6AA}"/>
              </a:ext>
            </a:extLst>
          </p:cNvPr>
          <p:cNvSpPr txBox="1"/>
          <p:nvPr/>
        </p:nvSpPr>
        <p:spPr>
          <a:xfrm>
            <a:off x="4135107" y="5981385"/>
            <a:ext cx="3833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 err="1"/>
              <a:t>Stoecker</a:t>
            </a:r>
            <a:r>
              <a:rPr kumimoji="1" lang="en-US" altLang="ja-JP" sz="2000" dirty="0"/>
              <a:t> (2005), </a:t>
            </a:r>
          </a:p>
          <a:p>
            <a:pPr algn="l"/>
            <a:r>
              <a:rPr kumimoji="1" lang="en-US" altLang="ja-JP" sz="2000" dirty="0" err="1"/>
              <a:t>Casalderry</a:t>
            </a:r>
            <a:r>
              <a:rPr kumimoji="1" lang="en-US" altLang="ja-JP" sz="2000" dirty="0"/>
              <a:t>-Solana </a:t>
            </a:r>
            <a:r>
              <a:rPr kumimoji="1" lang="en-US" altLang="ja-JP" sz="2000" i="1" dirty="0"/>
              <a:t>et al</a:t>
            </a:r>
            <a:r>
              <a:rPr kumimoji="1" lang="en-US" altLang="ja-JP" sz="2000" dirty="0"/>
              <a:t>. (2006), …</a:t>
            </a:r>
            <a:endParaRPr kumimoji="1" lang="ja-JP" altLang="en-US" sz="2000" dirty="0"/>
          </a:p>
        </p:txBody>
      </p:sp>
      <p:sp>
        <p:nvSpPr>
          <p:cNvPr id="38" name="爆発: 14 pt 37">
            <a:extLst>
              <a:ext uri="{FF2B5EF4-FFF2-40B4-BE49-F238E27FC236}">
                <a16:creationId xmlns:a16="http://schemas.microsoft.com/office/drawing/2014/main" xmlns="" id="{04183A56-6541-41BD-814D-95D966FF73AF}"/>
              </a:ext>
            </a:extLst>
          </p:cNvPr>
          <p:cNvSpPr/>
          <p:nvPr/>
        </p:nvSpPr>
        <p:spPr>
          <a:xfrm>
            <a:off x="4843010" y="3442246"/>
            <a:ext cx="305426" cy="348258"/>
          </a:xfrm>
          <a:prstGeom prst="irregularSeal2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xmlns="" id="{E9B311B4-83E4-48EC-8787-DBE32FFF42F8}"/>
              </a:ext>
            </a:extLst>
          </p:cNvPr>
          <p:cNvSpPr txBox="1"/>
          <p:nvPr/>
        </p:nvSpPr>
        <p:spPr>
          <a:xfrm>
            <a:off x="1050339" y="5605505"/>
            <a:ext cx="24753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F. Wang(STAR, 2003)</a:t>
            </a:r>
            <a:endParaRPr kumimoji="1" lang="ja-JP" altLang="en-US" sz="2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8EFD8E85-A55B-41E5-968E-B33F1E20C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37" name="図 36">
            <a:extLst>
              <a:ext uri="{FF2B5EF4-FFF2-40B4-BE49-F238E27FC236}">
                <a16:creationId xmlns:a16="http://schemas.microsoft.com/office/drawing/2014/main" xmlns="" id="{47E76B96-8D4A-4B6C-A7A4-146D3E442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0" t="11251" r="40295" b="6465"/>
          <a:stretch/>
        </p:blipFill>
        <p:spPr>
          <a:xfrm>
            <a:off x="551384" y="1690689"/>
            <a:ext cx="2974313" cy="3888714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xmlns="" id="{F46E9821-3237-41A2-9186-BE205DC44C84}"/>
              </a:ext>
            </a:extLst>
          </p:cNvPr>
          <p:cNvCxnSpPr>
            <a:cxnSpLocks/>
          </p:cNvCxnSpPr>
          <p:nvPr/>
        </p:nvCxnSpPr>
        <p:spPr>
          <a:xfrm flipV="1">
            <a:off x="9225891" y="2788648"/>
            <a:ext cx="2255985" cy="6218"/>
          </a:xfrm>
          <a:prstGeom prst="line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xmlns="" id="{B25DCBBE-1629-4ECC-AB18-AACD3CEE1F88}"/>
              </a:ext>
            </a:extLst>
          </p:cNvPr>
          <p:cNvCxnSpPr>
            <a:cxnSpLocks/>
          </p:cNvCxnSpPr>
          <p:nvPr/>
        </p:nvCxnSpPr>
        <p:spPr>
          <a:xfrm>
            <a:off x="9859783" y="1803303"/>
            <a:ext cx="1617784" cy="9853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xmlns="" id="{149C1E62-9F51-4774-BAA5-7DF655195DA0}"/>
              </a:ext>
            </a:extLst>
          </p:cNvPr>
          <p:cNvCxnSpPr>
            <a:cxnSpLocks/>
          </p:cNvCxnSpPr>
          <p:nvPr/>
        </p:nvCxnSpPr>
        <p:spPr>
          <a:xfrm flipH="1">
            <a:off x="9211006" y="1778593"/>
            <a:ext cx="651234" cy="1033240"/>
          </a:xfrm>
          <a:prstGeom prst="line">
            <a:avLst/>
          </a:prstGeom>
          <a:ln w="381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xmlns="" id="{39BDD9A9-0798-4648-B1C7-A58AE74D2CDB}"/>
                  </a:ext>
                </a:extLst>
              </p:cNvPr>
              <p:cNvSpPr txBox="1"/>
              <p:nvPr/>
            </p:nvSpPr>
            <p:spPr>
              <a:xfrm>
                <a:off x="8976320" y="1772816"/>
                <a:ext cx="51655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39BDD9A9-0798-4648-B1C7-A58AE74D2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6320" y="1772816"/>
                <a:ext cx="516552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xmlns="" id="{BAE7E798-4035-4955-9C83-7641B8315985}"/>
                  </a:ext>
                </a:extLst>
              </p:cNvPr>
              <p:cNvSpPr txBox="1"/>
              <p:nvPr/>
            </p:nvSpPr>
            <p:spPr>
              <a:xfrm>
                <a:off x="9931721" y="2781029"/>
                <a:ext cx="39183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BAE7E798-4035-4955-9C83-7641B8315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721" y="2781029"/>
                <a:ext cx="391838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xmlns="" id="{880D2D5A-9A4E-4117-8635-9267054947C9}"/>
                  </a:ext>
                </a:extLst>
              </p:cNvPr>
              <p:cNvSpPr txBox="1"/>
              <p:nvPr/>
            </p:nvSpPr>
            <p:spPr>
              <a:xfrm>
                <a:off x="10492947" y="2316854"/>
                <a:ext cx="53925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880D2D5A-9A4E-4117-8635-926705494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2947" y="2316854"/>
                <a:ext cx="539250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xmlns="" id="{289684CB-34FD-488B-84F6-29C98C30B5C0}"/>
              </a:ext>
            </a:extLst>
          </p:cNvPr>
          <p:cNvSpPr txBox="1"/>
          <p:nvPr/>
        </p:nvSpPr>
        <p:spPr>
          <a:xfrm>
            <a:off x="8610600" y="3696258"/>
            <a:ext cx="33316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/>
              <a:t>Information on sound velocity?</a:t>
            </a:r>
          </a:p>
          <a:p>
            <a:pPr algn="l"/>
            <a:r>
              <a:rPr kumimoji="1" lang="en-US" altLang="ja-JP" sz="2800" dirty="0"/>
              <a:t>(~equation of state)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xmlns="" id="{9DCB8CE0-69B7-47FF-B18F-FF5B0BD8F1B2}"/>
              </a:ext>
            </a:extLst>
          </p:cNvPr>
          <p:cNvSpPr txBox="1"/>
          <p:nvPr/>
        </p:nvSpPr>
        <p:spPr>
          <a:xfrm>
            <a:off x="8337010" y="5340689"/>
            <a:ext cx="345908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/>
              <a:t>Shock wave of nuclear matter</a:t>
            </a:r>
          </a:p>
          <a:p>
            <a:pPr algn="l"/>
            <a:r>
              <a:rPr kumimoji="1" lang="en-US" altLang="ja-JP" sz="2000" dirty="0" err="1"/>
              <a:t>Chapline</a:t>
            </a:r>
            <a:r>
              <a:rPr kumimoji="1" lang="en-US" altLang="ja-JP" sz="2000" dirty="0"/>
              <a:t> </a:t>
            </a:r>
            <a:r>
              <a:rPr kumimoji="1" lang="en-US" altLang="ja-JP" sz="2000" i="1" dirty="0"/>
              <a:t>et al</a:t>
            </a:r>
            <a:r>
              <a:rPr kumimoji="1" lang="en-US" altLang="ja-JP" sz="2000" dirty="0"/>
              <a:t>. (1973), Scheid </a:t>
            </a:r>
            <a:r>
              <a:rPr kumimoji="1" lang="en-US" altLang="ja-JP" sz="2000" i="1" dirty="0"/>
              <a:t>et al</a:t>
            </a:r>
            <a:r>
              <a:rPr kumimoji="1" lang="en-US" altLang="ja-JP" sz="2000" dirty="0"/>
              <a:t>. (1974)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04816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8" grpId="0"/>
      <p:bldP spid="35" grpId="0"/>
      <p:bldP spid="22" grpId="0"/>
      <p:bldP spid="42" grpId="0"/>
      <p:bldP spid="29" grpId="0"/>
      <p:bldP spid="31" grpId="0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Mach cone formation and its structure</a:t>
            </a:r>
            <a:endParaRPr kumimoji="1" lang="ja-JP" altLang="en-US" sz="40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23465" r="6225"/>
          <a:stretch/>
        </p:blipFill>
        <p:spPr>
          <a:xfrm>
            <a:off x="538882" y="1905056"/>
            <a:ext cx="4196242" cy="3817067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919536" y="5819504"/>
            <a:ext cx="3554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/>
              <a:t>Y.Tachibana</a:t>
            </a:r>
            <a:r>
              <a:rPr kumimoji="1" lang="en-US" altLang="ja-JP" sz="2000" dirty="0"/>
              <a:t>, </a:t>
            </a:r>
            <a:r>
              <a:rPr kumimoji="1" lang="en-US" altLang="ja-JP" sz="2000" dirty="0" err="1"/>
              <a:t>Ph.D</a:t>
            </a:r>
            <a:r>
              <a:rPr kumimoji="1" lang="en-US" altLang="ja-JP" sz="2000" dirty="0"/>
              <a:t> thesis (2015)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25169" y="1844824"/>
            <a:ext cx="66754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chemeClr val="tx1"/>
                </a:solidFill>
              </a:rPr>
              <a:t>Typical 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solidFill>
                  <a:schemeClr val="tx1"/>
                </a:solidFill>
              </a:rPr>
              <a:t>Mach cone (coherence of sound waves caused by moving source at supersonic velocity)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>
                <a:solidFill>
                  <a:schemeClr val="tx1"/>
                </a:solidFill>
              </a:rPr>
              <a:t>Diffusion wake (from momentum deposition)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>
                <a:solidFill>
                  <a:schemeClr val="tx1"/>
                </a:solidFill>
              </a:rPr>
              <a:t>Vortex ring 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xmlns="" id="{0191170F-7F61-49AC-9DF2-F88EC3C43AAF}"/>
                  </a:ext>
                </a:extLst>
              </p:cNvPr>
              <p:cNvSpPr/>
              <p:nvPr/>
            </p:nvSpPr>
            <p:spPr>
              <a:xfrm>
                <a:off x="103207" y="1340768"/>
                <a:ext cx="6096000" cy="52322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kumimoji="1" lang="en-US" altLang="ja-JP" sz="2800" dirty="0">
                    <a:solidFill>
                      <a:prstClr val="white"/>
                    </a:solidFill>
                  </a:rPr>
                  <a:t>Background temperature </a:t>
                </a:r>
                <a14:m>
                  <m:oMath xmlns:m="http://schemas.openxmlformats.org/officeDocument/2006/math">
                    <m:r>
                      <a:rPr kumimoji="1" lang="en-US" altLang="ja-JP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ja-JP" sz="2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=0.3</m:t>
                    </m:r>
                    <m:r>
                      <a:rPr kumimoji="1" lang="en-US" altLang="ja-JP" sz="280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80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kumimoji="1" lang="en-US" altLang="ja-JP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0191170F-7F61-49AC-9DF2-F88EC3C43A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07" y="1340768"/>
                <a:ext cx="6096000" cy="523220"/>
              </a:xfrm>
              <a:prstGeom prst="rect">
                <a:avLst/>
              </a:prstGeom>
              <a:blipFill>
                <a:blip r:embed="rId3"/>
                <a:stretch>
                  <a:fillRect l="-2100" t="-12791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xmlns="" id="{AF086880-BAAA-4D52-A7B0-15297E223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4221088"/>
            <a:ext cx="1348439" cy="1940615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352DE422-364E-4287-8DD0-79017AB35DD7}"/>
              </a:ext>
            </a:extLst>
          </p:cNvPr>
          <p:cNvSpPr/>
          <p:nvPr/>
        </p:nvSpPr>
        <p:spPr>
          <a:xfrm>
            <a:off x="7437049" y="6187775"/>
            <a:ext cx="22087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000" dirty="0"/>
              <a:t>http://twistedsifter.com/2012/06/pictures-of-airplanes-breaking-the-sound-barrier/</a:t>
            </a:r>
          </a:p>
        </p:txBody>
      </p:sp>
      <p:pic>
        <p:nvPicPr>
          <p:cNvPr id="10" name="Picture 2" descr="http://msnbcmedia.msn.com/j/MSNBC/Components/Photo/_new/pb-130412-etna-volcano-nj-05.photoblog900.jpg">
            <a:extLst>
              <a:ext uri="{FF2B5EF4-FFF2-40B4-BE49-F238E27FC236}">
                <a16:creationId xmlns:a16="http://schemas.microsoft.com/office/drawing/2014/main" xmlns="" id="{480E1A57-A323-44E4-8B40-48CC30444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221088"/>
            <a:ext cx="1348439" cy="19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0BC7EFC8-26FC-4911-8295-019DC35C1629}"/>
              </a:ext>
            </a:extLst>
          </p:cNvPr>
          <p:cNvSpPr/>
          <p:nvPr/>
        </p:nvSpPr>
        <p:spPr>
          <a:xfrm>
            <a:off x="9625701" y="6184328"/>
            <a:ext cx="25513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/>
              <a:t>http://photoblog.nbcnews.com/_news/2013/04/12/17720274-mount-etna-blows-smoke-ring-during-volcanic-eruptions</a:t>
            </a:r>
            <a:endParaRPr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761217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909EFBF-AB75-4EC7-A45D-07D9AE2D4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Brief history of “</a:t>
            </a:r>
            <a:r>
              <a:rPr lang="en-US" altLang="ja-JP" sz="4000" dirty="0"/>
              <a:t>Hydrodynamics and jets” </a:t>
            </a:r>
            <a:br>
              <a:rPr lang="en-US" altLang="ja-JP" sz="4000" dirty="0"/>
            </a:br>
            <a:r>
              <a:rPr lang="en-US" altLang="ja-JP" sz="4000" dirty="0"/>
              <a:t>in the RHIC era</a:t>
            </a:r>
            <a:endParaRPr kumimoji="1" lang="ja-JP" altLang="en-US" sz="4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0C719B54-3C37-4E06-81AD-F975565D5F6C}"/>
              </a:ext>
            </a:extLst>
          </p:cNvPr>
          <p:cNvSpPr txBox="1"/>
          <p:nvPr/>
        </p:nvSpPr>
        <p:spPr>
          <a:xfrm>
            <a:off x="1054224" y="1556792"/>
            <a:ext cx="100823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3600" dirty="0"/>
              <a:t>2002-</a:t>
            </a:r>
            <a:r>
              <a:rPr kumimoji="1" lang="en-US" altLang="ja-JP" sz="2400" dirty="0"/>
              <a:t> Utilize hydrodynamic profile to quantify jet quenching (Th)</a:t>
            </a:r>
          </a:p>
          <a:p>
            <a:r>
              <a:rPr kumimoji="1" lang="en-US" altLang="ja-JP" sz="1400" dirty="0" err="1"/>
              <a:t>Gyulassy</a:t>
            </a:r>
            <a:r>
              <a:rPr kumimoji="1" lang="en-US" altLang="ja-JP" sz="1400" dirty="0"/>
              <a:t>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(2002), TH, Nara (2003), Majumder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(2007), TECHQM (2008-2010), Bass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(2009), JET Collaboration (2010-2015), …</a:t>
            </a:r>
          </a:p>
          <a:p>
            <a:pPr algn="l"/>
            <a:r>
              <a:rPr kumimoji="1" lang="en-US" altLang="ja-JP" sz="3600" dirty="0"/>
              <a:t>2004 </a:t>
            </a:r>
            <a:r>
              <a:rPr kumimoji="1" lang="en-US" altLang="ja-JP" sz="2400" dirty="0"/>
              <a:t>Double humped structure in di-hadron correlations (Ex)</a:t>
            </a:r>
          </a:p>
          <a:p>
            <a:pPr algn="l"/>
            <a:r>
              <a:rPr kumimoji="1" lang="en-US" altLang="ja-JP" sz="1400" dirty="0"/>
              <a:t>STAR Collaboration</a:t>
            </a:r>
          </a:p>
          <a:p>
            <a:pPr algn="l"/>
            <a:endParaRPr kumimoji="1" lang="en-US" altLang="ja-JP" sz="1400" dirty="0"/>
          </a:p>
          <a:p>
            <a:pPr algn="l"/>
            <a:r>
              <a:rPr kumimoji="1" lang="en-US" altLang="ja-JP" sz="3600" dirty="0"/>
              <a:t>2005- </a:t>
            </a:r>
            <a:r>
              <a:rPr kumimoji="1" lang="en-US" altLang="ja-JP" sz="2400" dirty="0"/>
              <a:t>Interference of sound wave induced by supersonic </a:t>
            </a:r>
            <a:r>
              <a:rPr kumimoji="1" lang="en-US" altLang="ja-JP" sz="2400" dirty="0" err="1"/>
              <a:t>partons</a:t>
            </a:r>
            <a:r>
              <a:rPr kumimoji="1" lang="en-US" altLang="ja-JP" sz="2400" dirty="0"/>
              <a:t> (Th)</a:t>
            </a:r>
          </a:p>
          <a:p>
            <a:pPr algn="l"/>
            <a:r>
              <a:rPr kumimoji="1" lang="en-US" altLang="ja-JP" sz="1400" dirty="0" err="1"/>
              <a:t>Stoecker</a:t>
            </a:r>
            <a:r>
              <a:rPr kumimoji="1" lang="en-US" altLang="ja-JP" sz="1400" dirty="0"/>
              <a:t> (2005), </a:t>
            </a:r>
            <a:r>
              <a:rPr kumimoji="1" lang="en-US" altLang="ja-JP" sz="1400" dirty="0" err="1"/>
              <a:t>Casalderry</a:t>
            </a:r>
            <a:r>
              <a:rPr kumimoji="1" lang="en-US" altLang="ja-JP" sz="1400" dirty="0"/>
              <a:t>-Solana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(2006), </a:t>
            </a:r>
            <a:r>
              <a:rPr kumimoji="1" lang="en-US" altLang="ja-JP" sz="1400" dirty="0" err="1"/>
              <a:t>Renk</a:t>
            </a:r>
            <a:r>
              <a:rPr kumimoji="1" lang="en-US" altLang="ja-JP" sz="1400" dirty="0"/>
              <a:t>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(2006), Neufeld </a:t>
            </a:r>
            <a:r>
              <a:rPr kumimoji="1" lang="en-US" altLang="ja-JP" sz="1400" i="1" dirty="0"/>
              <a:t>et al.</a:t>
            </a:r>
            <a:r>
              <a:rPr kumimoji="1" lang="en-US" altLang="ja-JP" sz="1400" dirty="0"/>
              <a:t> (2008), Qin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(2009), …</a:t>
            </a:r>
          </a:p>
          <a:p>
            <a:pPr algn="l"/>
            <a:endParaRPr kumimoji="1" lang="en-US" altLang="ja-JP" sz="1400" dirty="0"/>
          </a:p>
          <a:p>
            <a:pPr algn="l"/>
            <a:r>
              <a:rPr kumimoji="1" lang="en-US" altLang="ja-JP" sz="3600" dirty="0"/>
              <a:t>2006- </a:t>
            </a:r>
            <a:r>
              <a:rPr kumimoji="1" lang="en-US" altLang="ja-JP" sz="2400" dirty="0"/>
              <a:t>Hydro simulations beyond linearization (Th)</a:t>
            </a:r>
          </a:p>
          <a:p>
            <a:pPr algn="l"/>
            <a:r>
              <a:rPr kumimoji="1" lang="en-US" altLang="ja-JP" sz="1400" dirty="0"/>
              <a:t>Chaudhuri, Heinz (2006), Betz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(2009), Tachibana, TH (2013), …</a:t>
            </a:r>
          </a:p>
          <a:p>
            <a:pPr algn="l"/>
            <a:endParaRPr kumimoji="1" lang="en-US" altLang="ja-JP" sz="1400" dirty="0"/>
          </a:p>
          <a:p>
            <a:pPr algn="l"/>
            <a:r>
              <a:rPr kumimoji="1" lang="en-US" altLang="ja-JP" sz="3600" dirty="0"/>
              <a:t>2008- </a:t>
            </a:r>
            <a:r>
              <a:rPr kumimoji="1" lang="en-US" altLang="ja-JP" sz="2400" dirty="0"/>
              <a:t>Other approaches (Th)</a:t>
            </a:r>
          </a:p>
          <a:p>
            <a:pPr algn="l"/>
            <a:r>
              <a:rPr kumimoji="1" lang="en-US" altLang="ja-JP" sz="1400" dirty="0" err="1"/>
              <a:t>AdS</a:t>
            </a:r>
            <a:r>
              <a:rPr kumimoji="1" lang="en-US" altLang="ja-JP" sz="1400" dirty="0"/>
              <a:t>/CFT:  </a:t>
            </a:r>
            <a:r>
              <a:rPr kumimoji="1" lang="en-US" altLang="ja-JP" sz="1400" dirty="0" err="1"/>
              <a:t>Gubser</a:t>
            </a:r>
            <a:r>
              <a:rPr kumimoji="1" lang="en-US" altLang="ja-JP" sz="1400" dirty="0"/>
              <a:t>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(2008), </a:t>
            </a:r>
            <a:r>
              <a:rPr kumimoji="1" lang="en-US" altLang="ja-JP" sz="1400" dirty="0" err="1"/>
              <a:t>Chesler</a:t>
            </a:r>
            <a:r>
              <a:rPr kumimoji="1" lang="en-US" altLang="ja-JP" sz="1400" dirty="0"/>
              <a:t>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(2008), Noronha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.(2009), … </a:t>
            </a:r>
          </a:p>
          <a:p>
            <a:pPr algn="l"/>
            <a:r>
              <a:rPr kumimoji="1" lang="en-US" altLang="ja-JP" sz="1400" dirty="0"/>
              <a:t>Parton cascade: Ma et al. (2006), </a:t>
            </a:r>
            <a:r>
              <a:rPr kumimoji="1" lang="en-US" altLang="ja-JP" sz="1400" dirty="0" err="1"/>
              <a:t>Bouras</a:t>
            </a:r>
            <a:r>
              <a:rPr kumimoji="1" lang="en-US" altLang="ja-JP" sz="1400" dirty="0"/>
              <a:t>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(2012),… 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7DDFCE25-EB3C-4B54-855B-7B1A82453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655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CC94E0F5-EF71-4788-B281-94EED32F6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/>
              <a:t>First hydrodynamic simulations of Mach cone</a:t>
            </a:r>
            <a:br>
              <a:rPr lang="en-US" altLang="ja-JP" sz="4000" dirty="0"/>
            </a:br>
            <a:r>
              <a:rPr lang="en-US" altLang="ja-JP" sz="4000" dirty="0"/>
              <a:t>beyond linearization</a:t>
            </a:r>
            <a:endParaRPr kumimoji="1" lang="ja-JP" altLang="en-US" sz="40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xmlns="" id="{5DABCBD5-9226-4325-B8A1-7EFC02C85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xmlns="" id="{5C4FA29B-CAAC-4657-A01F-4CD857F27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r="6752" b="2063"/>
          <a:stretch/>
        </p:blipFill>
        <p:spPr>
          <a:xfrm>
            <a:off x="1584699" y="1690690"/>
            <a:ext cx="3071141" cy="43537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106F944C-4F9A-4007-B214-DC7AEE061748}"/>
              </a:ext>
            </a:extLst>
          </p:cNvPr>
          <p:cNvSpPr txBox="1"/>
          <p:nvPr/>
        </p:nvSpPr>
        <p:spPr>
          <a:xfrm rot="16200000">
            <a:off x="-93301" y="2888886"/>
            <a:ext cx="2839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Chaudhuri, Heinz (2006)</a:t>
            </a:r>
            <a:endParaRPr kumimoji="1" lang="ja-JP" altLang="en-US" sz="2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141A5AF6-F5A2-4870-8CC3-83ACBD2C138F}"/>
              </a:ext>
            </a:extLst>
          </p:cNvPr>
          <p:cNvSpPr txBox="1"/>
          <p:nvPr/>
        </p:nvSpPr>
        <p:spPr>
          <a:xfrm>
            <a:off x="18526" y="6198257"/>
            <a:ext cx="7168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(2+1)-dimensional boost invariant simulations</a:t>
            </a:r>
            <a:endParaRPr kumimoji="1" lang="ja-JP" altLang="en-US" sz="28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xmlns="" id="{DB02A6F2-A122-4F3E-BDA5-9BD8A2BECE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0" t="15208" r="50000" b="11577"/>
          <a:stretch/>
        </p:blipFill>
        <p:spPr>
          <a:xfrm>
            <a:off x="6383407" y="1831007"/>
            <a:ext cx="3744417" cy="315591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019801CC-DABE-458E-82D4-0CC89E1BBE5A}"/>
              </a:ext>
            </a:extLst>
          </p:cNvPr>
          <p:cNvSpPr txBox="1"/>
          <p:nvPr/>
        </p:nvSpPr>
        <p:spPr>
          <a:xfrm>
            <a:off x="5504701" y="5090283"/>
            <a:ext cx="55018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No clear double-humped structure</a:t>
            </a:r>
          </a:p>
          <a:p>
            <a:pPr algn="ctr"/>
            <a:r>
              <a:rPr kumimoji="1" lang="en-US" altLang="ja-JP" sz="2800" dirty="0"/>
              <a:t>due to diffusion wake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06240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/>
              <a:t>Medium excitation under QGP</a:t>
            </a:r>
            <a:r>
              <a:rPr lang="ja-JP" altLang="en-US" sz="4000" dirty="0"/>
              <a:t> </a:t>
            </a:r>
            <a:r>
              <a:rPr lang="en-US" altLang="ja-JP" sz="4000" dirty="0"/>
              <a:t>expansion </a:t>
            </a:r>
            <a:endParaRPr lang="ja-JP" altLang="en-US" sz="4000" dirty="0"/>
          </a:p>
        </p:txBody>
      </p:sp>
      <p:pic>
        <p:nvPicPr>
          <p:cNvPr id="6" name="jet_movi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497" t="7479" r="3053" b="7850"/>
          <a:stretch/>
        </p:blipFill>
        <p:spPr>
          <a:xfrm>
            <a:off x="838200" y="1474104"/>
            <a:ext cx="5561791" cy="433630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xmlns="" id="{23BEA3D3-CA8F-44B1-AA3A-B09285925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226" y="1383327"/>
            <a:ext cx="5107709" cy="510770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0A82A0F6-5F3A-4032-8B7B-C78055A5ED95}"/>
              </a:ext>
            </a:extLst>
          </p:cNvPr>
          <p:cNvSpPr txBox="1"/>
          <p:nvPr/>
        </p:nvSpPr>
        <p:spPr>
          <a:xfrm>
            <a:off x="724713" y="6090926"/>
            <a:ext cx="5859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Movie: Courtesy of </a:t>
            </a:r>
            <a:r>
              <a:rPr kumimoji="1" lang="en-US" altLang="ja-JP" sz="2000" dirty="0" err="1"/>
              <a:t>Y.Tachibana</a:t>
            </a:r>
            <a:r>
              <a:rPr kumimoji="1" lang="en-US" altLang="ja-JP" sz="2000" dirty="0"/>
              <a:t> (Wayne State Univ.)</a:t>
            </a:r>
            <a:endParaRPr kumimoji="1" lang="ja-JP" altLang="en-US" sz="20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E0DB79D0-A7DD-4EAA-867E-3151BE017F89}"/>
              </a:ext>
            </a:extLst>
          </p:cNvPr>
          <p:cNvSpPr/>
          <p:nvPr/>
        </p:nvSpPr>
        <p:spPr>
          <a:xfrm>
            <a:off x="6699586" y="1383327"/>
            <a:ext cx="5026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Mach-cone like medium response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xmlns="" id="{9859433E-AF97-4C45-AB86-A113ADFA0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9226" y="4826919"/>
            <a:ext cx="1020028" cy="1325563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xmlns="" id="{F9A7CCA4-C6F9-4D61-B9C0-2C632808E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717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551D206-D26E-4724-B1B4-165BA726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Medium excitation in non-uniform background</a:t>
            </a:r>
            <a:endParaRPr kumimoji="1" lang="ja-JP" altLang="en-US" sz="40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D96C5816-DC56-4A61-A66A-7CAFFA7F1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7" t="14753" r="50727"/>
          <a:stretch/>
        </p:blipFill>
        <p:spPr>
          <a:xfrm>
            <a:off x="983432" y="1690690"/>
            <a:ext cx="4392489" cy="435383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F3474B61-E893-487A-9D8D-E05DD9C7DA29}"/>
              </a:ext>
            </a:extLst>
          </p:cNvPr>
          <p:cNvSpPr/>
          <p:nvPr/>
        </p:nvSpPr>
        <p:spPr>
          <a:xfrm>
            <a:off x="3181739" y="1651521"/>
            <a:ext cx="2184852" cy="442099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xmlns="" id="{1FD2358C-6541-4CA8-9C8D-A16E13F8EF29}"/>
                  </a:ext>
                </a:extLst>
              </p:cNvPr>
              <p:cNvSpPr txBox="1"/>
              <p:nvPr/>
            </p:nvSpPr>
            <p:spPr>
              <a:xfrm>
                <a:off x="5544026" y="1628800"/>
                <a:ext cx="6647974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dirty="0"/>
                  <a:t>(Energy density with jet propagation)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kumimoji="1" lang="en-US" altLang="ja-JP" sz="2800" dirty="0"/>
                  <a:t>(Energy density without jet propagation)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1FD2358C-6541-4CA8-9C8D-A16E13F8E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026" y="1628800"/>
                <a:ext cx="6647974" cy="954107"/>
              </a:xfrm>
              <a:prstGeom prst="rect">
                <a:avLst/>
              </a:prstGeom>
              <a:blipFill>
                <a:blip r:embed="rId3"/>
                <a:stretch>
                  <a:fillRect l="-1833" t="-6369" r="-550" b="-165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xmlns="" id="{D56DCADC-096B-4C55-B5D5-8A2FD5787F60}"/>
                  </a:ext>
                </a:extLst>
              </p:cNvPr>
              <p:cNvSpPr txBox="1"/>
              <p:nvPr/>
            </p:nvSpPr>
            <p:spPr>
              <a:xfrm rot="16200000">
                <a:off x="-252884" y="2459811"/>
                <a:ext cx="196912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=2.0</m:t>
                      </m:r>
                      <m:r>
                        <m:rPr>
                          <m:sty m:val="p"/>
                        </m:rP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fm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D56DCADC-096B-4C55-B5D5-8A2FD5787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52884" y="2459811"/>
                <a:ext cx="1969129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xmlns="" id="{E371D698-8A8C-4733-96AF-A748BA583F4E}"/>
                  </a:ext>
                </a:extLst>
              </p:cNvPr>
              <p:cNvSpPr txBox="1"/>
              <p:nvPr/>
            </p:nvSpPr>
            <p:spPr>
              <a:xfrm rot="16200000">
                <a:off x="-252885" y="4631140"/>
                <a:ext cx="196912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4.8</m:t>
                      </m:r>
                      <m:r>
                        <m:rPr>
                          <m:sty m:val="p"/>
                        </m:rP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fm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E371D698-8A8C-4733-96AF-A748BA583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52885" y="4631140"/>
                <a:ext cx="1969129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4A1934A6-EF8F-4D2D-B717-2A4779EF0EB2}"/>
              </a:ext>
            </a:extLst>
          </p:cNvPr>
          <p:cNvSpPr txBox="1"/>
          <p:nvPr/>
        </p:nvSpPr>
        <p:spPr>
          <a:xfrm>
            <a:off x="191344" y="6150114"/>
            <a:ext cx="6489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Coupled Linear Boltzmann Transport and Hydrodynamics</a:t>
            </a:r>
          </a:p>
          <a:p>
            <a:pPr algn="l"/>
            <a:r>
              <a:rPr kumimoji="1" lang="en-US" altLang="ja-JP" sz="2000" dirty="0" err="1"/>
              <a:t>W.Chen</a:t>
            </a:r>
            <a:r>
              <a:rPr kumimoji="1" lang="en-US" altLang="ja-JP" sz="2000" dirty="0"/>
              <a:t> </a:t>
            </a:r>
            <a:r>
              <a:rPr kumimoji="1" lang="en-US" altLang="ja-JP" sz="2000" i="1" dirty="0"/>
              <a:t>et al</a:t>
            </a:r>
            <a:r>
              <a:rPr kumimoji="1" lang="en-US" altLang="ja-JP" sz="2000" dirty="0"/>
              <a:t>. (2018)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xmlns="" id="{2DFCF94C-C455-4EC3-8140-331E846ABD36}"/>
                  </a:ext>
                </a:extLst>
              </p:cNvPr>
              <p:cNvSpPr txBox="1"/>
              <p:nvPr/>
            </p:nvSpPr>
            <p:spPr>
              <a:xfrm>
                <a:off x="3622103" y="1855485"/>
                <a:ext cx="60882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kumimoji="1" lang="ja-JP" altLang="en-US" sz="40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2DFCF94C-C455-4EC3-8140-331E846AB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103" y="1855485"/>
                <a:ext cx="608821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C1EEA1F1-8C81-4421-A49B-A3ECF4B1E538}"/>
              </a:ext>
            </a:extLst>
          </p:cNvPr>
          <p:cNvSpPr txBox="1"/>
          <p:nvPr/>
        </p:nvSpPr>
        <p:spPr>
          <a:xfrm>
            <a:off x="3359696" y="3001442"/>
            <a:ext cx="726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4000" dirty="0">
                <a:solidFill>
                  <a:srgbClr val="FF0000"/>
                </a:solidFill>
              </a:rPr>
              <a:t>jet</a:t>
            </a:r>
            <a:endParaRPr kumimoji="1"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5413BBF4-8E40-409F-AC30-8D9B40508BFC}"/>
              </a:ext>
            </a:extLst>
          </p:cNvPr>
          <p:cNvSpPr txBox="1"/>
          <p:nvPr/>
        </p:nvSpPr>
        <p:spPr>
          <a:xfrm>
            <a:off x="5446983" y="3139591"/>
            <a:ext cx="6647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Mach cone like structure (positive, red)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Diffusion wake (negative, blue)</a:t>
            </a:r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xmlns="" id="{74F7D647-B1E8-4365-A003-58732F0A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C067B668-A64A-4275-993D-6A669CB1989C}"/>
              </a:ext>
            </a:extLst>
          </p:cNvPr>
          <p:cNvSpPr txBox="1"/>
          <p:nvPr/>
        </p:nvSpPr>
        <p:spPr>
          <a:xfrm>
            <a:off x="5807655" y="4516110"/>
            <a:ext cx="5575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Mach cone structure can be seen even in non-uniform background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30418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909EFBF-AB75-4EC7-A45D-07D9AE2D4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Brief history of “Hydrodynamics </a:t>
            </a:r>
            <a:r>
              <a:rPr lang="en-US" altLang="ja-JP" sz="4000" dirty="0"/>
              <a:t>and jets”</a:t>
            </a:r>
            <a:br>
              <a:rPr lang="en-US" altLang="ja-JP" sz="4000" dirty="0"/>
            </a:br>
            <a:r>
              <a:rPr lang="en-US" altLang="ja-JP" sz="4000" dirty="0"/>
              <a:t>in the LHC era</a:t>
            </a: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48997DE9-6C6E-4E02-96E4-B247E967EADF}"/>
              </a:ext>
            </a:extLst>
          </p:cNvPr>
          <p:cNvSpPr txBox="1"/>
          <p:nvPr/>
        </p:nvSpPr>
        <p:spPr>
          <a:xfrm>
            <a:off x="1127448" y="1662698"/>
            <a:ext cx="943304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2012- </a:t>
            </a:r>
            <a:r>
              <a:rPr kumimoji="1" lang="en-US" altLang="ja-JP" sz="2400" dirty="0"/>
              <a:t>Enhancement of soft hadrons away from jet axis (Ex)</a:t>
            </a:r>
          </a:p>
          <a:p>
            <a:r>
              <a:rPr kumimoji="1" lang="en-US" altLang="ja-JP" sz="1400" dirty="0"/>
              <a:t>CMS Collaboration</a:t>
            </a:r>
          </a:p>
          <a:p>
            <a:endParaRPr kumimoji="1" lang="en-US" altLang="ja-JP" sz="1400" dirty="0"/>
          </a:p>
          <a:p>
            <a:pPr algn="l"/>
            <a:r>
              <a:rPr kumimoji="1" lang="en-US" altLang="ja-JP" sz="3600" dirty="0"/>
              <a:t>2014- </a:t>
            </a:r>
            <a:r>
              <a:rPr kumimoji="1" lang="en-US" altLang="ja-JP" sz="2400" dirty="0"/>
              <a:t>Momentum transport away from jet axis (Th)</a:t>
            </a:r>
          </a:p>
          <a:p>
            <a:r>
              <a:rPr kumimoji="1" lang="en-US" altLang="ja-JP" sz="1400" dirty="0"/>
              <a:t>Tachibana, TH (2014), </a:t>
            </a:r>
            <a:r>
              <a:rPr kumimoji="1" lang="en-US" altLang="ja-JP" sz="1400" dirty="0" err="1"/>
              <a:t>Casalderry</a:t>
            </a:r>
            <a:r>
              <a:rPr kumimoji="1" lang="en-US" altLang="ja-JP" sz="1400" dirty="0"/>
              <a:t>-Solana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(2017), Gao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(2018), Park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(2019)</a:t>
            </a:r>
          </a:p>
          <a:p>
            <a:pPr algn="l"/>
            <a:endParaRPr kumimoji="1" lang="en-US" altLang="ja-JP" sz="1400" dirty="0"/>
          </a:p>
          <a:p>
            <a:pPr algn="l"/>
            <a:r>
              <a:rPr kumimoji="1" lang="en-US" altLang="ja-JP" sz="3600" dirty="0"/>
              <a:t>2016- </a:t>
            </a:r>
            <a:r>
              <a:rPr kumimoji="1" lang="en-US" altLang="ja-JP" sz="2400" dirty="0"/>
              <a:t>Activities by JETSCAPE Collaboration (Th &amp; Ex)</a:t>
            </a:r>
          </a:p>
          <a:p>
            <a:pPr algn="l"/>
            <a:endParaRPr kumimoji="1" lang="en-US" altLang="ja-JP" sz="2400" dirty="0"/>
          </a:p>
          <a:p>
            <a:pPr algn="l"/>
            <a:r>
              <a:rPr kumimoji="1" lang="en-US" altLang="ja-JP" sz="3600" dirty="0"/>
              <a:t>2017- </a:t>
            </a:r>
            <a:r>
              <a:rPr kumimoji="1" lang="en-US" altLang="ja-JP" sz="2400" dirty="0"/>
              <a:t>Hydrodynamic responses to full jet (Th)</a:t>
            </a:r>
          </a:p>
          <a:p>
            <a:r>
              <a:rPr kumimoji="1" lang="en-US" altLang="ja-JP" sz="1400" dirty="0"/>
              <a:t>Tachibana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(2017), Chen </a:t>
            </a:r>
            <a:r>
              <a:rPr kumimoji="1" lang="en-US" altLang="ja-JP" sz="1400" i="1" dirty="0"/>
              <a:t>et al.</a:t>
            </a:r>
            <a:r>
              <a:rPr kumimoji="1" lang="en-US" altLang="ja-JP" sz="1400" dirty="0"/>
              <a:t> (2018), …</a:t>
            </a:r>
            <a:endParaRPr kumimoji="1" lang="ja-JP" altLang="en-US" sz="1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xmlns="" id="{B75F2EDC-57CF-4A75-9754-E2C79C531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67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xmlns="" id="{59731A36-44E4-4F3C-8A53-E196745E9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Outline</a:t>
            </a:r>
            <a:endParaRPr kumimoji="1" lang="ja-JP" altLang="en-US" sz="4000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77B8DEE8-1FBB-4D68-A721-55C0B396F1FA}"/>
              </a:ext>
            </a:extLst>
          </p:cNvPr>
          <p:cNvSpPr/>
          <p:nvPr/>
        </p:nvSpPr>
        <p:spPr>
          <a:xfrm>
            <a:off x="1397101" y="1681738"/>
            <a:ext cx="2880000" cy="216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002060"/>
                </a:solidFill>
              </a:rPr>
              <a:t>1. Introduction</a:t>
            </a:r>
            <a:endParaRPr lang="ja-JP" altLang="en-US" sz="2800" dirty="0">
              <a:solidFill>
                <a:srgbClr val="002060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xmlns="" id="{D81B4B36-F8AD-4EF6-A257-E62ED970F360}"/>
              </a:ext>
            </a:extLst>
          </p:cNvPr>
          <p:cNvSpPr/>
          <p:nvPr/>
        </p:nvSpPr>
        <p:spPr>
          <a:xfrm>
            <a:off x="7914899" y="1690688"/>
            <a:ext cx="2880000" cy="216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002060"/>
                </a:solidFill>
              </a:rPr>
              <a:t>3. Fluid-dynamical behavior of QGP</a:t>
            </a:r>
            <a:endParaRPr kumimoji="1" lang="ja-JP" altLang="en-US" sz="2800" dirty="0">
              <a:solidFill>
                <a:srgbClr val="002060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xmlns="" id="{E44A8D9C-3428-467F-8F6E-E9C08467A5A1}"/>
              </a:ext>
            </a:extLst>
          </p:cNvPr>
          <p:cNvSpPr/>
          <p:nvPr/>
        </p:nvSpPr>
        <p:spPr>
          <a:xfrm>
            <a:off x="4656000" y="4206180"/>
            <a:ext cx="2880000" cy="216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002060"/>
                </a:solidFill>
              </a:rPr>
              <a:t>5. Hydrodynamics and jets</a:t>
            </a:r>
          </a:p>
          <a:p>
            <a:pPr algn="ctr"/>
            <a:r>
              <a:rPr lang="en-US" altLang="ja-JP" sz="2800" dirty="0">
                <a:solidFill>
                  <a:srgbClr val="002060"/>
                </a:solidFill>
              </a:rPr>
              <a:t>in the LHC era </a:t>
            </a:r>
            <a:endParaRPr kumimoji="1" lang="ja-JP" altLang="en-US" sz="2800" dirty="0">
              <a:solidFill>
                <a:srgbClr val="002060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xmlns="" id="{F7E283FE-4E2A-4F76-BD01-4FEF00F54F42}"/>
              </a:ext>
            </a:extLst>
          </p:cNvPr>
          <p:cNvSpPr/>
          <p:nvPr/>
        </p:nvSpPr>
        <p:spPr>
          <a:xfrm>
            <a:off x="4656000" y="1681738"/>
            <a:ext cx="2880000" cy="2160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002060"/>
                </a:solidFill>
              </a:rPr>
              <a:t>2. Dynamical Modeling</a:t>
            </a:r>
            <a:endParaRPr lang="ja-JP" altLang="en-US" sz="2800" dirty="0">
              <a:solidFill>
                <a:srgbClr val="002060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xmlns="" id="{3E609492-0488-4134-AF18-8406A4494FDF}"/>
              </a:ext>
            </a:extLst>
          </p:cNvPr>
          <p:cNvSpPr/>
          <p:nvPr/>
        </p:nvSpPr>
        <p:spPr>
          <a:xfrm>
            <a:off x="1397101" y="4199271"/>
            <a:ext cx="2880000" cy="21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002060"/>
                </a:solidFill>
              </a:rPr>
              <a:t>4. Hydrodynamics and jets </a:t>
            </a:r>
          </a:p>
          <a:p>
            <a:pPr algn="ctr"/>
            <a:r>
              <a:rPr lang="en-US" altLang="ja-JP" sz="2800" dirty="0">
                <a:solidFill>
                  <a:srgbClr val="002060"/>
                </a:solidFill>
              </a:rPr>
              <a:t>in the RHIC era</a:t>
            </a:r>
            <a:endParaRPr lang="ja-JP" altLang="en-US" sz="2800" dirty="0">
              <a:solidFill>
                <a:srgbClr val="002060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xmlns="" id="{B5E542E1-2A20-4BB4-93DE-2CDCD4E40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xmlns="" id="{16E0DDD7-C176-49B5-8BCF-5AAC9E10AD69}"/>
              </a:ext>
            </a:extLst>
          </p:cNvPr>
          <p:cNvSpPr/>
          <p:nvPr/>
        </p:nvSpPr>
        <p:spPr>
          <a:xfrm>
            <a:off x="7914899" y="4206180"/>
            <a:ext cx="2880000" cy="216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002060"/>
                </a:solidFill>
              </a:rPr>
              <a:t>6. Summary and Outlook</a:t>
            </a:r>
            <a:endParaRPr kumimoji="1" lang="ja-JP" alt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1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xmlns="" id="{80399BD3-45D0-4EDC-A851-C358B0579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52" t="13567" r="14550" b="23770"/>
          <a:stretch/>
        </p:blipFill>
        <p:spPr>
          <a:xfrm>
            <a:off x="2998260" y="1587612"/>
            <a:ext cx="6195480" cy="360918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2FC2144B-F57E-40AC-BE1A-5A8B132BD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Asymmetric</a:t>
            </a:r>
            <a:r>
              <a:rPr kumimoji="1" lang="ja-JP" altLang="en-US" sz="4000" dirty="0"/>
              <a:t> </a:t>
            </a:r>
            <a:r>
              <a:rPr lang="en-US" altLang="ja-JP" sz="4000" dirty="0"/>
              <a:t>di-jet </a:t>
            </a:r>
            <a:r>
              <a:rPr kumimoji="1" lang="en-US" altLang="ja-JP" sz="4000" dirty="0"/>
              <a:t>event</a:t>
            </a:r>
            <a:r>
              <a:rPr kumimoji="1" lang="ja-JP" altLang="en-US" sz="4000" dirty="0"/>
              <a:t> </a:t>
            </a:r>
            <a:r>
              <a:rPr kumimoji="1" lang="en-US" altLang="ja-JP" sz="4000" dirty="0"/>
              <a:t/>
            </a:r>
            <a:br>
              <a:rPr kumimoji="1" lang="en-US" altLang="ja-JP" sz="4000" dirty="0"/>
            </a:br>
            <a:r>
              <a:rPr kumimoji="1" lang="en-US" altLang="ja-JP" sz="4000" dirty="0"/>
              <a:t>in</a:t>
            </a:r>
            <a:r>
              <a:rPr kumimoji="1" lang="ja-JP" altLang="en-US" sz="4000" dirty="0"/>
              <a:t> </a:t>
            </a:r>
            <a:r>
              <a:rPr kumimoji="1" lang="en-US" altLang="ja-JP" sz="4000" dirty="0"/>
              <a:t>nucleus-nucleus</a:t>
            </a:r>
            <a:r>
              <a:rPr kumimoji="1" lang="ja-JP" altLang="en-US" sz="4000" dirty="0"/>
              <a:t> </a:t>
            </a:r>
            <a:r>
              <a:rPr kumimoji="1" lang="en-US" altLang="ja-JP" sz="4000" dirty="0"/>
              <a:t>collisions</a:t>
            </a:r>
            <a:endParaRPr kumimoji="1" lang="ja-JP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xmlns="" id="{7ABFC0DD-E600-4BD5-8267-C5C267D9D3A6}"/>
                  </a:ext>
                </a:extLst>
              </p:cNvPr>
              <p:cNvSpPr/>
              <p:nvPr/>
            </p:nvSpPr>
            <p:spPr>
              <a:xfrm>
                <a:off x="1705993" y="5232102"/>
                <a:ext cx="8780014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32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ja-JP" sz="3200" i="1">
                        <a:latin typeface="Cambria Math" panose="02040503050406030204" pitchFamily="18" charset="0"/>
                      </a:rPr>
                      <m:t>~200 </m:t>
                    </m:r>
                    <m:r>
                      <m:rPr>
                        <m:sty m:val="p"/>
                      </m:rPr>
                      <a:rPr lang="en-US" altLang="ja-JP" sz="320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altLang="ja-JP" sz="3200" dirty="0"/>
                  <a:t> jet dragged by</a:t>
                </a:r>
                <a14:m>
                  <m:oMath xmlns:m="http://schemas.openxmlformats.org/officeDocument/2006/math">
                    <m:r>
                      <a:rPr lang="en-US" altLang="ja-JP" sz="32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32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ja-JP" sz="3200" i="1">
                        <a:latin typeface="Cambria Math" panose="02040503050406030204" pitchFamily="18" charset="0"/>
                      </a:rPr>
                      <m:t>~300 </m:t>
                    </m:r>
                    <m:r>
                      <m:rPr>
                        <m:sty m:val="p"/>
                      </m:rPr>
                      <a:rPr lang="en-US" altLang="ja-JP" sz="32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altLang="ja-JP" sz="3200" dirty="0"/>
                  <a:t> medium</a:t>
                </a:r>
              </a:p>
              <a:p>
                <a:r>
                  <a:rPr lang="en-US" altLang="ja-JP" sz="3200" dirty="0"/>
                  <a:t>Where does the lost energy/momentum go?</a:t>
                </a:r>
              </a:p>
            </p:txBody>
          </p:sp>
        </mc:Choice>
        <mc:Fallback xmlns=""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7ABFC0DD-E600-4BD5-8267-C5C267D9D3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993" y="5232102"/>
                <a:ext cx="8780014" cy="1077218"/>
              </a:xfrm>
              <a:prstGeom prst="rect">
                <a:avLst/>
              </a:prstGeom>
              <a:blipFill>
                <a:blip r:embed="rId3"/>
                <a:stretch>
                  <a:fillRect l="-1806" t="-7345" b="-1751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CB35462A-AAC3-4B09-B4E7-8C723C664A3A}"/>
              </a:ext>
            </a:extLst>
          </p:cNvPr>
          <p:cNvSpPr txBox="1"/>
          <p:nvPr/>
        </p:nvSpPr>
        <p:spPr>
          <a:xfrm rot="5400000">
            <a:off x="7889360" y="3954581"/>
            <a:ext cx="2973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CMS Collaboration (QM2011)</a:t>
            </a:r>
            <a:endParaRPr kumimoji="1" lang="ja-JP" altLang="en-US" sz="1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E40F04BE-CAC0-4B9E-9102-89F1ED1E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3046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07CEA3F4-3A35-4300-B890-6684893A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/>
              <a:t>Enhancement of soft hadrons </a:t>
            </a:r>
            <a:br>
              <a:rPr lang="en-US" altLang="ja-JP" sz="4000" dirty="0"/>
            </a:br>
            <a:r>
              <a:rPr lang="en-US" altLang="ja-JP" sz="4000" dirty="0"/>
              <a:t>away from jet axis</a:t>
            </a:r>
            <a:endParaRPr kumimoji="1" lang="ja-JP" altLang="en-US" sz="40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69414AD9-6E41-4185-B2D2-72142C3B4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13"/>
          <a:stretch/>
        </p:blipFill>
        <p:spPr>
          <a:xfrm>
            <a:off x="2260915" y="1681548"/>
            <a:ext cx="7666786" cy="369166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BB77384A-BD5C-4F01-9BB7-E7938F95041B}"/>
              </a:ext>
            </a:extLst>
          </p:cNvPr>
          <p:cNvSpPr txBox="1"/>
          <p:nvPr/>
        </p:nvSpPr>
        <p:spPr>
          <a:xfrm>
            <a:off x="1421487" y="5315724"/>
            <a:ext cx="93490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3200" dirty="0">
                <a:effectLst/>
              </a:rPr>
              <a:t>Momentum</a:t>
            </a:r>
            <a:r>
              <a:rPr kumimoji="1" lang="ja-JP" altLang="en-US" sz="3200" dirty="0">
                <a:effectLst/>
              </a:rPr>
              <a:t> </a:t>
            </a:r>
            <a:r>
              <a:rPr kumimoji="1" lang="en-US" altLang="ja-JP" sz="3200" dirty="0">
                <a:effectLst/>
              </a:rPr>
              <a:t>balance btw. hemispheres</a:t>
            </a:r>
          </a:p>
          <a:p>
            <a:pPr algn="ctr"/>
            <a:r>
              <a:rPr kumimoji="1" lang="en-US" altLang="ja-JP" sz="3200" dirty="0">
                <a:sym typeface="Wingdings" panose="05000000000000000000" pitchFamily="2" charset="2"/>
              </a:rPr>
              <a:t>Large angle emission of low momentum particles </a:t>
            </a:r>
          </a:p>
          <a:p>
            <a:pPr algn="ctr"/>
            <a:r>
              <a:rPr kumimoji="1" lang="en-US" altLang="ja-JP" sz="3200" dirty="0">
                <a:effectLst/>
                <a:sym typeface="Wingdings" panose="05000000000000000000" pitchFamily="2" charset="2"/>
              </a:rPr>
              <a:t>at large angle from jet axi</a:t>
            </a:r>
            <a:r>
              <a:rPr kumimoji="1" lang="en-US" altLang="ja-JP" sz="3200" dirty="0">
                <a:sym typeface="Wingdings" panose="05000000000000000000" pitchFamily="2" charset="2"/>
              </a:rPr>
              <a:t>s</a:t>
            </a:r>
            <a:endParaRPr kumimoji="1" lang="ja-JP" altLang="en-US" sz="3200" dirty="0">
              <a:effectLst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7D126149-D1C9-4493-BAA6-4D6F2BD87469}"/>
              </a:ext>
            </a:extLst>
          </p:cNvPr>
          <p:cNvSpPr txBox="1"/>
          <p:nvPr/>
        </p:nvSpPr>
        <p:spPr>
          <a:xfrm>
            <a:off x="6943175" y="5002657"/>
            <a:ext cx="3259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err="1">
                <a:solidFill>
                  <a:schemeClr val="bg1"/>
                </a:solidFill>
              </a:rPr>
              <a:t>Y.Tachibana</a:t>
            </a:r>
            <a:r>
              <a:rPr kumimoji="1" lang="en-US" altLang="ja-JP" dirty="0">
                <a:solidFill>
                  <a:schemeClr val="bg1"/>
                </a:solidFill>
              </a:rPr>
              <a:t>, talk at QM2018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2B99AE73-938B-4EEF-AE1D-A0ED1D176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4513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909EFBF-AB75-4EC7-A45D-07D9AE2D4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Brief history of “Hydrodynamics </a:t>
            </a:r>
            <a:r>
              <a:rPr lang="en-US" altLang="ja-JP" sz="4000" dirty="0"/>
              <a:t>and jets”</a:t>
            </a:r>
            <a:br>
              <a:rPr lang="en-US" altLang="ja-JP" sz="4000" dirty="0"/>
            </a:br>
            <a:r>
              <a:rPr lang="en-US" altLang="ja-JP" sz="4000" dirty="0"/>
              <a:t>in the LHC era</a:t>
            </a: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48997DE9-6C6E-4E02-96E4-B247E967EADF}"/>
              </a:ext>
            </a:extLst>
          </p:cNvPr>
          <p:cNvSpPr txBox="1"/>
          <p:nvPr/>
        </p:nvSpPr>
        <p:spPr>
          <a:xfrm>
            <a:off x="1127448" y="1662698"/>
            <a:ext cx="943304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2012- </a:t>
            </a:r>
            <a:r>
              <a:rPr kumimoji="1" lang="en-US" altLang="ja-JP" sz="2400" dirty="0"/>
              <a:t>Enhancement of soft hadrons away from jet axis (Ex)</a:t>
            </a:r>
          </a:p>
          <a:p>
            <a:r>
              <a:rPr kumimoji="1" lang="en-US" altLang="ja-JP" sz="1400" dirty="0"/>
              <a:t>CMS Collaboration</a:t>
            </a:r>
          </a:p>
          <a:p>
            <a:endParaRPr kumimoji="1" lang="en-US" altLang="ja-JP" sz="1400" dirty="0"/>
          </a:p>
          <a:p>
            <a:pPr algn="l"/>
            <a:r>
              <a:rPr kumimoji="1" lang="en-US" altLang="ja-JP" sz="3600" dirty="0"/>
              <a:t>2014- </a:t>
            </a:r>
            <a:r>
              <a:rPr kumimoji="1" lang="en-US" altLang="ja-JP" sz="2400" dirty="0"/>
              <a:t>Momentum transport away from jet axis (Th)</a:t>
            </a:r>
          </a:p>
          <a:p>
            <a:r>
              <a:rPr kumimoji="1" lang="en-US" altLang="ja-JP" sz="1400" dirty="0"/>
              <a:t>Tachibana, TH (2014), </a:t>
            </a:r>
            <a:r>
              <a:rPr kumimoji="1" lang="en-US" altLang="ja-JP" sz="1400" dirty="0" err="1"/>
              <a:t>Casalderry</a:t>
            </a:r>
            <a:r>
              <a:rPr kumimoji="1" lang="en-US" altLang="ja-JP" sz="1400" dirty="0"/>
              <a:t>-Solana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(2017), Gao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(2018), Park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(2019)</a:t>
            </a:r>
          </a:p>
          <a:p>
            <a:pPr algn="l"/>
            <a:endParaRPr kumimoji="1" lang="en-US" altLang="ja-JP" sz="1400" dirty="0"/>
          </a:p>
          <a:p>
            <a:pPr algn="l"/>
            <a:r>
              <a:rPr kumimoji="1" lang="en-US" altLang="ja-JP" sz="3600" dirty="0"/>
              <a:t>2016- </a:t>
            </a:r>
            <a:r>
              <a:rPr kumimoji="1" lang="en-US" altLang="ja-JP" sz="2400" dirty="0"/>
              <a:t>Activities by JETSCAPE Collaboration (Th &amp; Ex)</a:t>
            </a:r>
          </a:p>
          <a:p>
            <a:pPr algn="l"/>
            <a:endParaRPr kumimoji="1" lang="en-US" altLang="ja-JP" sz="2400" dirty="0"/>
          </a:p>
          <a:p>
            <a:pPr algn="l"/>
            <a:r>
              <a:rPr kumimoji="1" lang="en-US" altLang="ja-JP" sz="3600" dirty="0"/>
              <a:t>2017- </a:t>
            </a:r>
            <a:r>
              <a:rPr kumimoji="1" lang="en-US" altLang="ja-JP" sz="2400" dirty="0"/>
              <a:t>Hydrodynamic responses to full jet (Th)</a:t>
            </a:r>
          </a:p>
          <a:p>
            <a:r>
              <a:rPr kumimoji="1" lang="en-US" altLang="ja-JP" sz="1400" dirty="0"/>
              <a:t>Tachibana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(2017), Chen </a:t>
            </a:r>
            <a:r>
              <a:rPr kumimoji="1" lang="en-US" altLang="ja-JP" sz="1400" i="1" dirty="0"/>
              <a:t>et al.</a:t>
            </a:r>
            <a:r>
              <a:rPr kumimoji="1" lang="en-US" altLang="ja-JP" sz="1400" dirty="0"/>
              <a:t> (2018), …</a:t>
            </a:r>
            <a:endParaRPr kumimoji="1" lang="ja-JP" altLang="en-US" sz="1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xmlns="" id="{B75F2EDC-57CF-4A75-9754-E2C79C531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41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6DF117ED-A41C-41F8-B3D6-7311BF7D5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/>
              <a:t>Momentum transport</a:t>
            </a:r>
            <a:r>
              <a:rPr kumimoji="1" lang="ja-JP" altLang="en-US" sz="4000" dirty="0"/>
              <a:t> </a:t>
            </a:r>
            <a:r>
              <a:rPr kumimoji="1" lang="en-US" altLang="ja-JP" sz="4000" dirty="0"/>
              <a:t>away</a:t>
            </a:r>
            <a:r>
              <a:rPr kumimoji="1" lang="ja-JP" altLang="en-US" sz="4000" dirty="0"/>
              <a:t> </a:t>
            </a:r>
            <a:r>
              <a:rPr kumimoji="1" lang="en-US" altLang="ja-JP" sz="4000" dirty="0"/>
              <a:t>from</a:t>
            </a:r>
            <a:r>
              <a:rPr kumimoji="1" lang="ja-JP" altLang="en-US" sz="4000" dirty="0"/>
              <a:t> </a:t>
            </a:r>
            <a:r>
              <a:rPr kumimoji="1" lang="en-US" altLang="ja-JP" sz="4000" dirty="0"/>
              <a:t>jet</a:t>
            </a:r>
            <a:r>
              <a:rPr kumimoji="1" lang="ja-JP" altLang="en-US" sz="4000" dirty="0"/>
              <a:t> </a:t>
            </a:r>
            <a:r>
              <a:rPr kumimoji="1" lang="en-US" altLang="ja-JP" sz="4000" dirty="0"/>
              <a:t>axis</a:t>
            </a:r>
            <a:endParaRPr kumimoji="1" lang="ja-JP" altLang="en-US" sz="40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xmlns="" id="{1D1CE6A5-87C6-4A88-B453-97F9FD6ED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xmlns="" id="{346BA8D1-C1CA-427D-8839-0D698C5464D3}"/>
              </a:ext>
            </a:extLst>
          </p:cNvPr>
          <p:cNvGrpSpPr>
            <a:grpSpLocks noChangeAspect="1"/>
          </p:cNvGrpSpPr>
          <p:nvPr/>
        </p:nvGrpSpPr>
        <p:grpSpPr>
          <a:xfrm>
            <a:off x="695400" y="1845132"/>
            <a:ext cx="5739384" cy="4447562"/>
            <a:chOff x="984885" y="198589"/>
            <a:chExt cx="7174230" cy="5559453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xmlns="" id="{F7DFE1C3-039E-4FE7-86E6-12CBE148E21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4885" y="198589"/>
              <a:ext cx="7174230" cy="3504085"/>
              <a:chOff x="539552" y="1700808"/>
              <a:chExt cx="7776864" cy="3798422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xmlns="" id="{BE9A6618-1C69-47D0-A448-86D4D77EE6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33" t="29414" r="3557" b="50100"/>
              <a:stretch/>
            </p:blipFill>
            <p:spPr bwMode="auto">
              <a:xfrm>
                <a:off x="539552" y="1700808"/>
                <a:ext cx="7776864" cy="10108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xmlns="" id="{61C6F005-0986-476F-972B-B54EA19200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045" t="21672" r="2045" b="6833"/>
              <a:stretch/>
            </p:blipFill>
            <p:spPr>
              <a:xfrm>
                <a:off x="539552" y="2636912"/>
                <a:ext cx="7776864" cy="2862318"/>
              </a:xfrm>
              <a:prstGeom prst="rect">
                <a:avLst/>
              </a:prstGeom>
            </p:spPr>
          </p:pic>
        </p:grp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xmlns="" id="{802FB03F-0184-4E04-ABC9-1983F4291BBF}"/>
                </a:ext>
              </a:extLst>
            </p:cNvPr>
            <p:cNvGrpSpPr/>
            <p:nvPr/>
          </p:nvGrpSpPr>
          <p:grpSpPr>
            <a:xfrm>
              <a:off x="1376663" y="3336066"/>
              <a:ext cx="6782452" cy="2421976"/>
              <a:chOff x="1043608" y="1772816"/>
              <a:chExt cx="5581274" cy="2076182"/>
            </a:xfrm>
          </p:grpSpPr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xmlns="" id="{579E7570-7E64-4BD1-A2C3-EF3CA6A8AA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069" t="34523" r="34774" b="379"/>
              <a:stretch/>
            </p:blipFill>
            <p:spPr>
              <a:xfrm>
                <a:off x="1043608" y="1772816"/>
                <a:ext cx="3878584" cy="2069456"/>
              </a:xfrm>
              <a:prstGeom prst="rect">
                <a:avLst/>
              </a:prstGeom>
            </p:spPr>
          </p:pic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xmlns="" id="{1C565A9A-4C21-4D43-8BF8-08B315610C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6069" t="34523" r="34774" b="379"/>
              <a:stretch/>
            </p:blipFill>
            <p:spPr>
              <a:xfrm>
                <a:off x="2746298" y="1772816"/>
                <a:ext cx="3878584" cy="2069456"/>
              </a:xfrm>
              <a:prstGeom prst="rect">
                <a:avLst/>
              </a:prstGeom>
            </p:spPr>
          </p:pic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xmlns="" id="{701EF0CC-285C-42E6-B4E4-6BC1251C4E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8432" t="45312" r="36112" b="9821"/>
              <a:stretch/>
            </p:blipFill>
            <p:spPr>
              <a:xfrm>
                <a:off x="1451846" y="1781931"/>
                <a:ext cx="1668926" cy="2067067"/>
              </a:xfrm>
              <a:prstGeom prst="rect">
                <a:avLst/>
              </a:prstGeom>
            </p:spPr>
          </p:pic>
        </p:grp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7177150E-9800-493D-96EA-AD3B8BE105BE}"/>
              </a:ext>
            </a:extLst>
          </p:cNvPr>
          <p:cNvSpPr txBox="1"/>
          <p:nvPr/>
        </p:nvSpPr>
        <p:spPr>
          <a:xfrm rot="16200000">
            <a:off x="-193999" y="5209101"/>
            <a:ext cx="1378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CMS (2011)</a:t>
            </a:r>
            <a:endParaRPr kumimoji="1" lang="ja-JP" altLang="en-US" sz="2000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xmlns="" id="{FF0CEB4E-48D9-4A82-BEB8-1F75FE2F6429}"/>
              </a:ext>
            </a:extLst>
          </p:cNvPr>
          <p:cNvSpPr/>
          <p:nvPr/>
        </p:nvSpPr>
        <p:spPr>
          <a:xfrm rot="16200000">
            <a:off x="-857341" y="2793114"/>
            <a:ext cx="2723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2000" dirty="0" err="1">
                <a:solidFill>
                  <a:prstClr val="white"/>
                </a:solidFill>
              </a:rPr>
              <a:t>Y.Tachibana</a:t>
            </a:r>
            <a:r>
              <a:rPr lang="en-US" altLang="ja-JP" sz="2000" dirty="0">
                <a:solidFill>
                  <a:prstClr val="white"/>
                </a:solidFill>
              </a:rPr>
              <a:t>, TH (2014)</a:t>
            </a:r>
            <a:endParaRPr lang="ja-JP" altLang="en-US" sz="2000" dirty="0">
              <a:solidFill>
                <a:prstClr val="white"/>
              </a:solidFill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xmlns="" id="{E3B804B6-75CD-4C6D-8A9D-A29291A79A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682" y="5292109"/>
            <a:ext cx="981638" cy="65206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xmlns="" id="{3C8DB34C-E6C1-4897-9D80-D09C30F8D797}"/>
              </a:ext>
            </a:extLst>
          </p:cNvPr>
          <p:cNvSpPr txBox="1"/>
          <p:nvPr/>
        </p:nvSpPr>
        <p:spPr>
          <a:xfrm>
            <a:off x="6355780" y="2591179"/>
            <a:ext cx="58609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Energy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deposition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to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medium</a:t>
            </a:r>
          </a:p>
          <a:p>
            <a:pPr algn="ctr"/>
            <a:r>
              <a:rPr kumimoji="1" lang="ja-JP" altLang="en-US" sz="2800" dirty="0"/>
              <a:t>＋</a:t>
            </a:r>
            <a:endParaRPr kumimoji="1" lang="en-US" altLang="ja-JP" sz="2800" dirty="0"/>
          </a:p>
          <a:p>
            <a:pPr algn="ctr"/>
            <a:r>
              <a:rPr kumimoji="1" lang="en-US" altLang="ja-JP" sz="2800" dirty="0"/>
              <a:t>Hydrodynamic expansion of medium</a:t>
            </a:r>
            <a:endParaRPr kumimoji="1" lang="ja-JP" altLang="en-US" sz="2800" dirty="0"/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xmlns="" id="{80D22B9F-F6A7-4DF9-8BB4-4678858255E7}"/>
              </a:ext>
            </a:extLst>
          </p:cNvPr>
          <p:cNvSpPr/>
          <p:nvPr/>
        </p:nvSpPr>
        <p:spPr>
          <a:xfrm>
            <a:off x="8991022" y="4166935"/>
            <a:ext cx="484632" cy="66116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CEBD0263-7999-417A-987C-EC088AE986B9}"/>
              </a:ext>
            </a:extLst>
          </p:cNvPr>
          <p:cNvSpPr txBox="1"/>
          <p:nvPr/>
        </p:nvSpPr>
        <p:spPr>
          <a:xfrm>
            <a:off x="7263893" y="4971355"/>
            <a:ext cx="39388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Resolution of</a:t>
            </a:r>
          </a:p>
          <a:p>
            <a:pPr algn="ctr"/>
            <a:r>
              <a:rPr kumimoji="1" lang="en-US" altLang="ja-JP" sz="2800" dirty="0"/>
              <a:t>energy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balance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problem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EA46B9D2-76B2-4F92-BF8A-D8D43027A2DE}"/>
              </a:ext>
            </a:extLst>
          </p:cNvPr>
          <p:cNvSpPr txBox="1"/>
          <p:nvPr/>
        </p:nvSpPr>
        <p:spPr>
          <a:xfrm>
            <a:off x="2939988" y="1401267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In-cone</a:t>
            </a:r>
            <a:endParaRPr kumimoji="1" lang="ja-JP" altLang="en-US" sz="28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AEB86EB4-07EE-443A-B546-8A68F8B0AADA}"/>
              </a:ext>
            </a:extLst>
          </p:cNvPr>
          <p:cNvSpPr txBox="1"/>
          <p:nvPr/>
        </p:nvSpPr>
        <p:spPr>
          <a:xfrm>
            <a:off x="4583804" y="1392408"/>
            <a:ext cx="2113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Out-of-cone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86923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909EFBF-AB75-4EC7-A45D-07D9AE2D4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Brief history of “Hydrodynamics </a:t>
            </a:r>
            <a:r>
              <a:rPr lang="en-US" altLang="ja-JP" sz="4000" dirty="0"/>
              <a:t>and jets”</a:t>
            </a:r>
            <a:br>
              <a:rPr lang="en-US" altLang="ja-JP" sz="4000" dirty="0"/>
            </a:br>
            <a:r>
              <a:rPr lang="en-US" altLang="ja-JP" sz="4000" dirty="0"/>
              <a:t>in the LHC era</a:t>
            </a:r>
            <a:endParaRPr kumimoji="1" lang="ja-JP" altLang="en-US" sz="4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48997DE9-6C6E-4E02-96E4-B247E967EADF}"/>
              </a:ext>
            </a:extLst>
          </p:cNvPr>
          <p:cNvSpPr txBox="1"/>
          <p:nvPr/>
        </p:nvSpPr>
        <p:spPr>
          <a:xfrm>
            <a:off x="1127448" y="1662698"/>
            <a:ext cx="943304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2012- </a:t>
            </a:r>
            <a:r>
              <a:rPr kumimoji="1" lang="en-US" altLang="ja-JP" sz="2400" dirty="0"/>
              <a:t>Enhancement of soft hadrons away from jet axis (Ex)</a:t>
            </a:r>
          </a:p>
          <a:p>
            <a:r>
              <a:rPr kumimoji="1" lang="en-US" altLang="ja-JP" sz="1400" dirty="0"/>
              <a:t>CMS Collaboration</a:t>
            </a:r>
          </a:p>
          <a:p>
            <a:endParaRPr kumimoji="1" lang="en-US" altLang="ja-JP" sz="1400" dirty="0"/>
          </a:p>
          <a:p>
            <a:pPr algn="l"/>
            <a:r>
              <a:rPr kumimoji="1" lang="en-US" altLang="ja-JP" sz="3600" dirty="0"/>
              <a:t>2014- </a:t>
            </a:r>
            <a:r>
              <a:rPr kumimoji="1" lang="en-US" altLang="ja-JP" sz="2400" dirty="0"/>
              <a:t>Momentum transport away from jet axis (Th)</a:t>
            </a:r>
          </a:p>
          <a:p>
            <a:r>
              <a:rPr kumimoji="1" lang="en-US" altLang="ja-JP" sz="1400" dirty="0"/>
              <a:t>Tachibana, TH (2014), </a:t>
            </a:r>
            <a:r>
              <a:rPr kumimoji="1" lang="en-US" altLang="ja-JP" sz="1400" dirty="0" err="1"/>
              <a:t>Casalderry</a:t>
            </a:r>
            <a:r>
              <a:rPr kumimoji="1" lang="en-US" altLang="ja-JP" sz="1400" dirty="0"/>
              <a:t>-Solana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(2017), Gao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(2018), Park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(2019)</a:t>
            </a:r>
          </a:p>
          <a:p>
            <a:pPr algn="l"/>
            <a:endParaRPr kumimoji="1" lang="en-US" altLang="ja-JP" sz="1400" dirty="0"/>
          </a:p>
          <a:p>
            <a:pPr algn="l"/>
            <a:r>
              <a:rPr kumimoji="1" lang="en-US" altLang="ja-JP" sz="3600" dirty="0"/>
              <a:t>2016- </a:t>
            </a:r>
            <a:r>
              <a:rPr kumimoji="1" lang="en-US" altLang="ja-JP" sz="2400" dirty="0"/>
              <a:t>Activities by JETSCAPE Collaboration (Th &amp; Ex)</a:t>
            </a:r>
          </a:p>
          <a:p>
            <a:pPr algn="l"/>
            <a:endParaRPr kumimoji="1" lang="en-US" altLang="ja-JP" sz="2400" dirty="0"/>
          </a:p>
          <a:p>
            <a:pPr algn="l"/>
            <a:r>
              <a:rPr kumimoji="1" lang="en-US" altLang="ja-JP" sz="3600" dirty="0"/>
              <a:t>2017- </a:t>
            </a:r>
            <a:r>
              <a:rPr kumimoji="1" lang="en-US" altLang="ja-JP" sz="2400" dirty="0"/>
              <a:t>Hydrodynamic responses to full jet (Th)</a:t>
            </a:r>
          </a:p>
          <a:p>
            <a:r>
              <a:rPr kumimoji="1" lang="en-US" altLang="ja-JP" sz="1400" dirty="0"/>
              <a:t>Tachibana </a:t>
            </a:r>
            <a:r>
              <a:rPr kumimoji="1" lang="en-US" altLang="ja-JP" sz="1400" i="1" dirty="0"/>
              <a:t>et al</a:t>
            </a:r>
            <a:r>
              <a:rPr kumimoji="1" lang="en-US" altLang="ja-JP" sz="1400" dirty="0"/>
              <a:t>. (2017), Chen </a:t>
            </a:r>
            <a:r>
              <a:rPr kumimoji="1" lang="en-US" altLang="ja-JP" sz="1400" i="1" dirty="0"/>
              <a:t>et al.</a:t>
            </a:r>
            <a:r>
              <a:rPr kumimoji="1" lang="en-US" altLang="ja-JP" sz="1400" dirty="0"/>
              <a:t> (2018), …</a:t>
            </a:r>
            <a:endParaRPr kumimoji="1" lang="ja-JP" altLang="en-US" sz="1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xmlns="" id="{B75F2EDC-57CF-4A75-9754-E2C79C531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347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967C62B5-C3E9-4088-BA88-43D32BE2D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/>
              <a:t>Interplay between hydrodynamics and jets</a:t>
            </a:r>
            <a:endParaRPr kumimoji="1" lang="ja-JP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xmlns="" id="{5D8EEF1D-3A16-4728-A1C2-34DEB0B56D20}"/>
                  </a:ext>
                </a:extLst>
              </p:cNvPr>
              <p:cNvSpPr txBox="1"/>
              <p:nvPr/>
            </p:nvSpPr>
            <p:spPr>
              <a:xfrm>
                <a:off x="-18678" y="5771159"/>
                <a:ext cx="11852666" cy="954107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800" dirty="0">
                    <a:latin typeface="+mn-ea"/>
                    <a:sym typeface="Wingdings" panose="05000000000000000000" pitchFamily="2" charset="2"/>
                  </a:rPr>
                  <a:t>J</a:t>
                </a:r>
                <a:r>
                  <a:rPr kumimoji="1" lang="en-US" altLang="ja-JP" sz="2800" dirty="0">
                    <a:solidFill>
                      <a:schemeClr val="tx1"/>
                    </a:solidFill>
                    <a:latin typeface="+mn-ea"/>
                    <a:sym typeface="Wingdings" panose="05000000000000000000" pitchFamily="2" charset="2"/>
                  </a:rPr>
                  <a:t>et</a:t>
                </a:r>
                <a:r>
                  <a:rPr kumimoji="1" lang="ja-JP" altLang="en-US" sz="2800" dirty="0">
                    <a:solidFill>
                      <a:schemeClr val="tx1"/>
                    </a:solidFill>
                    <a:latin typeface="+mn-ea"/>
                    <a:sym typeface="Wingdings" panose="05000000000000000000" pitchFamily="2" charset="2"/>
                  </a:rPr>
                  <a:t> </a:t>
                </a:r>
                <a:r>
                  <a:rPr kumimoji="1" lang="en-US" altLang="ja-JP" sz="2800" dirty="0">
                    <a:solidFill>
                      <a:schemeClr val="tx1"/>
                    </a:solidFill>
                    <a:latin typeface="+mn-ea"/>
                    <a:sym typeface="Wingdings" panose="05000000000000000000" pitchFamily="2" charset="2"/>
                  </a:rPr>
                  <a:t>shape</a:t>
                </a:r>
                <a:r>
                  <a:rPr kumimoji="1" lang="ja-JP" altLang="en-US" sz="2800" dirty="0">
                    <a:solidFill>
                      <a:schemeClr val="tx1"/>
                    </a:solidFill>
                    <a:latin typeface="+mn-ea"/>
                    <a:sym typeface="Wingdings" panose="05000000000000000000" pitchFamily="2" charset="2"/>
                  </a:rPr>
                  <a:t> </a:t>
                </a:r>
                <a:r>
                  <a:rPr kumimoji="1" lang="en-US" altLang="ja-JP" sz="2800" dirty="0">
                    <a:solidFill>
                      <a:schemeClr val="tx1"/>
                    </a:solidFill>
                    <a:latin typeface="+mn-ea"/>
                    <a:sym typeface="Wingdings" panose="05000000000000000000" pitchFamily="2" charset="2"/>
                  </a:rPr>
                  <a:t>function</a:t>
                </a:r>
                <a:r>
                  <a:rPr kumimoji="1" lang="ja-JP" altLang="en-US" sz="2800" dirty="0">
                    <a:solidFill>
                      <a:schemeClr val="tx1"/>
                    </a:solidFill>
                    <a:latin typeface="+mn-ea"/>
                    <a:sym typeface="Wingdings" panose="05000000000000000000" pitchFamily="2" charset="2"/>
                  </a:rPr>
                  <a:t> </a:t>
                </a:r>
                <a:r>
                  <a:rPr kumimoji="1" lang="en-US" altLang="ja-JP" sz="2800" dirty="0">
                    <a:solidFill>
                      <a:schemeClr val="tx1"/>
                    </a:solidFill>
                    <a:latin typeface="+mn-ea"/>
                    <a:sym typeface="Wingdings" panose="05000000000000000000" pitchFamily="2" charset="2"/>
                  </a:rPr>
                  <a:t>at</a:t>
                </a:r>
                <a:r>
                  <a:rPr kumimoji="1" lang="ja-JP" altLang="en-US" sz="2800" dirty="0">
                    <a:solidFill>
                      <a:schemeClr val="tx1"/>
                    </a:solidFill>
                    <a:latin typeface="+mn-ea"/>
                    <a:sym typeface="Wingdings" panose="05000000000000000000" pitchFamily="2" charset="2"/>
                  </a:rPr>
                  <a:t> </a:t>
                </a:r>
                <a:r>
                  <a:rPr kumimoji="1" lang="en-US" altLang="ja-JP" sz="2800" dirty="0">
                    <a:solidFill>
                      <a:schemeClr val="tx1"/>
                    </a:solidFill>
                    <a:latin typeface="+mn-ea"/>
                    <a:sym typeface="Wingdings" panose="05000000000000000000" pitchFamily="2" charset="2"/>
                  </a:rPr>
                  <a:t>large</a:t>
                </a:r>
                <a:r>
                  <a:rPr kumimoji="1" lang="ja-JP" altLang="en-US" sz="2800" dirty="0">
                    <a:solidFill>
                      <a:schemeClr val="tx1"/>
                    </a:solidFill>
                    <a:latin typeface="+mn-ea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𝑟</m:t>
                    </m:r>
                  </m:oMath>
                </a14:m>
                <a:r>
                  <a:rPr kumimoji="1" lang="en-US" altLang="ja-JP" sz="2800" dirty="0">
                    <a:solidFill>
                      <a:schemeClr val="tx1"/>
                    </a:solidFill>
                    <a:latin typeface="+mn-ea"/>
                    <a:sym typeface="Wingdings" panose="05000000000000000000" pitchFamily="2" charset="2"/>
                  </a:rPr>
                  <a:t> </a:t>
                </a:r>
                <a:r>
                  <a:rPr kumimoji="1" lang="en-US" altLang="ja-JP" sz="2800" dirty="0">
                    <a:latin typeface="+mn-ea"/>
                    <a:sym typeface="Wingdings" panose="05000000000000000000" pitchFamily="2" charset="2"/>
                  </a:rPr>
                  <a:t>interpreted by medium response</a:t>
                </a:r>
                <a:endParaRPr kumimoji="1" lang="en-US" altLang="ja-JP" sz="2800" dirty="0">
                  <a:solidFill>
                    <a:schemeClr val="tx1"/>
                  </a:solidFill>
                  <a:latin typeface="+mn-ea"/>
                  <a:sym typeface="Wingdings" panose="05000000000000000000" pitchFamily="2" charset="2"/>
                </a:endParaRPr>
              </a:p>
              <a:p>
                <a:pPr algn="ctr"/>
                <a:r>
                  <a:rPr kumimoji="1" lang="en-US" altLang="ja-JP" sz="2800" dirty="0">
                    <a:latin typeface="+mn-ea"/>
                    <a:sym typeface="Wingdings" panose="05000000000000000000" pitchFamily="2" charset="2"/>
                  </a:rPr>
                  <a:t>New channel to constrain transport coefficients</a:t>
                </a: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D8EEF1D-3A16-4728-A1C2-34DEB0B56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678" y="5771159"/>
                <a:ext cx="11852666" cy="954107"/>
              </a:xfrm>
              <a:prstGeom prst="rect">
                <a:avLst/>
              </a:prstGeom>
              <a:blipFill>
                <a:blip r:embed="rId2"/>
                <a:stretch>
                  <a:fillRect t="-7051" b="-17308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xmlns="" id="{3B0BF88E-151A-4288-8EC8-7A7C8F00E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xmlns="" id="{B83EDD06-751C-4045-9AC5-DDC68264C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595" y="1657771"/>
            <a:ext cx="4794394" cy="3821412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xmlns="" id="{7F7B6749-E8F4-418D-95BD-286B0A2C4A9C}"/>
              </a:ext>
            </a:extLst>
          </p:cNvPr>
          <p:cNvSpPr txBox="1"/>
          <p:nvPr/>
        </p:nvSpPr>
        <p:spPr>
          <a:xfrm>
            <a:off x="7165980" y="5500537"/>
            <a:ext cx="4669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/>
              <a:t>Y.Tachibana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</a:t>
            </a:r>
            <a:r>
              <a:rPr kumimoji="1" lang="en-US" altLang="ja-JP" sz="1600" dirty="0"/>
              <a:t>. (2017),</a:t>
            </a:r>
            <a:r>
              <a:rPr kumimoji="1" lang="ja-JP" altLang="en-US" sz="1600" dirty="0"/>
              <a:t> </a:t>
            </a:r>
            <a:r>
              <a:rPr kumimoji="1" lang="en-US" altLang="ja-JP" sz="1600" dirty="0"/>
              <a:t>see also </a:t>
            </a:r>
            <a:r>
              <a:rPr kumimoji="1" lang="en-US" altLang="ja-JP" sz="1600" dirty="0" err="1"/>
              <a:t>T.Luo</a:t>
            </a:r>
            <a:r>
              <a:rPr kumimoji="1" lang="en-US" altLang="ja-JP" sz="1600" dirty="0"/>
              <a:t> </a:t>
            </a:r>
            <a:r>
              <a:rPr kumimoji="1" lang="en-US" altLang="ja-JP" sz="1600" i="1" dirty="0"/>
              <a:t>et al</a:t>
            </a:r>
            <a:r>
              <a:rPr kumimoji="1" lang="en-US" altLang="ja-JP" sz="1600" dirty="0"/>
              <a:t>. (2018)</a:t>
            </a:r>
            <a:endParaRPr kumimoji="1" lang="ja-JP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xmlns="" id="{577AA14E-3A07-4C13-9781-07AF2CD752F7}"/>
                  </a:ext>
                </a:extLst>
              </p:cNvPr>
              <p:cNvSpPr txBox="1"/>
              <p:nvPr/>
            </p:nvSpPr>
            <p:spPr>
              <a:xfrm>
                <a:off x="1241181" y="2233850"/>
                <a:ext cx="4549066" cy="11040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800" b="0" i="0" smtClean="0">
                                  <a:latin typeface="Cambria Math" panose="02040503050406030204" pitchFamily="18" charset="0"/>
                                </a:rPr>
                                <m:t>jet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jet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kumimoji="1" lang="en-US" altLang="ja-JP" sz="28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kumimoji="1" lang="en-US" altLang="ja-JP" sz="2800" b="0" i="1" smtClean="0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kumimoji="1" lang="en-US" altLang="ja-JP" sz="2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kumimoji="1" lang="en-US" altLang="ja-JP" sz="28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kumimoji="1" lang="en-US" altLang="ja-JP" sz="280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kumimoji="1" lang="en-US" altLang="ja-JP" sz="2800">
                                          <a:latin typeface="Cambria Math" panose="02040503050406030204" pitchFamily="18" charset="0"/>
                                        </a:rPr>
                                        <m:t>assoc</m:t>
                                      </m:r>
                                    </m:sub>
                                  </m:sSub>
                                </m:e>
                              </m:nary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ja-JP" sz="28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kumimoji="1" lang="en-US" altLang="ja-JP" sz="28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kumimoji="1" lang="en-US" altLang="ja-JP" sz="2800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kumimoji="1" lang="en-US" altLang="ja-JP" sz="2800" i="0">
                                      <a:latin typeface="Cambria Math" panose="02040503050406030204" pitchFamily="18" charset="0"/>
                                    </a:rPr>
                                    <m:t>jet</m:t>
                                  </m:r>
                                </m:sub>
                              </m:sSub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577AA14E-3A07-4C13-9781-07AF2CD75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181" y="2233850"/>
                <a:ext cx="4549066" cy="11040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6DB491AE-2531-460C-AE2F-B526CEEB8B9E}"/>
              </a:ext>
            </a:extLst>
          </p:cNvPr>
          <p:cNvSpPr txBox="1"/>
          <p:nvPr/>
        </p:nvSpPr>
        <p:spPr>
          <a:xfrm>
            <a:off x="412371" y="1652413"/>
            <a:ext cx="2972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Jet shape function</a:t>
            </a:r>
            <a:endParaRPr kumimoji="1" lang="ja-JP" altLang="en-US" sz="2800" dirty="0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xmlns="" id="{1994AEF6-38BB-4D25-8F1D-92C064C67939}"/>
              </a:ext>
            </a:extLst>
          </p:cNvPr>
          <p:cNvSpPr/>
          <p:nvPr/>
        </p:nvSpPr>
        <p:spPr>
          <a:xfrm rot="2330847">
            <a:off x="1616500" y="4160237"/>
            <a:ext cx="936104" cy="36503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xmlns="" id="{CA4053CE-1AC8-4400-BE83-D5C8F8A2D594}"/>
              </a:ext>
            </a:extLst>
          </p:cNvPr>
          <p:cNvSpPr>
            <a:spLocks noChangeAspect="1"/>
          </p:cNvSpPr>
          <p:nvPr/>
        </p:nvSpPr>
        <p:spPr>
          <a:xfrm rot="2330847">
            <a:off x="1761735" y="4238571"/>
            <a:ext cx="658862" cy="21902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xmlns="" id="{99ED454C-6946-4496-99CA-55BBEEDAAC92}"/>
              </a:ext>
            </a:extLst>
          </p:cNvPr>
          <p:cNvCxnSpPr>
            <a:cxnSpLocks/>
          </p:cNvCxnSpPr>
          <p:nvPr/>
        </p:nvCxnSpPr>
        <p:spPr>
          <a:xfrm flipV="1">
            <a:off x="1160513" y="4130137"/>
            <a:ext cx="932980" cy="13631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xmlns="" id="{FDDD6262-E5B4-479F-BD3E-76229A25FDC8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1144439" y="4049169"/>
            <a:ext cx="575585" cy="14680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xmlns="" id="{257C1764-A963-4AD1-BE9B-4B7012F96529}"/>
              </a:ext>
            </a:extLst>
          </p:cNvPr>
          <p:cNvCxnSpPr>
            <a:cxnSpLocks/>
            <a:stCxn id="10" idx="6"/>
          </p:cNvCxnSpPr>
          <p:nvPr/>
        </p:nvCxnSpPr>
        <p:spPr>
          <a:xfrm flipH="1">
            <a:off x="1144439" y="4636339"/>
            <a:ext cx="1304641" cy="8808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楕円 36">
            <a:extLst>
              <a:ext uri="{FF2B5EF4-FFF2-40B4-BE49-F238E27FC236}">
                <a16:creationId xmlns:a16="http://schemas.microsoft.com/office/drawing/2014/main" xmlns="" id="{FB1B01F5-3CB4-41CE-BFAA-4CD9D244583F}"/>
              </a:ext>
            </a:extLst>
          </p:cNvPr>
          <p:cNvSpPr/>
          <p:nvPr/>
        </p:nvSpPr>
        <p:spPr>
          <a:xfrm>
            <a:off x="3782271" y="3970465"/>
            <a:ext cx="1368152" cy="1368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xmlns="" id="{0D69B9D5-E7AF-4A68-BA12-55147F82FBCA}"/>
              </a:ext>
            </a:extLst>
          </p:cNvPr>
          <p:cNvSpPr>
            <a:spLocks noChangeAspect="1"/>
          </p:cNvSpPr>
          <p:nvPr/>
        </p:nvSpPr>
        <p:spPr>
          <a:xfrm>
            <a:off x="3989876" y="4178047"/>
            <a:ext cx="952941" cy="95283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xmlns="" id="{84565C99-1DF8-4FB3-BE17-2EFDF92010DB}"/>
                  </a:ext>
                </a:extLst>
              </p:cNvPr>
              <p:cNvSpPr txBox="1"/>
              <p:nvPr/>
            </p:nvSpPr>
            <p:spPr>
              <a:xfrm>
                <a:off x="5454695" y="4451759"/>
                <a:ext cx="49680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84565C99-1DF8-4FB3-BE17-2EFDF9201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4695" y="4451759"/>
                <a:ext cx="496803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xmlns="" id="{81C75F45-5050-4822-999A-D37A794470A8}"/>
              </a:ext>
            </a:extLst>
          </p:cNvPr>
          <p:cNvCxnSpPr>
            <a:cxnSpLocks/>
          </p:cNvCxnSpPr>
          <p:nvPr/>
        </p:nvCxnSpPr>
        <p:spPr>
          <a:xfrm>
            <a:off x="4654785" y="4690545"/>
            <a:ext cx="28803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xmlns="" id="{51CA2A4D-8A31-4A9D-9E5C-37202B303C2E}"/>
              </a:ext>
            </a:extLst>
          </p:cNvPr>
          <p:cNvCxnSpPr>
            <a:cxnSpLocks/>
          </p:cNvCxnSpPr>
          <p:nvPr/>
        </p:nvCxnSpPr>
        <p:spPr>
          <a:xfrm flipH="1">
            <a:off x="5134925" y="4690545"/>
            <a:ext cx="28803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xmlns="" id="{8AE94947-857A-4B9B-AAD5-2A2EAC7FC039}"/>
              </a:ext>
            </a:extLst>
          </p:cNvPr>
          <p:cNvCxnSpPr>
            <a:cxnSpLocks/>
          </p:cNvCxnSpPr>
          <p:nvPr/>
        </p:nvCxnSpPr>
        <p:spPr>
          <a:xfrm flipV="1">
            <a:off x="4463393" y="4114482"/>
            <a:ext cx="288032" cy="57606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xmlns="" id="{92AB3555-C339-4C6C-96A8-77D2D37BE86F}"/>
                  </a:ext>
                </a:extLst>
              </p:cNvPr>
              <p:cNvSpPr txBox="1"/>
              <p:nvPr/>
            </p:nvSpPr>
            <p:spPr>
              <a:xfrm>
                <a:off x="4361776" y="4145693"/>
                <a:ext cx="27719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92AB3555-C339-4C6C-96A8-77D2D37BE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776" y="4145693"/>
                <a:ext cx="277191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xmlns="" id="{DDBDF5D5-E5CA-45C3-A43F-106CE7A2A536}"/>
                  </a:ext>
                </a:extLst>
              </p:cNvPr>
              <p:cNvSpPr txBox="1"/>
              <p:nvPr/>
            </p:nvSpPr>
            <p:spPr>
              <a:xfrm>
                <a:off x="623392" y="3609464"/>
                <a:ext cx="865750" cy="4708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kumimoji="1" lang="en-US" altLang="ja-JP" sz="28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kumimoji="1" lang="en-US" altLang="ja-JP" sz="2800" b="0" i="0" smtClean="0">
                              <a:latin typeface="Cambria Math" panose="02040503050406030204" pitchFamily="18" charset="0"/>
                            </a:rPr>
                            <m:t>jet</m:t>
                          </m:r>
                        </m:sub>
                      </m:sSub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48" name="テキスト ボックス 47">
                <a:extLst>
                  <a:ext uri="{FF2B5EF4-FFF2-40B4-BE49-F238E27FC236}">
                    <a16:creationId xmlns:a16="http://schemas.microsoft.com/office/drawing/2014/main" id="{DDBDF5D5-E5CA-45C3-A43F-106CE7A2A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3609464"/>
                <a:ext cx="865750" cy="470835"/>
              </a:xfrm>
              <a:prstGeom prst="rect">
                <a:avLst/>
              </a:prstGeom>
              <a:blipFill>
                <a:blip r:embed="rId7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xmlns="" id="{451A9322-A69E-4245-95CB-27A47A77557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011111" y="3680929"/>
            <a:ext cx="770635" cy="95273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xmlns="" id="{DB8AE324-18CF-4EFE-BF70-43E2681C4525}"/>
              </a:ext>
            </a:extLst>
          </p:cNvPr>
          <p:cNvCxnSpPr/>
          <p:nvPr/>
        </p:nvCxnSpPr>
        <p:spPr>
          <a:xfrm>
            <a:off x="3630846" y="5482633"/>
            <a:ext cx="1692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xmlns="" id="{82F5A29D-C130-4788-9A0F-BED22F7BB134}"/>
              </a:ext>
            </a:extLst>
          </p:cNvPr>
          <p:cNvCxnSpPr>
            <a:cxnSpLocks/>
          </p:cNvCxnSpPr>
          <p:nvPr/>
        </p:nvCxnSpPr>
        <p:spPr>
          <a:xfrm rot="16200000">
            <a:off x="2892846" y="4744633"/>
            <a:ext cx="1476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xmlns="" id="{BAF96C14-5DCE-4BC2-BAFE-459FEA4E0E9B}"/>
                  </a:ext>
                </a:extLst>
              </p:cNvPr>
              <p:cNvSpPr txBox="1"/>
              <p:nvPr/>
            </p:nvSpPr>
            <p:spPr>
              <a:xfrm>
                <a:off x="4650609" y="3390554"/>
                <a:ext cx="2357247" cy="4492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JP" sz="240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kumimoji="1" lang="en-US" altLang="ja-JP" sz="240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kumimoji="1" lang="en-US" altLang="ja-JP" sz="2400" b="0" i="0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kumimoji="1" lang="en-US" altLang="ja-JP" sz="240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1" lang="ja-JP" altLang="en-US" sz="2400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BAF96C14-5DCE-4BC2-BAFE-459FEA4E0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0609" y="3390554"/>
                <a:ext cx="2357247" cy="4492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xmlns="" id="{B2048A06-DD63-4616-9B75-760BE45958AD}"/>
                  </a:ext>
                </a:extLst>
              </p:cNvPr>
              <p:cNvSpPr txBox="1"/>
              <p:nvPr/>
            </p:nvSpPr>
            <p:spPr>
              <a:xfrm>
                <a:off x="5421388" y="5233232"/>
                <a:ext cx="350737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B2048A06-DD63-4616-9B75-760BE4595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1388" y="5233232"/>
                <a:ext cx="350737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xmlns="" id="{700708B0-4A33-4311-9E30-3C4194C7EDF0}"/>
                  </a:ext>
                </a:extLst>
              </p:cNvPr>
              <p:cNvSpPr txBox="1"/>
              <p:nvPr/>
            </p:nvSpPr>
            <p:spPr>
              <a:xfrm>
                <a:off x="3287688" y="3861048"/>
                <a:ext cx="29585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700708B0-4A33-4311-9E30-3C4194C7E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688" y="3861048"/>
                <a:ext cx="295850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xmlns="" id="{DBF57E1E-020C-4AD5-891A-38DC55BC2B6A}"/>
              </a:ext>
            </a:extLst>
          </p:cNvPr>
          <p:cNvCxnSpPr>
            <a:cxnSpLocks/>
          </p:cNvCxnSpPr>
          <p:nvPr/>
        </p:nvCxnSpPr>
        <p:spPr>
          <a:xfrm flipV="1">
            <a:off x="1195412" y="4600087"/>
            <a:ext cx="1186113" cy="8808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xmlns="" id="{A0A013FC-ECEF-4491-B950-14278EA8F982}"/>
              </a:ext>
            </a:extLst>
          </p:cNvPr>
          <p:cNvCxnSpPr>
            <a:cxnSpLocks/>
          </p:cNvCxnSpPr>
          <p:nvPr/>
        </p:nvCxnSpPr>
        <p:spPr>
          <a:xfrm flipV="1">
            <a:off x="1160513" y="4093885"/>
            <a:ext cx="611228" cy="13993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821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AE0D495-3412-4AC3-8D8C-FB8A3CF38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Summary and outlook</a:t>
            </a:r>
            <a:endParaRPr kumimoji="1" lang="ja-JP" altLang="en-US" sz="40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xmlns="" id="{D67E7942-8D87-452D-A816-D0B2E38B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01F998B4-89DF-459B-B610-0EE2BCD59C5F}"/>
              </a:ext>
            </a:extLst>
          </p:cNvPr>
          <p:cNvSpPr txBox="1"/>
          <p:nvPr/>
        </p:nvSpPr>
        <p:spPr>
          <a:xfrm>
            <a:off x="1055440" y="1477228"/>
            <a:ext cx="10112750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So far, in heavy-ion jet physics, hydrodynamics plays an important role 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describing space-time evolution of background medium.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quantifying the amount of energy loss and momentum diffusion.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describing response of the medium to propagation of the jet.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094C1719-F6AC-46E8-A7C5-6DA467D385B7}"/>
              </a:ext>
            </a:extLst>
          </p:cNvPr>
          <p:cNvSpPr txBox="1"/>
          <p:nvPr/>
        </p:nvSpPr>
        <p:spPr>
          <a:xfrm>
            <a:off x="1058820" y="4494599"/>
            <a:ext cx="10109370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In future, these will bring us medium properties and how the deposited energy and momentum are equilibrated.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Developing a self-contained framework with cutting-edge hydrodynamics and jet evolution under medium remains to be needed.</a:t>
            </a:r>
          </a:p>
        </p:txBody>
      </p:sp>
    </p:spTree>
    <p:extLst>
      <p:ext uri="{BB962C8B-B14F-4D97-AF65-F5344CB8AC3E}">
        <p14:creationId xmlns:p14="http://schemas.microsoft.com/office/powerpoint/2010/main" val="3728442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7B3255BF-F9AD-4055-823A-6603EE4A7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Jet as source of shear flow</a:t>
            </a:r>
            <a:endParaRPr kumimoji="1" lang="ja-JP" altLang="en-US" sz="40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xmlns="" id="{C4C804E8-E5F3-4C00-B72B-082E4F1D6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xmlns="" id="{D4716833-2128-4457-891A-7434E77653B5}"/>
              </a:ext>
            </a:extLst>
          </p:cNvPr>
          <p:cNvSpPr/>
          <p:nvPr/>
        </p:nvSpPr>
        <p:spPr>
          <a:xfrm>
            <a:off x="407368" y="2492896"/>
            <a:ext cx="3240360" cy="540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xmlns="" id="{79BAE9D2-1AFE-4A35-A367-E4920ADDAB27}"/>
              </a:ext>
            </a:extLst>
          </p:cNvPr>
          <p:cNvSpPr/>
          <p:nvPr/>
        </p:nvSpPr>
        <p:spPr>
          <a:xfrm>
            <a:off x="947548" y="3213521"/>
            <a:ext cx="2160000" cy="540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xmlns="" id="{EF01106E-2288-46C2-930D-79525890343B}"/>
              </a:ext>
            </a:extLst>
          </p:cNvPr>
          <p:cNvSpPr/>
          <p:nvPr/>
        </p:nvSpPr>
        <p:spPr>
          <a:xfrm>
            <a:off x="1487548" y="3934146"/>
            <a:ext cx="1080000" cy="54000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5A5F7670-44BA-47F6-8FD0-F7A980B575A3}"/>
              </a:ext>
            </a:extLst>
          </p:cNvPr>
          <p:cNvSpPr txBox="1"/>
          <p:nvPr/>
        </p:nvSpPr>
        <p:spPr>
          <a:xfrm>
            <a:off x="1131309" y="1710771"/>
            <a:ext cx="17924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Shear flow</a:t>
            </a:r>
            <a:endParaRPr kumimoji="1" lang="ja-JP" altLang="en-US" sz="2800" dirty="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xmlns="" id="{5E66E2DC-21DB-4B63-9144-B85D0BB6F350}"/>
              </a:ext>
            </a:extLst>
          </p:cNvPr>
          <p:cNvCxnSpPr/>
          <p:nvPr/>
        </p:nvCxnSpPr>
        <p:spPr>
          <a:xfrm>
            <a:off x="335360" y="4581128"/>
            <a:ext cx="37444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xmlns="" id="{C6604A60-16CA-4DA0-B384-FF2D4FA79456}"/>
                  </a:ext>
                </a:extLst>
              </p:cNvPr>
              <p:cNvSpPr txBox="1"/>
              <p:nvPr/>
            </p:nvSpPr>
            <p:spPr>
              <a:xfrm>
                <a:off x="10078" y="1412776"/>
                <a:ext cx="30431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C6604A60-16CA-4DA0-B384-FF2D4FA79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8" y="1412776"/>
                <a:ext cx="304314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xmlns="" id="{B6CF5B56-4B34-4083-8F64-4573DA9270C0}"/>
              </a:ext>
            </a:extLst>
          </p:cNvPr>
          <p:cNvCxnSpPr>
            <a:cxnSpLocks/>
          </p:cNvCxnSpPr>
          <p:nvPr/>
        </p:nvCxnSpPr>
        <p:spPr>
          <a:xfrm rot="16200000" flipV="1">
            <a:off x="-1212640" y="3033128"/>
            <a:ext cx="3096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xmlns="" id="{602C2B09-7BB7-466F-8490-4616CFAD2567}"/>
                  </a:ext>
                </a:extLst>
              </p:cNvPr>
              <p:cNvSpPr txBox="1"/>
              <p:nvPr/>
            </p:nvSpPr>
            <p:spPr>
              <a:xfrm>
                <a:off x="3919605" y="4566566"/>
                <a:ext cx="29944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602C2B09-7BB7-466F-8490-4616CFAD2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605" y="4566566"/>
                <a:ext cx="299441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xmlns="" id="{FFCE66A2-CB76-4CD8-8C94-F10110D0B6E4}"/>
                  </a:ext>
                </a:extLst>
              </p:cNvPr>
              <p:cNvSpPr txBox="1"/>
              <p:nvPr/>
            </p:nvSpPr>
            <p:spPr>
              <a:xfrm>
                <a:off x="2279576" y="5006676"/>
                <a:ext cx="2291846" cy="892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𝑦𝑥</m:t>
                          </m:r>
                        </m:sup>
                      </m:s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∝−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FFCE66A2-CB76-4CD8-8C94-F10110D0B6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576" y="5006676"/>
                <a:ext cx="2291846" cy="8928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4F0AB0BE-E439-4849-AB29-4CAD0D903AD8}"/>
              </a:ext>
            </a:extLst>
          </p:cNvPr>
          <p:cNvSpPr txBox="1"/>
          <p:nvPr/>
        </p:nvSpPr>
        <p:spPr>
          <a:xfrm>
            <a:off x="185606" y="5191502"/>
            <a:ext cx="20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Shear stress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xmlns="" id="{834B0741-C19C-44E6-B9C6-C5F123DCB5A3}"/>
                  </a:ext>
                </a:extLst>
              </p:cNvPr>
              <p:cNvSpPr txBox="1"/>
              <p:nvPr/>
            </p:nvSpPr>
            <p:spPr>
              <a:xfrm>
                <a:off x="379406" y="5825060"/>
                <a:ext cx="409204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kumimoji="1" lang="en-US" altLang="ja-JP" sz="2800" dirty="0"/>
                  <a:t>Momentum in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kumimoji="1" lang="en-US" altLang="ja-JP" sz="2800" dirty="0"/>
                  <a:t> direction transport to </a:t>
                </a:r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kumimoji="1" lang="en-US" altLang="ja-JP" sz="2800" dirty="0"/>
                  <a:t> direction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834B0741-C19C-44E6-B9C6-C5F123DCB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06" y="5825060"/>
                <a:ext cx="4092046" cy="954107"/>
              </a:xfrm>
              <a:prstGeom prst="rect">
                <a:avLst/>
              </a:prstGeom>
              <a:blipFill>
                <a:blip r:embed="rId5"/>
                <a:stretch>
                  <a:fillRect l="-2976" t="-7051" r="-5060" b="-173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図 16">
            <a:extLst>
              <a:ext uri="{FF2B5EF4-FFF2-40B4-BE49-F238E27FC236}">
                <a16:creationId xmlns:a16="http://schemas.microsoft.com/office/drawing/2014/main" xmlns="" id="{D4038330-C941-4B01-B562-50F7CA8C5C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65" r="6225"/>
          <a:stretch/>
        </p:blipFill>
        <p:spPr>
          <a:xfrm>
            <a:off x="6384032" y="1372064"/>
            <a:ext cx="4196242" cy="381706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xmlns="" id="{64F848F9-B336-4520-BF5A-CF005B68B8AB}"/>
              </a:ext>
            </a:extLst>
          </p:cNvPr>
          <p:cNvSpPr txBox="1"/>
          <p:nvPr/>
        </p:nvSpPr>
        <p:spPr>
          <a:xfrm>
            <a:off x="7303260" y="5189130"/>
            <a:ext cx="3554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/>
              <a:t>Y.Tachibana</a:t>
            </a:r>
            <a:r>
              <a:rPr kumimoji="1" lang="en-US" altLang="ja-JP" sz="2000" dirty="0"/>
              <a:t>, </a:t>
            </a:r>
            <a:r>
              <a:rPr kumimoji="1" lang="en-US" altLang="ja-JP" sz="2000" dirty="0" err="1"/>
              <a:t>Ph.D</a:t>
            </a:r>
            <a:r>
              <a:rPr kumimoji="1" lang="en-US" altLang="ja-JP" sz="2000" dirty="0"/>
              <a:t> thesis (2015)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9A699F4A-1F36-4D5D-9017-8C2483E9CBEA}"/>
              </a:ext>
            </a:extLst>
          </p:cNvPr>
          <p:cNvSpPr txBox="1"/>
          <p:nvPr/>
        </p:nvSpPr>
        <p:spPr>
          <a:xfrm>
            <a:off x="5447928" y="5797972"/>
            <a:ext cx="6543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New channel to constrain shear viscosity?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51873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4000" dirty="0"/>
              <a:t>Vapor to moisture</a:t>
            </a:r>
            <a:endParaRPr kumimoji="1" lang="ja-JP" altLang="en-US" sz="40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906" y="1369728"/>
            <a:ext cx="3288792" cy="4733087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783771" y="613998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http://twistedsifter.com/2012/06/pictures-of-airplanes-breaking-the-sound-barrier/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096001" y="1902755"/>
            <a:ext cx="4059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Atmospheric water vapor</a:t>
            </a:r>
            <a:endParaRPr kumimoji="1" lang="ja-JP" altLang="en-US" sz="28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04827" y="4146914"/>
            <a:ext cx="5103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Condensation to liquid </a:t>
            </a:r>
            <a:r>
              <a:rPr lang="en-US" altLang="ja-JP" sz="2800" dirty="0"/>
              <a:t>due to rapid decrease of </a:t>
            </a:r>
            <a:r>
              <a:rPr kumimoji="1" lang="en-US" altLang="ja-JP" sz="2800" dirty="0"/>
              <a:t>pressure</a:t>
            </a:r>
            <a:endParaRPr kumimoji="1" lang="ja-JP" altLang="en-US" sz="2800" dirty="0"/>
          </a:p>
        </p:txBody>
      </p:sp>
      <p:sp>
        <p:nvSpPr>
          <p:cNvPr id="7" name="下矢印 6"/>
          <p:cNvSpPr/>
          <p:nvPr/>
        </p:nvSpPr>
        <p:spPr>
          <a:xfrm>
            <a:off x="6455830" y="2685126"/>
            <a:ext cx="869096" cy="97840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7507696" y="3144264"/>
                <a:ext cx="25316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ja-JP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ja-JP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≈1200</m:t>
                      </m:r>
                      <m:r>
                        <m:rPr>
                          <m:sty m:val="p"/>
                        </m:rPr>
                        <a:rPr lang="en-US" altLang="ja-JP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km</m:t>
                      </m:r>
                      <m:r>
                        <a:rPr lang="en-US" altLang="ja-JP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ja-JP" sz="28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kumimoji="1" lang="ja-JP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696" y="3144264"/>
                <a:ext cx="253165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7618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392" y="548680"/>
            <a:ext cx="10945216" cy="114300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April 13, 2013 at Mt. Etna, Sicily Island</a:t>
            </a:r>
            <a:endParaRPr kumimoji="1" lang="ja-JP" altLang="en-US" sz="4000" dirty="0"/>
          </a:p>
        </p:txBody>
      </p:sp>
      <p:pic>
        <p:nvPicPr>
          <p:cNvPr id="2050" name="Picture 2" descr="http://msnbcmedia.msn.com/j/MSNBC/Components/Photo/_new/pb-130412-etna-volcano-nj-05.photoblog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116" y="1988840"/>
            <a:ext cx="2983372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snbcmedia.msn.com/j/MSNBC/Components/Photo/_new/pb-130412-etna-volcano-nj-02.photoblog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988841"/>
            <a:ext cx="5544616" cy="369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1451992" y="5729480"/>
            <a:ext cx="57961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/>
              <a:t>http://photoblog.nbcnews.com/_news/2013/04/12/17720274-mount-etna-blows-smoke-ring-during-volcanic-eruptions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5322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xmlns="" id="{B8E935C4-6B95-46AF-AA4F-EB691D3D7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/>
              <a:t>Fate of a bullet in water</a:t>
            </a:r>
            <a:endParaRPr kumimoji="1" lang="ja-JP" altLang="en-US" sz="4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2B293E6C-7F8A-4C81-BBD4-ACFFF3A8DFE4}"/>
              </a:ext>
            </a:extLst>
          </p:cNvPr>
          <p:cNvSpPr txBox="1"/>
          <p:nvPr/>
        </p:nvSpPr>
        <p:spPr>
          <a:xfrm>
            <a:off x="7060257" y="1484784"/>
            <a:ext cx="450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/>
              <a:t>Drag force of water against a bullet</a:t>
            </a:r>
            <a:endParaRPr kumimoji="1" lang="ja-JP" altLang="en-US" sz="28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xmlns="" id="{F5CEC31C-C673-4102-BAC7-77C3B9A57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8" y="1529314"/>
            <a:ext cx="6445111" cy="3625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xmlns="" id="{C2DE6142-AFAF-4379-8E40-8A71E146F691}"/>
                  </a:ext>
                </a:extLst>
              </p:cNvPr>
              <p:cNvSpPr txBox="1"/>
              <p:nvPr/>
            </p:nvSpPr>
            <p:spPr>
              <a:xfrm>
                <a:off x="7478229" y="2593442"/>
                <a:ext cx="3672407" cy="11524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4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kumimoji="1" lang="en-US" altLang="ja-JP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4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kumimoji="1" lang="en-US" altLang="ja-JP" sz="4000" b="0" i="1" smtClean="0">
                          <a:latin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kumimoji="1" lang="en-US" altLang="ja-JP" sz="4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kumimoji="1" lang="en-US" altLang="ja-JP" sz="4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kumimoji="1" lang="en-US" altLang="ja-JP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1" lang="en-US" altLang="ja-JP" sz="4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sz="40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C2DE6142-AFAF-4379-8E40-8A71E146F6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8229" y="2593442"/>
                <a:ext cx="3672407" cy="11524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xmlns="" id="{6D79C0DF-D871-46A7-B351-BA507ECBE254}"/>
              </a:ext>
            </a:extLst>
          </p:cNvPr>
          <p:cNvCxnSpPr>
            <a:cxnSpLocks/>
          </p:cNvCxnSpPr>
          <p:nvPr/>
        </p:nvCxnSpPr>
        <p:spPr>
          <a:xfrm flipV="1">
            <a:off x="8544272" y="3550274"/>
            <a:ext cx="720080" cy="9143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769E30CA-AEE7-4C2A-9B26-025B8E0031D4}"/>
              </a:ext>
            </a:extLst>
          </p:cNvPr>
          <p:cNvSpPr txBox="1"/>
          <p:nvPr/>
        </p:nvSpPr>
        <p:spPr>
          <a:xfrm>
            <a:off x="6818837" y="4435791"/>
            <a:ext cx="21611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Mass density</a:t>
            </a:r>
          </a:p>
          <a:p>
            <a:pPr algn="l"/>
            <a:r>
              <a:rPr kumimoji="1" lang="en-US" altLang="ja-JP" sz="2800" dirty="0"/>
              <a:t>of water</a:t>
            </a:r>
            <a:endParaRPr kumimoji="1" lang="ja-JP" altLang="en-US" sz="2800" dirty="0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xmlns="" id="{470C9786-6A1E-4B5D-AA45-FE5D6A6EA674}"/>
              </a:ext>
            </a:extLst>
          </p:cNvPr>
          <p:cNvCxnSpPr>
            <a:cxnSpLocks/>
          </p:cNvCxnSpPr>
          <p:nvPr/>
        </p:nvCxnSpPr>
        <p:spPr>
          <a:xfrm flipH="1" flipV="1">
            <a:off x="10782286" y="3427734"/>
            <a:ext cx="786322" cy="10368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xmlns="" id="{2976B981-A25D-43F4-99E7-C57F2E9A2E35}"/>
              </a:ext>
            </a:extLst>
          </p:cNvPr>
          <p:cNvSpPr txBox="1"/>
          <p:nvPr/>
        </p:nvSpPr>
        <p:spPr>
          <a:xfrm>
            <a:off x="10646577" y="4462126"/>
            <a:ext cx="15600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Speed of</a:t>
            </a:r>
          </a:p>
          <a:p>
            <a:pPr algn="ctr"/>
            <a:r>
              <a:rPr kumimoji="1" lang="en-US" altLang="ja-JP" sz="2800" dirty="0"/>
              <a:t>bullet</a:t>
            </a:r>
            <a:endParaRPr kumimoji="1" lang="ja-JP" altLang="en-US" sz="2800" dirty="0"/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xmlns="" id="{C9F1994F-A263-446F-A6C8-2C34B270DFBE}"/>
              </a:ext>
            </a:extLst>
          </p:cNvPr>
          <p:cNvCxnSpPr>
            <a:cxnSpLocks/>
          </p:cNvCxnSpPr>
          <p:nvPr/>
        </p:nvCxnSpPr>
        <p:spPr>
          <a:xfrm flipH="1" flipV="1">
            <a:off x="10272464" y="3550274"/>
            <a:ext cx="146553" cy="22523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xmlns="" id="{D8F728EC-DFAE-41B5-B8D3-C392BC225428}"/>
              </a:ext>
            </a:extLst>
          </p:cNvPr>
          <p:cNvSpPr/>
          <p:nvPr/>
        </p:nvSpPr>
        <p:spPr>
          <a:xfrm>
            <a:off x="4380870" y="5276097"/>
            <a:ext cx="2385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http://sciabc.us/wIRX0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xmlns="" id="{05371139-7535-4B86-BD34-4D101FBBB2E4}"/>
              </a:ext>
            </a:extLst>
          </p:cNvPr>
          <p:cNvSpPr txBox="1"/>
          <p:nvPr/>
        </p:nvSpPr>
        <p:spPr>
          <a:xfrm>
            <a:off x="9426531" y="5932323"/>
            <a:ext cx="2478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Reference area</a:t>
            </a:r>
            <a:endParaRPr kumimoji="1" lang="ja-JP" altLang="en-US" sz="2800" dirty="0"/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xmlns="" id="{96A6A85E-2ACF-4B43-9C84-56E2D6C91412}"/>
              </a:ext>
            </a:extLst>
          </p:cNvPr>
          <p:cNvCxnSpPr>
            <a:cxnSpLocks/>
          </p:cNvCxnSpPr>
          <p:nvPr/>
        </p:nvCxnSpPr>
        <p:spPr>
          <a:xfrm flipV="1">
            <a:off x="8688288" y="3550274"/>
            <a:ext cx="1038697" cy="20506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xmlns="" id="{ABC60AD9-91BC-4712-94C4-6D970A977E56}"/>
              </a:ext>
            </a:extLst>
          </p:cNvPr>
          <p:cNvSpPr txBox="1"/>
          <p:nvPr/>
        </p:nvSpPr>
        <p:spPr>
          <a:xfrm>
            <a:off x="6794421" y="5546598"/>
            <a:ext cx="26180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Drag coefficient</a:t>
            </a:r>
          </a:p>
          <a:p>
            <a:pPr algn="l"/>
            <a:r>
              <a:rPr kumimoji="1" lang="en-US" altLang="ja-JP" sz="2800" dirty="0"/>
              <a:t>(shape effect)</a:t>
            </a:r>
            <a:endParaRPr kumimoji="1" lang="ja-JP" altLang="en-US" sz="2800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xmlns="" id="{EE38F938-B484-4BF3-806A-6FDE17CB4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8606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0B341951-4396-457A-BD67-19FC6FDD6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Collision of two vortex rings</a:t>
            </a:r>
            <a:endParaRPr kumimoji="1" lang="ja-JP" altLang="en-US" sz="40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xmlns="" id="{AB8B52C8-C55A-40B4-841F-1B168706B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F235CEB4-0CDE-49DF-BEC1-D96E4B7C7604}"/>
              </a:ext>
            </a:extLst>
          </p:cNvPr>
          <p:cNvSpPr/>
          <p:nvPr/>
        </p:nvSpPr>
        <p:spPr>
          <a:xfrm>
            <a:off x="2867726" y="3059668"/>
            <a:ext cx="64565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http</a:t>
            </a:r>
            <a:r>
              <a:rPr lang="en-US" altLang="ja-JP" dirty="0"/>
              <a:t>s</a:t>
            </a:r>
            <a:r>
              <a:rPr lang="ja-JP" altLang="en-US" dirty="0"/>
              <a:t>://twitter.com/InterestingSci1/status/1159102135180640256</a:t>
            </a:r>
          </a:p>
        </p:txBody>
      </p:sp>
    </p:spTree>
    <p:extLst>
      <p:ext uri="{BB962C8B-B14F-4D97-AF65-F5344CB8AC3E}">
        <p14:creationId xmlns:p14="http://schemas.microsoft.com/office/powerpoint/2010/main" val="3874534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25932335-8EE3-47BE-9A98-90DE7B3B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Current understanding</a:t>
            </a:r>
            <a:endParaRPr kumimoji="1" lang="ja-JP" altLang="en-US" sz="40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xmlns="" id="{996D639D-A83B-4706-8827-903B0213A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4" name="Picture 46" descr="fig2a.eps">
            <a:extLst>
              <a:ext uri="{FF2B5EF4-FFF2-40B4-BE49-F238E27FC236}">
                <a16:creationId xmlns:a16="http://schemas.microsoft.com/office/drawing/2014/main" xmlns="" id="{18B6D7FC-7AC7-4A7B-B18B-9465EDC56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8" t="4546"/>
          <a:stretch>
            <a:fillRect/>
          </a:stretch>
        </p:blipFill>
        <p:spPr bwMode="auto">
          <a:xfrm>
            <a:off x="8429378" y="1844824"/>
            <a:ext cx="27432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287714B3-8F63-47D2-8853-AEC2D191E576}"/>
              </a:ext>
            </a:extLst>
          </p:cNvPr>
          <p:cNvSpPr txBox="1"/>
          <p:nvPr/>
        </p:nvSpPr>
        <p:spPr>
          <a:xfrm>
            <a:off x="8224423" y="4450113"/>
            <a:ext cx="3344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J. Jia (ATLAS), talk at QM2011</a:t>
            </a:r>
            <a:endParaRPr kumimoji="1"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xmlns="" id="{D74E8D03-312D-4D7D-9E79-C8A82676D4D2}"/>
                  </a:ext>
                </a:extLst>
              </p:cNvPr>
              <p:cNvSpPr txBox="1"/>
              <p:nvPr/>
            </p:nvSpPr>
            <p:spPr>
              <a:xfrm>
                <a:off x="4817323" y="4293096"/>
                <a:ext cx="2766014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800" i="1">
                        <a:latin typeface="Cambria Math" panose="02040503050406030204" pitchFamily="18" charset="0"/>
                        <a:ea typeface="游ゴシック Medium" panose="020B0500000000000000" pitchFamily="50" charset="-128"/>
                      </a:rPr>
                      <m:t>𝑛</m:t>
                    </m:r>
                    <m:r>
                      <a:rPr kumimoji="1" lang="en-US" altLang="ja-JP" sz="2800" i="1">
                        <a:latin typeface="Cambria Math" panose="02040503050406030204" pitchFamily="18" charset="0"/>
                        <a:ea typeface="游ゴシック Medium" panose="020B0500000000000000" pitchFamily="50" charset="-128"/>
                      </a:rPr>
                      <m:t>=3</m:t>
                    </m:r>
                  </m:oMath>
                </a14:m>
                <a:r>
                  <a:rPr lang="en-US" altLang="ja-JP" sz="2800" dirty="0">
                    <a:latin typeface="Yu Gothic UI Semilight" panose="020B0400000000000000" pitchFamily="50" charset="-128"/>
                    <a:ea typeface="Yu Gothic UI Semilight" panose="020B0400000000000000" pitchFamily="50" charset="-128"/>
                    <a:sym typeface="Wingdings" panose="05000000000000000000" pitchFamily="2" charset="2"/>
                  </a:rPr>
                  <a:t> (hexapole)</a:t>
                </a:r>
              </a:p>
              <a:p>
                <a:r>
                  <a:rPr lang="en-US" altLang="ja-JP" sz="2800" dirty="0">
                    <a:latin typeface="Yu Gothic UI Semilight" panose="020B0400000000000000" pitchFamily="50" charset="-128"/>
                    <a:ea typeface="Yu Gothic UI Semilight" panose="020B0400000000000000" pitchFamily="50" charset="-128"/>
                    <a:sym typeface="Wingdings" panose="05000000000000000000" pitchFamily="2" charset="2"/>
                  </a:rPr>
                  <a:t>Triangular</a:t>
                </a:r>
                <a:r>
                  <a:rPr kumimoji="1" lang="en-US" altLang="ja-JP" sz="2800" dirty="0">
                    <a:latin typeface="Yu Gothic UI Semilight" panose="020B0400000000000000" pitchFamily="50" charset="-128"/>
                    <a:ea typeface="Yu Gothic UI Semilight" panose="020B0400000000000000" pitchFamily="50" charset="-128"/>
                  </a:rPr>
                  <a:t> flow</a:t>
                </a:r>
                <a:endParaRPr kumimoji="1" lang="ja-JP" altLang="en-US" sz="2800" dirty="0">
                  <a:latin typeface="Yu Gothic UI Semilight" panose="020B0400000000000000" pitchFamily="50" charset="-128"/>
                  <a:ea typeface="Yu Gothic UI Semilight" panose="020B0400000000000000" pitchFamily="50" charset="-128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D74E8D03-312D-4D7D-9E79-C8A82676D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323" y="4293096"/>
                <a:ext cx="2766014" cy="954107"/>
              </a:xfrm>
              <a:prstGeom prst="rect">
                <a:avLst/>
              </a:prstGeom>
              <a:blipFill>
                <a:blip r:embed="rId3"/>
                <a:stretch>
                  <a:fillRect l="-4405" t="-6369" r="-3524" b="-165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9B6BED28-FD62-4116-AEBE-828BE0F8DAC4}"/>
              </a:ext>
            </a:extLst>
          </p:cNvPr>
          <p:cNvSpPr txBox="1"/>
          <p:nvPr/>
        </p:nvSpPr>
        <p:spPr>
          <a:xfrm>
            <a:off x="5375920" y="5137546"/>
            <a:ext cx="2692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Alver</a:t>
            </a:r>
            <a:r>
              <a:rPr kumimoji="1" lang="en-US" altLang="ja-JP" sz="20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, Roland (2010)</a:t>
            </a:r>
            <a:endParaRPr kumimoji="1" lang="ja-JP" altLang="en-US" sz="2000" dirty="0"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8" name="二等辺三角形 7">
            <a:extLst>
              <a:ext uri="{FF2B5EF4-FFF2-40B4-BE49-F238E27FC236}">
                <a16:creationId xmlns:a16="http://schemas.microsoft.com/office/drawing/2014/main" xmlns="" id="{1F35A561-6318-4555-9632-F7B9E1293ED1}"/>
              </a:ext>
            </a:extLst>
          </p:cNvPr>
          <p:cNvSpPr/>
          <p:nvPr/>
        </p:nvSpPr>
        <p:spPr>
          <a:xfrm>
            <a:off x="5549272" y="2438554"/>
            <a:ext cx="1060704" cy="91440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左 8">
            <a:extLst>
              <a:ext uri="{FF2B5EF4-FFF2-40B4-BE49-F238E27FC236}">
                <a16:creationId xmlns:a16="http://schemas.microsoft.com/office/drawing/2014/main" xmlns="" id="{50494339-8DB7-4F89-BB55-E7F8C3F4C5DC}"/>
              </a:ext>
            </a:extLst>
          </p:cNvPr>
          <p:cNvSpPr/>
          <p:nvPr/>
        </p:nvSpPr>
        <p:spPr>
          <a:xfrm rot="5400000" flipH="1">
            <a:off x="5742439" y="3349040"/>
            <a:ext cx="674368" cy="9542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左 9">
            <a:extLst>
              <a:ext uri="{FF2B5EF4-FFF2-40B4-BE49-F238E27FC236}">
                <a16:creationId xmlns:a16="http://schemas.microsoft.com/office/drawing/2014/main" xmlns="" id="{B429B9A1-5989-4E54-99D2-50B0C45A731C}"/>
              </a:ext>
            </a:extLst>
          </p:cNvPr>
          <p:cNvSpPr/>
          <p:nvPr/>
        </p:nvSpPr>
        <p:spPr>
          <a:xfrm rot="-1800000" flipH="1">
            <a:off x="6474157" y="2170618"/>
            <a:ext cx="674368" cy="9542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左 10">
            <a:extLst>
              <a:ext uri="{FF2B5EF4-FFF2-40B4-BE49-F238E27FC236}">
                <a16:creationId xmlns:a16="http://schemas.microsoft.com/office/drawing/2014/main" xmlns="" id="{D7ED0E8B-94C4-4156-AF9E-AD023E83EB39}"/>
              </a:ext>
            </a:extLst>
          </p:cNvPr>
          <p:cNvSpPr/>
          <p:nvPr/>
        </p:nvSpPr>
        <p:spPr>
          <a:xfrm rot="12600000" flipH="1">
            <a:off x="5010724" y="2160406"/>
            <a:ext cx="674368" cy="9542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19DDC611-54EA-4165-A27B-C086E981F790}"/>
              </a:ext>
            </a:extLst>
          </p:cNvPr>
          <p:cNvSpPr txBox="1"/>
          <p:nvPr/>
        </p:nvSpPr>
        <p:spPr>
          <a:xfrm>
            <a:off x="2306105" y="5836843"/>
            <a:ext cx="75616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sym typeface="Wingdings" panose="05000000000000000000" pitchFamily="2" charset="2"/>
              </a:rPr>
              <a:t>Double-humped structure from third harmonics</a:t>
            </a:r>
            <a:endParaRPr kumimoji="1" lang="en-US" altLang="ja-JP" sz="2800" dirty="0"/>
          </a:p>
          <a:p>
            <a:pPr algn="ctr"/>
            <a:r>
              <a:rPr kumimoji="1" lang="en-US" altLang="ja-JP" sz="2800" dirty="0">
                <a:sym typeface="Wingdings" panose="05000000000000000000" pitchFamily="2" charset="2"/>
              </a:rPr>
              <a:t> </a:t>
            </a:r>
            <a:r>
              <a:rPr kumimoji="1" lang="en-US" altLang="ja-JP" sz="2800" dirty="0"/>
              <a:t>Mach cone interpretation was dead(!?)</a:t>
            </a:r>
            <a:endParaRPr kumimoji="1" lang="ja-JP" altLang="en-US" sz="28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xmlns="" id="{4139A5B2-CC45-49D1-B5B2-8ACDA936FF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40" t="11815" r="19440" b="16057"/>
          <a:stretch/>
        </p:blipFill>
        <p:spPr>
          <a:xfrm>
            <a:off x="838200" y="1868649"/>
            <a:ext cx="2969648" cy="2701445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C403F3D9-DA8D-49EF-9A40-277F275BB853}"/>
              </a:ext>
            </a:extLst>
          </p:cNvPr>
          <p:cNvSpPr txBox="1"/>
          <p:nvPr/>
        </p:nvSpPr>
        <p:spPr>
          <a:xfrm rot="16200000">
            <a:off x="-379669" y="2903657"/>
            <a:ext cx="2031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TH</a:t>
            </a:r>
            <a:r>
              <a:rPr lang="en-US" altLang="ja-JP" sz="2000" dirty="0"/>
              <a:t> </a:t>
            </a:r>
            <a:r>
              <a:rPr lang="en-US" altLang="ja-JP" sz="2000" i="1" dirty="0"/>
              <a:t>et al</a:t>
            </a:r>
            <a:r>
              <a:rPr lang="en-US" altLang="ja-JP" sz="2000" dirty="0"/>
              <a:t>. (2013)</a:t>
            </a:r>
          </a:p>
        </p:txBody>
      </p:sp>
    </p:spTree>
    <p:extLst>
      <p:ext uri="{BB962C8B-B14F-4D97-AF65-F5344CB8AC3E}">
        <p14:creationId xmlns:p14="http://schemas.microsoft.com/office/powerpoint/2010/main" val="1261718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楕円 108">
            <a:extLst>
              <a:ext uri="{FF2B5EF4-FFF2-40B4-BE49-F238E27FC236}">
                <a16:creationId xmlns:a16="http://schemas.microsoft.com/office/drawing/2014/main" xmlns="" id="{BF30D5A5-B6D6-4BF2-9672-5AB66B352FAD}"/>
              </a:ext>
            </a:extLst>
          </p:cNvPr>
          <p:cNvSpPr/>
          <p:nvPr/>
        </p:nvSpPr>
        <p:spPr>
          <a:xfrm>
            <a:off x="5735960" y="3653159"/>
            <a:ext cx="5290975" cy="1113041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B9706DC-7AA2-4253-8370-A3B27BA9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400" dirty="0"/>
              <a:t>(Ideal?) Dynamical modeling</a:t>
            </a:r>
            <a:endParaRPr kumimoji="1" lang="ja-JP" altLang="en-US" sz="4400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xmlns="" id="{F3433783-D9A4-400A-B2A6-B245CA1A80ED}"/>
              </a:ext>
            </a:extLst>
          </p:cNvPr>
          <p:cNvSpPr txBox="1"/>
          <p:nvPr/>
        </p:nvSpPr>
        <p:spPr>
          <a:xfrm>
            <a:off x="5674637" y="5633088"/>
            <a:ext cx="171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CGC theory</a:t>
            </a:r>
            <a:endParaRPr kumimoji="1" lang="ja-JP" altLang="en-US" sz="2400" dirty="0">
              <a:solidFill>
                <a:schemeClr val="tx1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xmlns="" id="{5D0D10CA-EDDB-42A7-A8AE-71A52BAD15C2}"/>
              </a:ext>
            </a:extLst>
          </p:cNvPr>
          <p:cNvSpPr txBox="1"/>
          <p:nvPr/>
        </p:nvSpPr>
        <p:spPr>
          <a:xfrm>
            <a:off x="9246248" y="5633088"/>
            <a:ext cx="1076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>
                <a:solidFill>
                  <a:schemeClr val="tx1"/>
                </a:solidFill>
                <a:latin typeface="Yu Gothic UI Light" panose="020B0300000000000000" pitchFamily="50" charset="-128"/>
                <a:ea typeface="Yu Gothic UI Light" panose="020B0300000000000000" pitchFamily="50" charset="-128"/>
              </a:rPr>
              <a:t>pQCD</a:t>
            </a:r>
            <a:endParaRPr kumimoji="1" lang="ja-JP" altLang="en-US" sz="2400" dirty="0">
              <a:solidFill>
                <a:schemeClr val="tx1"/>
              </a:solidFill>
              <a:latin typeface="Yu Gothic UI Light" panose="020B0300000000000000" pitchFamily="50" charset="-128"/>
              <a:ea typeface="Yu Gothic UI Light" panose="020B0300000000000000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xmlns="" id="{52806205-6122-4FFD-9E41-7A1965563053}"/>
              </a:ext>
            </a:extLst>
          </p:cNvPr>
          <p:cNvSpPr txBox="1"/>
          <p:nvPr/>
        </p:nvSpPr>
        <p:spPr>
          <a:xfrm>
            <a:off x="8691200" y="3823143"/>
            <a:ext cx="219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+mn-ea"/>
              </a:rPr>
              <a:t>Modification of</a:t>
            </a:r>
          </a:p>
          <a:p>
            <a:pPr algn="ctr"/>
            <a:r>
              <a:rPr lang="en-US" altLang="ja-JP" sz="2400" dirty="0">
                <a:latin typeface="+mn-ea"/>
              </a:rPr>
              <a:t>jet structure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xmlns="" id="{F07D340C-D372-4F3E-9D54-0AEF621B2FD5}"/>
              </a:ext>
            </a:extLst>
          </p:cNvPr>
          <p:cNvSpPr txBox="1"/>
          <p:nvPr/>
        </p:nvSpPr>
        <p:spPr>
          <a:xfrm>
            <a:off x="9177365" y="2583885"/>
            <a:ext cx="2063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n-ea"/>
              </a:rPr>
              <a:t>string</a:t>
            </a:r>
          </a:p>
          <a:p>
            <a:pPr algn="ctr"/>
            <a:r>
              <a:rPr kumimoji="1" lang="en-US" altLang="ja-JP" sz="2400" dirty="0">
                <a:latin typeface="+mn-ea"/>
              </a:rPr>
              <a:t>fragmentation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xmlns="" id="{94966801-F0AC-4EC9-B243-2DF486B2EB57}"/>
              </a:ext>
            </a:extLst>
          </p:cNvPr>
          <p:cNvSpPr txBox="1"/>
          <p:nvPr/>
        </p:nvSpPr>
        <p:spPr>
          <a:xfrm>
            <a:off x="5072318" y="4805451"/>
            <a:ext cx="2754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tx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Classi</a:t>
            </a:r>
            <a:r>
              <a:rPr kumimoji="1" lang="en-US" altLang="ja-JP" sz="24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cal Yang-Mills</a:t>
            </a:r>
            <a:endParaRPr kumimoji="1" lang="ja-JP" altLang="en-US" sz="2400" dirty="0">
              <a:solidFill>
                <a:schemeClr val="tx1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xmlns="" id="{F2678D24-A01C-4A73-A134-59D175CBA6FC}"/>
              </a:ext>
            </a:extLst>
          </p:cNvPr>
          <p:cNvSpPr txBox="1"/>
          <p:nvPr/>
        </p:nvSpPr>
        <p:spPr>
          <a:xfrm>
            <a:off x="5852251" y="3775716"/>
            <a:ext cx="1422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n-ea"/>
              </a:rPr>
              <a:t>Hydro-</a:t>
            </a:r>
          </a:p>
          <a:p>
            <a:pPr algn="ctr"/>
            <a:r>
              <a:rPr kumimoji="1" lang="en-US" altLang="ja-JP" sz="2400" dirty="0">
                <a:latin typeface="+mn-ea"/>
              </a:rPr>
              <a:t>dynamics</a:t>
            </a:r>
          </a:p>
        </p:txBody>
      </p:sp>
      <p:sp>
        <p:nvSpPr>
          <p:cNvPr id="46" name="矢印: 左右 45">
            <a:extLst>
              <a:ext uri="{FF2B5EF4-FFF2-40B4-BE49-F238E27FC236}">
                <a16:creationId xmlns:a16="http://schemas.microsoft.com/office/drawing/2014/main" xmlns="" id="{D984DDB4-EACC-4609-9DD9-23931AB5289C}"/>
              </a:ext>
            </a:extLst>
          </p:cNvPr>
          <p:cNvSpPr/>
          <p:nvPr/>
        </p:nvSpPr>
        <p:spPr>
          <a:xfrm>
            <a:off x="7169494" y="3828151"/>
            <a:ext cx="1744636" cy="990873"/>
          </a:xfrm>
          <a:prstGeom prst="leftRightArrow">
            <a:avLst>
              <a:gd name="adj1" fmla="val 50000"/>
              <a:gd name="adj2" fmla="val 3135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xmlns="" id="{A19D7AD1-FB74-47B8-8A72-53CB206E3D29}"/>
              </a:ext>
            </a:extLst>
          </p:cNvPr>
          <p:cNvSpPr txBox="1"/>
          <p:nvPr/>
        </p:nvSpPr>
        <p:spPr>
          <a:xfrm>
            <a:off x="7435610" y="3964177"/>
            <a:ext cx="1269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>
                <a:solidFill>
                  <a:schemeClr val="bg2"/>
                </a:solidFill>
                <a:latin typeface="+mn-ea"/>
              </a:rPr>
              <a:t>hydro+jet</a:t>
            </a:r>
            <a:endParaRPr kumimoji="1" lang="en-US" altLang="ja-JP" sz="2000" dirty="0">
              <a:solidFill>
                <a:schemeClr val="bg2"/>
              </a:solidFill>
              <a:latin typeface="+mn-ea"/>
            </a:endParaRPr>
          </a:p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+mn-ea"/>
              </a:rPr>
              <a:t>model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xmlns="" id="{9D49C34C-A3EB-4E28-BEA0-8B938A8D7516}"/>
              </a:ext>
            </a:extLst>
          </p:cNvPr>
          <p:cNvSpPr txBox="1"/>
          <p:nvPr/>
        </p:nvSpPr>
        <p:spPr>
          <a:xfrm>
            <a:off x="5846492" y="1904464"/>
            <a:ext cx="2988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+mn-ea"/>
              </a:rPr>
              <a:t>Hadronic transport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xmlns="" id="{E01458E8-B2E9-4172-A0B2-F48E70BF4DB2}"/>
              </a:ext>
            </a:extLst>
          </p:cNvPr>
          <p:cNvSpPr txBox="1"/>
          <p:nvPr/>
        </p:nvSpPr>
        <p:spPr>
          <a:xfrm>
            <a:off x="6822413" y="2698684"/>
            <a:ext cx="2178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n-ea"/>
              </a:rPr>
              <a:t>Recombination</a:t>
            </a:r>
          </a:p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+mn-ea"/>
              </a:rPr>
              <a:t>model</a:t>
            </a:r>
            <a:endParaRPr kumimoji="1" lang="ja-JP" altLang="en-US" sz="2400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xmlns="" id="{7F0DD7BE-E365-4F22-AD3A-BA952738F040}"/>
              </a:ext>
            </a:extLst>
          </p:cNvPr>
          <p:cNvCxnSpPr/>
          <p:nvPr/>
        </p:nvCxnSpPr>
        <p:spPr>
          <a:xfrm flipV="1">
            <a:off x="6592865" y="5201924"/>
            <a:ext cx="0" cy="4314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xmlns="" id="{A4F5C180-98C0-44DF-85C0-890387D7FE53}"/>
              </a:ext>
            </a:extLst>
          </p:cNvPr>
          <p:cNvCxnSpPr/>
          <p:nvPr/>
        </p:nvCxnSpPr>
        <p:spPr>
          <a:xfrm flipV="1">
            <a:off x="6578393" y="4509160"/>
            <a:ext cx="0" cy="360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xmlns="" id="{79BE92FD-C977-42A1-AEC1-7E2DD303F89E}"/>
              </a:ext>
            </a:extLst>
          </p:cNvPr>
          <p:cNvCxnSpPr>
            <a:cxnSpLocks/>
          </p:cNvCxnSpPr>
          <p:nvPr/>
        </p:nvCxnSpPr>
        <p:spPr>
          <a:xfrm flipV="1">
            <a:off x="6542001" y="2408199"/>
            <a:ext cx="0" cy="13579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xmlns="" id="{CFD15C3A-7B46-4206-9922-E740FD0B6A34}"/>
              </a:ext>
            </a:extLst>
          </p:cNvPr>
          <p:cNvCxnSpPr>
            <a:cxnSpLocks/>
            <a:stCxn id="41" idx="0"/>
            <a:endCxn id="42" idx="2"/>
          </p:cNvCxnSpPr>
          <p:nvPr/>
        </p:nvCxnSpPr>
        <p:spPr>
          <a:xfrm flipV="1">
            <a:off x="9784465" y="4654140"/>
            <a:ext cx="2548" cy="97894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xmlns="" id="{634EF30C-D020-43E5-976F-F5887AA51210}"/>
              </a:ext>
            </a:extLst>
          </p:cNvPr>
          <p:cNvCxnSpPr>
            <a:cxnSpLocks/>
            <a:stCxn id="42" idx="0"/>
            <a:endCxn id="43" idx="2"/>
          </p:cNvCxnSpPr>
          <p:nvPr/>
        </p:nvCxnSpPr>
        <p:spPr>
          <a:xfrm flipV="1">
            <a:off x="9787013" y="3414882"/>
            <a:ext cx="422045" cy="4082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xmlns="" id="{B9212274-3931-46C4-8F3D-D64CA7553AFF}"/>
              </a:ext>
            </a:extLst>
          </p:cNvPr>
          <p:cNvCxnSpPr>
            <a:cxnSpLocks/>
            <a:stCxn id="42" idx="0"/>
            <a:endCxn id="49" idx="2"/>
          </p:cNvCxnSpPr>
          <p:nvPr/>
        </p:nvCxnSpPr>
        <p:spPr>
          <a:xfrm flipH="1" flipV="1">
            <a:off x="7911814" y="3529681"/>
            <a:ext cx="1875199" cy="2934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xmlns="" id="{6831C7BE-6763-487F-8CA7-3CB49932C9A2}"/>
              </a:ext>
            </a:extLst>
          </p:cNvPr>
          <p:cNvCxnSpPr>
            <a:cxnSpLocks/>
            <a:stCxn id="45" idx="0"/>
            <a:endCxn id="49" idx="2"/>
          </p:cNvCxnSpPr>
          <p:nvPr/>
        </p:nvCxnSpPr>
        <p:spPr>
          <a:xfrm flipV="1">
            <a:off x="6563343" y="3529681"/>
            <a:ext cx="1348471" cy="2460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xmlns="" id="{E02F19E6-06EC-46F4-A2D6-C640A6EA28FC}"/>
              </a:ext>
            </a:extLst>
          </p:cNvPr>
          <p:cNvCxnSpPr>
            <a:cxnSpLocks/>
            <a:endCxn id="42" idx="2"/>
          </p:cNvCxnSpPr>
          <p:nvPr/>
        </p:nvCxnSpPr>
        <p:spPr>
          <a:xfrm flipV="1">
            <a:off x="6592865" y="4654140"/>
            <a:ext cx="3194148" cy="9908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xmlns="" id="{D0BBFFAD-70BA-4BED-9EC8-E35D69C56144}"/>
              </a:ext>
            </a:extLst>
          </p:cNvPr>
          <p:cNvCxnSpPr>
            <a:cxnSpLocks/>
          </p:cNvCxnSpPr>
          <p:nvPr/>
        </p:nvCxnSpPr>
        <p:spPr>
          <a:xfrm flipH="1" flipV="1">
            <a:off x="7899976" y="2379830"/>
            <a:ext cx="1" cy="3260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xmlns="" id="{6DF3EED6-71DA-4C36-B172-3CC48E67D3C3}"/>
              </a:ext>
            </a:extLst>
          </p:cNvPr>
          <p:cNvCxnSpPr>
            <a:cxnSpLocks/>
            <a:stCxn id="43" idx="0"/>
            <a:endCxn id="5" idx="3"/>
          </p:cNvCxnSpPr>
          <p:nvPr/>
        </p:nvCxnSpPr>
        <p:spPr>
          <a:xfrm flipH="1" flipV="1">
            <a:off x="9821359" y="1690336"/>
            <a:ext cx="387699" cy="89354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xmlns="" id="{43818ACC-6DA5-4564-88C5-3724307F8B29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7435610" y="1690336"/>
            <a:ext cx="634949" cy="2309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xmlns="" id="{AD4232D7-BEB7-406D-A60D-75BAC93C9EA2}"/>
              </a:ext>
            </a:extLst>
          </p:cNvPr>
          <p:cNvGrpSpPr>
            <a:grpSpLocks noChangeAspect="1"/>
          </p:cNvGrpSpPr>
          <p:nvPr/>
        </p:nvGrpSpPr>
        <p:grpSpPr>
          <a:xfrm>
            <a:off x="411208" y="2022516"/>
            <a:ext cx="4329954" cy="4088726"/>
            <a:chOff x="424110" y="2040843"/>
            <a:chExt cx="3898424" cy="3681234"/>
          </a:xfrm>
        </p:grpSpPr>
        <p:sp>
          <p:nvSpPr>
            <p:cNvPr id="64" name="Line 3">
              <a:extLst>
                <a:ext uri="{FF2B5EF4-FFF2-40B4-BE49-F238E27FC236}">
                  <a16:creationId xmlns:a16="http://schemas.microsoft.com/office/drawing/2014/main" xmlns="" id="{760BFBB6-F2A9-49BC-AC0F-ECF99A2B2F5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246195" y="2677126"/>
              <a:ext cx="0" cy="2462449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66" name="Line 4">
              <a:extLst>
                <a:ext uri="{FF2B5EF4-FFF2-40B4-BE49-F238E27FC236}">
                  <a16:creationId xmlns:a16="http://schemas.microsoft.com/office/drawing/2014/main" xmlns="" id="{E996A5FC-28AC-41EC-A7BE-7FEEA6D78B4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04133" y="4837395"/>
              <a:ext cx="3240405" cy="0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xmlns="" id="{43EF96A1-07B2-4716-8537-95D49674400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10582" y="3032028"/>
              <a:ext cx="2142268" cy="2151268"/>
            </a:xfrm>
            <a:custGeom>
              <a:avLst/>
              <a:gdLst>
                <a:gd name="T0" fmla="*/ 0 w 2148"/>
                <a:gd name="T1" fmla="*/ 2160 h 2160"/>
                <a:gd name="T2" fmla="*/ 2148 w 2148"/>
                <a:gd name="T3" fmla="*/ 0 h 2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48" h="2160">
                  <a:moveTo>
                    <a:pt x="0" y="2160"/>
                  </a:moveTo>
                  <a:lnTo>
                    <a:pt x="2148" y="0"/>
                  </a:lnTo>
                </a:path>
              </a:pathLst>
            </a:custGeom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xmlns="" id="{CC683B8D-788E-4F67-B911-E58F76334B7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4110" y="3032028"/>
              <a:ext cx="2166699" cy="2151268"/>
            </a:xfrm>
            <a:custGeom>
              <a:avLst/>
              <a:gdLst>
                <a:gd name="T0" fmla="*/ 2164 w 2164"/>
                <a:gd name="T1" fmla="*/ 2157 h 2157"/>
                <a:gd name="T2" fmla="*/ 0 w 2164"/>
                <a:gd name="T3" fmla="*/ 0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4" h="2157">
                  <a:moveTo>
                    <a:pt x="2164" y="2157"/>
                  </a:moveTo>
                  <a:lnTo>
                    <a:pt x="0" y="0"/>
                  </a:lnTo>
                </a:path>
              </a:pathLst>
            </a:custGeom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xmlns="" id="{CE3DAA7B-14DE-4D11-95DB-4266C742B53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0871" y="2895725"/>
              <a:ext cx="2957513" cy="1613772"/>
            </a:xfrm>
            <a:custGeom>
              <a:avLst/>
              <a:gdLst>
                <a:gd name="T0" fmla="*/ 90 w 3286"/>
                <a:gd name="T1" fmla="*/ 458 h 1793"/>
                <a:gd name="T2" fmla="*/ 650 w 3286"/>
                <a:gd name="T3" fmla="*/ 1126 h 1793"/>
                <a:gd name="T4" fmla="*/ 1221 w 3286"/>
                <a:gd name="T5" fmla="*/ 1629 h 1793"/>
                <a:gd name="T6" fmla="*/ 1401 w 3286"/>
                <a:gd name="T7" fmla="*/ 1752 h 1793"/>
                <a:gd name="T8" fmla="*/ 1601 w 3286"/>
                <a:gd name="T9" fmla="*/ 1793 h 1793"/>
                <a:gd name="T10" fmla="*/ 1793 w 3286"/>
                <a:gd name="T11" fmla="*/ 1752 h 1793"/>
                <a:gd name="T12" fmla="*/ 1985 w 3286"/>
                <a:gd name="T13" fmla="*/ 1626 h 1793"/>
                <a:gd name="T14" fmla="*/ 2528 w 3286"/>
                <a:gd name="T15" fmla="*/ 1151 h 1793"/>
                <a:gd name="T16" fmla="*/ 3169 w 3286"/>
                <a:gd name="T17" fmla="*/ 399 h 1793"/>
                <a:gd name="T18" fmla="*/ 3228 w 3286"/>
                <a:gd name="T19" fmla="*/ 161 h 1793"/>
                <a:gd name="T20" fmla="*/ 2960 w 3286"/>
                <a:gd name="T21" fmla="*/ 31 h 1793"/>
                <a:gd name="T22" fmla="*/ 2364 w 3286"/>
                <a:gd name="T23" fmla="*/ 309 h 1793"/>
                <a:gd name="T24" fmla="*/ 1600 w 3286"/>
                <a:gd name="T25" fmla="*/ 518 h 1793"/>
                <a:gd name="T26" fmla="*/ 915 w 3286"/>
                <a:gd name="T27" fmla="*/ 319 h 1793"/>
                <a:gd name="T28" fmla="*/ 279 w 3286"/>
                <a:gd name="T29" fmla="*/ 21 h 1793"/>
                <a:gd name="T30" fmla="*/ 31 w 3286"/>
                <a:gd name="T31" fmla="*/ 190 h 1793"/>
                <a:gd name="T32" fmla="*/ 90 w 3286"/>
                <a:gd name="T33" fmla="*/ 458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86" h="1793">
                  <a:moveTo>
                    <a:pt x="90" y="458"/>
                  </a:moveTo>
                  <a:cubicBezTo>
                    <a:pt x="193" y="614"/>
                    <a:pt x="462" y="931"/>
                    <a:pt x="650" y="1126"/>
                  </a:cubicBezTo>
                  <a:lnTo>
                    <a:pt x="1221" y="1629"/>
                  </a:lnTo>
                  <a:cubicBezTo>
                    <a:pt x="1346" y="1733"/>
                    <a:pt x="1338" y="1725"/>
                    <a:pt x="1401" y="1752"/>
                  </a:cubicBezTo>
                  <a:cubicBezTo>
                    <a:pt x="1464" y="1779"/>
                    <a:pt x="1536" y="1793"/>
                    <a:pt x="1601" y="1793"/>
                  </a:cubicBezTo>
                  <a:cubicBezTo>
                    <a:pt x="1666" y="1793"/>
                    <a:pt x="1729" y="1780"/>
                    <a:pt x="1793" y="1752"/>
                  </a:cubicBezTo>
                  <a:cubicBezTo>
                    <a:pt x="1857" y="1724"/>
                    <a:pt x="1863" y="1726"/>
                    <a:pt x="1985" y="1626"/>
                  </a:cubicBezTo>
                  <a:lnTo>
                    <a:pt x="2528" y="1151"/>
                  </a:lnTo>
                  <a:cubicBezTo>
                    <a:pt x="2725" y="947"/>
                    <a:pt x="3052" y="564"/>
                    <a:pt x="3169" y="399"/>
                  </a:cubicBezTo>
                  <a:cubicBezTo>
                    <a:pt x="3286" y="234"/>
                    <a:pt x="3263" y="222"/>
                    <a:pt x="3228" y="161"/>
                  </a:cubicBezTo>
                  <a:cubicBezTo>
                    <a:pt x="3193" y="100"/>
                    <a:pt x="3104" y="6"/>
                    <a:pt x="2960" y="31"/>
                  </a:cubicBezTo>
                  <a:cubicBezTo>
                    <a:pt x="2816" y="56"/>
                    <a:pt x="2591" y="228"/>
                    <a:pt x="2364" y="309"/>
                  </a:cubicBezTo>
                  <a:cubicBezTo>
                    <a:pt x="2137" y="390"/>
                    <a:pt x="1841" y="516"/>
                    <a:pt x="1600" y="518"/>
                  </a:cubicBezTo>
                  <a:cubicBezTo>
                    <a:pt x="1359" y="520"/>
                    <a:pt x="1135" y="402"/>
                    <a:pt x="915" y="319"/>
                  </a:cubicBezTo>
                  <a:cubicBezTo>
                    <a:pt x="695" y="236"/>
                    <a:pt x="426" y="42"/>
                    <a:pt x="279" y="21"/>
                  </a:cubicBezTo>
                  <a:cubicBezTo>
                    <a:pt x="132" y="0"/>
                    <a:pt x="62" y="117"/>
                    <a:pt x="31" y="190"/>
                  </a:cubicBezTo>
                  <a:cubicBezTo>
                    <a:pt x="0" y="263"/>
                    <a:pt x="78" y="402"/>
                    <a:pt x="90" y="4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49000">
                  <a:srgbClr val="FF0000">
                    <a:alpha val="70000"/>
                    <a:lumMod val="73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 dirty="0">
                <a:latin typeface="+mn-lt"/>
              </a:endParaRPr>
            </a:p>
          </p:txBody>
        </p:sp>
        <p:sp>
          <p:nvSpPr>
            <p:cNvPr id="71" name="Text Box 8">
              <a:extLst>
                <a:ext uri="{FF2B5EF4-FFF2-40B4-BE49-F238E27FC236}">
                  <a16:creationId xmlns:a16="http://schemas.microsoft.com/office/drawing/2014/main" xmlns="" id="{E4EE3A29-8161-47FF-BC1B-578388AB9A4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374783" y="4812963"/>
              <a:ext cx="278125" cy="3739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lang="en-US" altLang="ja-JP" sz="2400">
                  <a:solidFill>
                    <a:schemeClr val="tx1"/>
                  </a:solidFill>
                  <a:effectLst/>
                  <a:latin typeface="+mn-lt"/>
                  <a:cs typeface="Arial" charset="0"/>
                </a:rPr>
                <a:t>0</a:t>
              </a:r>
            </a:p>
          </p:txBody>
        </p:sp>
        <p:sp>
          <p:nvSpPr>
            <p:cNvPr id="73" name="AutoShape 9">
              <a:extLst>
                <a:ext uri="{FF2B5EF4-FFF2-40B4-BE49-F238E27FC236}">
                  <a16:creationId xmlns:a16="http://schemas.microsoft.com/office/drawing/2014/main" xmlns="" id="{91E2D893-91A4-4531-A849-B961B09289F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2704117">
              <a:off x="1779422" y="4902975"/>
              <a:ext cx="276463" cy="513064"/>
            </a:xfrm>
            <a:prstGeom prst="upArrow">
              <a:avLst>
                <a:gd name="adj1" fmla="val 50000"/>
                <a:gd name="adj2" fmla="val 46395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74" name="Text Box 10">
              <a:extLst>
                <a:ext uri="{FF2B5EF4-FFF2-40B4-BE49-F238E27FC236}">
                  <a16:creationId xmlns:a16="http://schemas.microsoft.com/office/drawing/2014/main" xmlns="" id="{5F64315B-8A6D-4916-B2C8-5315D9B255B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796735" y="4477161"/>
              <a:ext cx="1525799" cy="360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kumimoji="0" lang="en-US" altLang="ja-JP" sz="2000" dirty="0">
                  <a:solidFill>
                    <a:schemeClr val="tx1"/>
                  </a:solidFill>
                  <a:latin typeface="+mn-ea"/>
                  <a:ea typeface="+mn-ea"/>
                  <a:cs typeface="Arial" charset="0"/>
                </a:rPr>
                <a:t>collision</a:t>
              </a:r>
              <a:r>
                <a:rPr kumimoji="0" lang="ja-JP" altLang="en-US" sz="2000" dirty="0">
                  <a:solidFill>
                    <a:schemeClr val="tx1"/>
                  </a:solidFill>
                  <a:latin typeface="+mn-ea"/>
                  <a:ea typeface="+mn-ea"/>
                  <a:cs typeface="Arial" charset="0"/>
                </a:rPr>
                <a:t> 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+mn-ea"/>
                  <a:ea typeface="+mn-ea"/>
                  <a:cs typeface="Arial" charset="0"/>
                </a:rPr>
                <a:t>axis</a:t>
              </a:r>
              <a:endParaRPr kumimoji="0" lang="en-US" altLang="ja-JP" sz="2000" dirty="0">
                <a:solidFill>
                  <a:schemeClr val="tx1"/>
                </a:solidFill>
                <a:effectLst/>
                <a:latin typeface="+mn-ea"/>
                <a:ea typeface="+mn-ea"/>
                <a:cs typeface="Arial" charset="0"/>
              </a:endParaRPr>
            </a:p>
          </p:txBody>
        </p:sp>
        <p:sp>
          <p:nvSpPr>
            <p:cNvPr id="76" name="Text Box 11">
              <a:extLst>
                <a:ext uri="{FF2B5EF4-FFF2-40B4-BE49-F238E27FC236}">
                  <a16:creationId xmlns:a16="http://schemas.microsoft.com/office/drawing/2014/main" xmlns="" id="{16D8F01E-40C9-42E1-B9BC-16F09F9AE6A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6200000">
              <a:off x="1704685" y="2197579"/>
              <a:ext cx="729127" cy="41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kumimoji="0" lang="en-US" altLang="ja-JP" sz="2400" dirty="0">
                  <a:solidFill>
                    <a:schemeClr val="tx1"/>
                  </a:solidFill>
                  <a:latin typeface="+mn-ea"/>
                  <a:ea typeface="+mn-ea"/>
                  <a:cs typeface="Arial" charset="0"/>
                </a:rPr>
                <a:t>time</a:t>
              </a:r>
              <a:endParaRPr kumimoji="0" lang="en-US" altLang="ja-JP" sz="2400" dirty="0">
                <a:solidFill>
                  <a:schemeClr val="tx1"/>
                </a:solidFill>
                <a:effectLst/>
                <a:latin typeface="+mn-ea"/>
                <a:ea typeface="+mn-ea"/>
                <a:cs typeface="Arial" charset="0"/>
              </a:endParaRPr>
            </a:p>
          </p:txBody>
        </p:sp>
        <p:sp>
          <p:nvSpPr>
            <p:cNvPr id="77" name="Oval 12">
              <a:extLst>
                <a:ext uri="{FF2B5EF4-FFF2-40B4-BE49-F238E27FC236}">
                  <a16:creationId xmlns:a16="http://schemas.microsoft.com/office/drawing/2014/main" xmlns="" id="{D4C5069B-7E0A-4A80-99BD-5B314D78F4D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81100" y="2945874"/>
              <a:ext cx="87440" cy="8615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78" name="Oval 13">
              <a:extLst>
                <a:ext uri="{FF2B5EF4-FFF2-40B4-BE49-F238E27FC236}">
                  <a16:creationId xmlns:a16="http://schemas.microsoft.com/office/drawing/2014/main" xmlns="" id="{067851B4-4311-412F-96D8-8DE4552D3F1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00892" y="2957447"/>
              <a:ext cx="86153" cy="86153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79" name="Oval 14">
              <a:extLst>
                <a:ext uri="{FF2B5EF4-FFF2-40B4-BE49-F238E27FC236}">
                  <a16:creationId xmlns:a16="http://schemas.microsoft.com/office/drawing/2014/main" xmlns="" id="{066A1D5F-8FCF-4396-97FB-8B7A531D032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44611" y="3173474"/>
              <a:ext cx="86153" cy="86153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0" name="Oval 15">
              <a:extLst>
                <a:ext uri="{FF2B5EF4-FFF2-40B4-BE49-F238E27FC236}">
                  <a16:creationId xmlns:a16="http://schemas.microsoft.com/office/drawing/2014/main" xmlns="" id="{0BB24E9D-99EB-4924-9A05-151992CBA47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71018" y="3109180"/>
              <a:ext cx="86154" cy="86153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2" name="Oval 16">
              <a:extLst>
                <a:ext uri="{FF2B5EF4-FFF2-40B4-BE49-F238E27FC236}">
                  <a16:creationId xmlns:a16="http://schemas.microsoft.com/office/drawing/2014/main" xmlns="" id="{9F841B69-C8FE-4CE9-9327-2DF07611DC5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19789" y="3150328"/>
              <a:ext cx="87440" cy="8615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3" name="Oval 17">
              <a:extLst>
                <a:ext uri="{FF2B5EF4-FFF2-40B4-BE49-F238E27FC236}">
                  <a16:creationId xmlns:a16="http://schemas.microsoft.com/office/drawing/2014/main" xmlns="" id="{8D725D54-DC40-4067-AFD4-67A64B32EFD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73199" y="2957447"/>
              <a:ext cx="86153" cy="86153"/>
            </a:xfrm>
            <a:prstGeom prst="ellipse">
              <a:avLst/>
            </a:prstGeom>
            <a:solidFill>
              <a:srgbClr val="CCFFCC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4" name="Oval 18">
              <a:extLst>
                <a:ext uri="{FF2B5EF4-FFF2-40B4-BE49-F238E27FC236}">
                  <a16:creationId xmlns:a16="http://schemas.microsoft.com/office/drawing/2014/main" xmlns="" id="{FBEC3CFA-D126-46A7-BEA9-F57620B0C86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44405" y="2945874"/>
              <a:ext cx="86154" cy="86154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5" name="Oval 19">
              <a:extLst>
                <a:ext uri="{FF2B5EF4-FFF2-40B4-BE49-F238E27FC236}">
                  <a16:creationId xmlns:a16="http://schemas.microsoft.com/office/drawing/2014/main" xmlns="" id="{5712106F-B73B-46C3-9DCE-21684B50200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88722" y="2904726"/>
              <a:ext cx="87440" cy="86154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6" name="Oval 20">
              <a:extLst>
                <a:ext uri="{FF2B5EF4-FFF2-40B4-BE49-F238E27FC236}">
                  <a16:creationId xmlns:a16="http://schemas.microsoft.com/office/drawing/2014/main" xmlns="" id="{CFB49946-B7E0-4357-AB10-BB2E0491448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66564" y="3109180"/>
              <a:ext cx="86153" cy="86153"/>
            </a:xfrm>
            <a:prstGeom prst="ellipse">
              <a:avLst/>
            </a:prstGeom>
            <a:solidFill>
              <a:srgbClr val="6666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7" name="Oval 21">
              <a:extLst>
                <a:ext uri="{FF2B5EF4-FFF2-40B4-BE49-F238E27FC236}">
                  <a16:creationId xmlns:a16="http://schemas.microsoft.com/office/drawing/2014/main" xmlns="" id="{0509AFA3-B0CC-4E94-88FD-2BD90DD436E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24242" y="2987021"/>
              <a:ext cx="86154" cy="8615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8" name="Oval 22">
              <a:extLst>
                <a:ext uri="{FF2B5EF4-FFF2-40B4-BE49-F238E27FC236}">
                  <a16:creationId xmlns:a16="http://schemas.microsoft.com/office/drawing/2014/main" xmlns="" id="{2BD88D3F-E5C2-486B-9AB3-FE83DCF34D4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65390" y="3150328"/>
              <a:ext cx="86154" cy="86153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9" name="Oval 23">
              <a:extLst>
                <a:ext uri="{FF2B5EF4-FFF2-40B4-BE49-F238E27FC236}">
                  <a16:creationId xmlns:a16="http://schemas.microsoft.com/office/drawing/2014/main" xmlns="" id="{6D918A66-0CFA-4489-9DBA-619F7DFEC00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69845" y="2945874"/>
              <a:ext cx="86153" cy="86154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0" name="Oval 24">
              <a:extLst>
                <a:ext uri="{FF2B5EF4-FFF2-40B4-BE49-F238E27FC236}">
                  <a16:creationId xmlns:a16="http://schemas.microsoft.com/office/drawing/2014/main" xmlns="" id="{25707C2B-07D9-4A29-9082-96FAB0CF22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87549" y="3064174"/>
              <a:ext cx="86153" cy="86154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1" name="Oval 25">
              <a:extLst>
                <a:ext uri="{FF2B5EF4-FFF2-40B4-BE49-F238E27FC236}">
                  <a16:creationId xmlns:a16="http://schemas.microsoft.com/office/drawing/2014/main" xmlns="" id="{E69F1E93-CA78-47B4-B3FC-F1EB472D45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60937" y="2863578"/>
              <a:ext cx="86153" cy="8743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2" name="Oval 26">
              <a:extLst>
                <a:ext uri="{FF2B5EF4-FFF2-40B4-BE49-F238E27FC236}">
                  <a16:creationId xmlns:a16="http://schemas.microsoft.com/office/drawing/2014/main" xmlns="" id="{A6A84BAB-6DCF-40C3-B43F-71F819910EC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36783" y="2823716"/>
              <a:ext cx="86153" cy="86153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3" name="Oval 27">
              <a:extLst>
                <a:ext uri="{FF2B5EF4-FFF2-40B4-BE49-F238E27FC236}">
                  <a16:creationId xmlns:a16="http://schemas.microsoft.com/office/drawing/2014/main" xmlns="" id="{D3B416F2-80F5-4D7B-BD23-DA3F13C422C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33635" y="2741420"/>
              <a:ext cx="86154" cy="86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4" name="Oval 28">
              <a:extLst>
                <a:ext uri="{FF2B5EF4-FFF2-40B4-BE49-F238E27FC236}">
                  <a16:creationId xmlns:a16="http://schemas.microsoft.com/office/drawing/2014/main" xmlns="" id="{66691BB9-EEE4-44A4-9F09-8AB4273BE0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39952" y="2782568"/>
              <a:ext cx="86153" cy="86153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5" name="Oval 29">
              <a:extLst>
                <a:ext uri="{FF2B5EF4-FFF2-40B4-BE49-F238E27FC236}">
                  <a16:creationId xmlns:a16="http://schemas.microsoft.com/office/drawing/2014/main" xmlns="" id="{C2326CED-DE29-413C-BBA2-71CD6EB267C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62706" y="2818572"/>
              <a:ext cx="86154" cy="86153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6" name="Oval 30">
              <a:extLst>
                <a:ext uri="{FF2B5EF4-FFF2-40B4-BE49-F238E27FC236}">
                  <a16:creationId xmlns:a16="http://schemas.microsoft.com/office/drawing/2014/main" xmlns="" id="{16AEFD04-E3F8-4748-9327-85A1E8907E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65390" y="2777424"/>
              <a:ext cx="86154" cy="8615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7" name="Oval 31">
              <a:extLst>
                <a:ext uri="{FF2B5EF4-FFF2-40B4-BE49-F238E27FC236}">
                  <a16:creationId xmlns:a16="http://schemas.microsoft.com/office/drawing/2014/main" xmlns="" id="{75B67F1D-0299-4C77-94D1-6182B76B75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10303" y="2904726"/>
              <a:ext cx="86154" cy="86154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8" name="Oval 32">
              <a:extLst>
                <a:ext uri="{FF2B5EF4-FFF2-40B4-BE49-F238E27FC236}">
                  <a16:creationId xmlns:a16="http://schemas.microsoft.com/office/drawing/2014/main" xmlns="" id="{D9AD4B27-26EE-45D0-8476-FAE99F8858C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05849" y="2782568"/>
              <a:ext cx="86153" cy="86153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00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99" name="AutoShape 33">
              <a:extLst>
                <a:ext uri="{FF2B5EF4-FFF2-40B4-BE49-F238E27FC236}">
                  <a16:creationId xmlns:a16="http://schemas.microsoft.com/office/drawing/2014/main" xmlns="" id="{0B5074B5-0E62-4946-8FCC-9598804A0E5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98892" y="4670232"/>
              <a:ext cx="285464" cy="326612"/>
            </a:xfrm>
            <a:prstGeom prst="irregularSeal1">
              <a:avLst/>
            </a:pr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80000" h="18034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00" name="Oval 34">
              <a:extLst>
                <a:ext uri="{FF2B5EF4-FFF2-40B4-BE49-F238E27FC236}">
                  <a16:creationId xmlns:a16="http://schemas.microsoft.com/office/drawing/2014/main" xmlns="" id="{829A69AA-3CDA-4806-8E80-64AFF55A4E3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00089" y="5354317"/>
              <a:ext cx="366475" cy="36776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16000" h="215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endParaRPr>
            </a:p>
          </p:txBody>
        </p:sp>
        <p:sp>
          <p:nvSpPr>
            <p:cNvPr id="101" name="AutoShape 39">
              <a:extLst>
                <a:ext uri="{FF2B5EF4-FFF2-40B4-BE49-F238E27FC236}">
                  <a16:creationId xmlns:a16="http://schemas.microsoft.com/office/drawing/2014/main" xmlns="" id="{ED1026B1-79F4-4CD7-83CD-1F02D634CED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8900000">
              <a:off x="2444220" y="4917120"/>
              <a:ext cx="276464" cy="455200"/>
            </a:xfrm>
            <a:prstGeom prst="upArrow">
              <a:avLst>
                <a:gd name="adj1" fmla="val 50000"/>
                <a:gd name="adj2" fmla="val 41163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02" name="Oval 34">
              <a:extLst>
                <a:ext uri="{FF2B5EF4-FFF2-40B4-BE49-F238E27FC236}">
                  <a16:creationId xmlns:a16="http://schemas.microsoft.com/office/drawing/2014/main" xmlns="" id="{C7F9131F-872D-4472-A485-FA258E87A9D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75988" y="5336237"/>
              <a:ext cx="366475" cy="36776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16000" h="215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endParaRPr>
            </a:p>
          </p:txBody>
        </p:sp>
        <p:cxnSp>
          <p:nvCxnSpPr>
            <p:cNvPr id="103" name="直線矢印コネクタ 102">
              <a:extLst>
                <a:ext uri="{FF2B5EF4-FFF2-40B4-BE49-F238E27FC236}">
                  <a16:creationId xmlns:a16="http://schemas.microsoft.com/office/drawing/2014/main" xmlns="" id="{54BE5386-CBC0-4B8E-B918-E5555B304A4A}"/>
                </a:ext>
              </a:extLst>
            </p:cNvPr>
            <p:cNvCxnSpPr/>
            <p:nvPr/>
          </p:nvCxnSpPr>
          <p:spPr>
            <a:xfrm flipV="1">
              <a:off x="2241623" y="2718692"/>
              <a:ext cx="305466" cy="21067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4" name="直線矢印コネクタ 103">
              <a:extLst>
                <a:ext uri="{FF2B5EF4-FFF2-40B4-BE49-F238E27FC236}">
                  <a16:creationId xmlns:a16="http://schemas.microsoft.com/office/drawing/2014/main" xmlns="" id="{53F67457-9CDF-47EF-B9D7-BA496457FC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2353" y="2743880"/>
              <a:ext cx="453771" cy="21067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2" name="矢印: 左右 61">
            <a:extLst>
              <a:ext uri="{FF2B5EF4-FFF2-40B4-BE49-F238E27FC236}">
                <a16:creationId xmlns:a16="http://schemas.microsoft.com/office/drawing/2014/main" xmlns="" id="{3DCC933C-94B8-42F2-BD0E-0DF39D1F94E8}"/>
              </a:ext>
            </a:extLst>
          </p:cNvPr>
          <p:cNvSpPr/>
          <p:nvPr/>
        </p:nvSpPr>
        <p:spPr>
          <a:xfrm>
            <a:off x="7263660" y="6156117"/>
            <a:ext cx="2020080" cy="484632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</a:rPr>
              <a:t>energy scale</a:t>
            </a:r>
            <a:endParaRPr kumimoji="1" lang="ja-JP" altLang="en-US" sz="2000" dirty="0">
              <a:solidFill>
                <a:schemeClr val="bg2"/>
              </a:solidFill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xmlns="" id="{AEA76E34-E14C-4125-8631-A99FC42203A0}"/>
              </a:ext>
            </a:extLst>
          </p:cNvPr>
          <p:cNvSpPr txBox="1"/>
          <p:nvPr/>
        </p:nvSpPr>
        <p:spPr>
          <a:xfrm>
            <a:off x="5092557" y="6136823"/>
            <a:ext cx="1989647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Soft sector</a:t>
            </a:r>
            <a:endParaRPr kumimoji="1" lang="ja-JP" altLang="en-US" sz="2800" dirty="0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xmlns="" id="{020D3A40-52B6-4892-A6DD-3530902D9979}"/>
              </a:ext>
            </a:extLst>
          </p:cNvPr>
          <p:cNvSpPr txBox="1"/>
          <p:nvPr/>
        </p:nvSpPr>
        <p:spPr>
          <a:xfrm>
            <a:off x="9544641" y="6136823"/>
            <a:ext cx="2117887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Hard sector</a:t>
            </a:r>
            <a:endParaRPr kumimoji="1" lang="ja-JP" altLang="en-US" sz="28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A89FD407-02A9-47B8-90E9-A38881DAA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xmlns="" id="{E12782C5-5827-4854-A768-63FCE512BD68}"/>
              </a:ext>
            </a:extLst>
          </p:cNvPr>
          <p:cNvSpPr txBox="1"/>
          <p:nvPr/>
        </p:nvSpPr>
        <p:spPr>
          <a:xfrm>
            <a:off x="1839085" y="3894034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QGP fluid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xmlns="" id="{20B47C20-07B8-4B3F-A564-F459191D15C2}"/>
              </a:ext>
            </a:extLst>
          </p:cNvPr>
          <p:cNvSpPr txBox="1"/>
          <p:nvPr/>
        </p:nvSpPr>
        <p:spPr>
          <a:xfrm>
            <a:off x="3143779" y="2540215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hadron gas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xmlns="" id="{90630D75-AD96-4579-B483-FCBDCBE77D45}"/>
              </a:ext>
            </a:extLst>
          </p:cNvPr>
          <p:cNvSpPr txBox="1"/>
          <p:nvPr/>
        </p:nvSpPr>
        <p:spPr>
          <a:xfrm>
            <a:off x="251978" y="5633088"/>
            <a:ext cx="126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Gluon </a:t>
            </a:r>
          </a:p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saturation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xmlns="" id="{F99F1221-03EB-4848-B446-72D8DA96C377}"/>
              </a:ext>
            </a:extLst>
          </p:cNvPr>
          <p:cNvSpPr txBox="1"/>
          <p:nvPr/>
        </p:nvSpPr>
        <p:spPr>
          <a:xfrm>
            <a:off x="1579812" y="2382038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jet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xmlns="" id="{FE14FDF2-AFFF-4805-8718-4CDFA9814C54}"/>
              </a:ext>
            </a:extLst>
          </p:cNvPr>
          <p:cNvSpPr txBox="1"/>
          <p:nvPr/>
        </p:nvSpPr>
        <p:spPr>
          <a:xfrm>
            <a:off x="2620521" y="2360614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jet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5EA4E90F-BDB2-4590-B891-FC0A2C73A173}"/>
              </a:ext>
            </a:extLst>
          </p:cNvPr>
          <p:cNvSpPr txBox="1"/>
          <p:nvPr/>
        </p:nvSpPr>
        <p:spPr>
          <a:xfrm>
            <a:off x="8070559" y="1274837"/>
            <a:ext cx="175080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hadronic</a:t>
            </a:r>
          </a:p>
          <a:p>
            <a:pPr algn="ctr"/>
            <a:r>
              <a:rPr kumimoji="1" lang="en-US" altLang="ja-JP" sz="2400" dirty="0"/>
              <a:t>observables</a:t>
            </a:r>
            <a:endParaRPr kumimoji="1" lang="ja-JP" altLang="en-US" sz="2400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xmlns="" id="{32855313-CDA3-499F-B6BB-EAC9C39F1A43}"/>
              </a:ext>
            </a:extLst>
          </p:cNvPr>
          <p:cNvSpPr txBox="1"/>
          <p:nvPr/>
        </p:nvSpPr>
        <p:spPr>
          <a:xfrm>
            <a:off x="1423858" y="4695289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Glasma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224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60B4D1B1-AEDC-4CAA-9EBC-DEEDD10C9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Precision</a:t>
            </a:r>
            <a:r>
              <a:rPr kumimoji="1" lang="ja-JP" altLang="en-US" sz="4000" dirty="0"/>
              <a:t> </a:t>
            </a:r>
            <a:r>
              <a:rPr kumimoji="1" lang="en-US" altLang="ja-JP" sz="4000" dirty="0"/>
              <a:t>physics</a:t>
            </a:r>
            <a:r>
              <a:rPr kumimoji="1" lang="ja-JP" altLang="en-US" sz="4000" dirty="0"/>
              <a:t> </a:t>
            </a:r>
            <a:r>
              <a:rPr kumimoji="1" lang="en-US" altLang="ja-JP" sz="4000" dirty="0"/>
              <a:t>from</a:t>
            </a:r>
            <a:r>
              <a:rPr kumimoji="1" lang="ja-JP" altLang="en-US" sz="4000" dirty="0"/>
              <a:t> </a:t>
            </a:r>
            <a:r>
              <a:rPr kumimoji="1" lang="en-US" altLang="ja-JP" sz="4000" dirty="0"/>
              <a:t/>
            </a:r>
            <a:br>
              <a:rPr kumimoji="1" lang="en-US" altLang="ja-JP" sz="4000" dirty="0"/>
            </a:br>
            <a:r>
              <a:rPr kumimoji="1" lang="en-US" altLang="ja-JP" sz="4000" dirty="0"/>
              <a:t>Bayesian parameter estimation</a:t>
            </a:r>
            <a:endParaRPr kumimoji="1" lang="ja-JP" altLang="en-US" sz="4000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xmlns="" id="{1797F22D-F616-4871-A805-5FEF2CEC484E}"/>
              </a:ext>
            </a:extLst>
          </p:cNvPr>
          <p:cNvSpPr/>
          <p:nvPr/>
        </p:nvSpPr>
        <p:spPr>
          <a:xfrm>
            <a:off x="383230" y="5427221"/>
            <a:ext cx="5173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8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游ゴシック Medium" panose="020B0500000000000000" pitchFamily="50" charset="-128"/>
                <a:ea typeface="游ゴシック Medium" panose="020B0500000000000000" pitchFamily="50" charset="-128"/>
                <a:sym typeface="Wingdings" panose="05000000000000000000" pitchFamily="2" charset="2"/>
              </a:rPr>
              <a:t>Exp. data meets 1</a:t>
            </a:r>
            <a:r>
              <a:rPr kumimoji="1" lang="en-US" altLang="ja-JP" sz="2800" baseline="300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游ゴシック Medium" panose="020B0500000000000000" pitchFamily="50" charset="-128"/>
                <a:ea typeface="游ゴシック Medium" panose="020B0500000000000000" pitchFamily="50" charset="-128"/>
                <a:sym typeface="Wingdings" panose="05000000000000000000" pitchFamily="2" charset="2"/>
              </a:rPr>
              <a:t>st</a:t>
            </a:r>
            <a:r>
              <a:rPr kumimoji="1" lang="en-US" altLang="ja-JP" sz="28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游ゴシック Medium" panose="020B0500000000000000" pitchFamily="50" charset="-128"/>
                <a:ea typeface="游ゴシック Medium" panose="020B0500000000000000" pitchFamily="50" charset="-128"/>
                <a:sym typeface="Wingdings" panose="05000000000000000000" pitchFamily="2" charset="2"/>
              </a:rPr>
              <a:t> principle results for the first time!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4F34D28A-E3B1-4360-86B9-55C31CE0AE0B}"/>
              </a:ext>
            </a:extLst>
          </p:cNvPr>
          <p:cNvSpPr txBox="1"/>
          <p:nvPr/>
        </p:nvSpPr>
        <p:spPr>
          <a:xfrm>
            <a:off x="9047612" y="4495195"/>
            <a:ext cx="3047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Paquet, poster at QM2018</a:t>
            </a:r>
            <a:endParaRPr kumimoji="1" lang="ja-JP" altLang="en-US" sz="20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xmlns="" id="{83102263-ABEE-4AB7-B6F0-C60F27F9CE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29"/>
          <a:stretch/>
        </p:blipFill>
        <p:spPr>
          <a:xfrm>
            <a:off x="245456" y="1995165"/>
            <a:ext cx="5449101" cy="310973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9D257500-9C1A-4421-96E8-26F7A6D6C9FF}"/>
              </a:ext>
            </a:extLst>
          </p:cNvPr>
          <p:cNvSpPr txBox="1"/>
          <p:nvPr/>
        </p:nvSpPr>
        <p:spPr>
          <a:xfrm>
            <a:off x="3512246" y="5104899"/>
            <a:ext cx="1951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Pratt </a:t>
            </a:r>
            <a:r>
              <a:rPr kumimoji="1" lang="en-US" altLang="ja-JP" sz="2000" i="1" dirty="0"/>
              <a:t>et al</a:t>
            </a:r>
            <a:r>
              <a:rPr kumimoji="1" lang="en-US" altLang="ja-JP" sz="2000" dirty="0"/>
              <a:t>.(2015)</a:t>
            </a:r>
            <a:endParaRPr kumimoji="1" lang="ja-JP" altLang="en-US" sz="20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92267755-3A14-43F7-8A85-75E68E2BCE7B}"/>
              </a:ext>
            </a:extLst>
          </p:cNvPr>
          <p:cNvSpPr txBox="1"/>
          <p:nvPr/>
        </p:nvSpPr>
        <p:spPr>
          <a:xfrm>
            <a:off x="1562834" y="1947278"/>
            <a:ext cx="3898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>
                <a:solidFill>
                  <a:schemeClr val="bg1"/>
                </a:solidFill>
              </a:rPr>
              <a:t>Sound velocity vs. Temperature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F7840498-A02B-479B-B452-BE4345E6D3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09" t="27998" r="3947" b="22490"/>
          <a:stretch/>
        </p:blipFill>
        <p:spPr>
          <a:xfrm>
            <a:off x="5940959" y="1988708"/>
            <a:ext cx="6154282" cy="247515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xmlns="" id="{A76168FB-6B8C-442D-AE32-24B78AA5CB80}"/>
              </a:ext>
            </a:extLst>
          </p:cNvPr>
          <p:cNvSpPr txBox="1"/>
          <p:nvPr/>
        </p:nvSpPr>
        <p:spPr>
          <a:xfrm>
            <a:off x="6816080" y="5354052"/>
            <a:ext cx="4901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From discovery to precision!</a:t>
            </a:r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xmlns="" id="{9ADBC2AD-7565-4F31-B178-D7B3C6A0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1599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楕円 12">
            <a:extLst>
              <a:ext uri="{FF2B5EF4-FFF2-40B4-BE49-F238E27FC236}">
                <a16:creationId xmlns:a16="http://schemas.microsoft.com/office/drawing/2014/main" xmlns="" id="{F7606644-7A5E-47B6-B7DB-DAD54B66D024}"/>
              </a:ext>
            </a:extLst>
          </p:cNvPr>
          <p:cNvSpPr/>
          <p:nvPr/>
        </p:nvSpPr>
        <p:spPr>
          <a:xfrm>
            <a:off x="7597519" y="3015782"/>
            <a:ext cx="1448926" cy="1163289"/>
          </a:xfrm>
          <a:prstGeom prst="ellipse">
            <a:avLst/>
          </a:pr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1DB227E3-3410-4156-A585-363AE14A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Linearized hydrodynamic framework</a:t>
            </a:r>
            <a:endParaRPr kumimoji="1" lang="ja-JP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xmlns="" id="{BCF5FAFD-DF08-4498-914F-3E011FB9820C}"/>
                  </a:ext>
                </a:extLst>
              </p:cNvPr>
              <p:cNvSpPr txBox="1"/>
              <p:nvPr/>
            </p:nvSpPr>
            <p:spPr>
              <a:xfrm>
                <a:off x="838200" y="3370217"/>
                <a:ext cx="2736304" cy="6650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4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kumimoji="1" lang="en-US" altLang="ja-JP" sz="4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kumimoji="1" lang="en-US" altLang="ja-JP" sz="40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kumimoji="1" lang="en-US" altLang="ja-JP" sz="40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40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BCF5FAFD-DF08-4498-914F-3E011FB98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370217"/>
                <a:ext cx="2736304" cy="6650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矢印: 右 3">
            <a:extLst>
              <a:ext uri="{FF2B5EF4-FFF2-40B4-BE49-F238E27FC236}">
                <a16:creationId xmlns:a16="http://schemas.microsoft.com/office/drawing/2014/main" xmlns="" id="{51C7565A-EBC8-4BCD-AB73-838991D9A1EF}"/>
              </a:ext>
            </a:extLst>
          </p:cNvPr>
          <p:cNvSpPr/>
          <p:nvPr/>
        </p:nvSpPr>
        <p:spPr>
          <a:xfrm>
            <a:off x="3594003" y="3234692"/>
            <a:ext cx="978408" cy="93610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2F1D8C0B-CBD3-4AA3-B262-EEE319DC2823}"/>
              </a:ext>
            </a:extLst>
          </p:cNvPr>
          <p:cNvSpPr txBox="1"/>
          <p:nvPr/>
        </p:nvSpPr>
        <p:spPr>
          <a:xfrm>
            <a:off x="838200" y="2053400"/>
            <a:ext cx="31886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Energy-momentum</a:t>
            </a:r>
          </a:p>
          <a:p>
            <a:pPr algn="ctr"/>
            <a:r>
              <a:rPr kumimoji="1" lang="en-US" altLang="ja-JP" sz="2800" dirty="0"/>
              <a:t>conservation</a:t>
            </a:r>
            <a:endParaRPr kumimoji="1" lang="ja-JP" altLang="en-US" sz="2800" dirty="0"/>
          </a:p>
        </p:txBody>
      </p:sp>
      <p:sp>
        <p:nvSpPr>
          <p:cNvPr id="6" name="左中かっこ 5">
            <a:extLst>
              <a:ext uri="{FF2B5EF4-FFF2-40B4-BE49-F238E27FC236}">
                <a16:creationId xmlns:a16="http://schemas.microsoft.com/office/drawing/2014/main" xmlns="" id="{947AA99A-A595-4CDF-AA48-5A5C67613E8F}"/>
              </a:ext>
            </a:extLst>
          </p:cNvPr>
          <p:cNvSpPr/>
          <p:nvPr/>
        </p:nvSpPr>
        <p:spPr>
          <a:xfrm>
            <a:off x="4943872" y="2530453"/>
            <a:ext cx="176903" cy="2306801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xmlns="" id="{7BE5A73E-685A-41B9-87C0-03A89758FD08}"/>
                  </a:ext>
                </a:extLst>
              </p:cNvPr>
              <p:cNvSpPr txBox="1"/>
              <p:nvPr/>
            </p:nvSpPr>
            <p:spPr>
              <a:xfrm>
                <a:off x="5231904" y="2485334"/>
                <a:ext cx="238930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𝑖𝑘</m:t>
                      </m:r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BE5A73E-685A-41B9-87C0-03A89758F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04" y="2485334"/>
                <a:ext cx="2389308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xmlns="" id="{39DB571B-1FB4-4DF1-938D-49FBF83417D7}"/>
                  </a:ext>
                </a:extLst>
              </p:cNvPr>
              <p:cNvSpPr txBox="1"/>
              <p:nvPr/>
            </p:nvSpPr>
            <p:spPr>
              <a:xfrm>
                <a:off x="5120775" y="3088449"/>
                <a:ext cx="5543312" cy="8810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bSup>
                        <m:sSubSup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39DB571B-1FB4-4DF1-938D-49FBF8341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775" y="3088449"/>
                <a:ext cx="5543312" cy="8810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xmlns="" id="{141F9C25-122B-4A0E-B799-1AB0417D5C01}"/>
                  </a:ext>
                </a:extLst>
              </p:cNvPr>
              <p:cNvSpPr txBox="1"/>
              <p:nvPr/>
            </p:nvSpPr>
            <p:spPr>
              <a:xfrm>
                <a:off x="5231904" y="4141753"/>
                <a:ext cx="4015137" cy="810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num>
                        <m:den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JP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kumimoji="1" lang="en-US" altLang="ja-JP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2800" b="1" i="1" smtClean="0">
                              <a:latin typeface="Cambria Math" panose="02040503050406030204" pitchFamily="18" charset="0"/>
                            </a:rPr>
                            <m:t>𝒈</m:t>
                          </m:r>
                        </m:e>
                        <m:sub>
                          <m: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141F9C25-122B-4A0E-B799-1AB0417D5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1904" y="4141753"/>
                <a:ext cx="4015137" cy="8109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DFC74141-0565-4A7E-9FE8-158EA23E8AAA}"/>
              </a:ext>
            </a:extLst>
          </p:cNvPr>
          <p:cNvSpPr txBox="1"/>
          <p:nvPr/>
        </p:nvSpPr>
        <p:spPr>
          <a:xfrm>
            <a:off x="2944959" y="4674785"/>
            <a:ext cx="213552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Linearization</a:t>
            </a:r>
          </a:p>
          <a:p>
            <a:pPr algn="l"/>
            <a:r>
              <a:rPr kumimoji="1" lang="en-US" altLang="ja-JP" sz="2800" dirty="0"/>
              <a:t>under static </a:t>
            </a:r>
          </a:p>
          <a:p>
            <a:pPr algn="l"/>
            <a:r>
              <a:rPr kumimoji="1" lang="en-US" altLang="ja-JP" sz="2800" dirty="0"/>
              <a:t>and uniform</a:t>
            </a:r>
          </a:p>
          <a:p>
            <a:pPr algn="l"/>
            <a:r>
              <a:rPr kumimoji="1" lang="en-US" altLang="ja-JP" sz="2800" dirty="0"/>
              <a:t>background</a:t>
            </a:r>
            <a:endParaRPr kumimoji="1" lang="ja-JP" altLang="en-US" sz="28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FD1EDAAF-8B31-4B91-9BA1-A1F882527C43}"/>
              </a:ext>
            </a:extLst>
          </p:cNvPr>
          <p:cNvSpPr txBox="1"/>
          <p:nvPr/>
        </p:nvSpPr>
        <p:spPr>
          <a:xfrm>
            <a:off x="9912424" y="2839735"/>
            <a:ext cx="2170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Sound mode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xmlns="" id="{8787018B-F359-49D1-9C0A-526ED7A14741}"/>
                  </a:ext>
                </a:extLst>
              </p:cNvPr>
              <p:cNvSpPr txBox="1"/>
              <p:nvPr/>
            </p:nvSpPr>
            <p:spPr>
              <a:xfrm>
                <a:off x="8453883" y="4917298"/>
                <a:ext cx="291708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dirty="0"/>
                  <a:t>Diffusion mode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kumimoji="1" lang="ja-JP" altLang="en-US" sz="2800" i="1" smtClean="0">
                        <a:latin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kumimoji="1" lang="ja-JP" altLang="en-US" sz="2800" dirty="0"/>
                  <a:t> </a:t>
                </a:r>
                <a:r>
                  <a:rPr kumimoji="1" lang="en-US" altLang="ja-JP" sz="2800" dirty="0"/>
                  <a:t>wave number </a:t>
                </a:r>
                <a14:m>
                  <m:oMath xmlns:m="http://schemas.openxmlformats.org/officeDocument/2006/math">
                    <m:r>
                      <a:rPr kumimoji="1" lang="en-US" altLang="ja-JP" sz="2800" b="1" i="1" smtClean="0">
                        <a:latin typeface="Cambria Math" panose="02040503050406030204" pitchFamily="18" charset="0"/>
                      </a:rPr>
                      <m:t>𝒌</m:t>
                    </m:r>
                  </m:oMath>
                </a14:m>
                <a:endParaRPr kumimoji="1" lang="ja-JP" altLang="en-US" sz="2800" b="1" dirty="0"/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8787018B-F359-49D1-9C0A-526ED7A14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3883" y="4917298"/>
                <a:ext cx="2917081" cy="954107"/>
              </a:xfrm>
              <a:prstGeom prst="rect">
                <a:avLst/>
              </a:prstGeom>
              <a:blipFill>
                <a:blip r:embed="rId6"/>
                <a:stretch>
                  <a:fillRect l="-4393" t="-7051" b="-173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コネクタ: 曲線 14">
            <a:extLst>
              <a:ext uri="{FF2B5EF4-FFF2-40B4-BE49-F238E27FC236}">
                <a16:creationId xmlns:a16="http://schemas.microsoft.com/office/drawing/2014/main" xmlns="" id="{FAA84DA3-81B2-4F7A-BA84-DAAACA8DEEFA}"/>
              </a:ext>
            </a:extLst>
          </p:cNvPr>
          <p:cNvCxnSpPr/>
          <p:nvPr/>
        </p:nvCxnSpPr>
        <p:spPr>
          <a:xfrm flipV="1">
            <a:off x="8366153" y="2204864"/>
            <a:ext cx="865987" cy="802643"/>
          </a:xfrm>
          <a:prstGeom prst="curvedConnector3">
            <a:avLst>
              <a:gd name="adj1" fmla="val 55632"/>
            </a:avLst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xmlns="" id="{7794F9B0-B0D4-4C6E-B975-C346D46C045F}"/>
                  </a:ext>
                </a:extLst>
              </p:cNvPr>
              <p:cNvSpPr txBox="1"/>
              <p:nvPr/>
            </p:nvSpPr>
            <p:spPr>
              <a:xfrm>
                <a:off x="7621212" y="1696367"/>
                <a:ext cx="45098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dirty="0"/>
                  <a:t>Sound attenuation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7794F9B0-B0D4-4C6E-B975-C346D46C0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212" y="1696367"/>
                <a:ext cx="4509824" cy="523220"/>
              </a:xfrm>
              <a:prstGeom prst="rect">
                <a:avLst/>
              </a:prstGeom>
              <a:blipFill>
                <a:blip r:embed="rId7"/>
                <a:stretch>
                  <a:fillRect l="-2703" t="-11628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xmlns="" id="{FA0D656E-6102-498F-BFAB-47698CE6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3781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xmlns="" id="{92D69636-82E0-48E1-AE6D-42BAB5B247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5" t="34509" r="42553"/>
          <a:stretch/>
        </p:blipFill>
        <p:spPr>
          <a:xfrm>
            <a:off x="935349" y="1961485"/>
            <a:ext cx="4511634" cy="371563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551D206-D26E-4724-B1B4-165BA726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Medium excitation in smooth background</a:t>
            </a:r>
            <a:endParaRPr kumimoji="1" lang="ja-JP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xmlns="" id="{1FD2358C-6541-4CA8-9C8D-A16E13F8EF29}"/>
                  </a:ext>
                </a:extLst>
              </p:cNvPr>
              <p:cNvSpPr txBox="1"/>
              <p:nvPr/>
            </p:nvSpPr>
            <p:spPr>
              <a:xfrm>
                <a:off x="5557330" y="2361381"/>
                <a:ext cx="6647974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dirty="0"/>
                  <a:t>(Energy density with jet propagation)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kumimoji="1" lang="en-US" altLang="ja-JP" sz="2800" dirty="0"/>
                  <a:t>(Energy density without jet propagation)</a:t>
                </a:r>
                <a:endParaRPr kumimoji="1" lang="ja-JP" altLang="en-US" sz="28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1FD2358C-6541-4CA8-9C8D-A16E13F8E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330" y="2361381"/>
                <a:ext cx="6647974" cy="954107"/>
              </a:xfrm>
              <a:prstGeom prst="rect">
                <a:avLst/>
              </a:prstGeom>
              <a:blipFill>
                <a:blip r:embed="rId3"/>
                <a:stretch>
                  <a:fillRect l="-1927" t="-6369" r="-550" b="-165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xmlns="" id="{D56DCADC-096B-4C55-B5D5-8A2FD5787F60}"/>
                  </a:ext>
                </a:extLst>
              </p:cNvPr>
              <p:cNvSpPr txBox="1"/>
              <p:nvPr/>
            </p:nvSpPr>
            <p:spPr>
              <a:xfrm rot="16200000">
                <a:off x="-292157" y="2459811"/>
                <a:ext cx="204767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7.5 </m:t>
                      </m:r>
                      <m:r>
                        <m:rPr>
                          <m:sty m:val="p"/>
                        </m:rP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fm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D56DCADC-096B-4C55-B5D5-8A2FD5787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92157" y="2459811"/>
                <a:ext cx="2047675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xmlns="" id="{E371D698-8A8C-4733-96AF-A748BA583F4E}"/>
                  </a:ext>
                </a:extLst>
              </p:cNvPr>
              <p:cNvSpPr txBox="1"/>
              <p:nvPr/>
            </p:nvSpPr>
            <p:spPr>
              <a:xfrm rot="16200000">
                <a:off x="-255289" y="4631140"/>
                <a:ext cx="197393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12 </m:t>
                      </m:r>
                      <m:r>
                        <m:rPr>
                          <m:sty m:val="p"/>
                        </m:rPr>
                        <a:rPr kumimoji="1" lang="en-US" altLang="ja-JP" sz="2800" b="0" i="0" smtClean="0">
                          <a:latin typeface="Cambria Math" panose="02040503050406030204" pitchFamily="18" charset="0"/>
                        </a:rPr>
                        <m:t>fm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E371D698-8A8C-4733-96AF-A748BA583F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255289" y="4631140"/>
                <a:ext cx="1973938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4A1934A6-EF8F-4D2D-B717-2A4779EF0EB2}"/>
              </a:ext>
            </a:extLst>
          </p:cNvPr>
          <p:cNvSpPr txBox="1"/>
          <p:nvPr/>
        </p:nvSpPr>
        <p:spPr>
          <a:xfrm>
            <a:off x="1718723" y="5833553"/>
            <a:ext cx="28841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Coupled Jet and Fluid</a:t>
            </a:r>
          </a:p>
          <a:p>
            <a:pPr algn="l"/>
            <a:r>
              <a:rPr kumimoji="1" lang="en-US" altLang="ja-JP" sz="2000" dirty="0"/>
              <a:t>Y. Tachibana </a:t>
            </a:r>
            <a:r>
              <a:rPr kumimoji="1" lang="en-US" altLang="ja-JP" sz="2000" i="1" dirty="0"/>
              <a:t>et al</a:t>
            </a:r>
            <a:r>
              <a:rPr kumimoji="1" lang="en-US" altLang="ja-JP" sz="2000" dirty="0"/>
              <a:t>. (2017)</a:t>
            </a:r>
            <a:endParaRPr kumimoji="1" lang="ja-JP" altLang="en-US" sz="20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5413BBF4-8E40-409F-AC30-8D9B40508BFC}"/>
              </a:ext>
            </a:extLst>
          </p:cNvPr>
          <p:cNvSpPr txBox="1"/>
          <p:nvPr/>
        </p:nvSpPr>
        <p:spPr>
          <a:xfrm>
            <a:off x="5544026" y="3509125"/>
            <a:ext cx="6647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Mach cone like structure (positive, red)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Diffusion wake (negative, blue)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F3474B61-E893-487A-9D8D-E05DD9C7DA29}"/>
              </a:ext>
            </a:extLst>
          </p:cNvPr>
          <p:cNvSpPr/>
          <p:nvPr/>
        </p:nvSpPr>
        <p:spPr>
          <a:xfrm>
            <a:off x="3181739" y="1961485"/>
            <a:ext cx="2265244" cy="37156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xmlns="" id="{A41FFF65-6057-458A-B7F3-ECC109B35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xmlns="" id="{686F3978-612C-4809-A83B-26FA9382E82D}"/>
              </a:ext>
            </a:extLst>
          </p:cNvPr>
          <p:cNvSpPr txBox="1"/>
          <p:nvPr/>
        </p:nvSpPr>
        <p:spPr>
          <a:xfrm>
            <a:off x="5118169" y="6013591"/>
            <a:ext cx="622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000" dirty="0"/>
              <a:t>Tilted Mach cone,</a:t>
            </a:r>
          </a:p>
          <a:p>
            <a:pPr algn="l"/>
            <a:r>
              <a:rPr kumimoji="1" lang="en-US" altLang="ja-JP" sz="2000" dirty="0" err="1"/>
              <a:t>Satarov</a:t>
            </a:r>
            <a:r>
              <a:rPr kumimoji="1" lang="en-US" altLang="ja-JP" sz="2000" dirty="0"/>
              <a:t> </a:t>
            </a:r>
            <a:r>
              <a:rPr kumimoji="1" lang="en-US" altLang="ja-JP" sz="2000" i="1" dirty="0"/>
              <a:t>et al</a:t>
            </a:r>
            <a:r>
              <a:rPr kumimoji="1" lang="en-US" altLang="ja-JP" sz="2000" dirty="0"/>
              <a:t>. (2005), Chaudhuri (2007), Betz (2009), …</a:t>
            </a:r>
            <a:endParaRPr kumimoji="1" lang="ja-JP" altLang="en-US" sz="2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xmlns="" id="{92738EE8-CF8E-4E23-98A9-3092647523BD}"/>
              </a:ext>
            </a:extLst>
          </p:cNvPr>
          <p:cNvSpPr txBox="1"/>
          <p:nvPr/>
        </p:nvSpPr>
        <p:spPr>
          <a:xfrm>
            <a:off x="5807655" y="4516110"/>
            <a:ext cx="55753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Mach cone structure clearly tilted due to radial expansion in an off-central jet path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6819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>
                <a:solidFill>
                  <a:schemeClr val="tx1"/>
                </a:solidFill>
              </a:rPr>
              <a:t>Snapshots of energy density distribution</a:t>
            </a:r>
            <a:endParaRPr kumimoji="1" lang="ja-JP" altLang="en-US" sz="4000" dirty="0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6661" t="6960" r="7875"/>
          <a:stretch/>
        </p:blipFill>
        <p:spPr>
          <a:xfrm>
            <a:off x="5489132" y="1671615"/>
            <a:ext cx="5056094" cy="4602696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xmlns="" id="{8F3EFAB1-B74B-4905-8ADF-0A2D5212870D}"/>
              </a:ext>
            </a:extLst>
          </p:cNvPr>
          <p:cNvGrpSpPr/>
          <p:nvPr/>
        </p:nvGrpSpPr>
        <p:grpSpPr>
          <a:xfrm>
            <a:off x="1271464" y="1658471"/>
            <a:ext cx="2903359" cy="4406831"/>
            <a:chOff x="7665329" y="1720713"/>
            <a:chExt cx="2903359" cy="4406831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 rotWithShape="1">
            <a:blip r:embed="rId3"/>
            <a:srcRect l="33177" t="20894" r="5628" b="9480"/>
            <a:stretch/>
          </p:blipFill>
          <p:spPr>
            <a:xfrm>
              <a:off x="7691470" y="2209655"/>
              <a:ext cx="2608730" cy="2734235"/>
            </a:xfrm>
            <a:prstGeom prst="rect">
              <a:avLst/>
            </a:prstGeom>
          </p:spPr>
        </p:pic>
        <p:sp>
          <p:nvSpPr>
            <p:cNvPr id="5" name="星 5 4"/>
            <p:cNvSpPr>
              <a:spLocks noChangeAspect="1"/>
            </p:cNvSpPr>
            <p:nvPr/>
          </p:nvSpPr>
          <p:spPr>
            <a:xfrm>
              <a:off x="8858675" y="3444324"/>
              <a:ext cx="274320" cy="274320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星 5 5"/>
            <p:cNvSpPr>
              <a:spLocks noChangeAspect="1"/>
            </p:cNvSpPr>
            <p:nvPr/>
          </p:nvSpPr>
          <p:spPr>
            <a:xfrm>
              <a:off x="8858675" y="3915744"/>
              <a:ext cx="274320" cy="274320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星 5 6"/>
            <p:cNvSpPr>
              <a:spLocks noChangeAspect="1"/>
            </p:cNvSpPr>
            <p:nvPr/>
          </p:nvSpPr>
          <p:spPr>
            <a:xfrm>
              <a:off x="8858675" y="4387164"/>
              <a:ext cx="274320" cy="274320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星 5 7"/>
            <p:cNvSpPr>
              <a:spLocks noChangeAspect="1"/>
            </p:cNvSpPr>
            <p:nvPr/>
          </p:nvSpPr>
          <p:spPr>
            <a:xfrm>
              <a:off x="9467255" y="3444324"/>
              <a:ext cx="274320" cy="274320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星 5 8"/>
            <p:cNvSpPr>
              <a:spLocks noChangeAspect="1"/>
            </p:cNvSpPr>
            <p:nvPr/>
          </p:nvSpPr>
          <p:spPr>
            <a:xfrm>
              <a:off x="8245313" y="3444324"/>
              <a:ext cx="274320" cy="274320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星 5 9"/>
            <p:cNvSpPr>
              <a:spLocks noChangeAspect="1"/>
            </p:cNvSpPr>
            <p:nvPr/>
          </p:nvSpPr>
          <p:spPr>
            <a:xfrm>
              <a:off x="8245313" y="3915744"/>
              <a:ext cx="274320" cy="274320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星 5 10"/>
            <p:cNvSpPr>
              <a:spLocks noChangeAspect="1"/>
            </p:cNvSpPr>
            <p:nvPr/>
          </p:nvSpPr>
          <p:spPr>
            <a:xfrm>
              <a:off x="8245313" y="4387164"/>
              <a:ext cx="274320" cy="274320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星 5 11"/>
            <p:cNvSpPr>
              <a:spLocks noChangeAspect="1"/>
            </p:cNvSpPr>
            <p:nvPr/>
          </p:nvSpPr>
          <p:spPr>
            <a:xfrm>
              <a:off x="9467255" y="3915744"/>
              <a:ext cx="274320" cy="274320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星 5 12"/>
            <p:cNvSpPr>
              <a:spLocks noChangeAspect="1"/>
            </p:cNvSpPr>
            <p:nvPr/>
          </p:nvSpPr>
          <p:spPr>
            <a:xfrm>
              <a:off x="9467255" y="4387164"/>
              <a:ext cx="274320" cy="274320"/>
            </a:xfrm>
            <a:prstGeom prst="star5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7871427" y="1720713"/>
              <a:ext cx="23358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Initial position</a:t>
              </a:r>
              <a:endParaRPr kumimoji="1" lang="ja-JP" altLang="en-US" sz="2800" dirty="0"/>
            </a:p>
          </p:txBody>
        </p:sp>
        <p:sp>
          <p:nvSpPr>
            <p:cNvPr id="15" name="左矢印 14"/>
            <p:cNvSpPr/>
            <p:nvPr/>
          </p:nvSpPr>
          <p:spPr>
            <a:xfrm>
              <a:off x="8488847" y="5031790"/>
              <a:ext cx="978408" cy="484632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665329" y="5604324"/>
              <a:ext cx="29033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Initial momentum</a:t>
              </a:r>
              <a:endParaRPr kumimoji="1" lang="ja-JP" altLang="en-US" sz="2800" dirty="0"/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1528730" y="6306530"/>
            <a:ext cx="9103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Mach cone structure clearly tilted in an off-central jet path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xmlns="" id="{921069C6-AE2E-446A-B252-B059F7A949B4}"/>
                  </a:ext>
                </a:extLst>
              </p:cNvPr>
              <p:cNvSpPr/>
              <p:nvPr/>
            </p:nvSpPr>
            <p:spPr>
              <a:xfrm>
                <a:off x="9264722" y="1257956"/>
                <a:ext cx="149483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ja-JP" sz="2000" dirty="0"/>
                  <a:t> (</a:t>
                </a:r>
                <a14:m>
                  <m:oMath xmlns:m="http://schemas.openxmlformats.org/officeDocument/2006/math"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𝜏</m:t>
                    </m:r>
                    <m:r>
                      <a:rPr kumimoji="1" lang="en-US" altLang="ja-JP" sz="2000" i="1">
                        <a:latin typeface="Cambria Math" panose="02040503050406030204" pitchFamily="18" charset="0"/>
                      </a:rPr>
                      <m:t>=12</m:t>
                    </m:r>
                    <m:r>
                      <a:rPr kumimoji="1" lang="en-US" altLang="ja-JP" sz="20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000">
                        <a:latin typeface="Cambria Math" panose="02040503050406030204" pitchFamily="18" charset="0"/>
                      </a:rPr>
                      <m:t>fm</m:t>
                    </m:r>
                  </m:oMath>
                </a14:m>
                <a:r>
                  <a:rPr kumimoji="1" lang="en-US" altLang="ja-JP" sz="2000" dirty="0"/>
                  <a:t>)</a:t>
                </a:r>
                <a:endParaRPr lang="ja-JP" altLang="en-US" sz="2000" dirty="0"/>
              </a:p>
            </p:txBody>
          </p:sp>
        </mc:Choice>
        <mc:Fallback xmlns=""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921069C6-AE2E-446A-B252-B059F7A94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4722" y="1257956"/>
                <a:ext cx="1494833" cy="400110"/>
              </a:xfrm>
              <a:prstGeom prst="rect">
                <a:avLst/>
              </a:prstGeom>
              <a:blipFill>
                <a:blip r:embed="rId4"/>
                <a:stretch>
                  <a:fillRect t="-6061" r="-2857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45480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97E5897E-FC48-4B5A-A07F-8C9FD536F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/>
              <a:t>Hydrodynamic analysis</a:t>
            </a:r>
            <a:endParaRPr kumimoji="1" lang="ja-JP" altLang="en-US" sz="40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0CFBB4FB-D726-4AB7-B921-3DEB893A8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09" t="19552" r="10818" b="11758"/>
          <a:stretch/>
        </p:blipFill>
        <p:spPr>
          <a:xfrm>
            <a:off x="3586" y="1835627"/>
            <a:ext cx="4195534" cy="282600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FAE95D0C-37C4-4BBC-A90F-84486FF53743}"/>
              </a:ext>
            </a:extLst>
          </p:cNvPr>
          <p:cNvSpPr txBox="1"/>
          <p:nvPr/>
        </p:nvSpPr>
        <p:spPr>
          <a:xfrm>
            <a:off x="256032" y="1506022"/>
            <a:ext cx="3065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err="1"/>
              <a:t>B.Schenke</a:t>
            </a:r>
            <a:r>
              <a:rPr kumimoji="1" lang="en-US" altLang="ja-JP" dirty="0"/>
              <a:t>, talk at QM2018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07B947F-A0E2-4E1F-91F7-FAC8508754FA}"/>
              </a:ext>
            </a:extLst>
          </p:cNvPr>
          <p:cNvSpPr txBox="1"/>
          <p:nvPr/>
        </p:nvSpPr>
        <p:spPr>
          <a:xfrm>
            <a:off x="256032" y="4806574"/>
            <a:ext cx="419217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IP-</a:t>
            </a:r>
            <a:r>
              <a:rPr kumimoji="1" lang="en-US" altLang="ja-JP" sz="2800" dirty="0" err="1"/>
              <a:t>Glasma</a:t>
            </a:r>
            <a:endParaRPr kumimoji="1" lang="en-US" altLang="ja-JP" sz="2800" dirty="0"/>
          </a:p>
          <a:p>
            <a:pPr algn="l"/>
            <a:r>
              <a:rPr kumimoji="1" lang="en-US" altLang="ja-JP" sz="2800" dirty="0"/>
              <a:t>+3D hydro (</a:t>
            </a:r>
            <a:r>
              <a:rPr kumimoji="1" lang="en-US" altLang="ja-JP" sz="2800" dirty="0" err="1"/>
              <a:t>shear+bulk</a:t>
            </a:r>
            <a:r>
              <a:rPr kumimoji="1" lang="en-US" altLang="ja-JP" sz="2800" dirty="0"/>
              <a:t>)</a:t>
            </a:r>
          </a:p>
          <a:p>
            <a:pPr algn="l"/>
            <a:r>
              <a:rPr kumimoji="1" lang="en-US" altLang="ja-JP" sz="2800" dirty="0"/>
              <a:t>+lattice </a:t>
            </a:r>
            <a:r>
              <a:rPr kumimoji="1" lang="en-US" altLang="ja-JP" sz="2800" dirty="0" err="1"/>
              <a:t>EoS</a:t>
            </a:r>
            <a:endParaRPr kumimoji="1" lang="en-US" altLang="ja-JP" sz="2800" dirty="0"/>
          </a:p>
          <a:p>
            <a:pPr algn="l"/>
            <a:r>
              <a:rPr kumimoji="1" lang="en-US" altLang="ja-JP" sz="2800" dirty="0"/>
              <a:t>+afterburner</a:t>
            </a:r>
            <a:endParaRPr kumimoji="1" lang="ja-JP" altLang="en-US" sz="28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xmlns="" id="{DC438220-DD2D-4ED6-9E44-C8ABB40EE8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90" t="12512" b="4579"/>
          <a:stretch/>
        </p:blipFill>
        <p:spPr>
          <a:xfrm>
            <a:off x="4377436" y="1835627"/>
            <a:ext cx="3901440" cy="284903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CF59F86B-3C2E-4A8A-8D48-973A10F5E92E}"/>
              </a:ext>
            </a:extLst>
          </p:cNvPr>
          <p:cNvSpPr txBox="1"/>
          <p:nvPr/>
        </p:nvSpPr>
        <p:spPr>
          <a:xfrm>
            <a:off x="4563368" y="1467350"/>
            <a:ext cx="291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err="1"/>
              <a:t>M.Luzum</a:t>
            </a:r>
            <a:r>
              <a:rPr kumimoji="1" lang="en-US" altLang="ja-JP" dirty="0"/>
              <a:t>, talk at QM2018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xmlns="" id="{3F5B24F8-BBAB-485C-BB5E-B7C01B243A9F}"/>
              </a:ext>
            </a:extLst>
          </p:cNvPr>
          <p:cNvSpPr txBox="1"/>
          <p:nvPr/>
        </p:nvSpPr>
        <p:spPr>
          <a:xfrm>
            <a:off x="4584193" y="4806574"/>
            <a:ext cx="32303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Trento </a:t>
            </a:r>
          </a:p>
          <a:p>
            <a:pPr algn="l"/>
            <a:r>
              <a:rPr kumimoji="1" lang="en-US" altLang="ja-JP" sz="2800" dirty="0"/>
              <a:t>+2D hydro (shear)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xmlns="" id="{63672038-5789-4457-A0D1-D4706910A5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71" t="8775" r="20589" b="7946"/>
          <a:stretch/>
        </p:blipFill>
        <p:spPr>
          <a:xfrm>
            <a:off x="8587637" y="1652016"/>
            <a:ext cx="2919389" cy="348817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xmlns="" id="{F01F702F-928A-482A-85B6-E83EB20D365C}"/>
              </a:ext>
            </a:extLst>
          </p:cNvPr>
          <p:cNvSpPr txBox="1"/>
          <p:nvPr/>
        </p:nvSpPr>
        <p:spPr>
          <a:xfrm>
            <a:off x="8564254" y="1282684"/>
            <a:ext cx="278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err="1"/>
              <a:t>H.Niemi</a:t>
            </a:r>
            <a:r>
              <a:rPr kumimoji="1" lang="en-US" altLang="ja-JP" dirty="0"/>
              <a:t>, talk at QM2018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EDC51823-52E7-411D-B82E-482703036005}"/>
              </a:ext>
            </a:extLst>
          </p:cNvPr>
          <p:cNvSpPr txBox="1"/>
          <p:nvPr/>
        </p:nvSpPr>
        <p:spPr>
          <a:xfrm>
            <a:off x="8870707" y="5158847"/>
            <a:ext cx="29193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/>
              <a:t>EKRT saturation </a:t>
            </a:r>
          </a:p>
          <a:p>
            <a:pPr algn="l"/>
            <a:r>
              <a:rPr kumimoji="1" lang="en-US" altLang="ja-JP" sz="2800" dirty="0"/>
              <a:t>+2D hydro </a:t>
            </a:r>
          </a:p>
          <a:p>
            <a:pPr algn="l"/>
            <a:r>
              <a:rPr kumimoji="1" lang="en-US" altLang="ja-JP" sz="2800" dirty="0"/>
              <a:t>(T-dep. shear)</a:t>
            </a:r>
          </a:p>
          <a:p>
            <a:pPr algn="l"/>
            <a:r>
              <a:rPr kumimoji="1" lang="en-US" altLang="ja-JP" sz="2800" dirty="0"/>
              <a:t>+Lattice </a:t>
            </a:r>
            <a:r>
              <a:rPr kumimoji="1" lang="en-US" altLang="ja-JP" sz="2800" dirty="0" err="1"/>
              <a:t>EoS</a:t>
            </a:r>
            <a:endParaRPr kumimoji="1" lang="en-US" altLang="ja-JP" sz="2800" dirty="0"/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xmlns="" id="{B0C0F8C6-8CE2-4F34-9EE4-8CC75009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885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1CF08954-FC71-4E15-90D5-A66F5B40A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“Evidence for a dense liquid”</a:t>
            </a:r>
            <a:endParaRPr kumimoji="1" lang="ja-JP" altLang="en-US" sz="4000" dirty="0"/>
          </a:p>
        </p:txBody>
      </p:sp>
      <p:pic>
        <p:nvPicPr>
          <p:cNvPr id="2050" name="Picture 2" descr="The First Few Microseconds">
            <a:extLst>
              <a:ext uri="{FF2B5EF4-FFF2-40B4-BE49-F238E27FC236}">
                <a16:creationId xmlns:a16="http://schemas.microsoft.com/office/drawing/2014/main" xmlns="" id="{2AF012AF-7B02-4949-A521-0322454F9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" r="1485" b="2903"/>
          <a:stretch/>
        </p:blipFill>
        <p:spPr bwMode="auto">
          <a:xfrm>
            <a:off x="1810326" y="1284294"/>
            <a:ext cx="8543636" cy="490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xmlns="" id="{25B83E30-D283-4C95-8B0A-8BB33CC3F19F}"/>
              </a:ext>
            </a:extLst>
          </p:cNvPr>
          <p:cNvSpPr/>
          <p:nvPr/>
        </p:nvSpPr>
        <p:spPr>
          <a:xfrm rot="5400000">
            <a:off x="9138228" y="2577462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/>
              <a:t>Michael Riordan and William A. </a:t>
            </a:r>
            <a:r>
              <a:rPr lang="en-US" altLang="ja-JP" sz="1200" dirty="0" err="1"/>
              <a:t>Zajc</a:t>
            </a:r>
            <a:endParaRPr lang="en-US" altLang="ja-JP" sz="1200" dirty="0"/>
          </a:p>
          <a:p>
            <a:r>
              <a:rPr lang="en-US" altLang="ja-JP" sz="1200" dirty="0"/>
              <a:t>Scientific American 294, 34 - 41 (2006)</a:t>
            </a:r>
            <a:endParaRPr lang="ja-JP" altLang="en-US" sz="12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EEE686C6-5A0C-4ADF-9078-534F1222E851}"/>
              </a:ext>
            </a:extLst>
          </p:cNvPr>
          <p:cNvSpPr txBox="1"/>
          <p:nvPr/>
        </p:nvSpPr>
        <p:spPr>
          <a:xfrm>
            <a:off x="1278014" y="6188370"/>
            <a:ext cx="9635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Two milestones in high-energy nuclear collisions at RHIC</a:t>
            </a:r>
            <a:endParaRPr kumimoji="1" lang="ja-JP" altLang="en-US" sz="2800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548317F7-9B83-45D3-9CEA-D9EE1FC9A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5407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xmlns="" id="{B8E935C4-6B95-46AF-AA4F-EB691D3D7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/>
              <a:t>Fate of a bullet in water</a:t>
            </a:r>
            <a:endParaRPr kumimoji="1" lang="ja-JP" altLang="en-US" sz="40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xmlns="" id="{F5CEC31C-C673-4102-BAC7-77C3B9A57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8" y="1529314"/>
            <a:ext cx="6445111" cy="362537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293EFAC6-6AB2-4301-9B39-E8BAD071274F}"/>
              </a:ext>
            </a:extLst>
          </p:cNvPr>
          <p:cNvSpPr txBox="1"/>
          <p:nvPr/>
        </p:nvSpPr>
        <p:spPr>
          <a:xfrm>
            <a:off x="7493520" y="3938971"/>
            <a:ext cx="3860280" cy="24314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Response of water to propagation of bullet</a:t>
            </a:r>
          </a:p>
          <a:p>
            <a:pPr marL="457200" indent="-457200" algn="ctr">
              <a:buFont typeface="Wingdings" panose="05000000000000000000" pitchFamily="2" charset="2"/>
              <a:buChar char="è"/>
            </a:pPr>
            <a:r>
              <a:rPr kumimoji="1" lang="en-US" altLang="ja-JP" sz="2800" dirty="0">
                <a:sym typeface="Wingdings" panose="05000000000000000000" pitchFamily="2" charset="2"/>
              </a:rPr>
              <a:t>Response of QGP to propagation of jets</a:t>
            </a:r>
          </a:p>
          <a:p>
            <a:pPr lvl="0" algn="ctr"/>
            <a:r>
              <a:rPr kumimoji="1" lang="en-US" altLang="ja-JP" sz="4000" dirty="0">
                <a:solidFill>
                  <a:srgbClr val="FFFF00"/>
                </a:solidFill>
              </a:rPr>
              <a:t>This talk</a:t>
            </a:r>
            <a:endParaRPr kumimoji="1" lang="ja-JP" altLang="en-US" sz="2800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xmlns="" id="{548F2E22-92D2-41DF-AE5D-B61C90742384}"/>
              </a:ext>
            </a:extLst>
          </p:cNvPr>
          <p:cNvSpPr/>
          <p:nvPr/>
        </p:nvSpPr>
        <p:spPr>
          <a:xfrm>
            <a:off x="4380870" y="5276097"/>
            <a:ext cx="2385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http://sciabc.us/wIRX0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6EBAD074-54FE-4DA2-B2EF-34D5A10EA938}"/>
              </a:ext>
            </a:extLst>
          </p:cNvPr>
          <p:cNvSpPr txBox="1"/>
          <p:nvPr/>
        </p:nvSpPr>
        <p:spPr>
          <a:xfrm>
            <a:off x="7060257" y="1484784"/>
            <a:ext cx="4680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/>
              <a:t>Drag force of water against </a:t>
            </a:r>
          </a:p>
          <a:p>
            <a:pPr algn="l"/>
            <a:r>
              <a:rPr kumimoji="1" lang="en-US" altLang="ja-JP" sz="2800" dirty="0"/>
              <a:t>a bullet</a:t>
            </a:r>
          </a:p>
          <a:p>
            <a:pPr marL="457200" indent="-457200" algn="l">
              <a:buFont typeface="Wingdings" panose="05000000000000000000" pitchFamily="2" charset="2"/>
              <a:buChar char="è"/>
            </a:pPr>
            <a:r>
              <a:rPr kumimoji="1" lang="en-US" altLang="ja-JP" sz="2800" dirty="0">
                <a:sym typeface="Wingdings" panose="05000000000000000000" pitchFamily="2" charset="2"/>
              </a:rPr>
              <a:t>“Drag force” of QGP against jet propagation</a:t>
            </a:r>
          </a:p>
          <a:p>
            <a:pPr algn="l"/>
            <a:endParaRPr kumimoji="1" lang="ja-JP" altLang="en-US" sz="2800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xmlns="" id="{051AF520-9AAA-49C6-8E7F-A4702A783B69}"/>
              </a:ext>
            </a:extLst>
          </p:cNvPr>
          <p:cNvSpPr txBox="1"/>
          <p:nvPr/>
        </p:nvSpPr>
        <p:spPr>
          <a:xfrm>
            <a:off x="8448208" y="3284984"/>
            <a:ext cx="3480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Talks by </a:t>
            </a:r>
            <a:r>
              <a:rPr kumimoji="1" lang="en-US" altLang="ja-JP" sz="2000" dirty="0" err="1"/>
              <a:t>Mehtar-Tani</a:t>
            </a:r>
            <a:r>
              <a:rPr kumimoji="1" lang="en-US" altLang="ja-JP" sz="2000" dirty="0"/>
              <a:t>, </a:t>
            </a:r>
            <a:r>
              <a:rPr kumimoji="1" lang="en-US" altLang="ja-JP" sz="2000" dirty="0" err="1"/>
              <a:t>Zapp</a:t>
            </a:r>
            <a:r>
              <a:rPr kumimoji="1" lang="en-US" altLang="ja-JP" sz="2000" dirty="0"/>
              <a:t>, …</a:t>
            </a:r>
            <a:endParaRPr kumimoji="1" lang="ja-JP" altLang="en-US" sz="2000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xmlns="" id="{D24EC8EA-DF66-485C-97BB-DBEDB60E6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1491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楕円 59">
            <a:extLst>
              <a:ext uri="{FF2B5EF4-FFF2-40B4-BE49-F238E27FC236}">
                <a16:creationId xmlns:a16="http://schemas.microsoft.com/office/drawing/2014/main" xmlns="" id="{1220A876-B760-4E07-8843-4B994F25CEA4}"/>
              </a:ext>
            </a:extLst>
          </p:cNvPr>
          <p:cNvSpPr/>
          <p:nvPr/>
        </p:nvSpPr>
        <p:spPr>
          <a:xfrm>
            <a:off x="5949771" y="3653159"/>
            <a:ext cx="4608505" cy="1113041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BB9706DC-7AA2-4253-8370-A3B27BA9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400" dirty="0"/>
              <a:t>Standard picture of dynamics </a:t>
            </a:r>
            <a:br>
              <a:rPr lang="en-US" altLang="ja-JP" sz="4400" dirty="0"/>
            </a:br>
            <a:r>
              <a:rPr lang="en-US" altLang="ja-JP" sz="4400" dirty="0"/>
              <a:t>in heavy-ion collisions </a:t>
            </a:r>
            <a:endParaRPr kumimoji="1" lang="ja-JP" altLang="en-US" sz="4400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xmlns="" id="{DF0BC996-4200-41E6-B684-987A030A6A84}"/>
              </a:ext>
            </a:extLst>
          </p:cNvPr>
          <p:cNvGrpSpPr>
            <a:grpSpLocks noChangeAspect="1"/>
          </p:cNvGrpSpPr>
          <p:nvPr/>
        </p:nvGrpSpPr>
        <p:grpSpPr>
          <a:xfrm>
            <a:off x="411208" y="2022516"/>
            <a:ext cx="4329954" cy="4088726"/>
            <a:chOff x="424110" y="2040843"/>
            <a:chExt cx="3898424" cy="3681234"/>
          </a:xfrm>
        </p:grpSpPr>
        <p:sp>
          <p:nvSpPr>
            <p:cNvPr id="4" name="Line 3">
              <a:extLst>
                <a:ext uri="{FF2B5EF4-FFF2-40B4-BE49-F238E27FC236}">
                  <a16:creationId xmlns:a16="http://schemas.microsoft.com/office/drawing/2014/main" xmlns="" id="{62302B6D-D858-4824-86D8-1870649DC67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246195" y="2677126"/>
              <a:ext cx="0" cy="2462449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5" name="Line 4">
              <a:extLst>
                <a:ext uri="{FF2B5EF4-FFF2-40B4-BE49-F238E27FC236}">
                  <a16:creationId xmlns:a16="http://schemas.microsoft.com/office/drawing/2014/main" xmlns="" id="{4BCD8BE2-3852-436B-ADB2-ABFF7685195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04133" y="4837395"/>
              <a:ext cx="3240405" cy="0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 type="arrow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57C0C959-BA50-4175-B603-D8C3FA488D7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10582" y="3032028"/>
              <a:ext cx="2142268" cy="2151268"/>
            </a:xfrm>
            <a:custGeom>
              <a:avLst/>
              <a:gdLst>
                <a:gd name="T0" fmla="*/ 0 w 2148"/>
                <a:gd name="T1" fmla="*/ 2160 h 2160"/>
                <a:gd name="T2" fmla="*/ 2148 w 2148"/>
                <a:gd name="T3" fmla="*/ 0 h 2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48" h="2160">
                  <a:moveTo>
                    <a:pt x="0" y="2160"/>
                  </a:moveTo>
                  <a:lnTo>
                    <a:pt x="2148" y="0"/>
                  </a:lnTo>
                </a:path>
              </a:pathLst>
            </a:custGeom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3F254FCD-AB63-4292-896A-5219382F84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4110" y="3032028"/>
              <a:ext cx="2166699" cy="2151268"/>
            </a:xfrm>
            <a:custGeom>
              <a:avLst/>
              <a:gdLst>
                <a:gd name="T0" fmla="*/ 2164 w 2164"/>
                <a:gd name="T1" fmla="*/ 2157 h 2157"/>
                <a:gd name="T2" fmla="*/ 0 w 2164"/>
                <a:gd name="T3" fmla="*/ 0 h 2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164" h="2157">
                  <a:moveTo>
                    <a:pt x="2164" y="2157"/>
                  </a:moveTo>
                  <a:lnTo>
                    <a:pt x="0" y="0"/>
                  </a:lnTo>
                </a:path>
              </a:pathLst>
            </a:custGeom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4DB0E8E5-0702-406E-9075-BD1392B3906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0871" y="2895725"/>
              <a:ext cx="2957513" cy="1613772"/>
            </a:xfrm>
            <a:custGeom>
              <a:avLst/>
              <a:gdLst>
                <a:gd name="T0" fmla="*/ 90 w 3286"/>
                <a:gd name="T1" fmla="*/ 458 h 1793"/>
                <a:gd name="T2" fmla="*/ 650 w 3286"/>
                <a:gd name="T3" fmla="*/ 1126 h 1793"/>
                <a:gd name="T4" fmla="*/ 1221 w 3286"/>
                <a:gd name="T5" fmla="*/ 1629 h 1793"/>
                <a:gd name="T6" fmla="*/ 1401 w 3286"/>
                <a:gd name="T7" fmla="*/ 1752 h 1793"/>
                <a:gd name="T8" fmla="*/ 1601 w 3286"/>
                <a:gd name="T9" fmla="*/ 1793 h 1793"/>
                <a:gd name="T10" fmla="*/ 1793 w 3286"/>
                <a:gd name="T11" fmla="*/ 1752 h 1793"/>
                <a:gd name="T12" fmla="*/ 1985 w 3286"/>
                <a:gd name="T13" fmla="*/ 1626 h 1793"/>
                <a:gd name="T14" fmla="*/ 2528 w 3286"/>
                <a:gd name="T15" fmla="*/ 1151 h 1793"/>
                <a:gd name="T16" fmla="*/ 3169 w 3286"/>
                <a:gd name="T17" fmla="*/ 399 h 1793"/>
                <a:gd name="T18" fmla="*/ 3228 w 3286"/>
                <a:gd name="T19" fmla="*/ 161 h 1793"/>
                <a:gd name="T20" fmla="*/ 2960 w 3286"/>
                <a:gd name="T21" fmla="*/ 31 h 1793"/>
                <a:gd name="T22" fmla="*/ 2364 w 3286"/>
                <a:gd name="T23" fmla="*/ 309 h 1793"/>
                <a:gd name="T24" fmla="*/ 1600 w 3286"/>
                <a:gd name="T25" fmla="*/ 518 h 1793"/>
                <a:gd name="T26" fmla="*/ 915 w 3286"/>
                <a:gd name="T27" fmla="*/ 319 h 1793"/>
                <a:gd name="T28" fmla="*/ 279 w 3286"/>
                <a:gd name="T29" fmla="*/ 21 h 1793"/>
                <a:gd name="T30" fmla="*/ 31 w 3286"/>
                <a:gd name="T31" fmla="*/ 190 h 1793"/>
                <a:gd name="T32" fmla="*/ 90 w 3286"/>
                <a:gd name="T33" fmla="*/ 458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86" h="1793">
                  <a:moveTo>
                    <a:pt x="90" y="458"/>
                  </a:moveTo>
                  <a:cubicBezTo>
                    <a:pt x="193" y="614"/>
                    <a:pt x="462" y="931"/>
                    <a:pt x="650" y="1126"/>
                  </a:cubicBezTo>
                  <a:lnTo>
                    <a:pt x="1221" y="1629"/>
                  </a:lnTo>
                  <a:cubicBezTo>
                    <a:pt x="1346" y="1733"/>
                    <a:pt x="1338" y="1725"/>
                    <a:pt x="1401" y="1752"/>
                  </a:cubicBezTo>
                  <a:cubicBezTo>
                    <a:pt x="1464" y="1779"/>
                    <a:pt x="1536" y="1793"/>
                    <a:pt x="1601" y="1793"/>
                  </a:cubicBezTo>
                  <a:cubicBezTo>
                    <a:pt x="1666" y="1793"/>
                    <a:pt x="1729" y="1780"/>
                    <a:pt x="1793" y="1752"/>
                  </a:cubicBezTo>
                  <a:cubicBezTo>
                    <a:pt x="1857" y="1724"/>
                    <a:pt x="1863" y="1726"/>
                    <a:pt x="1985" y="1626"/>
                  </a:cubicBezTo>
                  <a:lnTo>
                    <a:pt x="2528" y="1151"/>
                  </a:lnTo>
                  <a:cubicBezTo>
                    <a:pt x="2725" y="947"/>
                    <a:pt x="3052" y="564"/>
                    <a:pt x="3169" y="399"/>
                  </a:cubicBezTo>
                  <a:cubicBezTo>
                    <a:pt x="3286" y="234"/>
                    <a:pt x="3263" y="222"/>
                    <a:pt x="3228" y="161"/>
                  </a:cubicBezTo>
                  <a:cubicBezTo>
                    <a:pt x="3193" y="100"/>
                    <a:pt x="3104" y="6"/>
                    <a:pt x="2960" y="31"/>
                  </a:cubicBezTo>
                  <a:cubicBezTo>
                    <a:pt x="2816" y="56"/>
                    <a:pt x="2591" y="228"/>
                    <a:pt x="2364" y="309"/>
                  </a:cubicBezTo>
                  <a:cubicBezTo>
                    <a:pt x="2137" y="390"/>
                    <a:pt x="1841" y="516"/>
                    <a:pt x="1600" y="518"/>
                  </a:cubicBezTo>
                  <a:cubicBezTo>
                    <a:pt x="1359" y="520"/>
                    <a:pt x="1135" y="402"/>
                    <a:pt x="915" y="319"/>
                  </a:cubicBezTo>
                  <a:cubicBezTo>
                    <a:pt x="695" y="236"/>
                    <a:pt x="426" y="42"/>
                    <a:pt x="279" y="21"/>
                  </a:cubicBezTo>
                  <a:cubicBezTo>
                    <a:pt x="132" y="0"/>
                    <a:pt x="62" y="117"/>
                    <a:pt x="31" y="190"/>
                  </a:cubicBezTo>
                  <a:cubicBezTo>
                    <a:pt x="0" y="263"/>
                    <a:pt x="78" y="402"/>
                    <a:pt x="90" y="4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49000">
                  <a:srgbClr val="FF0000">
                    <a:alpha val="70000"/>
                    <a:lumMod val="7300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 dirty="0">
                <a:latin typeface="+mn-lt"/>
              </a:endParaRPr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xmlns="" id="{8FF2018B-E99D-4B5A-A388-2CE722BDE45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374783" y="4812963"/>
              <a:ext cx="278125" cy="3739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lang="en-US" altLang="ja-JP" sz="2400">
                  <a:solidFill>
                    <a:schemeClr val="tx1"/>
                  </a:solidFill>
                  <a:effectLst/>
                  <a:latin typeface="+mn-lt"/>
                  <a:cs typeface="Arial" charset="0"/>
                </a:rPr>
                <a:t>0</a:t>
              </a:r>
            </a:p>
          </p:txBody>
        </p:sp>
        <p:sp>
          <p:nvSpPr>
            <p:cNvPr id="10" name="AutoShape 9">
              <a:extLst>
                <a:ext uri="{FF2B5EF4-FFF2-40B4-BE49-F238E27FC236}">
                  <a16:creationId xmlns:a16="http://schemas.microsoft.com/office/drawing/2014/main" xmlns="" id="{5939C803-E695-4766-813A-CC3663CA48C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2704117">
              <a:off x="1779422" y="4902975"/>
              <a:ext cx="276463" cy="513064"/>
            </a:xfrm>
            <a:prstGeom prst="upArrow">
              <a:avLst>
                <a:gd name="adj1" fmla="val 50000"/>
                <a:gd name="adj2" fmla="val 46395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xmlns="" id="{BDCF55D7-AB07-4442-A1CE-BC048ABF0F9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796735" y="4477161"/>
              <a:ext cx="1525799" cy="360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kumimoji="0" lang="en-US" altLang="ja-JP" sz="2000" dirty="0">
                  <a:solidFill>
                    <a:schemeClr val="tx1"/>
                  </a:solidFill>
                  <a:latin typeface="+mn-ea"/>
                  <a:ea typeface="+mn-ea"/>
                  <a:cs typeface="Arial" charset="0"/>
                </a:rPr>
                <a:t>collision</a:t>
              </a:r>
              <a:r>
                <a:rPr kumimoji="0" lang="ja-JP" altLang="en-US" sz="2000" dirty="0">
                  <a:solidFill>
                    <a:schemeClr val="tx1"/>
                  </a:solidFill>
                  <a:latin typeface="+mn-ea"/>
                  <a:ea typeface="+mn-ea"/>
                  <a:cs typeface="Arial" charset="0"/>
                </a:rPr>
                <a:t> </a:t>
              </a:r>
              <a:r>
                <a:rPr kumimoji="0" lang="en-US" altLang="ja-JP" sz="2000" dirty="0">
                  <a:solidFill>
                    <a:schemeClr val="tx1"/>
                  </a:solidFill>
                  <a:latin typeface="+mn-ea"/>
                  <a:ea typeface="+mn-ea"/>
                  <a:cs typeface="Arial" charset="0"/>
                </a:rPr>
                <a:t>axis</a:t>
              </a:r>
              <a:endParaRPr kumimoji="0" lang="en-US" altLang="ja-JP" sz="2000" dirty="0">
                <a:solidFill>
                  <a:schemeClr val="tx1"/>
                </a:solidFill>
                <a:effectLst/>
                <a:latin typeface="+mn-ea"/>
                <a:ea typeface="+mn-ea"/>
                <a:cs typeface="Arial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xmlns="" id="{9D849CE2-E490-4BEB-9B7D-0635D41E20A8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6200000">
              <a:off x="1704685" y="2197579"/>
              <a:ext cx="729127" cy="4156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2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algn="l" eaLnBrk="1" hangingPunct="1"/>
              <a:r>
                <a:rPr kumimoji="0" lang="en-US" altLang="ja-JP" sz="2400" dirty="0">
                  <a:solidFill>
                    <a:schemeClr val="tx1"/>
                  </a:solidFill>
                  <a:latin typeface="+mn-ea"/>
                  <a:ea typeface="+mn-ea"/>
                  <a:cs typeface="Arial" charset="0"/>
                </a:rPr>
                <a:t>time</a:t>
              </a:r>
              <a:endParaRPr kumimoji="0" lang="en-US" altLang="ja-JP" sz="2400" dirty="0">
                <a:solidFill>
                  <a:schemeClr val="tx1"/>
                </a:solidFill>
                <a:effectLst/>
                <a:latin typeface="+mn-ea"/>
                <a:ea typeface="+mn-ea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E93B3578-4CBC-4FA3-8CCA-021C0318183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81100" y="2945874"/>
              <a:ext cx="87440" cy="8615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09512091-26C1-4715-859E-848DA743EE0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00892" y="2957447"/>
              <a:ext cx="86153" cy="86153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4E3319D2-39F3-47F7-BB90-1EACB13C427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44611" y="3173474"/>
              <a:ext cx="86153" cy="86153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AB4A1D7-D4F0-425A-B899-539F9660062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71018" y="3109180"/>
              <a:ext cx="86154" cy="86153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36ACE7F8-8302-4B65-8282-7176CB9A5FB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19789" y="3150328"/>
              <a:ext cx="87440" cy="8615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41278197-792A-4A70-B165-F50194E0034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273199" y="2957447"/>
              <a:ext cx="86153" cy="86153"/>
            </a:xfrm>
            <a:prstGeom prst="ellipse">
              <a:avLst/>
            </a:prstGeom>
            <a:solidFill>
              <a:srgbClr val="CCFFCC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36015315-555F-4C8A-8243-EF78A847DC4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644405" y="2945874"/>
              <a:ext cx="86154" cy="86154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76856F51-D11D-4BCF-8BFA-38D48510F89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88722" y="2904726"/>
              <a:ext cx="87440" cy="86154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70956137-0D15-4A93-B39B-719CCD636A3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66564" y="3109180"/>
              <a:ext cx="86153" cy="86153"/>
            </a:xfrm>
            <a:prstGeom prst="ellipse">
              <a:avLst/>
            </a:prstGeom>
            <a:solidFill>
              <a:srgbClr val="6666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87129D8A-9ABE-4AD9-84B7-04BCC0C08E8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24242" y="2987021"/>
              <a:ext cx="86154" cy="86154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4311DA17-B413-472E-B113-0D8755B5A70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65390" y="3150328"/>
              <a:ext cx="86154" cy="86153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077CF5D7-CF29-41D9-9F04-F54496532A0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69845" y="2945874"/>
              <a:ext cx="86153" cy="86154"/>
            </a:xfrm>
            <a:prstGeom prst="ellipse">
              <a:avLst/>
            </a:prstGeom>
            <a:solidFill>
              <a:srgbClr val="CC99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2DE7EE09-695B-4EE1-8EB9-C24112FEF6F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787549" y="3064174"/>
              <a:ext cx="86153" cy="86154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30AA9A8A-0D90-4B6D-A7CF-54AACB41042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60937" y="2863578"/>
              <a:ext cx="86153" cy="8743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B7C525B2-C464-4F78-A44B-D2C1F2AEFA3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36783" y="2823716"/>
              <a:ext cx="86153" cy="86153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592AC77D-4F77-4DBB-9887-534CD16AA35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33635" y="2741420"/>
              <a:ext cx="86154" cy="86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8E4C2285-131D-40D0-8DC7-2FE0B91A154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39952" y="2782568"/>
              <a:ext cx="86153" cy="86153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F2581B26-2E00-4B48-8BF2-D18C708AB3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62706" y="2818572"/>
              <a:ext cx="86154" cy="86153"/>
            </a:xfrm>
            <a:prstGeom prst="ellipse">
              <a:avLst/>
            </a:prstGeom>
            <a:solidFill>
              <a:srgbClr val="339966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E91A92A1-F38A-429C-941A-DFD48AD087E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65390" y="2777424"/>
              <a:ext cx="86154" cy="86153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54AF5693-320B-4BC7-AAB8-E0BECDA9481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10303" y="2904726"/>
              <a:ext cx="86154" cy="86154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39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1B18C931-A760-46DD-A5AC-4E3B64BD882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05849" y="2782568"/>
              <a:ext cx="86153" cy="86153"/>
            </a:xfrm>
            <a:prstGeom prst="ellipse">
              <a:avLst/>
            </a:prstGeom>
            <a:solidFill>
              <a:srgbClr val="333399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72000" h="7239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34" name="AutoShape 33">
              <a:extLst>
                <a:ext uri="{FF2B5EF4-FFF2-40B4-BE49-F238E27FC236}">
                  <a16:creationId xmlns:a16="http://schemas.microsoft.com/office/drawing/2014/main" xmlns="" id="{77A1F5FE-64F9-426C-AAD5-4592CE25C0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98892" y="4670232"/>
              <a:ext cx="285464" cy="326612"/>
            </a:xfrm>
            <a:prstGeom prst="irregularSeal1">
              <a:avLst/>
            </a:pr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w="180000" h="180340"/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95489A71-5ED6-4562-8D8D-94BC96E3FC8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00089" y="5354317"/>
              <a:ext cx="366475" cy="36776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16000" h="215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endParaRPr>
            </a:p>
          </p:txBody>
        </p:sp>
        <p:sp>
          <p:nvSpPr>
            <p:cNvPr id="36" name="AutoShape 39">
              <a:extLst>
                <a:ext uri="{FF2B5EF4-FFF2-40B4-BE49-F238E27FC236}">
                  <a16:creationId xmlns:a16="http://schemas.microsoft.com/office/drawing/2014/main" xmlns="" id="{7800081C-FF97-4824-A8D2-AD2BFEC6A20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8900000">
              <a:off x="2444220" y="4917120"/>
              <a:ext cx="276464" cy="455200"/>
            </a:xfrm>
            <a:prstGeom prst="upArrow">
              <a:avLst>
                <a:gd name="adj1" fmla="val 50000"/>
                <a:gd name="adj2" fmla="val 41163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vert="eaVert" wrap="none" anchor="ctr"/>
            <a:lstStyle/>
            <a:p>
              <a:pPr>
                <a:defRPr/>
              </a:pPr>
              <a:endParaRPr lang="ja-JP" altLang="en-US">
                <a:latin typeface="+mn-lt"/>
              </a:endParaRPr>
            </a:p>
          </p:txBody>
        </p:sp>
        <p:sp>
          <p:nvSpPr>
            <p:cNvPr id="37" name="Oval 34">
              <a:extLst>
                <a:ext uri="{FF2B5EF4-FFF2-40B4-BE49-F238E27FC236}">
                  <a16:creationId xmlns:a16="http://schemas.microsoft.com/office/drawing/2014/main" xmlns="" id="{1DB70CA6-B159-4C98-AB5A-688D5F50FDE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75988" y="5336237"/>
              <a:ext cx="366475" cy="36776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216000" h="2159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altLang="ja-JP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Arial" charset="0"/>
              </a:endParaRPr>
            </a:p>
          </p:txBody>
        </p:sp>
        <p:cxnSp>
          <p:nvCxnSpPr>
            <p:cNvPr id="38" name="直線矢印コネクタ 37">
              <a:extLst>
                <a:ext uri="{FF2B5EF4-FFF2-40B4-BE49-F238E27FC236}">
                  <a16:creationId xmlns:a16="http://schemas.microsoft.com/office/drawing/2014/main" xmlns="" id="{F9B9296E-5F43-4930-BAEF-D7AA070D302D}"/>
                </a:ext>
              </a:extLst>
            </p:cNvPr>
            <p:cNvCxnSpPr/>
            <p:nvPr/>
          </p:nvCxnSpPr>
          <p:spPr>
            <a:xfrm flipV="1">
              <a:off x="2241623" y="2718692"/>
              <a:ext cx="305466" cy="21067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直線矢印コネクタ 64">
              <a:extLst>
                <a:ext uri="{FF2B5EF4-FFF2-40B4-BE49-F238E27FC236}">
                  <a16:creationId xmlns:a16="http://schemas.microsoft.com/office/drawing/2014/main" xmlns="" id="{616960D8-D97F-4CED-A309-B4326373D2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2353" y="2743880"/>
              <a:ext cx="453771" cy="21067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xmlns="" id="{F3433783-D9A4-400A-B2A6-B245CA1A80ED}"/>
              </a:ext>
            </a:extLst>
          </p:cNvPr>
          <p:cNvSpPr txBox="1"/>
          <p:nvPr/>
        </p:nvSpPr>
        <p:spPr>
          <a:xfrm>
            <a:off x="5315167" y="5633088"/>
            <a:ext cx="2380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tx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Gluon saturation</a:t>
            </a:r>
            <a:endParaRPr kumimoji="1" lang="ja-JP" altLang="en-US" sz="2400" dirty="0">
              <a:solidFill>
                <a:schemeClr val="tx1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xmlns="" id="{5D0D10CA-EDDB-42A7-A8AE-71A52BAD15C2}"/>
              </a:ext>
            </a:extLst>
          </p:cNvPr>
          <p:cNvSpPr txBox="1"/>
          <p:nvPr/>
        </p:nvSpPr>
        <p:spPr>
          <a:xfrm>
            <a:off x="8440867" y="5627243"/>
            <a:ext cx="269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Dilute </a:t>
            </a:r>
            <a:r>
              <a:rPr kumimoji="1" lang="en-US" altLang="ja-JP" sz="2400" dirty="0" err="1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parton</a:t>
            </a:r>
            <a:r>
              <a:rPr kumimoji="1" lang="en-US" altLang="ja-JP" sz="24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 </a:t>
            </a:r>
            <a:r>
              <a:rPr kumimoji="1" lang="en-US" altLang="ja-JP" sz="2400" dirty="0">
                <a:solidFill>
                  <a:schemeClr val="tx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gas</a:t>
            </a:r>
            <a:endParaRPr kumimoji="1" lang="ja-JP" altLang="en-US" sz="2400" dirty="0">
              <a:solidFill>
                <a:schemeClr val="tx1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xmlns="" id="{52806205-6122-4FFD-9E41-7A1965563053}"/>
              </a:ext>
            </a:extLst>
          </p:cNvPr>
          <p:cNvSpPr txBox="1"/>
          <p:nvPr/>
        </p:nvSpPr>
        <p:spPr>
          <a:xfrm>
            <a:off x="9256256" y="3823143"/>
            <a:ext cx="1061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(Mini-)</a:t>
            </a:r>
            <a:endParaRPr lang="en-US" altLang="ja-JP" sz="2400" dirty="0">
              <a:solidFill>
                <a:schemeClr val="tx1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  <a:p>
            <a:pPr algn="ctr"/>
            <a:r>
              <a:rPr kumimoji="1" lang="en-US" altLang="ja-JP" sz="24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jets</a:t>
            </a:r>
            <a:endParaRPr kumimoji="1" lang="ja-JP" altLang="en-US" sz="2400" dirty="0">
              <a:solidFill>
                <a:schemeClr val="tx1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xmlns="" id="{F07D340C-D372-4F3E-9D54-0AEF621B2FD5}"/>
              </a:ext>
            </a:extLst>
          </p:cNvPr>
          <p:cNvSpPr txBox="1"/>
          <p:nvPr/>
        </p:nvSpPr>
        <p:spPr>
          <a:xfrm>
            <a:off x="9167784" y="2999519"/>
            <a:ext cx="211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Fragmentation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xmlns="" id="{94966801-F0AC-4EC9-B243-2DF486B2EB57}"/>
              </a:ext>
            </a:extLst>
          </p:cNvPr>
          <p:cNvSpPr txBox="1"/>
          <p:nvPr/>
        </p:nvSpPr>
        <p:spPr>
          <a:xfrm>
            <a:off x="5949771" y="4805451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Glasma</a:t>
            </a:r>
            <a:endParaRPr kumimoji="1" lang="ja-JP" altLang="en-US" sz="2400" dirty="0">
              <a:solidFill>
                <a:schemeClr val="tx1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xmlns="" id="{F2678D24-A01C-4A73-A134-59D175CBA6FC}"/>
              </a:ext>
            </a:extLst>
          </p:cNvPr>
          <p:cNvSpPr txBox="1"/>
          <p:nvPr/>
        </p:nvSpPr>
        <p:spPr>
          <a:xfrm>
            <a:off x="6195159" y="3773319"/>
            <a:ext cx="795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QGP</a:t>
            </a:r>
            <a:endParaRPr kumimoji="1" lang="en-US" altLang="ja-JP" sz="2400" dirty="0"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fluid</a:t>
            </a:r>
            <a:endParaRPr lang="en-US" altLang="ja-JP" sz="2400" dirty="0">
              <a:solidFill>
                <a:schemeClr val="tx1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46" name="矢印: 左右 45">
            <a:extLst>
              <a:ext uri="{FF2B5EF4-FFF2-40B4-BE49-F238E27FC236}">
                <a16:creationId xmlns:a16="http://schemas.microsoft.com/office/drawing/2014/main" xmlns="" id="{D984DDB4-EACC-4609-9DD9-23931AB5289C}"/>
              </a:ext>
            </a:extLst>
          </p:cNvPr>
          <p:cNvSpPr/>
          <p:nvPr/>
        </p:nvSpPr>
        <p:spPr>
          <a:xfrm>
            <a:off x="7114077" y="3828152"/>
            <a:ext cx="1938619" cy="670462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xmlns="" id="{A19D7AD1-FB74-47B8-8A72-53CB206E3D29}"/>
              </a:ext>
            </a:extLst>
          </p:cNvPr>
          <p:cNvSpPr txBox="1"/>
          <p:nvPr/>
        </p:nvSpPr>
        <p:spPr>
          <a:xfrm>
            <a:off x="7379632" y="3979796"/>
            <a:ext cx="135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2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interaction</a:t>
            </a:r>
            <a:endParaRPr kumimoji="1" lang="ja-JP" altLang="en-US" sz="2000" dirty="0">
              <a:solidFill>
                <a:schemeClr val="bg2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xmlns="" id="{9D49C34C-A3EB-4E28-BEA0-8B938A8D7516}"/>
              </a:ext>
            </a:extLst>
          </p:cNvPr>
          <p:cNvSpPr txBox="1"/>
          <p:nvPr/>
        </p:nvSpPr>
        <p:spPr>
          <a:xfrm>
            <a:off x="6223772" y="2269245"/>
            <a:ext cx="20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tx1"/>
                </a:solidFill>
                <a:latin typeface="Yu Gothic UI Semilight" panose="020B0400000000000000" pitchFamily="50" charset="-128"/>
                <a:ea typeface="Yu Gothic UI Semilight" panose="020B0400000000000000" pitchFamily="50" charset="-128"/>
              </a:rPr>
              <a:t>Hadron gas</a:t>
            </a:r>
            <a:endParaRPr kumimoji="1" lang="ja-JP" altLang="en-US" sz="2400" dirty="0">
              <a:solidFill>
                <a:schemeClr val="tx1"/>
              </a:solidFill>
              <a:latin typeface="Yu Gothic UI Semilight" panose="020B0400000000000000" pitchFamily="50" charset="-128"/>
              <a:ea typeface="Yu Gothic UI Semilight" panose="020B0400000000000000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xmlns="" id="{E01458E8-B2E9-4172-A0B2-F48E70BF4DB2}"/>
              </a:ext>
            </a:extLst>
          </p:cNvPr>
          <p:cNvSpPr txBox="1"/>
          <p:nvPr/>
        </p:nvSpPr>
        <p:spPr>
          <a:xfrm>
            <a:off x="6747257" y="2999519"/>
            <a:ext cx="2178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+mj-ea"/>
                <a:ea typeface="+mj-ea"/>
              </a:rPr>
              <a:t>Recombination</a:t>
            </a:r>
            <a:endParaRPr kumimoji="1" lang="ja-JP" altLang="en-US" sz="24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xmlns="" id="{7F0DD7BE-E365-4F22-AD3A-BA952738F040}"/>
              </a:ext>
            </a:extLst>
          </p:cNvPr>
          <p:cNvCxnSpPr/>
          <p:nvPr/>
        </p:nvCxnSpPr>
        <p:spPr>
          <a:xfrm flipV="1">
            <a:off x="6592865" y="5201924"/>
            <a:ext cx="0" cy="4314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xmlns="" id="{A4F5C180-98C0-44DF-85C0-890387D7FE53}"/>
              </a:ext>
            </a:extLst>
          </p:cNvPr>
          <p:cNvCxnSpPr/>
          <p:nvPr/>
        </p:nvCxnSpPr>
        <p:spPr>
          <a:xfrm flipV="1">
            <a:off x="6578393" y="4509160"/>
            <a:ext cx="0" cy="360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xmlns="" id="{79BE92FD-C977-42A1-AEC1-7E2DD303F89E}"/>
              </a:ext>
            </a:extLst>
          </p:cNvPr>
          <p:cNvCxnSpPr>
            <a:cxnSpLocks/>
          </p:cNvCxnSpPr>
          <p:nvPr/>
        </p:nvCxnSpPr>
        <p:spPr>
          <a:xfrm flipV="1">
            <a:off x="6592865" y="2718032"/>
            <a:ext cx="0" cy="10348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xmlns="" id="{CFD15C3A-7B46-4206-9922-E740FD0B6A34}"/>
              </a:ext>
            </a:extLst>
          </p:cNvPr>
          <p:cNvCxnSpPr>
            <a:cxnSpLocks/>
            <a:stCxn id="41" idx="0"/>
            <a:endCxn id="42" idx="2"/>
          </p:cNvCxnSpPr>
          <p:nvPr/>
        </p:nvCxnSpPr>
        <p:spPr>
          <a:xfrm flipV="1">
            <a:off x="9787011" y="4654140"/>
            <a:ext cx="0" cy="9731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xmlns="" id="{634EF30C-D020-43E5-976F-F5887AA51210}"/>
              </a:ext>
            </a:extLst>
          </p:cNvPr>
          <p:cNvCxnSpPr>
            <a:cxnSpLocks/>
            <a:stCxn id="42" idx="0"/>
            <a:endCxn id="43" idx="2"/>
          </p:cNvCxnSpPr>
          <p:nvPr/>
        </p:nvCxnSpPr>
        <p:spPr>
          <a:xfrm flipV="1">
            <a:off x="9787011" y="3461184"/>
            <a:ext cx="440519" cy="3619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xmlns="" id="{B9212274-3931-46C4-8F3D-D64CA7553AFF}"/>
              </a:ext>
            </a:extLst>
          </p:cNvPr>
          <p:cNvCxnSpPr>
            <a:cxnSpLocks/>
            <a:stCxn id="42" idx="0"/>
            <a:endCxn id="49" idx="2"/>
          </p:cNvCxnSpPr>
          <p:nvPr/>
        </p:nvCxnSpPr>
        <p:spPr>
          <a:xfrm flipH="1" flipV="1">
            <a:off x="7836658" y="3461184"/>
            <a:ext cx="1950353" cy="36195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>
            <a:extLst>
              <a:ext uri="{FF2B5EF4-FFF2-40B4-BE49-F238E27FC236}">
                <a16:creationId xmlns:a16="http://schemas.microsoft.com/office/drawing/2014/main" xmlns="" id="{6831C7BE-6763-487F-8CA7-3CB49932C9A2}"/>
              </a:ext>
            </a:extLst>
          </p:cNvPr>
          <p:cNvCxnSpPr>
            <a:cxnSpLocks/>
            <a:stCxn id="45" idx="0"/>
            <a:endCxn id="49" idx="2"/>
          </p:cNvCxnSpPr>
          <p:nvPr/>
        </p:nvCxnSpPr>
        <p:spPr>
          <a:xfrm flipV="1">
            <a:off x="6592865" y="3461184"/>
            <a:ext cx="1243793" cy="3121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xmlns="" id="{E02F19E6-06EC-46F4-A2D6-C640A6EA28FC}"/>
              </a:ext>
            </a:extLst>
          </p:cNvPr>
          <p:cNvCxnSpPr>
            <a:cxnSpLocks/>
          </p:cNvCxnSpPr>
          <p:nvPr/>
        </p:nvCxnSpPr>
        <p:spPr>
          <a:xfrm flipV="1">
            <a:off x="6592865" y="4475518"/>
            <a:ext cx="2621759" cy="11694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xmlns="" id="{D0BBFFAD-70BA-4BED-9EC8-E35D69C56144}"/>
              </a:ext>
            </a:extLst>
          </p:cNvPr>
          <p:cNvCxnSpPr>
            <a:cxnSpLocks/>
          </p:cNvCxnSpPr>
          <p:nvPr/>
        </p:nvCxnSpPr>
        <p:spPr>
          <a:xfrm flipH="1" flipV="1">
            <a:off x="7899976" y="2718032"/>
            <a:ext cx="1" cy="3260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xmlns="" id="{6DF3EED6-71DA-4C36-B172-3CC48E67D3C3}"/>
              </a:ext>
            </a:extLst>
          </p:cNvPr>
          <p:cNvCxnSpPr>
            <a:cxnSpLocks/>
          </p:cNvCxnSpPr>
          <p:nvPr/>
        </p:nvCxnSpPr>
        <p:spPr>
          <a:xfrm flipV="1">
            <a:off x="10194973" y="2018541"/>
            <a:ext cx="0" cy="10334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xmlns="" id="{43818ACC-6DA5-4564-88C5-3724307F8B29}"/>
              </a:ext>
            </a:extLst>
          </p:cNvPr>
          <p:cNvCxnSpPr>
            <a:cxnSpLocks/>
          </p:cNvCxnSpPr>
          <p:nvPr/>
        </p:nvCxnSpPr>
        <p:spPr>
          <a:xfrm flipH="1" flipV="1">
            <a:off x="7351696" y="2018541"/>
            <a:ext cx="1" cy="3260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xmlns="" id="{9CF648B9-BFED-45A6-9832-981562C953D7}"/>
              </a:ext>
            </a:extLst>
          </p:cNvPr>
          <p:cNvSpPr txBox="1"/>
          <p:nvPr/>
        </p:nvSpPr>
        <p:spPr>
          <a:xfrm>
            <a:off x="7082204" y="1594758"/>
            <a:ext cx="3249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/>
              <a:t>Hadronic observables</a:t>
            </a:r>
            <a:endParaRPr kumimoji="1" lang="ja-JP" altLang="en-US" sz="2400" dirty="0"/>
          </a:p>
        </p:txBody>
      </p:sp>
      <p:sp>
        <p:nvSpPr>
          <p:cNvPr id="39" name="矢印: 左右 38">
            <a:extLst>
              <a:ext uri="{FF2B5EF4-FFF2-40B4-BE49-F238E27FC236}">
                <a16:creationId xmlns:a16="http://schemas.microsoft.com/office/drawing/2014/main" xmlns="" id="{C79ED6FC-B4F5-456B-A6CE-9E0B2FFE51F0}"/>
              </a:ext>
            </a:extLst>
          </p:cNvPr>
          <p:cNvSpPr/>
          <p:nvPr/>
        </p:nvSpPr>
        <p:spPr>
          <a:xfrm>
            <a:off x="7263660" y="6156117"/>
            <a:ext cx="2020080" cy="484632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</a:rPr>
              <a:t>energy scale</a:t>
            </a:r>
            <a:endParaRPr kumimoji="1" lang="ja-JP" altLang="en-US" sz="2000" dirty="0">
              <a:solidFill>
                <a:schemeClr val="bg2"/>
              </a:solidFill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xmlns="" id="{C80D792B-3813-4A0F-8457-ECFC1FFDFFDF}"/>
              </a:ext>
            </a:extLst>
          </p:cNvPr>
          <p:cNvSpPr txBox="1"/>
          <p:nvPr/>
        </p:nvSpPr>
        <p:spPr>
          <a:xfrm>
            <a:off x="5092557" y="6136823"/>
            <a:ext cx="1989647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Soft sector</a:t>
            </a:r>
            <a:endParaRPr kumimoji="1" lang="ja-JP" altLang="en-US" sz="2800" dirty="0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xmlns="" id="{53737349-E150-4FDA-BF3E-7C6B9602AECD}"/>
              </a:ext>
            </a:extLst>
          </p:cNvPr>
          <p:cNvSpPr txBox="1"/>
          <p:nvPr/>
        </p:nvSpPr>
        <p:spPr>
          <a:xfrm>
            <a:off x="9544641" y="6136823"/>
            <a:ext cx="2117887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Hard sector</a:t>
            </a:r>
            <a:endParaRPr kumimoji="1" lang="ja-JP" altLang="en-US" sz="2800" dirty="0"/>
          </a:p>
        </p:txBody>
      </p:sp>
      <p:sp>
        <p:nvSpPr>
          <p:cNvPr id="61" name="スライド番号プレースホルダー 60">
            <a:extLst>
              <a:ext uri="{FF2B5EF4-FFF2-40B4-BE49-F238E27FC236}">
                <a16:creationId xmlns:a16="http://schemas.microsoft.com/office/drawing/2014/main" xmlns="" id="{45398C4F-29EC-4F35-9986-D725A7F11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xmlns="" id="{83608CA3-8676-404B-80AA-8E95907595C4}"/>
              </a:ext>
            </a:extLst>
          </p:cNvPr>
          <p:cNvSpPr txBox="1"/>
          <p:nvPr/>
        </p:nvSpPr>
        <p:spPr>
          <a:xfrm>
            <a:off x="1839085" y="3894034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QGP fluid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xmlns="" id="{5D22CED5-CBDA-4995-AE74-CE7996383850}"/>
              </a:ext>
            </a:extLst>
          </p:cNvPr>
          <p:cNvSpPr txBox="1"/>
          <p:nvPr/>
        </p:nvSpPr>
        <p:spPr>
          <a:xfrm>
            <a:off x="3143779" y="2540215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hadron gas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xmlns="" id="{400016DF-DE1B-4F32-B6D4-D6F35548F851}"/>
              </a:ext>
            </a:extLst>
          </p:cNvPr>
          <p:cNvSpPr txBox="1"/>
          <p:nvPr/>
        </p:nvSpPr>
        <p:spPr>
          <a:xfrm>
            <a:off x="251978" y="5633088"/>
            <a:ext cx="126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Gluon </a:t>
            </a:r>
          </a:p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saturation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xmlns="" id="{F2932B38-2157-41AD-B787-3B032A9A52A7}"/>
              </a:ext>
            </a:extLst>
          </p:cNvPr>
          <p:cNvSpPr txBox="1"/>
          <p:nvPr/>
        </p:nvSpPr>
        <p:spPr>
          <a:xfrm>
            <a:off x="1579812" y="2382038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jet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xmlns="" id="{C531CBBE-20BE-4EB1-A70E-2B25DFFD15F0}"/>
              </a:ext>
            </a:extLst>
          </p:cNvPr>
          <p:cNvSpPr txBox="1"/>
          <p:nvPr/>
        </p:nvSpPr>
        <p:spPr>
          <a:xfrm>
            <a:off x="2620521" y="2360614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jet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xmlns="" id="{EA1BEBBC-627D-4D6C-840C-8E4D19E1E2ED}"/>
              </a:ext>
            </a:extLst>
          </p:cNvPr>
          <p:cNvSpPr txBox="1"/>
          <p:nvPr/>
        </p:nvSpPr>
        <p:spPr>
          <a:xfrm>
            <a:off x="1423858" y="4695289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Glasma</a:t>
            </a:r>
            <a:endParaRPr kumimoji="1" lang="ja-JP" altLang="en-US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752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2D90828-690F-4805-9E67-D4290AD27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AA6233F6-29FC-42ED-8362-22B6CDBD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93" y="-1"/>
            <a:ext cx="12231993" cy="7050101"/>
          </a:xfrm>
          <a:prstGeom prst="rect">
            <a:avLst/>
          </a:prstGeom>
        </p:spPr>
      </p:pic>
      <p:sp>
        <p:nvSpPr>
          <p:cNvPr id="4" name="矢印: 左 3">
            <a:extLst>
              <a:ext uri="{FF2B5EF4-FFF2-40B4-BE49-F238E27FC236}">
                <a16:creationId xmlns:a16="http://schemas.microsoft.com/office/drawing/2014/main" xmlns="" id="{A165DC8D-3EF7-404C-92E4-5B9AF9BC6ADE}"/>
              </a:ext>
            </a:extLst>
          </p:cNvPr>
          <p:cNvSpPr/>
          <p:nvPr/>
        </p:nvSpPr>
        <p:spPr>
          <a:xfrm>
            <a:off x="5513294" y="4504765"/>
            <a:ext cx="978408" cy="484632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5DE17B2F-EF50-4F40-9B09-B2D14D830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673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60EEF77-ECAD-4714-A01C-3E0B02D34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Anisotrop</a:t>
            </a:r>
            <a:r>
              <a:rPr lang="en-US" altLang="ja-JP" sz="4000" dirty="0"/>
              <a:t>y of initial profile</a:t>
            </a:r>
            <a:endParaRPr kumimoji="1" lang="ja-JP" altLang="en-US" sz="40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xmlns="" id="{B3EECDCE-7EE2-423B-9C80-792544126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0" t="11815" r="19440" b="16057"/>
          <a:stretch/>
        </p:blipFill>
        <p:spPr>
          <a:xfrm>
            <a:off x="1120906" y="2043014"/>
            <a:ext cx="2969648" cy="270144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4589904B-5E7D-4F1A-A4F7-FF928EC0F74D}"/>
              </a:ext>
            </a:extLst>
          </p:cNvPr>
          <p:cNvSpPr txBox="1"/>
          <p:nvPr/>
        </p:nvSpPr>
        <p:spPr>
          <a:xfrm rot="16200000">
            <a:off x="-69716" y="3105164"/>
            <a:ext cx="2031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TH</a:t>
            </a:r>
            <a:r>
              <a:rPr lang="en-US" altLang="ja-JP" sz="2000" dirty="0"/>
              <a:t> </a:t>
            </a:r>
            <a:r>
              <a:rPr lang="en-US" altLang="ja-JP" sz="2000" i="1" dirty="0"/>
              <a:t>et al</a:t>
            </a:r>
            <a:r>
              <a:rPr lang="en-US" altLang="ja-JP" sz="2000" dirty="0"/>
              <a:t>. (2013)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xmlns="" id="{2756C5CE-2ABE-4919-8A9B-DEEDD026DF50}"/>
                  </a:ext>
                </a:extLst>
              </p:cNvPr>
              <p:cNvSpPr txBox="1"/>
              <p:nvPr/>
            </p:nvSpPr>
            <p:spPr>
              <a:xfrm>
                <a:off x="5679302" y="1495446"/>
                <a:ext cx="5334089" cy="12134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36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3600" b="0" i="1" smtClean="0">
                              <a:latin typeface="Cambria Math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kumimoji="1" lang="en-US" altLang="ja-JP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ja-JP" sz="36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36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kumimoji="1" lang="en-US" altLang="ja-JP" sz="3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kumimoji="1" lang="en-US" altLang="ja-JP" sz="36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3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kumimoji="1" lang="en-US" altLang="ja-JP" sz="3600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  <m:r>
                                    <a:rPr kumimoji="1" lang="en-US" altLang="ja-JP" sz="36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kumimoji="1" lang="en-US" altLang="ja-JP" sz="36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1" lang="en-US" altLang="ja-JP" sz="36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ja-JP" sz="36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kumimoji="1" lang="en-US" altLang="ja-JP" sz="36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kumimoji="1" lang="en-US" altLang="ja-JP" sz="3600" b="0" i="1" smtClean="0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ja-JP" sz="3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36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kumimoji="1" lang="en-US" altLang="ja-JP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kumimoji="1" lang="en-US" altLang="ja-JP" sz="36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sSub>
                            <m:sSubPr>
                              <m:ctrlPr>
                                <a:rPr kumimoji="1" lang="en-US" altLang="ja-JP" sz="36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1" lang="en-US" altLang="ja-JP" sz="3600" b="0" i="0" smtClean="0"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kumimoji="1" lang="en-US" altLang="ja-JP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2756C5CE-2ABE-4919-8A9B-DEEDD026D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9302" y="1495446"/>
                <a:ext cx="5334089" cy="12134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xmlns="" id="{E3348035-B1B8-4B29-A10F-9F633CC274BE}"/>
                  </a:ext>
                </a:extLst>
              </p:cNvPr>
              <p:cNvSpPr txBox="1"/>
              <p:nvPr/>
            </p:nvSpPr>
            <p:spPr>
              <a:xfrm>
                <a:off x="4323696" y="2636912"/>
                <a:ext cx="5054012" cy="14530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kumimoji="1" lang="en-US" altLang="ja-JP" sz="36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kumimoji="1" lang="en-US" altLang="ja-JP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</m:e>
                      </m:d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kumimoji="1" lang="en-US" altLang="ja-JP" sz="3600" b="0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𝑑𝑥𝑑𝑦</m:t>
                          </m:r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E3348035-B1B8-4B29-A10F-9F633CC27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696" y="2636912"/>
                <a:ext cx="5054012" cy="145309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楕円 17">
            <a:extLst>
              <a:ext uri="{FF2B5EF4-FFF2-40B4-BE49-F238E27FC236}">
                <a16:creationId xmlns:a16="http://schemas.microsoft.com/office/drawing/2014/main" xmlns="" id="{FE5CB8DB-6917-470D-867D-FD358DDD763B}"/>
              </a:ext>
            </a:extLst>
          </p:cNvPr>
          <p:cNvSpPr>
            <a:spLocks noChangeAspect="1"/>
          </p:cNvSpPr>
          <p:nvPr/>
        </p:nvSpPr>
        <p:spPr>
          <a:xfrm>
            <a:off x="4705799" y="4509328"/>
            <a:ext cx="1871826" cy="1872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xmlns="" id="{B59821C4-3995-468D-880F-547307252677}"/>
              </a:ext>
            </a:extLst>
          </p:cNvPr>
          <p:cNvSpPr>
            <a:spLocks noChangeAspect="1"/>
          </p:cNvSpPr>
          <p:nvPr/>
        </p:nvSpPr>
        <p:spPr>
          <a:xfrm>
            <a:off x="5082137" y="4509328"/>
            <a:ext cx="1871826" cy="1872000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xmlns="" id="{2016A65A-2E31-4A8B-B205-4ECA7037BFA6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887086" y="4038912"/>
            <a:ext cx="0" cy="1404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xmlns="" id="{ECB37D6E-F08E-480A-B89D-9832F8C5D76E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5908426" y="5445328"/>
            <a:ext cx="162773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xmlns="" id="{1FFD9770-6CEB-4CF5-9C61-8A9AFA819E77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143684" y="5418919"/>
                <a:ext cx="608500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1FFD9770-6CEB-4CF5-9C61-8A9AFA819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684" y="5418919"/>
                <a:ext cx="608500" cy="8617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xmlns="" id="{39F0EA8A-7623-48E3-970F-5ABAC643F5E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399802" y="3909068"/>
                <a:ext cx="618248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39F0EA8A-7623-48E3-970F-5ABAC643F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802" y="3909068"/>
                <a:ext cx="618248" cy="8617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xmlns="" id="{2BC0871C-290B-4190-839D-1E5365ED42EB}"/>
              </a:ext>
            </a:extLst>
          </p:cNvPr>
          <p:cNvCxnSpPr/>
          <p:nvPr/>
        </p:nvCxnSpPr>
        <p:spPr>
          <a:xfrm flipV="1">
            <a:off x="5887086" y="4509328"/>
            <a:ext cx="835207" cy="9095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xmlns="" id="{C390D065-CA1D-480C-A3AB-C86290E7AAE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216270" y="4987001"/>
                <a:ext cx="35554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C390D065-CA1D-480C-A3AB-C86290E7A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270" y="4987001"/>
                <a:ext cx="355546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円/楕円 3">
            <a:extLst>
              <a:ext uri="{FF2B5EF4-FFF2-40B4-BE49-F238E27FC236}">
                <a16:creationId xmlns:a16="http://schemas.microsoft.com/office/drawing/2014/main" xmlns="" id="{66ACEE99-35BB-41FD-83CE-B5953C892107}"/>
              </a:ext>
            </a:extLst>
          </p:cNvPr>
          <p:cNvSpPr/>
          <p:nvPr/>
        </p:nvSpPr>
        <p:spPr>
          <a:xfrm>
            <a:off x="8794410" y="4556347"/>
            <a:ext cx="674368" cy="10693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3">
            <a:extLst>
              <a:ext uri="{FF2B5EF4-FFF2-40B4-BE49-F238E27FC236}">
                <a16:creationId xmlns:a16="http://schemas.microsoft.com/office/drawing/2014/main" xmlns="" id="{ABA878DB-88AF-4509-8229-DF2E970B1A58}"/>
              </a:ext>
            </a:extLst>
          </p:cNvPr>
          <p:cNvSpPr/>
          <p:nvPr/>
        </p:nvSpPr>
        <p:spPr>
          <a:xfrm>
            <a:off x="10572886" y="4590551"/>
            <a:ext cx="1094858" cy="10693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xmlns="" id="{977E31BC-2AA9-494E-8D02-71235DBB0948}"/>
                  </a:ext>
                </a:extLst>
              </p:cNvPr>
              <p:cNvSpPr txBox="1"/>
              <p:nvPr/>
            </p:nvSpPr>
            <p:spPr>
              <a:xfrm>
                <a:off x="10415648" y="5858108"/>
                <a:ext cx="143238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b="0" dirty="0"/>
                  <a:t>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977E31BC-2AA9-494E-8D02-71235DBB0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5648" y="5858108"/>
                <a:ext cx="1432380" cy="523220"/>
              </a:xfrm>
              <a:prstGeom prst="rect">
                <a:avLst/>
              </a:prstGeom>
              <a:blipFill>
                <a:blip r:embed="rId8"/>
                <a:stretch>
                  <a:fillRect l="-8936" t="-12791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xmlns="" id="{A27497A6-CCED-4B37-AF46-91AC01C70B54}"/>
                  </a:ext>
                </a:extLst>
              </p:cNvPr>
              <p:cNvSpPr txBox="1"/>
              <p:nvPr/>
            </p:nvSpPr>
            <p:spPr>
              <a:xfrm>
                <a:off x="8374374" y="5850824"/>
                <a:ext cx="1466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b="0" dirty="0"/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A27497A6-CCED-4B37-AF46-91AC01C70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4374" y="5850824"/>
                <a:ext cx="1466042" cy="523220"/>
              </a:xfrm>
              <a:prstGeom prst="rect">
                <a:avLst/>
              </a:prstGeom>
              <a:blipFill>
                <a:blip r:embed="rId9"/>
                <a:stretch>
                  <a:fillRect l="-8750" t="-12791" b="-313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xmlns="" id="{72251568-A83E-4757-AD83-F0830CEBB41A}"/>
              </a:ext>
            </a:extLst>
          </p:cNvPr>
          <p:cNvSpPr txBox="1"/>
          <p:nvPr/>
        </p:nvSpPr>
        <p:spPr>
          <a:xfrm flipH="1">
            <a:off x="7637730" y="4512321"/>
            <a:ext cx="84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/>
              <a:t>ex.)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xmlns="" id="{7332903E-ECF9-4C8C-A0E4-EFE2025D2882}"/>
                  </a:ext>
                </a:extLst>
              </p:cNvPr>
              <p:cNvSpPr txBox="1"/>
              <p:nvPr/>
            </p:nvSpPr>
            <p:spPr>
              <a:xfrm>
                <a:off x="1935749" y="5709733"/>
                <a:ext cx="111498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7332903E-ECF9-4C8C-A0E4-EFE2025D2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5749" y="5709733"/>
                <a:ext cx="1114985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F97FF8A3-87F4-4BB1-9DC3-585A9C54DF38}"/>
              </a:ext>
            </a:extLst>
          </p:cNvPr>
          <p:cNvSpPr txBox="1"/>
          <p:nvPr/>
        </p:nvSpPr>
        <p:spPr>
          <a:xfrm>
            <a:off x="338576" y="4712243"/>
            <a:ext cx="4584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Entropy density distribution just after collision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F041DAB8-4661-4E1C-B3C7-C89319304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7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xmlns="" id="{49F2FAC8-D1B4-40E6-B89E-C4CEA94CD130}"/>
                  </a:ext>
                </a:extLst>
              </p:cNvPr>
              <p:cNvSpPr txBox="1"/>
              <p:nvPr/>
            </p:nvSpPr>
            <p:spPr>
              <a:xfrm>
                <a:off x="9406482" y="2901041"/>
                <a:ext cx="2931828" cy="6708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1" lang="en-US" altLang="ja-JP" sz="36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1" lang="en-US" altLang="ja-JP" sz="36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3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1" lang="en-US" altLang="ja-JP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ja-JP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ja-JP" sz="36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3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1" lang="en-US" altLang="ja-JP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kumimoji="1" lang="en-US" altLang="ja-JP" sz="3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ja-JP" altLang="en-US" sz="36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49F2FAC8-D1B4-40E6-B89E-C4CEA94CD1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6482" y="2901041"/>
                <a:ext cx="2931828" cy="6708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5020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A60EEF77-ECAD-4714-A01C-3E0B02D34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dirty="0"/>
              <a:t>Hydrodynamic response to initial anisotropy</a:t>
            </a:r>
            <a:endParaRPr kumimoji="1" lang="ja-JP" altLang="en-US" sz="40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xmlns="" id="{B3EECDCE-7EE2-423B-9C80-792544126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0" t="11815" r="19440" b="16057"/>
          <a:stretch/>
        </p:blipFill>
        <p:spPr>
          <a:xfrm>
            <a:off x="394286" y="1851911"/>
            <a:ext cx="2969648" cy="270144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xmlns="" id="{4589904B-5E7D-4F1A-A4F7-FF928EC0F74D}"/>
              </a:ext>
            </a:extLst>
          </p:cNvPr>
          <p:cNvSpPr txBox="1"/>
          <p:nvPr/>
        </p:nvSpPr>
        <p:spPr>
          <a:xfrm rot="16200000">
            <a:off x="-826752" y="2865014"/>
            <a:ext cx="2031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TH</a:t>
            </a:r>
            <a:r>
              <a:rPr lang="en-US" altLang="ja-JP" sz="2000" dirty="0"/>
              <a:t> </a:t>
            </a:r>
            <a:r>
              <a:rPr lang="en-US" altLang="ja-JP" sz="2000" i="1" dirty="0"/>
              <a:t>et al</a:t>
            </a:r>
            <a:r>
              <a:rPr lang="en-US" altLang="ja-JP" sz="2000" dirty="0"/>
              <a:t>. (2013)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xmlns="" id="{0BF7527D-012F-44A6-B2F0-83305DE7694F}"/>
              </a:ext>
            </a:extLst>
          </p:cNvPr>
          <p:cNvSpPr txBox="1"/>
          <p:nvPr/>
        </p:nvSpPr>
        <p:spPr>
          <a:xfrm>
            <a:off x="5193349" y="5690558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Response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xmlns="" id="{DD8001E6-34D5-42DA-8E7F-C371F5C76D68}"/>
                  </a:ext>
                </a:extLst>
              </p:cNvPr>
              <p:cNvSpPr txBox="1"/>
              <p:nvPr/>
            </p:nvSpPr>
            <p:spPr>
              <a:xfrm>
                <a:off x="4479588" y="2664316"/>
                <a:ext cx="1282915" cy="1231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8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80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kumimoji="1" lang="en-US" altLang="ja-JP" sz="8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1" lang="ja-JP" altLang="en-US" sz="8000" dirty="0"/>
              </a:p>
            </p:txBody>
          </p:sp>
        </mc:Choice>
        <mc:Fallback xmlns=""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DD8001E6-34D5-42DA-8E7F-C371F5C76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588" y="2664316"/>
                <a:ext cx="1282915" cy="12311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xmlns="" id="{B4B43064-47A5-4899-A65D-0940D5F51D93}"/>
                  </a:ext>
                </a:extLst>
              </p:cNvPr>
              <p:cNvSpPr txBox="1"/>
              <p:nvPr/>
            </p:nvSpPr>
            <p:spPr>
              <a:xfrm>
                <a:off x="9025493" y="2665730"/>
                <a:ext cx="1332223" cy="1231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8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kumimoji="1" lang="en-US" altLang="ja-JP" sz="8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sz="8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1" lang="ja-JP" altLang="en-US" sz="8000" dirty="0"/>
              </a:p>
            </p:txBody>
          </p:sp>
        </mc:Choice>
        <mc:Fallback xmlns=""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B4B43064-47A5-4899-A65D-0940D5F51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493" y="2665730"/>
                <a:ext cx="1332223" cy="12311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矢印: ストライプ 3">
            <a:extLst>
              <a:ext uri="{FF2B5EF4-FFF2-40B4-BE49-F238E27FC236}">
                <a16:creationId xmlns:a16="http://schemas.microsoft.com/office/drawing/2014/main" xmlns="" id="{78FB7FA2-1BE8-4479-81E0-128767AFB9B1}"/>
              </a:ext>
            </a:extLst>
          </p:cNvPr>
          <p:cNvSpPr/>
          <p:nvPr/>
        </p:nvSpPr>
        <p:spPr>
          <a:xfrm>
            <a:off x="6123077" y="2420888"/>
            <a:ext cx="2696574" cy="2002884"/>
          </a:xfrm>
          <a:prstGeom prst="stripedRightArrow">
            <a:avLst>
              <a:gd name="adj1" fmla="val 35403"/>
              <a:gd name="adj2" fmla="val 4248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>
                <a:solidFill>
                  <a:schemeClr val="bg2"/>
                </a:solidFill>
              </a:rPr>
              <a:t>Response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4F71312E-8B4F-44B8-8C75-1372F92AC423}"/>
              </a:ext>
            </a:extLst>
          </p:cNvPr>
          <p:cNvSpPr txBox="1"/>
          <p:nvPr/>
        </p:nvSpPr>
        <p:spPr>
          <a:xfrm>
            <a:off x="4151784" y="4142872"/>
            <a:ext cx="19319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Anisotropic</a:t>
            </a:r>
          </a:p>
          <a:p>
            <a:pPr algn="ctr"/>
            <a:r>
              <a:rPr kumimoji="1" lang="en-US" altLang="ja-JP" sz="2800" dirty="0"/>
              <a:t>geometry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xmlns="" id="{BB9E136D-105B-4628-9C92-E3012658DD81}"/>
              </a:ext>
            </a:extLst>
          </p:cNvPr>
          <p:cNvSpPr txBox="1"/>
          <p:nvPr/>
        </p:nvSpPr>
        <p:spPr>
          <a:xfrm>
            <a:off x="7613270" y="4215241"/>
            <a:ext cx="44710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/>
              <a:t>Fourier coefficients of</a:t>
            </a:r>
          </a:p>
          <a:p>
            <a:pPr algn="ctr"/>
            <a:r>
              <a:rPr kumimoji="1" lang="en-US" altLang="ja-JP" sz="2800" dirty="0"/>
              <a:t>azimuthal angle distribution</a:t>
            </a:r>
          </a:p>
          <a:p>
            <a:pPr algn="ctr"/>
            <a:r>
              <a:rPr kumimoji="1" lang="en-US" altLang="ja-JP" sz="2800" dirty="0"/>
              <a:t>in momentum space</a:t>
            </a:r>
          </a:p>
        </p:txBody>
      </p:sp>
      <p:sp>
        <p:nvSpPr>
          <p:cNvPr id="6" name="矢印: 左 5">
            <a:extLst>
              <a:ext uri="{FF2B5EF4-FFF2-40B4-BE49-F238E27FC236}">
                <a16:creationId xmlns:a16="http://schemas.microsoft.com/office/drawing/2014/main" xmlns="" id="{90B7A0BA-BE6A-4419-ACF5-D57CB8875EF4}"/>
              </a:ext>
            </a:extLst>
          </p:cNvPr>
          <p:cNvSpPr/>
          <p:nvPr/>
        </p:nvSpPr>
        <p:spPr>
          <a:xfrm>
            <a:off x="3781087" y="5709853"/>
            <a:ext cx="978408" cy="48463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矢印: 左 39">
            <a:extLst>
              <a:ext uri="{FF2B5EF4-FFF2-40B4-BE49-F238E27FC236}">
                <a16:creationId xmlns:a16="http://schemas.microsoft.com/office/drawing/2014/main" xmlns="" id="{D19E8419-8D5E-48AD-BE0C-A4503B28193F}"/>
              </a:ext>
            </a:extLst>
          </p:cNvPr>
          <p:cNvSpPr/>
          <p:nvPr/>
        </p:nvSpPr>
        <p:spPr>
          <a:xfrm flipH="1">
            <a:off x="7432505" y="5709853"/>
            <a:ext cx="978408" cy="48463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xmlns="" id="{82B961C0-810C-4D2D-A5F1-471BC8288DB2}"/>
              </a:ext>
            </a:extLst>
          </p:cNvPr>
          <p:cNvSpPr txBox="1"/>
          <p:nvPr/>
        </p:nvSpPr>
        <p:spPr>
          <a:xfrm>
            <a:off x="8502660" y="5534330"/>
            <a:ext cx="27270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>
                <a:sym typeface="Wingdings" panose="05000000000000000000" pitchFamily="2" charset="2"/>
              </a:rPr>
              <a:t>Large</a:t>
            </a:r>
          </a:p>
          <a:p>
            <a:pPr algn="l"/>
            <a:r>
              <a:rPr kumimoji="1" lang="en-US" altLang="ja-JP" sz="2800" dirty="0">
                <a:sym typeface="Wingdings" panose="05000000000000000000" pitchFamily="2" charset="2"/>
              </a:rPr>
              <a:t>Small viscosity</a:t>
            </a:r>
            <a:endParaRPr kumimoji="1" lang="en-US" altLang="ja-JP" sz="2800" dirty="0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xmlns="" id="{254979EA-31BC-4D25-85DB-8B348D6325BB}"/>
              </a:ext>
            </a:extLst>
          </p:cNvPr>
          <p:cNvSpPr txBox="1"/>
          <p:nvPr/>
        </p:nvSpPr>
        <p:spPr>
          <a:xfrm>
            <a:off x="913961" y="5533374"/>
            <a:ext cx="3321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800" dirty="0"/>
              <a:t>Small</a:t>
            </a:r>
          </a:p>
          <a:p>
            <a:pPr algn="l"/>
            <a:r>
              <a:rPr kumimoji="1" lang="en-US" altLang="ja-JP" sz="2800" dirty="0">
                <a:sym typeface="Wingdings" panose="05000000000000000000" pitchFamily="2" charset="2"/>
              </a:rPr>
              <a:t>Large viscosity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4F7D824D-0F0C-4B05-BC3B-D0C839DEB40F}"/>
              </a:ext>
            </a:extLst>
          </p:cNvPr>
          <p:cNvSpPr txBox="1"/>
          <p:nvPr/>
        </p:nvSpPr>
        <p:spPr>
          <a:xfrm>
            <a:off x="3355370" y="1762533"/>
            <a:ext cx="790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Response of the system to anisotropic geometry</a:t>
            </a:r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xmlns="" id="{D467768A-7B8A-4BE0-9770-F64CB572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9864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F9346A19-ACE7-4705-979D-854BD20AB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/>
              <a:t>Recent results</a:t>
            </a:r>
            <a:r>
              <a:rPr kumimoji="1" lang="ja-JP" altLang="en-US" sz="4000" dirty="0"/>
              <a:t> </a:t>
            </a:r>
            <a:r>
              <a:rPr kumimoji="1" lang="en-US" altLang="ja-JP" sz="4000" dirty="0"/>
              <a:t>from</a:t>
            </a:r>
            <a:r>
              <a:rPr kumimoji="1" lang="ja-JP" altLang="en-US" sz="4000" dirty="0"/>
              <a:t> </a:t>
            </a:r>
            <a:r>
              <a:rPr kumimoji="1" lang="en-US" altLang="ja-JP" sz="4000" dirty="0"/>
              <a:t>hydrodynamics</a:t>
            </a:r>
            <a:endParaRPr kumimoji="1" lang="ja-JP" altLang="en-US" sz="40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xmlns="" id="{1DCF4212-CBBA-4044-904E-79F547E0F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5" t="5751" r="10809" b="8409"/>
          <a:stretch/>
        </p:blipFill>
        <p:spPr>
          <a:xfrm>
            <a:off x="911424" y="2023600"/>
            <a:ext cx="6032810" cy="408487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xmlns="" id="{EE400DE9-62F5-4B8B-8C40-F1328278BD9E}"/>
              </a:ext>
            </a:extLst>
          </p:cNvPr>
          <p:cNvSpPr txBox="1"/>
          <p:nvPr/>
        </p:nvSpPr>
        <p:spPr>
          <a:xfrm>
            <a:off x="5648604" y="6509875"/>
            <a:ext cx="1539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dirty="0"/>
              <a:t>ALICE (2018)</a:t>
            </a:r>
            <a:endParaRPr kumimoji="1" lang="ja-JP" altLang="en-US" sz="20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xmlns="" id="{BEFE1D1B-1067-4949-ACA4-DB8BB154A9CD}"/>
              </a:ext>
            </a:extLst>
          </p:cNvPr>
          <p:cNvSpPr txBox="1"/>
          <p:nvPr/>
        </p:nvSpPr>
        <p:spPr>
          <a:xfrm rot="16200000">
            <a:off x="-1192093" y="3675123"/>
            <a:ext cx="2945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Fourier coefficient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xmlns="" id="{989A6FDE-B428-416E-BB4F-C67A77569085}"/>
                  </a:ext>
                </a:extLst>
              </p:cNvPr>
              <p:cNvSpPr txBox="1"/>
              <p:nvPr/>
            </p:nvSpPr>
            <p:spPr>
              <a:xfrm rot="16200000">
                <a:off x="132036" y="2434327"/>
                <a:ext cx="98155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89A6FDE-B428-416E-BB4F-C67A77569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32036" y="2434327"/>
                <a:ext cx="981551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xmlns="" id="{36EA6A19-0EF8-4998-A85F-8A140BBE35E5}"/>
                  </a:ext>
                </a:extLst>
              </p:cNvPr>
              <p:cNvSpPr txBox="1"/>
              <p:nvPr/>
            </p:nvSpPr>
            <p:spPr>
              <a:xfrm rot="16200000">
                <a:off x="132036" y="3644778"/>
                <a:ext cx="98155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36EA6A19-0EF8-4998-A85F-8A140BBE3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32036" y="3644778"/>
                <a:ext cx="981551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xmlns="" id="{AE83097C-6432-48CF-9FDA-422AEA9197AA}"/>
                  </a:ext>
                </a:extLst>
              </p:cNvPr>
              <p:cNvSpPr txBox="1"/>
              <p:nvPr/>
            </p:nvSpPr>
            <p:spPr>
              <a:xfrm rot="16200000">
                <a:off x="132036" y="4900812"/>
                <a:ext cx="98155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AE83097C-6432-48CF-9FDA-422AEA919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32036" y="4900812"/>
                <a:ext cx="981551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xmlns="" id="{F1950B84-E3E8-4D17-ACF9-9699BC7298D8}"/>
              </a:ext>
            </a:extLst>
          </p:cNvPr>
          <p:cNvSpPr txBox="1"/>
          <p:nvPr/>
        </p:nvSpPr>
        <p:spPr>
          <a:xfrm>
            <a:off x="2063552" y="6074132"/>
            <a:ext cx="4286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800" dirty="0"/>
              <a:t>Transverse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momentum, </a:t>
            </a:r>
            <a:r>
              <a:rPr kumimoji="1" lang="en-US" altLang="ja-JP" sz="2800" dirty="0" err="1"/>
              <a:t>p</a:t>
            </a:r>
            <a:r>
              <a:rPr kumimoji="1" lang="en-US" altLang="ja-JP" sz="2800" baseline="-25000" dirty="0" err="1"/>
              <a:t>T</a:t>
            </a:r>
            <a:endParaRPr kumimoji="1" lang="ja-JP" altLang="en-US" sz="2800" baseline="-25000" dirty="0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xmlns="" id="{65EDEE6E-C814-4292-A5D1-F479CC4063FD}"/>
              </a:ext>
            </a:extLst>
          </p:cNvPr>
          <p:cNvSpPr/>
          <p:nvPr/>
        </p:nvSpPr>
        <p:spPr>
          <a:xfrm>
            <a:off x="1919536" y="1460431"/>
            <a:ext cx="720000" cy="720000"/>
          </a:xfrm>
          <a:prstGeom prst="ellipse">
            <a:avLst/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xmlns="" id="{4EBF5077-A094-4146-B811-5682F4141542}"/>
              </a:ext>
            </a:extLst>
          </p:cNvPr>
          <p:cNvSpPr/>
          <p:nvPr/>
        </p:nvSpPr>
        <p:spPr>
          <a:xfrm>
            <a:off x="2048490" y="1460431"/>
            <a:ext cx="720000" cy="720000"/>
          </a:xfrm>
          <a:prstGeom prst="ellipse">
            <a:avLst/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xmlns="" id="{68138D9D-3324-4FDA-8C41-2398E0A5C20B}"/>
              </a:ext>
            </a:extLst>
          </p:cNvPr>
          <p:cNvSpPr/>
          <p:nvPr/>
        </p:nvSpPr>
        <p:spPr>
          <a:xfrm>
            <a:off x="3666273" y="1472155"/>
            <a:ext cx="720000" cy="720000"/>
          </a:xfrm>
          <a:prstGeom prst="ellipse">
            <a:avLst/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xmlns="" id="{CAA358D3-9F3D-4049-86F1-CDA9F4400EAF}"/>
              </a:ext>
            </a:extLst>
          </p:cNvPr>
          <p:cNvSpPr/>
          <p:nvPr/>
        </p:nvSpPr>
        <p:spPr>
          <a:xfrm>
            <a:off x="3889011" y="1472155"/>
            <a:ext cx="720000" cy="720000"/>
          </a:xfrm>
          <a:prstGeom prst="ellipse">
            <a:avLst/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xmlns="" id="{6C408825-F272-4CD8-9125-E8DFC7B156CC}"/>
              </a:ext>
            </a:extLst>
          </p:cNvPr>
          <p:cNvSpPr/>
          <p:nvPr/>
        </p:nvSpPr>
        <p:spPr>
          <a:xfrm>
            <a:off x="5284058" y="1460433"/>
            <a:ext cx="720000" cy="720000"/>
          </a:xfrm>
          <a:prstGeom prst="ellipse">
            <a:avLst/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xmlns="" id="{F5A64D5C-ED16-4E4F-8808-F0D6BCE2AB5A}"/>
              </a:ext>
            </a:extLst>
          </p:cNvPr>
          <p:cNvSpPr/>
          <p:nvPr/>
        </p:nvSpPr>
        <p:spPr>
          <a:xfrm>
            <a:off x="5788148" y="1460433"/>
            <a:ext cx="720000" cy="720000"/>
          </a:xfrm>
          <a:prstGeom prst="ellipse">
            <a:avLst/>
          </a:prstGeom>
          <a:solidFill>
            <a:srgbClr val="FFC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xmlns="" id="{8CF8A2A9-69B7-4442-A5D7-BAE1D004751B}"/>
              </a:ext>
            </a:extLst>
          </p:cNvPr>
          <p:cNvSpPr txBox="1"/>
          <p:nvPr/>
        </p:nvSpPr>
        <p:spPr>
          <a:xfrm>
            <a:off x="7187808" y="2742974"/>
            <a:ext cx="46688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Transverse momentum and centrality dependences well reproduced by hydro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Hydrodynamic behavior of bulk matter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kumimoji="1" lang="en-US" altLang="ja-JP" sz="2800" dirty="0"/>
              <a:t>Utilization to quantify jet quenching</a:t>
            </a:r>
            <a:endParaRPr kumimoji="1" lang="ja-JP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xmlns="" id="{C9D16259-4B5B-48BA-9DF5-5113151164D3}"/>
                  </a:ext>
                </a:extLst>
              </p:cNvPr>
              <p:cNvSpPr txBox="1"/>
              <p:nvPr/>
            </p:nvSpPr>
            <p:spPr>
              <a:xfrm>
                <a:off x="7209664" y="1924966"/>
                <a:ext cx="3963329" cy="534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kumimoji="1" lang="en-US" altLang="ja-JP" sz="2800" dirty="0"/>
                  <a:t>Pb+Pb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1" lang="en-US" altLang="ja-JP" sz="2800" i="1" smtClean="0">
                            <a:latin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1" lang="en-US" altLang="ja-JP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kumimoji="1" lang="en-US" altLang="ja-JP" sz="2800" b="0" i="1" smtClean="0"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=5.02 </m:t>
                    </m:r>
                    <m:r>
                      <m:rPr>
                        <m:sty m:val="p"/>
                      </m:rPr>
                      <a:rPr kumimoji="1" lang="en-US" altLang="ja-JP" sz="2800" b="0" i="0" smtClean="0">
                        <a:latin typeface="Cambria Math" panose="02040503050406030204" pitchFamily="18" charset="0"/>
                      </a:rPr>
                      <m:t>TeV</m:t>
                    </m:r>
                  </m:oMath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C9D16259-4B5B-48BA-9DF5-511315116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664" y="1924966"/>
                <a:ext cx="3963329" cy="534377"/>
              </a:xfrm>
              <a:prstGeom prst="rect">
                <a:avLst/>
              </a:prstGeom>
              <a:blipFill>
                <a:blip r:embed="rId6"/>
                <a:stretch>
                  <a:fillRect l="-3231" t="-13793" b="-287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スライド番号プレースホルダー 17">
            <a:extLst>
              <a:ext uri="{FF2B5EF4-FFF2-40B4-BE49-F238E27FC236}">
                <a16:creationId xmlns:a16="http://schemas.microsoft.com/office/drawing/2014/main" xmlns="" id="{430779C4-DE8A-4AA3-A634-903E9BB7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CF57B-DD1B-4031-B9F9-0C464C9FAFED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2730062"/>
      </p:ext>
    </p:extLst>
  </p:cSld>
  <p:clrMapOvr>
    <a:masterClrMapping/>
  </p:clrMapOvr>
</p:sld>
</file>

<file path=ppt/theme/theme1.xml><?xml version="1.0" encoding="utf-8"?>
<a:theme xmlns:a="http://schemas.openxmlformats.org/drawingml/2006/main" name="テーマ2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u Gothicづくし">
      <a:majorFont>
        <a:latin typeface="Yu Gothic UI Semilight"/>
        <a:ea typeface="Yu Gothic UI Semilight"/>
        <a:cs typeface=""/>
      </a:majorFont>
      <a:minorFont>
        <a:latin typeface="Yu Gothic UI Semilight"/>
        <a:ea typeface="Yu Gothic UI Semilight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kumimoji="1"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テーマ2" id="{02EF607C-1F84-4C3B-8989-FB76661C179A}" vid="{3D23D2D0-FCE4-4671-8E3F-D4684837B881}"/>
    </a:ext>
  </a:ext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テーマ2</Template>
  <TotalTime>0</TotalTime>
  <Words>2516</Words>
  <Application>Microsoft Office PowerPoint</Application>
  <PresentationFormat>Benutzerdefiniert</PresentationFormat>
  <Paragraphs>418</Paragraphs>
  <Slides>38</Slides>
  <Notes>4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8" baseType="lpstr">
      <vt:lpstr>Arial</vt:lpstr>
      <vt:lpstr>Yu Gothic UI Light</vt:lpstr>
      <vt:lpstr>ＭＳ Ｐ明朝</vt:lpstr>
      <vt:lpstr>Wingdings</vt:lpstr>
      <vt:lpstr>ＭＳ Ｐゴシック</vt:lpstr>
      <vt:lpstr>Cambria Math</vt:lpstr>
      <vt:lpstr>游ゴシック Medium</vt:lpstr>
      <vt:lpstr>Yu Gothic UI Semilight</vt:lpstr>
      <vt:lpstr>Calibri</vt:lpstr>
      <vt:lpstr>テーマ2</vt:lpstr>
      <vt:lpstr>Hydrodynamics and jets</vt:lpstr>
      <vt:lpstr>Outline</vt:lpstr>
      <vt:lpstr>Fate of a bullet in water</vt:lpstr>
      <vt:lpstr>Fate of a bullet in water</vt:lpstr>
      <vt:lpstr>Standard picture of dynamics  in heavy-ion collisions </vt:lpstr>
      <vt:lpstr>PowerPoint-Präsentation</vt:lpstr>
      <vt:lpstr>Anisotropy of initial profile</vt:lpstr>
      <vt:lpstr>Hydrodynamic response to initial anisotropy</vt:lpstr>
      <vt:lpstr>Recent results from hydrodynamics</vt:lpstr>
      <vt:lpstr>Brief history of “Hydrodynamics and jets”  in the RHIC era</vt:lpstr>
      <vt:lpstr>Fluids + quenched mini-jets picture</vt:lpstr>
      <vt:lpstr>Brief history of “Hydrodynamics and jets”  in the RHIC era</vt:lpstr>
      <vt:lpstr>Double-hamped structure in away-side and Mach cone formation</vt:lpstr>
      <vt:lpstr>Mach cone formation and its structure</vt:lpstr>
      <vt:lpstr>Brief history of “Hydrodynamics and jets”  in the RHIC era</vt:lpstr>
      <vt:lpstr>First hydrodynamic simulations of Mach cone beyond linearization</vt:lpstr>
      <vt:lpstr>Medium excitation under QGP expansion </vt:lpstr>
      <vt:lpstr>Medium excitation in non-uniform background</vt:lpstr>
      <vt:lpstr>Brief history of “Hydrodynamics and jets” in the LHC era</vt:lpstr>
      <vt:lpstr>Asymmetric di-jet event  in nucleus-nucleus collisions</vt:lpstr>
      <vt:lpstr>Enhancement of soft hadrons  away from jet axis</vt:lpstr>
      <vt:lpstr>Brief history of “Hydrodynamics and jets” in the LHC era</vt:lpstr>
      <vt:lpstr>Momentum transport away from jet axis</vt:lpstr>
      <vt:lpstr>Brief history of “Hydrodynamics and jets” in the LHC era</vt:lpstr>
      <vt:lpstr>Interplay between hydrodynamics and jets</vt:lpstr>
      <vt:lpstr>Summary and outlook</vt:lpstr>
      <vt:lpstr>Jet as source of shear flow</vt:lpstr>
      <vt:lpstr>Vapor to moisture</vt:lpstr>
      <vt:lpstr>April 13, 2013 at Mt. Etna, Sicily Island</vt:lpstr>
      <vt:lpstr>Collision of two vortex rings</vt:lpstr>
      <vt:lpstr>Current understanding</vt:lpstr>
      <vt:lpstr>(Ideal?) Dynamical modeling</vt:lpstr>
      <vt:lpstr>Precision physics from  Bayesian parameter estimation</vt:lpstr>
      <vt:lpstr>Linearized hydrodynamic framework</vt:lpstr>
      <vt:lpstr>Medium excitation in smooth background</vt:lpstr>
      <vt:lpstr>Snapshots of energy density distribution</vt:lpstr>
      <vt:lpstr>Hydrodynamic analysis</vt:lpstr>
      <vt:lpstr>“Evidence for a dense liquid”</vt:lpstr>
    </vt:vector>
  </TitlesOfParts>
  <Company>東京大学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of Relativistic Heavy Ion Collisions at LHC</dc:title>
  <dc:creator>平野哲文</dc:creator>
  <cp:lastModifiedBy>Administrator</cp:lastModifiedBy>
  <cp:revision>854</cp:revision>
  <dcterms:created xsi:type="dcterms:W3CDTF">2009-02-06T05:04:53Z</dcterms:created>
  <dcterms:modified xsi:type="dcterms:W3CDTF">2019-08-14T07:29:04Z</dcterms:modified>
</cp:coreProperties>
</file>