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79" r:id="rId2"/>
    <p:sldId id="280" r:id="rId3"/>
    <p:sldId id="281" r:id="rId4"/>
    <p:sldId id="282" r:id="rId5"/>
    <p:sldId id="283" r:id="rId6"/>
    <p:sldId id="284" r:id="rId7"/>
    <p:sldId id="285" r:id="rId8"/>
    <p:sldId id="287" r:id="rId9"/>
    <p:sldId id="28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179" autoAdjust="0"/>
  </p:normalViewPr>
  <p:slideViewPr>
    <p:cSldViewPr>
      <p:cViewPr>
        <p:scale>
          <a:sx n="100" d="100"/>
          <a:sy n="100" d="100"/>
        </p:scale>
        <p:origin x="-758" y="-29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2227"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uehning\Desktop\Dipole\I-vs-t_30s-46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uehning\Desktop\64-100percent.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uehning\Desktop\64-100perce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uehning\Desktop\64-100perc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Ramp-up current</a:t>
            </a:r>
          </a:p>
        </c:rich>
      </c:tx>
      <c:layout>
        <c:manualLayout>
          <c:xMode val="edge"/>
          <c:yMode val="edge"/>
          <c:x val="0.36159437330889765"/>
          <c:y val="2.1929824561403508E-2"/>
        </c:manualLayout>
      </c:layout>
      <c:overlay val="0"/>
    </c:title>
    <c:autoTitleDeleted val="0"/>
    <c:plotArea>
      <c:layout>
        <c:manualLayout>
          <c:layoutTarget val="inner"/>
          <c:xMode val="edge"/>
          <c:yMode val="edge"/>
          <c:x val="0.17683098572513659"/>
          <c:y val="0.10257027904406686"/>
          <c:w val="0.78516695454262864"/>
          <c:h val="0.75586522079476903"/>
        </c:manualLayout>
      </c:layout>
      <c:scatterChart>
        <c:scatterStyle val="smoothMarker"/>
        <c:varyColors val="0"/>
        <c:ser>
          <c:idx val="0"/>
          <c:order val="0"/>
          <c:marker>
            <c:symbol val="none"/>
          </c:marker>
          <c:xVal>
            <c:numRef>
              <c:f>'driving current parabola'!$A$2:$A$17</c:f>
              <c:numCache>
                <c:formatCode>0</c:formatCode>
                <c:ptCount val="16"/>
                <c:pt idx="0">
                  <c:v>-20</c:v>
                </c:pt>
                <c:pt idx="1">
                  <c:v>-1</c:v>
                </c:pt>
                <c:pt idx="2" formatCode="0.0">
                  <c:v>0</c:v>
                </c:pt>
                <c:pt idx="3" formatCode="0.0">
                  <c:v>0.5</c:v>
                </c:pt>
                <c:pt idx="4" formatCode="0.0">
                  <c:v>1</c:v>
                </c:pt>
                <c:pt idx="5" formatCode="0.0">
                  <c:v>1.5</c:v>
                </c:pt>
                <c:pt idx="6" formatCode="0.0">
                  <c:v>2</c:v>
                </c:pt>
                <c:pt idx="7">
                  <c:v>3</c:v>
                </c:pt>
                <c:pt idx="8">
                  <c:v>15</c:v>
                </c:pt>
                <c:pt idx="9">
                  <c:v>27</c:v>
                </c:pt>
                <c:pt idx="10" formatCode="0.0">
                  <c:v>28</c:v>
                </c:pt>
                <c:pt idx="11" formatCode="0.0">
                  <c:v>28.5</c:v>
                </c:pt>
                <c:pt idx="12" formatCode="0.0">
                  <c:v>29</c:v>
                </c:pt>
                <c:pt idx="13" formatCode="0.0">
                  <c:v>29.5</c:v>
                </c:pt>
                <c:pt idx="14">
                  <c:v>30</c:v>
                </c:pt>
                <c:pt idx="15">
                  <c:v>32</c:v>
                </c:pt>
              </c:numCache>
            </c:numRef>
          </c:xVal>
          <c:yVal>
            <c:numRef>
              <c:f>'driving current parabola'!$B$2:$B$17</c:f>
              <c:numCache>
                <c:formatCode>General</c:formatCode>
                <c:ptCount val="16"/>
                <c:pt idx="0" formatCode="0.000">
                  <c:v>0.63800000000000001</c:v>
                </c:pt>
                <c:pt idx="1">
                  <c:v>0.63800000000000001</c:v>
                </c:pt>
                <c:pt idx="2">
                  <c:v>0.63800000000000001</c:v>
                </c:pt>
                <c:pt idx="3" formatCode="0.00000">
                  <c:v>0.63880803571428568</c:v>
                </c:pt>
                <c:pt idx="4" formatCode="0.00000">
                  <c:v>0.64123214285714292</c:v>
                </c:pt>
                <c:pt idx="5" formatCode="0.00000">
                  <c:v>0.64527232142857149</c:v>
                </c:pt>
                <c:pt idx="6" formatCode="0.00000">
                  <c:v>0.65092857142857141</c:v>
                </c:pt>
                <c:pt idx="7" formatCode="0.00000">
                  <c:v>0.66385714285714292</c:v>
                </c:pt>
                <c:pt idx="8" formatCode="0.00000">
                  <c:v>0.81899999999999995</c:v>
                </c:pt>
                <c:pt idx="9" formatCode="0.00000">
                  <c:v>0.9741428571428572</c:v>
                </c:pt>
                <c:pt idx="10" formatCode="0.00000">
                  <c:v>0.9870714285714286</c:v>
                </c:pt>
                <c:pt idx="11" formatCode="0.00000">
                  <c:v>0.99272767857142852</c:v>
                </c:pt>
                <c:pt idx="12" formatCode="0.00000">
                  <c:v>0.99676785714285709</c:v>
                </c:pt>
                <c:pt idx="13" formatCode="0.00000">
                  <c:v>0.99919196428571433</c:v>
                </c:pt>
                <c:pt idx="14" formatCode="0">
                  <c:v>1</c:v>
                </c:pt>
                <c:pt idx="15" formatCode="0">
                  <c:v>1</c:v>
                </c:pt>
              </c:numCache>
            </c:numRef>
          </c:yVal>
          <c:smooth val="1"/>
        </c:ser>
        <c:dLbls>
          <c:showLegendKey val="0"/>
          <c:showVal val="0"/>
          <c:showCatName val="0"/>
          <c:showSerName val="0"/>
          <c:showPercent val="0"/>
          <c:showBubbleSize val="0"/>
        </c:dLbls>
        <c:axId val="119942528"/>
        <c:axId val="119993856"/>
      </c:scatterChart>
      <c:valAx>
        <c:axId val="119942528"/>
        <c:scaling>
          <c:orientation val="minMax"/>
          <c:max val="32"/>
          <c:min val="-5"/>
        </c:scaling>
        <c:delete val="0"/>
        <c:axPos val="b"/>
        <c:majorGridlines>
          <c:spPr>
            <a:ln w="6350">
              <a:prstDash val="solid"/>
            </a:ln>
          </c:spPr>
        </c:majorGridlines>
        <c:title>
          <c:tx>
            <c:rich>
              <a:bodyPr/>
              <a:lstStyle/>
              <a:p>
                <a:pPr>
                  <a:defRPr/>
                </a:pPr>
                <a:r>
                  <a:rPr lang="en-US" sz="1200" dirty="0"/>
                  <a:t>time [s]</a:t>
                </a:r>
              </a:p>
            </c:rich>
          </c:tx>
          <c:layout/>
          <c:overlay val="0"/>
        </c:title>
        <c:numFmt formatCode="0" sourceLinked="1"/>
        <c:majorTickMark val="out"/>
        <c:minorTickMark val="none"/>
        <c:tickLblPos val="nextTo"/>
        <c:crossAx val="119993856"/>
        <c:crossesAt val="-5"/>
        <c:crossBetween val="midCat"/>
        <c:majorUnit val="5"/>
      </c:valAx>
      <c:valAx>
        <c:axId val="119993856"/>
        <c:scaling>
          <c:orientation val="minMax"/>
          <c:max val="1.0049999999999999"/>
          <c:min val="0.60000000000000009"/>
        </c:scaling>
        <c:delete val="0"/>
        <c:axPos val="l"/>
        <c:majorGridlines/>
        <c:title>
          <c:tx>
            <c:rich>
              <a:bodyPr rot="-5400000" vert="horz"/>
              <a:lstStyle/>
              <a:p>
                <a:pPr>
                  <a:defRPr/>
                </a:pPr>
                <a:r>
                  <a:rPr lang="en-US" sz="1200" dirty="0"/>
                  <a:t>fraction of nominal current</a:t>
                </a:r>
              </a:p>
            </c:rich>
          </c:tx>
          <c:layout>
            <c:manualLayout>
              <c:xMode val="edge"/>
              <c:yMode val="edge"/>
              <c:x val="2.3566634500244626E-2"/>
              <c:y val="0.22569645899525717"/>
            </c:manualLayout>
          </c:layout>
          <c:overlay val="0"/>
        </c:title>
        <c:numFmt formatCode="0.0" sourceLinked="0"/>
        <c:majorTickMark val="out"/>
        <c:minorTickMark val="none"/>
        <c:tickLblPos val="nextTo"/>
        <c:crossAx val="119942528"/>
        <c:crossesAt val="-5"/>
        <c:crossBetween val="midCat"/>
        <c:majorUnit val="0.1"/>
      </c:valAx>
      <c:spPr>
        <a:solidFill>
          <a:schemeClr val="bg1">
            <a:lumMod val="9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07419359465313"/>
          <c:y val="4.2685581257360133E-2"/>
          <c:w val="0.81650435772031227"/>
          <c:h val="0.80715137476142884"/>
        </c:manualLayout>
      </c:layout>
      <c:scatterChart>
        <c:scatterStyle val="smoothMarker"/>
        <c:varyColors val="0"/>
        <c:ser>
          <c:idx val="0"/>
          <c:order val="0"/>
          <c:tx>
            <c:v>without eddy currents</c:v>
          </c:tx>
          <c:marker>
            <c:symbol val="none"/>
          </c:marker>
          <c:xVal>
            <c:numRef>
              <c:f>Sheet1!$A$2:$A$16</c:f>
              <c:numCache>
                <c:formatCode>General</c:formatCode>
                <c:ptCount val="15"/>
                <c:pt idx="0">
                  <c:v>0</c:v>
                </c:pt>
                <c:pt idx="1">
                  <c:v>1</c:v>
                </c:pt>
                <c:pt idx="2">
                  <c:v>2</c:v>
                </c:pt>
                <c:pt idx="3">
                  <c:v>3</c:v>
                </c:pt>
                <c:pt idx="4">
                  <c:v>15</c:v>
                </c:pt>
                <c:pt idx="5">
                  <c:v>27</c:v>
                </c:pt>
                <c:pt idx="6">
                  <c:v>28</c:v>
                </c:pt>
                <c:pt idx="7">
                  <c:v>29</c:v>
                </c:pt>
                <c:pt idx="8">
                  <c:v>30</c:v>
                </c:pt>
                <c:pt idx="9">
                  <c:v>31</c:v>
                </c:pt>
                <c:pt idx="10">
                  <c:v>32</c:v>
                </c:pt>
                <c:pt idx="11">
                  <c:v>34</c:v>
                </c:pt>
                <c:pt idx="12">
                  <c:v>37</c:v>
                </c:pt>
                <c:pt idx="13">
                  <c:v>41</c:v>
                </c:pt>
                <c:pt idx="14">
                  <c:v>46</c:v>
                </c:pt>
              </c:numCache>
            </c:numRef>
          </c:xVal>
          <c:yVal>
            <c:numRef>
              <c:f>Sheet1!$B$2:$B$16</c:f>
              <c:numCache>
                <c:formatCode>0.00000</c:formatCode>
                <c:ptCount val="15"/>
                <c:pt idx="0">
                  <c:v>0.65534383499770887</c:v>
                </c:pt>
                <c:pt idx="1">
                  <c:v>0.65867774156306647</c:v>
                </c:pt>
                <c:pt idx="2">
                  <c:v>0.66867924047025029</c:v>
                </c:pt>
                <c:pt idx="3">
                  <c:v>0.68198512951329604</c:v>
                </c:pt>
                <c:pt idx="4">
                  <c:v>0.83736752919211688</c:v>
                </c:pt>
                <c:pt idx="5">
                  <c:v>0.97840856867145243</c:v>
                </c:pt>
                <c:pt idx="6">
                  <c:v>0.98928082580914534</c:v>
                </c:pt>
                <c:pt idx="7">
                  <c:v>0.99733677890211236</c:v>
                </c:pt>
                <c:pt idx="8">
                  <c:v>0.99969826292371544</c:v>
                </c:pt>
                <c:pt idx="9" formatCode="General">
                  <c:v>1.0000000000003957</c:v>
                </c:pt>
                <c:pt idx="10" formatCode="General">
                  <c:v>1.0000000000003957</c:v>
                </c:pt>
                <c:pt idx="11" formatCode="General">
                  <c:v>1.0000000000003957</c:v>
                </c:pt>
                <c:pt idx="12" formatCode="General">
                  <c:v>1.0000000000003957</c:v>
                </c:pt>
                <c:pt idx="13" formatCode="General">
                  <c:v>1.0000000000003957</c:v>
                </c:pt>
                <c:pt idx="14" formatCode="General">
                  <c:v>1</c:v>
                </c:pt>
              </c:numCache>
            </c:numRef>
          </c:yVal>
          <c:smooth val="1"/>
        </c:ser>
        <c:ser>
          <c:idx val="1"/>
          <c:order val="1"/>
          <c:tx>
            <c:v>with eddy currents</c:v>
          </c:tx>
          <c:marker>
            <c:symbol val="none"/>
          </c:marker>
          <c:xVal>
            <c:numRef>
              <c:f>Sheet1!$A$2:$A$16</c:f>
              <c:numCache>
                <c:formatCode>General</c:formatCode>
                <c:ptCount val="15"/>
                <c:pt idx="0">
                  <c:v>0</c:v>
                </c:pt>
                <c:pt idx="1">
                  <c:v>1</c:v>
                </c:pt>
                <c:pt idx="2">
                  <c:v>2</c:v>
                </c:pt>
                <c:pt idx="3">
                  <c:v>3</c:v>
                </c:pt>
                <c:pt idx="4">
                  <c:v>15</c:v>
                </c:pt>
                <c:pt idx="5">
                  <c:v>27</c:v>
                </c:pt>
                <c:pt idx="6">
                  <c:v>28</c:v>
                </c:pt>
                <c:pt idx="7">
                  <c:v>29</c:v>
                </c:pt>
                <c:pt idx="8">
                  <c:v>30</c:v>
                </c:pt>
                <c:pt idx="9">
                  <c:v>31</c:v>
                </c:pt>
                <c:pt idx="10">
                  <c:v>32</c:v>
                </c:pt>
                <c:pt idx="11">
                  <c:v>34</c:v>
                </c:pt>
                <c:pt idx="12">
                  <c:v>37</c:v>
                </c:pt>
                <c:pt idx="13">
                  <c:v>41</c:v>
                </c:pt>
                <c:pt idx="14">
                  <c:v>46</c:v>
                </c:pt>
              </c:numCache>
            </c:numRef>
          </c:xVal>
          <c:yVal>
            <c:numRef>
              <c:f>Sheet1!$C$2:$C$16</c:f>
              <c:numCache>
                <c:formatCode>0.00000</c:formatCode>
                <c:ptCount val="15"/>
                <c:pt idx="0">
                  <c:v>0.65534373560020509</c:v>
                </c:pt>
                <c:pt idx="1">
                  <c:v>0.65735135783587006</c:v>
                </c:pt>
                <c:pt idx="2">
                  <c:v>0.66514088146005901</c:v>
                </c:pt>
                <c:pt idx="3">
                  <c:v>0.67706534723577105</c:v>
                </c:pt>
                <c:pt idx="4">
                  <c:v>0.8303894323208838</c:v>
                </c:pt>
                <c:pt idx="5">
                  <c:v>0.97305372768508225</c:v>
                </c:pt>
                <c:pt idx="6">
                  <c:v>0.98422537312490233</c:v>
                </c:pt>
                <c:pt idx="7">
                  <c:v>0.99333209599489747</c:v>
                </c:pt>
                <c:pt idx="8">
                  <c:v>0.99764189794117386</c:v>
                </c:pt>
                <c:pt idx="9">
                  <c:v>0.99861429624548781</c:v>
                </c:pt>
                <c:pt idx="10">
                  <c:v>0.99897218696428458</c:v>
                </c:pt>
                <c:pt idx="11">
                  <c:v>0.99936546543459848</c:v>
                </c:pt>
                <c:pt idx="12">
                  <c:v>0.99964263130562159</c:v>
                </c:pt>
                <c:pt idx="13">
                  <c:v>0.9998060928213357</c:v>
                </c:pt>
                <c:pt idx="14">
                  <c:v>0.99989345106402494</c:v>
                </c:pt>
              </c:numCache>
            </c:numRef>
          </c:yVal>
          <c:smooth val="1"/>
        </c:ser>
        <c:dLbls>
          <c:showLegendKey val="0"/>
          <c:showVal val="0"/>
          <c:showCatName val="0"/>
          <c:showSerName val="0"/>
          <c:showPercent val="0"/>
          <c:showBubbleSize val="0"/>
        </c:dLbls>
        <c:axId val="120775424"/>
        <c:axId val="120777344"/>
      </c:scatterChart>
      <c:valAx>
        <c:axId val="120775424"/>
        <c:scaling>
          <c:orientation val="minMax"/>
          <c:max val="32"/>
          <c:min val="0"/>
        </c:scaling>
        <c:delete val="0"/>
        <c:axPos val="b"/>
        <c:title>
          <c:tx>
            <c:rich>
              <a:bodyPr/>
              <a:lstStyle/>
              <a:p>
                <a:pPr>
                  <a:defRPr/>
                </a:pPr>
                <a:r>
                  <a:rPr lang="en-US" sz="1200"/>
                  <a:t>time / [s]</a:t>
                </a:r>
              </a:p>
            </c:rich>
          </c:tx>
          <c:layout>
            <c:manualLayout>
              <c:xMode val="edge"/>
              <c:yMode val="edge"/>
              <c:x val="0.46615296721789556"/>
              <c:y val="0.91726149889626785"/>
            </c:manualLayout>
          </c:layout>
          <c:overlay val="0"/>
        </c:title>
        <c:numFmt formatCode="General" sourceLinked="1"/>
        <c:majorTickMark val="out"/>
        <c:minorTickMark val="none"/>
        <c:tickLblPos val="nextTo"/>
        <c:crossAx val="120777344"/>
        <c:crosses val="autoZero"/>
        <c:crossBetween val="midCat"/>
        <c:majorUnit val="10"/>
      </c:valAx>
      <c:valAx>
        <c:axId val="120777344"/>
        <c:scaling>
          <c:orientation val="minMax"/>
          <c:max val="1.0049999999999999"/>
          <c:min val="0.60000000000000009"/>
        </c:scaling>
        <c:delete val="0"/>
        <c:axPos val="l"/>
        <c:majorGridlines/>
        <c:title>
          <c:tx>
            <c:rich>
              <a:bodyPr rot="-5400000" vert="horz"/>
              <a:lstStyle/>
              <a:p>
                <a:pPr>
                  <a:defRPr/>
                </a:pPr>
                <a:r>
                  <a:rPr lang="en-GB" sz="1200"/>
                  <a:t>normalized field integral</a:t>
                </a:r>
              </a:p>
            </c:rich>
          </c:tx>
          <c:layout>
            <c:manualLayout>
              <c:xMode val="edge"/>
              <c:yMode val="edge"/>
              <c:x val="1.5158795041330216E-2"/>
              <c:y val="0.19166825600087187"/>
            </c:manualLayout>
          </c:layout>
          <c:overlay val="0"/>
        </c:title>
        <c:numFmt formatCode="0.0" sourceLinked="0"/>
        <c:majorTickMark val="out"/>
        <c:minorTickMark val="none"/>
        <c:tickLblPos val="nextTo"/>
        <c:crossAx val="120775424"/>
        <c:crosses val="autoZero"/>
        <c:crossBetween val="midCat"/>
        <c:majorUnit val="0.1"/>
      </c:valAx>
      <c:spPr>
        <a:solidFill>
          <a:schemeClr val="bg1">
            <a:lumMod val="95000"/>
          </a:schemeClr>
        </a:solidFill>
      </c:spPr>
    </c:plotArea>
    <c:legend>
      <c:legendPos val="r"/>
      <c:layout>
        <c:manualLayout>
          <c:xMode val="edge"/>
          <c:yMode val="edge"/>
          <c:x val="0.47825155735314506"/>
          <c:y val="0.50221244586419589"/>
          <c:w val="0.4144670099297697"/>
          <c:h val="0.13179776015542538"/>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07419359465313"/>
          <c:y val="4.2685581257360133E-2"/>
          <c:w val="0.81650435772031227"/>
          <c:h val="0.80715137476142884"/>
        </c:manualLayout>
      </c:layout>
      <c:scatterChart>
        <c:scatterStyle val="smoothMarker"/>
        <c:varyColors val="0"/>
        <c:ser>
          <c:idx val="0"/>
          <c:order val="0"/>
          <c:tx>
            <c:v>without eddy currents</c:v>
          </c:tx>
          <c:marker>
            <c:symbol val="none"/>
          </c:marker>
          <c:xVal>
            <c:numRef>
              <c:f>Sheet1!$A$2:$A$16</c:f>
              <c:numCache>
                <c:formatCode>General</c:formatCode>
                <c:ptCount val="15"/>
                <c:pt idx="0">
                  <c:v>0</c:v>
                </c:pt>
                <c:pt idx="1">
                  <c:v>1</c:v>
                </c:pt>
                <c:pt idx="2">
                  <c:v>2</c:v>
                </c:pt>
                <c:pt idx="3">
                  <c:v>3</c:v>
                </c:pt>
                <c:pt idx="4">
                  <c:v>15</c:v>
                </c:pt>
                <c:pt idx="5">
                  <c:v>27</c:v>
                </c:pt>
                <c:pt idx="6">
                  <c:v>28</c:v>
                </c:pt>
                <c:pt idx="7">
                  <c:v>29</c:v>
                </c:pt>
                <c:pt idx="8">
                  <c:v>30</c:v>
                </c:pt>
                <c:pt idx="9">
                  <c:v>31</c:v>
                </c:pt>
                <c:pt idx="10">
                  <c:v>32</c:v>
                </c:pt>
                <c:pt idx="11">
                  <c:v>34</c:v>
                </c:pt>
                <c:pt idx="12">
                  <c:v>37</c:v>
                </c:pt>
                <c:pt idx="13">
                  <c:v>41</c:v>
                </c:pt>
                <c:pt idx="14">
                  <c:v>46</c:v>
                </c:pt>
              </c:numCache>
            </c:numRef>
          </c:xVal>
          <c:yVal>
            <c:numRef>
              <c:f>Sheet1!$B$2:$B$16</c:f>
              <c:numCache>
                <c:formatCode>0.00000</c:formatCode>
                <c:ptCount val="15"/>
                <c:pt idx="0">
                  <c:v>0.65534383499770887</c:v>
                </c:pt>
                <c:pt idx="1">
                  <c:v>0.65867774156306647</c:v>
                </c:pt>
                <c:pt idx="2">
                  <c:v>0.66867924047025029</c:v>
                </c:pt>
                <c:pt idx="3">
                  <c:v>0.68198512951329604</c:v>
                </c:pt>
                <c:pt idx="4">
                  <c:v>0.83736752919211688</c:v>
                </c:pt>
                <c:pt idx="5">
                  <c:v>0.97840856867145243</c:v>
                </c:pt>
                <c:pt idx="6">
                  <c:v>0.98928082580914534</c:v>
                </c:pt>
                <c:pt idx="7">
                  <c:v>0.99733677890211236</c:v>
                </c:pt>
                <c:pt idx="8">
                  <c:v>0.99969826292371544</c:v>
                </c:pt>
                <c:pt idx="9" formatCode="General">
                  <c:v>1.0000000000003957</c:v>
                </c:pt>
                <c:pt idx="10" formatCode="General">
                  <c:v>1.0000000000003957</c:v>
                </c:pt>
                <c:pt idx="11" formatCode="General">
                  <c:v>1.0000000000003957</c:v>
                </c:pt>
                <c:pt idx="12" formatCode="General">
                  <c:v>1.0000000000003957</c:v>
                </c:pt>
                <c:pt idx="13" formatCode="General">
                  <c:v>1.0000000000003957</c:v>
                </c:pt>
                <c:pt idx="14" formatCode="General">
                  <c:v>1</c:v>
                </c:pt>
              </c:numCache>
            </c:numRef>
          </c:yVal>
          <c:smooth val="1"/>
        </c:ser>
        <c:ser>
          <c:idx val="1"/>
          <c:order val="1"/>
          <c:tx>
            <c:v>with eddy currents</c:v>
          </c:tx>
          <c:marker>
            <c:symbol val="none"/>
          </c:marker>
          <c:xVal>
            <c:numRef>
              <c:f>Sheet1!$A$2:$A$16</c:f>
              <c:numCache>
                <c:formatCode>General</c:formatCode>
                <c:ptCount val="15"/>
                <c:pt idx="0">
                  <c:v>0</c:v>
                </c:pt>
                <c:pt idx="1">
                  <c:v>1</c:v>
                </c:pt>
                <c:pt idx="2">
                  <c:v>2</c:v>
                </c:pt>
                <c:pt idx="3">
                  <c:v>3</c:v>
                </c:pt>
                <c:pt idx="4">
                  <c:v>15</c:v>
                </c:pt>
                <c:pt idx="5">
                  <c:v>27</c:v>
                </c:pt>
                <c:pt idx="6">
                  <c:v>28</c:v>
                </c:pt>
                <c:pt idx="7">
                  <c:v>29</c:v>
                </c:pt>
                <c:pt idx="8">
                  <c:v>30</c:v>
                </c:pt>
                <c:pt idx="9">
                  <c:v>31</c:v>
                </c:pt>
                <c:pt idx="10">
                  <c:v>32</c:v>
                </c:pt>
                <c:pt idx="11">
                  <c:v>34</c:v>
                </c:pt>
                <c:pt idx="12">
                  <c:v>37</c:v>
                </c:pt>
                <c:pt idx="13">
                  <c:v>41</c:v>
                </c:pt>
                <c:pt idx="14">
                  <c:v>46</c:v>
                </c:pt>
              </c:numCache>
            </c:numRef>
          </c:xVal>
          <c:yVal>
            <c:numRef>
              <c:f>Sheet1!$C$2:$C$16</c:f>
              <c:numCache>
                <c:formatCode>0.00000</c:formatCode>
                <c:ptCount val="15"/>
                <c:pt idx="0">
                  <c:v>0.65534373560020509</c:v>
                </c:pt>
                <c:pt idx="1">
                  <c:v>0.65735135783587006</c:v>
                </c:pt>
                <c:pt idx="2">
                  <c:v>0.66514088146005901</c:v>
                </c:pt>
                <c:pt idx="3">
                  <c:v>0.67706534723577105</c:v>
                </c:pt>
                <c:pt idx="4">
                  <c:v>0.8303894323208838</c:v>
                </c:pt>
                <c:pt idx="5">
                  <c:v>0.97305372768508225</c:v>
                </c:pt>
                <c:pt idx="6">
                  <c:v>0.98422537312490233</c:v>
                </c:pt>
                <c:pt idx="7">
                  <c:v>0.99333209599489747</c:v>
                </c:pt>
                <c:pt idx="8">
                  <c:v>0.99764189794117386</c:v>
                </c:pt>
                <c:pt idx="9">
                  <c:v>0.99861429624548781</c:v>
                </c:pt>
                <c:pt idx="10">
                  <c:v>0.99897218696428458</c:v>
                </c:pt>
                <c:pt idx="11">
                  <c:v>0.99936546543459848</c:v>
                </c:pt>
                <c:pt idx="12">
                  <c:v>0.99964263130562159</c:v>
                </c:pt>
                <c:pt idx="13">
                  <c:v>0.9998060928213357</c:v>
                </c:pt>
                <c:pt idx="14">
                  <c:v>0.99989345106402494</c:v>
                </c:pt>
              </c:numCache>
            </c:numRef>
          </c:yVal>
          <c:smooth val="1"/>
        </c:ser>
        <c:dLbls>
          <c:showLegendKey val="0"/>
          <c:showVal val="0"/>
          <c:showCatName val="0"/>
          <c:showSerName val="0"/>
          <c:showPercent val="0"/>
          <c:showBubbleSize val="0"/>
        </c:dLbls>
        <c:axId val="120806784"/>
        <c:axId val="120808960"/>
      </c:scatterChart>
      <c:valAx>
        <c:axId val="120806784"/>
        <c:scaling>
          <c:orientation val="minMax"/>
          <c:max val="46"/>
          <c:min val="27"/>
        </c:scaling>
        <c:delete val="0"/>
        <c:axPos val="b"/>
        <c:title>
          <c:tx>
            <c:rich>
              <a:bodyPr/>
              <a:lstStyle/>
              <a:p>
                <a:pPr>
                  <a:defRPr/>
                </a:pPr>
                <a:r>
                  <a:rPr lang="en-US" sz="1200"/>
                  <a:t>time / [s]</a:t>
                </a:r>
              </a:p>
            </c:rich>
          </c:tx>
          <c:layout>
            <c:manualLayout>
              <c:xMode val="edge"/>
              <c:yMode val="edge"/>
              <c:x val="0.46615296721789556"/>
              <c:y val="0.91726149889626785"/>
            </c:manualLayout>
          </c:layout>
          <c:overlay val="0"/>
        </c:title>
        <c:numFmt formatCode="General" sourceLinked="1"/>
        <c:majorTickMark val="out"/>
        <c:minorTickMark val="none"/>
        <c:tickLblPos val="nextTo"/>
        <c:crossAx val="120808960"/>
        <c:crosses val="autoZero"/>
        <c:crossBetween val="midCat"/>
        <c:majorUnit val="3"/>
      </c:valAx>
      <c:valAx>
        <c:axId val="120808960"/>
        <c:scaling>
          <c:orientation val="minMax"/>
          <c:max val="1.0009999999999999"/>
          <c:min val="0.97000000000000008"/>
        </c:scaling>
        <c:delete val="0"/>
        <c:axPos val="l"/>
        <c:majorGridlines/>
        <c:title>
          <c:tx>
            <c:rich>
              <a:bodyPr rot="-5400000" vert="horz"/>
              <a:lstStyle/>
              <a:p>
                <a:pPr>
                  <a:defRPr/>
                </a:pPr>
                <a:r>
                  <a:rPr lang="en-GB" sz="1200"/>
                  <a:t>normalized field integral</a:t>
                </a:r>
              </a:p>
            </c:rich>
          </c:tx>
          <c:layout>
            <c:manualLayout>
              <c:xMode val="edge"/>
              <c:yMode val="edge"/>
              <c:x val="1.5158795041330216E-2"/>
              <c:y val="0.19166825600087187"/>
            </c:manualLayout>
          </c:layout>
          <c:overlay val="0"/>
        </c:title>
        <c:numFmt formatCode="0.00" sourceLinked="0"/>
        <c:majorTickMark val="out"/>
        <c:minorTickMark val="none"/>
        <c:tickLblPos val="nextTo"/>
        <c:crossAx val="120806784"/>
        <c:crosses val="autoZero"/>
        <c:crossBetween val="midCat"/>
        <c:majorUnit val="1.0000000000000002E-2"/>
      </c:valAx>
      <c:spPr>
        <a:solidFill>
          <a:schemeClr val="bg1">
            <a:lumMod val="95000"/>
          </a:schemeClr>
        </a:solidFill>
      </c:spPr>
    </c:plotArea>
    <c:legend>
      <c:legendPos val="r"/>
      <c:layout>
        <c:manualLayout>
          <c:xMode val="edge"/>
          <c:yMode val="edge"/>
          <c:x val="0.49343067089291437"/>
          <c:y val="0.62479053997253908"/>
          <c:w val="0.4144670099297697"/>
          <c:h val="0.13179776015542538"/>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total eddy current power loss in steel yoke</a:t>
            </a:r>
          </a:p>
        </c:rich>
      </c:tx>
      <c:layout/>
      <c:overlay val="0"/>
    </c:title>
    <c:autoTitleDeleted val="0"/>
    <c:plotArea>
      <c:layout>
        <c:manualLayout>
          <c:layoutTarget val="inner"/>
          <c:xMode val="edge"/>
          <c:yMode val="edge"/>
          <c:x val="0.14126876266801169"/>
          <c:y val="0.13721958255830016"/>
          <c:w val="0.81107406058228493"/>
          <c:h val="0.70487893419687286"/>
        </c:manualLayout>
      </c:layout>
      <c:scatterChart>
        <c:scatterStyle val="lineMarker"/>
        <c:varyColors val="0"/>
        <c:ser>
          <c:idx val="0"/>
          <c:order val="0"/>
          <c:marker>
            <c:symbol val="none"/>
          </c:marker>
          <c:xVal>
            <c:numRef>
              <c:f>Sheet1!$J$3:$J$16</c:f>
              <c:numCache>
                <c:formatCode>General</c:formatCode>
                <c:ptCount val="14"/>
                <c:pt idx="0">
                  <c:v>1</c:v>
                </c:pt>
                <c:pt idx="1">
                  <c:v>2</c:v>
                </c:pt>
                <c:pt idx="2">
                  <c:v>3</c:v>
                </c:pt>
                <c:pt idx="3">
                  <c:v>15</c:v>
                </c:pt>
                <c:pt idx="4">
                  <c:v>27</c:v>
                </c:pt>
                <c:pt idx="5">
                  <c:v>28</c:v>
                </c:pt>
                <c:pt idx="6">
                  <c:v>29</c:v>
                </c:pt>
                <c:pt idx="7">
                  <c:v>30</c:v>
                </c:pt>
                <c:pt idx="8">
                  <c:v>31</c:v>
                </c:pt>
                <c:pt idx="9">
                  <c:v>32</c:v>
                </c:pt>
                <c:pt idx="10">
                  <c:v>34</c:v>
                </c:pt>
                <c:pt idx="11">
                  <c:v>37</c:v>
                </c:pt>
                <c:pt idx="12">
                  <c:v>41</c:v>
                </c:pt>
                <c:pt idx="13">
                  <c:v>46</c:v>
                </c:pt>
              </c:numCache>
            </c:numRef>
          </c:xVal>
          <c:yVal>
            <c:numRef>
              <c:f>Sheet1!$K$3:$K$16</c:f>
              <c:numCache>
                <c:formatCode>0.00</c:formatCode>
                <c:ptCount val="14"/>
                <c:pt idx="0">
                  <c:v>19.04</c:v>
                </c:pt>
                <c:pt idx="1">
                  <c:v>115.73</c:v>
                </c:pt>
                <c:pt idx="2">
                  <c:v>201.75</c:v>
                </c:pt>
                <c:pt idx="3">
                  <c:v>324.92</c:v>
                </c:pt>
                <c:pt idx="4">
                  <c:v>277.82</c:v>
                </c:pt>
                <c:pt idx="5">
                  <c:v>253.29</c:v>
                </c:pt>
                <c:pt idx="6">
                  <c:v>175.77</c:v>
                </c:pt>
                <c:pt idx="7">
                  <c:v>86.43</c:v>
                </c:pt>
                <c:pt idx="8">
                  <c:v>48.8</c:v>
                </c:pt>
                <c:pt idx="9">
                  <c:v>32.200000000000003</c:v>
                </c:pt>
                <c:pt idx="10">
                  <c:v>16.489999999999998</c:v>
                </c:pt>
                <c:pt idx="11">
                  <c:v>7.64</c:v>
                </c:pt>
                <c:pt idx="12">
                  <c:v>3.61</c:v>
                </c:pt>
                <c:pt idx="13">
                  <c:v>1.87</c:v>
                </c:pt>
              </c:numCache>
            </c:numRef>
          </c:yVal>
          <c:smooth val="0"/>
        </c:ser>
        <c:ser>
          <c:idx val="1"/>
          <c:order val="1"/>
          <c:spPr>
            <a:ln w="12700">
              <a:solidFill>
                <a:schemeClr val="bg1">
                  <a:lumMod val="75000"/>
                </a:schemeClr>
              </a:solidFill>
              <a:prstDash val="lgDash"/>
            </a:ln>
          </c:spPr>
          <c:marker>
            <c:symbol val="none"/>
          </c:marker>
          <c:xVal>
            <c:numRef>
              <c:f>Sheet1!$N$3:$N$10</c:f>
              <c:numCache>
                <c:formatCode>General</c:formatCode>
                <c:ptCount val="8"/>
                <c:pt idx="0">
                  <c:v>2</c:v>
                </c:pt>
                <c:pt idx="1">
                  <c:v>2</c:v>
                </c:pt>
                <c:pt idx="3">
                  <c:v>28</c:v>
                </c:pt>
                <c:pt idx="4">
                  <c:v>28</c:v>
                </c:pt>
                <c:pt idx="6">
                  <c:v>30</c:v>
                </c:pt>
                <c:pt idx="7">
                  <c:v>30</c:v>
                </c:pt>
              </c:numCache>
            </c:numRef>
          </c:xVal>
          <c:yVal>
            <c:numRef>
              <c:f>Sheet1!$O$3:$O$10</c:f>
              <c:numCache>
                <c:formatCode>General</c:formatCode>
                <c:ptCount val="8"/>
                <c:pt idx="0">
                  <c:v>1.1000000000000001</c:v>
                </c:pt>
                <c:pt idx="1">
                  <c:v>500</c:v>
                </c:pt>
                <c:pt idx="3">
                  <c:v>1.1000000000000001</c:v>
                </c:pt>
                <c:pt idx="4">
                  <c:v>500</c:v>
                </c:pt>
                <c:pt idx="6">
                  <c:v>1.1000000000000001</c:v>
                </c:pt>
                <c:pt idx="7">
                  <c:v>500</c:v>
                </c:pt>
              </c:numCache>
            </c:numRef>
          </c:yVal>
          <c:smooth val="0"/>
        </c:ser>
        <c:dLbls>
          <c:showLegendKey val="0"/>
          <c:showVal val="0"/>
          <c:showCatName val="0"/>
          <c:showSerName val="0"/>
          <c:showPercent val="0"/>
          <c:showBubbleSize val="0"/>
        </c:dLbls>
        <c:axId val="95726208"/>
        <c:axId val="97456896"/>
      </c:scatterChart>
      <c:valAx>
        <c:axId val="95726208"/>
        <c:scaling>
          <c:orientation val="minMax"/>
          <c:max val="46"/>
          <c:min val="0"/>
        </c:scaling>
        <c:delete val="0"/>
        <c:axPos val="b"/>
        <c:title>
          <c:tx>
            <c:rich>
              <a:bodyPr/>
              <a:lstStyle/>
              <a:p>
                <a:pPr>
                  <a:defRPr/>
                </a:pPr>
                <a:r>
                  <a:rPr lang="en-US" sz="1200"/>
                  <a:t>time / [s]</a:t>
                </a:r>
              </a:p>
            </c:rich>
          </c:tx>
          <c:layout>
            <c:manualLayout>
              <c:xMode val="edge"/>
              <c:yMode val="edge"/>
              <c:x val="0.48888017111740034"/>
              <c:y val="0.91574867401060789"/>
            </c:manualLayout>
          </c:layout>
          <c:overlay val="0"/>
        </c:title>
        <c:numFmt formatCode="General" sourceLinked="1"/>
        <c:majorTickMark val="out"/>
        <c:minorTickMark val="none"/>
        <c:tickLblPos val="nextTo"/>
        <c:crossAx val="97456896"/>
        <c:crosses val="autoZero"/>
        <c:crossBetween val="midCat"/>
      </c:valAx>
      <c:valAx>
        <c:axId val="97456896"/>
        <c:scaling>
          <c:logBase val="10"/>
          <c:orientation val="minMax"/>
          <c:max val="500"/>
          <c:min val="1"/>
        </c:scaling>
        <c:delete val="0"/>
        <c:axPos val="l"/>
        <c:majorGridlines/>
        <c:title>
          <c:tx>
            <c:rich>
              <a:bodyPr rot="-5400000" vert="horz"/>
              <a:lstStyle/>
              <a:p>
                <a:pPr>
                  <a:defRPr/>
                </a:pPr>
                <a:r>
                  <a:rPr lang="en-US" sz="1200"/>
                  <a:t>power</a:t>
                </a:r>
                <a:r>
                  <a:rPr lang="en-US" sz="1200" baseline="0"/>
                  <a:t> </a:t>
                </a:r>
                <a:r>
                  <a:rPr lang="en-US" sz="1200"/>
                  <a:t>loss / [W]</a:t>
                </a:r>
              </a:p>
            </c:rich>
          </c:tx>
          <c:layout>
            <c:manualLayout>
              <c:xMode val="edge"/>
              <c:yMode val="edge"/>
              <c:x val="1.1862396204033215E-2"/>
              <c:y val="0.23372269714755667"/>
            </c:manualLayout>
          </c:layout>
          <c:overlay val="0"/>
        </c:title>
        <c:numFmt formatCode="0" sourceLinked="0"/>
        <c:majorTickMark val="out"/>
        <c:minorTickMark val="none"/>
        <c:tickLblPos val="nextTo"/>
        <c:crossAx val="95726208"/>
        <c:crosses val="autoZero"/>
        <c:crossBetween val="midCat"/>
        <c:minorUnit val="10"/>
      </c:valAx>
      <c:spPr>
        <a:solidFill>
          <a:schemeClr val="bg1">
            <a:lumMod val="95000"/>
          </a:schemeClr>
        </a:solidFill>
      </c:spPr>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0.24957</cdr:x>
      <cdr:y>0.1121</cdr:y>
    </cdr:from>
    <cdr:to>
      <cdr:x>0.24957</cdr:x>
      <cdr:y>0.20178</cdr:y>
    </cdr:to>
    <cdr:cxnSp macro="">
      <cdr:nvCxnSpPr>
        <cdr:cNvPr id="3" name="Straight Connector 2"/>
        <cdr:cNvCxnSpPr/>
      </cdr:nvCxnSpPr>
      <cdr:spPr>
        <a:xfrm xmlns:a="http://schemas.openxmlformats.org/drawingml/2006/main">
          <a:off x="1044032" y="360040"/>
          <a:ext cx="0" cy="288032"/>
        </a:xfrm>
        <a:prstGeom xmlns:a="http://schemas.openxmlformats.org/drawingml/2006/main" prst="line">
          <a:avLst/>
        </a:prstGeom>
        <a:ln xmlns:a="http://schemas.openxmlformats.org/drawingml/2006/main">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4F22B-61D5-4F65-9869-1DC4D31E00D8}" type="datetimeFigureOut">
              <a:rPr lang="ru-RU" smtClean="0"/>
              <a:t>25.06.2019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8EE91-2CD5-4FBB-B0F5-26245504EEF7}" type="slidenum">
              <a:rPr lang="ru-RU" smtClean="0"/>
              <a:t>‹#›</a:t>
            </a:fld>
            <a:endParaRPr lang="ru-RU"/>
          </a:p>
        </p:txBody>
      </p:sp>
    </p:spTree>
    <p:extLst>
      <p:ext uri="{BB962C8B-B14F-4D97-AF65-F5344CB8AC3E}">
        <p14:creationId xmlns:p14="http://schemas.microsoft.com/office/powerpoint/2010/main" val="386418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1</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2</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3</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4</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5</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6</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7</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8</a:t>
            </a:fld>
            <a:endParaRPr lang="ru-RU"/>
          </a:p>
        </p:txBody>
      </p:sp>
    </p:spTree>
    <p:extLst>
      <p:ext uri="{BB962C8B-B14F-4D97-AF65-F5344CB8AC3E}">
        <p14:creationId xmlns:p14="http://schemas.microsoft.com/office/powerpoint/2010/main" val="2893835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A8EE91-2CD5-4FBB-B0F5-26245504EEF7}" type="slidenum">
              <a:rPr lang="ru-RU" smtClean="0"/>
              <a:t>9</a:t>
            </a:fld>
            <a:endParaRPr lang="ru-RU"/>
          </a:p>
        </p:txBody>
      </p:sp>
    </p:spTree>
    <p:extLst>
      <p:ext uri="{BB962C8B-B14F-4D97-AF65-F5344CB8AC3E}">
        <p14:creationId xmlns:p14="http://schemas.microsoft.com/office/powerpoint/2010/main" val="2893835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7" name="TextBox 6"/>
          <p:cNvSpPr txBox="1"/>
          <p:nvPr userDrawn="1"/>
        </p:nvSpPr>
        <p:spPr>
          <a:xfrm>
            <a:off x="8496000" y="6669360"/>
            <a:ext cx="731158" cy="246221"/>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0B468CD5-49D6-4BD1-8437-A3EB0A52F775}" type="slidenum">
              <a:rPr lang="en-GB" sz="1000" smtClean="0">
                <a:solidFill>
                  <a:schemeClr val="tx2">
                    <a:lumMod val="20000"/>
                    <a:lumOff val="80000"/>
                  </a:schemeClr>
                </a:solidFill>
              </a:rPr>
              <a:pPr algn="r"/>
              <a:t>‹#›</a:t>
            </a:fld>
            <a:r>
              <a:rPr lang="en-GB" sz="1000" baseline="0" dirty="0" smtClean="0">
                <a:solidFill>
                  <a:schemeClr val="tx2">
                    <a:lumMod val="20000"/>
                    <a:lumOff val="80000"/>
                  </a:schemeClr>
                </a:solidFill>
              </a:rPr>
              <a:t> / </a:t>
            </a:r>
            <a:r>
              <a:rPr lang="en-GB" sz="1000" baseline="0" dirty="0" smtClean="0">
                <a:solidFill>
                  <a:schemeClr val="tx2">
                    <a:lumMod val="20000"/>
                    <a:lumOff val="80000"/>
                  </a:schemeClr>
                </a:solidFill>
              </a:rPr>
              <a:t>9</a:t>
            </a:r>
            <a:endParaRPr lang="en-GB" sz="1000" baseline="0" dirty="0" smtClean="0">
              <a:solidFill>
                <a:schemeClr val="tx2">
                  <a:lumMod val="20000"/>
                  <a:lumOff val="80000"/>
                </a:schemeClr>
              </a:solidFill>
            </a:endParaRPr>
          </a:p>
        </p:txBody>
      </p:sp>
      <p:sp>
        <p:nvSpPr>
          <p:cNvPr id="8" name="TextBox 7"/>
          <p:cNvSpPr txBox="1"/>
          <p:nvPr userDrawn="1"/>
        </p:nvSpPr>
        <p:spPr>
          <a:xfrm>
            <a:off x="-72000" y="6669360"/>
            <a:ext cx="1331632" cy="246221"/>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000" baseline="0" dirty="0" smtClean="0">
                <a:solidFill>
                  <a:schemeClr val="tx2">
                    <a:lumMod val="20000"/>
                    <a:lumOff val="80000"/>
                  </a:schemeClr>
                </a:solidFill>
              </a:rPr>
              <a:t>2019-06-26</a:t>
            </a:r>
          </a:p>
        </p:txBody>
      </p:sp>
    </p:spTree>
    <p:extLst>
      <p:ext uri="{BB962C8B-B14F-4D97-AF65-F5344CB8AC3E}">
        <p14:creationId xmlns:p14="http://schemas.microsoft.com/office/powerpoint/2010/main" val="154995280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458530"/>
      </p:ext>
    </p:extLst>
  </p:cSld>
  <p:clrMap bg1="lt1" tx1="dk1" bg2="lt2" tx2="dk2" accent1="accent1" accent2="accent2" accent3="accent3" accent4="accent4" accent5="accent5" accent6="accent6" hlink="hlink" folHlink="folHlink"/>
  <p:sldLayoutIdLst>
    <p:sldLayoutId id="2147483650"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6744" y="1240418"/>
            <a:ext cx="3901440" cy="3931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71600" y="285909"/>
            <a:ext cx="7200800" cy="553998"/>
          </a:xfrm>
          <a:prstGeom prst="rect">
            <a:avLst/>
          </a:prstGeom>
          <a:noFill/>
        </p:spPr>
        <p:txBody>
          <a:bodyPr wrap="square" rtlCol="0">
            <a:spAutoFit/>
          </a:bodyPr>
          <a:lstStyle/>
          <a:p>
            <a:pPr algn="ctr"/>
            <a:r>
              <a:rPr lang="en-GB" dirty="0" smtClean="0"/>
              <a:t>FEM Simulations of Ramping-Up the PANDA dipole</a:t>
            </a:r>
          </a:p>
          <a:p>
            <a:pPr algn="ctr"/>
            <a:r>
              <a:rPr lang="en-GB" sz="1200" dirty="0" smtClean="0">
                <a:solidFill>
                  <a:schemeClr val="bg1">
                    <a:lumMod val="50000"/>
                  </a:schemeClr>
                </a:solidFill>
              </a:rPr>
              <a:t>J. Lühning, GSI, 2019-06-26</a:t>
            </a:r>
            <a:endParaRPr lang="en-GB" sz="1200" dirty="0">
              <a:solidFill>
                <a:schemeClr val="bg1">
                  <a:lumMod val="50000"/>
                </a:schemeClr>
              </a:solidFill>
            </a:endParaRPr>
          </a:p>
        </p:txBody>
      </p:sp>
      <p:sp>
        <p:nvSpPr>
          <p:cNvPr id="5" name="TextBox 4"/>
          <p:cNvSpPr txBox="1"/>
          <p:nvPr/>
        </p:nvSpPr>
        <p:spPr>
          <a:xfrm>
            <a:off x="1763688" y="5714092"/>
            <a:ext cx="5472608" cy="523220"/>
          </a:xfrm>
          <a:prstGeom prst="rect">
            <a:avLst/>
          </a:prstGeom>
          <a:noFill/>
        </p:spPr>
        <p:txBody>
          <a:bodyPr wrap="square" rtlCol="0">
            <a:spAutoFit/>
          </a:bodyPr>
          <a:lstStyle/>
          <a:p>
            <a:r>
              <a:rPr lang="en-GB" sz="1400" dirty="0" smtClean="0"/>
              <a:t>FEM model of PANDA dipole: field on steel surfaces of the western half of the yoke at 100% </a:t>
            </a:r>
            <a:r>
              <a:rPr lang="en-GB" sz="1400" dirty="0" smtClean="0"/>
              <a:t>nominal </a:t>
            </a:r>
            <a:r>
              <a:rPr lang="en-GB" sz="1400" dirty="0" smtClean="0"/>
              <a:t>current (beam path integral 2.0 T·m)</a:t>
            </a:r>
            <a:endParaRPr lang="en-GB" sz="1400" dirty="0"/>
          </a:p>
        </p:txBody>
      </p:sp>
      <p:sp>
        <p:nvSpPr>
          <p:cNvPr id="10" name="TextBox 9"/>
          <p:cNvSpPr txBox="1"/>
          <p:nvPr/>
        </p:nvSpPr>
        <p:spPr>
          <a:xfrm rot="16200000">
            <a:off x="1023486" y="3196571"/>
            <a:ext cx="2453787" cy="276999"/>
          </a:xfrm>
          <a:prstGeom prst="rect">
            <a:avLst/>
          </a:prstGeom>
          <a:noFill/>
        </p:spPr>
        <p:txBody>
          <a:bodyPr wrap="square" rtlCol="0">
            <a:spAutoFit/>
          </a:bodyPr>
          <a:lstStyle/>
          <a:p>
            <a:pPr algn="ctr"/>
            <a:r>
              <a:rPr lang="en-GB" sz="1200" dirty="0"/>
              <a:t>C</a:t>
            </a:r>
            <a:r>
              <a:rPr lang="en-GB" sz="1200" dirty="0" smtClean="0"/>
              <a:t>olour scale, values in </a:t>
            </a:r>
            <a:r>
              <a:rPr lang="en-GB" sz="1200" i="1" dirty="0" smtClean="0"/>
              <a:t>Tesla</a:t>
            </a:r>
            <a:endParaRPr lang="en-GB" sz="1200" i="1" dirty="0"/>
          </a:p>
        </p:txBody>
      </p:sp>
    </p:spTree>
    <p:extLst>
      <p:ext uri="{BB962C8B-B14F-4D97-AF65-F5344CB8AC3E}">
        <p14:creationId xmlns:p14="http://schemas.microsoft.com/office/powerpoint/2010/main" val="637328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60648"/>
            <a:ext cx="7200800" cy="369332"/>
          </a:xfrm>
          <a:prstGeom prst="rect">
            <a:avLst/>
          </a:prstGeom>
          <a:noFill/>
        </p:spPr>
        <p:txBody>
          <a:bodyPr wrap="square" rtlCol="0">
            <a:spAutoFit/>
          </a:bodyPr>
          <a:lstStyle/>
          <a:p>
            <a:pPr algn="ctr"/>
            <a:r>
              <a:rPr lang="en-GB" dirty="0" smtClean="0"/>
              <a:t>Ramp-up </a:t>
            </a:r>
            <a:r>
              <a:rPr lang="en-GB" dirty="0" smtClean="0"/>
              <a:t>Current </a:t>
            </a:r>
            <a:r>
              <a:rPr lang="en-GB" dirty="0" smtClean="0"/>
              <a:t>used in </a:t>
            </a:r>
            <a:r>
              <a:rPr lang="en-GB" dirty="0" smtClean="0"/>
              <a:t>Simulations</a:t>
            </a:r>
            <a:endParaRPr lang="en-GB" dirty="0" smtClean="0"/>
          </a:p>
        </p:txBody>
      </p:sp>
      <p:sp>
        <p:nvSpPr>
          <p:cNvPr id="5" name="TextBox 4"/>
          <p:cNvSpPr txBox="1"/>
          <p:nvPr/>
        </p:nvSpPr>
        <p:spPr>
          <a:xfrm>
            <a:off x="1547664" y="5661248"/>
            <a:ext cx="6048672" cy="738664"/>
          </a:xfrm>
          <a:prstGeom prst="rect">
            <a:avLst/>
          </a:prstGeom>
          <a:noFill/>
        </p:spPr>
        <p:txBody>
          <a:bodyPr wrap="square" rtlCol="0">
            <a:spAutoFit/>
          </a:bodyPr>
          <a:lstStyle/>
          <a:p>
            <a:r>
              <a:rPr lang="en-GB" sz="1400" dirty="0" smtClean="0"/>
              <a:t>The dipole current will rise from 25% to 100% nominal current in 60 seconds. In order to reduce simulation CPU-time, here it was assumed that the current will rise from 64% to 100% in 30 seconds (same rise rate: 1.3% / second).</a:t>
            </a:r>
            <a:endParaRPr lang="en-GB" sz="1400" dirty="0"/>
          </a:p>
        </p:txBody>
      </p:sp>
      <p:sp>
        <p:nvSpPr>
          <p:cNvPr id="16" name="TextBox 15"/>
          <p:cNvSpPr txBox="1"/>
          <p:nvPr/>
        </p:nvSpPr>
        <p:spPr>
          <a:xfrm>
            <a:off x="6061714" y="2926809"/>
            <a:ext cx="1296145" cy="461665"/>
          </a:xfrm>
          <a:prstGeom prst="rect">
            <a:avLst/>
          </a:prstGeom>
          <a:noFill/>
        </p:spPr>
        <p:txBody>
          <a:bodyPr wrap="square" rtlCol="0">
            <a:spAutoFit/>
          </a:bodyPr>
          <a:lstStyle/>
          <a:p>
            <a:r>
              <a:rPr lang="en-GB" sz="1200" dirty="0" smtClean="0"/>
              <a:t>lead-out parabola</a:t>
            </a:r>
          </a:p>
          <a:p>
            <a:r>
              <a:rPr lang="en-GB" sz="1200" dirty="0" smtClean="0"/>
              <a:t>2 seconds</a:t>
            </a:r>
            <a:endParaRPr lang="en-GB" sz="1200" dirty="0"/>
          </a:p>
        </p:txBody>
      </p:sp>
      <p:graphicFrame>
        <p:nvGraphicFramePr>
          <p:cNvPr id="8" name="Chart 7"/>
          <p:cNvGraphicFramePr>
            <a:graphicFrameLocks/>
          </p:cNvGraphicFramePr>
          <p:nvPr>
            <p:extLst>
              <p:ext uri="{D42A27DB-BD31-4B8C-83A1-F6EECF244321}">
                <p14:modId xmlns:p14="http://schemas.microsoft.com/office/powerpoint/2010/main" val="3568199166"/>
              </p:ext>
            </p:extLst>
          </p:nvPr>
        </p:nvGraphicFramePr>
        <p:xfrm>
          <a:off x="2339752" y="2114520"/>
          <a:ext cx="3699510" cy="347472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Arrow Connector 10"/>
          <p:cNvCxnSpPr/>
          <p:nvPr/>
        </p:nvCxnSpPr>
        <p:spPr>
          <a:xfrm flipH="1" flipV="1">
            <a:off x="5701677" y="2555737"/>
            <a:ext cx="432046" cy="462534"/>
          </a:xfrm>
          <a:prstGeom prst="straightConnector1">
            <a:avLst/>
          </a:prstGeom>
          <a:ln w="12700">
            <a:solidFill>
              <a:srgbClr val="FF000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59633" y="968891"/>
            <a:ext cx="6768751" cy="954107"/>
          </a:xfrm>
          <a:prstGeom prst="rect">
            <a:avLst/>
          </a:prstGeom>
          <a:noFill/>
        </p:spPr>
        <p:txBody>
          <a:bodyPr wrap="square" rtlCol="0">
            <a:spAutoFit/>
          </a:bodyPr>
          <a:lstStyle/>
          <a:p>
            <a:r>
              <a:rPr lang="en-GB" sz="1400" dirty="0" smtClean="0"/>
              <a:t>Intent of </a:t>
            </a:r>
            <a:r>
              <a:rPr lang="en-GB" sz="1400" dirty="0" smtClean="0"/>
              <a:t>simulations:</a:t>
            </a:r>
          </a:p>
          <a:p>
            <a:r>
              <a:rPr lang="en-GB" sz="1400" dirty="0" smtClean="0"/>
              <a:t>to determine the delay </a:t>
            </a:r>
            <a:r>
              <a:rPr lang="en-GB" sz="1400" dirty="0" smtClean="0"/>
              <a:t>of field integral on beam </a:t>
            </a:r>
            <a:r>
              <a:rPr lang="en-GB" sz="1400" dirty="0" smtClean="0"/>
              <a:t>path.</a:t>
            </a:r>
            <a:endParaRPr lang="en-GB" sz="1400" dirty="0" smtClean="0"/>
          </a:p>
          <a:p>
            <a:r>
              <a:rPr lang="en-GB" sz="1400" dirty="0" smtClean="0"/>
              <a:t>Assumptions made for yoke material:</a:t>
            </a:r>
          </a:p>
          <a:p>
            <a:r>
              <a:rPr lang="en-GB" sz="1400" dirty="0" smtClean="0"/>
              <a:t>Quality St-10, thickness of electrically insulated plates 16cm, steel resistivity </a:t>
            </a:r>
            <a:r>
              <a:rPr lang="en-GB" sz="1400" dirty="0" smtClean="0"/>
              <a:t>100nOhm·m.</a:t>
            </a:r>
            <a:endParaRPr lang="en-GB" sz="1400" dirty="0"/>
          </a:p>
        </p:txBody>
      </p:sp>
      <p:cxnSp>
        <p:nvCxnSpPr>
          <p:cNvPr id="18" name="Straight Arrow Connector 17"/>
          <p:cNvCxnSpPr>
            <a:stCxn id="19" idx="1"/>
          </p:cNvCxnSpPr>
          <p:nvPr/>
        </p:nvCxnSpPr>
        <p:spPr>
          <a:xfrm flipH="1" flipV="1">
            <a:off x="4693563" y="3563848"/>
            <a:ext cx="1296144" cy="498540"/>
          </a:xfrm>
          <a:prstGeom prst="straightConnector1">
            <a:avLst/>
          </a:prstGeom>
          <a:ln w="12700">
            <a:solidFill>
              <a:srgbClr val="FF000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989707" y="3923888"/>
            <a:ext cx="1368152" cy="276999"/>
          </a:xfrm>
          <a:prstGeom prst="rect">
            <a:avLst/>
          </a:prstGeom>
          <a:noFill/>
        </p:spPr>
        <p:txBody>
          <a:bodyPr wrap="square" rtlCol="0">
            <a:spAutoFit/>
          </a:bodyPr>
          <a:lstStyle/>
          <a:p>
            <a:r>
              <a:rPr lang="en-GB" sz="1200" dirty="0" smtClean="0"/>
              <a:t>rate 1.3</a:t>
            </a:r>
            <a:r>
              <a:rPr lang="en-GB" sz="1200" dirty="0"/>
              <a:t>% / second</a:t>
            </a:r>
          </a:p>
        </p:txBody>
      </p:sp>
    </p:spTree>
    <p:extLst>
      <p:ext uri="{BB962C8B-B14F-4D97-AF65-F5344CB8AC3E}">
        <p14:creationId xmlns:p14="http://schemas.microsoft.com/office/powerpoint/2010/main" val="318292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627784" y="5261362"/>
            <a:ext cx="1368152" cy="276999"/>
          </a:xfrm>
          <a:prstGeom prst="rect">
            <a:avLst/>
          </a:prstGeom>
          <a:noFill/>
        </p:spPr>
        <p:txBody>
          <a:bodyPr wrap="square" rtlCol="0">
            <a:spAutoFit/>
          </a:bodyPr>
          <a:lstStyle/>
          <a:p>
            <a:r>
              <a:rPr lang="en-GB" sz="1200" dirty="0" smtClean="0"/>
              <a:t>t = 1 second</a:t>
            </a:r>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23" y="1273289"/>
            <a:ext cx="457200" cy="390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6200000">
            <a:off x="-942129" y="3085509"/>
            <a:ext cx="3096347" cy="276999"/>
          </a:xfrm>
          <a:prstGeom prst="rect">
            <a:avLst/>
          </a:prstGeom>
          <a:noFill/>
        </p:spPr>
        <p:txBody>
          <a:bodyPr wrap="square" rtlCol="0">
            <a:spAutoFit/>
          </a:bodyPr>
          <a:lstStyle/>
          <a:p>
            <a:pPr algn="ctr"/>
            <a:r>
              <a:rPr lang="en-GB" sz="1200" dirty="0"/>
              <a:t>C</a:t>
            </a:r>
            <a:r>
              <a:rPr lang="en-GB" sz="1200" dirty="0" smtClean="0"/>
              <a:t>olour scale, current density / [A/cm²]</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5312" y="1351801"/>
            <a:ext cx="3474720" cy="377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7720" y="1351801"/>
            <a:ext cx="3474720" cy="377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6228184" y="5229200"/>
            <a:ext cx="1872208" cy="461665"/>
          </a:xfrm>
          <a:prstGeom prst="rect">
            <a:avLst/>
          </a:prstGeom>
          <a:noFill/>
        </p:spPr>
        <p:txBody>
          <a:bodyPr wrap="square" rtlCol="0">
            <a:spAutoFit/>
          </a:bodyPr>
          <a:lstStyle/>
          <a:p>
            <a:r>
              <a:rPr lang="en-GB" sz="1200" dirty="0" smtClean="0"/>
              <a:t>t = 2 seconds</a:t>
            </a:r>
          </a:p>
          <a:p>
            <a:r>
              <a:rPr lang="en-GB" sz="1200" dirty="0" smtClean="0"/>
              <a:t>(end of lead-in parabola)</a:t>
            </a:r>
            <a:endParaRPr lang="en-GB" sz="1200" dirty="0"/>
          </a:p>
        </p:txBody>
      </p:sp>
    </p:spTree>
    <p:extLst>
      <p:ext uri="{BB962C8B-B14F-4D97-AF65-F5344CB8AC3E}">
        <p14:creationId xmlns:p14="http://schemas.microsoft.com/office/powerpoint/2010/main" val="4217706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627784" y="5261362"/>
            <a:ext cx="1368152" cy="276999"/>
          </a:xfrm>
          <a:prstGeom prst="rect">
            <a:avLst/>
          </a:prstGeom>
          <a:noFill/>
        </p:spPr>
        <p:txBody>
          <a:bodyPr wrap="square" rtlCol="0">
            <a:spAutoFit/>
          </a:bodyPr>
          <a:lstStyle/>
          <a:p>
            <a:r>
              <a:rPr lang="en-GB" sz="1200" dirty="0" smtClean="0"/>
              <a:t>t = 3 seconds</a:t>
            </a:r>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23" y="1273289"/>
            <a:ext cx="457200" cy="390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6200000">
            <a:off x="-942129" y="3085509"/>
            <a:ext cx="3096347" cy="276999"/>
          </a:xfrm>
          <a:prstGeom prst="rect">
            <a:avLst/>
          </a:prstGeom>
          <a:noFill/>
        </p:spPr>
        <p:txBody>
          <a:bodyPr wrap="square" rtlCol="0">
            <a:spAutoFit/>
          </a:bodyPr>
          <a:lstStyle/>
          <a:p>
            <a:pPr algn="ctr"/>
            <a:r>
              <a:rPr lang="en-GB" sz="1200" dirty="0"/>
              <a:t>C</a:t>
            </a:r>
            <a:r>
              <a:rPr lang="en-GB" sz="1200" dirty="0" smtClean="0"/>
              <a:t>olour scale, current density / [A/cm²]</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85312" y="1351801"/>
            <a:ext cx="3474719" cy="377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057720" y="1351801"/>
            <a:ext cx="3474719" cy="377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6300192" y="5240233"/>
            <a:ext cx="1368152" cy="276999"/>
          </a:xfrm>
          <a:prstGeom prst="rect">
            <a:avLst/>
          </a:prstGeom>
          <a:noFill/>
        </p:spPr>
        <p:txBody>
          <a:bodyPr wrap="square" rtlCol="0">
            <a:spAutoFit/>
          </a:bodyPr>
          <a:lstStyle/>
          <a:p>
            <a:r>
              <a:rPr lang="en-GB" sz="1200" dirty="0" smtClean="0"/>
              <a:t>t = 15 seconds</a:t>
            </a:r>
            <a:endParaRPr lang="en-GB" sz="1200" dirty="0"/>
          </a:p>
        </p:txBody>
      </p:sp>
    </p:spTree>
    <p:extLst>
      <p:ext uri="{BB962C8B-B14F-4D97-AF65-F5344CB8AC3E}">
        <p14:creationId xmlns:p14="http://schemas.microsoft.com/office/powerpoint/2010/main" val="3302735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195736" y="5229200"/>
            <a:ext cx="2016224" cy="646331"/>
          </a:xfrm>
          <a:prstGeom prst="rect">
            <a:avLst/>
          </a:prstGeom>
          <a:noFill/>
        </p:spPr>
        <p:txBody>
          <a:bodyPr wrap="square" rtlCol="0">
            <a:spAutoFit/>
          </a:bodyPr>
          <a:lstStyle/>
          <a:p>
            <a:r>
              <a:rPr lang="en-GB" sz="1200" dirty="0" smtClean="0"/>
              <a:t>t = 28 seconds</a:t>
            </a:r>
          </a:p>
          <a:p>
            <a:r>
              <a:rPr lang="en-GB" sz="1200" dirty="0" smtClean="0"/>
              <a:t>(start </a:t>
            </a:r>
            <a:r>
              <a:rPr lang="en-GB" sz="1200" dirty="0"/>
              <a:t>of </a:t>
            </a:r>
            <a:r>
              <a:rPr lang="en-GB" sz="1200" dirty="0" smtClean="0"/>
              <a:t>lead-out </a:t>
            </a:r>
            <a:r>
              <a:rPr lang="en-GB" sz="1200" dirty="0"/>
              <a:t>parabola)</a:t>
            </a:r>
          </a:p>
          <a:p>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23" y="1273289"/>
            <a:ext cx="457200" cy="390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6200000">
            <a:off x="-942129" y="3085509"/>
            <a:ext cx="3096347" cy="276999"/>
          </a:xfrm>
          <a:prstGeom prst="rect">
            <a:avLst/>
          </a:prstGeom>
          <a:noFill/>
        </p:spPr>
        <p:txBody>
          <a:bodyPr wrap="square" rtlCol="0">
            <a:spAutoFit/>
          </a:bodyPr>
          <a:lstStyle/>
          <a:p>
            <a:pPr algn="ctr"/>
            <a:r>
              <a:rPr lang="en-GB" sz="1200" dirty="0"/>
              <a:t>C</a:t>
            </a:r>
            <a:r>
              <a:rPr lang="en-GB" sz="1200" dirty="0" smtClean="0"/>
              <a:t>olour scale, current density / [A/cm²]</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85312" y="1351801"/>
            <a:ext cx="3474719" cy="3779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057720" y="1351801"/>
            <a:ext cx="3474719" cy="3779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6300192" y="5240233"/>
            <a:ext cx="1368152" cy="276999"/>
          </a:xfrm>
          <a:prstGeom prst="rect">
            <a:avLst/>
          </a:prstGeom>
          <a:noFill/>
        </p:spPr>
        <p:txBody>
          <a:bodyPr wrap="square" rtlCol="0">
            <a:spAutoFit/>
          </a:bodyPr>
          <a:lstStyle/>
          <a:p>
            <a:r>
              <a:rPr lang="en-GB" sz="1200" dirty="0" smtClean="0"/>
              <a:t>t = 29 seconds</a:t>
            </a:r>
            <a:endParaRPr lang="en-GB" sz="1200" dirty="0"/>
          </a:p>
        </p:txBody>
      </p:sp>
    </p:spTree>
    <p:extLst>
      <p:ext uri="{BB962C8B-B14F-4D97-AF65-F5344CB8AC3E}">
        <p14:creationId xmlns:p14="http://schemas.microsoft.com/office/powerpoint/2010/main" val="2895734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483768" y="5261362"/>
            <a:ext cx="1872208" cy="461665"/>
          </a:xfrm>
          <a:prstGeom prst="rect">
            <a:avLst/>
          </a:prstGeom>
          <a:noFill/>
        </p:spPr>
        <p:txBody>
          <a:bodyPr wrap="square" rtlCol="0">
            <a:spAutoFit/>
          </a:bodyPr>
          <a:lstStyle/>
          <a:p>
            <a:r>
              <a:rPr lang="en-GB" sz="1200" dirty="0" smtClean="0"/>
              <a:t>t = 30 seconds</a:t>
            </a:r>
          </a:p>
          <a:p>
            <a:r>
              <a:rPr lang="en-GB" sz="1200" dirty="0"/>
              <a:t>(end of </a:t>
            </a:r>
            <a:r>
              <a:rPr lang="en-GB" sz="1200" dirty="0" smtClean="0"/>
              <a:t>lead-out </a:t>
            </a:r>
            <a:r>
              <a:rPr lang="en-GB" sz="1200" dirty="0"/>
              <a:t>parabola</a:t>
            </a:r>
            <a:r>
              <a:rPr lang="en-GB" sz="1200" dirty="0" smtClean="0"/>
              <a:t>)</a:t>
            </a:r>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23" y="1273289"/>
            <a:ext cx="457200" cy="390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6200000">
            <a:off x="-942129" y="3085509"/>
            <a:ext cx="3096347" cy="276999"/>
          </a:xfrm>
          <a:prstGeom prst="rect">
            <a:avLst/>
          </a:prstGeom>
          <a:noFill/>
        </p:spPr>
        <p:txBody>
          <a:bodyPr wrap="square" rtlCol="0">
            <a:spAutoFit/>
          </a:bodyPr>
          <a:lstStyle/>
          <a:p>
            <a:pPr algn="ctr"/>
            <a:r>
              <a:rPr lang="en-GB" sz="1200" dirty="0"/>
              <a:t>C</a:t>
            </a:r>
            <a:r>
              <a:rPr lang="en-GB" sz="1200" dirty="0" smtClean="0"/>
              <a:t>olour scale, current density / [A/cm²]</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85312" y="1351801"/>
            <a:ext cx="3474718" cy="3779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057720" y="1351801"/>
            <a:ext cx="3474718" cy="3779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6300192" y="5240233"/>
            <a:ext cx="1368152" cy="276999"/>
          </a:xfrm>
          <a:prstGeom prst="rect">
            <a:avLst/>
          </a:prstGeom>
          <a:noFill/>
        </p:spPr>
        <p:txBody>
          <a:bodyPr wrap="square" rtlCol="0">
            <a:spAutoFit/>
          </a:bodyPr>
          <a:lstStyle/>
          <a:p>
            <a:r>
              <a:rPr lang="en-GB" sz="1200" dirty="0" smtClean="0"/>
              <a:t>t = 32 seconds</a:t>
            </a:r>
            <a:endParaRPr lang="en-GB" sz="1200" dirty="0"/>
          </a:p>
        </p:txBody>
      </p:sp>
    </p:spTree>
    <p:extLst>
      <p:ext uri="{BB962C8B-B14F-4D97-AF65-F5344CB8AC3E}">
        <p14:creationId xmlns:p14="http://schemas.microsoft.com/office/powerpoint/2010/main" val="4150287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997132" y="5559623"/>
            <a:ext cx="3384376" cy="461665"/>
          </a:xfrm>
          <a:prstGeom prst="rect">
            <a:avLst/>
          </a:prstGeom>
          <a:noFill/>
        </p:spPr>
        <p:txBody>
          <a:bodyPr wrap="square" rtlCol="0">
            <a:spAutoFit/>
          </a:bodyPr>
          <a:lstStyle/>
          <a:p>
            <a:r>
              <a:rPr lang="en-GB" sz="1200" dirty="0" smtClean="0"/>
              <a:t>Simulations indicate that at the end of the ramp-up the delay becomes much </a:t>
            </a:r>
            <a:r>
              <a:rPr lang="en-GB" sz="1200" dirty="0" smtClean="0"/>
              <a:t>bigger</a:t>
            </a:r>
            <a:endParaRPr lang="en-GB" sz="1200" dirty="0"/>
          </a:p>
        </p:txBody>
      </p:sp>
      <p:graphicFrame>
        <p:nvGraphicFramePr>
          <p:cNvPr id="8" name="Chart 7"/>
          <p:cNvGraphicFramePr>
            <a:graphicFrameLocks/>
          </p:cNvGraphicFramePr>
          <p:nvPr>
            <p:extLst>
              <p:ext uri="{D42A27DB-BD31-4B8C-83A1-F6EECF244321}">
                <p14:modId xmlns:p14="http://schemas.microsoft.com/office/powerpoint/2010/main" val="2886921505"/>
              </p:ext>
            </p:extLst>
          </p:nvPr>
        </p:nvGraphicFramePr>
        <p:xfrm>
          <a:off x="244604" y="1093386"/>
          <a:ext cx="4183380" cy="32118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994016500"/>
              </p:ext>
            </p:extLst>
          </p:nvPr>
        </p:nvGraphicFramePr>
        <p:xfrm>
          <a:off x="4565084" y="2317522"/>
          <a:ext cx="4183380" cy="321183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971600" y="213901"/>
            <a:ext cx="7200800" cy="369332"/>
          </a:xfrm>
          <a:prstGeom prst="rect">
            <a:avLst/>
          </a:prstGeom>
          <a:noFill/>
        </p:spPr>
        <p:txBody>
          <a:bodyPr wrap="square" rtlCol="0">
            <a:spAutoFit/>
          </a:bodyPr>
          <a:lstStyle/>
          <a:p>
            <a:pPr algn="ctr"/>
            <a:r>
              <a:rPr lang="en-GB" dirty="0" smtClean="0"/>
              <a:t>Delay of Field Integral</a:t>
            </a:r>
          </a:p>
        </p:txBody>
      </p:sp>
      <p:cxnSp>
        <p:nvCxnSpPr>
          <p:cNvPr id="7" name="Straight Arrow Connector 6"/>
          <p:cNvCxnSpPr/>
          <p:nvPr/>
        </p:nvCxnSpPr>
        <p:spPr>
          <a:xfrm>
            <a:off x="5069140" y="3613666"/>
            <a:ext cx="251944" cy="0"/>
          </a:xfrm>
          <a:prstGeom prst="straightConnector1">
            <a:avLst/>
          </a:prstGeom>
          <a:ln w="12700">
            <a:solidFill>
              <a:srgbClr val="00B05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429180" y="3613666"/>
            <a:ext cx="288032" cy="0"/>
          </a:xfrm>
          <a:prstGeom prst="straightConnector1">
            <a:avLst/>
          </a:prstGeom>
          <a:ln w="12700">
            <a:solidFill>
              <a:srgbClr val="00B05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357068" y="2821578"/>
            <a:ext cx="251944" cy="0"/>
          </a:xfrm>
          <a:prstGeom prst="straightConnector1">
            <a:avLst/>
          </a:prstGeom>
          <a:ln w="12700">
            <a:solidFill>
              <a:srgbClr val="00B05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789220" y="2821578"/>
            <a:ext cx="360040" cy="0"/>
          </a:xfrm>
          <a:prstGeom prst="straightConnector1">
            <a:avLst/>
          </a:prstGeom>
          <a:ln w="12700">
            <a:solidFill>
              <a:srgbClr val="00B05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609116" y="2677562"/>
            <a:ext cx="180104" cy="0"/>
          </a:xfrm>
          <a:prstGeom prst="line">
            <a:avLst/>
          </a:prstGeom>
          <a:ln w="12700">
            <a:solidFill>
              <a:srgbClr val="00B050"/>
            </a:solidFill>
          </a:ln>
          <a:effectLst>
            <a:glow rad="25400">
              <a:schemeClr val="bg1"/>
            </a:glow>
          </a:effectLst>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717212" y="3469650"/>
            <a:ext cx="720080" cy="276999"/>
          </a:xfrm>
          <a:prstGeom prst="rect">
            <a:avLst/>
          </a:prstGeom>
          <a:noFill/>
        </p:spPr>
        <p:txBody>
          <a:bodyPr wrap="square" rtlCol="0">
            <a:spAutoFit/>
          </a:bodyPr>
          <a:lstStyle/>
          <a:p>
            <a:r>
              <a:rPr lang="en-GB" sz="1200" dirty="0" smtClean="0">
                <a:solidFill>
                  <a:srgbClr val="00B050"/>
                </a:solidFill>
              </a:rPr>
              <a:t>ca. </a:t>
            </a:r>
            <a:r>
              <a:rPr lang="en-GB" sz="1200" dirty="0" smtClean="0">
                <a:solidFill>
                  <a:srgbClr val="00B050"/>
                </a:solidFill>
              </a:rPr>
              <a:t>0.5 </a:t>
            </a:r>
            <a:r>
              <a:rPr lang="en-GB" sz="1200" dirty="0" smtClean="0">
                <a:solidFill>
                  <a:srgbClr val="00B050"/>
                </a:solidFill>
              </a:rPr>
              <a:t>s</a:t>
            </a:r>
            <a:endParaRPr lang="en-GB" sz="1200" dirty="0">
              <a:solidFill>
                <a:srgbClr val="00B050"/>
              </a:solidFill>
            </a:endParaRPr>
          </a:p>
        </p:txBody>
      </p:sp>
      <p:cxnSp>
        <p:nvCxnSpPr>
          <p:cNvPr id="2048" name="Straight Connector 2047"/>
          <p:cNvCxnSpPr/>
          <p:nvPr/>
        </p:nvCxnSpPr>
        <p:spPr>
          <a:xfrm>
            <a:off x="5789220" y="2677562"/>
            <a:ext cx="0" cy="21602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085636" y="2677562"/>
            <a:ext cx="1215752" cy="276999"/>
          </a:xfrm>
          <a:prstGeom prst="rect">
            <a:avLst/>
          </a:prstGeom>
          <a:noFill/>
        </p:spPr>
        <p:txBody>
          <a:bodyPr wrap="square" rtlCol="0">
            <a:spAutoFit/>
          </a:bodyPr>
          <a:lstStyle/>
          <a:p>
            <a:r>
              <a:rPr lang="en-GB" sz="1200" dirty="0" smtClean="0">
                <a:solidFill>
                  <a:srgbClr val="00B050"/>
                </a:solidFill>
              </a:rPr>
              <a:t>delay increases</a:t>
            </a:r>
            <a:endParaRPr lang="en-GB" sz="1200" dirty="0">
              <a:solidFill>
                <a:srgbClr val="00B050"/>
              </a:solidFill>
            </a:endParaRPr>
          </a:p>
        </p:txBody>
      </p:sp>
      <p:sp>
        <p:nvSpPr>
          <p:cNvPr id="2" name="Oval 1"/>
          <p:cNvSpPr/>
          <p:nvPr/>
        </p:nvSpPr>
        <p:spPr>
          <a:xfrm>
            <a:off x="3678892" y="1093386"/>
            <a:ext cx="936104" cy="504056"/>
          </a:xfrm>
          <a:prstGeom prst="ellipse">
            <a:avLst/>
          </a:prstGeom>
          <a:noFill/>
          <a:ln w="12700">
            <a:solidFill>
              <a:srgbClr val="FFC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Arrow Connector 3"/>
          <p:cNvCxnSpPr>
            <a:stCxn id="2" idx="5"/>
          </p:cNvCxnSpPr>
          <p:nvPr/>
        </p:nvCxnSpPr>
        <p:spPr>
          <a:xfrm>
            <a:off x="4477907" y="1523625"/>
            <a:ext cx="717205" cy="865905"/>
          </a:xfrm>
          <a:prstGeom prst="straightConnector1">
            <a:avLst/>
          </a:prstGeom>
          <a:ln w="12700">
            <a:solidFill>
              <a:srgbClr val="FFC000"/>
            </a:solidFill>
            <a:prstDash val="lg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400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987824" y="5471646"/>
            <a:ext cx="3384376" cy="523220"/>
          </a:xfrm>
          <a:prstGeom prst="rect">
            <a:avLst/>
          </a:prstGeom>
          <a:noFill/>
        </p:spPr>
        <p:txBody>
          <a:bodyPr wrap="square" rtlCol="0">
            <a:spAutoFit/>
          </a:bodyPr>
          <a:lstStyle/>
          <a:p>
            <a:r>
              <a:rPr lang="en-GB" sz="1400" dirty="0" smtClean="0"/>
              <a:t>After reaching the flat-top the eddy currents seem to decay very slowly</a:t>
            </a:r>
            <a:endParaRPr lang="en-GB" sz="1400" dirty="0"/>
          </a:p>
        </p:txBody>
      </p:sp>
      <p:sp>
        <p:nvSpPr>
          <p:cNvPr id="10" name="TextBox 9"/>
          <p:cNvSpPr txBox="1"/>
          <p:nvPr/>
        </p:nvSpPr>
        <p:spPr>
          <a:xfrm>
            <a:off x="899592" y="213901"/>
            <a:ext cx="7200800" cy="369332"/>
          </a:xfrm>
          <a:prstGeom prst="rect">
            <a:avLst/>
          </a:prstGeom>
          <a:noFill/>
        </p:spPr>
        <p:txBody>
          <a:bodyPr wrap="square" rtlCol="0">
            <a:spAutoFit/>
          </a:bodyPr>
          <a:lstStyle/>
          <a:p>
            <a:pPr algn="ctr"/>
            <a:r>
              <a:rPr lang="en-GB" dirty="0" smtClean="0"/>
              <a:t>Eddy Current Power</a:t>
            </a:r>
            <a:endParaRPr lang="en-GB" dirty="0" smtClean="0"/>
          </a:p>
        </p:txBody>
      </p:sp>
      <p:graphicFrame>
        <p:nvGraphicFramePr>
          <p:cNvPr id="16" name="Chart 15"/>
          <p:cNvGraphicFramePr>
            <a:graphicFrameLocks/>
          </p:cNvGraphicFramePr>
          <p:nvPr>
            <p:extLst>
              <p:ext uri="{D42A27DB-BD31-4B8C-83A1-F6EECF244321}">
                <p14:modId xmlns:p14="http://schemas.microsoft.com/office/powerpoint/2010/main" val="1197001774"/>
              </p:ext>
            </p:extLst>
          </p:nvPr>
        </p:nvGraphicFramePr>
        <p:xfrm>
          <a:off x="1979712" y="1412776"/>
          <a:ext cx="5040560"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16200000">
            <a:off x="2298233" y="3830560"/>
            <a:ext cx="936104" cy="276999"/>
          </a:xfrm>
          <a:prstGeom prst="rect">
            <a:avLst/>
          </a:prstGeom>
          <a:noFill/>
        </p:spPr>
        <p:txBody>
          <a:bodyPr wrap="square" rtlCol="0">
            <a:spAutoFit/>
          </a:bodyPr>
          <a:lstStyle/>
          <a:p>
            <a:r>
              <a:rPr lang="en-GB" sz="1200" dirty="0" smtClean="0"/>
              <a:t>lead-in time</a:t>
            </a:r>
            <a:endParaRPr lang="en-GB" sz="1200" dirty="0"/>
          </a:p>
        </p:txBody>
      </p:sp>
      <p:sp>
        <p:nvSpPr>
          <p:cNvPr id="6" name="TextBox 5"/>
          <p:cNvSpPr txBox="1"/>
          <p:nvPr/>
        </p:nvSpPr>
        <p:spPr>
          <a:xfrm rot="16200000">
            <a:off x="4728989" y="3797023"/>
            <a:ext cx="1106015" cy="276999"/>
          </a:xfrm>
          <a:prstGeom prst="rect">
            <a:avLst/>
          </a:prstGeom>
          <a:noFill/>
        </p:spPr>
        <p:txBody>
          <a:bodyPr wrap="square" rtlCol="0">
            <a:spAutoFit/>
          </a:bodyPr>
          <a:lstStyle/>
          <a:p>
            <a:r>
              <a:rPr lang="en-GB" sz="1200" dirty="0" smtClean="0"/>
              <a:t>lead-out time</a:t>
            </a:r>
            <a:endParaRPr lang="en-GB" sz="1200" dirty="0"/>
          </a:p>
        </p:txBody>
      </p:sp>
      <p:cxnSp>
        <p:nvCxnSpPr>
          <p:cNvPr id="3" name="Straight Connector 2"/>
          <p:cNvCxnSpPr/>
          <p:nvPr/>
        </p:nvCxnSpPr>
        <p:spPr>
          <a:xfrm flipH="1">
            <a:off x="2627785" y="2060848"/>
            <a:ext cx="12961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246392" y="1929600"/>
            <a:ext cx="432048" cy="246221"/>
          </a:xfrm>
          <a:prstGeom prst="rect">
            <a:avLst/>
          </a:prstGeom>
          <a:noFill/>
        </p:spPr>
        <p:txBody>
          <a:bodyPr wrap="square" rtlCol="0">
            <a:spAutoFit/>
          </a:bodyPr>
          <a:lstStyle/>
          <a:p>
            <a:pPr algn="r"/>
            <a:r>
              <a:rPr lang="en-GB" sz="1000" dirty="0" smtClean="0"/>
              <a:t>330</a:t>
            </a:r>
            <a:endParaRPr lang="en-GB" sz="1000" dirty="0"/>
          </a:p>
        </p:txBody>
      </p:sp>
    </p:spTree>
    <p:extLst>
      <p:ext uri="{BB962C8B-B14F-4D97-AF65-F5344CB8AC3E}">
        <p14:creationId xmlns:p14="http://schemas.microsoft.com/office/powerpoint/2010/main" val="296857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763688" y="2060848"/>
            <a:ext cx="5760640" cy="3539430"/>
          </a:xfrm>
          <a:prstGeom prst="rect">
            <a:avLst/>
          </a:prstGeom>
          <a:noFill/>
        </p:spPr>
        <p:txBody>
          <a:bodyPr wrap="square" rtlCol="0">
            <a:spAutoFit/>
          </a:bodyPr>
          <a:lstStyle/>
          <a:p>
            <a:r>
              <a:rPr lang="en-GB" sz="1600" dirty="0" smtClean="0"/>
              <a:t>Simulations for a yoke made of 16cm thick steel plates suggest that the delay between the driving current and the field integral on the beam path is not longer than 0.6 seconds during the constant phase of the ramp-up.</a:t>
            </a:r>
          </a:p>
          <a:p>
            <a:endParaRPr lang="en-GB" sz="1600" dirty="0" smtClean="0"/>
          </a:p>
          <a:p>
            <a:endParaRPr lang="en-GB" sz="1600" dirty="0" smtClean="0"/>
          </a:p>
          <a:p>
            <a:r>
              <a:rPr lang="en-GB" sz="1600" dirty="0" smtClean="0"/>
              <a:t>The yoke is now planned to be made of 106mm thick steel plates, so we can expect an even shorter delay.</a:t>
            </a:r>
          </a:p>
          <a:p>
            <a:endParaRPr lang="en-GB" sz="1600" dirty="0" smtClean="0"/>
          </a:p>
          <a:p>
            <a:endParaRPr lang="en-GB" sz="1600" dirty="0" smtClean="0"/>
          </a:p>
          <a:p>
            <a:r>
              <a:rPr lang="en-GB" sz="1600" dirty="0" smtClean="0"/>
              <a:t>Caveat:</a:t>
            </a:r>
          </a:p>
          <a:p>
            <a:r>
              <a:rPr lang="en-GB" sz="1600" dirty="0" smtClean="0"/>
              <a:t>At the end of the ramp-up the eddy currents seem to decay very slowly. If simulations are correct then a small current “overshoot” is needed.</a:t>
            </a:r>
            <a:endParaRPr lang="en-GB" sz="1600" dirty="0"/>
          </a:p>
        </p:txBody>
      </p:sp>
      <p:sp>
        <p:nvSpPr>
          <p:cNvPr id="10" name="TextBox 9"/>
          <p:cNvSpPr txBox="1"/>
          <p:nvPr/>
        </p:nvSpPr>
        <p:spPr>
          <a:xfrm>
            <a:off x="971600" y="718880"/>
            <a:ext cx="7200800" cy="369332"/>
          </a:xfrm>
          <a:prstGeom prst="rect">
            <a:avLst/>
          </a:prstGeom>
          <a:noFill/>
        </p:spPr>
        <p:txBody>
          <a:bodyPr wrap="square" rtlCol="0">
            <a:spAutoFit/>
          </a:bodyPr>
          <a:lstStyle/>
          <a:p>
            <a:pPr algn="ctr"/>
            <a:r>
              <a:rPr lang="en-GB" dirty="0" smtClean="0"/>
              <a:t>Conclusion</a:t>
            </a:r>
            <a:endParaRPr lang="en-GB" dirty="0" smtClean="0"/>
          </a:p>
        </p:txBody>
      </p:sp>
    </p:spTree>
    <p:extLst>
      <p:ext uri="{BB962C8B-B14F-4D97-AF65-F5344CB8AC3E}">
        <p14:creationId xmlns:p14="http://schemas.microsoft.com/office/powerpoint/2010/main" val="1812893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427</Words>
  <Application>Microsoft Office PowerPoint</Application>
  <PresentationFormat>On-screen Show (4:3)</PresentationFormat>
  <Paragraphs>65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 Dipole Magnet</dc:title>
  <dc:creator>pivovarov</dc:creator>
  <cp:lastModifiedBy>Luehning, Jost</cp:lastModifiedBy>
  <cp:revision>518</cp:revision>
  <dcterms:created xsi:type="dcterms:W3CDTF">2016-09-06T03:22:11Z</dcterms:created>
  <dcterms:modified xsi:type="dcterms:W3CDTF">2019-06-25T15:38:58Z</dcterms:modified>
</cp:coreProperties>
</file>