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9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5" r:id="rId15"/>
    <p:sldId id="272" r:id="rId16"/>
    <p:sldId id="276" r:id="rId17"/>
    <p:sldId id="277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33636-F599-4B3D-B019-B97DA84D44E7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61F7A-3C3D-40CC-A941-5F0D15F31374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4979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E611E-C168-4805-98DC-400D2B84645D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56E77-353D-4F00-BA63-08C9671CEB01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3348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469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29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716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674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882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475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261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25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4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828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794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771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07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40184" y="87549"/>
            <a:ext cx="9333781" cy="6428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Solenoid Magnet Production in BINP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23" y="903245"/>
            <a:ext cx="10229491" cy="575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2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41" y="492368"/>
            <a:ext cx="11383718" cy="46535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4341" y="5318569"/>
            <a:ext cx="74529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NewRomanPSMT"/>
              </a:rPr>
              <a:t>Fig. </a:t>
            </a:r>
            <a:r>
              <a:rPr lang="en-US" sz="1600" b="1" dirty="0" smtClean="0">
                <a:solidFill>
                  <a:srgbClr val="000000"/>
                </a:solidFill>
                <a:latin typeface="TimesNewRomanPSMT"/>
              </a:rPr>
              <a:t>5. </a:t>
            </a:r>
            <a:r>
              <a:rPr lang="en-US" sz="1600" b="1" dirty="0">
                <a:solidFill>
                  <a:srgbClr val="000000"/>
                </a:solidFill>
                <a:latin typeface="TimesNewRomanPSMT"/>
              </a:rPr>
              <a:t>Connection of the cable lugs with the busbars.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816614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11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conductor development/ procurement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076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12</a:t>
            </a:fld>
            <a:endParaRPr lang="ru-RU"/>
          </a:p>
        </p:txBody>
      </p:sp>
      <p:sp>
        <p:nvSpPr>
          <p:cNvPr id="5" name="Прямоугольник 16">
            <a:extLst>
              <a:ext uri="{FF2B5EF4-FFF2-40B4-BE49-F238E27FC236}">
                <a16:creationId xmlns=""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1277134" y="0"/>
            <a:ext cx="9247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 risks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2" y="1652878"/>
            <a:ext cx="2882373" cy="250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75756" y="2835409"/>
            <a:ext cx="279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US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Longitudinal section of the cryostat with cold mass.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3" y="3972578"/>
            <a:ext cx="4130635" cy="21759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73376" y="5165137"/>
            <a:ext cx="2058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85"/>
              </a:spcBef>
              <a:spcAft>
                <a:spcPts val="385"/>
              </a:spcAft>
            </a:pP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US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Cold mass cross-section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250" y="3719971"/>
            <a:ext cx="3589985" cy="227571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308877" y="6029211"/>
            <a:ext cx="31368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85"/>
              </a:spcBef>
              <a:spcAft>
                <a:spcPts val="385"/>
              </a:spcAft>
            </a:pP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US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Drawing of the conductor.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514929" y="3121925"/>
            <a:ext cx="4436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Table </a:t>
            </a:r>
            <a:r>
              <a:rPr lang="en-US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Conductor mechanical and electrical parameters.</a:t>
            </a:r>
            <a:endParaRPr lang="en-US" sz="1400" b="1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672948"/>
              </p:ext>
            </p:extLst>
          </p:nvPr>
        </p:nvGraphicFramePr>
        <p:xfrm>
          <a:off x="6828774" y="1011392"/>
          <a:ext cx="4872951" cy="19250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5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19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79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71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7811"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Thickness (after cold work) at 300 K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err="1">
                          <a:effectLst/>
                        </a:rPr>
                        <a:t>mm</a:t>
                      </a:r>
                      <a:endParaRPr lang="en-US" sz="9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7.9</a:t>
                      </a:r>
                      <a:r>
                        <a:rPr lang="en-US" sz="900" b="0" dirty="0">
                          <a:effectLst/>
                        </a:rPr>
                        <a:t>3</a:t>
                      </a:r>
                      <a:endParaRPr lang="en-US" sz="9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indent="4191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± 0.03</a:t>
                      </a:r>
                      <a:endParaRPr lang="en-US" sz="9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Width (after cold work) at 300 K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mm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10.95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900">
                          <a:effectLst/>
                        </a:rPr>
                        <a:t>± 0.03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Critical current (at 4.2 K, 5 T)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A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&gt; 14690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Critical current (at 4.5 K, 3 T)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A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&gt; 16750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Overall Al/Cu/sc ratio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10.5/1.0/1.0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Aluminum RRR (at 4.2 K, 0 T)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&gt; 1000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Al 0.2% yield strength at 300 K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MPa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&gt; 30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63418" y="542894"/>
            <a:ext cx="9111063" cy="110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Purchasing super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conductive conductor - lack of a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manufacturers</a:t>
            </a:r>
          </a:p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Rutherford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cable, 8 strands, extruded in Al matrix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endParaRPr lang="en-US" sz="898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601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13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850273" y="87980"/>
            <a:ext cx="7056783" cy="3655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Sarko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300" y="4168989"/>
            <a:ext cx="4007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Matri</a:t>
            </a:r>
            <a:r>
              <a:rPr lang="en-US" b="1" dirty="0"/>
              <a:t>c</a:t>
            </a:r>
            <a:r>
              <a:rPr lang="en-US" b="1" dirty="0" smtClean="0"/>
              <a:t>es for pipe and plating Al alloy. 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546" y="1490325"/>
            <a:ext cx="5875020" cy="44043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798" y="453522"/>
            <a:ext cx="4625340" cy="34671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28292" y="5584762"/>
            <a:ext cx="2898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10. Dies, the first variant.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562953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14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335267" y="185865"/>
            <a:ext cx="7056783" cy="3655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Sarko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38938" y="5843001"/>
            <a:ext cx="19688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Fig.12. Input die.</a:t>
            </a:r>
            <a:endParaRPr lang="en-US" sz="20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433" y="551407"/>
            <a:ext cx="9179308" cy="51261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4" y="1230243"/>
            <a:ext cx="5547877" cy="416090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50862" y="5616822"/>
            <a:ext cx="53038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Fig.11. Photo of extrusion chamber with dies for</a:t>
            </a:r>
          </a:p>
          <a:p>
            <a:r>
              <a:rPr lang="en-US" sz="2000" b="1" dirty="0" smtClean="0"/>
              <a:t>PANDA conductor production.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38635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15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335267" y="185865"/>
            <a:ext cx="7056783" cy="3655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Sarko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0664" y="595075"/>
            <a:ext cx="9970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First tests of production</a:t>
            </a:r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Al conductor was produced in </a:t>
            </a:r>
            <a:r>
              <a:rPr lang="en-US" b="1" dirty="0" err="1" smtClean="0"/>
              <a:t>Sarko</a:t>
            </a:r>
            <a:r>
              <a:rPr lang="en-US" b="1" dirty="0" smtClean="0"/>
              <a:t> September 20 about 50m long.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Two steel wires 2,66mm diameter were used instead a Rutherford cable.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It was checked a possibilities of conductor production in </a:t>
            </a:r>
            <a:r>
              <a:rPr lang="en-US" b="1" dirty="0" err="1" smtClean="0"/>
              <a:t>Sarko</a:t>
            </a:r>
            <a:r>
              <a:rPr lang="en-US" b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 </a:t>
            </a:r>
            <a:r>
              <a:rPr lang="en-US" b="1" baseline="-25000" dirty="0" smtClean="0"/>
              <a:t>extrusion</a:t>
            </a:r>
            <a:r>
              <a:rPr lang="en-US" b="1" dirty="0" smtClean="0"/>
              <a:t> = 380°C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V ≤ 5 m/sec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27" y="3713869"/>
            <a:ext cx="5317199" cy="21447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861" y="3649806"/>
            <a:ext cx="5228692" cy="214477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4569" y="2726476"/>
            <a:ext cx="84412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X-ray control of wires position inside an Al matrix.</a:t>
            </a:r>
          </a:p>
          <a:p>
            <a:r>
              <a:rPr lang="en-US" b="1" dirty="0" smtClean="0"/>
              <a:t>Measurement </a:t>
            </a:r>
            <a:r>
              <a:rPr lang="en-US" b="1" dirty="0"/>
              <a:t>of shear stress between cable and aluminum and Al 0.2% yield strength </a:t>
            </a:r>
            <a:endParaRPr lang="en-US" b="1" dirty="0" smtClean="0"/>
          </a:p>
          <a:p>
            <a:r>
              <a:rPr lang="en-US" b="1" dirty="0" smtClean="0"/>
              <a:t>at </a:t>
            </a:r>
            <a:r>
              <a:rPr lang="en-US" b="1" dirty="0"/>
              <a:t>300 K </a:t>
            </a:r>
            <a:r>
              <a:rPr lang="en-US" b="1" dirty="0" smtClean="0"/>
              <a:t>in process.</a:t>
            </a:r>
            <a:endParaRPr lang="en-US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038600" y="5858640"/>
            <a:ext cx="56793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13</a:t>
            </a: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b="1" dirty="0" smtClean="0"/>
              <a:t>X-ray </a:t>
            </a:r>
            <a:r>
              <a:rPr lang="en-US" sz="1400" b="1" dirty="0"/>
              <a:t>control </a:t>
            </a:r>
            <a:r>
              <a:rPr lang="en-US" sz="1400" b="1" dirty="0" smtClean="0"/>
              <a:t>films of </a:t>
            </a:r>
            <a:r>
              <a:rPr lang="en-US" sz="1400" b="1" dirty="0"/>
              <a:t>wires position inside an Al </a:t>
            </a:r>
            <a:r>
              <a:rPr lang="en-US" sz="1400" b="1" dirty="0" smtClean="0"/>
              <a:t>matrix.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829421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3393" y="1056191"/>
            <a:ext cx="8229600" cy="5204891"/>
          </a:xfrm>
          <a:prstGeom prst="rect">
            <a:avLst/>
          </a:prstGeom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693683" y="169326"/>
            <a:ext cx="10660117" cy="6925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Sarko.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Production a conductor with copper cable length about 50 meters.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31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077" y="472965"/>
            <a:ext cx="4221218" cy="5628290"/>
          </a:xfrm>
          <a:prstGeom prst="rect">
            <a:avLst/>
          </a:prstGeom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283779" y="840828"/>
            <a:ext cx="6337737" cy="43828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Sarko. </a:t>
            </a:r>
          </a:p>
          <a:p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US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342900" indent="-342900" algn="just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Produced about 20 meters a conductor from A95 and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NbTi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cable;</a:t>
            </a:r>
          </a:p>
          <a:p>
            <a:pPr marL="342900" indent="-342900" algn="just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 pieces the conductor 3,5m prepared for following tests;</a:t>
            </a:r>
          </a:p>
          <a:p>
            <a:pPr marL="342900" indent="-342900" algn="just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Mechanical tests should be in BINP;</a:t>
            </a:r>
          </a:p>
          <a:p>
            <a:pPr marL="342900" indent="-342900" algn="just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Cryogenic tests for RRR and critical currents should be carried out in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Bochvar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institute and CERN.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390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18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0791" y="245740"/>
            <a:ext cx="1102300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Rutherford cable co-extrusion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/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conforming in a pure Al</a:t>
            </a:r>
          </a:p>
          <a:p>
            <a:pPr algn="ctr"/>
            <a:endParaRPr lang="en-US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Plans</a:t>
            </a:r>
          </a:p>
          <a:p>
            <a:pPr algn="ctr"/>
            <a:endParaRPr lang="en-US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b="1" dirty="0" smtClean="0">
                <a:latin typeface="Comic Sans MS" panose="030F0702030302020204" pitchFamily="66" charset="0"/>
              </a:rPr>
              <a:t>Delivery A95 conductor 7,93x10,85 for a prototype of the PANDA solenoid coils production 1500 meters					- February 2019.</a:t>
            </a:r>
          </a:p>
          <a:p>
            <a:pPr algn="just"/>
            <a:endParaRPr lang="en-US" b="1" dirty="0">
              <a:latin typeface="Comic Sans MS" panose="030F0702030302020204" pitchFamily="66" charset="0"/>
            </a:endParaRPr>
          </a:p>
          <a:p>
            <a:pPr algn="just"/>
            <a:endParaRPr lang="en-US" b="1" dirty="0">
              <a:latin typeface="Comic Sans MS" panose="030F0702030302020204" pitchFamily="66" charset="0"/>
            </a:endParaRPr>
          </a:p>
          <a:p>
            <a:pPr algn="just"/>
            <a:r>
              <a:rPr lang="en-US" b="1" dirty="0" smtClean="0">
                <a:latin typeface="Comic Sans MS" panose="030F0702030302020204" pitchFamily="66" charset="0"/>
              </a:rPr>
              <a:t>Production of new dies 			</a:t>
            </a:r>
            <a:r>
              <a:rPr lang="en-US" b="1" dirty="0">
                <a:latin typeface="Comic Sans MS" panose="030F0702030302020204" pitchFamily="66" charset="0"/>
              </a:rPr>
              <a:t>- </a:t>
            </a:r>
            <a:r>
              <a:rPr lang="en-US" b="1" dirty="0" smtClean="0">
                <a:latin typeface="Comic Sans MS" panose="030F0702030302020204" pitchFamily="66" charset="0"/>
              </a:rPr>
              <a:t>July 2019</a:t>
            </a:r>
            <a:r>
              <a:rPr lang="en-US" b="1" dirty="0">
                <a:latin typeface="Comic Sans MS" panose="030F0702030302020204" pitchFamily="66" charset="0"/>
              </a:rPr>
              <a:t>.</a:t>
            </a:r>
          </a:p>
          <a:p>
            <a:pPr algn="just"/>
            <a:r>
              <a:rPr lang="en-US" b="1" dirty="0" smtClean="0">
                <a:latin typeface="Comic Sans MS" panose="030F0702030302020204" pitchFamily="66" charset="0"/>
              </a:rPr>
              <a:t>Tests of the conforming			</a:t>
            </a:r>
            <a:r>
              <a:rPr lang="en-US" b="1" dirty="0">
                <a:latin typeface="Comic Sans MS" panose="030F0702030302020204" pitchFamily="66" charset="0"/>
              </a:rPr>
              <a:t>- </a:t>
            </a:r>
            <a:r>
              <a:rPr lang="en-US" b="1" dirty="0" smtClean="0">
                <a:latin typeface="Comic Sans MS" panose="030F0702030302020204" pitchFamily="66" charset="0"/>
              </a:rPr>
              <a:t>July 2019.</a:t>
            </a:r>
          </a:p>
          <a:p>
            <a:pPr algn="just"/>
            <a:endParaRPr lang="en-US" b="1" dirty="0">
              <a:latin typeface="Comic Sans MS" panose="030F0702030302020204" pitchFamily="66" charset="0"/>
            </a:endParaRPr>
          </a:p>
          <a:p>
            <a:pPr algn="just"/>
            <a:r>
              <a:rPr lang="en-US" b="1" dirty="0" smtClean="0">
                <a:latin typeface="Comic Sans MS" panose="030F0702030302020204" pitchFamily="66" charset="0"/>
              </a:rPr>
              <a:t>Cryogenic tests				 - September</a:t>
            </a:r>
          </a:p>
          <a:p>
            <a:pPr algn="just"/>
            <a:endParaRPr lang="en-US" b="1" dirty="0">
              <a:latin typeface="Comic Sans MS" panose="030F0702030302020204" pitchFamily="66" charset="0"/>
            </a:endParaRPr>
          </a:p>
          <a:p>
            <a:pPr algn="just"/>
            <a:r>
              <a:rPr lang="en-US" b="1" dirty="0" smtClean="0">
                <a:latin typeface="Comic Sans MS" panose="030F0702030302020204" pitchFamily="66" charset="0"/>
              </a:rPr>
              <a:t>Request 1000m Cu Rutherford cable for tests in SARKO		- September</a:t>
            </a:r>
          </a:p>
          <a:p>
            <a:pPr algn="just"/>
            <a:endParaRPr lang="en-US" b="1" dirty="0">
              <a:latin typeface="Comic Sans MS" panose="030F0702030302020204" pitchFamily="66" charset="0"/>
            </a:endParaRPr>
          </a:p>
          <a:p>
            <a:pPr algn="just"/>
            <a:r>
              <a:rPr lang="en-US" b="1" dirty="0" smtClean="0">
                <a:latin typeface="Comic Sans MS" panose="030F0702030302020204" pitchFamily="66" charset="0"/>
              </a:rPr>
              <a:t>Preparation contracts for PANDA Rutherford cables production 	- 11/2019</a:t>
            </a:r>
            <a:endParaRPr lang="en-US" b="1" dirty="0">
              <a:latin typeface="Comic Sans MS" panose="030F0702030302020204" pitchFamily="66" charset="0"/>
            </a:endParaRPr>
          </a:p>
          <a:p>
            <a:pPr algn="just"/>
            <a:endParaRPr lang="en-US" b="1" dirty="0">
              <a:latin typeface="Comic Sans MS" panose="030F0702030302020204" pitchFamily="66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Co-extrusion/conforming.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Cold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work 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to result the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overall geometrical conductor dimensions </a:t>
            </a:r>
            <a:endParaRPr lang="en-US" sz="20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Procurement A995/998 wire 9,5 mm				Q1/ 2020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15876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84" y="138535"/>
            <a:ext cx="10404453" cy="585140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81200" y="567055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>
                <a:solidFill>
                  <a:srgbClr val="17375E"/>
                </a:solidFill>
                <a:latin typeface="Comic Sans MS" pitchFamily="66" charset="0"/>
              </a:rPr>
              <a:t>Thank you for your attention</a:t>
            </a:r>
            <a:endParaRPr lang="ru-RU" sz="3600" dirty="0" smtClean="0">
              <a:solidFill>
                <a:srgbClr val="17375E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04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378351" y="145068"/>
            <a:ext cx="9385399" cy="70894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main milestones of production of the PANDA solenoid magnet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5756" y="516634"/>
            <a:ext cx="90980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The scope of delivery includes: </a:t>
            </a:r>
          </a:p>
          <a:p>
            <a:pPr marL="180340" algn="just">
              <a:spcAft>
                <a:spcPts val="0"/>
              </a:spcAft>
            </a:pPr>
            <a:endParaRPr lang="en-US" sz="16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Magnetic and engineering design of the magnet including tools and support;</a:t>
            </a:r>
            <a:endParaRPr lang="en-US" sz="16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Production and delivery of the magnet (consisting of yoke, cold mass and cryostat, alignment components, proximity cryogenics, support frame and platform beams) and all tools;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Power converter and quench protection and </a:t>
            </a:r>
            <a:r>
              <a:rPr lang="en-US" sz="1600" b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instrumentation. </a:t>
            </a:r>
            <a:endParaRPr lang="en-US" sz="1600" b="1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326139"/>
              </p:ext>
            </p:extLst>
          </p:nvPr>
        </p:nvGraphicFramePr>
        <p:xfrm>
          <a:off x="645929" y="2126208"/>
          <a:ext cx="11049271" cy="36270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992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50043"/>
              </a:tblGrid>
              <a:tr h="3017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Item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Date</a:t>
                      </a:r>
                    </a:p>
                  </a:txBody>
                  <a:tcPr marL="9525" marR="9525" marT="9525" marB="0" anchor="ctr" anchorCtr="1"/>
                </a:tc>
              </a:tr>
              <a:tr h="3462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Start contract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03/2017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93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Control assembling of the Yoke of solenoid at the </a:t>
                      </a:r>
                      <a:r>
                        <a:rPr lang="en-US" sz="1800" b="1" u="none" strike="noStrike" dirty="0" smtClean="0">
                          <a:effectLst/>
                          <a:latin typeface="+mn-lt"/>
                        </a:rPr>
                        <a:t>Novosibirsk plant </a:t>
                      </a:r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site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09/2019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01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Magnetic tests of the PANDA solenoid including safety system and electrical components at </a:t>
                      </a:r>
                      <a:r>
                        <a:rPr lang="en-US" sz="1800" b="1" u="none" strike="noStrike" dirty="0" smtClean="0">
                          <a:effectLst/>
                          <a:latin typeface="+mn-lt"/>
                        </a:rPr>
                        <a:t>BINP (additional contract)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05/2021 - 11/2021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045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Assembling and tests at the FAIR site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04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Assembling of the Yoke at Darmstadt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2/2022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04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Acceptant tests at FAIR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08/2022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63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Installation of the PANDA solenoid magnet at worked </a:t>
                      </a:r>
                      <a:r>
                        <a:rPr lang="en-US" sz="1800" b="1" u="none" strike="noStrike" dirty="0" smtClean="0">
                          <a:effectLst/>
                          <a:latin typeface="+mn-lt"/>
                        </a:rPr>
                        <a:t>position and start final acceptance tests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01-05/2023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432665" y="5793141"/>
            <a:ext cx="3598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 </a:t>
            </a: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main milestones.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07577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840" y="534279"/>
            <a:ext cx="6476760" cy="5231026"/>
          </a:xfrm>
          <a:prstGeom prst="rect">
            <a:avLst/>
          </a:prstGeom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360597" y="74047"/>
            <a:ext cx="7056783" cy="3787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smtClean="0">
                <a:solidFill>
                  <a:srgbClr val="FF0000"/>
                </a:solidFill>
                <a:latin typeface="Comic Sans MS" panose="030F0702030302020204" pitchFamily="66" charset="0"/>
              </a:rPr>
              <a:t>PANDA solenoid magnet, BINP responsibility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4518" y="5803799"/>
            <a:ext cx="76081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1. Arrangement of the components of the PANDA solenoid.</a:t>
            </a:r>
            <a:endParaRPr lang="en-US" sz="1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4944" y="618010"/>
            <a:ext cx="2037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Power supply and energy extraction system </a:t>
            </a:r>
            <a:endParaRPr lang="ru-RU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977705" y="2827159"/>
            <a:ext cx="1287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Cable channel</a:t>
            </a:r>
            <a:endParaRPr lang="ru-RU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948799" y="2159130"/>
            <a:ext cx="1670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Control Dewar box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176037" y="5357428"/>
            <a:ext cx="1612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Solenoid and yoke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00797" y="4444316"/>
            <a:ext cx="165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Frame of solenoid</a:t>
            </a:r>
            <a:endParaRPr lang="ru-RU" sz="1400" b="1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5252987" y="922461"/>
            <a:ext cx="1106241" cy="63845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6595150" y="4731670"/>
            <a:ext cx="917720" cy="223033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595150" y="4944025"/>
            <a:ext cx="1327215" cy="223620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9310223" y="4718518"/>
            <a:ext cx="579154" cy="699913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8610600" y="2466907"/>
            <a:ext cx="732963" cy="396320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6154633" y="2533666"/>
            <a:ext cx="977320" cy="500139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326446" y="2179853"/>
            <a:ext cx="444032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69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PANDA solenoid is designed to provide a magnetic field of 2 T with a uniformity of ± 2% and radial magnetic field integral in the range 0 to 2 mm over the central tracking region. The magnet is characterized by a warm bore of 1.9 m diameter, a free length of 4 m and 22.4 MJ of stored energy.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magnet is split in 3 interconnected coil modules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242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4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335267" y="185865"/>
            <a:ext cx="9249157" cy="36554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Development of the PANDA solenoid magnet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237709038"/>
              </p:ext>
            </p:extLst>
          </p:nvPr>
        </p:nvGraphicFramePr>
        <p:xfrm>
          <a:off x="838200" y="753191"/>
          <a:ext cx="10160163" cy="4853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849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75208"/>
              </a:tblGrid>
              <a:tr h="5654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Name of item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Status of work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</a:tr>
              <a:tr h="6924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Yoke and frame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 </a:t>
                      </a:r>
                    </a:p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production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79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Cryostat</a:t>
                      </a:r>
                      <a:r>
                        <a:rPr lang="en-US" sz="18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 solenoid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</a:t>
                      </a:r>
                    </a:p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FDR 46</a:t>
                      </a:r>
                      <a:r>
                        <a:rPr lang="en-US" sz="18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week 2018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4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Cold mass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</a:t>
                      </a:r>
                    </a:p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FDR 46</a:t>
                      </a:r>
                      <a:r>
                        <a:rPr lang="en-US" sz="18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week 2018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51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Conductor purchasing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>
                    <a:solidFill>
                      <a:srgbClr val="FD41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Development work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>
                    <a:solidFill>
                      <a:srgbClr val="FD4141"/>
                    </a:solidFill>
                  </a:tcPr>
                </a:tc>
              </a:tr>
              <a:tr h="3551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Control Dewar box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in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51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PANDA solenoid power cabling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in ready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</a:tr>
              <a:tr h="612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Power supply and energy extraction system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Detail design is ready, </a:t>
                      </a:r>
                    </a:p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purchasing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4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Magnet safety system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Start discussing 11</a:t>
                      </a:r>
                      <a:r>
                        <a:rPr lang="en-US" sz="18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week 2018</a:t>
                      </a:r>
                    </a:p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process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617097" y="5808375"/>
            <a:ext cx="67367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 </a:t>
            </a: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Status of work of the PANDA solenoid production.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49445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5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378352" y="145069"/>
            <a:ext cx="8490505" cy="36554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main milestones of the yoke production 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55839162"/>
              </p:ext>
            </p:extLst>
          </p:nvPr>
        </p:nvGraphicFramePr>
        <p:xfrm>
          <a:off x="902513" y="535796"/>
          <a:ext cx="10386973" cy="56414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630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3909"/>
              </a:tblGrid>
              <a:tr h="299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Name of milestone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Date 2017/10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</a:tr>
              <a:tr h="2993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PDR of the yoke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04-07/10/2017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6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FDR </a:t>
                      </a:r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of the yoke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20-25/11/2017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56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Contract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with </a:t>
                      </a:r>
                      <a:r>
                        <a:rPr lang="en-US" sz="18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SibMash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(SET), signed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2/11/2017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93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Purchasing raw materials (1</a:t>
                      </a:r>
                      <a:r>
                        <a:rPr lang="en-US" sz="18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batch, 60 t)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26/12/2017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36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Start of production of the 1</a:t>
                      </a:r>
                      <a:r>
                        <a:rPr lang="en-US" sz="18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octant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01/2018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368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Status production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8619">
                <a:tc>
                  <a:txBody>
                    <a:bodyPr/>
                    <a:lstStyle/>
                    <a:p>
                      <a:pPr marL="0" marR="0" lvl="0" indent="1252538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Delivery raw  material to </a:t>
                      </a:r>
                      <a:r>
                        <a:rPr lang="en-US" sz="18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SibMash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(SET)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Final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delivery 23/01/</a:t>
                      </a:r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2019</a:t>
                      </a:r>
                    </a:p>
                  </a:txBody>
                  <a:tcPr marL="9525" marR="9525" marT="9525" marB="0" anchor="ctr" anchorCtr="1"/>
                </a:tc>
              </a:tr>
              <a:tr h="3136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Manufacturing parts of tooling for assembly of octants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09/2018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3136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First octant production, W3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11/2018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31368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Machining sheets of the octants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ready</a:t>
                      </a:r>
                    </a:p>
                  </a:txBody>
                  <a:tcPr marL="9525" marR="9525" marT="9525" marB="0" anchor="ctr" anchorCtr="1"/>
                </a:tc>
              </a:tr>
              <a:tr h="31368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Welding 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of 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 octants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ready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3136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Final machining of the bottom octant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07/2019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3136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Final machining of the upper octant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08/2019</a:t>
                      </a:r>
                    </a:p>
                  </a:txBody>
                  <a:tcPr marL="9525" marR="9525" marT="9525" marB="0" anchor="ctr" anchorCtr="1"/>
                </a:tc>
              </a:tr>
              <a:tr h="31368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Final machining of the frames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09/2019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3136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Production of a tooling for the yoke assembly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09/2019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37167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Assembling barrel part of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the yoke together with frames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10/2019</a:t>
                      </a:r>
                    </a:p>
                  </a:txBody>
                  <a:tcPr marL="9525" marR="9525" marT="9525" marB="0" anchor="ctr" anchorCtr="1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185563" y="6202461"/>
            <a:ext cx="56315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 </a:t>
            </a: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main </a:t>
            </a: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milestones of the yoke production.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187640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6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845279" y="193707"/>
            <a:ext cx="8601827" cy="36554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main milestones of the yoke production 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079580734"/>
              </p:ext>
            </p:extLst>
          </p:nvPr>
        </p:nvGraphicFramePr>
        <p:xfrm>
          <a:off x="926295" y="1207319"/>
          <a:ext cx="10523160" cy="40067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726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0552"/>
              </a:tblGrid>
              <a:tr h="5871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Name of milestone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Date 2017/10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</a:tr>
              <a:tr h="5699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Production of the all barrel octants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08/2019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5699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Production of the frame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 beams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08/2019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5699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Production of the doors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09/2019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5699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Control assembling at SET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10/2019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5699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Finalization of the parts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10/2019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5699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Assembling of the Yoke at BINP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? Q2-2020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169544" y="5323521"/>
            <a:ext cx="57053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Table3. 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main </a:t>
            </a: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milestones of the yoke production.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40511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43351" y="187312"/>
            <a:ext cx="868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views of the PANDA Solenoid Power Cable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laying</a:t>
            </a:r>
            <a:endParaRPr lang="en-US" b="1" dirty="0">
              <a:solidFill>
                <a:srgbClr val="FF00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22891" y="6042695"/>
            <a:ext cx="6118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NewRomanPSMT"/>
              </a:rPr>
              <a:t>Fig.2. </a:t>
            </a:r>
            <a:r>
              <a:rPr lang="en-US" sz="1600" b="1" dirty="0">
                <a:solidFill>
                  <a:srgbClr val="000000"/>
                </a:solidFill>
                <a:latin typeface="TimesNewRomanPSMT"/>
              </a:rPr>
              <a:t>The PANDA Solenoid Power Cable </a:t>
            </a:r>
            <a:r>
              <a:rPr lang="en-US" sz="1600" b="1" dirty="0" smtClean="0">
                <a:solidFill>
                  <a:srgbClr val="000000"/>
                </a:solidFill>
                <a:latin typeface="TimesNewRomanPSMT"/>
              </a:rPr>
              <a:t>laying top view.</a:t>
            </a:r>
            <a:endParaRPr lang="ru-RU" sz="16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331" y="556644"/>
            <a:ext cx="11479102" cy="54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00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3922" y="1041903"/>
            <a:ext cx="4851537" cy="45579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68737" y="294339"/>
            <a:ext cx="868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views of the PANDA Solenoid Power Cable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laying</a:t>
            </a:r>
            <a:endParaRPr lang="en-US" b="1" dirty="0">
              <a:solidFill>
                <a:srgbClr val="FF00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345" y="5639564"/>
            <a:ext cx="52270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NewRomanPSMT"/>
              </a:rPr>
              <a:t>Fig.3. </a:t>
            </a:r>
            <a:r>
              <a:rPr lang="en-US" sz="1600" b="1" dirty="0">
                <a:solidFill>
                  <a:srgbClr val="000000"/>
                </a:solidFill>
                <a:latin typeface="TimesNewRomanPSMT"/>
              </a:rPr>
              <a:t>The PANDA Solenoid Power Cable laying</a:t>
            </a:r>
            <a:r>
              <a:rPr lang="en-US" sz="1600" b="1" dirty="0" smtClean="0">
                <a:solidFill>
                  <a:srgbClr val="000000"/>
                </a:solidFill>
                <a:latin typeface="TimesNewRomanPSMT"/>
              </a:rPr>
              <a:t>.</a:t>
            </a:r>
            <a:endParaRPr lang="ru-RU" sz="16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"/>
          <a:stretch/>
        </p:blipFill>
        <p:spPr>
          <a:xfrm>
            <a:off x="402672" y="974471"/>
            <a:ext cx="4811354" cy="518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43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26.06.2019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solenoid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9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08407" y="190497"/>
            <a:ext cx="8688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PANDA solenoid cables</a:t>
            </a:r>
            <a:endParaRPr lang="en-US" sz="2000" b="1" dirty="0">
              <a:solidFill>
                <a:srgbClr val="FF00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370" y="5327254"/>
            <a:ext cx="50670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NewRomanPSMT"/>
              </a:rPr>
              <a:t>Fig.4. </a:t>
            </a:r>
            <a:r>
              <a:rPr lang="en-US" sz="1600" b="1" dirty="0">
                <a:solidFill>
                  <a:srgbClr val="000000"/>
                </a:solidFill>
                <a:latin typeface="TimesNewRomanPSMT"/>
              </a:rPr>
              <a:t>The PANDA Solenoid Power Cable laying</a:t>
            </a:r>
            <a:r>
              <a:rPr lang="en-US" sz="1600" b="1" dirty="0" smtClean="0">
                <a:solidFill>
                  <a:srgbClr val="000000"/>
                </a:solidFill>
                <a:latin typeface="TimesNewRomanPSMT"/>
              </a:rPr>
              <a:t>.</a:t>
            </a:r>
            <a:endParaRPr lang="ru-RU" sz="16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06" y="607284"/>
            <a:ext cx="7487212" cy="4207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688" y="3095439"/>
            <a:ext cx="5486713" cy="308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459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1081</Words>
  <Application>Microsoft Office PowerPoint</Application>
  <PresentationFormat>Breitbild</PresentationFormat>
  <Paragraphs>254</Paragraphs>
  <Slides>19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Symbol</vt:lpstr>
      <vt:lpstr>Times New Roman</vt:lpstr>
      <vt:lpstr>TimesNewRomanPSMT</vt:lpstr>
      <vt:lpstr>Тема 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BINP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evgeny pyata</dc:creator>
  <cp:lastModifiedBy>desruser1</cp:lastModifiedBy>
  <cp:revision>12</cp:revision>
  <dcterms:created xsi:type="dcterms:W3CDTF">2019-06-26T06:52:52Z</dcterms:created>
  <dcterms:modified xsi:type="dcterms:W3CDTF">2019-06-26T09:00:04Z</dcterms:modified>
</cp:coreProperties>
</file>