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6" r:id="rId1"/>
  </p:sldMasterIdLst>
  <p:notesMasterIdLst>
    <p:notesMasterId r:id="rId13"/>
  </p:notesMasterIdLst>
  <p:handoutMasterIdLst>
    <p:handoutMasterId r:id="rId14"/>
  </p:handoutMasterIdLst>
  <p:sldIdLst>
    <p:sldId id="430" r:id="rId2"/>
    <p:sldId id="432" r:id="rId3"/>
    <p:sldId id="443" r:id="rId4"/>
    <p:sldId id="438" r:id="rId5"/>
    <p:sldId id="444" r:id="rId6"/>
    <p:sldId id="445" r:id="rId7"/>
    <p:sldId id="440" r:id="rId8"/>
    <p:sldId id="433" r:id="rId9"/>
    <p:sldId id="441" r:id="rId10"/>
    <p:sldId id="442" r:id="rId11"/>
    <p:sldId id="436" r:id="rId12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A0"/>
    <a:srgbClr val="FFA100"/>
    <a:srgbClr val="005488"/>
    <a:srgbClr val="0000CC"/>
    <a:srgbClr val="32BFBF"/>
    <a:srgbClr val="1DC7EF"/>
    <a:srgbClr val="0000FF"/>
    <a:srgbClr val="0DF9FF"/>
    <a:srgbClr val="10E6F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17" autoAdjust="0"/>
    <p:restoredTop sz="94336" autoAdjust="0"/>
  </p:normalViewPr>
  <p:slideViewPr>
    <p:cSldViewPr>
      <p:cViewPr varScale="1">
        <p:scale>
          <a:sx n="109" d="100"/>
          <a:sy n="109" d="100"/>
        </p:scale>
        <p:origin x="150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4496" y="19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AD008-2564-4D4C-86C6-9240A182A988}" type="datetimeFigureOut">
              <a:rPr lang="en-US" smtClean="0"/>
              <a:pPr/>
              <a:t>6/25/2019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1B881-6CB5-4B13-8343-64CE102BBD2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15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6CA0398-80AC-4C0C-ABE1-837C171C2C7B}" type="datetimeFigureOut">
              <a:rPr lang="de-DE"/>
              <a:pPr>
                <a:defRPr/>
              </a:pPr>
              <a:t>25.06.2019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863A8E4-52C3-45B9-9F21-20EDE9A9C72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14052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PhD </a:t>
            </a:r>
            <a:r>
              <a:rPr lang="de-DE" dirty="0" err="1"/>
              <a:t>thesis</a:t>
            </a:r>
            <a:r>
              <a:rPr lang="de-DE" dirty="0"/>
              <a:t> Dr. Wortmann, 2007 </a:t>
            </a:r>
            <a:r>
              <a:rPr lang="de-DE" dirty="0" err="1"/>
              <a:t>simulations</a:t>
            </a:r>
            <a:endParaRPr lang="de-DE" dirty="0"/>
          </a:p>
          <a:p>
            <a:endParaRPr lang="de-DE" dirty="0"/>
          </a:p>
          <a:p>
            <a:r>
              <a:rPr lang="de-DE" dirty="0"/>
              <a:t>Beam </a:t>
            </a:r>
            <a:r>
              <a:rPr lang="de-DE" dirty="0" err="1"/>
              <a:t>tube</a:t>
            </a:r>
            <a:r>
              <a:rPr lang="de-DE" dirty="0"/>
              <a:t> D </a:t>
            </a:r>
            <a:r>
              <a:rPr lang="de-DE" dirty="0" err="1"/>
              <a:t>user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ultra-</a:t>
            </a:r>
            <a:r>
              <a:rPr lang="de-DE" dirty="0" err="1"/>
              <a:t>cold</a:t>
            </a:r>
            <a:r>
              <a:rPr lang="de-DE" dirty="0"/>
              <a:t> </a:t>
            </a:r>
            <a:r>
              <a:rPr lang="de-DE" dirty="0" err="1"/>
              <a:t>neutron</a:t>
            </a:r>
            <a:r>
              <a:rPr lang="de-DE" dirty="0"/>
              <a:t> </a:t>
            </a:r>
            <a:r>
              <a:rPr lang="de-DE" dirty="0" err="1"/>
              <a:t>experiment</a:t>
            </a:r>
            <a:endParaRPr lang="de-DE" dirty="0"/>
          </a:p>
          <a:p>
            <a:r>
              <a:rPr lang="de-DE" dirty="0"/>
              <a:t>Beam </a:t>
            </a:r>
            <a:r>
              <a:rPr lang="de-DE" dirty="0" err="1"/>
              <a:t>tube</a:t>
            </a:r>
            <a:r>
              <a:rPr lang="de-DE" dirty="0"/>
              <a:t> a, b </a:t>
            </a:r>
            <a:r>
              <a:rPr lang="de-DE" dirty="0" err="1"/>
              <a:t>free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For</a:t>
            </a:r>
            <a:r>
              <a:rPr lang="de-DE" dirty="0"/>
              <a:t> Questions:</a:t>
            </a:r>
          </a:p>
          <a:p>
            <a:r>
              <a:rPr lang="de-DE" dirty="0"/>
              <a:t>Graphite </a:t>
            </a:r>
            <a:r>
              <a:rPr lang="de-DE" dirty="0" err="1"/>
              <a:t>neutron</a:t>
            </a:r>
            <a:r>
              <a:rPr lang="de-DE" dirty="0"/>
              <a:t> </a:t>
            </a:r>
            <a:r>
              <a:rPr lang="de-DE" dirty="0" err="1"/>
              <a:t>reflector</a:t>
            </a:r>
            <a:r>
              <a:rPr lang="de-DE" dirty="0"/>
              <a:t> in </a:t>
            </a:r>
            <a:r>
              <a:rPr lang="de-DE" dirty="0" err="1"/>
              <a:t>center</a:t>
            </a:r>
            <a:r>
              <a:rPr lang="de-DE" dirty="0"/>
              <a:t>, D </a:t>
            </a:r>
            <a:r>
              <a:rPr lang="de-DE" dirty="0" err="1"/>
              <a:t>passes</a:t>
            </a:r>
            <a:r>
              <a:rPr lang="de-DE" dirty="0"/>
              <a:t> </a:t>
            </a:r>
            <a:r>
              <a:rPr lang="de-DE" dirty="0" err="1"/>
              <a:t>through</a:t>
            </a:r>
            <a:r>
              <a:rPr lang="de-DE" dirty="0"/>
              <a:t> it.</a:t>
            </a:r>
          </a:p>
          <a:p>
            <a:r>
              <a:rPr lang="de-DE" dirty="0"/>
              <a:t>A, B, C </a:t>
            </a:r>
            <a:r>
              <a:rPr lang="de-DE" dirty="0" err="1"/>
              <a:t>don‘t</a:t>
            </a:r>
            <a:endParaRPr lang="de-DE" dirty="0"/>
          </a:p>
          <a:p>
            <a:r>
              <a:rPr lang="de-DE" dirty="0"/>
              <a:t>A, B, D </a:t>
            </a:r>
            <a:r>
              <a:rPr lang="de-DE" dirty="0" err="1"/>
              <a:t>look</a:t>
            </a:r>
            <a:r>
              <a:rPr lang="de-DE" dirty="0"/>
              <a:t> </a:t>
            </a:r>
            <a:r>
              <a:rPr lang="de-DE" dirty="0" err="1"/>
              <a:t>directly</a:t>
            </a:r>
            <a:r>
              <a:rPr lang="de-DE" dirty="0"/>
              <a:t> at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reactor</a:t>
            </a:r>
            <a:r>
              <a:rPr lang="de-DE" dirty="0"/>
              <a:t>.</a:t>
            </a:r>
          </a:p>
          <a:p>
            <a:r>
              <a:rPr lang="de-DE" dirty="0"/>
              <a:t>C </a:t>
            </a:r>
            <a:r>
              <a:rPr lang="de-DE" dirty="0" err="1"/>
              <a:t>is</a:t>
            </a:r>
            <a:r>
              <a:rPr lang="de-DE" dirty="0"/>
              <a:t> tangential.</a:t>
            </a:r>
          </a:p>
          <a:p>
            <a:r>
              <a:rPr lang="de-DE" dirty="0"/>
              <a:t>Thermal </a:t>
            </a:r>
            <a:r>
              <a:rPr lang="de-DE" dirty="0" err="1"/>
              <a:t>column</a:t>
            </a:r>
            <a:r>
              <a:rPr lang="de-DE" dirty="0"/>
              <a:t> ich </a:t>
            </a:r>
            <a:r>
              <a:rPr lang="de-DE" dirty="0" err="1"/>
              <a:t>mainly</a:t>
            </a:r>
            <a:r>
              <a:rPr lang="de-DE" dirty="0"/>
              <a:t> </a:t>
            </a:r>
            <a:r>
              <a:rPr lang="de-DE" dirty="0" err="1"/>
              <a:t>graphite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63A8E4-52C3-45B9-9F21-20EDE9A9C72B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3932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DAQ: </a:t>
            </a:r>
            <a:r>
              <a:rPr lang="de-DE" dirty="0" err="1"/>
              <a:t>trigger</a:t>
            </a:r>
            <a:r>
              <a:rPr lang="de-DE" dirty="0"/>
              <a:t> rate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scope</a:t>
            </a:r>
            <a:r>
              <a:rPr lang="de-DE" dirty="0"/>
              <a:t>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much</a:t>
            </a:r>
            <a:r>
              <a:rPr lang="de-DE" dirty="0"/>
              <a:t> </a:t>
            </a:r>
            <a:r>
              <a:rPr lang="de-DE" dirty="0" err="1"/>
              <a:t>neutrons</a:t>
            </a:r>
            <a:r>
              <a:rPr lang="de-DE" dirty="0"/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next</a:t>
            </a:r>
            <a:r>
              <a:rPr lang="de-DE" dirty="0"/>
              <a:t> </a:t>
            </a:r>
            <a:r>
              <a:rPr lang="de-DE" dirty="0" err="1"/>
              <a:t>test</a:t>
            </a:r>
            <a:r>
              <a:rPr lang="de-DE" dirty="0"/>
              <a:t> </a:t>
            </a:r>
            <a:r>
              <a:rPr lang="de-DE" dirty="0" err="1"/>
              <a:t>feasible</a:t>
            </a:r>
            <a:r>
              <a:rPr lang="de-DE" dirty="0"/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Bild beschriften!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Neutronen-Quelle Pfeil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63A8E4-52C3-45B9-9F21-20EDE9A9C72B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5890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Feasibility</a:t>
            </a:r>
            <a:r>
              <a:rPr lang="de-DE" dirty="0"/>
              <a:t> </a:t>
            </a:r>
            <a:r>
              <a:rPr lang="de-DE" dirty="0" err="1"/>
              <a:t>study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irradiation</a:t>
            </a:r>
            <a:r>
              <a:rPr lang="de-DE" dirty="0"/>
              <a:t> </a:t>
            </a:r>
            <a:r>
              <a:rPr lang="de-DE" dirty="0" err="1"/>
              <a:t>test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63A8E4-52C3-45B9-9F21-20EDE9A9C72B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7578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cluster</a:t>
            </a:r>
            <a:r>
              <a:rPr lang="de-DE" dirty="0"/>
              <a:t>?</a:t>
            </a:r>
          </a:p>
          <a:p>
            <a:r>
              <a:rPr lang="de-DE" dirty="0"/>
              <a:t>Placement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cluster</a:t>
            </a:r>
            <a:r>
              <a:rPr lang="de-DE" dirty="0"/>
              <a:t>?</a:t>
            </a:r>
          </a:p>
          <a:p>
            <a:r>
              <a:rPr lang="de-DE" dirty="0"/>
              <a:t>Neutron rate?</a:t>
            </a:r>
          </a:p>
          <a:p>
            <a:r>
              <a:rPr lang="de-DE" dirty="0"/>
              <a:t>Slow </a:t>
            </a:r>
            <a:r>
              <a:rPr lang="de-DE" dirty="0" err="1"/>
              <a:t>neutron</a:t>
            </a:r>
            <a:r>
              <a:rPr lang="de-DE" dirty="0"/>
              <a:t> / </a:t>
            </a:r>
            <a:r>
              <a:rPr lang="de-DE" dirty="0" err="1"/>
              <a:t>gamma</a:t>
            </a:r>
            <a:r>
              <a:rPr lang="de-DE" dirty="0"/>
              <a:t> </a:t>
            </a:r>
            <a:r>
              <a:rPr lang="de-DE" dirty="0" err="1"/>
              <a:t>shielding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core</a:t>
            </a:r>
            <a:r>
              <a:rPr lang="de-DE" dirty="0"/>
              <a:t> and </a:t>
            </a:r>
            <a:r>
              <a:rPr lang="de-DE" dirty="0" err="1"/>
              <a:t>cluster</a:t>
            </a:r>
            <a:r>
              <a:rPr lang="de-DE" dirty="0"/>
              <a:t>?</a:t>
            </a:r>
          </a:p>
          <a:p>
            <a:r>
              <a:rPr lang="de-DE" dirty="0"/>
              <a:t>Radiation </a:t>
            </a:r>
            <a:r>
              <a:rPr lang="de-DE" dirty="0" err="1"/>
              <a:t>Shielding</a:t>
            </a:r>
            <a:r>
              <a:rPr lang="de-DE" dirty="0"/>
              <a:t>?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63A8E4-52C3-45B9-9F21-20EDE9A9C72B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9057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A23E2421-9DD8-4D20-9D56-06CF5685F0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" y="2"/>
            <a:ext cx="9141982" cy="6856487"/>
          </a:xfrm>
          <a:prstGeom prst="rect">
            <a:avLst/>
          </a:prstGeom>
          <a:effectLst>
            <a:innerShdw blurRad="1270000" dist="2540000" dir="16200000">
              <a:prstClr val="black">
                <a:alpha val="20000"/>
              </a:prstClr>
            </a:innerShdw>
          </a:effec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EC01C69-0BA9-4564-BB18-08C80F9B68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126395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AF9D0A5-3CEE-4676-8021-02A21228020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353" y="222731"/>
            <a:ext cx="1507115" cy="5908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645B1A8-5F1D-48D6-B44B-A5620DAFFB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675" y="2057400"/>
            <a:ext cx="7772400" cy="69172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12" name="Textplatzhalter 12">
            <a:extLst>
              <a:ext uri="{FF2B5EF4-FFF2-40B4-BE49-F238E27FC236}">
                <a16:creationId xmlns:a16="http://schemas.microsoft.com/office/drawing/2014/main" id="{BE2DEF5F-C35A-466B-9815-AD153FB2D5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675" y="3984239"/>
            <a:ext cx="6400800" cy="6096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The </a:t>
            </a:r>
            <a:r>
              <a:rPr lang="de-DE" dirty="0" err="1"/>
              <a:t>Author</a:t>
            </a:r>
            <a:endParaRPr lang="de-DE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BDF58A0-A05C-4EF5-886B-1C8A28CB3C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675" y="2750659"/>
            <a:ext cx="6400800" cy="983143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sp>
        <p:nvSpPr>
          <p:cNvPr id="14" name="Textplatzhalter 11">
            <a:extLst>
              <a:ext uri="{FF2B5EF4-FFF2-40B4-BE49-F238E27FC236}">
                <a16:creationId xmlns:a16="http://schemas.microsoft.com/office/drawing/2014/main" id="{A4161FD6-27C4-457C-A83D-EE0E8D5B82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7676" y="4800600"/>
            <a:ext cx="5572125" cy="381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 dirty="0"/>
              <a:t>The </a:t>
            </a:r>
            <a:r>
              <a:rPr lang="de-DE" dirty="0" err="1"/>
              <a:t>Affiliations</a:t>
            </a:r>
            <a:endParaRPr lang="de-DE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01F325C-B789-409C-AC0E-B0DB921A99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7676" y="5334000"/>
            <a:ext cx="5572125" cy="5334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 dirty="0" err="1"/>
              <a:t>Venue</a:t>
            </a:r>
            <a:r>
              <a:rPr lang="de-DE" dirty="0"/>
              <a:t>, Date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9886A651-4DA1-4D4E-AD4D-77A2797BB76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00800"/>
            <a:ext cx="9143989" cy="51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637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D6061B-F26B-4627-B382-427126E87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FE22674-F94C-42AF-8B6E-09D66697AE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89E6F751-7DBB-43FD-A38A-825D54E132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299" y="66150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algn="ctr"/>
            <a:fld id="{F165E7DB-826C-4DDC-A83D-499DDF872625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320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89AD66A-1F97-482D-8071-3365022940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340AA4E-24BA-4E0F-83DB-1670E67972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71D45244-631B-4E03-980E-156688EEC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299" y="66150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algn="ctr"/>
            <a:fld id="{F165E7DB-826C-4DDC-A83D-499DDF872625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485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1320D2-9873-314F-BAC7-03A442395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40996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5FC4F2-1171-4E3E-A6AE-0777B8591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01" y="-244800"/>
            <a:ext cx="8323160" cy="1325563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B83F45-0130-4554-8368-FF4521B22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801" y="1602002"/>
            <a:ext cx="8323160" cy="4548163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1E4FDF1-2189-4047-BB2F-FC5D7F16F9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F165E7DB-826C-4DDC-A83D-499DDF872625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4547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3A3229-46BA-48EE-ABF9-38C1A1ED1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B90CB65-8C7D-4A58-971A-EB833A61D3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3543C951-21ED-40D5-B832-D3CD93536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299" y="66150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algn="ctr"/>
            <a:fld id="{F165E7DB-826C-4DDC-A83D-499DDF872625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5761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2CD54E-CAF6-4FE0-BD80-2FE500F2E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-243408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A3C2C9-4076-4E67-BAA0-9492D9EE21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20247"/>
            <a:ext cx="3867150" cy="465671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776AD04-2F86-49FE-92AA-577CF133A7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520247"/>
            <a:ext cx="3867150" cy="465671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2AD749B8-7257-4DE6-9156-F23CB8064D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299" y="66150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algn="ctr"/>
            <a:fld id="{F165E7DB-826C-4DDC-A83D-499DDF872625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2145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75B7C0-2229-41C1-87E5-F1082088A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-243408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9594DAF-B92B-4040-BDB2-5FB187F21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9" y="1507547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28EF225-36CA-4642-A2C8-24EFA519B2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9" y="2331459"/>
            <a:ext cx="3868737" cy="3858204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B036453-B235-4544-A2C3-464612E7BA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8" y="1507547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D503684-EDF3-4B96-AA70-60D0EBCA79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331459"/>
            <a:ext cx="3887788" cy="3858204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E5E2E885-7A97-4314-818F-9F6377DD7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299" y="66150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algn="ctr"/>
            <a:fld id="{F165E7DB-826C-4DDC-A83D-499DDF872625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1234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29B618-6992-4AC8-9F50-03ECC2194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-244800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AC2B50-2427-4416-B112-F46AEA654B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299" y="66150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algn="ctr"/>
            <a:fld id="{F165E7DB-826C-4DDC-A83D-499DDF872625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3410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A1B8BD38-0ED1-4179-BE46-A31ADE509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299" y="66150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algn="ctr"/>
            <a:fld id="{F165E7DB-826C-4DDC-A83D-499DDF872625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5382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3D32AD-138C-4536-8956-DAAE635F5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52A750-8D5A-45C2-9330-561031A58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44CF78B-7A30-4BB3-ACD0-518EC3FB22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08BB121C-A401-4412-A830-1FE861C77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299" y="66150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algn="ctr"/>
            <a:fld id="{F165E7DB-826C-4DDC-A83D-499DDF872625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920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630CD0-37D9-461D-9771-A11C80874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18F88BF-0745-4AEC-B221-2919CF7713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2453546-01F0-482C-AE94-0F5C9459A2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8034D7A-587B-41B1-BC68-EECCD90CD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F165E7DB-826C-4DDC-A83D-499DDF87262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1607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97A99F51-D6B3-4870-B2E2-09C98C388FB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9860"/>
            <a:ext cx="9144000" cy="51404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ADABD7B-2BD4-4502-B434-3BA491F5D6A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00"/>
            <a:ext cx="9144001" cy="97971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381B976-B41C-4F71-8CA4-21550D43B9D8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7" y="6309320"/>
            <a:ext cx="2267744" cy="611470"/>
          </a:xfrm>
          <a:prstGeom prst="rect">
            <a:avLst/>
          </a:prstGeom>
        </p:spPr>
      </p:pic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8541013-3410-4A1D-8A98-C50A9B903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01" y="-244800"/>
            <a:ext cx="83231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27DC645-E59A-48C5-A125-ECB297B64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0801" y="1602002"/>
            <a:ext cx="8323160" cy="45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47F6B8C-1AE8-40FC-90CB-6B70C74FE9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299" y="66150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algn="ctr"/>
            <a:fld id="{F165E7DB-826C-4DDC-A83D-499DDF872625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546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3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PANGEA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irradiation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at TRIGA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B34205D-ECC8-4D1D-AE95-852B49EBBC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M. Bölting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4896481-FC63-4695-8D59-880CFFA0C6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HIM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1D71B6D-FAF4-44FD-A014-11C7ED5CD8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PANDA Meeting 19/2, 2019-06-24</a:t>
            </a:r>
          </a:p>
        </p:txBody>
      </p:sp>
      <p:sp>
        <p:nvSpPr>
          <p:cNvPr id="8" name="Untertitel 7">
            <a:extLst>
              <a:ext uri="{FF2B5EF4-FFF2-40B4-BE49-F238E27FC236}">
                <a16:creationId xmlns:a16="http://schemas.microsoft.com/office/drawing/2014/main" id="{88E63B47-2C8A-4682-BC28-726944FF34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6279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C09264-C02D-4D99-913B-E11F271F2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Fast </a:t>
            </a:r>
            <a:r>
              <a:rPr lang="de-DE" dirty="0" err="1"/>
              <a:t>neutron</a:t>
            </a:r>
            <a:r>
              <a:rPr lang="de-DE" dirty="0"/>
              <a:t> rate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29EB662-456D-42C0-966D-9310B254B4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528" y="1268760"/>
            <a:ext cx="3867150" cy="4656716"/>
          </a:xfrm>
        </p:spPr>
        <p:txBody>
          <a:bodyPr/>
          <a:lstStyle/>
          <a:p>
            <a:r>
              <a:rPr lang="de-DE" dirty="0" err="1"/>
              <a:t>Similar</a:t>
            </a:r>
            <a:r>
              <a:rPr lang="de-DE" dirty="0"/>
              <a:t> </a:t>
            </a:r>
            <a:r>
              <a:rPr lang="de-DE" dirty="0" err="1"/>
              <a:t>setup</a:t>
            </a:r>
            <a:endParaRPr lang="de-DE" dirty="0"/>
          </a:p>
          <a:p>
            <a:r>
              <a:rPr lang="de-DE" dirty="0" err="1"/>
              <a:t>Adjust</a:t>
            </a:r>
            <a:r>
              <a:rPr lang="de-DE" dirty="0"/>
              <a:t> power </a:t>
            </a:r>
            <a:r>
              <a:rPr lang="de-DE" dirty="0" err="1"/>
              <a:t>of</a:t>
            </a:r>
            <a:r>
              <a:rPr lang="de-DE" dirty="0"/>
              <a:t> TRIGA </a:t>
            </a:r>
          </a:p>
          <a:p>
            <a:r>
              <a:rPr lang="de-DE" dirty="0" err="1"/>
              <a:t>Scintillator</a:t>
            </a:r>
            <a:r>
              <a:rPr lang="de-DE" dirty="0"/>
              <a:t> EJ276 </a:t>
            </a:r>
          </a:p>
          <a:p>
            <a:pPr lvl="1"/>
            <a:r>
              <a:rPr lang="de-DE" dirty="0" err="1"/>
              <a:t>Discriminate</a:t>
            </a:r>
            <a:r>
              <a:rPr lang="de-DE" dirty="0"/>
              <a:t> fast n and </a:t>
            </a:r>
            <a:r>
              <a:rPr lang="el-GR" dirty="0"/>
              <a:t>γ</a:t>
            </a:r>
            <a:endParaRPr lang="de-DE" dirty="0"/>
          </a:p>
          <a:p>
            <a:r>
              <a:rPr lang="de-DE" dirty="0"/>
              <a:t>PSA </a:t>
            </a:r>
            <a:r>
              <a:rPr lang="de-DE" dirty="0" err="1"/>
              <a:t>similar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HPGe</a:t>
            </a:r>
            <a:r>
              <a:rPr lang="de-DE" dirty="0"/>
              <a:t> </a:t>
            </a:r>
            <a:r>
              <a:rPr lang="de-DE" dirty="0" err="1"/>
              <a:t>analysis</a:t>
            </a:r>
            <a:endParaRPr lang="de-DE" dirty="0"/>
          </a:p>
          <a:p>
            <a:r>
              <a:rPr lang="de-DE" dirty="0"/>
              <a:t>1-2 </a:t>
            </a:r>
            <a:r>
              <a:rPr lang="de-DE" dirty="0" err="1"/>
              <a:t>days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11" name="Inhaltsplatzhalter 10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F4DE9599-AC95-45A7-A780-BAEB878123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268760"/>
            <a:ext cx="3867150" cy="3687062"/>
          </a:xfr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3CEA762-2ABB-4B65-BE8F-E73F262B6BE3}"/>
              </a:ext>
            </a:extLst>
          </p:cNvPr>
          <p:cNvSpPr txBox="1"/>
          <p:nvPr/>
        </p:nvSpPr>
        <p:spPr>
          <a:xfrm>
            <a:off x="4860032" y="5035625"/>
            <a:ext cx="4211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Nyibule</a:t>
            </a:r>
            <a:r>
              <a:rPr lang="de-DE" dirty="0"/>
              <a:t> et. Al. Digital Gamma-Neutron </a:t>
            </a:r>
            <a:r>
              <a:rPr lang="de-DE" dirty="0" err="1"/>
              <a:t>Discrimination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Organce</a:t>
            </a:r>
            <a:r>
              <a:rPr lang="de-DE" dirty="0"/>
              <a:t> </a:t>
            </a:r>
            <a:r>
              <a:rPr lang="de-DE" dirty="0" err="1"/>
              <a:t>Plastic</a:t>
            </a:r>
            <a:r>
              <a:rPr lang="de-DE" dirty="0"/>
              <a:t> </a:t>
            </a:r>
            <a:r>
              <a:rPr lang="de-DE" dirty="0" err="1"/>
              <a:t>Scintillator</a:t>
            </a:r>
            <a:r>
              <a:rPr lang="de-DE" dirty="0"/>
              <a:t> EJ 299-33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D6B8755E-CFB0-4D4B-998C-2CCB0E8AD0C0}"/>
              </a:ext>
            </a:extLst>
          </p:cNvPr>
          <p:cNvSpPr txBox="1">
            <a:spLocks/>
          </p:cNvSpPr>
          <p:nvPr/>
        </p:nvSpPr>
        <p:spPr>
          <a:xfrm>
            <a:off x="3505200" y="666427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fld id="{475E417F-7992-4430-A2ED-756AE639DBE5}" type="slidenum">
              <a:rPr lang="en-US" sz="1200">
                <a:solidFill>
                  <a:schemeClr val="bg1"/>
                </a:solidFill>
              </a:rPr>
              <a:pPr algn="ctr">
                <a:defRPr/>
              </a:pPr>
              <a:t>10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584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E1C9D0-DB4A-48AC-96AD-6FAC9564D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HPGe</a:t>
            </a:r>
            <a:r>
              <a:rPr lang="de-DE" dirty="0"/>
              <a:t> </a:t>
            </a:r>
            <a:r>
              <a:rPr lang="de-DE" dirty="0" err="1"/>
              <a:t>irradiation</a:t>
            </a:r>
            <a:r>
              <a:rPr lang="de-DE" dirty="0"/>
              <a:t> </a:t>
            </a:r>
            <a:r>
              <a:rPr lang="de-DE" dirty="0" err="1"/>
              <a:t>test</a:t>
            </a:r>
            <a:endParaRPr lang="de-DE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D922B579-1205-4E30-8DD2-ECF36B2F46CC}"/>
              </a:ext>
            </a:extLst>
          </p:cNvPr>
          <p:cNvSpPr txBox="1">
            <a:spLocks/>
          </p:cNvSpPr>
          <p:nvPr/>
        </p:nvSpPr>
        <p:spPr>
          <a:xfrm>
            <a:off x="3505200" y="666427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fld id="{475E417F-7992-4430-A2ED-756AE639DBE5}" type="slidenum">
              <a:rPr lang="en-US" sz="1200">
                <a:solidFill>
                  <a:schemeClr val="bg1"/>
                </a:solidFill>
              </a:rPr>
              <a:pPr algn="ctr">
                <a:defRPr/>
              </a:pPr>
              <a:t>11</a:t>
            </a:fld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8E403123-42CE-4E08-B60E-F818984D5C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1268760"/>
            <a:ext cx="7503761" cy="500250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23E9715-647E-4FD1-AB8A-2E25F87EF3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44560">
            <a:off x="3824924" y="3200006"/>
            <a:ext cx="3627755" cy="178148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02FE9BD-E836-4264-B80A-CFDA00CA8F9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"/>
          <a:stretch/>
        </p:blipFill>
        <p:spPr>
          <a:xfrm rot="17936244">
            <a:off x="993522" y="3517022"/>
            <a:ext cx="3543483" cy="1481732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51C2CC1C-2B01-4BB2-AF35-1966F66547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576" y="843711"/>
            <a:ext cx="2096612" cy="2420888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8350101F-B266-4751-9FC6-78F9C0DF5BA9}"/>
              </a:ext>
            </a:extLst>
          </p:cNvPr>
          <p:cNvSpPr txBox="1"/>
          <p:nvPr/>
        </p:nvSpPr>
        <p:spPr>
          <a:xfrm>
            <a:off x="3441933" y="3284984"/>
            <a:ext cx="15121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95521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E15500-2BEC-4D6B-A26B-5AA711A9B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Why</a:t>
            </a:r>
            <a:r>
              <a:rPr lang="de-DE" dirty="0"/>
              <a:t>?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F0806078-CD1F-4C03-8B8A-B6C2DC989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Degration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HPGe</a:t>
            </a:r>
            <a:r>
              <a:rPr lang="de-DE" dirty="0"/>
              <a:t> </a:t>
            </a:r>
            <a:r>
              <a:rPr lang="de-DE" dirty="0" err="1"/>
              <a:t>under</a:t>
            </a:r>
            <a:r>
              <a:rPr lang="de-DE" dirty="0"/>
              <a:t> </a:t>
            </a:r>
            <a:r>
              <a:rPr lang="de-DE" dirty="0" err="1"/>
              <a:t>radiation</a:t>
            </a:r>
            <a:endParaRPr lang="de-DE" dirty="0"/>
          </a:p>
          <a:p>
            <a:pPr lvl="1"/>
            <a:r>
              <a:rPr lang="de-DE" dirty="0" err="1"/>
              <a:t>Develop</a:t>
            </a:r>
            <a:r>
              <a:rPr lang="de-DE" dirty="0"/>
              <a:t> / </a:t>
            </a:r>
            <a:r>
              <a:rPr lang="de-DE" dirty="0" err="1"/>
              <a:t>optimize</a:t>
            </a:r>
            <a:r>
              <a:rPr lang="de-DE" dirty="0"/>
              <a:t> </a:t>
            </a:r>
            <a:r>
              <a:rPr lang="de-DE" dirty="0" err="1"/>
              <a:t>correction</a:t>
            </a:r>
            <a:r>
              <a:rPr lang="de-DE" dirty="0"/>
              <a:t> </a:t>
            </a:r>
            <a:r>
              <a:rPr lang="de-DE" dirty="0" err="1"/>
              <a:t>methods</a:t>
            </a:r>
            <a:endParaRPr lang="de-DE" dirty="0"/>
          </a:p>
          <a:p>
            <a:r>
              <a:rPr lang="de-DE" dirty="0"/>
              <a:t>Test at COSY not optimal</a:t>
            </a:r>
          </a:p>
          <a:p>
            <a:pPr lvl="1"/>
            <a:r>
              <a:rPr lang="de-DE" dirty="0"/>
              <a:t>Dynamic </a:t>
            </a:r>
            <a:r>
              <a:rPr lang="de-DE" dirty="0" err="1"/>
              <a:t>range</a:t>
            </a:r>
            <a:endParaRPr lang="de-DE" dirty="0"/>
          </a:p>
          <a:p>
            <a:pPr lvl="1"/>
            <a:r>
              <a:rPr lang="de-DE" dirty="0"/>
              <a:t>Cooling </a:t>
            </a:r>
            <a:r>
              <a:rPr lang="de-DE" dirty="0" err="1"/>
              <a:t>problems</a:t>
            </a:r>
            <a:endParaRPr lang="de-DE" dirty="0"/>
          </a:p>
          <a:p>
            <a:pPr lvl="1"/>
            <a:r>
              <a:rPr lang="de-DE" dirty="0"/>
              <a:t>New </a:t>
            </a:r>
            <a:r>
              <a:rPr lang="de-DE" dirty="0" err="1"/>
              <a:t>test</a:t>
            </a:r>
            <a:r>
              <a:rPr lang="de-DE" dirty="0"/>
              <a:t> </a:t>
            </a:r>
            <a:r>
              <a:rPr lang="de-DE" dirty="0" err="1"/>
              <a:t>desirable</a:t>
            </a:r>
            <a:endParaRPr lang="de-DE" dirty="0"/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519F4D7A-2951-4820-8232-9CFBF30F4923}"/>
              </a:ext>
            </a:extLst>
          </p:cNvPr>
          <p:cNvSpPr txBox="1">
            <a:spLocks/>
          </p:cNvSpPr>
          <p:nvPr/>
        </p:nvSpPr>
        <p:spPr>
          <a:xfrm>
            <a:off x="3505200" y="666936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fld id="{475E417F-7992-4430-A2ED-756AE639DBE5}" type="slidenum">
              <a:rPr lang="en-US" sz="1200">
                <a:solidFill>
                  <a:schemeClr val="bg1"/>
                </a:solidFill>
              </a:rPr>
              <a:pPr algn="ctr">
                <a:defRPr/>
              </a:pPr>
              <a:t>2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598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4D63FA-6B77-4E01-AB37-4BA59CA3C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Possible </a:t>
            </a:r>
            <a:r>
              <a:rPr lang="de-DE" dirty="0" err="1"/>
              <a:t>Facilities</a:t>
            </a:r>
            <a:r>
              <a:rPr lang="de-DE" dirty="0"/>
              <a:t>	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0CF157D4-6A34-4A21-BC84-2636A4A5FD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20247"/>
            <a:ext cx="3867150" cy="4656716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COSY</a:t>
            </a:r>
          </a:p>
          <a:p>
            <a:r>
              <a:rPr lang="de-DE" dirty="0"/>
              <a:t>Knowledge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proton</a:t>
            </a:r>
            <a:r>
              <a:rPr lang="de-DE" dirty="0"/>
              <a:t> beam</a:t>
            </a:r>
          </a:p>
          <a:p>
            <a:r>
              <a:rPr lang="de-DE" dirty="0" err="1"/>
              <a:t>Similar</a:t>
            </a:r>
            <a:r>
              <a:rPr lang="de-DE" dirty="0"/>
              <a:t> </a:t>
            </a:r>
            <a:r>
              <a:rPr lang="de-DE" dirty="0" err="1"/>
              <a:t>background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Difficult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get</a:t>
            </a:r>
            <a:r>
              <a:rPr lang="de-DE" dirty="0"/>
              <a:t> </a:t>
            </a:r>
            <a:r>
              <a:rPr lang="de-DE" dirty="0" err="1"/>
              <a:t>higher</a:t>
            </a:r>
            <a:r>
              <a:rPr lang="de-DE" dirty="0"/>
              <a:t> </a:t>
            </a:r>
            <a:r>
              <a:rPr lang="de-DE" dirty="0" err="1"/>
              <a:t>irradiation</a:t>
            </a:r>
            <a:endParaRPr lang="de-DE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77FC776C-8716-483A-8D30-E975CDEE71C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TRIGA</a:t>
            </a:r>
          </a:p>
          <a:p>
            <a:r>
              <a:rPr lang="de-DE" dirty="0"/>
              <a:t>High </a:t>
            </a:r>
            <a:r>
              <a:rPr lang="de-DE" dirty="0" err="1"/>
              <a:t>irradiation</a:t>
            </a:r>
            <a:r>
              <a:rPr lang="de-DE" dirty="0"/>
              <a:t> possible</a:t>
            </a:r>
          </a:p>
          <a:p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long</a:t>
            </a:r>
            <a:r>
              <a:rPr lang="de-DE" dirty="0"/>
              <a:t> </a:t>
            </a:r>
            <a:r>
              <a:rPr lang="de-DE" dirty="0" err="1"/>
              <a:t>wait</a:t>
            </a:r>
            <a:r>
              <a:rPr lang="de-DE" dirty="0"/>
              <a:t> time</a:t>
            </a:r>
          </a:p>
          <a:p>
            <a:r>
              <a:rPr lang="de-DE" dirty="0" err="1"/>
              <a:t>Ease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access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Unknown</a:t>
            </a:r>
            <a:r>
              <a:rPr lang="de-DE" dirty="0"/>
              <a:t> </a:t>
            </a:r>
            <a:r>
              <a:rPr lang="de-DE" dirty="0" err="1"/>
              <a:t>rates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EFA9C390-50A2-4ADA-86F3-4559293E0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defRPr/>
            </a:pPr>
            <a:fld id="{475E417F-7992-4430-A2ED-756AE639DBE5}" type="slidenum">
              <a:rPr lang="en-US" smtClean="0"/>
              <a:pPr algn="ctr"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358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E15500-2BEC-4D6B-A26B-5AA711A9B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TRIGA Mainz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F0806078-CD1F-4C03-8B8A-B6C2DC98982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Swimming pool </a:t>
            </a:r>
            <a:r>
              <a:rPr lang="de-DE" dirty="0" err="1"/>
              <a:t>reactor</a:t>
            </a:r>
            <a:endParaRPr lang="de-DE" dirty="0"/>
          </a:p>
          <a:p>
            <a:r>
              <a:rPr lang="de-DE" dirty="0" err="1"/>
              <a:t>Available</a:t>
            </a:r>
            <a:r>
              <a:rPr lang="de-DE" dirty="0"/>
              <a:t> power 100 mW – 100 kW</a:t>
            </a:r>
          </a:p>
          <a:p>
            <a:r>
              <a:rPr lang="de-DE" dirty="0"/>
              <a:t>4 beam </a:t>
            </a:r>
            <a:r>
              <a:rPr lang="de-DE" dirty="0" err="1"/>
              <a:t>tubes</a:t>
            </a:r>
            <a:endParaRPr lang="de-DE" dirty="0"/>
          </a:p>
          <a:p>
            <a:r>
              <a:rPr lang="de-DE" dirty="0"/>
              <a:t>thermal </a:t>
            </a:r>
            <a:r>
              <a:rPr lang="de-DE" dirty="0" err="1"/>
              <a:t>column</a:t>
            </a:r>
            <a:endParaRPr lang="de-DE" dirty="0"/>
          </a:p>
          <a:p>
            <a:r>
              <a:rPr lang="de-DE" dirty="0" err="1"/>
              <a:t>rotary</a:t>
            </a:r>
            <a:r>
              <a:rPr lang="de-DE" dirty="0"/>
              <a:t> </a:t>
            </a:r>
            <a:r>
              <a:rPr lang="de-DE" dirty="0" err="1"/>
              <a:t>specimen</a:t>
            </a:r>
            <a:r>
              <a:rPr lang="de-DE" dirty="0"/>
              <a:t> </a:t>
            </a:r>
            <a:r>
              <a:rPr lang="de-DE" dirty="0" err="1"/>
              <a:t>rack</a:t>
            </a:r>
            <a:r>
              <a:rPr lang="de-DE" dirty="0"/>
              <a:t> 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15" name="Inhaltsplatzhalter 14" descr="Ein Bild, das drinnen, Küche, Wand, Kühlschrank enthält.&#10;&#10;Automatisch generierte Beschreibung">
            <a:extLst>
              <a:ext uri="{FF2B5EF4-FFF2-40B4-BE49-F238E27FC236}">
                <a16:creationId xmlns:a16="http://schemas.microsoft.com/office/drawing/2014/main" id="{11EF659D-4122-431B-8B51-B9E14BBF1A1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2" y="908720"/>
            <a:ext cx="3867150" cy="2578100"/>
          </a:xfr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107BCB-2446-46F4-9319-D3BB314393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5200" y="6664277"/>
            <a:ext cx="2133600" cy="365125"/>
          </a:xfrm>
        </p:spPr>
        <p:txBody>
          <a:bodyPr/>
          <a:lstStyle/>
          <a:p>
            <a:pPr algn="ctr">
              <a:defRPr/>
            </a:pPr>
            <a:fld id="{475E417F-7992-4430-A2ED-756AE639DBE5}" type="slidenum">
              <a:rPr lang="en-US"/>
              <a:pPr algn="ctr"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62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E15500-2BEC-4D6B-A26B-5AA711A9B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TRIGA Mainz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F0806078-CD1F-4C03-8B8A-B6C2DC9898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23319"/>
            <a:ext cx="4038600" cy="4525963"/>
          </a:xfrm>
        </p:spPr>
        <p:txBody>
          <a:bodyPr/>
          <a:lstStyle/>
          <a:p>
            <a:r>
              <a:rPr lang="de-DE" dirty="0"/>
              <a:t>Swimming pool </a:t>
            </a:r>
            <a:r>
              <a:rPr lang="de-DE" dirty="0" err="1"/>
              <a:t>reactor</a:t>
            </a:r>
            <a:endParaRPr lang="de-DE" dirty="0"/>
          </a:p>
          <a:p>
            <a:r>
              <a:rPr lang="de-DE" dirty="0" err="1"/>
              <a:t>Available</a:t>
            </a:r>
            <a:r>
              <a:rPr lang="de-DE" dirty="0"/>
              <a:t> power 100 mW – 100 kW</a:t>
            </a:r>
          </a:p>
          <a:p>
            <a:r>
              <a:rPr lang="de-DE" dirty="0"/>
              <a:t>4 beam </a:t>
            </a:r>
            <a:r>
              <a:rPr lang="de-DE" dirty="0" err="1"/>
              <a:t>tubes</a:t>
            </a:r>
            <a:endParaRPr lang="de-DE" dirty="0"/>
          </a:p>
          <a:p>
            <a:r>
              <a:rPr lang="de-DE" dirty="0"/>
              <a:t>thermal </a:t>
            </a:r>
            <a:r>
              <a:rPr lang="de-DE" dirty="0" err="1"/>
              <a:t>column</a:t>
            </a:r>
            <a:endParaRPr lang="de-DE" dirty="0"/>
          </a:p>
          <a:p>
            <a:r>
              <a:rPr lang="de-DE" dirty="0" err="1"/>
              <a:t>rotary</a:t>
            </a:r>
            <a:r>
              <a:rPr lang="de-DE" dirty="0"/>
              <a:t> </a:t>
            </a:r>
            <a:r>
              <a:rPr lang="de-DE" dirty="0" err="1"/>
              <a:t>specimen</a:t>
            </a:r>
            <a:r>
              <a:rPr lang="de-DE" dirty="0"/>
              <a:t> </a:t>
            </a:r>
            <a:r>
              <a:rPr lang="de-DE" dirty="0" err="1"/>
              <a:t>rack</a:t>
            </a:r>
            <a:r>
              <a:rPr lang="de-DE" dirty="0"/>
              <a:t> 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79B5528-0CEC-4876-8E70-9F7E626BA1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5200" y="6664277"/>
            <a:ext cx="2133600" cy="365125"/>
          </a:xfrm>
        </p:spPr>
        <p:txBody>
          <a:bodyPr/>
          <a:lstStyle/>
          <a:p>
            <a:pPr algn="ctr">
              <a:defRPr/>
            </a:pPr>
            <a:fld id="{475E417F-7992-4430-A2ED-756AE639DBE5}" type="slidenum">
              <a:rPr lang="en-US"/>
              <a:pPr algn="ctr">
                <a:defRPr/>
              </a:pPr>
              <a:t>5</a:t>
            </a:fld>
            <a:endParaRPr lang="en-US" dirty="0"/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1DAC76D5-7BB2-4310-BFCF-3DC6B53ACECF}"/>
              </a:ext>
            </a:extLst>
          </p:cNvPr>
          <p:cNvCxnSpPr>
            <a:cxnSpLocks/>
          </p:cNvCxnSpPr>
          <p:nvPr/>
        </p:nvCxnSpPr>
        <p:spPr>
          <a:xfrm flipV="1">
            <a:off x="755576" y="4725144"/>
            <a:ext cx="3384376" cy="288032"/>
          </a:xfrm>
          <a:prstGeom prst="line">
            <a:avLst/>
          </a:prstGeom>
          <a:ln w="25400">
            <a:solidFill>
              <a:schemeClr val="accent1">
                <a:shade val="95000"/>
                <a:satMod val="105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21A1AA52-332F-4182-905B-BE96C982E7B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82031"/>
            <a:ext cx="3867150" cy="3533725"/>
          </a:xfrm>
        </p:spPr>
      </p:pic>
    </p:spTree>
    <p:extLst>
      <p:ext uri="{BB962C8B-B14F-4D97-AF65-F5344CB8AC3E}">
        <p14:creationId xmlns:p14="http://schemas.microsoft.com/office/powerpoint/2010/main" val="3169908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DE20A2C-054D-4245-A781-04BE0E6F6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Neutron </a:t>
            </a:r>
            <a:r>
              <a:rPr lang="de-DE" dirty="0" err="1"/>
              <a:t>spectrum</a:t>
            </a:r>
            <a:endParaRPr lang="de-DE" dirty="0"/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4E43618E-2660-4B74-AA15-BBBBF69E23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93636"/>
            <a:ext cx="6745114" cy="4890552"/>
          </a:xfr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5102125E-3B84-440A-8552-F7A7F316BAD9}"/>
              </a:ext>
            </a:extLst>
          </p:cNvPr>
          <p:cNvSpPr txBox="1"/>
          <p:nvPr/>
        </p:nvSpPr>
        <p:spPr>
          <a:xfrm>
            <a:off x="648919" y="6151205"/>
            <a:ext cx="5039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Quelle: http://nbn-resolving.de/urn:nbn:de:bsz:14-qucosa-231889</a:t>
            </a: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EFEBEEFD-FB34-488B-9677-9DD8278B5CD3}"/>
              </a:ext>
            </a:extLst>
          </p:cNvPr>
          <p:cNvCxnSpPr>
            <a:cxnSpLocks/>
          </p:cNvCxnSpPr>
          <p:nvPr/>
        </p:nvCxnSpPr>
        <p:spPr>
          <a:xfrm>
            <a:off x="4788000" y="908720"/>
            <a:ext cx="0" cy="49934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5A328BF9-B1F8-400C-9BA6-5FA07911992C}"/>
              </a:ext>
            </a:extLst>
          </p:cNvPr>
          <p:cNvSpPr txBox="1"/>
          <p:nvPr/>
        </p:nvSpPr>
        <p:spPr>
          <a:xfrm>
            <a:off x="4803427" y="757597"/>
            <a:ext cx="3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550 eV </a:t>
            </a:r>
            <a:r>
              <a:rPr lang="de-DE" dirty="0" err="1"/>
              <a:t>kinetic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threshold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irradiation</a:t>
            </a:r>
            <a:r>
              <a:rPr lang="de-DE" dirty="0"/>
              <a:t> </a:t>
            </a:r>
            <a:r>
              <a:rPr lang="de-DE" dirty="0" err="1"/>
              <a:t>damage</a:t>
            </a:r>
            <a:endParaRPr lang="de-DE" dirty="0"/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E8C62995-D8E0-4223-BD91-3623A04AEDFD}"/>
              </a:ext>
            </a:extLst>
          </p:cNvPr>
          <p:cNvSpPr txBox="1">
            <a:spLocks/>
          </p:cNvSpPr>
          <p:nvPr/>
        </p:nvSpPr>
        <p:spPr>
          <a:xfrm>
            <a:off x="3505200" y="666427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fld id="{475E417F-7992-4430-A2ED-756AE639DBE5}" type="slidenum">
              <a:rPr lang="en-US" sz="1200">
                <a:solidFill>
                  <a:schemeClr val="bg1"/>
                </a:solidFill>
              </a:rPr>
              <a:pPr algn="ctr">
                <a:defRPr/>
              </a:pPr>
              <a:t>6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103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C74B24-985E-48FD-AEAA-EF2844228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TRIGA beam </a:t>
            </a:r>
            <a:r>
              <a:rPr lang="de-DE" dirty="0" err="1"/>
              <a:t>tube</a:t>
            </a:r>
            <a:r>
              <a:rPr lang="de-DE" dirty="0"/>
              <a:t> A</a:t>
            </a:r>
          </a:p>
        </p:txBody>
      </p:sp>
      <p:pic>
        <p:nvPicPr>
          <p:cNvPr id="6" name="Inhaltsplatzhalter 5" descr="Ein Bild, das drinnen, Boden enthält.&#10;&#10;Automatisch generierte Beschreibung">
            <a:extLst>
              <a:ext uri="{FF2B5EF4-FFF2-40B4-BE49-F238E27FC236}">
                <a16:creationId xmlns:a16="http://schemas.microsoft.com/office/drawing/2014/main" id="{AE020EAC-A093-4942-BA41-41A4B90D0B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185" y="1697949"/>
            <a:ext cx="6529647" cy="4355869"/>
          </a:xfr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348CB51-DBE3-4052-8710-C5BF9196446C}"/>
              </a:ext>
            </a:extLst>
          </p:cNvPr>
          <p:cNvSpPr txBox="1"/>
          <p:nvPr/>
        </p:nvSpPr>
        <p:spPr>
          <a:xfrm>
            <a:off x="5364088" y="3356994"/>
            <a:ext cx="1296144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de-DE" dirty="0"/>
          </a:p>
          <a:p>
            <a:r>
              <a:rPr lang="de-DE" dirty="0"/>
              <a:t>Electronics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A817178-F797-45E5-AFE4-8E6C3126F361}"/>
              </a:ext>
            </a:extLst>
          </p:cNvPr>
          <p:cNvSpPr txBox="1"/>
          <p:nvPr/>
        </p:nvSpPr>
        <p:spPr>
          <a:xfrm rot="16200000">
            <a:off x="3846715" y="3540666"/>
            <a:ext cx="100585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dirty="0" err="1"/>
              <a:t>Detector</a:t>
            </a:r>
            <a:endParaRPr lang="de-DE" dirty="0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0BDB8677-53B4-4907-B47A-ED20E1AF8B42}"/>
              </a:ext>
            </a:extLst>
          </p:cNvPr>
          <p:cNvSpPr txBox="1">
            <a:spLocks/>
          </p:cNvSpPr>
          <p:nvPr/>
        </p:nvSpPr>
        <p:spPr>
          <a:xfrm>
            <a:off x="3505200" y="666427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fld id="{475E417F-7992-4430-A2ED-756AE639DBE5}" type="slidenum">
              <a:rPr lang="en-US" sz="1200">
                <a:solidFill>
                  <a:schemeClr val="bg1"/>
                </a:solidFill>
              </a:rPr>
              <a:pPr algn="ctr">
                <a:defRPr/>
              </a:pPr>
              <a:t>7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031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E1C9D0-DB4A-48AC-96AD-6FAC9564D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Fast </a:t>
            </a:r>
            <a:r>
              <a:rPr lang="de-DE" dirty="0" err="1"/>
              <a:t>neutrons</a:t>
            </a:r>
            <a:r>
              <a:rPr lang="de-DE" dirty="0"/>
              <a:t> @ TRIGA?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6A24A93-31E5-4C48-8BA2-FC4CF74B8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Three</a:t>
            </a:r>
            <a:r>
              <a:rPr lang="de-DE" dirty="0"/>
              <a:t> </a:t>
            </a:r>
            <a:r>
              <a:rPr lang="de-DE" dirty="0" err="1"/>
              <a:t>steps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914400" lvl="1" indent="-514350">
              <a:buFont typeface="+mj-lt"/>
              <a:buAutoNum type="arabicPeriod"/>
            </a:pPr>
            <a:r>
              <a:rPr lang="de-DE" dirty="0" err="1"/>
              <a:t>Measuring</a:t>
            </a:r>
            <a:r>
              <a:rPr lang="de-DE" dirty="0"/>
              <a:t> total rate</a:t>
            </a:r>
          </a:p>
          <a:p>
            <a:pPr marL="914400" lvl="1" indent="-514350">
              <a:buFont typeface="+mj-lt"/>
              <a:buAutoNum type="arabicPeriod"/>
            </a:pPr>
            <a:r>
              <a:rPr lang="de-DE" dirty="0" err="1"/>
              <a:t>Measuring</a:t>
            </a:r>
            <a:r>
              <a:rPr lang="de-DE" dirty="0"/>
              <a:t> fast </a:t>
            </a:r>
            <a:r>
              <a:rPr lang="de-DE" dirty="0" err="1"/>
              <a:t>neutron</a:t>
            </a:r>
            <a:r>
              <a:rPr lang="de-DE" dirty="0"/>
              <a:t> rate</a:t>
            </a:r>
          </a:p>
          <a:p>
            <a:pPr marL="914400" lvl="1" indent="-514350">
              <a:buFont typeface="+mj-lt"/>
              <a:buAutoNum type="arabicPeriod"/>
            </a:pPr>
            <a:r>
              <a:rPr lang="de-DE" dirty="0" err="1"/>
              <a:t>HPGe</a:t>
            </a:r>
            <a:r>
              <a:rPr lang="de-DE" dirty="0"/>
              <a:t> Irradiation</a:t>
            </a:r>
          </a:p>
          <a:p>
            <a:pPr marL="914400" lvl="1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A4C54EA4-8E28-48EA-AA5F-CC8CF92F1B7D}"/>
              </a:ext>
            </a:extLst>
          </p:cNvPr>
          <p:cNvSpPr txBox="1">
            <a:spLocks/>
          </p:cNvSpPr>
          <p:nvPr/>
        </p:nvSpPr>
        <p:spPr>
          <a:xfrm>
            <a:off x="3505200" y="666427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fld id="{475E417F-7992-4430-A2ED-756AE639DBE5}" type="slidenum">
              <a:rPr lang="en-US" sz="1200">
                <a:solidFill>
                  <a:schemeClr val="bg1"/>
                </a:solidFill>
              </a:rPr>
              <a:pPr algn="ctr">
                <a:defRPr/>
              </a:pPr>
              <a:t>8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38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0091C6-1D5F-4CDE-807B-D54922403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Total Rate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3F34F7-9B6E-421A-B625-B31537D72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Existing</a:t>
            </a:r>
            <a:r>
              <a:rPr lang="de-DE" dirty="0"/>
              <a:t> </a:t>
            </a:r>
            <a:r>
              <a:rPr lang="de-DE" dirty="0" err="1"/>
              <a:t>hardware</a:t>
            </a:r>
            <a:r>
              <a:rPr lang="de-DE" dirty="0"/>
              <a:t> – fast </a:t>
            </a:r>
            <a:r>
              <a:rPr lang="de-DE" dirty="0" err="1"/>
              <a:t>test</a:t>
            </a:r>
            <a:r>
              <a:rPr lang="de-DE" dirty="0"/>
              <a:t> (</a:t>
            </a:r>
            <a:r>
              <a:rPr lang="de-DE" dirty="0" err="1"/>
              <a:t>hours</a:t>
            </a:r>
            <a:r>
              <a:rPr lang="de-DE" dirty="0"/>
              <a:t>)</a:t>
            </a:r>
          </a:p>
          <a:p>
            <a:r>
              <a:rPr lang="de-DE" dirty="0"/>
              <a:t>Simple DAQ</a:t>
            </a:r>
          </a:p>
          <a:p>
            <a:r>
              <a:rPr lang="de-DE" dirty="0"/>
              <a:t>Slow </a:t>
            </a:r>
            <a:r>
              <a:rPr lang="de-DE" dirty="0" err="1"/>
              <a:t>neutron</a:t>
            </a:r>
            <a:r>
              <a:rPr lang="de-DE" dirty="0"/>
              <a:t> / </a:t>
            </a:r>
            <a:r>
              <a:rPr lang="el-GR" dirty="0"/>
              <a:t>γ</a:t>
            </a:r>
            <a:r>
              <a:rPr lang="de-DE" dirty="0"/>
              <a:t> </a:t>
            </a:r>
            <a:r>
              <a:rPr lang="de-DE" dirty="0" err="1"/>
              <a:t>shielding</a:t>
            </a:r>
            <a:r>
              <a:rPr lang="de-DE" dirty="0"/>
              <a:t> ?</a:t>
            </a:r>
          </a:p>
          <a:p>
            <a:endParaRPr lang="de-DE" dirty="0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A2ABCF0C-5A50-43B1-A1E8-1EDD1E412138}"/>
              </a:ext>
            </a:extLst>
          </p:cNvPr>
          <p:cNvSpPr txBox="1">
            <a:spLocks/>
          </p:cNvSpPr>
          <p:nvPr/>
        </p:nvSpPr>
        <p:spPr>
          <a:xfrm>
            <a:off x="3505200" y="666427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fld id="{475E417F-7992-4430-A2ED-756AE639DBE5}" type="slidenum">
              <a:rPr lang="en-US" sz="1200">
                <a:solidFill>
                  <a:schemeClr val="bg1"/>
                </a:solidFill>
              </a:rPr>
              <a:pPr algn="ctr">
                <a:defRPr/>
              </a:pPr>
              <a:t>9</a:t>
            </a:fld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8CFFCA8-E3EA-4891-90DE-DE77C99B26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565" y="3212976"/>
            <a:ext cx="3325634" cy="255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941256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317</Words>
  <Application>Microsoft Office PowerPoint</Application>
  <PresentationFormat>Bildschirmpräsentation (4:3)</PresentationFormat>
  <Paragraphs>103</Paragraphs>
  <Slides>11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4" baseType="lpstr">
      <vt:lpstr>Arial</vt:lpstr>
      <vt:lpstr>Calibri</vt:lpstr>
      <vt:lpstr>Benutzerdefiniertes Design</vt:lpstr>
      <vt:lpstr>PANGEA irradiation test at TRIGA</vt:lpstr>
      <vt:lpstr>Why?</vt:lpstr>
      <vt:lpstr>Possible Facilities </vt:lpstr>
      <vt:lpstr>TRIGA Mainz</vt:lpstr>
      <vt:lpstr>TRIGA Mainz</vt:lpstr>
      <vt:lpstr>Neutron spectrum</vt:lpstr>
      <vt:lpstr>TRIGA beam tube A</vt:lpstr>
      <vt:lpstr>Fast neutrons @ TRIGA?</vt:lpstr>
      <vt:lpstr>Total Rate</vt:lpstr>
      <vt:lpstr>Fast neutron rate</vt:lpstr>
      <vt:lpstr>HPGe irradiation test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chahn</dc:creator>
  <cp:lastModifiedBy>Michael Bölting</cp:lastModifiedBy>
  <cp:revision>152</cp:revision>
  <cp:lastPrinted>2019-01-09T10:58:55Z</cp:lastPrinted>
  <dcterms:created xsi:type="dcterms:W3CDTF">2018-12-03T12:35:26Z</dcterms:created>
  <dcterms:modified xsi:type="dcterms:W3CDTF">2019-06-25T08:29:13Z</dcterms:modified>
</cp:coreProperties>
</file>