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30" r:id="rId2"/>
    <p:sldId id="448" r:id="rId3"/>
    <p:sldId id="456" r:id="rId4"/>
    <p:sldId id="455" r:id="rId5"/>
    <p:sldId id="449" r:id="rId6"/>
    <p:sldId id="450" r:id="rId7"/>
    <p:sldId id="451" r:id="rId8"/>
    <p:sldId id="452" r:id="rId9"/>
    <p:sldId id="472" r:id="rId10"/>
    <p:sldId id="453" r:id="rId11"/>
    <p:sldId id="454" r:id="rId12"/>
    <p:sldId id="457" r:id="rId13"/>
    <p:sldId id="463" r:id="rId14"/>
    <p:sldId id="464" r:id="rId15"/>
    <p:sldId id="465" r:id="rId16"/>
    <p:sldId id="459" r:id="rId17"/>
    <p:sldId id="458" r:id="rId18"/>
    <p:sldId id="460" r:id="rId19"/>
    <p:sldId id="461" r:id="rId20"/>
    <p:sldId id="462" r:id="rId21"/>
    <p:sldId id="466" r:id="rId22"/>
    <p:sldId id="446" r:id="rId23"/>
    <p:sldId id="471" r:id="rId24"/>
    <p:sldId id="467" r:id="rId25"/>
    <p:sldId id="469" r:id="rId26"/>
    <p:sldId id="470" r:id="rId27"/>
    <p:sldId id="468" r:id="rId2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D45D7D5D-9F28-43D8-AF68-A6C80B72A3ED}">
          <p14:sldIdLst>
            <p14:sldId id="430"/>
            <p14:sldId id="448"/>
          </p14:sldIdLst>
        </p14:section>
        <p14:section name="HPGe irradiation test at COSY" id="{EB4EE354-EEF4-41CA-B168-0AEAD5C45FCE}">
          <p14:sldIdLst>
            <p14:sldId id="456"/>
            <p14:sldId id="455"/>
            <p14:sldId id="449"/>
            <p14:sldId id="450"/>
            <p14:sldId id="451"/>
            <p14:sldId id="452"/>
            <p14:sldId id="472"/>
            <p14:sldId id="453"/>
            <p14:sldId id="454"/>
          </p14:sldIdLst>
        </p14:section>
        <p14:section name="Hyperatom Experiment" id="{0AA84146-2B0A-4006-BEE5-F30A2C6340A5}">
          <p14:sldIdLst>
            <p14:sldId id="457"/>
            <p14:sldId id="463"/>
            <p14:sldId id="464"/>
            <p14:sldId id="465"/>
            <p14:sldId id="459"/>
            <p14:sldId id="458"/>
            <p14:sldId id="460"/>
            <p14:sldId id="461"/>
            <p14:sldId id="462"/>
            <p14:sldId id="466"/>
          </p14:sldIdLst>
        </p14:section>
        <p14:section name="Summary" id="{5948B92B-62DB-48C2-A1F2-08B19C53DC58}">
          <p14:sldIdLst>
            <p14:sldId id="446"/>
          </p14:sldIdLst>
        </p14:section>
        <p14:section name="Backup" id="{D161422D-7683-47FE-B266-0B175D353DC2}">
          <p14:sldIdLst>
            <p14:sldId id="471"/>
            <p14:sldId id="467"/>
            <p14:sldId id="469"/>
            <p14:sldId id="470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2EAB2E"/>
    <a:srgbClr val="0000DB"/>
    <a:srgbClr val="0000FF"/>
    <a:srgbClr val="0000CC"/>
    <a:srgbClr val="FFA100"/>
    <a:srgbClr val="005488"/>
    <a:srgbClr val="32BFBF"/>
    <a:srgbClr val="1DC7EF"/>
    <a:srgbClr val="0D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4671" autoAdjust="0"/>
  </p:normalViewPr>
  <p:slideViewPr>
    <p:cSldViewPr>
      <p:cViewPr>
        <p:scale>
          <a:sx n="100" d="100"/>
          <a:sy n="100" d="100"/>
        </p:scale>
        <p:origin x="198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496" y="19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D008-2564-4D4C-86C6-9240A182A988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881-6CB5-4B13-8343-64CE102BBD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CA0398-80AC-4C0C-ABE1-837C171C2C7B}" type="datetimeFigureOut">
              <a:rPr lang="de-DE"/>
              <a:pPr>
                <a:defRPr/>
              </a:pPr>
              <a:t>21.06.2019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3A8E4-52C3-45B9-9F21-20EDE9A9C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" y="-1"/>
            <a:ext cx="9141982" cy="6856487"/>
          </a:xfrm>
          <a:prstGeom prst="rect">
            <a:avLst/>
          </a:prstGeom>
          <a:effectLst>
            <a:innerShdw blurRad="1270000" dist="2540000" dir="16200000">
              <a:prstClr val="black">
                <a:alpha val="20000"/>
              </a:prstClr>
            </a:innerShdw>
          </a:effec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343781"/>
            <a:ext cx="9143989" cy="5140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"/>
            <a:ext cx="9144000" cy="126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2057400"/>
            <a:ext cx="7772400" cy="691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2750657"/>
            <a:ext cx="6400800" cy="9831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52" y="222731"/>
            <a:ext cx="1507115" cy="5908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3984239"/>
            <a:ext cx="6400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 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5334000"/>
            <a:ext cx="5572125" cy="533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err="1"/>
              <a:t>Venue</a:t>
            </a:r>
            <a:r>
              <a:rPr lang="de-DE" dirty="0"/>
              <a:t>, Date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4800600"/>
            <a:ext cx="5572125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The </a:t>
            </a:r>
            <a:r>
              <a:rPr lang="de-DE" dirty="0" err="1"/>
              <a:t>Affiliations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89B61F-339F-1147-AA99-6F07FDEF5CEB}" type="datetime1">
              <a:rPr lang="de-DE" smtClean="0"/>
              <a:t>21.06.2019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AF3B3B-3AFF-402F-9FF9-457A752FB04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353E0-8CF8-A642-8A54-9C0C617DC5E8}" type="datetime1">
              <a:rPr lang="de-DE" smtClean="0"/>
              <a:t>21.06.2019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0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2910DF-96FC-2447-A336-C74654F0D2DD}" type="datetime1">
              <a:rPr lang="de-DE" smtClean="0"/>
              <a:t>21.06.2019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1E79EA-4045-40FC-97BF-B5137CC489D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1C401-4815-C64E-BD88-88943FA9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98DEDC-9AF6-EB41-A12C-1E39CA12D3E2}"/>
              </a:ext>
            </a:extLst>
          </p:cNvPr>
          <p:cNvSpPr txBox="1"/>
          <p:nvPr userDrawn="1"/>
        </p:nvSpPr>
        <p:spPr>
          <a:xfrm>
            <a:off x="6803429" y="6392361"/>
            <a:ext cx="1729011" cy="276999"/>
          </a:xfrm>
          <a:prstGeom prst="rect">
            <a:avLst/>
          </a:prstGeom>
          <a:solidFill>
            <a:srgbClr val="005AA0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www.hi-mainz.de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848B53-44A9-B447-8ABC-3C7637775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207638" cy="7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EB5B31F3-FE6A-3A41-9429-3CCB58F37D00}"/>
              </a:ext>
            </a:extLst>
          </p:cNvPr>
          <p:cNvSpPr/>
          <p:nvPr userDrawn="1"/>
        </p:nvSpPr>
        <p:spPr bwMode="auto">
          <a:xfrm>
            <a:off x="323528" y="6641885"/>
            <a:ext cx="1872208" cy="171491"/>
          </a:xfrm>
          <a:prstGeom prst="rect">
            <a:avLst/>
          </a:prstGeom>
          <a:solidFill>
            <a:srgbClr val="005AA0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07293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E3AC3B2-E878-B542-8069-2381278E0F4D}"/>
              </a:ext>
            </a:extLst>
          </p:cNvPr>
          <p:cNvSpPr/>
          <p:nvPr userDrawn="1"/>
        </p:nvSpPr>
        <p:spPr bwMode="auto">
          <a:xfrm>
            <a:off x="7668344" y="5733256"/>
            <a:ext cx="147565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14412BC-71E5-2A4D-87AF-E6C20BB98565}"/>
              </a:ext>
            </a:extLst>
          </p:cNvPr>
          <p:cNvSpPr/>
          <p:nvPr userDrawn="1"/>
        </p:nvSpPr>
        <p:spPr bwMode="auto">
          <a:xfrm>
            <a:off x="6962875" y="6390959"/>
            <a:ext cx="1443297" cy="278401"/>
          </a:xfrm>
          <a:prstGeom prst="rect">
            <a:avLst/>
          </a:prstGeom>
          <a:solidFill>
            <a:srgbClr val="005AA0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DE3F6C8-7985-EE40-9185-43F503063D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61147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E99C594-2C62-0E49-A117-C4D3E1FA791B}"/>
              </a:ext>
            </a:extLst>
          </p:cNvPr>
          <p:cNvSpPr txBox="1"/>
          <p:nvPr userDrawn="1"/>
        </p:nvSpPr>
        <p:spPr>
          <a:xfrm>
            <a:off x="447675" y="659735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bg1"/>
                </a:solidFill>
              </a:rPr>
              <a:t>www.hi-mainz.de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464E0FC7-A8D5-474C-A8B8-E79029CE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8136" y="6569075"/>
            <a:ext cx="2438000" cy="365125"/>
          </a:xfrm>
        </p:spPr>
        <p:txBody>
          <a:bodyPr/>
          <a:lstStyle/>
          <a:p>
            <a:pPr>
              <a:defRPr/>
            </a:pPr>
            <a:fld id="{5E83DFE8-404D-4CDD-ACB1-AFCB6B7A4C7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320D2-9873-314F-BAC7-03A44239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099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schnittsüberschriftH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EB5B31F3-FE6A-3A41-9429-3CCB58F37D00}"/>
              </a:ext>
            </a:extLst>
          </p:cNvPr>
          <p:cNvSpPr/>
          <p:nvPr userDrawn="1"/>
        </p:nvSpPr>
        <p:spPr bwMode="auto">
          <a:xfrm>
            <a:off x="323528" y="6641885"/>
            <a:ext cx="1872208" cy="171491"/>
          </a:xfrm>
          <a:prstGeom prst="rect">
            <a:avLst/>
          </a:prstGeom>
          <a:solidFill>
            <a:srgbClr val="005AA0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852936"/>
            <a:ext cx="8229600" cy="1656184"/>
          </a:xfr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lvl="0"/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E3AC3B2-E878-B542-8069-2381278E0F4D}"/>
              </a:ext>
            </a:extLst>
          </p:cNvPr>
          <p:cNvSpPr/>
          <p:nvPr userDrawn="1"/>
        </p:nvSpPr>
        <p:spPr bwMode="auto">
          <a:xfrm>
            <a:off x="7668344" y="5733256"/>
            <a:ext cx="147565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14412BC-71E5-2A4D-87AF-E6C20BB98565}"/>
              </a:ext>
            </a:extLst>
          </p:cNvPr>
          <p:cNvSpPr/>
          <p:nvPr userDrawn="1"/>
        </p:nvSpPr>
        <p:spPr bwMode="auto">
          <a:xfrm>
            <a:off x="6962875" y="6390959"/>
            <a:ext cx="1443297" cy="278401"/>
          </a:xfrm>
          <a:prstGeom prst="rect">
            <a:avLst/>
          </a:prstGeom>
          <a:solidFill>
            <a:srgbClr val="005AA0"/>
          </a:solidFill>
          <a:ln>
            <a:noFill/>
          </a:ln>
          <a:effec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DE3F6C8-7985-EE40-9185-43F503063D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61147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E99C594-2C62-0E49-A117-C4D3E1FA791B}"/>
              </a:ext>
            </a:extLst>
          </p:cNvPr>
          <p:cNvSpPr txBox="1"/>
          <p:nvPr userDrawn="1"/>
        </p:nvSpPr>
        <p:spPr>
          <a:xfrm>
            <a:off x="447675" y="659735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bg1"/>
                </a:solidFill>
              </a:rPr>
              <a:t>www.hi-mainz.de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Datumsplatzhalter 18">
            <a:extLst>
              <a:ext uri="{FF2B5EF4-FFF2-40B4-BE49-F238E27FC236}">
                <a16:creationId xmlns:a16="http://schemas.microsoft.com/office/drawing/2014/main" id="{6483AC32-BBEC-4351-B981-F958FF06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8136" y="6569075"/>
            <a:ext cx="2438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6/17/2019		</a:t>
            </a:r>
            <a:fld id="{947CE8DB-30A8-46E6-AE7F-71597D01C4C0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3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6B0EBD-BE56-C349-84FF-DCBC1E342D6D}" type="datetime1">
              <a:rPr lang="de-DE" smtClean="0"/>
              <a:t>21.06.2019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225C22-F749-4C93-83CE-6B49F3053D7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3E3F4A6-5653-CB4F-9F21-87B9FCFA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FA9D5D-345C-584A-BB0C-17A7967AAB72}" type="datetime1">
              <a:rPr lang="de-DE" smtClean="0"/>
              <a:t>21.06.2019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7AA464-860D-274C-9447-806FD481CBD4}" type="datetime1">
              <a:rPr lang="de-DE" smtClean="0"/>
              <a:t>21.06.2019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81038D-8393-4323-ABC5-C59B03CA4B6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055C19-7353-D047-85FF-EE1708ECC1FF}" type="datetime1">
              <a:rPr lang="de-DE" smtClean="0"/>
              <a:t>21.06.2019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B0C749-341B-4F72-B09D-4D43734A75F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6CB0C2-71E5-C146-9A08-A5DAC5A84DF6}" type="datetime1">
              <a:rPr lang="de-DE" smtClean="0"/>
              <a:t>21.06.2019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4C34A1-FDF9-4FB7-8D41-5E393648FE9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782"/>
            <a:ext cx="9144000" cy="514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0"/>
            <a:ext cx="9144001" cy="979714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47675" y="-1"/>
            <a:ext cx="82296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2152" y="6569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4A866112-B4F6-6D4A-90A1-A0BAF18B1F55}" type="datetime1">
              <a:rPr lang="de-DE" smtClean="0"/>
              <a:t>21.06.2019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75" y="65690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3675" y="6569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85" y="5748831"/>
            <a:ext cx="1507115" cy="594781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6543674" y="6343880"/>
            <a:ext cx="213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www.hi-jena.de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5" r:id="rId3"/>
    <p:sldLayoutId id="2147483736" r:id="rId4"/>
    <p:sldLayoutId id="2147483725" r:id="rId5"/>
    <p:sldLayoutId id="2147483726" r:id="rId6"/>
    <p:sldLayoutId id="2147483727" r:id="rId7"/>
    <p:sldLayoutId id="2147483728" r:id="rId8"/>
    <p:sldLayoutId id="2147483730" r:id="rId9"/>
    <p:sldLayoutId id="2147483731" r:id="rId10"/>
    <p:sldLayoutId id="2147483733" r:id="rId11"/>
    <p:sldLayoutId id="2147483732" r:id="rId12"/>
    <p:sldLayoutId id="2147483734" r:id="rId13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CA9C1ED-A18C-4E65-8CB3-CDBE5E0D5A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and </a:t>
            </a:r>
            <a:r>
              <a:rPr lang="de-DE" dirty="0" err="1"/>
              <a:t>hyperatom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68FBC1F2-A24A-49C3-9C03-F5A8734A0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F3FDB5C-1455-434B-B1CC-FB69D57E8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Marcell Steinen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89922C-0B2A-4DEC-8AFF-11618575D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Panda Meeting 19-2, GSI, 6-25-19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53D136-AF22-4FAD-A3A7-1AE1868FEA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Helmholtz-Institut Mainz</a:t>
            </a:r>
          </a:p>
        </p:txBody>
      </p:sp>
    </p:spTree>
    <p:extLst>
      <p:ext uri="{BB962C8B-B14F-4D97-AF65-F5344CB8AC3E}">
        <p14:creationId xmlns:p14="http://schemas.microsoft.com/office/powerpoint/2010/main" val="222627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26C3E-B8B2-4BFF-B9C0-5B30A891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Gaussian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recovery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613D15-96DE-4745-BBC2-5488CA67B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373C8A-C0DF-4580-816F-A719C2CA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268E2-D6D1-4BAD-BC1D-7BBCAB1714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AC88A7-0568-4A9B-91AE-36FEC3D81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0728"/>
            <a:ext cx="6516119" cy="53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4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1E952F2-E540-47D5-971B-2BFDF77B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792078"/>
            <a:ext cx="5262799" cy="49032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F73F36-9AD0-4FD6-BA19-D083106C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2443A0-3608-4F88-84A2-C1A3D82D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DAQ and therm. issues </a:t>
            </a:r>
            <a:br>
              <a:rPr lang="en-US" sz="2400" dirty="0"/>
            </a:br>
            <a:r>
              <a:rPr lang="en-US" sz="2400" dirty="0"/>
              <a:t>decrease performance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PSA allows partial </a:t>
            </a:r>
            <a:br>
              <a:rPr lang="en-US" sz="2400" dirty="0"/>
            </a:br>
            <a:r>
              <a:rPr lang="en-US" sz="2400" dirty="0"/>
              <a:t>resolution recovery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Annealing recovers initial</a:t>
            </a:r>
            <a:br>
              <a:rPr lang="en-US" sz="2400" dirty="0"/>
            </a:br>
            <a:r>
              <a:rPr lang="en-US" sz="2400" dirty="0"/>
              <a:t> crystal performance</a:t>
            </a:r>
            <a:br>
              <a:rPr lang="en-US" sz="2400" dirty="0"/>
            </a:br>
            <a:r>
              <a:rPr lang="en-US" sz="2400" dirty="0"/>
              <a:t>→ Detector withstands 	</a:t>
            </a:r>
            <a:br>
              <a:rPr lang="en-US" sz="2400" dirty="0"/>
            </a:br>
            <a:r>
              <a:rPr lang="en-US" sz="2400" dirty="0"/>
              <a:t>     irradiation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New systematic test: </a:t>
            </a:r>
            <a:br>
              <a:rPr lang="en-US" sz="2400" dirty="0"/>
            </a:br>
            <a:r>
              <a:rPr lang="en-US" sz="2400" dirty="0"/>
              <a:t>  TRIGA reactor (2019/20)</a:t>
            </a:r>
          </a:p>
          <a:p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8C1385-27DE-4AC6-AE4B-98589DBB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D7FBC-B343-4ADD-9FE1-092CC97298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2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44B2DE2-D50F-44CA-ABC4-CB864D80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Feas</a:t>
            </a:r>
            <a:r>
              <a:rPr lang="de-DE" dirty="0"/>
              <a:t>. </a:t>
            </a:r>
            <a:r>
              <a:rPr lang="de-DE" dirty="0" err="1"/>
              <a:t>studies</a:t>
            </a:r>
            <a:r>
              <a:rPr lang="de-DE" dirty="0"/>
              <a:t>: </a:t>
            </a:r>
            <a:r>
              <a:rPr lang="de-DE" dirty="0" err="1"/>
              <a:t>hyperatom</a:t>
            </a:r>
            <a:r>
              <a:rPr lang="de-DE" dirty="0"/>
              <a:t> </a:t>
            </a:r>
            <a:r>
              <a:rPr lang="de-DE" dirty="0" err="1"/>
              <a:t>exp</a:t>
            </a:r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86F1CA-0CFB-45CC-BE42-8AD541CD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Feasibility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hyperatom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EF9D8-619A-46E7-BB7B-FCAF5F51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2152" y="6569075"/>
            <a:ext cx="21336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B080D-DD7A-4261-BC4B-DDA29D25A2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5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089EEBB-BC35-4189-BA5B-360B1AAD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Hyperatoms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12DC3EC1-F06A-451E-BB1B-242BD96EB8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Hyperon puzzle in </a:t>
                </a:r>
                <a:br>
                  <a:rPr lang="en-US" dirty="0"/>
                </a:br>
                <a:r>
                  <a:rPr lang="en-US" dirty="0"/>
                  <a:t>neutron stars</a:t>
                </a:r>
              </a:p>
              <a:p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</a:rPr>
                          <m:t>red</m:t>
                        </m:r>
                        <m:r>
                          <a:rPr lang="de-DE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</a:rPr>
                          <m:t>Ξ</m:t>
                        </m:r>
                      </m:sub>
                    </m:sSub>
                    <m: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≈2570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red</m:t>
                        </m:r>
                        <m:r>
                          <a:rPr lang="de-DE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High initial (</a:t>
                </a:r>
                <a:r>
                  <a:rPr lang="en-US" dirty="0" err="1"/>
                  <a:t>n,l</a:t>
                </a:r>
                <a:r>
                  <a:rPr lang="en-US" dirty="0"/>
                  <a:t>) states</a:t>
                </a:r>
              </a:p>
              <a:p>
                <a:r>
                  <a:rPr lang="de-DE" dirty="0"/>
                  <a:t>X-</a:t>
                </a:r>
                <a:r>
                  <a:rPr lang="de-DE" dirty="0" err="1"/>
                  <a:t>ray</a:t>
                </a:r>
                <a:r>
                  <a:rPr lang="de-DE" dirty="0"/>
                  <a:t> </a:t>
                </a:r>
                <a:r>
                  <a:rPr lang="de-DE" dirty="0" err="1"/>
                  <a:t>energy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keV-MeV</a:t>
                </a:r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r>
                  <a:rPr lang="de-DE" dirty="0"/>
                  <a:t>     → Germanium </a:t>
                </a:r>
                <a:r>
                  <a:rPr lang="de-DE" dirty="0" err="1"/>
                  <a:t>detectors</a:t>
                </a:r>
                <a:endParaRPr lang="de-DE" dirty="0"/>
              </a:p>
              <a:p>
                <a:r>
                  <a:rPr lang="de-DE" dirty="0"/>
                  <a:t>Radius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states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red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en-US" dirty="0"/>
                  <a:t>     →  Nuclear interaction in 	</a:t>
                </a:r>
                <a:br>
                  <a:rPr lang="en-US" dirty="0"/>
                </a:br>
                <a:r>
                  <a:rPr lang="en-US" dirty="0"/>
                  <a:t>           neutron rich periphery</a:t>
                </a:r>
              </a:p>
              <a:p>
                <a:pPr marL="0" indent="0">
                  <a:buNone/>
                </a:pPr>
                <a:r>
                  <a:rPr lang="en-US" dirty="0"/>
                  <a:t>     → 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12DC3EC1-F06A-451E-BB1B-242BD96EB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15AF9-8BFB-41D0-8B57-45B53F2B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D4878-CB44-4CEF-9FB1-848902544983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AD5582-24D0-45C0-9D95-97078CD74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77" y="1268760"/>
            <a:ext cx="4715412" cy="452596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FD1A598-394C-4F3A-9DB3-2323A701151B}"/>
              </a:ext>
            </a:extLst>
          </p:cNvPr>
          <p:cNvSpPr/>
          <p:nvPr/>
        </p:nvSpPr>
        <p:spPr>
          <a:xfrm>
            <a:off x="6516216" y="5916429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i="1" dirty="0">
                <a:solidFill>
                  <a:srgbClr val="000000"/>
                </a:solidFill>
                <a:latin typeface="+mj-lt"/>
              </a:rPr>
              <a:t>Adaptation </a:t>
            </a:r>
            <a:r>
              <a:rPr lang="fr-FR" sz="900" i="1" dirty="0" err="1">
                <a:solidFill>
                  <a:srgbClr val="000000"/>
                </a:solidFill>
                <a:latin typeface="+mj-lt"/>
              </a:rPr>
              <a:t>from</a:t>
            </a:r>
            <a:r>
              <a:rPr lang="fr-FR" sz="900" i="1" dirty="0">
                <a:solidFill>
                  <a:srgbClr val="000000"/>
                </a:solidFill>
                <a:latin typeface="+mj-lt"/>
              </a:rPr>
              <a:t> T. </a:t>
            </a:r>
            <a:r>
              <a:rPr lang="fr-FR" sz="900" i="1" dirty="0" err="1">
                <a:solidFill>
                  <a:srgbClr val="000000"/>
                </a:solidFill>
                <a:latin typeface="+mj-lt"/>
              </a:rPr>
              <a:t>Aramaki</a:t>
            </a:r>
            <a:r>
              <a:rPr lang="fr-FR" sz="900" i="1" dirty="0">
                <a:solidFill>
                  <a:srgbClr val="000000"/>
                </a:solidFill>
                <a:latin typeface="+mj-lt"/>
              </a:rPr>
              <a:t> et al </a:t>
            </a:r>
            <a:r>
              <a:rPr lang="fr-FR" sz="900" i="1" dirty="0" err="1">
                <a:solidFill>
                  <a:srgbClr val="000000"/>
                </a:solidFill>
                <a:latin typeface="+mj-lt"/>
              </a:rPr>
              <a:t>Astroparticle</a:t>
            </a:r>
            <a:r>
              <a:rPr lang="fr-FR" sz="900" i="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r"/>
            <a:r>
              <a:rPr lang="de-DE" sz="900" i="1" dirty="0">
                <a:solidFill>
                  <a:srgbClr val="000000"/>
                </a:solidFill>
                <a:latin typeface="+mj-lt"/>
              </a:rPr>
              <a:t>                                 Physics 49 (2013), pp. 52-62</a:t>
            </a:r>
          </a:p>
        </p:txBody>
      </p:sp>
    </p:spTree>
    <p:extLst>
      <p:ext uri="{BB962C8B-B14F-4D97-AF65-F5344CB8AC3E}">
        <p14:creationId xmlns:p14="http://schemas.microsoft.com/office/powerpoint/2010/main" val="56675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68C8E-90AC-4A7A-80A4-DF3B4874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Observables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D2B76F-655A-444F-B487-5C42ED601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A45A96-1024-4703-89A8-8087C18F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0767E-D76E-4449-AC02-35365C1F28FC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83EDB4-7FBD-451A-B105-54C5E6652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521619"/>
            <a:ext cx="6912979" cy="3573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03750C0-F33C-498B-8A14-C6E2D4C014DB}"/>
                  </a:ext>
                </a:extLst>
              </p:cNvPr>
              <p:cNvSpPr txBox="1"/>
              <p:nvPr/>
            </p:nvSpPr>
            <p:spPr>
              <a:xfrm>
                <a:off x="581474" y="2492896"/>
                <a:ext cx="1740989" cy="447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1" i="1" smtClean="0">
                            <a:solidFill>
                              <a:srgbClr val="0000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1" i="0">
                            <a:solidFill>
                              <a:srgbClr val="0000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sSub>
                          <m:sSubPr>
                            <m:ctrlPr>
                              <a:rPr lang="de-DE" sz="2400" b="1" i="1" smtClean="0">
                                <a:solidFill>
                                  <a:srgbClr val="0000D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1" i="0" smtClean="0">
                                <a:solidFill>
                                  <a:srgbClr val="0000D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𝐧</m:t>
                            </m:r>
                          </m:e>
                          <m:sub>
                            <m:r>
                              <a:rPr lang="de-DE" sz="2400" b="1" i="0" smtClean="0">
                                <a:solidFill>
                                  <a:srgbClr val="0000D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de-DE" sz="2400" b="1" i="0" smtClean="0">
                            <a:solidFill>
                              <a:srgbClr val="0000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sz="2400" b="1" i="0" smtClean="0">
                            <a:solidFill>
                              <a:srgbClr val="0000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de-DE" sz="2400" b="1" i="0" smtClean="0">
                            <a:solidFill>
                              <a:srgbClr val="0000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de-DE" sz="2400" b="1" i="0" smtClean="0">
                            <a:solidFill>
                              <a:srgbClr val="0000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𝐚𝐛𝐬</m:t>
                        </m:r>
                      </m:sup>
                    </m:sSubSup>
                    <m:r>
                      <a:rPr lang="de-DE" sz="2400" b="1" i="0" smtClean="0">
                        <a:solidFill>
                          <a:srgbClr val="0000D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de-DE" sz="2400" b="1" i="1" smtClean="0">
                            <a:solidFill>
                              <a:srgbClr val="0000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0" smtClean="0">
                            <a:solidFill>
                              <a:srgbClr val="0000D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sSub>
                          <m:sSubPr>
                            <m:ctrlPr>
                              <a:rPr lang="de-DE" sz="2400" b="1" i="1" smtClean="0">
                                <a:solidFill>
                                  <a:srgbClr val="0000D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1" i="0" smtClean="0">
                                <a:solidFill>
                                  <a:srgbClr val="0000D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a:rPr lang="de-DE" sz="2400" b="1" i="0" smtClean="0">
                                <a:solidFill>
                                  <a:srgbClr val="0000D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de-DE" sz="2000" b="1" dirty="0">
                    <a:solidFill>
                      <a:srgbClr val="0000DB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03750C0-F33C-498B-8A14-C6E2D4C01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74" y="2492896"/>
                <a:ext cx="1740989" cy="447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ECE514D-892C-4164-919A-E3520669554F}"/>
                  </a:ext>
                </a:extLst>
              </p:cNvPr>
              <p:cNvSpPr txBox="1"/>
              <p:nvPr/>
            </p:nvSpPr>
            <p:spPr>
              <a:xfrm>
                <a:off x="1578735" y="3926521"/>
                <a:ext cx="859274" cy="402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sSubSup>
                        <m:sSubSupPr>
                          <m:ctrlPr>
                            <a:rPr lang="de-D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sSub>
                            <m:sSubPr>
                              <m:ctrlPr>
                                <a:rPr lang="de-DE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de-DE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de-DE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𝐧𝐮𝐜</m:t>
                          </m:r>
                        </m:sup>
                      </m:sSubSup>
                    </m:oMath>
                  </m:oMathPara>
                </a14:m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ECE514D-892C-4164-919A-E3520669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35" y="3926521"/>
                <a:ext cx="859274" cy="402546"/>
              </a:xfrm>
              <a:prstGeom prst="rect">
                <a:avLst/>
              </a:prstGeom>
              <a:blipFill>
                <a:blip r:embed="rId4"/>
                <a:stretch>
                  <a:fillRect l="-8511" r="-2128" b="-15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A99AB95-6368-415F-980C-0955D53F893B}"/>
                  </a:ext>
                </a:extLst>
              </p:cNvPr>
              <p:cNvSpPr txBox="1"/>
              <p:nvPr/>
            </p:nvSpPr>
            <p:spPr>
              <a:xfrm>
                <a:off x="1578735" y="4329067"/>
                <a:ext cx="632353" cy="427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1" i="1" smtClean="0">
                              <a:solidFill>
                                <a:srgbClr val="2EAB2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1" i="0" smtClean="0">
                              <a:solidFill>
                                <a:srgbClr val="2EAB2E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sSub>
                            <m:sSubPr>
                              <m:ctrlPr>
                                <a:rPr lang="de-DE" sz="2400" b="1" i="1" smtClean="0">
                                  <a:solidFill>
                                    <a:srgbClr val="2EAB2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1" i="0" smtClean="0">
                                  <a:solidFill>
                                    <a:srgbClr val="2EAB2E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de-DE" sz="2400" b="1" i="0" smtClean="0">
                                  <a:solidFill>
                                    <a:srgbClr val="2EAB2E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de-DE" sz="2400" b="1" i="0" smtClean="0">
                              <a:solidFill>
                                <a:srgbClr val="2EAB2E"/>
                              </a:solidFill>
                              <a:latin typeface="Cambria Math" panose="02040503050406030204" pitchFamily="18" charset="0"/>
                            </a:rPr>
                            <m:t>𝐚𝐛𝐬</m:t>
                          </m:r>
                        </m:sup>
                      </m:sSubSup>
                    </m:oMath>
                  </m:oMathPara>
                </a14:m>
                <a:endParaRPr lang="de-DE" sz="2400" b="1" dirty="0">
                  <a:solidFill>
                    <a:srgbClr val="2EAB2E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A99AB95-6368-415F-980C-0955D53F8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35" y="4329067"/>
                <a:ext cx="632353" cy="427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32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2CA48-AE9C-4290-840D-5F0F0FBB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ymbol" panose="05050102010706020507" pitchFamily="18" charset="2"/>
              </a:rPr>
              <a:t>X</a:t>
            </a:r>
            <a:r>
              <a:rPr lang="de-DE" baseline="30000" dirty="0"/>
              <a:t>- </a:t>
            </a:r>
            <a:r>
              <a:rPr lang="de-DE" dirty="0"/>
              <a:t>-</a:t>
            </a:r>
            <a:r>
              <a:rPr lang="de-DE" baseline="30000" dirty="0"/>
              <a:t> 208</a:t>
            </a:r>
            <a:r>
              <a:rPr lang="de-DE" dirty="0"/>
              <a:t>Pb observables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10F684-470F-4FE4-A3E5-D932D76F5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99E7E8-DA68-497A-9DBE-728CAF33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6/17/2019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F710FF-2076-4315-B325-28A4FBC8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6" y="1124744"/>
            <a:ext cx="5844150" cy="488890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54F282D-41F8-470F-9368-9629E4DD2ADD}"/>
              </a:ext>
            </a:extLst>
          </p:cNvPr>
          <p:cNvSpPr/>
          <p:nvPr/>
        </p:nvSpPr>
        <p:spPr>
          <a:xfrm>
            <a:off x="6858000" y="176211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(9,8):</a:t>
            </a:r>
          </a:p>
          <a:p>
            <a:r>
              <a:rPr lang="de-DE" b="1" dirty="0">
                <a:solidFill>
                  <a:srgbClr val="FF3333"/>
                </a:solidFill>
                <a:latin typeface="Arial" panose="020B0604020202020204" pitchFamily="34" charset="0"/>
              </a:rPr>
              <a:t>1.83 </a:t>
            </a:r>
            <a:r>
              <a:rPr lang="de-DE" b="1" dirty="0" err="1">
                <a:solidFill>
                  <a:srgbClr val="FF3333"/>
                </a:solidFill>
                <a:latin typeface="Arial" panose="020B0604020202020204" pitchFamily="34" charset="0"/>
              </a:rPr>
              <a:t>keV</a:t>
            </a:r>
            <a:endParaRPr lang="de-DE" sz="6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b="1" dirty="0">
                <a:solidFill>
                  <a:srgbClr val="009900"/>
                </a:solidFill>
                <a:latin typeface="Arial" panose="020B0604020202020204" pitchFamily="34" charset="0"/>
              </a:rPr>
              <a:t>1.33 </a:t>
            </a:r>
            <a:r>
              <a:rPr lang="de-DE" b="1" dirty="0" err="1">
                <a:solidFill>
                  <a:srgbClr val="009900"/>
                </a:solidFill>
                <a:latin typeface="Arial" panose="020B0604020202020204" pitchFamily="34" charset="0"/>
              </a:rPr>
              <a:t>keV</a:t>
            </a:r>
            <a:endParaRPr lang="de-DE" sz="6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b="1" dirty="0">
                <a:solidFill>
                  <a:srgbClr val="0000FF"/>
                </a:solidFill>
                <a:latin typeface="Arial" panose="020B0604020202020204" pitchFamily="34" charset="0"/>
              </a:rPr>
              <a:t>56.5 %</a:t>
            </a:r>
            <a:endParaRPr lang="de-DE" sz="6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5348255-CA99-46B2-97D3-1B1387A33601}"/>
              </a:ext>
            </a:extLst>
          </p:cNvPr>
          <p:cNvSpPr/>
          <p:nvPr/>
        </p:nvSpPr>
        <p:spPr>
          <a:xfrm>
            <a:off x="899592" y="581580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+mj-lt"/>
              </a:rPr>
              <a:t>Calculations based on code by E. Friedman</a:t>
            </a:r>
          </a:p>
        </p:txBody>
      </p:sp>
    </p:spTree>
    <p:extLst>
      <p:ext uri="{BB962C8B-B14F-4D97-AF65-F5344CB8AC3E}">
        <p14:creationId xmlns:p14="http://schemas.microsoft.com/office/powerpoint/2010/main" val="93779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8C8E2-E481-4967-922B-D0C8E696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Production</a:t>
            </a:r>
            <a:r>
              <a:rPr lang="de-DE" dirty="0"/>
              <a:t>: Target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400453-6C92-4A70-931F-872F5119B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188886-2C6D-4146-872C-010BE45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E6659-9F64-4330-917A-EB02FC806C83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1083A5-4C73-4DFC-8998-7D254811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300"/>
            <a:ext cx="9144000" cy="55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2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DE3F156-E143-4A51-BFDC-F83F1B16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target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1DB5A-3642-400B-91FB-72A43D04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Split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unique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-&gt; heavy </a:t>
            </a:r>
            <a:r>
              <a:rPr lang="de-DE" dirty="0" err="1"/>
              <a:t>targets</a:t>
            </a:r>
            <a:r>
              <a:rPr lang="de-DE" dirty="0"/>
              <a:t> possible</a:t>
            </a:r>
          </a:p>
          <a:p>
            <a:pPr marL="457200" lvl="1" indent="0">
              <a:buNone/>
            </a:pPr>
            <a:endParaRPr lang="de-DE" sz="1400" dirty="0"/>
          </a:p>
          <a:p>
            <a:r>
              <a:rPr lang="de-DE" dirty="0" err="1"/>
              <a:t>Optimization</a:t>
            </a:r>
            <a:endParaRPr lang="de-DE" dirty="0"/>
          </a:p>
          <a:p>
            <a:pPr lvl="1"/>
            <a:r>
              <a:rPr lang="de-DE" dirty="0"/>
              <a:t>Max. </a:t>
            </a:r>
            <a:r>
              <a:rPr lang="de-DE" dirty="0">
                <a:latin typeface="Symbol" panose="05050102010706020507" pitchFamily="18" charset="2"/>
              </a:rPr>
              <a:t>X</a:t>
            </a:r>
            <a:r>
              <a:rPr lang="de-DE" baseline="30000" dirty="0"/>
              <a:t>- </a:t>
            </a:r>
            <a:r>
              <a:rPr lang="de-DE" dirty="0" err="1"/>
              <a:t>stopping</a:t>
            </a:r>
            <a:r>
              <a:rPr lang="de-DE" baseline="30000" dirty="0"/>
              <a:t>				</a:t>
            </a:r>
          </a:p>
          <a:p>
            <a:pPr lvl="1"/>
            <a:r>
              <a:rPr lang="de-DE" dirty="0"/>
              <a:t>Min. X-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dirty="0" err="1"/>
              <a:t>absorption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0B4700-C4A4-43BD-A750-24807B0E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3AB3D-47BE-41AC-8318-43B3DC9C6D34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D01CD0-450E-4B90-8D04-BE532D05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609" y="3958314"/>
            <a:ext cx="2808391" cy="22964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1B9D40-29A7-41E3-BC39-114FF497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5003"/>
            <a:ext cx="6327753" cy="266431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0B5DB9F-0874-4BB3-BF68-695F80C6630D}"/>
              </a:ext>
            </a:extLst>
          </p:cNvPr>
          <p:cNvSpPr/>
          <p:nvPr/>
        </p:nvSpPr>
        <p:spPr>
          <a:xfrm>
            <a:off x="179512" y="6229331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Based on events generated in </a:t>
            </a:r>
            <a:r>
              <a:rPr lang="en-US" dirty="0" err="1"/>
              <a:t>GiBUU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53089E-637E-4A1A-AA08-828209B5A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836712"/>
            <a:ext cx="4296761" cy="28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DE3F156-E143-4A51-BFDC-F83F1B16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Event </a:t>
            </a:r>
            <a:r>
              <a:rPr lang="de-DE" dirty="0" err="1"/>
              <a:t>selection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1DB5A-3642-400B-91FB-72A43D04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>
              <a:tabLst>
                <a:tab pos="4032250" algn="l"/>
              </a:tabLst>
            </a:pPr>
            <a:r>
              <a:rPr lang="en-US" dirty="0"/>
              <a:t>Signals after cuts (180 days): 	1237 </a:t>
            </a:r>
          </a:p>
          <a:p>
            <a:pPr>
              <a:tabLst>
                <a:tab pos="4032250" algn="l"/>
              </a:tabLst>
            </a:pPr>
            <a:r>
              <a:rPr lang="de-DE" dirty="0"/>
              <a:t>Signal </a:t>
            </a:r>
            <a:r>
              <a:rPr lang="de-DE" dirty="0" err="1"/>
              <a:t>efficiency</a:t>
            </a:r>
            <a:r>
              <a:rPr lang="de-DE" dirty="0"/>
              <a:t>:	0.9 %</a:t>
            </a:r>
          </a:p>
          <a:p>
            <a:pPr>
              <a:tabLst>
                <a:tab pos="4032250" algn="l"/>
              </a:tabLst>
            </a:pPr>
            <a:r>
              <a:rPr lang="de-DE" dirty="0"/>
              <a:t>Background </a:t>
            </a:r>
            <a:r>
              <a:rPr lang="de-DE" dirty="0" err="1"/>
              <a:t>suppression</a:t>
            </a:r>
            <a:r>
              <a:rPr lang="de-DE" dirty="0"/>
              <a:t> : 	2∙10</a:t>
            </a:r>
            <a:r>
              <a:rPr lang="de-DE" baseline="30000" dirty="0"/>
              <a:t>6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0B4700-C4A4-43BD-A750-24807B0E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41860-FD7C-4F6D-A96D-880CDB54AEE7}" type="slidenum">
              <a:rPr lang="en-US" smtClean="0"/>
              <a:t>18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475404-8B98-42A0-B9DF-666A6BCC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396062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5FD6415-9204-4E9C-A970-92C0081C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933055"/>
            <a:ext cx="3597701" cy="24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8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DE3F156-E143-4A51-BFDC-F83F1B16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Systematics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B1DB5A-3642-400B-91FB-72A43D04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r>
              <a:rPr lang="de-DE" dirty="0" err="1"/>
              <a:t>Dominated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shape</a:t>
            </a:r>
            <a:endParaRPr lang="de-DE" dirty="0"/>
          </a:p>
          <a:p>
            <a:r>
              <a:rPr lang="de-DE" dirty="0"/>
              <a:t>High </a:t>
            </a:r>
            <a:r>
              <a:rPr lang="de-DE" dirty="0" err="1"/>
              <a:t>precision</a:t>
            </a:r>
            <a:r>
              <a:rPr lang="de-DE" dirty="0"/>
              <a:t> </a:t>
            </a:r>
            <a:r>
              <a:rPr lang="de-DE" dirty="0" err="1"/>
              <a:t>calibration</a:t>
            </a:r>
            <a:r>
              <a:rPr lang="de-DE" dirty="0"/>
              <a:t> via </a:t>
            </a:r>
            <a:r>
              <a:rPr lang="de-DE" baseline="30000" dirty="0"/>
              <a:t>152</a:t>
            </a:r>
            <a:r>
              <a:rPr lang="de-DE" dirty="0"/>
              <a:t>Eu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0B4700-C4A4-43BD-A750-24807B0E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D93032-B7AD-480D-99BF-F62521955004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2C9FA7-96F6-4F3A-AFD0-CA0CBC64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9023595" cy="331236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3D276EE-C308-426E-9E96-0FE103F8FCCE}"/>
              </a:ext>
            </a:extLst>
          </p:cNvPr>
          <p:cNvSpPr/>
          <p:nvPr/>
        </p:nvSpPr>
        <p:spPr>
          <a:xfrm>
            <a:off x="360040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900" i="1" dirty="0" err="1">
                <a:solidFill>
                  <a:srgbClr val="000000"/>
                </a:solidFill>
                <a:latin typeface="+mj-lt"/>
              </a:rPr>
              <a:t>Centelles</a:t>
            </a:r>
            <a:r>
              <a:rPr lang="fr-FR" sz="900" i="1" dirty="0">
                <a:solidFill>
                  <a:srgbClr val="000000"/>
                </a:solidFill>
                <a:latin typeface="+mj-lt"/>
              </a:rPr>
              <a:t> et al., </a:t>
            </a:r>
            <a:r>
              <a:rPr lang="fr-FR" sz="900" i="1" dirty="0" err="1">
                <a:solidFill>
                  <a:srgbClr val="000000"/>
                </a:solidFill>
                <a:latin typeface="+mj-lt"/>
              </a:rPr>
              <a:t>Phys.Rev.Lett</a:t>
            </a:r>
            <a:r>
              <a:rPr lang="fr-FR" sz="900" i="1" dirty="0">
                <a:solidFill>
                  <a:srgbClr val="000000"/>
                </a:solidFill>
                <a:latin typeface="+mj-lt"/>
              </a:rPr>
              <a:t>. 102 (2009) 122502</a:t>
            </a:r>
          </a:p>
        </p:txBody>
      </p:sp>
    </p:spTree>
    <p:extLst>
      <p:ext uri="{BB962C8B-B14F-4D97-AF65-F5344CB8AC3E}">
        <p14:creationId xmlns:p14="http://schemas.microsoft.com/office/powerpoint/2010/main" val="264773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730D8-B965-4BB9-93C8-2355CCF7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F2C857-1BA5-4F60-9A14-9699592FA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3600" dirty="0" err="1"/>
              <a:t>HPGe</a:t>
            </a:r>
            <a:r>
              <a:rPr lang="de-DE" sz="3600" dirty="0"/>
              <a:t> Irradiation </a:t>
            </a:r>
            <a:r>
              <a:rPr lang="de-DE" sz="3600" dirty="0" err="1"/>
              <a:t>test</a:t>
            </a:r>
            <a:r>
              <a:rPr lang="de-DE" sz="3600" dirty="0"/>
              <a:t> at COSY</a:t>
            </a:r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 err="1"/>
              <a:t>Feasibility</a:t>
            </a:r>
            <a:r>
              <a:rPr lang="de-DE" sz="3600" dirty="0"/>
              <a:t> </a:t>
            </a:r>
            <a:r>
              <a:rPr lang="de-DE" sz="3600" dirty="0" err="1"/>
              <a:t>studies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hyperatom</a:t>
            </a:r>
            <a:r>
              <a:rPr lang="de-DE" sz="3600" dirty="0"/>
              <a:t> </a:t>
            </a:r>
            <a:r>
              <a:rPr lang="de-DE" sz="3600" dirty="0" err="1"/>
              <a:t>experiment</a:t>
            </a:r>
            <a:endParaRPr lang="de-DE" sz="3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BE5DF7-55E3-4A88-AC11-EA3B4AE1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B067D-2D83-4236-9CB8-8E721836AB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94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DE3F156-E143-4A51-BFDC-F83F1B16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Predictions</a:t>
            </a:r>
            <a:r>
              <a:rPr lang="de-DE" dirty="0"/>
              <a:t> 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084B03A9-2D3B-48D5-996C-8AC9F2D80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319" y="1206500"/>
            <a:ext cx="7340312" cy="452596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0B4700-C4A4-43BD-A750-24807B0E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2021E-211D-44F9-83CD-D4DA861A38AE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E7B711C-6BDA-4637-8963-D786FAAD5B8C}"/>
                  </a:ext>
                </a:extLst>
              </p:cNvPr>
              <p:cNvSpPr txBox="1"/>
              <p:nvPr/>
            </p:nvSpPr>
            <p:spPr>
              <a:xfrm>
                <a:off x="2016842" y="5732463"/>
                <a:ext cx="5091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𝛅</m:t>
                      </m:r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𝐑𝐞</m:t>
                      </m:r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de-DE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𝚵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𝐬𝐭𝐚𝐭</m:t>
                          </m:r>
                        </m:sub>
                      </m:sSub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𝛅</m:t>
                      </m:r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𝐈𝐦</m:t>
                      </m:r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de-DE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𝚵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𝐬𝐭𝐚𝐭</m:t>
                          </m:r>
                        </m:sub>
                      </m:sSub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de-DE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E7B711C-6BDA-4637-8963-D786FAAD5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842" y="5732463"/>
                <a:ext cx="5091266" cy="369332"/>
              </a:xfrm>
              <a:prstGeom prst="rect">
                <a:avLst/>
              </a:prstGeom>
              <a:blipFill>
                <a:blip r:embed="rId3"/>
                <a:stretch>
                  <a:fillRect l="-958" r="-838" b="-34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69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7B5CC-2859-4D87-B2E0-E31C431F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Landscape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58E1391-6B3B-49A6-89AE-B1279F7F3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448" y="1206500"/>
            <a:ext cx="4770053" cy="452596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E07353-F89F-4B4A-AAA2-199C7451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3B2A1-4493-4CF6-A495-5C8FCBDBBE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8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8535113-7857-48B7-8E21-2526B129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D257595-1EC6-4261-B55B-4699624FC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Promising </a:t>
                </a:r>
                <a:r>
                  <a:rPr lang="de-DE" dirty="0" err="1"/>
                  <a:t>irradiation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at COSY</a:t>
                </a:r>
              </a:p>
              <a:p>
                <a:pPr lvl="1"/>
                <a:r>
                  <a:rPr lang="de-DE" dirty="0"/>
                  <a:t>PSA </a:t>
                </a:r>
                <a:r>
                  <a:rPr lang="de-DE" dirty="0" err="1"/>
                  <a:t>allows</a:t>
                </a:r>
                <a:r>
                  <a:rPr lang="de-DE" dirty="0"/>
                  <a:t> partial </a:t>
                </a:r>
                <a:r>
                  <a:rPr lang="de-DE" dirty="0" err="1"/>
                  <a:t>recovery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radiation</a:t>
                </a:r>
                <a:r>
                  <a:rPr lang="de-DE" dirty="0"/>
                  <a:t> </a:t>
                </a:r>
                <a:r>
                  <a:rPr lang="de-DE" dirty="0" err="1"/>
                  <a:t>damage</a:t>
                </a:r>
                <a:endParaRPr lang="de-DE" dirty="0"/>
              </a:p>
              <a:p>
                <a:pPr lvl="1"/>
                <a:r>
                  <a:rPr lang="de-DE" dirty="0" err="1"/>
                  <a:t>Improvements</a:t>
                </a:r>
                <a:r>
                  <a:rPr lang="de-DE" dirty="0"/>
                  <a:t> at TRIGA in 2019/2020</a:t>
                </a:r>
              </a:p>
              <a:p>
                <a:r>
                  <a:rPr lang="de-DE" baseline="30000" dirty="0"/>
                  <a:t>208</a:t>
                </a:r>
                <a:r>
                  <a:rPr lang="de-DE" dirty="0"/>
                  <a:t>Pb </a:t>
                </a:r>
                <a:r>
                  <a:rPr lang="de-DE" dirty="0" err="1"/>
                  <a:t>hyperatoms</a:t>
                </a:r>
                <a:r>
                  <a:rPr lang="de-DE" dirty="0"/>
                  <a:t> </a:t>
                </a:r>
                <a:r>
                  <a:rPr lang="de-DE" dirty="0" err="1"/>
                  <a:t>allow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study</a:t>
                </a:r>
                <a:r>
                  <a:rPr lang="de-DE" dirty="0"/>
                  <a:t> </a:t>
                </a:r>
                <a:r>
                  <a:rPr lang="de-DE" dirty="0">
                    <a:latin typeface="Symbol" panose="05050102010706020507" pitchFamily="18" charset="2"/>
                  </a:rPr>
                  <a:t>X</a:t>
                </a:r>
                <a:r>
                  <a:rPr lang="de-DE" baseline="30000" dirty="0"/>
                  <a:t>-</a:t>
                </a:r>
                <a:r>
                  <a:rPr lang="de-DE" dirty="0"/>
                  <a:t> </a:t>
                </a:r>
                <a:r>
                  <a:rPr lang="de-DE" dirty="0" err="1"/>
                  <a:t>optical</a:t>
                </a:r>
                <a:r>
                  <a:rPr lang="de-DE" dirty="0"/>
                  <a:t> potential in </a:t>
                </a:r>
                <a:r>
                  <a:rPr lang="de-DE" dirty="0" err="1"/>
                  <a:t>neutron</a:t>
                </a:r>
                <a:r>
                  <a:rPr lang="de-DE" dirty="0"/>
                  <a:t> </a:t>
                </a:r>
                <a:r>
                  <a:rPr lang="de-DE" dirty="0" err="1"/>
                  <a:t>rich</a:t>
                </a:r>
                <a:r>
                  <a:rPr lang="de-DE" dirty="0"/>
                  <a:t> matter</a:t>
                </a:r>
              </a:p>
              <a:p>
                <a:pPr lvl="1"/>
                <a:r>
                  <a:rPr lang="de-DE" dirty="0"/>
                  <a:t>Heavy </a:t>
                </a:r>
                <a:r>
                  <a:rPr lang="de-DE" dirty="0" err="1"/>
                  <a:t>hyperatoms</a:t>
                </a:r>
                <a:r>
                  <a:rPr lang="de-DE" dirty="0"/>
                  <a:t> </a:t>
                </a:r>
                <a:r>
                  <a:rPr lang="de-DE" dirty="0" err="1"/>
                  <a:t>unique</a:t>
                </a:r>
                <a:r>
                  <a:rPr lang="de-DE" dirty="0"/>
                  <a:t> at PANDA</a:t>
                </a:r>
              </a:p>
              <a:p>
                <a:pPr lvl="1"/>
                <a:r>
                  <a:rPr lang="de-DE" dirty="0"/>
                  <a:t>Higher </a:t>
                </a:r>
                <a:r>
                  <a:rPr lang="de-DE" dirty="0" err="1"/>
                  <a:t>rates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experiments</a:t>
                </a:r>
                <a:r>
                  <a:rPr lang="de-DE" dirty="0"/>
                  <a:t> at J-PARC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b="0" i="1">
                        <a:latin typeface="Cambria Math" panose="02040503050406030204" pitchFamily="18" charset="0"/>
                      </a:rPr>
                      <m:t>Re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b="0" i="1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b="0" i="1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b="0" i="1">
                            <a:latin typeface="Cambria Math" panose="02040503050406030204" pitchFamily="18" charset="0"/>
                          </a:rPr>
                          <m:t>stat</m:t>
                        </m:r>
                      </m:sub>
                    </m:sSub>
                    <m:r>
                      <a:rPr lang="de-DE" b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de-DE" b="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b="0" i="1">
                        <a:latin typeface="Cambria Math" panose="02040503050406030204" pitchFamily="18" charset="0"/>
                      </a:rPr>
                      <m:t>Im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b="0" i="1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b="0" i="1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b="0" i="1">
                            <a:latin typeface="Cambria Math" panose="02040503050406030204" pitchFamily="18" charset="0"/>
                          </a:rPr>
                          <m:t>stat</m:t>
                        </m:r>
                      </m:sub>
                    </m:sSub>
                    <m:r>
                      <a:rPr lang="de-DE" b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1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Further </a:t>
                </a:r>
                <a:r>
                  <a:rPr lang="de-DE" dirty="0" err="1"/>
                  <a:t>improvement</a:t>
                </a:r>
                <a:r>
                  <a:rPr lang="de-DE" dirty="0"/>
                  <a:t> possible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sophisticated </a:t>
                </a:r>
                <a:r>
                  <a:rPr lang="de-DE" dirty="0" err="1"/>
                  <a:t>cuts</a:t>
                </a:r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D257595-1EC6-4261-B55B-4699624FC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E49F343C-1042-4657-B7F6-8DB2428CB806}"/>
              </a:ext>
            </a:extLst>
          </p:cNvPr>
          <p:cNvSpPr txBox="1"/>
          <p:nvPr/>
        </p:nvSpPr>
        <p:spPr>
          <a:xfrm>
            <a:off x="4505994" y="547164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rgbClr val="005AA0"/>
                </a:solidFill>
              </a:rPr>
              <a:t>Thanks</a:t>
            </a:r>
            <a:r>
              <a:rPr lang="de-DE" sz="2800" dirty="0">
                <a:solidFill>
                  <a:srgbClr val="005AA0"/>
                </a:solidFill>
              </a:rPr>
              <a:t> </a:t>
            </a:r>
            <a:r>
              <a:rPr lang="de-DE" sz="2800" dirty="0" err="1">
                <a:solidFill>
                  <a:srgbClr val="005AA0"/>
                </a:solidFill>
              </a:rPr>
              <a:t>for</a:t>
            </a:r>
            <a:r>
              <a:rPr lang="de-DE" sz="2800" dirty="0">
                <a:solidFill>
                  <a:srgbClr val="005AA0"/>
                </a:solidFill>
              </a:rPr>
              <a:t> </a:t>
            </a:r>
            <a:r>
              <a:rPr lang="de-DE" sz="2800" dirty="0" err="1">
                <a:solidFill>
                  <a:srgbClr val="005AA0"/>
                </a:solidFill>
              </a:rPr>
              <a:t>your</a:t>
            </a:r>
            <a:r>
              <a:rPr lang="de-DE" sz="2800" dirty="0">
                <a:solidFill>
                  <a:srgbClr val="005AA0"/>
                </a:solidFill>
              </a:rPr>
              <a:t> </a:t>
            </a:r>
            <a:r>
              <a:rPr lang="de-DE" sz="2800" dirty="0" err="1">
                <a:solidFill>
                  <a:srgbClr val="005AA0"/>
                </a:solidFill>
              </a:rPr>
              <a:t>attention</a:t>
            </a:r>
            <a:endParaRPr lang="en-US" sz="2800" dirty="0">
              <a:solidFill>
                <a:srgbClr val="005AA0"/>
              </a:solidFill>
            </a:endParaRPr>
          </a:p>
        </p:txBody>
      </p:sp>
      <p:pic>
        <p:nvPicPr>
          <p:cNvPr id="1026" name="Picture 2" descr="Bildergebnis fÃ¼r panda waves">
            <a:extLst>
              <a:ext uri="{FF2B5EF4-FFF2-40B4-BE49-F238E27FC236}">
                <a16:creationId xmlns:a16="http://schemas.microsoft.com/office/drawing/2014/main" id="{5BA81D6C-2688-4F53-A64D-9F58457A0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0"/>
          <a:stretch/>
        </p:blipFill>
        <p:spPr bwMode="auto">
          <a:xfrm>
            <a:off x="1403648" y="5229200"/>
            <a:ext cx="2016224" cy="13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8EC1BC5-AADB-44E1-AFB6-66CE1600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8136" y="6569075"/>
            <a:ext cx="2438000" cy="365125"/>
          </a:xfrm>
        </p:spPr>
        <p:txBody>
          <a:bodyPr/>
          <a:lstStyle/>
          <a:p>
            <a:pPr>
              <a:defRPr/>
            </a:pPr>
            <a:fld id="{55F3B2A1-4493-4CF6-A495-5C8FCBDBBE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7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7414205-D09E-4FA1-A52B-7D99B52B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D166E8-6537-46EF-B202-E046AE301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Backup </a:t>
            </a:r>
            <a:r>
              <a:rPr lang="de-DE" dirty="0" err="1"/>
              <a:t>Slides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E583C8-EAC4-4816-9C71-354370F3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3DFE8-404D-4CDD-ACB1-AFCB6B7A4C7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7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7E70F-5814-4973-9127-4C75D36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712B45-3F8D-45E8-AF3B-F9EBD0FA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6B0F76-EA65-4A83-8FAC-4AF08172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60E7A-342D-42A0-A84A-136CEDC684CB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FC497B-FB2F-426C-8FC1-C6CA22B4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112"/>
            <a:ext cx="9144000" cy="49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53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0FAEA-824C-4643-95D5-C0896FFF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FEP-efficiency PANGEA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9A2FE4-A830-4C5E-9B20-31C9BDD1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DB317-7904-4CB3-AB64-F2EC2D35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1CC91-37D9-4F09-922B-BDA7F9AEF5C6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CF5A48-14D4-43FB-B87E-6E88D1952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82" y="1124744"/>
            <a:ext cx="6754035" cy="48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26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7EB33-6C94-4C43-BF43-671BF5E0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ymbol" panose="05050102010706020507" pitchFamily="18" charset="2"/>
              </a:rPr>
              <a:t>X</a:t>
            </a:r>
            <a:r>
              <a:rPr lang="de-DE" baseline="30000" dirty="0"/>
              <a:t>- </a:t>
            </a:r>
            <a:r>
              <a:rPr lang="de-DE" dirty="0"/>
              <a:t>-</a:t>
            </a:r>
            <a:r>
              <a:rPr lang="de-DE" baseline="30000" dirty="0"/>
              <a:t> 208</a:t>
            </a:r>
            <a:r>
              <a:rPr lang="de-DE" dirty="0"/>
              <a:t>Pb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DC0B65-50B8-4B1D-966A-8867EC67A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862A8A-86EC-4A01-B7E8-4CE43576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09513-DF77-4E1A-B331-4518C5D3157C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A754AE-BE7B-4978-8EDA-BFC22054A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44" y="1199703"/>
            <a:ext cx="4660461" cy="49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46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F06F0-F99F-4CCC-BE0E-2E33F018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-1"/>
            <a:ext cx="8444805" cy="685801"/>
          </a:xfrm>
        </p:spPr>
        <p:txBody>
          <a:bodyPr/>
          <a:lstStyle/>
          <a:p>
            <a:r>
              <a:rPr lang="en-US" dirty="0"/>
              <a:t>Absorber materials - observables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F325DF-FD42-4FF7-8ABC-B72F1C74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D51183-3095-4433-BEA9-2B4E7F63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23BC9-8998-4A35-9C75-4D79F5CA3D3A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B8C2BF-978E-432F-B903-E9450B7A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73" y="1124744"/>
            <a:ext cx="4970453" cy="49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44B2DE2-D50F-44CA-ABC4-CB864D80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HPGe</a:t>
            </a:r>
            <a:r>
              <a:rPr lang="de-DE" dirty="0"/>
              <a:t> Irradiation </a:t>
            </a:r>
            <a:r>
              <a:rPr lang="de-DE" dirty="0" err="1"/>
              <a:t>test</a:t>
            </a:r>
            <a:r>
              <a:rPr lang="de-DE" dirty="0"/>
              <a:t> at COSY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86F1CA-0CFB-45CC-BE42-8AD541CD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800" dirty="0" err="1"/>
              <a:t>HPGe</a:t>
            </a:r>
            <a:r>
              <a:rPr lang="de-DE" sz="4800" dirty="0"/>
              <a:t> Irradiation </a:t>
            </a:r>
            <a:r>
              <a:rPr lang="de-DE" sz="4800" dirty="0" err="1"/>
              <a:t>test</a:t>
            </a:r>
            <a:r>
              <a:rPr lang="de-DE" sz="4800" dirty="0"/>
              <a:t> at COSY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EF9D8-619A-46E7-BB7B-FCAF5F51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3208C-CCC7-44F1-99AB-F13E795B2A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2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E8963-37DA-46AB-AC04-5708CBD8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PANGEA in PANDA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64A838-2D60-444F-A8FF-EA497A02B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86ECD0-BCD6-4519-A8A8-9112BB85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5AEB3-D503-454F-A3E0-D1790CBFB251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323195-F671-42D9-BE83-04871783E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904"/>
            <a:ext cx="9144000" cy="508819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D2F6271-2F68-4942-93C5-28E8BB380197}"/>
              </a:ext>
            </a:extLst>
          </p:cNvPr>
          <p:cNvSpPr/>
          <p:nvPr/>
        </p:nvSpPr>
        <p:spPr>
          <a:xfrm>
            <a:off x="446400" y="486587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HPGe</a:t>
            </a:r>
            <a:r>
              <a:rPr lang="de-DE" sz="2400" dirty="0"/>
              <a:t> </a:t>
            </a:r>
            <a:r>
              <a:rPr lang="de-DE" sz="2400" dirty="0" err="1"/>
              <a:t>crystals</a:t>
            </a:r>
            <a:r>
              <a:rPr lang="de-DE" sz="2400" dirty="0"/>
              <a:t> </a:t>
            </a:r>
            <a:r>
              <a:rPr lang="de-DE" sz="2400" dirty="0" err="1"/>
              <a:t>susceptible</a:t>
            </a:r>
            <a:br>
              <a:rPr lang="de-DE" sz="2400" dirty="0"/>
            </a:b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neutron</a:t>
            </a:r>
            <a:r>
              <a:rPr lang="de-DE" sz="2400" dirty="0"/>
              <a:t> </a:t>
            </a:r>
            <a:r>
              <a:rPr lang="de-DE" sz="2400" dirty="0" err="1"/>
              <a:t>irradiation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PANDA (180 </a:t>
            </a:r>
            <a:r>
              <a:rPr lang="de-DE" sz="2400" dirty="0" err="1"/>
              <a:t>days</a:t>
            </a:r>
            <a:r>
              <a:rPr lang="de-DE" sz="2400" dirty="0"/>
              <a:t>): </a:t>
            </a:r>
            <a:br>
              <a:rPr lang="de-DE" sz="2400" dirty="0"/>
            </a:br>
            <a:r>
              <a:rPr lang="de-DE" sz="2400" dirty="0"/>
              <a:t>	n </a:t>
            </a:r>
            <a:r>
              <a:rPr lang="de-DE" sz="2400" dirty="0" err="1"/>
              <a:t>fluence</a:t>
            </a:r>
            <a:r>
              <a:rPr lang="de-DE" sz="2400" dirty="0"/>
              <a:t> ≈10</a:t>
            </a:r>
            <a:r>
              <a:rPr lang="de-DE" sz="2400" baseline="30000" dirty="0"/>
              <a:t>10</a:t>
            </a:r>
            <a:r>
              <a:rPr lang="de-DE" sz="2400" dirty="0"/>
              <a:t> n/cm</a:t>
            </a:r>
            <a:r>
              <a:rPr lang="de-DE" sz="2400" baseline="30000" dirty="0"/>
              <a:t>2</a:t>
            </a:r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35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DDEED01-541F-4DEE-BEDF-DE4C67B3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HPGe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B5347EA-E121-4A97-81B5-1AA5697E5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br>
              <a:rPr lang="de-DE" sz="2400" dirty="0"/>
            </a:b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Irradiation </a:t>
            </a:r>
            <a:r>
              <a:rPr lang="de-DE" sz="2400" dirty="0" err="1"/>
              <a:t>test</a:t>
            </a:r>
            <a:r>
              <a:rPr lang="de-DE" sz="2400" dirty="0"/>
              <a:t> at COSY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single</a:t>
            </a:r>
            <a:r>
              <a:rPr lang="de-DE" sz="2400" dirty="0"/>
              <a:t> </a:t>
            </a:r>
            <a:r>
              <a:rPr lang="de-DE" sz="2400" dirty="0" err="1"/>
              <a:t>crystal</a:t>
            </a:r>
            <a:r>
              <a:rPr lang="de-DE" sz="2400" dirty="0"/>
              <a:t> prototype</a:t>
            </a:r>
          </a:p>
          <a:p>
            <a:r>
              <a:rPr lang="en-US" sz="2400" dirty="0"/>
              <a:t>5.5 days COSY</a:t>
            </a:r>
            <a:br>
              <a:rPr lang="en-US" sz="2400" dirty="0"/>
            </a:br>
            <a:r>
              <a:rPr lang="en-US" sz="2400" dirty="0"/>
              <a:t> 	→ 96 days PANDA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9B636-F354-4414-B732-CF0306BF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29D40-B6C4-432A-B327-A6E7341A4564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6B70987-F07C-4944-967D-9B9E4E7D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52" y="1207293"/>
            <a:ext cx="6365696" cy="39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DDF8C-064D-4873-B698-9FD86514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Influence</a:t>
            </a:r>
            <a:r>
              <a:rPr lang="de-DE" dirty="0"/>
              <a:t> on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aseline="30000" dirty="0"/>
              <a:t>60</a:t>
            </a:r>
            <a:r>
              <a:rPr lang="de-DE" dirty="0"/>
              <a:t>Co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8DC16D-BC31-4726-BE1C-7948B076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2400" dirty="0"/>
          </a:p>
          <a:p>
            <a:endParaRPr lang="de-DE" dirty="0"/>
          </a:p>
          <a:p>
            <a:br>
              <a:rPr lang="de-DE" sz="2400" dirty="0"/>
            </a:br>
            <a:r>
              <a:rPr lang="de-DE" sz="1000" dirty="0"/>
              <a:t> </a:t>
            </a:r>
            <a:endParaRPr lang="de-DE" sz="2400" dirty="0"/>
          </a:p>
          <a:p>
            <a:r>
              <a:rPr lang="en-US" sz="2400" dirty="0"/>
              <a:t>Additional lines; enhanced compare to PANDA</a:t>
            </a:r>
          </a:p>
          <a:p>
            <a:r>
              <a:rPr lang="en-US" sz="2400" dirty="0"/>
              <a:t>Line shape changes: Low energy tails, worse resolution</a:t>
            </a:r>
          </a:p>
          <a:p>
            <a:r>
              <a:rPr lang="en-US" sz="2400" dirty="0"/>
              <a:t>Pulse shape analysis (PSA) allows partial recovery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E878CC-6242-4DC6-A203-F9F3B610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8136" y="6569075"/>
            <a:ext cx="2438000" cy="365125"/>
          </a:xfrm>
        </p:spPr>
        <p:txBody>
          <a:bodyPr/>
          <a:lstStyle/>
          <a:p>
            <a:pPr>
              <a:defRPr/>
            </a:pPr>
            <a:fld id="{7F904E2D-91C7-43FE-969A-D131EE2005CD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F0F797-0114-4836-9E9A-9AAED6DF8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237"/>
            <a:ext cx="9144000" cy="38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5385D-A010-4105-B070-92DAA95B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PSA: Moving </a:t>
            </a:r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B426E-54A0-4692-ABB3-5BE2ADFB6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Digital pulse processing via</a:t>
            </a:r>
            <a:br>
              <a:rPr lang="en-US" sz="2400" dirty="0"/>
            </a:br>
            <a:r>
              <a:rPr lang="en-US" sz="2400" dirty="0"/>
              <a:t>moving window deconvolution</a:t>
            </a:r>
            <a:br>
              <a:rPr lang="en-US" sz="2400" dirty="0"/>
            </a:br>
            <a:r>
              <a:rPr lang="en-US" sz="1400" dirty="0"/>
              <a:t> </a:t>
            </a:r>
            <a:endParaRPr lang="en-US" sz="2400" dirty="0"/>
          </a:p>
          <a:p>
            <a:pPr lvl="1"/>
            <a:r>
              <a:rPr lang="de-DE" sz="2000" dirty="0" err="1"/>
              <a:t>Deconvolution</a:t>
            </a:r>
            <a:endParaRPr lang="de-DE" sz="2000" dirty="0"/>
          </a:p>
          <a:p>
            <a:pPr lvl="1"/>
            <a:r>
              <a:rPr lang="de-DE" sz="2000" dirty="0" err="1"/>
              <a:t>Numerical</a:t>
            </a:r>
            <a:r>
              <a:rPr lang="de-DE" sz="2000" dirty="0"/>
              <a:t> </a:t>
            </a:r>
            <a:r>
              <a:rPr lang="de-DE" sz="2000" dirty="0" err="1"/>
              <a:t>differentiation</a:t>
            </a:r>
            <a:endParaRPr lang="de-DE" sz="2000" dirty="0"/>
          </a:p>
          <a:p>
            <a:pPr lvl="1"/>
            <a:r>
              <a:rPr lang="de-DE" sz="2000" dirty="0"/>
              <a:t>Moving </a:t>
            </a:r>
            <a:r>
              <a:rPr lang="de-DE" sz="2000" dirty="0" err="1"/>
              <a:t>average</a:t>
            </a:r>
            <a:r>
              <a:rPr lang="de-DE" sz="2000" dirty="0"/>
              <a:t> (</a:t>
            </a:r>
            <a:r>
              <a:rPr lang="de-DE" sz="2000" dirty="0" err="1"/>
              <a:t>low</a:t>
            </a:r>
            <a:r>
              <a:rPr lang="de-DE" sz="2000" dirty="0"/>
              <a:t> pass)</a:t>
            </a:r>
          </a:p>
          <a:p>
            <a:endParaRPr lang="de-DE" sz="2400" dirty="0"/>
          </a:p>
          <a:p>
            <a:r>
              <a:rPr lang="en-US" sz="2400" dirty="0"/>
              <a:t>Increased rate capabilities</a:t>
            </a:r>
            <a:br>
              <a:rPr lang="en-US" sz="2400" dirty="0"/>
            </a:br>
            <a:r>
              <a:rPr lang="en-US" sz="2400" dirty="0"/>
              <a:t>→ Pile-up handling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7B675E-CBF2-498E-8588-DD792955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0B0C1-60B7-409A-97F1-86F65CE44697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78CB8D-926E-413E-825E-1EB683A84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800" y="922036"/>
            <a:ext cx="4248249" cy="522913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EBEDCE3-3A58-4236-B96C-A174FB5D0F60}"/>
              </a:ext>
            </a:extLst>
          </p:cNvPr>
          <p:cNvSpPr/>
          <p:nvPr/>
        </p:nvSpPr>
        <p:spPr>
          <a:xfrm>
            <a:off x="2123728" y="234888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i="1" dirty="0">
                <a:solidFill>
                  <a:srgbClr val="000000"/>
                </a:solidFill>
                <a:latin typeface="+mj-lt"/>
              </a:rPr>
              <a:t>M. Lauer,  http://doi.org/10.11588/heidok.00004991</a:t>
            </a:r>
            <a:endParaRPr lang="de-DE" sz="4800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403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DF137-B1AB-4FDC-9EEA-0D0ACCC0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Radiation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correction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89A04-DF8D-4225-B4C6-F6AB187FB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2400" dirty="0"/>
              <a:t>Low energy tails cause by trapped holes</a:t>
            </a:r>
          </a:p>
          <a:p>
            <a:r>
              <a:rPr lang="en-US" sz="2400" dirty="0"/>
              <a:t>Trapping prob. depends on path length of holes</a:t>
            </a:r>
          </a:p>
          <a:p>
            <a:r>
              <a:rPr lang="en-US" sz="2400" dirty="0"/>
              <a:t>Analysis of rising edge of detector signal</a:t>
            </a:r>
            <a:br>
              <a:rPr lang="en-US" sz="2400" dirty="0"/>
            </a:br>
            <a:r>
              <a:rPr lang="en-US" sz="2400" dirty="0"/>
              <a:t>→ Radial interaction point</a:t>
            </a:r>
          </a:p>
          <a:p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6D164B-9CBA-4F6A-8265-5CD4E1DE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0E281-D357-43A9-8CB0-B202CD150948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AD511C-0739-49B6-A214-DDD4AA4D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30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37603-5813-439A-8A8C-397B1EE1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Corrections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B824C2-7BE5-460A-982C-CA87CB9FD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No correction			           After correction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C13C5C-D549-4E97-8C0E-778B2265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3DFE8-404D-4CDD-ACB1-AFCB6B7A4C7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853ADD-D164-422C-910B-FEB39EF0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848485"/>
            <a:ext cx="3706864" cy="31365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3FE0DD0-F6B3-4474-A9EC-FB08BBDD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56" y="1893521"/>
            <a:ext cx="3799419" cy="31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3399"/>
            </a:gs>
            <a:gs pos="100000">
              <a:srgbClr val="FFFFFF">
                <a:alpha val="44000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573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hij_template_talk_mso_new" id="{444968BD-4A96-4EB7-95CC-71A30503D3EB}" vid="{A24A5DAF-453D-4664-A927-6C887856E96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hij_template_talk_mso</Template>
  <TotalTime>0</TotalTime>
  <Words>348</Words>
  <Application>Microsoft Office PowerPoint</Application>
  <PresentationFormat>Bildschirmpräsentation (4:3)</PresentationFormat>
  <Paragraphs>179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Verdana</vt:lpstr>
      <vt:lpstr>Office Theme</vt:lpstr>
      <vt:lpstr>HPGe irradiation test and hyperatom experiment</vt:lpstr>
      <vt:lpstr>Outline</vt:lpstr>
      <vt:lpstr>HPGe Irradiation test at COSY</vt:lpstr>
      <vt:lpstr>PANGEA in PANDA</vt:lpstr>
      <vt:lpstr>HPGe irradiation test</vt:lpstr>
      <vt:lpstr>Influence on spectrum of 60Co</vt:lpstr>
      <vt:lpstr>PSA: Moving window analysis</vt:lpstr>
      <vt:lpstr>Radiation damage correction</vt:lpstr>
      <vt:lpstr>Effect of Corrections</vt:lpstr>
      <vt:lpstr>Gaussian shape recovery</vt:lpstr>
      <vt:lpstr>Results</vt:lpstr>
      <vt:lpstr>Feas. studies: hyperatom exp.</vt:lpstr>
      <vt:lpstr>Hyperatoms</vt:lpstr>
      <vt:lpstr>Observables</vt:lpstr>
      <vt:lpstr>X- - 208Pb observables</vt:lpstr>
      <vt:lpstr>Production: Target system</vt:lpstr>
      <vt:lpstr>Secondary target</vt:lpstr>
      <vt:lpstr>Event selection</vt:lpstr>
      <vt:lpstr>Systematics</vt:lpstr>
      <vt:lpstr>Predictions </vt:lpstr>
      <vt:lpstr>Experimental Landscape</vt:lpstr>
      <vt:lpstr>Summary</vt:lpstr>
      <vt:lpstr>PowerPoint-Präsentation</vt:lpstr>
      <vt:lpstr>PowerPoint-Präsentation</vt:lpstr>
      <vt:lpstr>FEP-efficiency PANGEA</vt:lpstr>
      <vt:lpstr>X- - 208Pb</vt:lpstr>
      <vt:lpstr>Absorber materials - observables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chahn</dc:creator>
  <cp:lastModifiedBy>steinen</cp:lastModifiedBy>
  <cp:revision>139</cp:revision>
  <cp:lastPrinted>2019-01-09T10:58:55Z</cp:lastPrinted>
  <dcterms:created xsi:type="dcterms:W3CDTF">2018-12-03T12:35:26Z</dcterms:created>
  <dcterms:modified xsi:type="dcterms:W3CDTF">2019-06-21T10:03:05Z</dcterms:modified>
</cp:coreProperties>
</file>