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9" r:id="rId2"/>
    <p:sldId id="307" r:id="rId3"/>
    <p:sldId id="308" r:id="rId4"/>
    <p:sldId id="310" r:id="rId5"/>
    <p:sldId id="299" r:id="rId6"/>
    <p:sldId id="304" r:id="rId7"/>
    <p:sldId id="314" r:id="rId8"/>
    <p:sldId id="315" r:id="rId9"/>
    <p:sldId id="317" r:id="rId10"/>
    <p:sldId id="318" r:id="rId11"/>
    <p:sldId id="320" r:id="rId12"/>
    <p:sldId id="319" r:id="rId13"/>
    <p:sldId id="294" r:id="rId14"/>
    <p:sldId id="311" r:id="rId15"/>
    <p:sldId id="312" r:id="rId16"/>
    <p:sldId id="313" r:id="rId17"/>
    <p:sldId id="300" r:id="rId18"/>
    <p:sldId id="321" r:id="rId19"/>
    <p:sldId id="322" r:id="rId20"/>
    <p:sldId id="323" r:id="rId21"/>
    <p:sldId id="306" r:id="rId22"/>
  </p:sldIdLst>
  <p:sldSz cx="9144000" cy="6858000" type="screen4x3"/>
  <p:notesSz cx="9874250" cy="67976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FF"/>
    <a:srgbClr val="00CC00"/>
    <a:srgbClr val="66CCFF"/>
    <a:srgbClr val="00FFFF"/>
    <a:srgbClr val="9900CC"/>
    <a:srgbClr val="FF3399"/>
    <a:srgbClr val="66FF33"/>
    <a:srgbClr val="0033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08" autoAdjust="0"/>
    <p:restoredTop sz="94787" autoAdjust="0"/>
  </p:normalViewPr>
  <p:slideViewPr>
    <p:cSldViewPr>
      <p:cViewPr varScale="1">
        <p:scale>
          <a:sx n="76" d="100"/>
          <a:sy n="76" d="100"/>
        </p:scale>
        <p:origin x="259"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2825400873474"/>
          <c:y val="0.17171286808327041"/>
          <c:w val="0.7516709065213002"/>
          <c:h val="0.60673246323661589"/>
        </c:manualLayout>
      </c:layout>
      <c:scatterChart>
        <c:scatterStyle val="lineMarker"/>
        <c:varyColors val="0"/>
        <c:ser>
          <c:idx val="0"/>
          <c:order val="0"/>
          <c:tx>
            <c:strRef>
              <c:f>'con errori'!$AC$1</c:f>
              <c:strCache>
                <c:ptCount val="1"/>
                <c:pt idx="0">
                  <c:v>cross</c:v>
                </c:pt>
              </c:strCache>
            </c:strRef>
          </c:tx>
          <c:spPr>
            <a:ln w="19050" cap="rnd">
              <a:noFill/>
              <a:round/>
            </a:ln>
            <a:effectLst/>
          </c:spPr>
          <c:marker>
            <c:symbol val="circle"/>
            <c:size val="7"/>
            <c:spPr>
              <a:solidFill>
                <a:srgbClr val="0000FF"/>
              </a:solidFill>
              <a:ln w="9525">
                <a:solidFill>
                  <a:schemeClr val="accent1"/>
                </a:solidFill>
              </a:ln>
              <a:effectLst/>
            </c:spPr>
          </c:marker>
          <c:errBars>
            <c:errDir val="y"/>
            <c:errBarType val="both"/>
            <c:errValType val="cust"/>
            <c:noEndCap val="0"/>
            <c:plus>
              <c:numRef>
                <c:f>'con errori'!$AE$2:$AE$31</c:f>
                <c:numCache>
                  <c:formatCode>General</c:formatCode>
                  <c:ptCount val="30"/>
                  <c:pt idx="0">
                    <c:v>1.7844094643642991E-11</c:v>
                  </c:pt>
                  <c:pt idx="4">
                    <c:v>7.6659840275036734E-11</c:v>
                  </c:pt>
                  <c:pt idx="7">
                    <c:v>1.0508888994455459E-10</c:v>
                  </c:pt>
                  <c:pt idx="12">
                    <c:v>7.1824773316476539E-12</c:v>
                  </c:pt>
                  <c:pt idx="19">
                    <c:v>3.7789935797801833E-12</c:v>
                  </c:pt>
                  <c:pt idx="23">
                    <c:v>2.4321460788864792E-11</c:v>
                  </c:pt>
                  <c:pt idx="27">
                    <c:v>7.6389877919784627E-11</c:v>
                  </c:pt>
                </c:numCache>
              </c:numRef>
            </c:plus>
            <c:minus>
              <c:numRef>
                <c:f>'con errori'!$AE$2:$AE$31</c:f>
                <c:numCache>
                  <c:formatCode>General</c:formatCode>
                  <c:ptCount val="30"/>
                  <c:pt idx="0">
                    <c:v>1.7844094643642991E-11</c:v>
                  </c:pt>
                  <c:pt idx="4">
                    <c:v>7.6659840275036734E-11</c:v>
                  </c:pt>
                  <c:pt idx="7">
                    <c:v>1.0508888994455459E-10</c:v>
                  </c:pt>
                  <c:pt idx="12">
                    <c:v>7.1824773316476539E-12</c:v>
                  </c:pt>
                  <c:pt idx="19">
                    <c:v>3.7789935797801833E-12</c:v>
                  </c:pt>
                  <c:pt idx="23">
                    <c:v>2.4321460788864792E-11</c:v>
                  </c:pt>
                  <c:pt idx="27">
                    <c:v>7.6389877919784627E-11</c:v>
                  </c:pt>
                </c:numCache>
              </c:numRef>
            </c:minus>
            <c:spPr>
              <a:noFill/>
              <a:ln w="9525" cap="flat" cmpd="sng" algn="ctr">
                <a:solidFill>
                  <a:schemeClr val="tx1">
                    <a:lumMod val="65000"/>
                    <a:lumOff val="35000"/>
                  </a:schemeClr>
                </a:solidFill>
                <a:round/>
              </a:ln>
              <a:effectLst/>
            </c:spPr>
          </c:errBars>
          <c:xVal>
            <c:numRef>
              <c:f>'con errori'!$AB$2:$AB$35</c:f>
              <c:numCache>
                <c:formatCode>General</c:formatCode>
                <c:ptCount val="34"/>
                <c:pt idx="0">
                  <c:v>11.34</c:v>
                </c:pt>
                <c:pt idx="4">
                  <c:v>25.14</c:v>
                </c:pt>
                <c:pt idx="7">
                  <c:v>38.700000000000003</c:v>
                </c:pt>
                <c:pt idx="12">
                  <c:v>4.62</c:v>
                </c:pt>
                <c:pt idx="19">
                  <c:v>2.59</c:v>
                </c:pt>
                <c:pt idx="22">
                  <c:v>14.94</c:v>
                </c:pt>
                <c:pt idx="25">
                  <c:v>14.94</c:v>
                </c:pt>
                <c:pt idx="27">
                  <c:v>31.23</c:v>
                </c:pt>
                <c:pt idx="29">
                  <c:v>31.23</c:v>
                </c:pt>
              </c:numCache>
            </c:numRef>
          </c:xVal>
          <c:yVal>
            <c:numRef>
              <c:f>'con errori'!$AC$2:$AC$35</c:f>
              <c:numCache>
                <c:formatCode>General</c:formatCode>
                <c:ptCount val="34"/>
                <c:pt idx="0">
                  <c:v>4.7747512434625919E-10</c:v>
                </c:pt>
                <c:pt idx="4">
                  <c:v>3.8314387804183723E-9</c:v>
                </c:pt>
                <c:pt idx="7" formatCode="0.00E+00">
                  <c:v>7.7507650061007686E-9</c:v>
                </c:pt>
                <c:pt idx="12">
                  <c:v>1.0208216899017812E-10</c:v>
                </c:pt>
                <c:pt idx="19">
                  <c:v>1.5581189361677166E-11</c:v>
                </c:pt>
                <c:pt idx="22">
                  <c:v>8.6537830566310123E-10</c:v>
                </c:pt>
                <c:pt idx="27">
                  <c:v>4.8685869850372576E-9</c:v>
                </c:pt>
              </c:numCache>
            </c:numRef>
          </c:yVal>
          <c:smooth val="0"/>
          <c:extLst>
            <c:ext xmlns:c16="http://schemas.microsoft.com/office/drawing/2014/chart" uri="{C3380CC4-5D6E-409C-BE32-E72D297353CC}">
              <c16:uniqueId val="{00000000-6EF1-4DBD-A24B-66812703F07C}"/>
            </c:ext>
          </c:extLst>
        </c:ser>
        <c:dLbls>
          <c:showLegendKey val="0"/>
          <c:showVal val="0"/>
          <c:showCatName val="0"/>
          <c:showSerName val="0"/>
          <c:showPercent val="0"/>
          <c:showBubbleSize val="0"/>
        </c:dLbls>
        <c:axId val="319134944"/>
        <c:axId val="358252816"/>
      </c:scatterChart>
      <c:valAx>
        <c:axId val="319134944"/>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dirty="0"/>
                  <a:t>LET</a:t>
                </a:r>
                <a:r>
                  <a:rPr lang="en-GB" sz="1400" baseline="0" dirty="0"/>
                  <a:t> [MeV cm</a:t>
                </a:r>
                <a:r>
                  <a:rPr lang="en-GB" sz="1400" baseline="30000" dirty="0"/>
                  <a:t>2</a:t>
                </a:r>
                <a:r>
                  <a:rPr lang="en-GB" sz="1400" baseline="0" dirty="0"/>
                  <a:t>/mg]</a:t>
                </a:r>
                <a:endParaRPr lang="en-GB" sz="1400" dirty="0"/>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8252816"/>
        <c:crossesAt val="1.0000000000000006E-11"/>
        <c:crossBetween val="midCat"/>
      </c:valAx>
      <c:valAx>
        <c:axId val="358252816"/>
        <c:scaling>
          <c:logBase val="10"/>
          <c:orientation val="minMax"/>
          <c:max val="1.0000000000000005E-8"/>
          <c:min val="1.0000000000000006E-1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dirty="0"/>
                  <a:t>Cross</a:t>
                </a:r>
                <a:r>
                  <a:rPr lang="en-GB" sz="1400" baseline="0" dirty="0"/>
                  <a:t> section [cm</a:t>
                </a:r>
                <a:r>
                  <a:rPr lang="en-GB" sz="1400" baseline="30000" dirty="0"/>
                  <a:t>2</a:t>
                </a:r>
                <a:r>
                  <a:rPr lang="en-GB" sz="1400" baseline="0" dirty="0"/>
                  <a:t>/bit]</a:t>
                </a:r>
                <a:endParaRPr lang="en-GB" sz="1400"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9134944"/>
        <c:crosses val="autoZero"/>
        <c:crossBetween val="midCat"/>
        <c:majorUnit val="1.0000000000000005E-9"/>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9161636399988"/>
          <c:y val="0.16267964765878534"/>
          <c:w val="0.63337098057232322"/>
          <c:h val="0.61444883714987641"/>
        </c:manualLayout>
      </c:layout>
      <c:scatterChart>
        <c:scatterStyle val="lineMarker"/>
        <c:varyColors val="0"/>
        <c:ser>
          <c:idx val="0"/>
          <c:order val="0"/>
          <c:tx>
            <c:v>All</c:v>
          </c:tx>
          <c:spPr>
            <a:ln w="25400" cap="rnd">
              <a:noFill/>
              <a:round/>
            </a:ln>
            <a:effectLst/>
          </c:spPr>
          <c:marker>
            <c:symbol val="square"/>
            <c:size val="6"/>
            <c:spPr>
              <a:solidFill>
                <a:srgbClr val="0033CC"/>
              </a:solidFill>
              <a:ln w="9525">
                <a:solidFill>
                  <a:schemeClr val="accent1"/>
                </a:solidFill>
              </a:ln>
              <a:effectLst/>
            </c:spPr>
          </c:marker>
          <c:errBars>
            <c:errDir val="y"/>
            <c:errBarType val="both"/>
            <c:errValType val="cust"/>
            <c:noEndCap val="0"/>
            <c:plus>
              <c:numRef>
                <c:f>'seusbit Ch Registers (2)'!$P$5:$P$6</c:f>
                <c:numCache>
                  <c:formatCode>General</c:formatCode>
                  <c:ptCount val="2"/>
                  <c:pt idx="0">
                    <c:v>1.7118447606046727E-6</c:v>
                  </c:pt>
                  <c:pt idx="1">
                    <c:v>1.0907863812862739E-6</c:v>
                  </c:pt>
                </c:numCache>
              </c:numRef>
            </c:plus>
            <c:minus>
              <c:numRef>
                <c:f>'seusbit Ch Registers (2)'!$P$5:$P$6</c:f>
                <c:numCache>
                  <c:formatCode>General</c:formatCode>
                  <c:ptCount val="2"/>
                  <c:pt idx="0">
                    <c:v>1.7118447606046727E-6</c:v>
                  </c:pt>
                  <c:pt idx="1">
                    <c:v>1.0907863812862739E-6</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 Ch Registers (2)'!$J$5:$J$6</c:f>
              <c:numCache>
                <c:formatCode>General</c:formatCode>
                <c:ptCount val="2"/>
                <c:pt idx="0">
                  <c:v>100</c:v>
                </c:pt>
                <c:pt idx="1">
                  <c:v>200</c:v>
                </c:pt>
              </c:numCache>
            </c:numRef>
          </c:xVal>
          <c:yVal>
            <c:numRef>
              <c:f>'seusbit Ch Registers (2)'!$K$5:$K$6</c:f>
              <c:numCache>
                <c:formatCode>0.00E+00</c:formatCode>
                <c:ptCount val="2"/>
                <c:pt idx="0">
                  <c:v>5.1355342818140185E-6</c:v>
                </c:pt>
                <c:pt idx="1">
                  <c:v>3.9328862283054736E-6</c:v>
                </c:pt>
              </c:numCache>
            </c:numRef>
          </c:yVal>
          <c:smooth val="0"/>
          <c:extLst>
            <c:ext xmlns:c16="http://schemas.microsoft.com/office/drawing/2014/chart" uri="{C3380CC4-5D6E-409C-BE32-E72D297353CC}">
              <c16:uniqueId val="{00000000-5CA7-4025-A8D2-E39C2EF714EC}"/>
            </c:ext>
          </c:extLst>
        </c:ser>
        <c:ser>
          <c:idx val="1"/>
          <c:order val="1"/>
          <c:tx>
            <c:v>TMR</c:v>
          </c:tx>
          <c:spPr>
            <a:ln w="25400" cap="rnd">
              <a:noFill/>
              <a:round/>
            </a:ln>
            <a:effectLst/>
          </c:spPr>
          <c:marker>
            <c:symbol val="diamond"/>
            <c:size val="6"/>
            <c:spPr>
              <a:solidFill>
                <a:srgbClr val="FF0000"/>
              </a:solidFill>
              <a:ln w="9525">
                <a:solidFill>
                  <a:schemeClr val="accent2"/>
                </a:solidFill>
              </a:ln>
              <a:effectLst/>
            </c:spPr>
          </c:marker>
          <c:errBars>
            <c:errDir val="y"/>
            <c:errBarType val="both"/>
            <c:errValType val="cust"/>
            <c:noEndCap val="0"/>
            <c:plus>
              <c:numRef>
                <c:f>'seusbit Ch Registers (2)'!$S$5:$S$6</c:f>
                <c:numCache>
                  <c:formatCode>General</c:formatCode>
                  <c:ptCount val="2"/>
                  <c:pt idx="0">
                    <c:v>5.7061492020155764E-7</c:v>
                  </c:pt>
                  <c:pt idx="1">
                    <c:v>5.2399682829330857E-7</c:v>
                  </c:pt>
                </c:numCache>
              </c:numRef>
            </c:plus>
            <c:minus>
              <c:numRef>
                <c:f>'seusbit Ch Registers (2)'!$S$5:$S$6</c:f>
                <c:numCache>
                  <c:formatCode>General</c:formatCode>
                  <c:ptCount val="2"/>
                  <c:pt idx="0">
                    <c:v>5.7061492020155764E-7</c:v>
                  </c:pt>
                  <c:pt idx="1">
                    <c:v>5.2399682829330857E-7</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 Ch Registers (2)'!$J$5:$J$6</c:f>
              <c:numCache>
                <c:formatCode>General</c:formatCode>
                <c:ptCount val="2"/>
                <c:pt idx="0">
                  <c:v>100</c:v>
                </c:pt>
                <c:pt idx="1">
                  <c:v>200</c:v>
                </c:pt>
              </c:numCache>
            </c:numRef>
          </c:xVal>
          <c:yVal>
            <c:numRef>
              <c:f>'seusbit Ch Registers (2)'!$L$5:$L$6</c:f>
              <c:numCache>
                <c:formatCode>0.00E+00</c:formatCode>
                <c:ptCount val="2"/>
                <c:pt idx="0">
                  <c:v>5.7061492020155764E-7</c:v>
                </c:pt>
                <c:pt idx="1">
                  <c:v>9.0758912960895544E-7</c:v>
                </c:pt>
              </c:numCache>
            </c:numRef>
          </c:yVal>
          <c:smooth val="0"/>
          <c:extLst>
            <c:ext xmlns:c16="http://schemas.microsoft.com/office/drawing/2014/chart" uri="{C3380CC4-5D6E-409C-BE32-E72D297353CC}">
              <c16:uniqueId val="{00000001-5CA7-4025-A8D2-E39C2EF714EC}"/>
            </c:ext>
          </c:extLst>
        </c:ser>
        <c:ser>
          <c:idx val="2"/>
          <c:order val="2"/>
          <c:tx>
            <c:v>Hamming</c:v>
          </c:tx>
          <c:spPr>
            <a:ln w="25400" cap="rnd">
              <a:noFill/>
              <a:round/>
            </a:ln>
            <a:effectLst/>
          </c:spPr>
          <c:marker>
            <c:symbol val="diamond"/>
            <c:size val="6"/>
            <c:spPr>
              <a:solidFill>
                <a:srgbClr val="CC0099"/>
              </a:solidFill>
              <a:ln w="9525">
                <a:solidFill>
                  <a:schemeClr val="accent3"/>
                </a:solidFill>
              </a:ln>
              <a:effectLst/>
            </c:spPr>
          </c:marker>
          <c:errBars>
            <c:errDir val="y"/>
            <c:errBarType val="both"/>
            <c:errValType val="cust"/>
            <c:noEndCap val="0"/>
            <c:plus>
              <c:numRef>
                <c:f>'seusbit Ch Registers (2)'!$V$5:$V$6</c:f>
                <c:numCache>
                  <c:formatCode>General</c:formatCode>
                  <c:ptCount val="2"/>
                  <c:pt idx="0">
                    <c:v>1.6139427180829684E-6</c:v>
                  </c:pt>
                  <c:pt idx="1">
                    <c:v>9.5668294305802128E-7</c:v>
                  </c:pt>
                </c:numCache>
              </c:numRef>
            </c:plus>
            <c:minus>
              <c:numRef>
                <c:f>'seusbit Ch Registers (2)'!$V$5:$V$6</c:f>
                <c:numCache>
                  <c:formatCode>General</c:formatCode>
                  <c:ptCount val="2"/>
                  <c:pt idx="0">
                    <c:v>1.6139427180829684E-6</c:v>
                  </c:pt>
                  <c:pt idx="1">
                    <c:v>9.5668294305802128E-7</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 Ch Registers (2)'!$J$5:$J$6</c:f>
              <c:numCache>
                <c:formatCode>General</c:formatCode>
                <c:ptCount val="2"/>
                <c:pt idx="0">
                  <c:v>100</c:v>
                </c:pt>
                <c:pt idx="1">
                  <c:v>200</c:v>
                </c:pt>
              </c:numCache>
            </c:numRef>
          </c:xVal>
          <c:yVal>
            <c:numRef>
              <c:f>'seusbit Ch Registers (2)'!$M$5:$M$6</c:f>
              <c:numCache>
                <c:formatCode>0.00E+00</c:formatCode>
                <c:ptCount val="2"/>
                <c:pt idx="0">
                  <c:v>4.5649193616124611E-6</c:v>
                </c:pt>
                <c:pt idx="1">
                  <c:v>3.0252970986965181E-6</c:v>
                </c:pt>
              </c:numCache>
            </c:numRef>
          </c:yVal>
          <c:smooth val="0"/>
          <c:extLst>
            <c:ext xmlns:c16="http://schemas.microsoft.com/office/drawing/2014/chart" uri="{C3380CC4-5D6E-409C-BE32-E72D297353CC}">
              <c16:uniqueId val="{00000002-5CA7-4025-A8D2-E39C2EF714EC}"/>
            </c:ext>
          </c:extLst>
        </c:ser>
        <c:dLbls>
          <c:showLegendKey val="0"/>
          <c:showVal val="0"/>
          <c:showCatName val="0"/>
          <c:showSerName val="0"/>
          <c:showPercent val="0"/>
          <c:showBubbleSize val="0"/>
        </c:dLbls>
        <c:axId val="339605072"/>
        <c:axId val="259419888"/>
      </c:scatterChart>
      <c:valAx>
        <c:axId val="339605072"/>
        <c:scaling>
          <c:orientation val="minMax"/>
          <c:min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a:solidFill>
                      <a:sysClr val="windowText" lastClr="000000"/>
                    </a:solidFill>
                  </a:rPr>
                  <a:t>Beam current [nA]</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59419888"/>
        <c:crossesAt val="1.0000000000000005E-7"/>
        <c:crossBetween val="midCat"/>
      </c:valAx>
      <c:valAx>
        <c:axId val="259419888"/>
        <c:scaling>
          <c:logBase val="10"/>
          <c:orientation val="minMax"/>
          <c:max val="1.0000000000000004E-5"/>
          <c:min val="1.0000000000000005E-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solidFill>
                      <a:schemeClr val="tx1"/>
                    </a:solidFill>
                  </a:rPr>
                  <a:t>SEU</a:t>
                </a:r>
                <a:r>
                  <a:rPr lang="en-GB" sz="1400" baseline="0">
                    <a:solidFill>
                      <a:schemeClr val="tx1"/>
                    </a:solidFill>
                  </a:rPr>
                  <a:t> / (s </a:t>
                </a:r>
                <a:r>
                  <a:rPr lang="en-GB" sz="1400" baseline="0">
                    <a:solidFill>
                      <a:schemeClr val="tx1"/>
                    </a:solidFill>
                    <a:latin typeface="Times New Roman" panose="02020603050405020304" pitchFamily="18" charset="0"/>
                    <a:cs typeface="Times New Roman" panose="02020603050405020304" pitchFamily="18" charset="0"/>
                  </a:rPr>
                  <a:t>∙ bit)</a:t>
                </a:r>
                <a:endParaRPr lang="en-GB" sz="1400">
                  <a:solidFill>
                    <a:schemeClr val="tx1"/>
                  </a:solidFill>
                </a:endParaRPr>
              </a:p>
            </c:rich>
          </c:tx>
          <c:layout>
            <c:manualLayout>
              <c:xMode val="edge"/>
              <c:yMode val="edge"/>
              <c:x val="3.6024579180438755E-2"/>
              <c:y val="0.26751649089760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39605072"/>
        <c:crosses val="autoZero"/>
        <c:crossBetween val="midCat"/>
      </c:valAx>
      <c:spPr>
        <a:noFill/>
        <a:ln>
          <a:solidFill>
            <a:sysClr val="windowText" lastClr="000000"/>
          </a:solidFill>
        </a:ln>
        <a:effectLst/>
      </c:spPr>
    </c:plotArea>
    <c:legend>
      <c:legendPos val="b"/>
      <c:layout>
        <c:manualLayout>
          <c:xMode val="edge"/>
          <c:yMode val="edge"/>
          <c:x val="0.31397872980931146"/>
          <c:y val="4.554882656357806E-2"/>
          <c:w val="0.54528005907863675"/>
          <c:h val="7.823420542529541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9161636399988"/>
          <c:y val="0.16267964765878534"/>
          <c:w val="0.63337098057232322"/>
          <c:h val="0.61444883714987641"/>
        </c:manualLayout>
      </c:layout>
      <c:scatterChart>
        <c:scatterStyle val="lineMarker"/>
        <c:varyColors val="0"/>
        <c:ser>
          <c:idx val="0"/>
          <c:order val="0"/>
          <c:tx>
            <c:v>1-&gt;0</c:v>
          </c:tx>
          <c:spPr>
            <a:ln w="25400" cap="rnd">
              <a:noFill/>
              <a:round/>
            </a:ln>
            <a:effectLst/>
          </c:spPr>
          <c:marker>
            <c:symbol val="square"/>
            <c:size val="6"/>
            <c:spPr>
              <a:solidFill>
                <a:srgbClr val="0033CC"/>
              </a:solidFill>
              <a:ln w="9525">
                <a:solidFill>
                  <a:schemeClr val="accent1"/>
                </a:solidFill>
              </a:ln>
              <a:effectLst/>
            </c:spPr>
          </c:marker>
          <c:errBars>
            <c:errDir val="y"/>
            <c:errBarType val="both"/>
            <c:errValType val="cust"/>
            <c:noEndCap val="0"/>
            <c:plus>
              <c:numRef>
                <c:f>'seusbit Ch Registers (2)'!$AA$3:$AA$4</c:f>
                <c:numCache>
                  <c:formatCode>General</c:formatCode>
                  <c:ptCount val="2"/>
                  <c:pt idx="1">
                    <c:v>6.6979427388035036E-7</c:v>
                  </c:pt>
                </c:numCache>
              </c:numRef>
            </c:plus>
            <c:minus>
              <c:numRef>
                <c:f>'seusbit Ch Registers (2)'!$AA$3:$AA$4</c:f>
                <c:numCache>
                  <c:formatCode>General</c:formatCode>
                  <c:ptCount val="2"/>
                  <c:pt idx="1">
                    <c:v>6.6979427388035036E-7</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 Ch Registers (2)'!$J$3:$J$4</c:f>
              <c:numCache>
                <c:formatCode>General</c:formatCode>
                <c:ptCount val="2"/>
                <c:pt idx="0">
                  <c:v>200</c:v>
                </c:pt>
                <c:pt idx="1">
                  <c:v>300</c:v>
                </c:pt>
              </c:numCache>
            </c:numRef>
          </c:xVal>
          <c:yVal>
            <c:numRef>
              <c:f>'seusbit Ch Registers (2)'!$Y$3:$Y$4</c:f>
              <c:numCache>
                <c:formatCode>0.00E+00</c:formatCode>
                <c:ptCount val="2"/>
                <c:pt idx="1">
                  <c:v>1.640654203644825E-6</c:v>
                </c:pt>
              </c:numCache>
            </c:numRef>
          </c:yVal>
          <c:smooth val="0"/>
          <c:extLst>
            <c:ext xmlns:c16="http://schemas.microsoft.com/office/drawing/2014/chart" uri="{C3380CC4-5D6E-409C-BE32-E72D297353CC}">
              <c16:uniqueId val="{00000000-6508-4AD3-8358-73BB1FBED2AB}"/>
            </c:ext>
          </c:extLst>
        </c:ser>
        <c:ser>
          <c:idx val="1"/>
          <c:order val="1"/>
          <c:tx>
            <c:v>0-&gt;1</c:v>
          </c:tx>
          <c:spPr>
            <a:ln w="25400" cap="rnd">
              <a:noFill/>
              <a:round/>
            </a:ln>
            <a:effectLst/>
          </c:spPr>
          <c:marker>
            <c:symbol val="diamond"/>
            <c:size val="6"/>
            <c:spPr>
              <a:solidFill>
                <a:srgbClr val="FF0000"/>
              </a:solidFill>
              <a:ln w="9525">
                <a:solidFill>
                  <a:schemeClr val="accent2"/>
                </a:solidFill>
              </a:ln>
              <a:effectLst/>
            </c:spPr>
          </c:marker>
          <c:errBars>
            <c:errDir val="y"/>
            <c:errBarType val="both"/>
            <c:errValType val="cust"/>
            <c:noEndCap val="0"/>
            <c:plus>
              <c:numRef>
                <c:f>'seusbit Ch Registers (2)'!$AE$3:$AE$4</c:f>
                <c:numCache>
                  <c:formatCode>General</c:formatCode>
                  <c:ptCount val="2"/>
                  <c:pt idx="1">
                    <c:v>3.8670590432649024E-7</c:v>
                  </c:pt>
                </c:numCache>
              </c:numRef>
            </c:plus>
            <c:minus>
              <c:numRef>
                <c:f>'seusbit Ch Registers (2)'!$AE$3:$AE$4</c:f>
                <c:numCache>
                  <c:formatCode>General</c:formatCode>
                  <c:ptCount val="2"/>
                  <c:pt idx="1">
                    <c:v>3.8670590432649024E-7</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 Ch Registers (2)'!$J$3:$J$4</c:f>
              <c:numCache>
                <c:formatCode>General</c:formatCode>
                <c:ptCount val="2"/>
                <c:pt idx="0">
                  <c:v>200</c:v>
                </c:pt>
                <c:pt idx="1">
                  <c:v>300</c:v>
                </c:pt>
              </c:numCache>
            </c:numRef>
          </c:xVal>
          <c:yVal>
            <c:numRef>
              <c:f>'seusbit Ch Registers (2)'!$AC$3:$AC$4</c:f>
              <c:numCache>
                <c:formatCode>0.00E+00</c:formatCode>
                <c:ptCount val="2"/>
                <c:pt idx="1">
                  <c:v>5.4688473454827501E-7</c:v>
                </c:pt>
              </c:numCache>
            </c:numRef>
          </c:yVal>
          <c:smooth val="0"/>
          <c:extLst>
            <c:ext xmlns:c16="http://schemas.microsoft.com/office/drawing/2014/chart" uri="{C3380CC4-5D6E-409C-BE32-E72D297353CC}">
              <c16:uniqueId val="{00000001-6508-4AD3-8358-73BB1FBED2AB}"/>
            </c:ext>
          </c:extLst>
        </c:ser>
        <c:dLbls>
          <c:showLegendKey val="0"/>
          <c:showVal val="0"/>
          <c:showCatName val="0"/>
          <c:showSerName val="0"/>
          <c:showPercent val="0"/>
          <c:showBubbleSize val="0"/>
        </c:dLbls>
        <c:axId val="339605072"/>
        <c:axId val="259419888"/>
      </c:scatterChart>
      <c:valAx>
        <c:axId val="339605072"/>
        <c:scaling>
          <c:orientation val="minMax"/>
          <c:min val="1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a:solidFill>
                      <a:sysClr val="windowText" lastClr="000000"/>
                    </a:solidFill>
                  </a:rPr>
                  <a:t>Beam current [nA]</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59419888"/>
        <c:crossesAt val="1.0000000000000005E-7"/>
        <c:crossBetween val="midCat"/>
      </c:valAx>
      <c:valAx>
        <c:axId val="259419888"/>
        <c:scaling>
          <c:logBase val="10"/>
          <c:orientation val="minMax"/>
          <c:max val="1.0000000000000004E-5"/>
          <c:min val="1.0000000000000005E-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solidFill>
                      <a:schemeClr val="tx1"/>
                    </a:solidFill>
                  </a:rPr>
                  <a:t>SEU</a:t>
                </a:r>
                <a:r>
                  <a:rPr lang="en-GB" sz="1400" baseline="0">
                    <a:solidFill>
                      <a:schemeClr val="tx1"/>
                    </a:solidFill>
                  </a:rPr>
                  <a:t> / (s </a:t>
                </a:r>
                <a:r>
                  <a:rPr lang="en-GB" sz="1400" baseline="0">
                    <a:solidFill>
                      <a:schemeClr val="tx1"/>
                    </a:solidFill>
                    <a:latin typeface="Times New Roman" panose="02020603050405020304" pitchFamily="18" charset="0"/>
                    <a:cs typeface="Times New Roman" panose="02020603050405020304" pitchFamily="18" charset="0"/>
                  </a:rPr>
                  <a:t>∙ bit)</a:t>
                </a:r>
                <a:endParaRPr lang="en-GB" sz="1400">
                  <a:solidFill>
                    <a:schemeClr val="tx1"/>
                  </a:solidFill>
                </a:endParaRPr>
              </a:p>
            </c:rich>
          </c:tx>
          <c:layout>
            <c:manualLayout>
              <c:xMode val="edge"/>
              <c:yMode val="edge"/>
              <c:x val="3.6024579180438755E-2"/>
              <c:y val="0.26751649089760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39605072"/>
        <c:crosses val="autoZero"/>
        <c:crossBetween val="midCat"/>
      </c:valAx>
      <c:spPr>
        <a:noFill/>
        <a:ln>
          <a:solidFill>
            <a:sysClr val="windowText" lastClr="000000"/>
          </a:solidFill>
        </a:ln>
        <a:effectLst/>
      </c:spPr>
    </c:plotArea>
    <c:legend>
      <c:legendPos val="b"/>
      <c:layout>
        <c:manualLayout>
          <c:xMode val="edge"/>
          <c:yMode val="edge"/>
          <c:x val="0.31397872980931146"/>
          <c:y val="4.554882656357806E-2"/>
          <c:w val="0.54528005907863675"/>
          <c:h val="7.823420542529541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9161636399988"/>
          <c:y val="0.16267964765878534"/>
          <c:w val="0.63337098057232322"/>
          <c:h val="0.61444883714987641"/>
        </c:manualLayout>
      </c:layout>
      <c:scatterChart>
        <c:scatterStyle val="lineMarker"/>
        <c:varyColors val="0"/>
        <c:ser>
          <c:idx val="0"/>
          <c:order val="0"/>
          <c:tx>
            <c:v>1-&gt;0</c:v>
          </c:tx>
          <c:spPr>
            <a:ln w="25400" cap="rnd">
              <a:noFill/>
              <a:round/>
            </a:ln>
            <a:effectLst/>
          </c:spPr>
          <c:marker>
            <c:symbol val="square"/>
            <c:size val="6"/>
            <c:spPr>
              <a:solidFill>
                <a:srgbClr val="0033CC"/>
              </a:solidFill>
              <a:ln w="9525">
                <a:solidFill>
                  <a:schemeClr val="accent1"/>
                </a:solidFill>
              </a:ln>
              <a:effectLst/>
            </c:spPr>
          </c:marker>
          <c:errBars>
            <c:errDir val="y"/>
            <c:errBarType val="both"/>
            <c:errValType val="cust"/>
            <c:noEndCap val="0"/>
            <c:plus>
              <c:numRef>
                <c:f>'seusbit Ch Registers (2)'!$AA$5:$AA$6</c:f>
                <c:numCache>
                  <c:formatCode>General</c:formatCode>
                  <c:ptCount val="2"/>
                  <c:pt idx="0">
                    <c:v>1.5097051732362878E-6</c:v>
                  </c:pt>
                  <c:pt idx="1">
                    <c:v>8.5568323743691843E-7</c:v>
                  </c:pt>
                </c:numCache>
              </c:numRef>
            </c:plus>
            <c:minus>
              <c:numRef>
                <c:f>'seusbit Ch Registers (2)'!$AA$5:$AA$6</c:f>
                <c:numCache>
                  <c:formatCode>General</c:formatCode>
                  <c:ptCount val="2"/>
                  <c:pt idx="0">
                    <c:v>1.5097051732362878E-6</c:v>
                  </c:pt>
                  <c:pt idx="1">
                    <c:v>8.5568323743691843E-7</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 Ch Registers (2)'!$J$5:$J$6</c:f>
              <c:numCache>
                <c:formatCode>General</c:formatCode>
                <c:ptCount val="2"/>
                <c:pt idx="0">
                  <c:v>100</c:v>
                </c:pt>
                <c:pt idx="1">
                  <c:v>200</c:v>
                </c:pt>
              </c:numCache>
            </c:numRef>
          </c:xVal>
          <c:yVal>
            <c:numRef>
              <c:f>'seusbit Ch Registers (2)'!$Y$5:$Y$6</c:f>
              <c:numCache>
                <c:formatCode>0.00E+00</c:formatCode>
                <c:ptCount val="2"/>
                <c:pt idx="0">
                  <c:v>3.9943044414109028E-6</c:v>
                </c:pt>
                <c:pt idx="1">
                  <c:v>2.4202376789572144E-6</c:v>
                </c:pt>
              </c:numCache>
            </c:numRef>
          </c:yVal>
          <c:smooth val="0"/>
          <c:extLst>
            <c:ext xmlns:c16="http://schemas.microsoft.com/office/drawing/2014/chart" uri="{C3380CC4-5D6E-409C-BE32-E72D297353CC}">
              <c16:uniqueId val="{00000000-03DE-40A2-99A1-7CFF2BC40371}"/>
            </c:ext>
          </c:extLst>
        </c:ser>
        <c:ser>
          <c:idx val="1"/>
          <c:order val="1"/>
          <c:tx>
            <c:v>0-&gt;1</c:v>
          </c:tx>
          <c:spPr>
            <a:ln w="25400" cap="rnd">
              <a:noFill/>
              <a:round/>
            </a:ln>
            <a:effectLst/>
          </c:spPr>
          <c:marker>
            <c:symbol val="diamond"/>
            <c:size val="6"/>
            <c:spPr>
              <a:solidFill>
                <a:srgbClr val="FF0000"/>
              </a:solidFill>
              <a:ln w="9525">
                <a:solidFill>
                  <a:schemeClr val="accent2"/>
                </a:solidFill>
              </a:ln>
              <a:effectLst/>
            </c:spPr>
          </c:marker>
          <c:errBars>
            <c:errDir val="y"/>
            <c:errBarType val="both"/>
            <c:errValType val="cust"/>
            <c:noEndCap val="0"/>
            <c:plus>
              <c:numRef>
                <c:f>'seusbit Ch Registers (2)'!$AE$5:$AE$6</c:f>
                <c:numCache>
                  <c:formatCode>General</c:formatCode>
                  <c:ptCount val="2"/>
                  <c:pt idx="0">
                    <c:v>8.0697135904148422E-7</c:v>
                  </c:pt>
                  <c:pt idx="1">
                    <c:v>6.7647699648183045E-7</c:v>
                  </c:pt>
                </c:numCache>
              </c:numRef>
            </c:plus>
            <c:minus>
              <c:numRef>
                <c:f>'seusbit Ch Registers (2)'!$AE$5:$AE$6</c:f>
                <c:numCache>
                  <c:formatCode>General</c:formatCode>
                  <c:ptCount val="2"/>
                  <c:pt idx="0">
                    <c:v>8.0697135904148422E-7</c:v>
                  </c:pt>
                  <c:pt idx="1">
                    <c:v>6.7647699648183045E-7</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 Ch Registers (2)'!$J$5:$J$6</c:f>
              <c:numCache>
                <c:formatCode>General</c:formatCode>
                <c:ptCount val="2"/>
                <c:pt idx="0">
                  <c:v>100</c:v>
                </c:pt>
                <c:pt idx="1">
                  <c:v>200</c:v>
                </c:pt>
              </c:numCache>
            </c:numRef>
          </c:xVal>
          <c:yVal>
            <c:numRef>
              <c:f>'seusbit Ch Registers (2)'!$AC$5:$AC$6</c:f>
              <c:numCache>
                <c:formatCode>0.00E+00</c:formatCode>
                <c:ptCount val="2"/>
                <c:pt idx="0">
                  <c:v>1.1412298404031153E-6</c:v>
                </c:pt>
                <c:pt idx="1">
                  <c:v>1.512648549348259E-6</c:v>
                </c:pt>
              </c:numCache>
            </c:numRef>
          </c:yVal>
          <c:smooth val="0"/>
          <c:extLst>
            <c:ext xmlns:c16="http://schemas.microsoft.com/office/drawing/2014/chart" uri="{C3380CC4-5D6E-409C-BE32-E72D297353CC}">
              <c16:uniqueId val="{00000001-03DE-40A2-99A1-7CFF2BC40371}"/>
            </c:ext>
          </c:extLst>
        </c:ser>
        <c:dLbls>
          <c:showLegendKey val="0"/>
          <c:showVal val="0"/>
          <c:showCatName val="0"/>
          <c:showSerName val="0"/>
          <c:showPercent val="0"/>
          <c:showBubbleSize val="0"/>
        </c:dLbls>
        <c:axId val="339605072"/>
        <c:axId val="259419888"/>
      </c:scatterChart>
      <c:valAx>
        <c:axId val="339605072"/>
        <c:scaling>
          <c:orientation val="minMax"/>
          <c:min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a:solidFill>
                      <a:sysClr val="windowText" lastClr="000000"/>
                    </a:solidFill>
                  </a:rPr>
                  <a:t>Beam current [nA]</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59419888"/>
        <c:crossesAt val="1.0000000000000005E-7"/>
        <c:crossBetween val="midCat"/>
      </c:valAx>
      <c:valAx>
        <c:axId val="259419888"/>
        <c:scaling>
          <c:logBase val="10"/>
          <c:orientation val="minMax"/>
          <c:max val="1.0000000000000004E-5"/>
          <c:min val="1.0000000000000005E-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solidFill>
                      <a:schemeClr val="tx1"/>
                    </a:solidFill>
                  </a:rPr>
                  <a:t>SEU</a:t>
                </a:r>
                <a:r>
                  <a:rPr lang="en-GB" sz="1400" baseline="0">
                    <a:solidFill>
                      <a:schemeClr val="tx1"/>
                    </a:solidFill>
                  </a:rPr>
                  <a:t> / (s </a:t>
                </a:r>
                <a:r>
                  <a:rPr lang="en-GB" sz="1400" baseline="0">
                    <a:solidFill>
                      <a:schemeClr val="tx1"/>
                    </a:solidFill>
                    <a:latin typeface="Times New Roman" panose="02020603050405020304" pitchFamily="18" charset="0"/>
                    <a:cs typeface="Times New Roman" panose="02020603050405020304" pitchFamily="18" charset="0"/>
                  </a:rPr>
                  <a:t>∙ bit)</a:t>
                </a:r>
                <a:endParaRPr lang="en-GB" sz="1400">
                  <a:solidFill>
                    <a:schemeClr val="tx1"/>
                  </a:solidFill>
                </a:endParaRPr>
              </a:p>
            </c:rich>
          </c:tx>
          <c:layout>
            <c:manualLayout>
              <c:xMode val="edge"/>
              <c:yMode val="edge"/>
              <c:x val="3.6024579180438755E-2"/>
              <c:y val="0.26751649089760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39605072"/>
        <c:crosses val="autoZero"/>
        <c:crossBetween val="midCat"/>
      </c:valAx>
      <c:spPr>
        <a:noFill/>
        <a:ln>
          <a:solidFill>
            <a:sysClr val="windowText" lastClr="000000"/>
          </a:solidFill>
        </a:ln>
        <a:effectLst/>
      </c:spPr>
    </c:plotArea>
    <c:legend>
      <c:legendPos val="b"/>
      <c:layout>
        <c:manualLayout>
          <c:xMode val="edge"/>
          <c:yMode val="edge"/>
          <c:x val="0.31397872980931146"/>
          <c:y val="4.554882656357806E-2"/>
          <c:w val="0.54528005907863675"/>
          <c:h val="7.823420542529541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58163609437087"/>
          <c:y val="4.6296296296296294E-2"/>
          <c:w val="0.75464058612785134"/>
          <c:h val="0.70957534364366714"/>
        </c:manualLayout>
      </c:layout>
      <c:barChart>
        <c:barDir val="col"/>
        <c:grouping val="stacked"/>
        <c:varyColors val="0"/>
        <c:ser>
          <c:idx val="0"/>
          <c:order val="0"/>
          <c:tx>
            <c:strRef>
              <c:f>'1-0, 0-1'!$C$1</c:f>
              <c:strCache>
                <c:ptCount val="1"/>
                <c:pt idx="0">
                  <c:v>1-0</c:v>
                </c:pt>
              </c:strCache>
            </c:strRef>
          </c:tx>
          <c:spPr>
            <a:solidFill>
              <a:schemeClr val="accent1"/>
            </a:solidFill>
            <a:ln>
              <a:noFill/>
            </a:ln>
            <a:effectLst/>
          </c:spPr>
          <c:invertIfNegative val="0"/>
          <c:cat>
            <c:strRef>
              <c:f>'1-0, 0-1'!$B$2:$B$8</c:f>
              <c:strCache>
                <c:ptCount val="7"/>
                <c:pt idx="0">
                  <c:v>C</c:v>
                </c:pt>
                <c:pt idx="1">
                  <c:v>O</c:v>
                </c:pt>
                <c:pt idx="2">
                  <c:v>Si</c:v>
                </c:pt>
                <c:pt idx="3">
                  <c:v>Cl</c:v>
                </c:pt>
                <c:pt idx="4">
                  <c:v>Ni</c:v>
                </c:pt>
                <c:pt idx="5">
                  <c:v>Br</c:v>
                </c:pt>
                <c:pt idx="6">
                  <c:v>Ag</c:v>
                </c:pt>
              </c:strCache>
            </c:strRef>
          </c:cat>
          <c:val>
            <c:numRef>
              <c:f>'1-0, 0-1'!$C$2:$C$8</c:f>
              <c:numCache>
                <c:formatCode>General</c:formatCode>
                <c:ptCount val="7"/>
                <c:pt idx="0">
                  <c:v>16</c:v>
                </c:pt>
                <c:pt idx="1">
                  <c:v>139</c:v>
                </c:pt>
                <c:pt idx="2">
                  <c:v>493</c:v>
                </c:pt>
                <c:pt idx="3">
                  <c:v>624</c:v>
                </c:pt>
                <c:pt idx="4">
                  <c:v>1831</c:v>
                </c:pt>
                <c:pt idx="5">
                  <c:v>2861</c:v>
                </c:pt>
                <c:pt idx="6">
                  <c:v>2923</c:v>
                </c:pt>
              </c:numCache>
            </c:numRef>
          </c:val>
          <c:extLst>
            <c:ext xmlns:c16="http://schemas.microsoft.com/office/drawing/2014/chart" uri="{C3380CC4-5D6E-409C-BE32-E72D297353CC}">
              <c16:uniqueId val="{00000000-CBAD-4429-9E4C-A9522D1B953A}"/>
            </c:ext>
          </c:extLst>
        </c:ser>
        <c:ser>
          <c:idx val="1"/>
          <c:order val="1"/>
          <c:tx>
            <c:strRef>
              <c:f>'1-0, 0-1'!$D$1</c:f>
              <c:strCache>
                <c:ptCount val="1"/>
                <c:pt idx="0">
                  <c:v>0-1</c:v>
                </c:pt>
              </c:strCache>
            </c:strRef>
          </c:tx>
          <c:spPr>
            <a:solidFill>
              <a:schemeClr val="accent2"/>
            </a:solidFill>
            <a:ln>
              <a:noFill/>
            </a:ln>
            <a:effectLst/>
          </c:spPr>
          <c:invertIfNegative val="0"/>
          <c:cat>
            <c:strRef>
              <c:f>'1-0, 0-1'!$B$2:$B$8</c:f>
              <c:strCache>
                <c:ptCount val="7"/>
                <c:pt idx="0">
                  <c:v>C</c:v>
                </c:pt>
                <c:pt idx="1">
                  <c:v>O</c:v>
                </c:pt>
                <c:pt idx="2">
                  <c:v>Si</c:v>
                </c:pt>
                <c:pt idx="3">
                  <c:v>Cl</c:v>
                </c:pt>
                <c:pt idx="4">
                  <c:v>Ni</c:v>
                </c:pt>
                <c:pt idx="5">
                  <c:v>Br</c:v>
                </c:pt>
                <c:pt idx="6">
                  <c:v>Ag</c:v>
                </c:pt>
              </c:strCache>
            </c:strRef>
          </c:cat>
          <c:val>
            <c:numRef>
              <c:f>'1-0, 0-1'!$D$2:$D$8</c:f>
              <c:numCache>
                <c:formatCode>General</c:formatCode>
                <c:ptCount val="7"/>
                <c:pt idx="0">
                  <c:v>1</c:v>
                </c:pt>
                <c:pt idx="1">
                  <c:v>63</c:v>
                </c:pt>
                <c:pt idx="2">
                  <c:v>232</c:v>
                </c:pt>
                <c:pt idx="3">
                  <c:v>431</c:v>
                </c:pt>
                <c:pt idx="4">
                  <c:v>667</c:v>
                </c:pt>
                <c:pt idx="5">
                  <c:v>1201</c:v>
                </c:pt>
                <c:pt idx="6">
                  <c:v>1088</c:v>
                </c:pt>
              </c:numCache>
            </c:numRef>
          </c:val>
          <c:extLst>
            <c:ext xmlns:c16="http://schemas.microsoft.com/office/drawing/2014/chart" uri="{C3380CC4-5D6E-409C-BE32-E72D297353CC}">
              <c16:uniqueId val="{00000001-CBAD-4429-9E4C-A9522D1B953A}"/>
            </c:ext>
          </c:extLst>
        </c:ser>
        <c:dLbls>
          <c:showLegendKey val="0"/>
          <c:showVal val="0"/>
          <c:showCatName val="0"/>
          <c:showSerName val="0"/>
          <c:showPercent val="0"/>
          <c:showBubbleSize val="0"/>
        </c:dLbls>
        <c:gapWidth val="150"/>
        <c:overlap val="100"/>
        <c:axId val="256980112"/>
        <c:axId val="256982192"/>
      </c:barChart>
      <c:catAx>
        <c:axId val="256980112"/>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Ion</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6982192"/>
        <c:crosses val="autoZero"/>
        <c:auto val="1"/>
        <c:lblAlgn val="ctr"/>
        <c:lblOffset val="100"/>
        <c:noMultiLvlLbl val="0"/>
      </c:catAx>
      <c:valAx>
        <c:axId val="25698219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Bit</a:t>
                </a:r>
                <a:r>
                  <a:rPr lang="en-GB" sz="1400" baseline="0"/>
                  <a:t> upset</a:t>
                </a:r>
                <a:endParaRPr lang="en-GB" sz="1400"/>
              </a:p>
            </c:rich>
          </c:tx>
          <c:layout>
            <c:manualLayout>
              <c:xMode val="edge"/>
              <c:yMode val="edge"/>
              <c:x val="3.5601939422376681E-2"/>
              <c:y val="0.1920359019085172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6980112"/>
        <c:crosses val="autoZero"/>
        <c:crossBetween val="between"/>
      </c:valAx>
      <c:spPr>
        <a:noFill/>
        <a:ln>
          <a:solidFill>
            <a:schemeClr val="accent1"/>
          </a:solidFill>
        </a:ln>
        <a:effectLst/>
      </c:spPr>
    </c:plotArea>
    <c:legend>
      <c:legendPos val="b"/>
      <c:layout>
        <c:manualLayout>
          <c:xMode val="edge"/>
          <c:yMode val="edge"/>
          <c:x val="0.54690594925634295"/>
          <c:y val="7.002260134149893E-2"/>
          <c:w val="0.22007699037620299"/>
          <c:h val="0.124421843102945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99028082016062"/>
          <c:y val="4.5523045908375644E-2"/>
          <c:w val="0.58644493386346508"/>
          <c:h val="0.5822007411043888"/>
        </c:manualLayout>
      </c:layout>
      <c:scatterChart>
        <c:scatterStyle val="lineMarker"/>
        <c:varyColors val="0"/>
        <c:ser>
          <c:idx val="0"/>
          <c:order val="0"/>
          <c:tx>
            <c:strRef>
              <c:f>'comparison to ibm (2)'!$C$4</c:f>
              <c:strCache>
                <c:ptCount val="1"/>
                <c:pt idx="0">
                  <c:v>110 nm UMC (PASTA-TMR&amp;Hamming encoding)</c:v>
                </c:pt>
              </c:strCache>
            </c:strRef>
          </c:tx>
          <c:spPr>
            <a:ln w="19050" cap="rnd">
              <a:solidFill>
                <a:srgbClr val="FF0000"/>
              </a:solidFill>
              <a:round/>
            </a:ln>
            <a:effectLst/>
          </c:spPr>
          <c:marker>
            <c:symbol val="circle"/>
            <c:size val="6"/>
            <c:spPr>
              <a:solidFill>
                <a:srgbClr val="FF0000"/>
              </a:solidFill>
              <a:ln w="9525">
                <a:solidFill>
                  <a:srgbClr val="FF0000"/>
                </a:solidFill>
              </a:ln>
              <a:effectLst/>
            </c:spPr>
          </c:marker>
          <c:xVal>
            <c:numRef>
              <c:f>'comparison to ibm (2)'!$B$5:$B$11</c:f>
              <c:numCache>
                <c:formatCode>General</c:formatCode>
                <c:ptCount val="7"/>
                <c:pt idx="0">
                  <c:v>2.59</c:v>
                </c:pt>
                <c:pt idx="1">
                  <c:v>4.62</c:v>
                </c:pt>
                <c:pt idx="2">
                  <c:v>11.34</c:v>
                </c:pt>
                <c:pt idx="3">
                  <c:v>14.94</c:v>
                </c:pt>
                <c:pt idx="4">
                  <c:v>25.14</c:v>
                </c:pt>
                <c:pt idx="5">
                  <c:v>31.23</c:v>
                </c:pt>
                <c:pt idx="6">
                  <c:v>38.72</c:v>
                </c:pt>
              </c:numCache>
            </c:numRef>
          </c:xVal>
          <c:yVal>
            <c:numRef>
              <c:f>'comparison to ibm (2)'!$C$5:$C$11</c:f>
              <c:numCache>
                <c:formatCode>0.00E+00</c:formatCode>
                <c:ptCount val="7"/>
                <c:pt idx="0">
                  <c:v>1.6E-11</c:v>
                </c:pt>
                <c:pt idx="1">
                  <c:v>1E-10</c:v>
                </c:pt>
                <c:pt idx="2">
                  <c:v>4.8E-10</c:v>
                </c:pt>
                <c:pt idx="3">
                  <c:v>8.6999999999999999E-10</c:v>
                </c:pt>
                <c:pt idx="4">
                  <c:v>3.8000000000000001E-9</c:v>
                </c:pt>
                <c:pt idx="5">
                  <c:v>4.9E-9</c:v>
                </c:pt>
                <c:pt idx="6">
                  <c:v>7.8000000000000004E-9</c:v>
                </c:pt>
              </c:numCache>
            </c:numRef>
          </c:yVal>
          <c:smooth val="0"/>
          <c:extLst>
            <c:ext xmlns:c16="http://schemas.microsoft.com/office/drawing/2014/chart" uri="{C3380CC4-5D6E-409C-BE32-E72D297353CC}">
              <c16:uniqueId val="{00000000-7A12-4CE6-B41A-CA27A9C1F1F8}"/>
            </c:ext>
          </c:extLst>
        </c:ser>
        <c:ser>
          <c:idx val="1"/>
          <c:order val="1"/>
          <c:tx>
            <c:strRef>
              <c:f>'comparison to ibm (2)'!$F$4</c:f>
              <c:strCache>
                <c:ptCount val="1"/>
                <c:pt idx="0">
                  <c:v>130 nm I-DM (ToPix4-TMR&amp;Hamming encoding))</c:v>
                </c:pt>
              </c:strCache>
            </c:strRef>
          </c:tx>
          <c:spPr>
            <a:ln w="19050" cap="rnd">
              <a:solidFill>
                <a:schemeClr val="tx1"/>
              </a:solidFill>
              <a:round/>
            </a:ln>
            <a:effectLst/>
          </c:spPr>
          <c:marker>
            <c:symbol val="circle"/>
            <c:size val="6"/>
            <c:spPr>
              <a:solidFill>
                <a:schemeClr val="tx1"/>
              </a:solidFill>
              <a:ln w="9525">
                <a:solidFill>
                  <a:schemeClr val="tx1"/>
                </a:solidFill>
              </a:ln>
              <a:effectLst/>
            </c:spPr>
          </c:marker>
          <c:xVal>
            <c:numRef>
              <c:f>'comparison to ibm (2)'!$E$5:$E$11</c:f>
              <c:numCache>
                <c:formatCode>General</c:formatCode>
                <c:ptCount val="7"/>
                <c:pt idx="0">
                  <c:v>1.5</c:v>
                </c:pt>
                <c:pt idx="1">
                  <c:v>4.16</c:v>
                </c:pt>
                <c:pt idx="2">
                  <c:v>8.9</c:v>
                </c:pt>
                <c:pt idx="3">
                  <c:v>15.34</c:v>
                </c:pt>
                <c:pt idx="4">
                  <c:v>27.42</c:v>
                </c:pt>
              </c:numCache>
            </c:numRef>
          </c:xVal>
          <c:yVal>
            <c:numRef>
              <c:f>'comparison to ibm (2)'!$F$5:$F$11</c:f>
              <c:numCache>
                <c:formatCode>0.00E+00</c:formatCode>
                <c:ptCount val="7"/>
                <c:pt idx="0" formatCode="General">
                  <c:v>5.1958632615057191E-12</c:v>
                </c:pt>
                <c:pt idx="1">
                  <c:v>2.0000000000000001E-10</c:v>
                </c:pt>
                <c:pt idx="2" formatCode="General">
                  <c:v>1.1411516853932585E-9</c:v>
                </c:pt>
                <c:pt idx="3" formatCode="General">
                  <c:v>2.2854070873632472E-9</c:v>
                </c:pt>
                <c:pt idx="4" formatCode="General">
                  <c:v>5.321512825624668E-9</c:v>
                </c:pt>
              </c:numCache>
            </c:numRef>
          </c:yVal>
          <c:smooth val="0"/>
          <c:extLst>
            <c:ext xmlns:c16="http://schemas.microsoft.com/office/drawing/2014/chart" uri="{C3380CC4-5D6E-409C-BE32-E72D297353CC}">
              <c16:uniqueId val="{00000001-7A12-4CE6-B41A-CA27A9C1F1F8}"/>
            </c:ext>
          </c:extLst>
        </c:ser>
        <c:ser>
          <c:idx val="2"/>
          <c:order val="2"/>
          <c:tx>
            <c:strRef>
              <c:f>'comparison to ibm (2)'!$H$4</c:f>
              <c:strCache>
                <c:ptCount val="1"/>
                <c:pt idx="0">
                  <c:v>130 nm I-DM (ToPix3-TMR)</c:v>
                </c:pt>
              </c:strCache>
            </c:strRef>
          </c:tx>
          <c:spPr>
            <a:ln w="19050" cap="rnd">
              <a:solidFill>
                <a:srgbClr val="FFFF00"/>
              </a:solidFill>
              <a:round/>
            </a:ln>
            <a:effectLst/>
          </c:spPr>
          <c:marker>
            <c:symbol val="circle"/>
            <c:size val="6"/>
            <c:spPr>
              <a:solidFill>
                <a:srgbClr val="FFFF00"/>
              </a:solidFill>
              <a:ln w="9525">
                <a:solidFill>
                  <a:schemeClr val="tx1"/>
                </a:solidFill>
              </a:ln>
              <a:effectLst/>
            </c:spPr>
          </c:marker>
          <c:xVal>
            <c:numRef>
              <c:f>'comparison to ibm (2)'!$G$5:$G$11</c:f>
              <c:numCache>
                <c:formatCode>General</c:formatCode>
                <c:ptCount val="7"/>
                <c:pt idx="0">
                  <c:v>3.1</c:v>
                </c:pt>
                <c:pt idx="1">
                  <c:v>4.16</c:v>
                </c:pt>
                <c:pt idx="2">
                  <c:v>8.9</c:v>
                </c:pt>
                <c:pt idx="3">
                  <c:v>12.65</c:v>
                </c:pt>
                <c:pt idx="4">
                  <c:v>28.6</c:v>
                </c:pt>
                <c:pt idx="5">
                  <c:v>41.5</c:v>
                </c:pt>
              </c:numCache>
            </c:numRef>
          </c:xVal>
          <c:yVal>
            <c:numRef>
              <c:f>'comparison to ibm (2)'!$H$5:$H$11</c:f>
              <c:numCache>
                <c:formatCode>0.00E+00</c:formatCode>
                <c:ptCount val="7"/>
                <c:pt idx="0">
                  <c:v>8.4299999999999998E-10</c:v>
                </c:pt>
                <c:pt idx="1">
                  <c:v>9.1600000000000006E-9</c:v>
                </c:pt>
                <c:pt idx="2">
                  <c:v>2.3000000000000001E-8</c:v>
                </c:pt>
                <c:pt idx="3">
                  <c:v>2.62E-8</c:v>
                </c:pt>
                <c:pt idx="4">
                  <c:v>2.66E-8</c:v>
                </c:pt>
                <c:pt idx="5">
                  <c:v>2.4200000000000002E-8</c:v>
                </c:pt>
              </c:numCache>
            </c:numRef>
          </c:yVal>
          <c:smooth val="0"/>
          <c:extLst>
            <c:ext xmlns:c16="http://schemas.microsoft.com/office/drawing/2014/chart" uri="{C3380CC4-5D6E-409C-BE32-E72D297353CC}">
              <c16:uniqueId val="{00000002-7A12-4CE6-B41A-CA27A9C1F1F8}"/>
            </c:ext>
          </c:extLst>
        </c:ser>
        <c:ser>
          <c:idx val="3"/>
          <c:order val="3"/>
          <c:tx>
            <c:strRef>
              <c:f>'comparison to ibm (2)'!$J$4</c:f>
              <c:strCache>
                <c:ptCount val="1"/>
                <c:pt idx="0">
                  <c:v>130 nm I-LM (ToPix2-DICE)</c:v>
                </c:pt>
              </c:strCache>
            </c:strRef>
          </c:tx>
          <c:spPr>
            <a:ln w="19050" cap="rnd">
              <a:solidFill>
                <a:srgbClr val="00B0F0"/>
              </a:solidFill>
              <a:round/>
            </a:ln>
            <a:effectLst/>
          </c:spPr>
          <c:marker>
            <c:symbol val="circle"/>
            <c:size val="6"/>
            <c:spPr>
              <a:solidFill>
                <a:srgbClr val="00B0F0"/>
              </a:solidFill>
              <a:ln w="9525">
                <a:solidFill>
                  <a:srgbClr val="00B0F0"/>
                </a:solidFill>
              </a:ln>
              <a:effectLst/>
            </c:spPr>
          </c:marker>
          <c:xVal>
            <c:numRef>
              <c:f>'comparison to ibm (2)'!$I$5:$I$11</c:f>
              <c:numCache>
                <c:formatCode>General</c:formatCode>
                <c:ptCount val="7"/>
                <c:pt idx="0">
                  <c:v>3.09</c:v>
                </c:pt>
                <c:pt idx="1">
                  <c:v>4.16</c:v>
                </c:pt>
                <c:pt idx="2">
                  <c:v>13.89</c:v>
                </c:pt>
                <c:pt idx="3">
                  <c:v>28.6</c:v>
                </c:pt>
                <c:pt idx="4">
                  <c:v>41.5</c:v>
                </c:pt>
              </c:numCache>
            </c:numRef>
          </c:xVal>
          <c:yVal>
            <c:numRef>
              <c:f>'comparison to ibm (2)'!$J$5:$J$11</c:f>
              <c:numCache>
                <c:formatCode>0.00E+00</c:formatCode>
                <c:ptCount val="7"/>
                <c:pt idx="0">
                  <c:v>1.6999999999999999E-11</c:v>
                </c:pt>
                <c:pt idx="1">
                  <c:v>1.2000000000000001E-11</c:v>
                </c:pt>
                <c:pt idx="2">
                  <c:v>3.4999999999999999E-9</c:v>
                </c:pt>
                <c:pt idx="3">
                  <c:v>1.7999999999999999E-8</c:v>
                </c:pt>
                <c:pt idx="4">
                  <c:v>2E-8</c:v>
                </c:pt>
              </c:numCache>
            </c:numRef>
          </c:yVal>
          <c:smooth val="0"/>
          <c:extLst>
            <c:ext xmlns:c16="http://schemas.microsoft.com/office/drawing/2014/chart" uri="{C3380CC4-5D6E-409C-BE32-E72D297353CC}">
              <c16:uniqueId val="{00000003-7A12-4CE6-B41A-CA27A9C1F1F8}"/>
            </c:ext>
          </c:extLst>
        </c:ser>
        <c:dLbls>
          <c:showLegendKey val="0"/>
          <c:showVal val="0"/>
          <c:showCatName val="0"/>
          <c:showSerName val="0"/>
          <c:showPercent val="0"/>
          <c:showBubbleSize val="0"/>
        </c:dLbls>
        <c:axId val="380421072"/>
        <c:axId val="375259520"/>
      </c:scatterChart>
      <c:valAx>
        <c:axId val="380421072"/>
        <c:scaling>
          <c:orientation val="minMax"/>
          <c:max val="5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baseline="0"/>
                  <a:t>LET [ MeV/(mg/cm</a:t>
                </a:r>
                <a:r>
                  <a:rPr lang="en-GB" sz="1600" baseline="30000"/>
                  <a:t>2</a:t>
                </a:r>
                <a:r>
                  <a:rPr lang="en-GB" sz="1600" baseline="0"/>
                  <a:t>) ]</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5259520"/>
        <c:crossesAt val="1.0000000000000006E-12"/>
        <c:crossBetween val="midCat"/>
      </c:valAx>
      <c:valAx>
        <c:axId val="375259520"/>
        <c:scaling>
          <c:logBase val="10"/>
          <c:orientation val="minMax"/>
          <c:max val="1.0000000000000005E-7"/>
          <c:min val="1.0000000000000006E-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baseline="0"/>
                  <a:t>Cross section [ cm</a:t>
                </a:r>
                <a:r>
                  <a:rPr lang="en-GB" sz="1600" baseline="30000"/>
                  <a:t>2</a:t>
                </a:r>
                <a:r>
                  <a:rPr lang="en-GB" sz="1600" baseline="0"/>
                  <a:t>/bit ]</a:t>
                </a:r>
              </a:p>
            </c:rich>
          </c:tx>
          <c:layout>
            <c:manualLayout>
              <c:xMode val="edge"/>
              <c:yMode val="edge"/>
              <c:x val="9.3859523747650359E-2"/>
              <c:y val="0.1781216969578381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0421072"/>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3430155112189923"/>
          <c:y val="0.77549257985937448"/>
          <c:w val="0.72800036508594324"/>
          <c:h val="0.20788238115508237"/>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63940882575043"/>
          <c:y val="4.219400792202227E-2"/>
          <c:w val="0.71586268175136469"/>
          <c:h val="0.72610929387566481"/>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errBars>
            <c:errDir val="y"/>
            <c:errBarType val="both"/>
            <c:errValType val="percentage"/>
            <c:noEndCap val="0"/>
            <c:val val="5"/>
            <c:spPr>
              <a:noFill/>
              <a:ln w="9525" cap="flat" cmpd="sng" algn="ctr">
                <a:solidFill>
                  <a:schemeClr val="tx1">
                    <a:lumMod val="65000"/>
                    <a:lumOff val="35000"/>
                  </a:schemeClr>
                </a:solidFill>
                <a:round/>
              </a:ln>
              <a:effectLst/>
            </c:spPr>
          </c:errBars>
          <c:xVal>
            <c:numRef>
              <c:f>Sheet2!$H$22:$H$32</c:f>
              <c:numCache>
                <c:formatCode>General</c:formatCode>
                <c:ptCount val="11"/>
                <c:pt idx="0">
                  <c:v>1</c:v>
                </c:pt>
                <c:pt idx="1">
                  <c:v>10</c:v>
                </c:pt>
                <c:pt idx="2">
                  <c:v>200</c:v>
                </c:pt>
                <c:pt idx="3">
                  <c:v>200</c:v>
                </c:pt>
                <c:pt idx="4">
                  <c:v>200</c:v>
                </c:pt>
                <c:pt idx="5">
                  <c:v>100</c:v>
                </c:pt>
                <c:pt idx="6">
                  <c:v>300</c:v>
                </c:pt>
                <c:pt idx="7">
                  <c:v>300</c:v>
                </c:pt>
                <c:pt idx="8">
                  <c:v>300</c:v>
                </c:pt>
                <c:pt idx="9">
                  <c:v>300</c:v>
                </c:pt>
                <c:pt idx="10">
                  <c:v>200</c:v>
                </c:pt>
              </c:numCache>
            </c:numRef>
          </c:xVal>
          <c:yVal>
            <c:numRef>
              <c:f>Sheet2!$I$22:$I$32</c:f>
              <c:numCache>
                <c:formatCode>General</c:formatCode>
                <c:ptCount val="11"/>
                <c:pt idx="0">
                  <c:v>11490449.110303899</c:v>
                </c:pt>
                <c:pt idx="1">
                  <c:v>143478278.0696466</c:v>
                </c:pt>
                <c:pt idx="2">
                  <c:v>2712744764.010622</c:v>
                </c:pt>
                <c:pt idx="3">
                  <c:v>2733333710.3357964</c:v>
                </c:pt>
                <c:pt idx="4">
                  <c:v>2741706860.8076634</c:v>
                </c:pt>
                <c:pt idx="5">
                  <c:v>1385753364.0609541</c:v>
                </c:pt>
                <c:pt idx="6">
                  <c:v>3984255533.9138279</c:v>
                </c:pt>
                <c:pt idx="7">
                  <c:v>3987069073.4562907</c:v>
                </c:pt>
                <c:pt idx="8">
                  <c:v>3984159201.963378</c:v>
                </c:pt>
                <c:pt idx="9">
                  <c:v>3994159585.7821107</c:v>
                </c:pt>
                <c:pt idx="10">
                  <c:v>2750149026.6141233</c:v>
                </c:pt>
              </c:numCache>
            </c:numRef>
          </c:yVal>
          <c:smooth val="0"/>
          <c:extLst>
            <c:ext xmlns:c16="http://schemas.microsoft.com/office/drawing/2014/chart" uri="{C3380CC4-5D6E-409C-BE32-E72D297353CC}">
              <c16:uniqueId val="{00000000-0ED6-424B-A1D3-4EBE82B85227}"/>
            </c:ext>
          </c:extLst>
        </c:ser>
        <c:ser>
          <c:idx val="1"/>
          <c:order val="1"/>
          <c:spPr>
            <a:ln w="25400" cap="rnd">
              <a:noFill/>
              <a:round/>
            </a:ln>
            <a:effectLst/>
          </c:spPr>
          <c:marker>
            <c:symbol val="circle"/>
            <c:size val="5"/>
            <c:spPr>
              <a:solidFill>
                <a:srgbClr val="FF0000"/>
              </a:solidFill>
              <a:ln w="9525">
                <a:solidFill>
                  <a:schemeClr val="accent2"/>
                </a:solidFill>
              </a:ln>
              <a:effectLst/>
            </c:spPr>
          </c:marker>
          <c:errBars>
            <c:errDir val="y"/>
            <c:errBarType val="both"/>
            <c:errValType val="percentage"/>
            <c:noEndCap val="0"/>
            <c:val val="10"/>
            <c:spPr>
              <a:noFill/>
              <a:ln w="9525" cap="flat" cmpd="sng" algn="ctr">
                <a:solidFill>
                  <a:schemeClr val="tx1">
                    <a:lumMod val="65000"/>
                    <a:lumOff val="35000"/>
                  </a:schemeClr>
                </a:solidFill>
                <a:round/>
              </a:ln>
              <a:effectLst/>
            </c:spPr>
          </c:errBars>
          <c:xVal>
            <c:numRef>
              <c:f>Sheet2!$H$22:$H$32</c:f>
              <c:numCache>
                <c:formatCode>General</c:formatCode>
                <c:ptCount val="11"/>
                <c:pt idx="0">
                  <c:v>1</c:v>
                </c:pt>
                <c:pt idx="1">
                  <c:v>10</c:v>
                </c:pt>
                <c:pt idx="2">
                  <c:v>200</c:v>
                </c:pt>
                <c:pt idx="3">
                  <c:v>200</c:v>
                </c:pt>
                <c:pt idx="4">
                  <c:v>200</c:v>
                </c:pt>
                <c:pt idx="5">
                  <c:v>100</c:v>
                </c:pt>
                <c:pt idx="6">
                  <c:v>300</c:v>
                </c:pt>
                <c:pt idx="7">
                  <c:v>300</c:v>
                </c:pt>
                <c:pt idx="8">
                  <c:v>300</c:v>
                </c:pt>
                <c:pt idx="9">
                  <c:v>300</c:v>
                </c:pt>
                <c:pt idx="10">
                  <c:v>200</c:v>
                </c:pt>
              </c:numCache>
            </c:numRef>
          </c:xVal>
          <c:yVal>
            <c:numRef>
              <c:f>Sheet2!$J$22:$J$32</c:f>
              <c:numCache>
                <c:formatCode>General</c:formatCode>
                <c:ptCount val="11"/>
                <c:pt idx="0">
                  <c:v>10736295.521568507</c:v>
                </c:pt>
                <c:pt idx="1">
                  <c:v>135605666.03508168</c:v>
                </c:pt>
                <c:pt idx="2">
                  <c:v>2608058200.4616694</c:v>
                </c:pt>
                <c:pt idx="3">
                  <c:v>2625898956.9050188</c:v>
                </c:pt>
                <c:pt idx="4">
                  <c:v>2633009988.5838008</c:v>
                </c:pt>
                <c:pt idx="5">
                  <c:v>1324755321.9267905</c:v>
                </c:pt>
                <c:pt idx="6">
                  <c:v>3842473250.1087756</c:v>
                </c:pt>
                <c:pt idx="7">
                  <c:v>3843899964.0338993</c:v>
                </c:pt>
                <c:pt idx="8">
                  <c:v>3839811391.821353</c:v>
                </c:pt>
                <c:pt idx="9">
                  <c:v>3848859226.8300519</c:v>
                </c:pt>
                <c:pt idx="10">
                  <c:v>2636805292.6621037</c:v>
                </c:pt>
              </c:numCache>
            </c:numRef>
          </c:yVal>
          <c:smooth val="0"/>
          <c:extLst>
            <c:ext xmlns:c16="http://schemas.microsoft.com/office/drawing/2014/chart" uri="{C3380CC4-5D6E-409C-BE32-E72D297353CC}">
              <c16:uniqueId val="{00000001-0ED6-424B-A1D3-4EBE82B85227}"/>
            </c:ext>
          </c:extLst>
        </c:ser>
        <c:dLbls>
          <c:showLegendKey val="0"/>
          <c:showVal val="0"/>
          <c:showCatName val="0"/>
          <c:showSerName val="0"/>
          <c:showPercent val="0"/>
          <c:showBubbleSize val="0"/>
        </c:dLbls>
        <c:axId val="441632864"/>
        <c:axId val="454548544"/>
      </c:scatterChart>
      <c:valAx>
        <c:axId val="441632864"/>
        <c:scaling>
          <c:orientation val="minMax"/>
          <c:max val="3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baseline="0"/>
                  <a:t>I [nA]</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548544"/>
        <c:crosses val="autoZero"/>
        <c:crossBetween val="midCat"/>
      </c:valAx>
      <c:valAx>
        <c:axId val="454548544"/>
        <c:scaling>
          <c:logBase val="10"/>
          <c:orientation val="minMax"/>
          <c:min val="1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baseline="0"/>
                  <a:t>Flux [p/s]</a:t>
                </a:r>
              </a:p>
            </c:rich>
          </c:tx>
          <c:layout>
            <c:manualLayout>
              <c:xMode val="edge"/>
              <c:yMode val="edge"/>
              <c:x val="2.592508424746439E-2"/>
              <c:y val="0.2959754023842532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16328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9161636399988"/>
          <c:y val="0.16267964765878534"/>
          <c:w val="0.63337098057232322"/>
          <c:h val="0.61444883714987641"/>
        </c:manualLayout>
      </c:layout>
      <c:scatterChart>
        <c:scatterStyle val="lineMarker"/>
        <c:varyColors val="0"/>
        <c:ser>
          <c:idx val="0"/>
          <c:order val="0"/>
          <c:tx>
            <c:v>All</c:v>
          </c:tx>
          <c:spPr>
            <a:ln w="19050" cap="rnd">
              <a:noFill/>
              <a:round/>
            </a:ln>
            <a:effectLst/>
          </c:spPr>
          <c:marker>
            <c:symbol val="square"/>
            <c:size val="6"/>
            <c:spPr>
              <a:solidFill>
                <a:srgbClr val="0033CC"/>
              </a:solidFill>
              <a:ln w="9525">
                <a:solidFill>
                  <a:schemeClr val="accent1"/>
                </a:solidFill>
              </a:ln>
              <a:effectLst/>
            </c:spPr>
          </c:marker>
          <c:errBars>
            <c:errDir val="y"/>
            <c:errBarType val="both"/>
            <c:errValType val="cust"/>
            <c:noEndCap val="0"/>
            <c:plus>
              <c:numRef>
                <c:f>'seusbitALL Registers'!$P$3:$P$4</c:f>
                <c:numCache>
                  <c:formatCode>General</c:formatCode>
                  <c:ptCount val="2"/>
                  <c:pt idx="0">
                    <c:v>4.0175312518381056E-7</c:v>
                  </c:pt>
                  <c:pt idx="1">
                    <c:v>1.3472316503094411E-6</c:v>
                  </c:pt>
                </c:numCache>
              </c:numRef>
            </c:plus>
            <c:minus>
              <c:numRef>
                <c:f>'seusbitALL Registers'!$P$3:$P$4</c:f>
                <c:numCache>
                  <c:formatCode>General</c:formatCode>
                  <c:ptCount val="2"/>
                  <c:pt idx="0">
                    <c:v>4.0175312518381056E-7</c:v>
                  </c:pt>
                  <c:pt idx="1">
                    <c:v>1.3472316503094411E-6</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'seusbitALL Registers'!$J$3:$J$4</c:f>
              <c:numCache>
                <c:formatCode>General</c:formatCode>
                <c:ptCount val="2"/>
                <c:pt idx="0">
                  <c:v>200</c:v>
                </c:pt>
                <c:pt idx="1">
                  <c:v>300</c:v>
                </c:pt>
              </c:numCache>
            </c:numRef>
          </c:xVal>
          <c:yVal>
            <c:numRef>
              <c:f>'seusbitALL Registers'!$K$3:$K$4</c:f>
              <c:numCache>
                <c:formatCode>0.00E+00</c:formatCode>
                <c:ptCount val="2"/>
                <c:pt idx="0">
                  <c:v>5.6816471836072067E-7</c:v>
                </c:pt>
                <c:pt idx="1">
                  <c:v>7.255064470304141E-6</c:v>
                </c:pt>
              </c:numCache>
            </c:numRef>
          </c:yVal>
          <c:smooth val="0"/>
          <c:extLst>
            <c:ext xmlns:c16="http://schemas.microsoft.com/office/drawing/2014/chart" uri="{C3380CC4-5D6E-409C-BE32-E72D297353CC}">
              <c16:uniqueId val="{00000000-A095-4339-8F27-0EB1F10AC0C1}"/>
            </c:ext>
          </c:extLst>
        </c:ser>
        <c:ser>
          <c:idx val="1"/>
          <c:order val="1"/>
          <c:tx>
            <c:v>TMR</c:v>
          </c:tx>
          <c:spPr>
            <a:ln w="19050" cap="rnd">
              <a:noFill/>
              <a:round/>
            </a:ln>
            <a:effectLst/>
          </c:spPr>
          <c:marker>
            <c:symbol val="diamond"/>
            <c:size val="6"/>
            <c:spPr>
              <a:solidFill>
                <a:srgbClr val="FF0000"/>
              </a:solidFill>
              <a:ln w="9525">
                <a:solidFill>
                  <a:schemeClr val="accent2"/>
                </a:solidFill>
              </a:ln>
              <a:effectLst/>
            </c:spPr>
          </c:marker>
          <c:dPt>
            <c:idx val="1"/>
            <c:marker>
              <c:symbol val="diamond"/>
              <c:size val="6"/>
              <c:spPr>
                <a:solidFill>
                  <a:srgbClr val="FF0000"/>
                </a:solidFill>
                <a:ln w="9525">
                  <a:solidFill>
                    <a:srgbClr val="FF0000"/>
                  </a:solidFill>
                </a:ln>
                <a:effectLst/>
              </c:spPr>
            </c:marker>
            <c:bubble3D val="0"/>
            <c:extLst>
              <c:ext xmlns:c16="http://schemas.microsoft.com/office/drawing/2014/chart" uri="{C3380CC4-5D6E-409C-BE32-E72D297353CC}">
                <c16:uniqueId val="{00000001-A095-4339-8F27-0EB1F10AC0C1}"/>
              </c:ext>
            </c:extLst>
          </c:dPt>
          <c:errBars>
            <c:errDir val="y"/>
            <c:errBarType val="both"/>
            <c:errValType val="cust"/>
            <c:noEndCap val="0"/>
            <c:plus>
              <c:numRef>
                <c:f>'seusbitALL Registers'!$S$3:$S$4</c:f>
                <c:numCache>
                  <c:formatCode>General</c:formatCode>
                  <c:ptCount val="2"/>
                  <c:pt idx="1">
                    <c:v>4.3331518188808811E-7</c:v>
                  </c:pt>
                </c:numCache>
              </c:numRef>
            </c:plus>
            <c:minus>
              <c:numRef>
                <c:f>'seusbitALL Registers'!$S$3:$S$4</c:f>
                <c:numCache>
                  <c:formatCode>General</c:formatCode>
                  <c:ptCount val="2"/>
                  <c:pt idx="1">
                    <c:v>4.3331518188808811E-7</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'seusbitALL Registers'!$J$3:$J$4</c:f>
              <c:numCache>
                <c:formatCode>General</c:formatCode>
                <c:ptCount val="2"/>
                <c:pt idx="0">
                  <c:v>200</c:v>
                </c:pt>
                <c:pt idx="1">
                  <c:v>300</c:v>
                </c:pt>
              </c:numCache>
            </c:numRef>
          </c:xVal>
          <c:yVal>
            <c:numRef>
              <c:f>'seusbitALL Registers'!$L$3:$L$4</c:f>
              <c:numCache>
                <c:formatCode>0.00E+00</c:formatCode>
                <c:ptCount val="2"/>
                <c:pt idx="0">
                  <c:v>0</c:v>
                </c:pt>
                <c:pt idx="1">
                  <c:v>7.5052391072111797E-7</c:v>
                </c:pt>
              </c:numCache>
            </c:numRef>
          </c:yVal>
          <c:smooth val="0"/>
          <c:extLst>
            <c:ext xmlns:c16="http://schemas.microsoft.com/office/drawing/2014/chart" uri="{C3380CC4-5D6E-409C-BE32-E72D297353CC}">
              <c16:uniqueId val="{00000002-A095-4339-8F27-0EB1F10AC0C1}"/>
            </c:ext>
          </c:extLst>
        </c:ser>
        <c:ser>
          <c:idx val="2"/>
          <c:order val="2"/>
          <c:tx>
            <c:v>Hamming</c:v>
          </c:tx>
          <c:spPr>
            <a:ln w="19050" cap="rnd">
              <a:noFill/>
              <a:round/>
            </a:ln>
            <a:effectLst/>
          </c:spPr>
          <c:marker>
            <c:symbol val="diamond"/>
            <c:size val="6"/>
            <c:spPr>
              <a:solidFill>
                <a:srgbClr val="CC0099"/>
              </a:solidFill>
              <a:ln w="9525">
                <a:solidFill>
                  <a:schemeClr val="accent3"/>
                </a:solidFill>
              </a:ln>
              <a:effectLst/>
            </c:spPr>
          </c:marker>
          <c:errBars>
            <c:errDir val="y"/>
            <c:errBarType val="both"/>
            <c:errValType val="cust"/>
            <c:noEndCap val="0"/>
            <c:plus>
              <c:numRef>
                <c:f>'seusbitALL Registers'!$V$3:$V$4</c:f>
                <c:numCache>
                  <c:formatCode>General</c:formatCode>
                  <c:ptCount val="2"/>
                  <c:pt idx="0">
                    <c:v>4.0175312518381056E-7</c:v>
                  </c:pt>
                  <c:pt idx="1">
                    <c:v>1.2756453553949831E-6</c:v>
                  </c:pt>
                </c:numCache>
              </c:numRef>
            </c:plus>
            <c:minus>
              <c:numRef>
                <c:f>'seusbitALL Registers'!$V$3:$V$4</c:f>
                <c:numCache>
                  <c:formatCode>General</c:formatCode>
                  <c:ptCount val="2"/>
                  <c:pt idx="0">
                    <c:v>4.0175312518381056E-7</c:v>
                  </c:pt>
                  <c:pt idx="1">
                    <c:v>1.2756453553949831E-6</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'seusbitALL Registers'!$J$3:$J$4</c:f>
              <c:numCache>
                <c:formatCode>General</c:formatCode>
                <c:ptCount val="2"/>
                <c:pt idx="0">
                  <c:v>200</c:v>
                </c:pt>
                <c:pt idx="1">
                  <c:v>300</c:v>
                </c:pt>
              </c:numCache>
            </c:numRef>
          </c:xVal>
          <c:yVal>
            <c:numRef>
              <c:f>'seusbitALL Registers'!$M$3:$M$4</c:f>
              <c:numCache>
                <c:formatCode>0.00E+00</c:formatCode>
                <c:ptCount val="2"/>
                <c:pt idx="0">
                  <c:v>5.6816471836072067E-7</c:v>
                </c:pt>
                <c:pt idx="1">
                  <c:v>6.5045405595830225E-6</c:v>
                </c:pt>
              </c:numCache>
            </c:numRef>
          </c:yVal>
          <c:smooth val="0"/>
          <c:extLst>
            <c:ext xmlns:c16="http://schemas.microsoft.com/office/drawing/2014/chart" uri="{C3380CC4-5D6E-409C-BE32-E72D297353CC}">
              <c16:uniqueId val="{00000003-A095-4339-8F27-0EB1F10AC0C1}"/>
            </c:ext>
          </c:extLst>
        </c:ser>
        <c:dLbls>
          <c:showLegendKey val="0"/>
          <c:showVal val="0"/>
          <c:showCatName val="0"/>
          <c:showSerName val="0"/>
          <c:showPercent val="0"/>
          <c:showBubbleSize val="0"/>
        </c:dLbls>
        <c:axId val="339605072"/>
        <c:axId val="259419888"/>
      </c:scatterChart>
      <c:valAx>
        <c:axId val="339605072"/>
        <c:scaling>
          <c:orientation val="minMax"/>
          <c:min val="1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a:solidFill>
                      <a:sysClr val="windowText" lastClr="000000"/>
                    </a:solidFill>
                  </a:rPr>
                  <a:t>Beam current [nA]</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59419888"/>
        <c:crossesAt val="1.0000000000000005E-7"/>
        <c:crossBetween val="midCat"/>
      </c:valAx>
      <c:valAx>
        <c:axId val="259419888"/>
        <c:scaling>
          <c:logBase val="10"/>
          <c:orientation val="minMax"/>
          <c:max val="1.0000000000000004E-5"/>
          <c:min val="1.0000000000000005E-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solidFill>
                      <a:schemeClr val="tx1"/>
                    </a:solidFill>
                  </a:rPr>
                  <a:t>SEU</a:t>
                </a:r>
                <a:r>
                  <a:rPr lang="en-GB" sz="1400" baseline="0">
                    <a:solidFill>
                      <a:schemeClr val="tx1"/>
                    </a:solidFill>
                  </a:rPr>
                  <a:t> / (s </a:t>
                </a:r>
                <a:r>
                  <a:rPr lang="en-GB" sz="1400" baseline="0">
                    <a:solidFill>
                      <a:schemeClr val="tx1"/>
                    </a:solidFill>
                    <a:latin typeface="Times New Roman" panose="02020603050405020304" pitchFamily="18" charset="0"/>
                    <a:cs typeface="Times New Roman" panose="02020603050405020304" pitchFamily="18" charset="0"/>
                  </a:rPr>
                  <a:t>∙ bit)</a:t>
                </a:r>
                <a:endParaRPr lang="en-GB" sz="1400">
                  <a:solidFill>
                    <a:schemeClr val="tx1"/>
                  </a:solidFill>
                </a:endParaRPr>
              </a:p>
            </c:rich>
          </c:tx>
          <c:layout>
            <c:manualLayout>
              <c:xMode val="edge"/>
              <c:yMode val="edge"/>
              <c:x val="3.6024579180438755E-2"/>
              <c:y val="0.26751649089760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39605072"/>
        <c:crosses val="autoZero"/>
        <c:crossBetween val="midCat"/>
      </c:valAx>
      <c:spPr>
        <a:noFill/>
        <a:ln>
          <a:solidFill>
            <a:sysClr val="windowText" lastClr="000000"/>
          </a:solidFill>
        </a:ln>
        <a:effectLst/>
      </c:spPr>
    </c:plotArea>
    <c:legend>
      <c:legendPos val="b"/>
      <c:layout>
        <c:manualLayout>
          <c:xMode val="edge"/>
          <c:yMode val="edge"/>
          <c:x val="0.31397872980931146"/>
          <c:y val="4.554882656357806E-2"/>
          <c:w val="0.54528005907863675"/>
          <c:h val="7.823420542529541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9161636399988"/>
          <c:y val="0.16267964765878534"/>
          <c:w val="0.63337098057232322"/>
          <c:h val="0.61444883714987641"/>
        </c:manualLayout>
      </c:layout>
      <c:scatterChart>
        <c:scatterStyle val="lineMarker"/>
        <c:varyColors val="0"/>
        <c:ser>
          <c:idx val="0"/>
          <c:order val="0"/>
          <c:tx>
            <c:v>All</c:v>
          </c:tx>
          <c:spPr>
            <a:ln w="25400" cap="rnd">
              <a:noFill/>
              <a:round/>
            </a:ln>
            <a:effectLst/>
          </c:spPr>
          <c:marker>
            <c:symbol val="square"/>
            <c:size val="6"/>
            <c:spPr>
              <a:solidFill>
                <a:srgbClr val="0033CC"/>
              </a:solidFill>
              <a:ln w="9525">
                <a:solidFill>
                  <a:schemeClr val="accent1"/>
                </a:solidFill>
              </a:ln>
              <a:effectLst/>
            </c:spPr>
          </c:marker>
          <c:errBars>
            <c:errDir val="y"/>
            <c:errBarType val="both"/>
            <c:errValType val="cust"/>
            <c:noEndCap val="0"/>
            <c:plus>
              <c:numRef>
                <c:f>'seusbitALL Registers'!$P$5:$P$6</c:f>
                <c:numCache>
                  <c:formatCode>General</c:formatCode>
                  <c:ptCount val="2"/>
                  <c:pt idx="0">
                    <c:v>1.5661806387016203E-6</c:v>
                  </c:pt>
                  <c:pt idx="1">
                    <c:v>1.1071475291077251E-6</c:v>
                  </c:pt>
                </c:numCache>
              </c:numRef>
            </c:plus>
            <c:minus>
              <c:numRef>
                <c:f>'seusbitALL Registers'!$P$5:$P$6</c:f>
                <c:numCache>
                  <c:formatCode>General</c:formatCode>
                  <c:ptCount val="2"/>
                  <c:pt idx="0">
                    <c:v>1.5661806387016203E-6</c:v>
                  </c:pt>
                  <c:pt idx="1">
                    <c:v>1.1071475291077251E-6</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'seusbitALL Registers'!$J$5:$J$6</c:f>
              <c:numCache>
                <c:formatCode>General</c:formatCode>
                <c:ptCount val="2"/>
                <c:pt idx="0">
                  <c:v>100</c:v>
                </c:pt>
                <c:pt idx="1">
                  <c:v>200</c:v>
                </c:pt>
              </c:numCache>
            </c:numRef>
          </c:xVal>
          <c:yVal>
            <c:numRef>
              <c:f>'seusbitALL Registers'!$K$5:$K$6</c:f>
              <c:numCache>
                <c:formatCode>0.00E+00</c:formatCode>
                <c:ptCount val="2"/>
                <c:pt idx="0">
                  <c:v>4.698541916104861E-6</c:v>
                </c:pt>
                <c:pt idx="1">
                  <c:v>4.4285901164309005E-6</c:v>
                </c:pt>
              </c:numCache>
            </c:numRef>
          </c:yVal>
          <c:smooth val="0"/>
          <c:extLst>
            <c:ext xmlns:c16="http://schemas.microsoft.com/office/drawing/2014/chart" uri="{C3380CC4-5D6E-409C-BE32-E72D297353CC}">
              <c16:uniqueId val="{00000000-5BC7-4953-A6B9-762235A097A5}"/>
            </c:ext>
          </c:extLst>
        </c:ser>
        <c:ser>
          <c:idx val="1"/>
          <c:order val="1"/>
          <c:tx>
            <c:v>TMR</c:v>
          </c:tx>
          <c:spPr>
            <a:ln w="25400" cap="rnd">
              <a:noFill/>
              <a:round/>
            </a:ln>
            <a:effectLst/>
          </c:spPr>
          <c:marker>
            <c:symbol val="diamond"/>
            <c:size val="6"/>
            <c:spPr>
              <a:solidFill>
                <a:srgbClr val="FF0000"/>
              </a:solidFill>
              <a:ln w="9525">
                <a:solidFill>
                  <a:schemeClr val="accent2"/>
                </a:solidFill>
              </a:ln>
              <a:effectLst/>
            </c:spPr>
          </c:marker>
          <c:errBars>
            <c:errDir val="y"/>
            <c:errBarType val="both"/>
            <c:errValType val="cust"/>
            <c:noEndCap val="0"/>
            <c:plus>
              <c:numRef>
                <c:f>'seusbitALL Registers'!$S$5:$S$6</c:f>
                <c:numCache>
                  <c:formatCode>General</c:formatCode>
                  <c:ptCount val="2"/>
                  <c:pt idx="0">
                    <c:v>5.2206021290054005E-7</c:v>
                  </c:pt>
                  <c:pt idx="1">
                    <c:v>6.7798662907427812E-7</c:v>
                  </c:pt>
                </c:numCache>
              </c:numRef>
            </c:plus>
            <c:minus>
              <c:numRef>
                <c:f>'seusbitALL Registers'!$S$5:$S$6</c:f>
                <c:numCache>
                  <c:formatCode>General</c:formatCode>
                  <c:ptCount val="2"/>
                  <c:pt idx="0">
                    <c:v>5.2206021290054005E-7</c:v>
                  </c:pt>
                  <c:pt idx="1">
                    <c:v>6.7798662907427812E-7</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'seusbitALL Registers'!$J$5:$J$6</c:f>
              <c:numCache>
                <c:formatCode>General</c:formatCode>
                <c:ptCount val="2"/>
                <c:pt idx="0">
                  <c:v>100</c:v>
                </c:pt>
                <c:pt idx="1">
                  <c:v>200</c:v>
                </c:pt>
              </c:numCache>
            </c:numRef>
          </c:xVal>
          <c:yVal>
            <c:numRef>
              <c:f>'seusbitALL Registers'!$L$5:$L$6</c:f>
              <c:numCache>
                <c:formatCode>0.00E+00</c:formatCode>
                <c:ptCount val="2"/>
                <c:pt idx="0">
                  <c:v>5.2206021290054005E-7</c:v>
                </c:pt>
                <c:pt idx="1">
                  <c:v>1.6607212936615877E-6</c:v>
                </c:pt>
              </c:numCache>
            </c:numRef>
          </c:yVal>
          <c:smooth val="0"/>
          <c:extLst>
            <c:ext xmlns:c16="http://schemas.microsoft.com/office/drawing/2014/chart" uri="{C3380CC4-5D6E-409C-BE32-E72D297353CC}">
              <c16:uniqueId val="{00000001-5BC7-4953-A6B9-762235A097A5}"/>
            </c:ext>
          </c:extLst>
        </c:ser>
        <c:ser>
          <c:idx val="2"/>
          <c:order val="2"/>
          <c:tx>
            <c:v>Hamming</c:v>
          </c:tx>
          <c:spPr>
            <a:ln w="25400" cap="rnd">
              <a:noFill/>
              <a:round/>
            </a:ln>
            <a:effectLst/>
          </c:spPr>
          <c:marker>
            <c:symbol val="diamond"/>
            <c:size val="6"/>
            <c:spPr>
              <a:solidFill>
                <a:srgbClr val="CC0099"/>
              </a:solidFill>
              <a:ln w="9525">
                <a:solidFill>
                  <a:schemeClr val="accent3"/>
                </a:solidFill>
              </a:ln>
              <a:effectLst/>
            </c:spPr>
          </c:marker>
          <c:errBars>
            <c:errDir val="y"/>
            <c:errBarType val="both"/>
            <c:errValType val="cust"/>
            <c:noEndCap val="0"/>
            <c:plus>
              <c:numRef>
                <c:f>'seusbitALL Registers'!$V$5:$V$6</c:f>
                <c:numCache>
                  <c:formatCode>General</c:formatCode>
                  <c:ptCount val="2"/>
                  <c:pt idx="0">
                    <c:v>1.4766092669186584E-6</c:v>
                  </c:pt>
                  <c:pt idx="1">
                    <c:v>8.7527697445199491E-7</c:v>
                  </c:pt>
                </c:numCache>
              </c:numRef>
            </c:plus>
            <c:minus>
              <c:numRef>
                <c:f>'seusbitALL Registers'!$V$5:$V$6</c:f>
                <c:numCache>
                  <c:formatCode>General</c:formatCode>
                  <c:ptCount val="2"/>
                  <c:pt idx="0">
                    <c:v>1.4766092669186584E-6</c:v>
                  </c:pt>
                  <c:pt idx="1">
                    <c:v>8.7527697445199491E-7</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'seusbitALL Registers'!$J$5:$J$6</c:f>
              <c:numCache>
                <c:formatCode>General</c:formatCode>
                <c:ptCount val="2"/>
                <c:pt idx="0">
                  <c:v>100</c:v>
                </c:pt>
                <c:pt idx="1">
                  <c:v>200</c:v>
                </c:pt>
              </c:numCache>
            </c:numRef>
          </c:xVal>
          <c:yVal>
            <c:numRef>
              <c:f>'seusbitALL Registers'!$M$5:$M$6</c:f>
              <c:numCache>
                <c:formatCode>0.00E+00</c:formatCode>
                <c:ptCount val="2"/>
                <c:pt idx="0">
                  <c:v>4.1764817032043204E-6</c:v>
                </c:pt>
                <c:pt idx="1">
                  <c:v>2.7678688227693126E-6</c:v>
                </c:pt>
              </c:numCache>
            </c:numRef>
          </c:yVal>
          <c:smooth val="0"/>
          <c:extLst>
            <c:ext xmlns:c16="http://schemas.microsoft.com/office/drawing/2014/chart" uri="{C3380CC4-5D6E-409C-BE32-E72D297353CC}">
              <c16:uniqueId val="{00000002-5BC7-4953-A6B9-762235A097A5}"/>
            </c:ext>
          </c:extLst>
        </c:ser>
        <c:dLbls>
          <c:showLegendKey val="0"/>
          <c:showVal val="0"/>
          <c:showCatName val="0"/>
          <c:showSerName val="0"/>
          <c:showPercent val="0"/>
          <c:showBubbleSize val="0"/>
        </c:dLbls>
        <c:axId val="339605072"/>
        <c:axId val="259419888"/>
      </c:scatterChart>
      <c:valAx>
        <c:axId val="339605072"/>
        <c:scaling>
          <c:orientation val="minMax"/>
          <c:min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a:solidFill>
                      <a:sysClr val="windowText" lastClr="000000"/>
                    </a:solidFill>
                  </a:rPr>
                  <a:t>Beam current [nA]</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59419888"/>
        <c:crossesAt val="1.0000000000000005E-7"/>
        <c:crossBetween val="midCat"/>
      </c:valAx>
      <c:valAx>
        <c:axId val="259419888"/>
        <c:scaling>
          <c:logBase val="10"/>
          <c:orientation val="minMax"/>
          <c:max val="1.0000000000000004E-5"/>
          <c:min val="1.0000000000000005E-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solidFill>
                      <a:schemeClr val="tx1"/>
                    </a:solidFill>
                  </a:rPr>
                  <a:t>SEU</a:t>
                </a:r>
                <a:r>
                  <a:rPr lang="en-GB" sz="1400" baseline="0">
                    <a:solidFill>
                      <a:schemeClr val="tx1"/>
                    </a:solidFill>
                  </a:rPr>
                  <a:t> / (s </a:t>
                </a:r>
                <a:r>
                  <a:rPr lang="en-GB" sz="1400" baseline="0">
                    <a:solidFill>
                      <a:schemeClr val="tx1"/>
                    </a:solidFill>
                    <a:latin typeface="Times New Roman" panose="02020603050405020304" pitchFamily="18" charset="0"/>
                    <a:cs typeface="Times New Roman" panose="02020603050405020304" pitchFamily="18" charset="0"/>
                  </a:rPr>
                  <a:t>∙ bit)</a:t>
                </a:r>
                <a:endParaRPr lang="en-GB" sz="1400">
                  <a:solidFill>
                    <a:schemeClr val="tx1"/>
                  </a:solidFill>
                </a:endParaRPr>
              </a:p>
            </c:rich>
          </c:tx>
          <c:layout>
            <c:manualLayout>
              <c:xMode val="edge"/>
              <c:yMode val="edge"/>
              <c:x val="3.6024579180438755E-2"/>
              <c:y val="0.26751649089760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39605072"/>
        <c:crosses val="autoZero"/>
        <c:crossBetween val="midCat"/>
      </c:valAx>
      <c:spPr>
        <a:noFill/>
        <a:ln>
          <a:solidFill>
            <a:sysClr val="windowText" lastClr="000000"/>
          </a:solidFill>
        </a:ln>
        <a:effectLst/>
      </c:spPr>
    </c:plotArea>
    <c:legend>
      <c:legendPos val="b"/>
      <c:layout>
        <c:manualLayout>
          <c:xMode val="edge"/>
          <c:yMode val="edge"/>
          <c:x val="0.31397872980931146"/>
          <c:y val="4.554882656357806E-2"/>
          <c:w val="0.54528005907863675"/>
          <c:h val="7.823420542529541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9161636399988"/>
          <c:y val="0.16267964765878534"/>
          <c:w val="0.63337098057232322"/>
          <c:h val="0.61444883714987641"/>
        </c:manualLayout>
      </c:layout>
      <c:scatterChart>
        <c:scatterStyle val="lineMarker"/>
        <c:varyColors val="0"/>
        <c:ser>
          <c:idx val="0"/>
          <c:order val="0"/>
          <c:tx>
            <c:v>1-&gt;0</c:v>
          </c:tx>
          <c:spPr>
            <a:ln w="25400" cap="rnd">
              <a:noFill/>
              <a:round/>
            </a:ln>
            <a:effectLst/>
          </c:spPr>
          <c:marker>
            <c:symbol val="square"/>
            <c:size val="6"/>
            <c:spPr>
              <a:solidFill>
                <a:srgbClr val="0033CC"/>
              </a:solidFill>
              <a:ln w="9525">
                <a:solidFill>
                  <a:schemeClr val="accent1"/>
                </a:solidFill>
              </a:ln>
              <a:effectLst/>
            </c:spPr>
          </c:marker>
          <c:errBars>
            <c:errDir val="y"/>
            <c:errBarType val="both"/>
            <c:errValType val="cust"/>
            <c:noEndCap val="0"/>
            <c:plus>
              <c:numRef>
                <c:f>'seusbitALL Registers'!$AA$3:$AA$4</c:f>
                <c:numCache>
                  <c:formatCode>General</c:formatCode>
                  <c:ptCount val="2"/>
                  <c:pt idx="0">
                    <c:v>4.0175312518381056E-7</c:v>
                  </c:pt>
                  <c:pt idx="1">
                    <c:v>1.1464442105846006E-6</c:v>
                  </c:pt>
                </c:numCache>
              </c:numRef>
            </c:plus>
            <c:minus>
              <c:numRef>
                <c:f>'seusbitALL Registers'!$AA$3:$AA$4</c:f>
                <c:numCache>
                  <c:formatCode>General</c:formatCode>
                  <c:ptCount val="2"/>
                  <c:pt idx="0">
                    <c:v>4.0175312518381056E-7</c:v>
                  </c:pt>
                  <c:pt idx="1">
                    <c:v>1.1464442105846006E-6</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'seusbitALL Registers'!$J$3:$J$4</c:f>
              <c:numCache>
                <c:formatCode>General</c:formatCode>
                <c:ptCount val="2"/>
                <c:pt idx="0">
                  <c:v>200</c:v>
                </c:pt>
                <c:pt idx="1">
                  <c:v>300</c:v>
                </c:pt>
              </c:numCache>
            </c:numRef>
          </c:xVal>
          <c:yVal>
            <c:numRef>
              <c:f>'seusbitALL Registers'!$Y$3:$Y$4</c:f>
              <c:numCache>
                <c:formatCode>0.00E+00</c:formatCode>
                <c:ptCount val="2"/>
                <c:pt idx="0">
                  <c:v>5.6816471836072067E-7</c:v>
                </c:pt>
                <c:pt idx="1">
                  <c:v>5.2536673750478261E-6</c:v>
                </c:pt>
              </c:numCache>
            </c:numRef>
          </c:yVal>
          <c:smooth val="0"/>
          <c:extLst>
            <c:ext xmlns:c16="http://schemas.microsoft.com/office/drawing/2014/chart" uri="{C3380CC4-5D6E-409C-BE32-E72D297353CC}">
              <c16:uniqueId val="{00000000-9E43-4993-871D-BA5E5AC8049F}"/>
            </c:ext>
          </c:extLst>
        </c:ser>
        <c:ser>
          <c:idx val="1"/>
          <c:order val="1"/>
          <c:tx>
            <c:v>0-&gt;1</c:v>
          </c:tx>
          <c:spPr>
            <a:ln w="25400" cap="rnd">
              <a:noFill/>
              <a:round/>
            </a:ln>
            <a:effectLst/>
          </c:spPr>
          <c:marker>
            <c:symbol val="diamond"/>
            <c:size val="6"/>
            <c:spPr>
              <a:solidFill>
                <a:srgbClr val="FF0000"/>
              </a:solidFill>
              <a:ln w="9525">
                <a:solidFill>
                  <a:schemeClr val="accent2"/>
                </a:solidFill>
              </a:ln>
              <a:effectLst/>
            </c:spPr>
          </c:marker>
          <c:errBars>
            <c:errDir val="y"/>
            <c:errBarType val="both"/>
            <c:errValType val="cust"/>
            <c:noEndCap val="0"/>
            <c:plus>
              <c:numRef>
                <c:f>'seusbitALL Registers'!$AE$3:$AE$4</c:f>
                <c:numCache>
                  <c:formatCode>General</c:formatCode>
                  <c:ptCount val="2"/>
                  <c:pt idx="1">
                    <c:v>7.0760072895139948E-7</c:v>
                  </c:pt>
                </c:numCache>
              </c:numRef>
            </c:plus>
            <c:minus>
              <c:numRef>
                <c:f>'seusbitALL Registers'!$AE$3:$AE$4</c:f>
                <c:numCache>
                  <c:formatCode>General</c:formatCode>
                  <c:ptCount val="2"/>
                  <c:pt idx="1">
                    <c:v>7.0760072895139948E-7</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'seusbitALL Registers'!$J$3:$J$4</c:f>
              <c:numCache>
                <c:formatCode>General</c:formatCode>
                <c:ptCount val="2"/>
                <c:pt idx="0">
                  <c:v>200</c:v>
                </c:pt>
                <c:pt idx="1">
                  <c:v>300</c:v>
                </c:pt>
              </c:numCache>
            </c:numRef>
          </c:xVal>
          <c:yVal>
            <c:numRef>
              <c:f>'seusbitALL Registers'!$AC$3:$AC$4</c:f>
              <c:numCache>
                <c:formatCode>0.00E+00</c:formatCode>
                <c:ptCount val="2"/>
                <c:pt idx="0">
                  <c:v>0</c:v>
                </c:pt>
                <c:pt idx="1">
                  <c:v>2.0013970952563149E-6</c:v>
                </c:pt>
              </c:numCache>
            </c:numRef>
          </c:yVal>
          <c:smooth val="0"/>
          <c:extLst>
            <c:ext xmlns:c16="http://schemas.microsoft.com/office/drawing/2014/chart" uri="{C3380CC4-5D6E-409C-BE32-E72D297353CC}">
              <c16:uniqueId val="{00000001-9E43-4993-871D-BA5E5AC8049F}"/>
            </c:ext>
          </c:extLst>
        </c:ser>
        <c:dLbls>
          <c:showLegendKey val="0"/>
          <c:showVal val="0"/>
          <c:showCatName val="0"/>
          <c:showSerName val="0"/>
          <c:showPercent val="0"/>
          <c:showBubbleSize val="0"/>
        </c:dLbls>
        <c:axId val="339605072"/>
        <c:axId val="259419888"/>
      </c:scatterChart>
      <c:valAx>
        <c:axId val="339605072"/>
        <c:scaling>
          <c:orientation val="minMax"/>
          <c:min val="1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a:solidFill>
                      <a:sysClr val="windowText" lastClr="000000"/>
                    </a:solidFill>
                  </a:rPr>
                  <a:t>Beam current [nA]</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59419888"/>
        <c:crossesAt val="1.0000000000000005E-7"/>
        <c:crossBetween val="midCat"/>
      </c:valAx>
      <c:valAx>
        <c:axId val="259419888"/>
        <c:scaling>
          <c:logBase val="10"/>
          <c:orientation val="minMax"/>
          <c:max val="1.0000000000000004E-5"/>
          <c:min val="1.0000000000000005E-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solidFill>
                      <a:schemeClr val="tx1"/>
                    </a:solidFill>
                  </a:rPr>
                  <a:t>SEU</a:t>
                </a:r>
                <a:r>
                  <a:rPr lang="en-GB" sz="1400" baseline="0">
                    <a:solidFill>
                      <a:schemeClr val="tx1"/>
                    </a:solidFill>
                  </a:rPr>
                  <a:t> / (s </a:t>
                </a:r>
                <a:r>
                  <a:rPr lang="en-GB" sz="1400" baseline="0">
                    <a:solidFill>
                      <a:schemeClr val="tx1"/>
                    </a:solidFill>
                    <a:latin typeface="Times New Roman" panose="02020603050405020304" pitchFamily="18" charset="0"/>
                    <a:cs typeface="Times New Roman" panose="02020603050405020304" pitchFamily="18" charset="0"/>
                  </a:rPr>
                  <a:t>∙ bit)</a:t>
                </a:r>
                <a:endParaRPr lang="en-GB" sz="1400">
                  <a:solidFill>
                    <a:schemeClr val="tx1"/>
                  </a:solidFill>
                </a:endParaRPr>
              </a:p>
            </c:rich>
          </c:tx>
          <c:layout>
            <c:manualLayout>
              <c:xMode val="edge"/>
              <c:yMode val="edge"/>
              <c:x val="3.6024579180438755E-2"/>
              <c:y val="0.26751649089760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39605072"/>
        <c:crosses val="autoZero"/>
        <c:crossBetween val="midCat"/>
      </c:valAx>
      <c:spPr>
        <a:noFill/>
        <a:ln>
          <a:solidFill>
            <a:sysClr val="windowText" lastClr="000000"/>
          </a:solidFill>
        </a:ln>
        <a:effectLst/>
      </c:spPr>
    </c:plotArea>
    <c:legend>
      <c:legendPos val="b"/>
      <c:layout>
        <c:manualLayout>
          <c:xMode val="edge"/>
          <c:yMode val="edge"/>
          <c:x val="0.31397872980931146"/>
          <c:y val="4.554882656357806E-2"/>
          <c:w val="0.54528005907863675"/>
          <c:h val="7.823420542529541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9161636399988"/>
          <c:y val="0.16267964765878534"/>
          <c:w val="0.63337098057232322"/>
          <c:h val="0.61444883714987641"/>
        </c:manualLayout>
      </c:layout>
      <c:scatterChart>
        <c:scatterStyle val="lineMarker"/>
        <c:varyColors val="0"/>
        <c:ser>
          <c:idx val="0"/>
          <c:order val="0"/>
          <c:tx>
            <c:v>1-&gt;0</c:v>
          </c:tx>
          <c:spPr>
            <a:ln w="25400" cap="rnd">
              <a:noFill/>
              <a:round/>
            </a:ln>
            <a:effectLst/>
          </c:spPr>
          <c:marker>
            <c:symbol val="square"/>
            <c:size val="6"/>
            <c:spPr>
              <a:solidFill>
                <a:srgbClr val="0033CC"/>
              </a:solidFill>
              <a:ln w="9525">
                <a:solidFill>
                  <a:schemeClr val="accent1"/>
                </a:solidFill>
              </a:ln>
              <a:effectLst/>
            </c:spPr>
          </c:marker>
          <c:errBars>
            <c:errDir val="y"/>
            <c:errBarType val="both"/>
            <c:errValType val="cust"/>
            <c:noEndCap val="0"/>
            <c:plus>
              <c:numRef>
                <c:f>'seusbitALL Registers'!$AA$5:$AA$6</c:f>
                <c:numCache>
                  <c:formatCode>General</c:formatCode>
                  <c:ptCount val="2"/>
                  <c:pt idx="0">
                    <c:v>1.3812414927362634E-6</c:v>
                  </c:pt>
                  <c:pt idx="1">
                    <c:v>9.1799823540485178E-7</c:v>
                  </c:pt>
                </c:numCache>
              </c:numRef>
            </c:plus>
            <c:minus>
              <c:numRef>
                <c:f>'seusbitALL Registers'!$AA$5:$AA$6</c:f>
                <c:numCache>
                  <c:formatCode>General</c:formatCode>
                  <c:ptCount val="2"/>
                  <c:pt idx="0">
                    <c:v>1.3812414927362634E-6</c:v>
                  </c:pt>
                  <c:pt idx="1">
                    <c:v>9.1799823540485178E-7</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'seusbitALL Registers'!$J$5:$J$6</c:f>
              <c:numCache>
                <c:formatCode>General</c:formatCode>
                <c:ptCount val="2"/>
                <c:pt idx="0">
                  <c:v>100</c:v>
                </c:pt>
                <c:pt idx="1">
                  <c:v>200</c:v>
                </c:pt>
              </c:numCache>
            </c:numRef>
          </c:xVal>
          <c:yVal>
            <c:numRef>
              <c:f>'seusbitALL Registers'!$Y$5:$Y$6</c:f>
              <c:numCache>
                <c:formatCode>0.00E+00</c:formatCode>
                <c:ptCount val="2"/>
                <c:pt idx="0">
                  <c:v>3.6544214903037807E-6</c:v>
                </c:pt>
                <c:pt idx="1">
                  <c:v>3.0446557050462437E-6</c:v>
                </c:pt>
              </c:numCache>
            </c:numRef>
          </c:yVal>
          <c:smooth val="0"/>
          <c:extLst>
            <c:ext xmlns:c16="http://schemas.microsoft.com/office/drawing/2014/chart" uri="{C3380CC4-5D6E-409C-BE32-E72D297353CC}">
              <c16:uniqueId val="{00000000-314F-4ABF-8588-C7E0B88FBAD5}"/>
            </c:ext>
          </c:extLst>
        </c:ser>
        <c:ser>
          <c:idx val="1"/>
          <c:order val="1"/>
          <c:tx>
            <c:v>0-&gt;1</c:v>
          </c:tx>
          <c:spPr>
            <a:ln w="25400" cap="rnd">
              <a:noFill/>
              <a:round/>
            </a:ln>
            <a:effectLst/>
          </c:spPr>
          <c:marker>
            <c:symbol val="diamond"/>
            <c:size val="6"/>
            <c:spPr>
              <a:solidFill>
                <a:srgbClr val="FF0000"/>
              </a:solidFill>
              <a:ln w="9525">
                <a:solidFill>
                  <a:schemeClr val="accent2"/>
                </a:solidFill>
              </a:ln>
              <a:effectLst/>
            </c:spPr>
          </c:marker>
          <c:errBars>
            <c:errDir val="y"/>
            <c:errBarType val="both"/>
            <c:errValType val="cust"/>
            <c:noEndCap val="0"/>
            <c:plus>
              <c:numRef>
                <c:f>'seusbitALL Registers'!$AE$5:$AE$6</c:f>
                <c:numCache>
                  <c:formatCode>General</c:formatCode>
                  <c:ptCount val="2"/>
                  <c:pt idx="0">
                    <c:v>7.383046334593292E-7</c:v>
                  </c:pt>
                  <c:pt idx="1">
                    <c:v>6.1891428405145011E-7</c:v>
                  </c:pt>
                </c:numCache>
              </c:numRef>
            </c:plus>
            <c:minus>
              <c:numRef>
                <c:f>'seusbitALL Registers'!$AE$5:$AE$6</c:f>
                <c:numCache>
                  <c:formatCode>General</c:formatCode>
                  <c:ptCount val="2"/>
                  <c:pt idx="0">
                    <c:v>7.383046334593292E-7</c:v>
                  </c:pt>
                  <c:pt idx="1">
                    <c:v>6.1891428405145011E-7</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'seusbitALL Registers'!$J$5:$J$6</c:f>
              <c:numCache>
                <c:formatCode>General</c:formatCode>
                <c:ptCount val="2"/>
                <c:pt idx="0">
                  <c:v>100</c:v>
                </c:pt>
                <c:pt idx="1">
                  <c:v>200</c:v>
                </c:pt>
              </c:numCache>
            </c:numRef>
          </c:xVal>
          <c:yVal>
            <c:numRef>
              <c:f>'seusbitALL Registers'!$AC$5:$AC$6</c:f>
              <c:numCache>
                <c:formatCode>0.00E+00</c:formatCode>
                <c:ptCount val="2"/>
                <c:pt idx="0">
                  <c:v>1.0441204258010801E-6</c:v>
                </c:pt>
                <c:pt idx="1">
                  <c:v>1.3839344113846563E-6</c:v>
                </c:pt>
              </c:numCache>
            </c:numRef>
          </c:yVal>
          <c:smooth val="0"/>
          <c:extLst>
            <c:ext xmlns:c16="http://schemas.microsoft.com/office/drawing/2014/chart" uri="{C3380CC4-5D6E-409C-BE32-E72D297353CC}">
              <c16:uniqueId val="{00000001-314F-4ABF-8588-C7E0B88FBAD5}"/>
            </c:ext>
          </c:extLst>
        </c:ser>
        <c:dLbls>
          <c:showLegendKey val="0"/>
          <c:showVal val="0"/>
          <c:showCatName val="0"/>
          <c:showSerName val="0"/>
          <c:showPercent val="0"/>
          <c:showBubbleSize val="0"/>
        </c:dLbls>
        <c:axId val="339605072"/>
        <c:axId val="259419888"/>
      </c:scatterChart>
      <c:valAx>
        <c:axId val="339605072"/>
        <c:scaling>
          <c:orientation val="minMax"/>
          <c:min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a:solidFill>
                      <a:sysClr val="windowText" lastClr="000000"/>
                    </a:solidFill>
                  </a:rPr>
                  <a:t>Beam current [nA]</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59419888"/>
        <c:crossesAt val="1.0000000000000005E-7"/>
        <c:crossBetween val="midCat"/>
      </c:valAx>
      <c:valAx>
        <c:axId val="259419888"/>
        <c:scaling>
          <c:logBase val="10"/>
          <c:orientation val="minMax"/>
          <c:max val="1.0000000000000004E-5"/>
          <c:min val="1.0000000000000005E-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solidFill>
                      <a:schemeClr val="tx1"/>
                    </a:solidFill>
                  </a:rPr>
                  <a:t>SEU</a:t>
                </a:r>
                <a:r>
                  <a:rPr lang="en-GB" sz="1400" baseline="0">
                    <a:solidFill>
                      <a:schemeClr val="tx1"/>
                    </a:solidFill>
                  </a:rPr>
                  <a:t> / (s </a:t>
                </a:r>
                <a:r>
                  <a:rPr lang="en-GB" sz="1400" baseline="0">
                    <a:solidFill>
                      <a:schemeClr val="tx1"/>
                    </a:solidFill>
                    <a:latin typeface="Times New Roman" panose="02020603050405020304" pitchFamily="18" charset="0"/>
                    <a:cs typeface="Times New Roman" panose="02020603050405020304" pitchFamily="18" charset="0"/>
                  </a:rPr>
                  <a:t>∙ bit)</a:t>
                </a:r>
                <a:endParaRPr lang="en-GB" sz="1400">
                  <a:solidFill>
                    <a:schemeClr val="tx1"/>
                  </a:solidFill>
                </a:endParaRPr>
              </a:p>
            </c:rich>
          </c:tx>
          <c:layout>
            <c:manualLayout>
              <c:xMode val="edge"/>
              <c:yMode val="edge"/>
              <c:x val="3.6024579180438755E-2"/>
              <c:y val="0.26751649089760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39605072"/>
        <c:crosses val="autoZero"/>
        <c:crossBetween val="midCat"/>
      </c:valAx>
      <c:spPr>
        <a:noFill/>
        <a:ln>
          <a:solidFill>
            <a:sysClr val="windowText" lastClr="000000"/>
          </a:solidFill>
        </a:ln>
        <a:effectLst/>
      </c:spPr>
    </c:plotArea>
    <c:legend>
      <c:legendPos val="b"/>
      <c:layout>
        <c:manualLayout>
          <c:xMode val="edge"/>
          <c:yMode val="edge"/>
          <c:x val="0.31397872980931146"/>
          <c:y val="4.554882656357806E-2"/>
          <c:w val="0.54528005907863675"/>
          <c:h val="7.823420542529541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91626516169047"/>
          <c:y val="0.15804357904496988"/>
          <c:w val="0.63337098057232322"/>
          <c:h val="0.61444883714987641"/>
        </c:manualLayout>
      </c:layout>
      <c:scatterChart>
        <c:scatterStyle val="lineMarker"/>
        <c:varyColors val="0"/>
        <c:ser>
          <c:idx val="0"/>
          <c:order val="0"/>
          <c:tx>
            <c:v>All</c:v>
          </c:tx>
          <c:spPr>
            <a:ln w="19050" cap="rnd">
              <a:noFill/>
              <a:round/>
            </a:ln>
            <a:effectLst/>
          </c:spPr>
          <c:marker>
            <c:symbol val="square"/>
            <c:size val="6"/>
            <c:spPr>
              <a:solidFill>
                <a:srgbClr val="0033CC"/>
              </a:solidFill>
              <a:ln w="9525">
                <a:solidFill>
                  <a:schemeClr val="accent1"/>
                </a:solidFill>
              </a:ln>
              <a:effectLst/>
            </c:spPr>
          </c:marker>
          <c:errBars>
            <c:errDir val="y"/>
            <c:errBarType val="both"/>
            <c:errValType val="cust"/>
            <c:noEndCap val="0"/>
            <c:plus>
              <c:numRef>
                <c:f>'seusbit Ch Registers (2)'!$P$3:$P$4</c:f>
                <c:numCache>
                  <c:formatCode>General</c:formatCode>
                  <c:ptCount val="2"/>
                  <c:pt idx="1">
                    <c:v>7.7341180865298049E-7</c:v>
                  </c:pt>
                </c:numCache>
              </c:numRef>
            </c:plus>
            <c:minus>
              <c:numRef>
                <c:f>'seusbit Ch Registers (2)'!$P$3:$P$4</c:f>
                <c:numCache>
                  <c:formatCode>General</c:formatCode>
                  <c:ptCount val="2"/>
                  <c:pt idx="1">
                    <c:v>7.7341180865298049E-7</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 Ch Registers (2)'!$J$3:$J$4</c:f>
              <c:numCache>
                <c:formatCode>General</c:formatCode>
                <c:ptCount val="2"/>
                <c:pt idx="0">
                  <c:v>200</c:v>
                </c:pt>
                <c:pt idx="1">
                  <c:v>300</c:v>
                </c:pt>
              </c:numCache>
            </c:numRef>
          </c:xVal>
          <c:yVal>
            <c:numRef>
              <c:f>'seusbit Ch Registers (2)'!$K$3:$K$4</c:f>
              <c:numCache>
                <c:formatCode>0.00E+00</c:formatCode>
                <c:ptCount val="2"/>
                <c:pt idx="0">
                  <c:v>0</c:v>
                </c:pt>
                <c:pt idx="1">
                  <c:v>2.1875389381931E-6</c:v>
                </c:pt>
              </c:numCache>
            </c:numRef>
          </c:yVal>
          <c:smooth val="0"/>
          <c:extLst>
            <c:ext xmlns:c16="http://schemas.microsoft.com/office/drawing/2014/chart" uri="{C3380CC4-5D6E-409C-BE32-E72D297353CC}">
              <c16:uniqueId val="{00000000-85DE-4C03-8DE5-178F0532FB80}"/>
            </c:ext>
          </c:extLst>
        </c:ser>
        <c:ser>
          <c:idx val="1"/>
          <c:order val="1"/>
          <c:tx>
            <c:v>TMR</c:v>
          </c:tx>
          <c:spPr>
            <a:ln w="19050" cap="rnd">
              <a:noFill/>
              <a:round/>
            </a:ln>
            <a:effectLst/>
          </c:spPr>
          <c:marker>
            <c:symbol val="diamond"/>
            <c:size val="6"/>
            <c:spPr>
              <a:solidFill>
                <a:srgbClr val="FF0000"/>
              </a:solidFill>
              <a:ln w="9525">
                <a:solidFill>
                  <a:schemeClr val="accent2"/>
                </a:solidFill>
              </a:ln>
              <a:effectLst/>
            </c:spPr>
          </c:marker>
          <c:dPt>
            <c:idx val="1"/>
            <c:marker>
              <c:symbol val="diamond"/>
              <c:size val="6"/>
              <c:spPr>
                <a:solidFill>
                  <a:srgbClr val="FF0000"/>
                </a:solidFill>
                <a:ln w="9525">
                  <a:solidFill>
                    <a:srgbClr val="FF0000"/>
                  </a:solidFill>
                </a:ln>
                <a:effectLst/>
              </c:spPr>
            </c:marker>
            <c:bubble3D val="0"/>
            <c:extLst>
              <c:ext xmlns:c16="http://schemas.microsoft.com/office/drawing/2014/chart" uri="{C3380CC4-5D6E-409C-BE32-E72D297353CC}">
                <c16:uniqueId val="{00000001-85DE-4C03-8DE5-178F0532FB80}"/>
              </c:ext>
            </c:extLst>
          </c:dPt>
          <c:errBars>
            <c:errDir val="y"/>
            <c:errBarType val="both"/>
            <c:errValType val="cust"/>
            <c:noEndCap val="0"/>
            <c:plus>
              <c:numRef>
                <c:f>'seusbit Ch Registers (2)'!$S$3:$S$4</c:f>
                <c:numCache>
                  <c:formatCode>General</c:formatCode>
                  <c:ptCount val="2"/>
                  <c:pt idx="1">
                    <c:v>2.734423672741375E-7</c:v>
                  </c:pt>
                </c:numCache>
              </c:numRef>
            </c:plus>
            <c:minus>
              <c:numRef>
                <c:f>'seusbit Ch Registers (2)'!$S$3:$S$4</c:f>
                <c:numCache>
                  <c:formatCode>General</c:formatCode>
                  <c:ptCount val="2"/>
                  <c:pt idx="1">
                    <c:v>2.734423672741375E-7</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 Ch Registers (2)'!$J$3:$J$4</c:f>
              <c:numCache>
                <c:formatCode>General</c:formatCode>
                <c:ptCount val="2"/>
                <c:pt idx="0">
                  <c:v>200</c:v>
                </c:pt>
                <c:pt idx="1">
                  <c:v>300</c:v>
                </c:pt>
              </c:numCache>
            </c:numRef>
          </c:xVal>
          <c:yVal>
            <c:numRef>
              <c:f>'seusbit Ch Registers (2)'!$L$3:$L$4</c:f>
              <c:numCache>
                <c:formatCode>0.00E+00</c:formatCode>
                <c:ptCount val="2"/>
                <c:pt idx="1">
                  <c:v>2.734423672741375E-7</c:v>
                </c:pt>
              </c:numCache>
            </c:numRef>
          </c:yVal>
          <c:smooth val="0"/>
          <c:extLst>
            <c:ext xmlns:c16="http://schemas.microsoft.com/office/drawing/2014/chart" uri="{C3380CC4-5D6E-409C-BE32-E72D297353CC}">
              <c16:uniqueId val="{00000002-85DE-4C03-8DE5-178F0532FB80}"/>
            </c:ext>
          </c:extLst>
        </c:ser>
        <c:ser>
          <c:idx val="2"/>
          <c:order val="2"/>
          <c:tx>
            <c:v>Hamming</c:v>
          </c:tx>
          <c:spPr>
            <a:ln w="19050" cap="rnd">
              <a:noFill/>
              <a:round/>
            </a:ln>
            <a:effectLst/>
          </c:spPr>
          <c:marker>
            <c:symbol val="diamond"/>
            <c:size val="6"/>
            <c:spPr>
              <a:solidFill>
                <a:srgbClr val="CC0099"/>
              </a:solidFill>
              <a:ln w="9525">
                <a:solidFill>
                  <a:schemeClr val="accent3"/>
                </a:solidFill>
              </a:ln>
              <a:effectLst/>
            </c:spPr>
          </c:marker>
          <c:errBars>
            <c:errDir val="y"/>
            <c:errBarType val="both"/>
            <c:errValType val="cust"/>
            <c:noEndCap val="0"/>
            <c:plus>
              <c:numRef>
                <c:f>'seusbit Ch Registers (2)'!$V$3:$V$4</c:f>
                <c:numCache>
                  <c:formatCode>General</c:formatCode>
                  <c:ptCount val="2"/>
                  <c:pt idx="1">
                    <c:v>7.2346050171615472E-7</c:v>
                  </c:pt>
                </c:numCache>
              </c:numRef>
            </c:plus>
            <c:minus>
              <c:numRef>
                <c:f>'seusbit Ch Registers (2)'!$V$3:$V$4</c:f>
                <c:numCache>
                  <c:formatCode>General</c:formatCode>
                  <c:ptCount val="2"/>
                  <c:pt idx="1">
                    <c:v>7.2346050171615472E-7</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'seusbit Ch Registers (2)'!$J$3:$J$4</c:f>
              <c:numCache>
                <c:formatCode>General</c:formatCode>
                <c:ptCount val="2"/>
                <c:pt idx="0">
                  <c:v>200</c:v>
                </c:pt>
                <c:pt idx="1">
                  <c:v>300</c:v>
                </c:pt>
              </c:numCache>
            </c:numRef>
          </c:xVal>
          <c:yVal>
            <c:numRef>
              <c:f>'seusbit Ch Registers (2)'!$M$3:$M$4</c:f>
              <c:numCache>
                <c:formatCode>0.00E+00</c:formatCode>
                <c:ptCount val="2"/>
                <c:pt idx="1">
                  <c:v>1.9140965709189626E-6</c:v>
                </c:pt>
              </c:numCache>
            </c:numRef>
          </c:yVal>
          <c:smooth val="0"/>
          <c:extLst>
            <c:ext xmlns:c16="http://schemas.microsoft.com/office/drawing/2014/chart" uri="{C3380CC4-5D6E-409C-BE32-E72D297353CC}">
              <c16:uniqueId val="{00000003-85DE-4C03-8DE5-178F0532FB80}"/>
            </c:ext>
          </c:extLst>
        </c:ser>
        <c:dLbls>
          <c:showLegendKey val="0"/>
          <c:showVal val="0"/>
          <c:showCatName val="0"/>
          <c:showSerName val="0"/>
          <c:showPercent val="0"/>
          <c:showBubbleSize val="0"/>
        </c:dLbls>
        <c:axId val="339605072"/>
        <c:axId val="259419888"/>
      </c:scatterChart>
      <c:valAx>
        <c:axId val="339605072"/>
        <c:scaling>
          <c:orientation val="minMax"/>
          <c:min val="1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a:solidFill>
                      <a:sysClr val="windowText" lastClr="000000"/>
                    </a:solidFill>
                  </a:rPr>
                  <a:t>Beam current [nA]</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59419888"/>
        <c:crossesAt val="1.0000000000000005E-7"/>
        <c:crossBetween val="midCat"/>
      </c:valAx>
      <c:valAx>
        <c:axId val="259419888"/>
        <c:scaling>
          <c:logBase val="10"/>
          <c:orientation val="minMax"/>
          <c:max val="1.0000000000000004E-5"/>
          <c:min val="1.0000000000000005E-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solidFill>
                      <a:schemeClr val="tx1"/>
                    </a:solidFill>
                  </a:rPr>
                  <a:t>SEU</a:t>
                </a:r>
                <a:r>
                  <a:rPr lang="en-GB" sz="1400" baseline="0">
                    <a:solidFill>
                      <a:schemeClr val="tx1"/>
                    </a:solidFill>
                  </a:rPr>
                  <a:t> / (s </a:t>
                </a:r>
                <a:r>
                  <a:rPr lang="en-GB" sz="1400" baseline="0">
                    <a:solidFill>
                      <a:schemeClr val="tx1"/>
                    </a:solidFill>
                    <a:latin typeface="Times New Roman" panose="02020603050405020304" pitchFamily="18" charset="0"/>
                    <a:cs typeface="Times New Roman" panose="02020603050405020304" pitchFamily="18" charset="0"/>
                  </a:rPr>
                  <a:t>∙ bit)</a:t>
                </a:r>
                <a:endParaRPr lang="en-GB" sz="1400">
                  <a:solidFill>
                    <a:schemeClr val="tx1"/>
                  </a:solidFill>
                </a:endParaRPr>
              </a:p>
            </c:rich>
          </c:tx>
          <c:layout>
            <c:manualLayout>
              <c:xMode val="edge"/>
              <c:yMode val="edge"/>
              <c:x val="3.6024579180438755E-2"/>
              <c:y val="0.267516490897608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39605072"/>
        <c:crosses val="autoZero"/>
        <c:crossBetween val="midCat"/>
      </c:valAx>
      <c:spPr>
        <a:noFill/>
        <a:ln>
          <a:solidFill>
            <a:sysClr val="windowText" lastClr="000000"/>
          </a:solidFill>
        </a:ln>
        <a:effectLst/>
      </c:spPr>
    </c:plotArea>
    <c:legend>
      <c:legendPos val="b"/>
      <c:layout>
        <c:manualLayout>
          <c:xMode val="edge"/>
          <c:yMode val="edge"/>
          <c:x val="0.31397872980931146"/>
          <c:y val="4.554882656357806E-2"/>
          <c:w val="0.54528005907863675"/>
          <c:h val="7.823420542529541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9918" cy="34097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2027" y="0"/>
            <a:ext cx="4279918" cy="340977"/>
          </a:xfrm>
          <a:prstGeom prst="rect">
            <a:avLst/>
          </a:prstGeom>
        </p:spPr>
        <p:txBody>
          <a:bodyPr vert="horz" lIns="91440" tIns="45720" rIns="91440" bIns="45720" rtlCol="0"/>
          <a:lstStyle>
            <a:lvl1pPr algn="r">
              <a:defRPr sz="1200"/>
            </a:lvl1pPr>
          </a:lstStyle>
          <a:p>
            <a:fld id="{95865353-EF35-415E-B359-41D5F96B5D4B}" type="datetimeFigureOut">
              <a:rPr lang="en-GB" smtClean="0"/>
              <a:t>25/06/2019</a:t>
            </a:fld>
            <a:endParaRPr lang="en-GB"/>
          </a:p>
        </p:txBody>
      </p:sp>
      <p:sp>
        <p:nvSpPr>
          <p:cNvPr id="4" name="Footer Placeholder 3"/>
          <p:cNvSpPr>
            <a:spLocks noGrp="1"/>
          </p:cNvSpPr>
          <p:nvPr>
            <p:ph type="ftr" sz="quarter" idx="2"/>
          </p:nvPr>
        </p:nvSpPr>
        <p:spPr>
          <a:xfrm>
            <a:off x="0" y="6456698"/>
            <a:ext cx="4279918" cy="34097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2027" y="6456698"/>
            <a:ext cx="4279918" cy="340977"/>
          </a:xfrm>
          <a:prstGeom prst="rect">
            <a:avLst/>
          </a:prstGeom>
        </p:spPr>
        <p:txBody>
          <a:bodyPr vert="horz" lIns="91440" tIns="45720" rIns="91440" bIns="45720" rtlCol="0" anchor="b"/>
          <a:lstStyle>
            <a:lvl1pPr algn="r">
              <a:defRPr sz="1200"/>
            </a:lvl1pPr>
          </a:lstStyle>
          <a:p>
            <a:fld id="{A888CACF-4D34-4278-8F27-35BA6CC70FFE}" type="slidenum">
              <a:rPr lang="en-GB" smtClean="0"/>
              <a:t>‹#›</a:t>
            </a:fld>
            <a:endParaRPr lang="en-GB"/>
          </a:p>
        </p:txBody>
      </p:sp>
    </p:spTree>
    <p:extLst>
      <p:ext uri="{BB962C8B-B14F-4D97-AF65-F5344CB8AC3E}">
        <p14:creationId xmlns:p14="http://schemas.microsoft.com/office/powerpoint/2010/main" val="1977242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8841" cy="339884"/>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5593125" y="0"/>
            <a:ext cx="4278841" cy="339884"/>
          </a:xfrm>
          <a:prstGeom prst="rect">
            <a:avLst/>
          </a:prstGeom>
        </p:spPr>
        <p:txBody>
          <a:bodyPr vert="horz" lIns="91440" tIns="45720" rIns="91440" bIns="45720" rtlCol="0"/>
          <a:lstStyle>
            <a:lvl1pPr algn="r">
              <a:defRPr sz="1200"/>
            </a:lvl1pPr>
          </a:lstStyle>
          <a:p>
            <a:fld id="{D767B436-4543-4CD3-9587-79A23398D4D1}" type="datetimeFigureOut">
              <a:rPr lang="it-IT" smtClean="0"/>
              <a:t>25/06/2019</a:t>
            </a:fld>
            <a:endParaRPr lang="it-IT"/>
          </a:p>
        </p:txBody>
      </p:sp>
      <p:sp>
        <p:nvSpPr>
          <p:cNvPr id="4" name="Slide Image Placeholder 3"/>
          <p:cNvSpPr>
            <a:spLocks noGrp="1" noRot="1" noChangeAspect="1"/>
          </p:cNvSpPr>
          <p:nvPr>
            <p:ph type="sldImg" idx="2"/>
          </p:nvPr>
        </p:nvSpPr>
        <p:spPr>
          <a:xfrm>
            <a:off x="3236913" y="509588"/>
            <a:ext cx="3400425" cy="2549525"/>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987426" y="3228896"/>
            <a:ext cx="789940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1" y="6456612"/>
            <a:ext cx="4278841" cy="339884"/>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5593125" y="6456612"/>
            <a:ext cx="4278841" cy="339884"/>
          </a:xfrm>
          <a:prstGeom prst="rect">
            <a:avLst/>
          </a:prstGeom>
        </p:spPr>
        <p:txBody>
          <a:bodyPr vert="horz" lIns="91440" tIns="45720" rIns="91440" bIns="45720" rtlCol="0" anchor="b"/>
          <a:lstStyle>
            <a:lvl1pPr algn="r">
              <a:defRPr sz="1200"/>
            </a:lvl1pPr>
          </a:lstStyle>
          <a:p>
            <a:fld id="{5F4C4D3B-E4FE-4EBF-A7E5-D2848F983D2C}" type="slidenum">
              <a:rPr lang="it-IT" smtClean="0"/>
              <a:t>‹#›</a:t>
            </a:fld>
            <a:endParaRPr lang="it-IT"/>
          </a:p>
        </p:txBody>
      </p:sp>
    </p:spTree>
    <p:extLst>
      <p:ext uri="{BB962C8B-B14F-4D97-AF65-F5344CB8AC3E}">
        <p14:creationId xmlns:p14="http://schemas.microsoft.com/office/powerpoint/2010/main" val="123531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1</a:t>
            </a:fld>
            <a:endParaRPr lang="it-IT"/>
          </a:p>
        </p:txBody>
      </p:sp>
    </p:spTree>
    <p:extLst>
      <p:ext uri="{BB962C8B-B14F-4D97-AF65-F5344CB8AC3E}">
        <p14:creationId xmlns:p14="http://schemas.microsoft.com/office/powerpoint/2010/main" val="259201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11</a:t>
            </a:fld>
            <a:endParaRPr lang="it-IT"/>
          </a:p>
        </p:txBody>
      </p:sp>
    </p:spTree>
    <p:extLst>
      <p:ext uri="{BB962C8B-B14F-4D97-AF65-F5344CB8AC3E}">
        <p14:creationId xmlns:p14="http://schemas.microsoft.com/office/powerpoint/2010/main" val="775459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12</a:t>
            </a:fld>
            <a:endParaRPr lang="it-IT"/>
          </a:p>
        </p:txBody>
      </p:sp>
    </p:spTree>
    <p:extLst>
      <p:ext uri="{BB962C8B-B14F-4D97-AF65-F5344CB8AC3E}">
        <p14:creationId xmlns:p14="http://schemas.microsoft.com/office/powerpoint/2010/main" val="31825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13</a:t>
            </a:fld>
            <a:endParaRPr lang="it-IT"/>
          </a:p>
        </p:txBody>
      </p:sp>
    </p:spTree>
    <p:extLst>
      <p:ext uri="{BB962C8B-B14F-4D97-AF65-F5344CB8AC3E}">
        <p14:creationId xmlns:p14="http://schemas.microsoft.com/office/powerpoint/2010/main" val="259201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14</a:t>
            </a:fld>
            <a:endParaRPr lang="it-IT"/>
          </a:p>
        </p:txBody>
      </p:sp>
    </p:spTree>
    <p:extLst>
      <p:ext uri="{BB962C8B-B14F-4D97-AF65-F5344CB8AC3E}">
        <p14:creationId xmlns:p14="http://schemas.microsoft.com/office/powerpoint/2010/main" val="2190499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15</a:t>
            </a:fld>
            <a:endParaRPr lang="it-IT"/>
          </a:p>
        </p:txBody>
      </p:sp>
    </p:spTree>
    <p:extLst>
      <p:ext uri="{BB962C8B-B14F-4D97-AF65-F5344CB8AC3E}">
        <p14:creationId xmlns:p14="http://schemas.microsoft.com/office/powerpoint/2010/main" val="3279875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16</a:t>
            </a:fld>
            <a:endParaRPr lang="it-IT"/>
          </a:p>
        </p:txBody>
      </p:sp>
    </p:spTree>
    <p:extLst>
      <p:ext uri="{BB962C8B-B14F-4D97-AF65-F5344CB8AC3E}">
        <p14:creationId xmlns:p14="http://schemas.microsoft.com/office/powerpoint/2010/main" val="3329782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17</a:t>
            </a:fld>
            <a:endParaRPr lang="it-IT"/>
          </a:p>
        </p:txBody>
      </p:sp>
    </p:spTree>
    <p:extLst>
      <p:ext uri="{BB962C8B-B14F-4D97-AF65-F5344CB8AC3E}">
        <p14:creationId xmlns:p14="http://schemas.microsoft.com/office/powerpoint/2010/main" val="259201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18</a:t>
            </a:fld>
            <a:endParaRPr lang="it-IT"/>
          </a:p>
        </p:txBody>
      </p:sp>
    </p:spTree>
    <p:extLst>
      <p:ext uri="{BB962C8B-B14F-4D97-AF65-F5344CB8AC3E}">
        <p14:creationId xmlns:p14="http://schemas.microsoft.com/office/powerpoint/2010/main" val="145477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19</a:t>
            </a:fld>
            <a:endParaRPr lang="it-IT"/>
          </a:p>
        </p:txBody>
      </p:sp>
    </p:spTree>
    <p:extLst>
      <p:ext uri="{BB962C8B-B14F-4D97-AF65-F5344CB8AC3E}">
        <p14:creationId xmlns:p14="http://schemas.microsoft.com/office/powerpoint/2010/main" val="3978735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20</a:t>
            </a:fld>
            <a:endParaRPr lang="it-IT"/>
          </a:p>
        </p:txBody>
      </p:sp>
    </p:spTree>
    <p:extLst>
      <p:ext uri="{BB962C8B-B14F-4D97-AF65-F5344CB8AC3E}">
        <p14:creationId xmlns:p14="http://schemas.microsoft.com/office/powerpoint/2010/main" val="241155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2</a:t>
            </a:fld>
            <a:endParaRPr lang="it-IT"/>
          </a:p>
        </p:txBody>
      </p:sp>
    </p:spTree>
    <p:extLst>
      <p:ext uri="{BB962C8B-B14F-4D97-AF65-F5344CB8AC3E}">
        <p14:creationId xmlns:p14="http://schemas.microsoft.com/office/powerpoint/2010/main" val="248727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3</a:t>
            </a:fld>
            <a:endParaRPr lang="it-IT"/>
          </a:p>
        </p:txBody>
      </p:sp>
    </p:spTree>
    <p:extLst>
      <p:ext uri="{BB962C8B-B14F-4D97-AF65-F5344CB8AC3E}">
        <p14:creationId xmlns:p14="http://schemas.microsoft.com/office/powerpoint/2010/main" val="195859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5</a:t>
            </a:fld>
            <a:endParaRPr lang="it-IT"/>
          </a:p>
        </p:txBody>
      </p:sp>
    </p:spTree>
    <p:extLst>
      <p:ext uri="{BB962C8B-B14F-4D97-AF65-F5344CB8AC3E}">
        <p14:creationId xmlns:p14="http://schemas.microsoft.com/office/powerpoint/2010/main" val="25920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6</a:t>
            </a:fld>
            <a:endParaRPr lang="it-IT"/>
          </a:p>
        </p:txBody>
      </p:sp>
    </p:spTree>
    <p:extLst>
      <p:ext uri="{BB962C8B-B14F-4D97-AF65-F5344CB8AC3E}">
        <p14:creationId xmlns:p14="http://schemas.microsoft.com/office/powerpoint/2010/main" val="25920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7</a:t>
            </a:fld>
            <a:endParaRPr lang="it-IT"/>
          </a:p>
        </p:txBody>
      </p:sp>
    </p:spTree>
    <p:extLst>
      <p:ext uri="{BB962C8B-B14F-4D97-AF65-F5344CB8AC3E}">
        <p14:creationId xmlns:p14="http://schemas.microsoft.com/office/powerpoint/2010/main" val="2625687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8</a:t>
            </a:fld>
            <a:endParaRPr lang="it-IT"/>
          </a:p>
        </p:txBody>
      </p:sp>
    </p:spTree>
    <p:extLst>
      <p:ext uri="{BB962C8B-B14F-4D97-AF65-F5344CB8AC3E}">
        <p14:creationId xmlns:p14="http://schemas.microsoft.com/office/powerpoint/2010/main" val="11510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9</a:t>
            </a:fld>
            <a:endParaRPr lang="it-IT"/>
          </a:p>
        </p:txBody>
      </p:sp>
    </p:spTree>
    <p:extLst>
      <p:ext uri="{BB962C8B-B14F-4D97-AF65-F5344CB8AC3E}">
        <p14:creationId xmlns:p14="http://schemas.microsoft.com/office/powerpoint/2010/main" val="3336019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F4C4D3B-E4FE-4EBF-A7E5-D2848F983D2C}" type="slidenum">
              <a:rPr lang="it-IT" smtClean="0"/>
              <a:t>10</a:t>
            </a:fld>
            <a:endParaRPr lang="it-IT"/>
          </a:p>
        </p:txBody>
      </p:sp>
    </p:spTree>
    <p:extLst>
      <p:ext uri="{BB962C8B-B14F-4D97-AF65-F5344CB8AC3E}">
        <p14:creationId xmlns:p14="http://schemas.microsoft.com/office/powerpoint/2010/main" val="93561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ED8F0E66-2352-4C6C-BEC1-B27D4D0E7F24}" type="datetimeFigureOut">
              <a:rPr lang="it-IT" smtClean="0"/>
              <a:t>25/06/2019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8E27A-071A-4382-A35B-87FC47B41160}" type="slidenum">
              <a:rPr lang="it-IT" smtClean="0"/>
              <a:t>‹#›</a:t>
            </a:fld>
            <a:endParaRPr lang="it-IT"/>
          </a:p>
        </p:txBody>
      </p:sp>
    </p:spTree>
    <p:extLst>
      <p:ext uri="{BB962C8B-B14F-4D97-AF65-F5344CB8AC3E}">
        <p14:creationId xmlns:p14="http://schemas.microsoft.com/office/powerpoint/2010/main" val="319722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ED8F0E66-2352-4C6C-BEC1-B27D4D0E7F24}" type="datetimeFigureOut">
              <a:rPr lang="it-IT" smtClean="0"/>
              <a:t>25/06/2019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8E27A-071A-4382-A35B-87FC47B41160}" type="slidenum">
              <a:rPr lang="it-IT" smtClean="0"/>
              <a:t>‹#›</a:t>
            </a:fld>
            <a:endParaRPr lang="it-IT"/>
          </a:p>
        </p:txBody>
      </p:sp>
    </p:spTree>
    <p:extLst>
      <p:ext uri="{BB962C8B-B14F-4D97-AF65-F5344CB8AC3E}">
        <p14:creationId xmlns:p14="http://schemas.microsoft.com/office/powerpoint/2010/main" val="390382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ED8F0E66-2352-4C6C-BEC1-B27D4D0E7F24}" type="datetimeFigureOut">
              <a:rPr lang="it-IT" smtClean="0"/>
              <a:t>25/06/2019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8E27A-071A-4382-A35B-87FC47B41160}" type="slidenum">
              <a:rPr lang="it-IT" smtClean="0"/>
              <a:t>‹#›</a:t>
            </a:fld>
            <a:endParaRPr lang="it-IT"/>
          </a:p>
        </p:txBody>
      </p:sp>
    </p:spTree>
    <p:extLst>
      <p:ext uri="{BB962C8B-B14F-4D97-AF65-F5344CB8AC3E}">
        <p14:creationId xmlns:p14="http://schemas.microsoft.com/office/powerpoint/2010/main" val="310518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ED8F0E66-2352-4C6C-BEC1-B27D4D0E7F24}" type="datetimeFigureOut">
              <a:rPr lang="it-IT" smtClean="0"/>
              <a:t>25/06/2019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8E27A-071A-4382-A35B-87FC47B41160}" type="slidenum">
              <a:rPr lang="it-IT" smtClean="0"/>
              <a:t>‹#›</a:t>
            </a:fld>
            <a:endParaRPr lang="it-IT"/>
          </a:p>
        </p:txBody>
      </p:sp>
    </p:spTree>
    <p:extLst>
      <p:ext uri="{BB962C8B-B14F-4D97-AF65-F5344CB8AC3E}">
        <p14:creationId xmlns:p14="http://schemas.microsoft.com/office/powerpoint/2010/main" val="119423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F0E66-2352-4C6C-BEC1-B27D4D0E7F24}" type="datetimeFigureOut">
              <a:rPr lang="it-IT" smtClean="0"/>
              <a:t>25/06/2019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8E27A-071A-4382-A35B-87FC47B41160}" type="slidenum">
              <a:rPr lang="it-IT" smtClean="0"/>
              <a:t>‹#›</a:t>
            </a:fld>
            <a:endParaRPr lang="it-IT"/>
          </a:p>
        </p:txBody>
      </p:sp>
    </p:spTree>
    <p:extLst>
      <p:ext uri="{BB962C8B-B14F-4D97-AF65-F5344CB8AC3E}">
        <p14:creationId xmlns:p14="http://schemas.microsoft.com/office/powerpoint/2010/main" val="370447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ED8F0E66-2352-4C6C-BEC1-B27D4D0E7F24}" type="datetimeFigureOut">
              <a:rPr lang="it-IT" smtClean="0"/>
              <a:t>25/06/2019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8E27A-071A-4382-A35B-87FC47B41160}" type="slidenum">
              <a:rPr lang="it-IT" smtClean="0"/>
              <a:t>‹#›</a:t>
            </a:fld>
            <a:endParaRPr lang="it-IT"/>
          </a:p>
        </p:txBody>
      </p:sp>
    </p:spTree>
    <p:extLst>
      <p:ext uri="{BB962C8B-B14F-4D97-AF65-F5344CB8AC3E}">
        <p14:creationId xmlns:p14="http://schemas.microsoft.com/office/powerpoint/2010/main" val="268434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ED8F0E66-2352-4C6C-BEC1-B27D4D0E7F24}" type="datetimeFigureOut">
              <a:rPr lang="it-IT" smtClean="0"/>
              <a:t>25/06/2019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8E27A-071A-4382-A35B-87FC47B41160}" type="slidenum">
              <a:rPr lang="it-IT" smtClean="0"/>
              <a:t>‹#›</a:t>
            </a:fld>
            <a:endParaRPr lang="it-IT"/>
          </a:p>
        </p:txBody>
      </p:sp>
    </p:spTree>
    <p:extLst>
      <p:ext uri="{BB962C8B-B14F-4D97-AF65-F5344CB8AC3E}">
        <p14:creationId xmlns:p14="http://schemas.microsoft.com/office/powerpoint/2010/main" val="233918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ED8F0E66-2352-4C6C-BEC1-B27D4D0E7F24}" type="datetimeFigureOut">
              <a:rPr lang="it-IT" smtClean="0"/>
              <a:t>25/06/2019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8E27A-071A-4382-A35B-87FC47B41160}" type="slidenum">
              <a:rPr lang="it-IT" smtClean="0"/>
              <a:t>‹#›</a:t>
            </a:fld>
            <a:endParaRPr lang="it-IT"/>
          </a:p>
        </p:txBody>
      </p:sp>
    </p:spTree>
    <p:extLst>
      <p:ext uri="{BB962C8B-B14F-4D97-AF65-F5344CB8AC3E}">
        <p14:creationId xmlns:p14="http://schemas.microsoft.com/office/powerpoint/2010/main" val="253563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F0E66-2352-4C6C-BEC1-B27D4D0E7F24}" type="datetimeFigureOut">
              <a:rPr lang="it-IT" smtClean="0"/>
              <a:t>25/06/2019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8E27A-071A-4382-A35B-87FC47B41160}" type="slidenum">
              <a:rPr lang="it-IT" smtClean="0"/>
              <a:t>‹#›</a:t>
            </a:fld>
            <a:endParaRPr lang="it-IT"/>
          </a:p>
        </p:txBody>
      </p:sp>
    </p:spTree>
    <p:extLst>
      <p:ext uri="{BB962C8B-B14F-4D97-AF65-F5344CB8AC3E}">
        <p14:creationId xmlns:p14="http://schemas.microsoft.com/office/powerpoint/2010/main" val="405587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F0E66-2352-4C6C-BEC1-B27D4D0E7F24}" type="datetimeFigureOut">
              <a:rPr lang="it-IT" smtClean="0"/>
              <a:t>25/06/2019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8E27A-071A-4382-A35B-87FC47B41160}" type="slidenum">
              <a:rPr lang="it-IT" smtClean="0"/>
              <a:t>‹#›</a:t>
            </a:fld>
            <a:endParaRPr lang="it-IT"/>
          </a:p>
        </p:txBody>
      </p:sp>
    </p:spTree>
    <p:extLst>
      <p:ext uri="{BB962C8B-B14F-4D97-AF65-F5344CB8AC3E}">
        <p14:creationId xmlns:p14="http://schemas.microsoft.com/office/powerpoint/2010/main" val="146916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F0E66-2352-4C6C-BEC1-B27D4D0E7F24}" type="datetimeFigureOut">
              <a:rPr lang="it-IT" smtClean="0"/>
              <a:t>25/06/2019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8E27A-071A-4382-A35B-87FC47B41160}" type="slidenum">
              <a:rPr lang="it-IT" smtClean="0"/>
              <a:t>‹#›</a:t>
            </a:fld>
            <a:endParaRPr lang="it-IT"/>
          </a:p>
        </p:txBody>
      </p:sp>
    </p:spTree>
    <p:extLst>
      <p:ext uri="{BB962C8B-B14F-4D97-AF65-F5344CB8AC3E}">
        <p14:creationId xmlns:p14="http://schemas.microsoft.com/office/powerpoint/2010/main" val="89281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F0E66-2352-4C6C-BEC1-B27D4D0E7F24}" type="datetimeFigureOut">
              <a:rPr lang="it-IT" smtClean="0"/>
              <a:t>25/06/2019</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8E27A-071A-4382-A35B-87FC47B41160}" type="slidenum">
              <a:rPr lang="it-IT" smtClean="0"/>
              <a:t>‹#›</a:t>
            </a:fld>
            <a:endParaRPr lang="it-IT"/>
          </a:p>
        </p:txBody>
      </p:sp>
    </p:spTree>
    <p:extLst>
      <p:ext uri="{BB962C8B-B14F-4D97-AF65-F5344CB8AC3E}">
        <p14:creationId xmlns:p14="http://schemas.microsoft.com/office/powerpoint/2010/main" val="917141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508104" y="6381328"/>
            <a:ext cx="3536032" cy="365125"/>
          </a:xfrm>
        </p:spPr>
        <p:txBody>
          <a:bodyPr/>
          <a:lstStyle/>
          <a:p>
            <a:r>
              <a:rPr lang="en-US" dirty="0" smtClean="0"/>
              <a:t>PANDA meeting, MVD session, June 25, 2019</a:t>
            </a:r>
            <a:endParaRPr lang="it-IT" dirty="0"/>
          </a:p>
        </p:txBody>
      </p:sp>
      <p:sp>
        <p:nvSpPr>
          <p:cNvPr id="5" name="Rectangle 14"/>
          <p:cNvSpPr>
            <a:spLocks noChangeArrowheads="1"/>
          </p:cNvSpPr>
          <p:nvPr/>
        </p:nvSpPr>
        <p:spPr bwMode="auto">
          <a:xfrm>
            <a:off x="539552" y="764704"/>
            <a:ext cx="5616624" cy="547260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a:defRPr sz="1000" baseline="60000">
                <a:solidFill>
                  <a:srgbClr val="000000"/>
                </a:solidFill>
                <a:latin typeface="Arial" pitchFamily="34" charset="0"/>
              </a:defRPr>
            </a:lvl1pPr>
            <a:lvl2pPr marL="742950" indent="-285750" eaLnBrk="0">
              <a:defRPr sz="1000" baseline="60000">
                <a:solidFill>
                  <a:srgbClr val="000000"/>
                </a:solidFill>
                <a:latin typeface="Arial" pitchFamily="34" charset="0"/>
              </a:defRPr>
            </a:lvl2pPr>
            <a:lvl3pPr marL="1143000" indent="-228600" eaLnBrk="0">
              <a:defRPr sz="1000" baseline="60000">
                <a:solidFill>
                  <a:srgbClr val="000000"/>
                </a:solidFill>
                <a:latin typeface="Arial" pitchFamily="34" charset="0"/>
              </a:defRPr>
            </a:lvl3pPr>
            <a:lvl4pPr marL="1600200" indent="-228600" eaLnBrk="0">
              <a:defRPr sz="1000" baseline="60000">
                <a:solidFill>
                  <a:srgbClr val="000000"/>
                </a:solidFill>
                <a:latin typeface="Arial" pitchFamily="34" charset="0"/>
              </a:defRPr>
            </a:lvl4pPr>
            <a:lvl5pPr marL="2057400" indent="-228600" eaLnBrk="0">
              <a:defRPr sz="1000" baseline="60000">
                <a:solidFill>
                  <a:srgbClr val="000000"/>
                </a:solidFill>
                <a:latin typeface="Arial" pitchFamily="34" charset="0"/>
              </a:defRPr>
            </a:lvl5pPr>
            <a:lvl6pPr marL="25146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6pPr>
            <a:lvl7pPr marL="29718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7pPr>
            <a:lvl8pPr marL="34290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8pPr>
            <a:lvl9pPr marL="38862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9pPr>
          </a:lstStyle>
          <a:p>
            <a:pPr eaLnBrk="1" hangingPunct="1">
              <a:lnSpc>
                <a:spcPct val="100000"/>
              </a:lnSpc>
              <a:spcBef>
                <a:spcPct val="20000"/>
              </a:spcBef>
              <a:buClrTx/>
              <a:buSzTx/>
              <a:buFontTx/>
              <a:buNone/>
            </a:pPr>
            <a:r>
              <a:rPr lang="en-US" altLang="it-IT" sz="1800" baseline="0" dirty="0" smtClean="0">
                <a:solidFill>
                  <a:srgbClr val="0000FF"/>
                </a:solidFill>
              </a:rPr>
              <a:t>Daniela Calvo</a:t>
            </a:r>
            <a:r>
              <a:rPr lang="en-US" altLang="it-IT" sz="2400" baseline="0" dirty="0" smtClean="0">
                <a:solidFill>
                  <a:schemeClr val="tx1"/>
                </a:solidFill>
              </a:rPr>
              <a:t>, </a:t>
            </a:r>
            <a:r>
              <a:rPr lang="en-US" altLang="it-IT" sz="1800" baseline="0" dirty="0" smtClean="0">
                <a:solidFill>
                  <a:schemeClr val="tx1"/>
                </a:solidFill>
              </a:rPr>
              <a:t>Paolo De Remigis, </a:t>
            </a:r>
          </a:p>
          <a:p>
            <a:pPr eaLnBrk="1" hangingPunct="1">
              <a:lnSpc>
                <a:spcPct val="100000"/>
              </a:lnSpc>
              <a:spcBef>
                <a:spcPct val="20000"/>
              </a:spcBef>
              <a:buClrTx/>
              <a:buSzTx/>
              <a:buFontTx/>
              <a:buNone/>
            </a:pPr>
            <a:r>
              <a:rPr lang="en-US" altLang="it-IT" sz="1800" baseline="0" dirty="0" smtClean="0">
                <a:solidFill>
                  <a:schemeClr val="tx1"/>
                </a:solidFill>
              </a:rPr>
              <a:t>Maria Fisichella, Richard Wheadon</a:t>
            </a:r>
          </a:p>
          <a:p>
            <a:pPr eaLnBrk="1" hangingPunct="1">
              <a:lnSpc>
                <a:spcPct val="100000"/>
              </a:lnSpc>
              <a:spcBef>
                <a:spcPct val="20000"/>
              </a:spcBef>
              <a:buClrTx/>
              <a:buSzTx/>
              <a:buFontTx/>
              <a:buNone/>
            </a:pPr>
            <a:r>
              <a:rPr lang="en-US" altLang="it-IT" sz="1800" i="1" baseline="0" dirty="0" smtClean="0">
                <a:solidFill>
                  <a:schemeClr val="tx1"/>
                </a:solidFill>
              </a:rPr>
              <a:t>INFN-Torino</a:t>
            </a:r>
          </a:p>
          <a:p>
            <a:pPr eaLnBrk="1" hangingPunct="1">
              <a:lnSpc>
                <a:spcPct val="100000"/>
              </a:lnSpc>
              <a:spcBef>
                <a:spcPct val="20000"/>
              </a:spcBef>
              <a:buClrTx/>
              <a:buSzTx/>
              <a:buFontTx/>
              <a:buNone/>
            </a:pPr>
            <a:endParaRPr lang="en-US" altLang="it-IT" sz="1800" i="1" baseline="0" dirty="0" smtClean="0">
              <a:solidFill>
                <a:schemeClr val="tx1"/>
              </a:solidFill>
            </a:endParaRPr>
          </a:p>
          <a:p>
            <a:pPr eaLnBrk="1" hangingPunct="1">
              <a:lnSpc>
                <a:spcPct val="100000"/>
              </a:lnSpc>
              <a:spcBef>
                <a:spcPct val="20000"/>
              </a:spcBef>
              <a:buClrTx/>
              <a:buSzTx/>
              <a:buFontTx/>
              <a:buNone/>
            </a:pPr>
            <a:r>
              <a:rPr lang="en-US" altLang="it-IT" sz="1800" i="1" baseline="0" dirty="0" smtClean="0">
                <a:solidFill>
                  <a:schemeClr val="tx1"/>
                </a:solidFill>
              </a:rPr>
              <a:t>and </a:t>
            </a:r>
          </a:p>
          <a:p>
            <a:pPr eaLnBrk="1" hangingPunct="1">
              <a:lnSpc>
                <a:spcPct val="100000"/>
              </a:lnSpc>
              <a:spcBef>
                <a:spcPct val="20000"/>
              </a:spcBef>
              <a:buClrTx/>
              <a:buSzTx/>
              <a:buFontTx/>
              <a:buNone/>
            </a:pPr>
            <a:endParaRPr lang="en-US" altLang="it-IT" sz="1800" i="1" baseline="0" dirty="0" smtClean="0">
              <a:solidFill>
                <a:schemeClr val="tx1"/>
              </a:solidFill>
            </a:endParaRPr>
          </a:p>
          <a:p>
            <a:pPr eaLnBrk="1" hangingPunct="1">
              <a:lnSpc>
                <a:spcPct val="100000"/>
              </a:lnSpc>
              <a:spcBef>
                <a:spcPct val="20000"/>
              </a:spcBef>
              <a:buClrTx/>
              <a:buSzTx/>
              <a:buFontTx/>
              <a:buNone/>
            </a:pPr>
            <a:r>
              <a:rPr lang="en-US" altLang="it-IT" sz="1800" baseline="0" dirty="0" smtClean="0">
                <a:solidFill>
                  <a:schemeClr val="tx1"/>
                </a:solidFill>
              </a:rPr>
              <a:t>Serena Mattiazzo</a:t>
            </a:r>
            <a:endParaRPr lang="en-US" altLang="it-IT" sz="1800" baseline="0" dirty="0">
              <a:solidFill>
                <a:schemeClr val="tx1"/>
              </a:solidFill>
            </a:endParaRPr>
          </a:p>
          <a:p>
            <a:pPr eaLnBrk="1" hangingPunct="1">
              <a:lnSpc>
                <a:spcPct val="100000"/>
              </a:lnSpc>
              <a:spcBef>
                <a:spcPct val="20000"/>
              </a:spcBef>
              <a:buClrTx/>
              <a:buSzTx/>
              <a:buFontTx/>
              <a:buNone/>
            </a:pPr>
            <a:r>
              <a:rPr lang="en-US" altLang="it-IT" sz="1800" i="1" baseline="0" dirty="0" smtClean="0">
                <a:solidFill>
                  <a:schemeClr val="tx1"/>
                </a:solidFill>
              </a:rPr>
              <a:t>INFN-Padova and Dip. Fisica</a:t>
            </a:r>
            <a:r>
              <a:rPr lang="en-US" altLang="it-IT" sz="1800" i="1" baseline="0" dirty="0">
                <a:solidFill>
                  <a:schemeClr val="tx1"/>
                </a:solidFill>
              </a:rPr>
              <a:t> </a:t>
            </a:r>
            <a:r>
              <a:rPr lang="en-US" altLang="it-IT" sz="1800" i="1" baseline="0" dirty="0" smtClean="0">
                <a:solidFill>
                  <a:schemeClr val="tx1"/>
                </a:solidFill>
              </a:rPr>
              <a:t>Universita’ Padova</a:t>
            </a:r>
          </a:p>
          <a:p>
            <a:pPr eaLnBrk="1" hangingPunct="1">
              <a:lnSpc>
                <a:spcPct val="100000"/>
              </a:lnSpc>
              <a:spcBef>
                <a:spcPct val="20000"/>
              </a:spcBef>
              <a:buClrTx/>
              <a:buSzTx/>
              <a:buFontTx/>
              <a:buNone/>
            </a:pPr>
            <a:endParaRPr lang="en-US" altLang="it-IT" sz="1800" i="1" baseline="0" dirty="0" smtClean="0">
              <a:solidFill>
                <a:schemeClr val="tx1"/>
              </a:solidFill>
            </a:endParaRPr>
          </a:p>
          <a:p>
            <a:pPr eaLnBrk="1" hangingPunct="1">
              <a:lnSpc>
                <a:spcPct val="100000"/>
              </a:lnSpc>
              <a:spcBef>
                <a:spcPct val="20000"/>
              </a:spcBef>
              <a:buClrTx/>
              <a:buSzTx/>
              <a:buFontTx/>
              <a:buNone/>
            </a:pPr>
            <a:r>
              <a:rPr lang="en-US" altLang="it-IT" sz="1800" baseline="0" dirty="0" smtClean="0">
                <a:solidFill>
                  <a:schemeClr val="tx1"/>
                </a:solidFill>
              </a:rPr>
              <a:t>Enrico Verrroi</a:t>
            </a:r>
          </a:p>
          <a:p>
            <a:pPr eaLnBrk="1" hangingPunct="1">
              <a:lnSpc>
                <a:spcPct val="100000"/>
              </a:lnSpc>
              <a:spcBef>
                <a:spcPct val="20000"/>
              </a:spcBef>
              <a:buClrTx/>
              <a:buSzTx/>
              <a:buFontTx/>
              <a:buNone/>
            </a:pPr>
            <a:r>
              <a:rPr lang="en-US" altLang="it-IT" sz="1800" i="1" baseline="0" dirty="0" smtClean="0">
                <a:solidFill>
                  <a:schemeClr val="tx1"/>
                </a:solidFill>
              </a:rPr>
              <a:t>INFN-TIFPA</a:t>
            </a:r>
          </a:p>
          <a:p>
            <a:pPr eaLnBrk="1" hangingPunct="1">
              <a:lnSpc>
                <a:spcPct val="100000"/>
              </a:lnSpc>
              <a:spcBef>
                <a:spcPct val="20000"/>
              </a:spcBef>
              <a:buClrTx/>
              <a:buSzTx/>
              <a:buFontTx/>
              <a:buNone/>
            </a:pPr>
            <a:endParaRPr lang="en-US" altLang="it-IT" sz="1800" i="1" baseline="0" dirty="0" smtClean="0">
              <a:solidFill>
                <a:schemeClr val="tx1"/>
              </a:solidFill>
            </a:endParaRPr>
          </a:p>
          <a:p>
            <a:pPr eaLnBrk="1" hangingPunct="1">
              <a:lnSpc>
                <a:spcPct val="100000"/>
              </a:lnSpc>
              <a:spcBef>
                <a:spcPct val="20000"/>
              </a:spcBef>
              <a:buClrTx/>
              <a:buSzTx/>
              <a:buFontTx/>
              <a:buNone/>
            </a:pPr>
            <a:r>
              <a:rPr lang="en-US" altLang="it-IT" sz="1800" baseline="0" dirty="0" smtClean="0">
                <a:solidFill>
                  <a:schemeClr val="tx1"/>
                </a:solidFill>
              </a:rPr>
              <a:t>Francesco Tommasino</a:t>
            </a:r>
          </a:p>
          <a:p>
            <a:pPr eaLnBrk="1" hangingPunct="1">
              <a:lnSpc>
                <a:spcPct val="100000"/>
              </a:lnSpc>
              <a:spcBef>
                <a:spcPct val="20000"/>
              </a:spcBef>
              <a:buClrTx/>
              <a:buSzTx/>
              <a:buFontTx/>
              <a:buNone/>
            </a:pPr>
            <a:r>
              <a:rPr lang="en-US" altLang="it-IT" sz="1800" i="1" baseline="0" dirty="0" smtClean="0">
                <a:solidFill>
                  <a:schemeClr val="tx1"/>
                </a:solidFill>
              </a:rPr>
              <a:t>INFN-TIFPA and Dip. Fisica Universita’ Trento</a:t>
            </a:r>
          </a:p>
          <a:p>
            <a:pPr eaLnBrk="1" hangingPunct="1">
              <a:lnSpc>
                <a:spcPct val="100000"/>
              </a:lnSpc>
              <a:spcBef>
                <a:spcPct val="20000"/>
              </a:spcBef>
              <a:buClrTx/>
              <a:buSzTx/>
              <a:buFontTx/>
              <a:buNone/>
            </a:pPr>
            <a:endParaRPr lang="en-US" altLang="it-IT" sz="1800" i="1" baseline="0" dirty="0" smtClean="0">
              <a:solidFill>
                <a:schemeClr val="tx1"/>
              </a:solidFill>
            </a:endParaRPr>
          </a:p>
          <a:p>
            <a:pPr eaLnBrk="1" hangingPunct="1">
              <a:lnSpc>
                <a:spcPct val="100000"/>
              </a:lnSpc>
              <a:spcBef>
                <a:spcPct val="20000"/>
              </a:spcBef>
              <a:buClrTx/>
              <a:buSzTx/>
              <a:buFontTx/>
              <a:buNone/>
            </a:pPr>
            <a:r>
              <a:rPr lang="en-US" altLang="it-IT" sz="1800" baseline="0" dirty="0" smtClean="0">
                <a:solidFill>
                  <a:schemeClr val="tx1"/>
                </a:solidFill>
              </a:rPr>
              <a:t>Andre’ Zambanini</a:t>
            </a:r>
          </a:p>
          <a:p>
            <a:pPr eaLnBrk="1" hangingPunct="1">
              <a:lnSpc>
                <a:spcPct val="100000"/>
              </a:lnSpc>
              <a:spcBef>
                <a:spcPct val="20000"/>
              </a:spcBef>
              <a:buClrTx/>
              <a:buSzTx/>
              <a:buFontTx/>
              <a:buNone/>
            </a:pPr>
            <a:r>
              <a:rPr lang="en-US" altLang="it-IT" sz="1800" i="1" baseline="0" dirty="0" smtClean="0">
                <a:solidFill>
                  <a:schemeClr val="tx1"/>
                </a:solidFill>
              </a:rPr>
              <a:t>ZEA 2- Electronics Systems, FZJuelich</a:t>
            </a:r>
          </a:p>
          <a:p>
            <a:pPr eaLnBrk="1" hangingPunct="1">
              <a:lnSpc>
                <a:spcPct val="100000"/>
              </a:lnSpc>
              <a:spcBef>
                <a:spcPct val="20000"/>
              </a:spcBef>
              <a:buClrTx/>
              <a:buSzTx/>
              <a:buFontTx/>
              <a:buNone/>
            </a:pPr>
            <a:endParaRPr lang="en-US" altLang="it-IT" sz="2400" baseline="0" dirty="0" smtClean="0">
              <a:solidFill>
                <a:srgbClr val="0000FF"/>
              </a:solidFill>
            </a:endParaRPr>
          </a:p>
        </p:txBody>
      </p:sp>
      <p:sp>
        <p:nvSpPr>
          <p:cNvPr id="7" name="TextBox 6"/>
          <p:cNvSpPr txBox="1"/>
          <p:nvPr/>
        </p:nvSpPr>
        <p:spPr>
          <a:xfrm>
            <a:off x="-11507" y="116632"/>
            <a:ext cx="9144000" cy="584775"/>
          </a:xfrm>
          <a:prstGeom prst="rect">
            <a:avLst/>
          </a:prstGeom>
          <a:solidFill>
            <a:srgbClr val="0033CC"/>
          </a:solidFill>
        </p:spPr>
        <p:txBody>
          <a:bodyPr wrap="square" rtlCol="0">
            <a:spAutoFit/>
          </a:bodyPr>
          <a:lstStyle/>
          <a:p>
            <a:pPr algn="ctr"/>
            <a:r>
              <a:rPr lang="it-IT" sz="3200" dirty="0" smtClean="0">
                <a:solidFill>
                  <a:schemeClr val="bg1"/>
                </a:solidFill>
                <a:latin typeface="Arial" panose="020B0604020202020204" pitchFamily="34" charset="0"/>
                <a:cs typeface="Arial" panose="020B0604020202020204" pitchFamily="34" charset="0"/>
              </a:rPr>
              <a:t>SEU test of 110 nm CMOS UMC technology </a:t>
            </a:r>
          </a:p>
        </p:txBody>
      </p:sp>
      <p:grpSp>
        <p:nvGrpSpPr>
          <p:cNvPr id="10" name="Group 9"/>
          <p:cNvGrpSpPr/>
          <p:nvPr/>
        </p:nvGrpSpPr>
        <p:grpSpPr>
          <a:xfrm>
            <a:off x="4499992" y="836712"/>
            <a:ext cx="4464496" cy="648072"/>
            <a:chOff x="2555776" y="1052736"/>
            <a:chExt cx="4968552" cy="66099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052736"/>
              <a:ext cx="2897514" cy="66099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1086338"/>
              <a:ext cx="1152128" cy="614469"/>
            </a:xfrm>
            <a:prstGeom prst="rect">
              <a:avLst/>
            </a:prstGeom>
          </p:spPr>
        </p:pic>
      </p:grpSp>
    </p:spTree>
    <p:extLst>
      <p:ext uri="{BB962C8B-B14F-4D97-AF65-F5344CB8AC3E}">
        <p14:creationId xmlns:p14="http://schemas.microsoft.com/office/powerpoint/2010/main" val="1649982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572"/>
            <a:ext cx="9144000" cy="523220"/>
          </a:xfrm>
          <a:prstGeom prst="rect">
            <a:avLst/>
          </a:prstGeom>
          <a:solidFill>
            <a:srgbClr val="00B0F0"/>
          </a:solidFill>
        </p:spPr>
        <p:txBody>
          <a:bodyPr wrap="square" rtlCol="0">
            <a:spAutoFit/>
          </a:bodyPr>
          <a:lstStyle/>
          <a:p>
            <a:pPr algn="ctr"/>
            <a:r>
              <a:rPr lang="it-IT" sz="2800" dirty="0">
                <a:latin typeface="Arial" panose="020B0604020202020204" pitchFamily="34" charset="0"/>
                <a:cs typeface="Arial" panose="020B0604020202020204" pitchFamily="34" charset="0"/>
              </a:rPr>
              <a:t>Cross section </a:t>
            </a:r>
            <a:r>
              <a:rPr lang="it-IT" sz="2800" dirty="0">
                <a:latin typeface="Symbol" panose="05050102010706020507" pitchFamily="18" charset="2"/>
                <a:cs typeface="Arial" panose="020B0604020202020204" pitchFamily="34" charset="0"/>
              </a:rPr>
              <a:t>S</a:t>
            </a:r>
            <a:r>
              <a:rPr lang="it-IT" sz="2800" dirty="0">
                <a:latin typeface="Arial" panose="020B0604020202020204" pitchFamily="34" charset="0"/>
                <a:cs typeface="Arial" panose="020B0604020202020204" pitchFamily="34" charset="0"/>
              </a:rPr>
              <a:t> in the PANDA environment II</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699" y="2060848"/>
            <a:ext cx="6574301" cy="4464496"/>
          </a:xfrm>
          <a:prstGeom prst="rect">
            <a:avLst/>
          </a:prstGeom>
        </p:spPr>
      </p:pic>
      <p:sp>
        <p:nvSpPr>
          <p:cNvPr id="7" name="TextBox 6"/>
          <p:cNvSpPr txBox="1"/>
          <p:nvPr/>
        </p:nvSpPr>
        <p:spPr>
          <a:xfrm>
            <a:off x="251520" y="1268760"/>
            <a:ext cx="3668184" cy="830997"/>
          </a:xfrm>
          <a:prstGeom prst="rect">
            <a:avLst/>
          </a:prstGeom>
          <a:noFill/>
        </p:spPr>
        <p:txBody>
          <a:bodyPr wrap="none" rtlCol="0">
            <a:spAutoFit/>
          </a:bodyPr>
          <a:lstStyle/>
          <a:p>
            <a:r>
              <a:rPr lang="en-GB" sz="2400" dirty="0" smtClean="0">
                <a:solidFill>
                  <a:srgbClr val="00CC00"/>
                </a:solidFill>
              </a:rPr>
              <a:t>FIT of 7 experimental points</a:t>
            </a:r>
          </a:p>
          <a:p>
            <a:r>
              <a:rPr lang="en-GB" sz="2400" dirty="0" smtClean="0">
                <a:solidFill>
                  <a:srgbClr val="00CC00"/>
                </a:solidFill>
                <a:latin typeface="Symbol" panose="05050102010706020507" pitchFamily="18" charset="2"/>
              </a:rPr>
              <a:t>S</a:t>
            </a:r>
            <a:r>
              <a:rPr lang="en-GB" sz="2400" dirty="0" smtClean="0">
                <a:solidFill>
                  <a:srgbClr val="00CC00"/>
                </a:solidFill>
              </a:rPr>
              <a:t>: 3.6 </a:t>
            </a:r>
            <a:r>
              <a:rPr lang="en-GB" sz="2400" dirty="0" smtClean="0">
                <a:solidFill>
                  <a:srgbClr val="00CC00"/>
                </a:solidFill>
                <a:latin typeface="Times New Roman" panose="02020603050405020304" pitchFamily="18" charset="0"/>
                <a:cs typeface="Times New Roman" panose="02020603050405020304" pitchFamily="18" charset="0"/>
              </a:rPr>
              <a:t>∙</a:t>
            </a:r>
            <a:r>
              <a:rPr lang="en-GB" sz="2400" dirty="0" smtClean="0">
                <a:solidFill>
                  <a:srgbClr val="00CC00"/>
                </a:solidFill>
              </a:rPr>
              <a:t> 10</a:t>
            </a:r>
            <a:r>
              <a:rPr lang="en-GB" sz="2400" baseline="30000" dirty="0" smtClean="0">
                <a:solidFill>
                  <a:srgbClr val="00CC00"/>
                </a:solidFill>
              </a:rPr>
              <a:t>-16</a:t>
            </a:r>
            <a:r>
              <a:rPr lang="en-GB" sz="2400" dirty="0" smtClean="0">
                <a:solidFill>
                  <a:srgbClr val="00CC00"/>
                </a:solidFill>
              </a:rPr>
              <a:t> cm</a:t>
            </a:r>
            <a:r>
              <a:rPr lang="en-GB" sz="2400" baseline="30000" dirty="0" smtClean="0">
                <a:solidFill>
                  <a:srgbClr val="00CC00"/>
                </a:solidFill>
              </a:rPr>
              <a:t>2</a:t>
            </a:r>
            <a:r>
              <a:rPr lang="en-GB" sz="2400" dirty="0" smtClean="0">
                <a:solidFill>
                  <a:srgbClr val="00CC00"/>
                </a:solidFill>
              </a:rPr>
              <a:t> /bit</a:t>
            </a:r>
            <a:endParaRPr lang="en-GB" sz="2400" dirty="0">
              <a:solidFill>
                <a:srgbClr val="00CC00"/>
              </a:solidFill>
            </a:endParaRPr>
          </a:p>
        </p:txBody>
      </p:sp>
    </p:spTree>
    <p:extLst>
      <p:ext uri="{BB962C8B-B14F-4D97-AF65-F5344CB8AC3E}">
        <p14:creationId xmlns:p14="http://schemas.microsoft.com/office/powerpoint/2010/main" val="2321304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572"/>
            <a:ext cx="9144000" cy="523220"/>
          </a:xfrm>
          <a:prstGeom prst="rect">
            <a:avLst/>
          </a:prstGeom>
          <a:solidFill>
            <a:srgbClr val="00B0F0"/>
          </a:solidFill>
        </p:spPr>
        <p:txBody>
          <a:bodyPr wrap="square" rtlCol="0">
            <a:spAutoFit/>
          </a:bodyPr>
          <a:lstStyle/>
          <a:p>
            <a:pPr algn="ctr"/>
            <a:r>
              <a:rPr lang="it-IT" sz="2800" dirty="0" smtClean="0">
                <a:latin typeface="Arial" panose="020B0604020202020204" pitchFamily="34" charset="0"/>
                <a:cs typeface="Arial" panose="020B0604020202020204" pitchFamily="34" charset="0"/>
              </a:rPr>
              <a:t>Hadron flux in PANDA</a:t>
            </a:r>
          </a:p>
        </p:txBody>
      </p:sp>
      <p:sp>
        <p:nvSpPr>
          <p:cNvPr id="11" name="TextBox 10"/>
          <p:cNvSpPr txBox="1"/>
          <p:nvPr/>
        </p:nvSpPr>
        <p:spPr>
          <a:xfrm>
            <a:off x="323528" y="836712"/>
            <a:ext cx="8619988" cy="707886"/>
          </a:xfrm>
          <a:prstGeom prst="rect">
            <a:avLst/>
          </a:prstGeom>
          <a:noFill/>
          <a:ln w="38100">
            <a:noFill/>
          </a:ln>
        </p:spPr>
        <p:txBody>
          <a:bodyPr wrap="none" rtlCol="0">
            <a:spAutoFit/>
          </a:bodyPr>
          <a:lstStyle/>
          <a:p>
            <a:r>
              <a:rPr lang="en-GB" sz="2000" dirty="0" smtClean="0"/>
              <a:t>All hadrons can be assimilated to protons featuring about 100-200 MeV , </a:t>
            </a:r>
          </a:p>
          <a:p>
            <a:r>
              <a:rPr lang="en-GB" sz="2000" dirty="0" smtClean="0"/>
              <a:t>the energy deposition probability is almost independent from the particle energy</a:t>
            </a:r>
          </a:p>
        </p:txBody>
      </p:sp>
      <p:pic>
        <p:nvPicPr>
          <p:cNvPr id="2" name="Picture 1"/>
          <p:cNvPicPr>
            <a:picLocks noChangeAspect="1"/>
          </p:cNvPicPr>
          <p:nvPr/>
        </p:nvPicPr>
        <p:blipFill>
          <a:blip r:embed="rId3"/>
          <a:stretch>
            <a:fillRect/>
          </a:stretch>
        </p:blipFill>
        <p:spPr>
          <a:xfrm>
            <a:off x="2123728" y="1628800"/>
            <a:ext cx="4772025" cy="3705225"/>
          </a:xfrm>
          <a:prstGeom prst="rect">
            <a:avLst/>
          </a:prstGeom>
        </p:spPr>
      </p:pic>
      <p:sp>
        <p:nvSpPr>
          <p:cNvPr id="4" name="TextBox 3"/>
          <p:cNvSpPr txBox="1"/>
          <p:nvPr/>
        </p:nvSpPr>
        <p:spPr>
          <a:xfrm>
            <a:off x="1619672" y="5445224"/>
            <a:ext cx="6013313" cy="1200329"/>
          </a:xfrm>
          <a:prstGeom prst="rect">
            <a:avLst/>
          </a:prstGeom>
          <a:noFill/>
        </p:spPr>
        <p:txBody>
          <a:bodyPr wrap="none" rtlCol="0">
            <a:spAutoFit/>
          </a:bodyPr>
          <a:lstStyle/>
          <a:p>
            <a:pPr algn="ctr"/>
            <a:r>
              <a:rPr lang="en-GB" sz="2400" dirty="0" smtClean="0">
                <a:solidFill>
                  <a:srgbClr val="00CC00"/>
                </a:solidFill>
              </a:rPr>
              <a:t>Maximum hadron flux </a:t>
            </a:r>
          </a:p>
          <a:p>
            <a:pPr algn="ctr"/>
            <a:r>
              <a:rPr lang="en-GB" sz="2400" dirty="0" smtClean="0">
                <a:solidFill>
                  <a:srgbClr val="00CC00"/>
                </a:solidFill>
              </a:rPr>
              <a:t>(antiproton-proton annihilations @ 15 GeV/c): </a:t>
            </a:r>
          </a:p>
          <a:p>
            <a:pPr algn="ctr"/>
            <a:r>
              <a:rPr lang="en-GB" sz="2400" dirty="0" smtClean="0">
                <a:solidFill>
                  <a:srgbClr val="00CC00"/>
                </a:solidFill>
              </a:rPr>
              <a:t>5 </a:t>
            </a:r>
            <a:r>
              <a:rPr lang="en-GB" sz="2400" dirty="0" smtClean="0">
                <a:solidFill>
                  <a:srgbClr val="00CC00"/>
                </a:solidFill>
                <a:latin typeface="Times New Roman" panose="02020603050405020304" pitchFamily="18" charset="0"/>
                <a:cs typeface="Times New Roman" panose="02020603050405020304" pitchFamily="18" charset="0"/>
              </a:rPr>
              <a:t>∙</a:t>
            </a:r>
            <a:r>
              <a:rPr lang="en-GB" sz="2400" dirty="0" smtClean="0">
                <a:solidFill>
                  <a:srgbClr val="00CC00"/>
                </a:solidFill>
              </a:rPr>
              <a:t> 10</a:t>
            </a:r>
            <a:r>
              <a:rPr lang="en-GB" sz="2400" baseline="30000" dirty="0" smtClean="0">
                <a:solidFill>
                  <a:srgbClr val="00CC00"/>
                </a:solidFill>
              </a:rPr>
              <a:t>6</a:t>
            </a:r>
            <a:r>
              <a:rPr lang="en-GB" sz="2400" dirty="0" smtClean="0">
                <a:solidFill>
                  <a:srgbClr val="00CC00"/>
                </a:solidFill>
              </a:rPr>
              <a:t> hit /(s </a:t>
            </a:r>
            <a:r>
              <a:rPr lang="en-GB" sz="2400" dirty="0">
                <a:solidFill>
                  <a:srgbClr val="00CC00"/>
                </a:solidFill>
                <a:latin typeface="Times New Roman" panose="02020603050405020304" pitchFamily="18" charset="0"/>
                <a:cs typeface="Times New Roman" panose="02020603050405020304" pitchFamily="18" charset="0"/>
              </a:rPr>
              <a:t>∙</a:t>
            </a:r>
            <a:r>
              <a:rPr lang="en-GB" sz="2400" dirty="0" smtClean="0">
                <a:solidFill>
                  <a:srgbClr val="00CC00"/>
                </a:solidFill>
              </a:rPr>
              <a:t> cm</a:t>
            </a:r>
            <a:r>
              <a:rPr lang="en-GB" sz="2400" baseline="30000" dirty="0" smtClean="0">
                <a:solidFill>
                  <a:srgbClr val="00CC00"/>
                </a:solidFill>
              </a:rPr>
              <a:t>2</a:t>
            </a:r>
            <a:r>
              <a:rPr lang="en-GB" sz="2400" dirty="0" smtClean="0">
                <a:solidFill>
                  <a:srgbClr val="00CC00"/>
                </a:solidFill>
              </a:rPr>
              <a:t> )</a:t>
            </a:r>
            <a:endParaRPr lang="en-GB" sz="2400" dirty="0">
              <a:solidFill>
                <a:srgbClr val="00CC00"/>
              </a:solidFill>
            </a:endParaRPr>
          </a:p>
        </p:txBody>
      </p:sp>
      <p:sp>
        <p:nvSpPr>
          <p:cNvPr id="5" name="TextBox 4"/>
          <p:cNvSpPr txBox="1"/>
          <p:nvPr/>
        </p:nvSpPr>
        <p:spPr>
          <a:xfrm>
            <a:off x="6516216" y="4941168"/>
            <a:ext cx="1494512" cy="369332"/>
          </a:xfrm>
          <a:prstGeom prst="rect">
            <a:avLst/>
          </a:prstGeom>
          <a:noFill/>
          <a:ln>
            <a:solidFill>
              <a:srgbClr val="FF0000"/>
            </a:solidFill>
          </a:ln>
        </p:spPr>
        <p:txBody>
          <a:bodyPr wrap="none" rtlCol="0">
            <a:spAutoFit/>
          </a:bodyPr>
          <a:lstStyle/>
          <a:p>
            <a:r>
              <a:rPr lang="en-GB" dirty="0" smtClean="0"/>
              <a:t>First pixel disk</a:t>
            </a:r>
          </a:p>
        </p:txBody>
      </p:sp>
    </p:spTree>
    <p:extLst>
      <p:ext uri="{BB962C8B-B14F-4D97-AF65-F5344CB8AC3E}">
        <p14:creationId xmlns:p14="http://schemas.microsoft.com/office/powerpoint/2010/main" val="951642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572"/>
            <a:ext cx="9144000" cy="523220"/>
          </a:xfrm>
          <a:prstGeom prst="rect">
            <a:avLst/>
          </a:prstGeom>
          <a:solidFill>
            <a:srgbClr val="00B0F0"/>
          </a:solidFill>
        </p:spPr>
        <p:txBody>
          <a:bodyPr wrap="square" rtlCol="0">
            <a:spAutoFit/>
          </a:bodyPr>
          <a:lstStyle/>
          <a:p>
            <a:pPr algn="ctr"/>
            <a:r>
              <a:rPr lang="it-IT" sz="2800" dirty="0" smtClean="0">
                <a:latin typeface="Arial" panose="020B0604020202020204" pitchFamily="34" charset="0"/>
                <a:cs typeface="Arial" panose="020B0604020202020204" pitchFamily="34" charset="0"/>
              </a:rPr>
              <a:t>Estimation of SEU for PASTA registers </a:t>
            </a:r>
          </a:p>
        </p:txBody>
      </p:sp>
      <p:sp>
        <p:nvSpPr>
          <p:cNvPr id="10" name="TextBox 9"/>
          <p:cNvSpPr txBox="1"/>
          <p:nvPr/>
        </p:nvSpPr>
        <p:spPr>
          <a:xfrm>
            <a:off x="179512" y="1484784"/>
            <a:ext cx="8172400" cy="3970318"/>
          </a:xfrm>
          <a:prstGeom prst="rect">
            <a:avLst/>
          </a:prstGeom>
          <a:noFill/>
          <a:ln w="38100">
            <a:noFill/>
          </a:ln>
        </p:spPr>
        <p:txBody>
          <a:bodyPr wrap="square" rtlCol="0">
            <a:spAutoFit/>
          </a:bodyPr>
          <a:lstStyle/>
          <a:p>
            <a:pPr algn="ctr"/>
            <a:r>
              <a:rPr lang="en-GB" sz="2400" dirty="0" smtClean="0"/>
              <a:t>The hadron flux in the first pixel disk is the worse case for </a:t>
            </a:r>
            <a:r>
              <a:rPr lang="en-GB" sz="2400" dirty="0" smtClean="0"/>
              <a:t>the strip readout</a:t>
            </a:r>
            <a:endParaRPr lang="en-GB" sz="2400" dirty="0" smtClean="0"/>
          </a:p>
          <a:p>
            <a:pPr algn="ctr"/>
            <a:endParaRPr lang="en-GB" sz="2400" dirty="0"/>
          </a:p>
          <a:p>
            <a:pPr algn="ctr"/>
            <a:endParaRPr lang="en-GB" sz="2400" dirty="0" smtClean="0"/>
          </a:p>
          <a:p>
            <a:pPr algn="ctr"/>
            <a:r>
              <a:rPr lang="en-GB" sz="2400" dirty="0" smtClean="0">
                <a:solidFill>
                  <a:srgbClr val="00CC00"/>
                </a:solidFill>
              </a:rPr>
              <a:t>Upper limit for the </a:t>
            </a:r>
            <a:r>
              <a:rPr lang="en-GB" sz="2400" dirty="0">
                <a:solidFill>
                  <a:srgbClr val="00CC00"/>
                </a:solidFill>
              </a:rPr>
              <a:t>SEU </a:t>
            </a:r>
            <a:r>
              <a:rPr lang="en-GB" sz="2400" dirty="0" smtClean="0">
                <a:solidFill>
                  <a:srgbClr val="00CC00"/>
                </a:solidFill>
              </a:rPr>
              <a:t>number </a:t>
            </a:r>
          </a:p>
          <a:p>
            <a:pPr algn="ctr"/>
            <a:r>
              <a:rPr lang="en-GB" sz="2400" dirty="0" smtClean="0">
                <a:solidFill>
                  <a:srgbClr val="00CC00"/>
                </a:solidFill>
              </a:rPr>
              <a:t>for the 64 channel configuration registers</a:t>
            </a:r>
          </a:p>
          <a:p>
            <a:pPr algn="ctr"/>
            <a:r>
              <a:rPr lang="en-GB" sz="2400" dirty="0" smtClean="0">
                <a:solidFill>
                  <a:srgbClr val="00CC00"/>
                </a:solidFill>
              </a:rPr>
              <a:t>(42 bit each) </a:t>
            </a:r>
          </a:p>
          <a:p>
            <a:pPr algn="ctr"/>
            <a:r>
              <a:rPr lang="en-GB" sz="2400" dirty="0" smtClean="0">
                <a:solidFill>
                  <a:srgbClr val="00CC00"/>
                </a:solidFill>
              </a:rPr>
              <a:t>&lt; </a:t>
            </a:r>
            <a:r>
              <a:rPr lang="en-GB" sz="2400" dirty="0">
                <a:solidFill>
                  <a:srgbClr val="00CC00"/>
                </a:solidFill>
              </a:rPr>
              <a:t>1.8 </a:t>
            </a:r>
            <a:r>
              <a:rPr lang="en-GB" sz="2400" dirty="0">
                <a:solidFill>
                  <a:srgbClr val="00CC00"/>
                </a:solidFill>
                <a:latin typeface="Times New Roman" panose="02020603050405020304" pitchFamily="18" charset="0"/>
                <a:cs typeface="Times New Roman" panose="02020603050405020304" pitchFamily="18" charset="0"/>
              </a:rPr>
              <a:t>∙</a:t>
            </a:r>
            <a:r>
              <a:rPr lang="en-GB" sz="2400" dirty="0">
                <a:solidFill>
                  <a:srgbClr val="00CC00"/>
                </a:solidFill>
              </a:rPr>
              <a:t> 10</a:t>
            </a:r>
            <a:r>
              <a:rPr lang="en-GB" sz="2400" baseline="30000" dirty="0">
                <a:solidFill>
                  <a:srgbClr val="00CC00"/>
                </a:solidFill>
              </a:rPr>
              <a:t>-9</a:t>
            </a:r>
            <a:r>
              <a:rPr lang="en-GB" sz="2400" dirty="0">
                <a:solidFill>
                  <a:srgbClr val="00CC00"/>
                </a:solidFill>
              </a:rPr>
              <a:t> SEU /(s </a:t>
            </a:r>
            <a:r>
              <a:rPr lang="en-GB" sz="2400" dirty="0">
                <a:solidFill>
                  <a:srgbClr val="00CC00"/>
                </a:solidFill>
                <a:latin typeface="Times New Roman" panose="02020603050405020304" pitchFamily="18" charset="0"/>
                <a:cs typeface="Times New Roman" panose="02020603050405020304" pitchFamily="18" charset="0"/>
              </a:rPr>
              <a:t>∙</a:t>
            </a:r>
            <a:r>
              <a:rPr lang="en-GB" sz="2400" dirty="0">
                <a:solidFill>
                  <a:srgbClr val="00CC00"/>
                </a:solidFill>
              </a:rPr>
              <a:t> bit)</a:t>
            </a:r>
          </a:p>
          <a:p>
            <a:endParaRPr lang="en-GB" sz="2000" dirty="0"/>
          </a:p>
          <a:p>
            <a:endParaRPr lang="en-GB" sz="2000" dirty="0"/>
          </a:p>
          <a:p>
            <a:endParaRPr lang="en-GB" sz="2000" dirty="0" smtClean="0"/>
          </a:p>
        </p:txBody>
      </p:sp>
    </p:spTree>
    <p:extLst>
      <p:ext uri="{BB962C8B-B14F-4D97-AF65-F5344CB8AC3E}">
        <p14:creationId xmlns:p14="http://schemas.microsoft.com/office/powerpoint/2010/main" val="1353160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16632"/>
            <a:ext cx="9144000" cy="409997"/>
          </a:xfrm>
          <a:prstGeom prst="rect">
            <a:avLst/>
          </a:prstGeom>
          <a:solidFill>
            <a:srgbClr val="FFFF00"/>
          </a:solidFill>
          <a:ln>
            <a:noFill/>
          </a:ln>
          <a:effectLst/>
          <a:extLst/>
        </p:spPr>
        <p:txBody>
          <a:bodyPr anchor="ctr" anchorCtr="1"/>
          <a:lstStyle>
            <a:lvl1pPr eaLnBrk="0">
              <a:defRPr sz="1000" baseline="60000">
                <a:solidFill>
                  <a:srgbClr val="000000"/>
                </a:solidFill>
                <a:latin typeface="Arial" pitchFamily="34" charset="0"/>
              </a:defRPr>
            </a:lvl1pPr>
            <a:lvl2pPr marL="742950" indent="-285750" eaLnBrk="0">
              <a:defRPr sz="1000" baseline="60000">
                <a:solidFill>
                  <a:srgbClr val="000000"/>
                </a:solidFill>
                <a:latin typeface="Arial" pitchFamily="34" charset="0"/>
              </a:defRPr>
            </a:lvl2pPr>
            <a:lvl3pPr marL="1143000" indent="-228600" eaLnBrk="0">
              <a:defRPr sz="1000" baseline="60000">
                <a:solidFill>
                  <a:srgbClr val="000000"/>
                </a:solidFill>
                <a:latin typeface="Arial" pitchFamily="34" charset="0"/>
              </a:defRPr>
            </a:lvl3pPr>
            <a:lvl4pPr marL="1600200" indent="-228600" eaLnBrk="0">
              <a:defRPr sz="1000" baseline="60000">
                <a:solidFill>
                  <a:srgbClr val="000000"/>
                </a:solidFill>
                <a:latin typeface="Arial" pitchFamily="34" charset="0"/>
              </a:defRPr>
            </a:lvl4pPr>
            <a:lvl5pPr marL="2057400" indent="-228600" eaLnBrk="0">
              <a:defRPr sz="1000" baseline="60000">
                <a:solidFill>
                  <a:srgbClr val="000000"/>
                </a:solidFill>
                <a:latin typeface="Arial" pitchFamily="34" charset="0"/>
              </a:defRPr>
            </a:lvl5pPr>
            <a:lvl6pPr marL="25146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6pPr>
            <a:lvl7pPr marL="29718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7pPr>
            <a:lvl8pPr marL="34290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8pPr>
            <a:lvl9pPr marL="38862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9pPr>
          </a:lstStyle>
          <a:p>
            <a:pPr eaLnBrk="1"/>
            <a:r>
              <a:rPr lang="en-US" altLang="it-IT" sz="2800" baseline="0" dirty="0" smtClean="0">
                <a:solidFill>
                  <a:schemeClr val="tx1"/>
                </a:solidFill>
              </a:rPr>
              <a:t>TEST with proton beam I </a:t>
            </a:r>
            <a:endParaRPr lang="en-US" altLang="it-IT" sz="2800" baseline="0" dirty="0">
              <a:solidFill>
                <a:schemeClr val="tx1"/>
              </a:solidFill>
            </a:endParaRPr>
          </a:p>
        </p:txBody>
      </p:sp>
      <p:sp>
        <p:nvSpPr>
          <p:cNvPr id="3" name="Rectangle 14"/>
          <p:cNvSpPr>
            <a:spLocks noChangeArrowheads="1"/>
          </p:cNvSpPr>
          <p:nvPr/>
        </p:nvSpPr>
        <p:spPr bwMode="auto">
          <a:xfrm>
            <a:off x="683568" y="1196752"/>
            <a:ext cx="7776864" cy="4392488"/>
          </a:xfrm>
          <a:prstGeom prst="rect">
            <a:avLst/>
          </a:prstGeom>
          <a:noFill/>
          <a:ln w="28575">
            <a:noFill/>
            <a:miter lim="800000"/>
            <a:headEnd/>
            <a:tailEnd/>
          </a:ln>
          <a:effectLst/>
          <a:extLst>
            <a:ext uri="{909E8E84-426E-40DD-AFC4-6F175D3DCCD1}">
              <a14:hiddenFill xmlns:a14="http://schemas.microsoft.com/office/drawing/2010/main">
                <a:solidFill>
                  <a:srgbClr val="00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a:defRPr sz="1000" baseline="60000">
                <a:solidFill>
                  <a:srgbClr val="000000"/>
                </a:solidFill>
                <a:latin typeface="Arial" pitchFamily="34" charset="0"/>
              </a:defRPr>
            </a:lvl1pPr>
            <a:lvl2pPr marL="742950" indent="-285750" eaLnBrk="0">
              <a:defRPr sz="1000" baseline="60000">
                <a:solidFill>
                  <a:srgbClr val="000000"/>
                </a:solidFill>
                <a:latin typeface="Arial" pitchFamily="34" charset="0"/>
              </a:defRPr>
            </a:lvl2pPr>
            <a:lvl3pPr marL="1143000" indent="-228600" eaLnBrk="0">
              <a:defRPr sz="1000" baseline="60000">
                <a:solidFill>
                  <a:srgbClr val="000000"/>
                </a:solidFill>
                <a:latin typeface="Arial" pitchFamily="34" charset="0"/>
              </a:defRPr>
            </a:lvl3pPr>
            <a:lvl4pPr marL="1600200" indent="-228600" eaLnBrk="0">
              <a:defRPr sz="1000" baseline="60000">
                <a:solidFill>
                  <a:srgbClr val="000000"/>
                </a:solidFill>
                <a:latin typeface="Arial" pitchFamily="34" charset="0"/>
              </a:defRPr>
            </a:lvl4pPr>
            <a:lvl5pPr marL="2057400" indent="-228600" eaLnBrk="0">
              <a:defRPr sz="1000" baseline="60000">
                <a:solidFill>
                  <a:srgbClr val="000000"/>
                </a:solidFill>
                <a:latin typeface="Arial" pitchFamily="34" charset="0"/>
              </a:defRPr>
            </a:lvl5pPr>
            <a:lvl6pPr marL="25146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6pPr>
            <a:lvl7pPr marL="29718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7pPr>
            <a:lvl8pPr marL="34290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8pPr>
            <a:lvl9pPr marL="38862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9pPr>
          </a:lstStyle>
          <a:p>
            <a:pPr algn="just" eaLnBrk="1">
              <a:spcBef>
                <a:spcPct val="20000"/>
              </a:spcBef>
            </a:pPr>
            <a:r>
              <a:rPr lang="en-US" altLang="it-IT" sz="2400" baseline="0" dirty="0" smtClean="0">
                <a:solidFill>
                  <a:srgbClr val="00CC00"/>
                </a:solidFill>
                <a:latin typeface="+mn-lt"/>
              </a:rPr>
              <a:t>Advantages</a:t>
            </a:r>
          </a:p>
          <a:p>
            <a:pPr algn="just" eaLnBrk="1">
              <a:spcBef>
                <a:spcPct val="20000"/>
              </a:spcBef>
            </a:pPr>
            <a:endParaRPr lang="en-US" altLang="it-IT" sz="2000" baseline="0" dirty="0" smtClean="0">
              <a:solidFill>
                <a:schemeClr val="tx1"/>
              </a:solidFill>
              <a:latin typeface="+mn-lt"/>
            </a:endParaRPr>
          </a:p>
          <a:p>
            <a:pPr marL="342900" indent="-342900" algn="just" eaLnBrk="1">
              <a:spcBef>
                <a:spcPct val="20000"/>
              </a:spcBef>
              <a:buFont typeface="Arial" panose="020B0604020202020204" pitchFamily="34" charset="0"/>
              <a:buChar char="•"/>
            </a:pPr>
            <a:r>
              <a:rPr lang="en-US" altLang="it-IT" sz="2000" baseline="0" dirty="0" smtClean="0">
                <a:solidFill>
                  <a:srgbClr val="9900CC"/>
                </a:solidFill>
                <a:latin typeface="+mn-lt"/>
              </a:rPr>
              <a:t>Setup in front of the beam exit, with short cable between the ASIC and the DAQ, that allows to work at the nominal clock signal value (160 MHz). Tests at 50 MHz clock signal value were done to compare results to the LNL test</a:t>
            </a:r>
          </a:p>
          <a:p>
            <a:pPr marL="342900" indent="-342900" algn="just" eaLnBrk="1">
              <a:spcBef>
                <a:spcPct val="20000"/>
              </a:spcBef>
              <a:buFont typeface="Arial" panose="020B0604020202020204" pitchFamily="34" charset="0"/>
              <a:buChar char="•"/>
            </a:pPr>
            <a:endParaRPr lang="en-US" altLang="it-IT" sz="2000" baseline="0" dirty="0">
              <a:solidFill>
                <a:schemeClr val="tx1"/>
              </a:solidFill>
              <a:latin typeface="+mn-lt"/>
            </a:endParaRPr>
          </a:p>
          <a:p>
            <a:pPr marL="342900" indent="-342900" algn="just" eaLnBrk="1">
              <a:spcBef>
                <a:spcPct val="20000"/>
              </a:spcBef>
              <a:buFont typeface="Arial" panose="020B0604020202020204" pitchFamily="34" charset="0"/>
              <a:buChar char="•"/>
            </a:pPr>
            <a:r>
              <a:rPr lang="en-US" altLang="it-IT" sz="2000" baseline="0" dirty="0" smtClean="0">
                <a:solidFill>
                  <a:srgbClr val="0000FF"/>
                </a:solidFill>
                <a:latin typeface="+mn-lt"/>
              </a:rPr>
              <a:t>Several proton energies are available in the range 70 ÷ 228 MeV</a:t>
            </a:r>
          </a:p>
          <a:p>
            <a:pPr marL="342900" indent="-342900" algn="just" eaLnBrk="1">
              <a:spcBef>
                <a:spcPct val="20000"/>
              </a:spcBef>
              <a:buFont typeface="Arial" panose="020B0604020202020204" pitchFamily="34" charset="0"/>
              <a:buChar char="•"/>
            </a:pPr>
            <a:endParaRPr lang="en-US" altLang="it-IT" sz="2000" baseline="0" dirty="0">
              <a:solidFill>
                <a:schemeClr val="tx1"/>
              </a:solidFill>
              <a:latin typeface="+mn-lt"/>
            </a:endParaRPr>
          </a:p>
          <a:p>
            <a:pPr marL="342900" indent="-342900" algn="just" eaLnBrk="1">
              <a:spcBef>
                <a:spcPct val="20000"/>
              </a:spcBef>
              <a:buFont typeface="Arial" panose="020B0604020202020204" pitchFamily="34" charset="0"/>
              <a:buChar char="•"/>
            </a:pPr>
            <a:r>
              <a:rPr lang="en-US" altLang="it-IT" sz="2000" baseline="0" dirty="0" smtClean="0">
                <a:solidFill>
                  <a:srgbClr val="9900CC"/>
                </a:solidFill>
                <a:latin typeface="+mn-lt"/>
              </a:rPr>
              <a:t>Beam extraction current can be in the range 1 ÷ 300 </a:t>
            </a:r>
            <a:r>
              <a:rPr lang="en-US" altLang="it-IT" sz="2000" baseline="0" dirty="0" err="1" smtClean="0">
                <a:solidFill>
                  <a:srgbClr val="9900CC"/>
                </a:solidFill>
                <a:latin typeface="+mn-lt"/>
              </a:rPr>
              <a:t>nA</a:t>
            </a:r>
            <a:r>
              <a:rPr lang="en-US" altLang="it-IT" sz="2000" baseline="0" dirty="0">
                <a:solidFill>
                  <a:srgbClr val="9900CC"/>
                </a:solidFill>
                <a:latin typeface="+mn-lt"/>
              </a:rPr>
              <a:t> </a:t>
            </a:r>
            <a:endParaRPr lang="en-US" altLang="it-IT" sz="2000" baseline="0" dirty="0" smtClean="0">
              <a:solidFill>
                <a:srgbClr val="9900CC"/>
              </a:solidFill>
              <a:latin typeface="+mn-lt"/>
            </a:endParaRPr>
          </a:p>
          <a:p>
            <a:pPr marL="342900" indent="-342900" algn="just" eaLnBrk="1">
              <a:spcBef>
                <a:spcPct val="20000"/>
              </a:spcBef>
              <a:buFont typeface="Arial" panose="020B0604020202020204" pitchFamily="34" charset="0"/>
              <a:buChar char="•"/>
            </a:pPr>
            <a:endParaRPr lang="en-US" altLang="it-IT" sz="2000" baseline="0" dirty="0">
              <a:solidFill>
                <a:schemeClr val="tx1"/>
              </a:solidFill>
              <a:latin typeface="+mn-lt"/>
            </a:endParaRPr>
          </a:p>
          <a:p>
            <a:pPr marL="342900" indent="-342900" algn="just" eaLnBrk="1">
              <a:spcBef>
                <a:spcPct val="20000"/>
              </a:spcBef>
              <a:buFont typeface="Arial" panose="020B0604020202020204" pitchFamily="34" charset="0"/>
              <a:buChar char="•"/>
            </a:pPr>
            <a:r>
              <a:rPr lang="en-US" altLang="it-IT" sz="2000" baseline="0" dirty="0" smtClean="0">
                <a:solidFill>
                  <a:srgbClr val="0000FF"/>
                </a:solidFill>
                <a:latin typeface="+mn-lt"/>
              </a:rPr>
              <a:t>Beam Gaussian profile </a:t>
            </a:r>
          </a:p>
          <a:p>
            <a:pPr algn="just" eaLnBrk="1">
              <a:spcBef>
                <a:spcPct val="20000"/>
              </a:spcBef>
            </a:pPr>
            <a:endParaRPr lang="en-US" altLang="it-IT" sz="2000" baseline="0" dirty="0" smtClean="0">
              <a:solidFill>
                <a:schemeClr val="tx1"/>
              </a:solidFill>
              <a:latin typeface="+mn-lt"/>
            </a:endParaRPr>
          </a:p>
          <a:p>
            <a:pPr algn="just" eaLnBrk="1">
              <a:spcBef>
                <a:spcPct val="20000"/>
              </a:spcBef>
            </a:pPr>
            <a:endParaRPr lang="en-US" altLang="it-IT" sz="2000" baseline="0" dirty="0" smtClean="0">
              <a:solidFill>
                <a:schemeClr val="tx1"/>
              </a:solidFill>
              <a:latin typeface="+mn-lt"/>
            </a:endParaRPr>
          </a:p>
          <a:p>
            <a:pPr algn="just" eaLnBrk="1">
              <a:spcBef>
                <a:spcPct val="20000"/>
              </a:spcBef>
            </a:pPr>
            <a:endParaRPr lang="en-US" altLang="it-IT" sz="2000" baseline="0" dirty="0" smtClean="0">
              <a:solidFill>
                <a:schemeClr val="tx1"/>
              </a:solidFill>
              <a:latin typeface="+mn-lt"/>
            </a:endParaRPr>
          </a:p>
          <a:p>
            <a:pPr algn="just" eaLnBrk="1">
              <a:spcBef>
                <a:spcPct val="20000"/>
              </a:spcBef>
            </a:pPr>
            <a:endParaRPr lang="en-US" altLang="it-IT" sz="2000" baseline="0" dirty="0" smtClean="0">
              <a:solidFill>
                <a:schemeClr val="tx1"/>
              </a:solidFill>
              <a:latin typeface="+mn-lt"/>
            </a:endParaRPr>
          </a:p>
          <a:p>
            <a:pPr algn="just" eaLnBrk="1">
              <a:spcBef>
                <a:spcPct val="20000"/>
              </a:spcBef>
            </a:pPr>
            <a:endParaRPr lang="en-US" altLang="it-IT" sz="2000" baseline="0" dirty="0" smtClean="0">
              <a:solidFill>
                <a:schemeClr val="tx1"/>
              </a:solidFill>
              <a:latin typeface="+mn-lt"/>
            </a:endParaRPr>
          </a:p>
          <a:p>
            <a:pPr algn="just" eaLnBrk="1">
              <a:spcBef>
                <a:spcPct val="20000"/>
              </a:spcBef>
            </a:pPr>
            <a:endParaRPr lang="en-US" altLang="it-IT" sz="2000" baseline="0" dirty="0" smtClean="0">
              <a:solidFill>
                <a:schemeClr val="tx1"/>
              </a:solidFill>
              <a:latin typeface="+mn-lt"/>
            </a:endParaRPr>
          </a:p>
        </p:txBody>
      </p:sp>
    </p:spTree>
    <p:extLst>
      <p:ext uri="{BB962C8B-B14F-4D97-AF65-F5344CB8AC3E}">
        <p14:creationId xmlns:p14="http://schemas.microsoft.com/office/powerpoint/2010/main" val="3215804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24674"/>
            <a:ext cx="9144000" cy="409997"/>
          </a:xfrm>
          <a:prstGeom prst="rect">
            <a:avLst/>
          </a:prstGeom>
          <a:solidFill>
            <a:srgbClr val="FFFF00"/>
          </a:solidFill>
          <a:ln>
            <a:noFill/>
          </a:ln>
          <a:effectLst/>
          <a:extLst/>
        </p:spPr>
        <p:txBody>
          <a:bodyPr anchor="ctr" anchorCtr="1"/>
          <a:lstStyle>
            <a:lvl1pPr eaLnBrk="0">
              <a:defRPr sz="1000" baseline="60000">
                <a:solidFill>
                  <a:srgbClr val="000000"/>
                </a:solidFill>
                <a:latin typeface="Arial" pitchFamily="34" charset="0"/>
              </a:defRPr>
            </a:lvl1pPr>
            <a:lvl2pPr marL="742950" indent="-285750" eaLnBrk="0">
              <a:defRPr sz="1000" baseline="60000">
                <a:solidFill>
                  <a:srgbClr val="000000"/>
                </a:solidFill>
                <a:latin typeface="Arial" pitchFamily="34" charset="0"/>
              </a:defRPr>
            </a:lvl2pPr>
            <a:lvl3pPr marL="1143000" indent="-228600" eaLnBrk="0">
              <a:defRPr sz="1000" baseline="60000">
                <a:solidFill>
                  <a:srgbClr val="000000"/>
                </a:solidFill>
                <a:latin typeface="Arial" pitchFamily="34" charset="0"/>
              </a:defRPr>
            </a:lvl3pPr>
            <a:lvl4pPr marL="1600200" indent="-228600" eaLnBrk="0">
              <a:defRPr sz="1000" baseline="60000">
                <a:solidFill>
                  <a:srgbClr val="000000"/>
                </a:solidFill>
                <a:latin typeface="Arial" pitchFamily="34" charset="0"/>
              </a:defRPr>
            </a:lvl4pPr>
            <a:lvl5pPr marL="2057400" indent="-228600" eaLnBrk="0">
              <a:defRPr sz="1000" baseline="60000">
                <a:solidFill>
                  <a:srgbClr val="000000"/>
                </a:solidFill>
                <a:latin typeface="Arial" pitchFamily="34" charset="0"/>
              </a:defRPr>
            </a:lvl5pPr>
            <a:lvl6pPr marL="25146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6pPr>
            <a:lvl7pPr marL="29718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7pPr>
            <a:lvl8pPr marL="34290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8pPr>
            <a:lvl9pPr marL="38862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9pPr>
          </a:lstStyle>
          <a:p>
            <a:pPr eaLnBrk="1"/>
            <a:r>
              <a:rPr lang="en-US" altLang="it-IT" sz="2800" baseline="0" dirty="0" smtClean="0">
                <a:solidFill>
                  <a:schemeClr val="tx1"/>
                </a:solidFill>
              </a:rPr>
              <a:t>TEST with proton beam II </a:t>
            </a:r>
            <a:endParaRPr lang="en-US" altLang="it-IT" sz="2800" baseline="0" dirty="0">
              <a:solidFill>
                <a:schemeClr val="tx1"/>
              </a:solidFill>
            </a:endParaRPr>
          </a:p>
        </p:txBody>
      </p:sp>
      <p:sp>
        <p:nvSpPr>
          <p:cNvPr id="4" name="Rectangle 14"/>
          <p:cNvSpPr>
            <a:spLocks noChangeArrowheads="1"/>
          </p:cNvSpPr>
          <p:nvPr/>
        </p:nvSpPr>
        <p:spPr bwMode="auto">
          <a:xfrm>
            <a:off x="755576" y="1484784"/>
            <a:ext cx="7776864" cy="3024336"/>
          </a:xfrm>
          <a:prstGeom prst="rect">
            <a:avLst/>
          </a:prstGeom>
          <a:noFill/>
          <a:ln w="28575">
            <a:noFill/>
            <a:miter lim="800000"/>
            <a:headEnd/>
            <a:tailEnd/>
          </a:ln>
          <a:effectLst/>
          <a:extLst>
            <a:ext uri="{909E8E84-426E-40DD-AFC4-6F175D3DCCD1}">
              <a14:hiddenFill xmlns:a14="http://schemas.microsoft.com/office/drawing/2010/main">
                <a:solidFill>
                  <a:srgbClr val="00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a:defRPr sz="1000" baseline="60000">
                <a:solidFill>
                  <a:srgbClr val="000000"/>
                </a:solidFill>
                <a:latin typeface="Arial" pitchFamily="34" charset="0"/>
              </a:defRPr>
            </a:lvl1pPr>
            <a:lvl2pPr marL="742950" indent="-285750" eaLnBrk="0">
              <a:defRPr sz="1000" baseline="60000">
                <a:solidFill>
                  <a:srgbClr val="000000"/>
                </a:solidFill>
                <a:latin typeface="Arial" pitchFamily="34" charset="0"/>
              </a:defRPr>
            </a:lvl2pPr>
            <a:lvl3pPr marL="1143000" indent="-228600" eaLnBrk="0">
              <a:defRPr sz="1000" baseline="60000">
                <a:solidFill>
                  <a:srgbClr val="000000"/>
                </a:solidFill>
                <a:latin typeface="Arial" pitchFamily="34" charset="0"/>
              </a:defRPr>
            </a:lvl3pPr>
            <a:lvl4pPr marL="1600200" indent="-228600" eaLnBrk="0">
              <a:defRPr sz="1000" baseline="60000">
                <a:solidFill>
                  <a:srgbClr val="000000"/>
                </a:solidFill>
                <a:latin typeface="Arial" pitchFamily="34" charset="0"/>
              </a:defRPr>
            </a:lvl4pPr>
            <a:lvl5pPr marL="2057400" indent="-228600" eaLnBrk="0">
              <a:defRPr sz="1000" baseline="60000">
                <a:solidFill>
                  <a:srgbClr val="000000"/>
                </a:solidFill>
                <a:latin typeface="Arial" pitchFamily="34" charset="0"/>
              </a:defRPr>
            </a:lvl5pPr>
            <a:lvl6pPr marL="25146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6pPr>
            <a:lvl7pPr marL="29718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7pPr>
            <a:lvl8pPr marL="34290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8pPr>
            <a:lvl9pPr marL="38862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9pPr>
          </a:lstStyle>
          <a:p>
            <a:pPr algn="just" eaLnBrk="1">
              <a:spcBef>
                <a:spcPct val="20000"/>
              </a:spcBef>
            </a:pPr>
            <a:r>
              <a:rPr lang="en-US" altLang="it-IT" sz="2400" baseline="0" dirty="0" smtClean="0">
                <a:solidFill>
                  <a:srgbClr val="FF0000"/>
                </a:solidFill>
                <a:latin typeface="+mn-lt"/>
              </a:rPr>
              <a:t>Disadvantages</a:t>
            </a:r>
          </a:p>
          <a:p>
            <a:pPr algn="just" eaLnBrk="1">
              <a:spcBef>
                <a:spcPct val="20000"/>
              </a:spcBef>
            </a:pPr>
            <a:endParaRPr lang="en-US" altLang="it-IT" sz="2000" baseline="0" dirty="0" smtClean="0">
              <a:solidFill>
                <a:schemeClr val="tx1"/>
              </a:solidFill>
              <a:latin typeface="+mn-lt"/>
            </a:endParaRPr>
          </a:p>
          <a:p>
            <a:pPr marL="342900" indent="-342900" algn="just" eaLnBrk="1">
              <a:spcBef>
                <a:spcPct val="20000"/>
              </a:spcBef>
              <a:buFont typeface="Arial" panose="020B0604020202020204" pitchFamily="34" charset="0"/>
              <a:buChar char="•"/>
            </a:pPr>
            <a:r>
              <a:rPr lang="en-US" altLang="it-IT" sz="2000" baseline="0" dirty="0" smtClean="0">
                <a:solidFill>
                  <a:srgbClr val="0000FF"/>
                </a:solidFill>
                <a:latin typeface="+mn-lt"/>
              </a:rPr>
              <a:t>The higher  the intensity of the beam, the shorter the run must be and the longer the waiting time between two consecutive runs</a:t>
            </a:r>
          </a:p>
          <a:p>
            <a:pPr marL="342900" indent="-342900" algn="just" eaLnBrk="1">
              <a:spcBef>
                <a:spcPct val="20000"/>
              </a:spcBef>
              <a:buFont typeface="Arial" panose="020B0604020202020204" pitchFamily="34" charset="0"/>
              <a:buChar char="•"/>
            </a:pPr>
            <a:endParaRPr lang="en-US" altLang="it-IT" sz="2000" baseline="0" dirty="0" smtClean="0">
              <a:solidFill>
                <a:schemeClr val="tx1"/>
              </a:solidFill>
              <a:latin typeface="+mn-lt"/>
            </a:endParaRPr>
          </a:p>
          <a:p>
            <a:pPr marL="342900" indent="-342900" algn="just" eaLnBrk="1">
              <a:spcBef>
                <a:spcPct val="20000"/>
              </a:spcBef>
              <a:buFont typeface="Arial" panose="020B0604020202020204" pitchFamily="34" charset="0"/>
              <a:buChar char="•"/>
            </a:pPr>
            <a:r>
              <a:rPr lang="en-US" altLang="it-IT" sz="2000" baseline="0" dirty="0" smtClean="0">
                <a:solidFill>
                  <a:srgbClr val="9900CC"/>
                </a:solidFill>
                <a:latin typeface="+mn-lt"/>
              </a:rPr>
              <a:t>Some hours/day only for research activities</a:t>
            </a:r>
          </a:p>
          <a:p>
            <a:pPr marL="342900" indent="-342900" algn="just" eaLnBrk="1">
              <a:spcBef>
                <a:spcPct val="20000"/>
              </a:spcBef>
              <a:buFont typeface="Arial" panose="020B0604020202020204" pitchFamily="34" charset="0"/>
              <a:buChar char="•"/>
            </a:pPr>
            <a:endParaRPr lang="en-US" altLang="it-IT" sz="2000" baseline="0" dirty="0" smtClean="0">
              <a:solidFill>
                <a:schemeClr val="tx1"/>
              </a:solidFill>
              <a:latin typeface="+mn-lt"/>
            </a:endParaRPr>
          </a:p>
          <a:p>
            <a:pPr marL="342900" indent="-342900" algn="just" eaLnBrk="1">
              <a:spcBef>
                <a:spcPct val="20000"/>
              </a:spcBef>
              <a:buFont typeface="Arial" panose="020B0604020202020204" pitchFamily="34" charset="0"/>
              <a:buChar char="•"/>
            </a:pPr>
            <a:r>
              <a:rPr lang="en-US" altLang="it-IT" sz="2000" baseline="0" dirty="0" smtClean="0">
                <a:solidFill>
                  <a:srgbClr val="0000FF"/>
                </a:solidFill>
                <a:latin typeface="+mn-lt"/>
              </a:rPr>
              <a:t>Cost</a:t>
            </a:r>
          </a:p>
          <a:p>
            <a:pPr algn="just" eaLnBrk="1">
              <a:spcBef>
                <a:spcPct val="20000"/>
              </a:spcBef>
            </a:pPr>
            <a:endParaRPr lang="en-US" altLang="it-IT" sz="2000" baseline="0" dirty="0">
              <a:solidFill>
                <a:schemeClr val="tx1"/>
              </a:solidFill>
              <a:latin typeface="+mn-lt"/>
            </a:endParaRPr>
          </a:p>
          <a:p>
            <a:pPr algn="just" eaLnBrk="1">
              <a:spcBef>
                <a:spcPct val="20000"/>
              </a:spcBef>
            </a:pPr>
            <a:endParaRPr lang="en-US" altLang="it-IT" sz="2000" baseline="0" dirty="0" smtClean="0">
              <a:solidFill>
                <a:schemeClr val="tx1"/>
              </a:solidFill>
              <a:latin typeface="+mn-lt"/>
            </a:endParaRPr>
          </a:p>
          <a:p>
            <a:pPr algn="just" eaLnBrk="1">
              <a:spcBef>
                <a:spcPct val="20000"/>
              </a:spcBef>
            </a:pPr>
            <a:endParaRPr lang="en-US" altLang="it-IT" sz="2000" baseline="0" dirty="0" smtClean="0">
              <a:solidFill>
                <a:schemeClr val="tx1"/>
              </a:solidFill>
              <a:latin typeface="+mn-lt"/>
            </a:endParaRPr>
          </a:p>
          <a:p>
            <a:pPr algn="just" eaLnBrk="1">
              <a:spcBef>
                <a:spcPct val="20000"/>
              </a:spcBef>
            </a:pPr>
            <a:endParaRPr lang="en-US" altLang="it-IT" sz="2000" baseline="0" dirty="0" smtClean="0">
              <a:solidFill>
                <a:schemeClr val="tx1"/>
              </a:solidFill>
              <a:latin typeface="+mn-lt"/>
            </a:endParaRPr>
          </a:p>
          <a:p>
            <a:pPr algn="just" eaLnBrk="1">
              <a:spcBef>
                <a:spcPct val="20000"/>
              </a:spcBef>
            </a:pPr>
            <a:endParaRPr lang="en-US" altLang="it-IT" sz="2000" baseline="0" dirty="0" smtClean="0">
              <a:solidFill>
                <a:schemeClr val="tx1"/>
              </a:solidFill>
              <a:latin typeface="+mn-lt"/>
            </a:endParaRPr>
          </a:p>
        </p:txBody>
      </p:sp>
    </p:spTree>
    <p:extLst>
      <p:ext uri="{BB962C8B-B14F-4D97-AF65-F5344CB8AC3E}">
        <p14:creationId xmlns:p14="http://schemas.microsoft.com/office/powerpoint/2010/main" val="730489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24674"/>
            <a:ext cx="9144000" cy="409997"/>
          </a:xfrm>
          <a:prstGeom prst="rect">
            <a:avLst/>
          </a:prstGeom>
          <a:solidFill>
            <a:srgbClr val="FFFF00"/>
          </a:solidFill>
          <a:ln>
            <a:noFill/>
          </a:ln>
          <a:effectLst/>
          <a:extLst/>
        </p:spPr>
        <p:txBody>
          <a:bodyPr anchor="ctr" anchorCtr="1"/>
          <a:lstStyle>
            <a:lvl1pPr eaLnBrk="0">
              <a:defRPr sz="1000" baseline="60000">
                <a:solidFill>
                  <a:srgbClr val="000000"/>
                </a:solidFill>
                <a:latin typeface="Arial" pitchFamily="34" charset="0"/>
              </a:defRPr>
            </a:lvl1pPr>
            <a:lvl2pPr marL="742950" indent="-285750" eaLnBrk="0">
              <a:defRPr sz="1000" baseline="60000">
                <a:solidFill>
                  <a:srgbClr val="000000"/>
                </a:solidFill>
                <a:latin typeface="Arial" pitchFamily="34" charset="0"/>
              </a:defRPr>
            </a:lvl2pPr>
            <a:lvl3pPr marL="1143000" indent="-228600" eaLnBrk="0">
              <a:defRPr sz="1000" baseline="60000">
                <a:solidFill>
                  <a:srgbClr val="000000"/>
                </a:solidFill>
                <a:latin typeface="Arial" pitchFamily="34" charset="0"/>
              </a:defRPr>
            </a:lvl3pPr>
            <a:lvl4pPr marL="1600200" indent="-228600" eaLnBrk="0">
              <a:defRPr sz="1000" baseline="60000">
                <a:solidFill>
                  <a:srgbClr val="000000"/>
                </a:solidFill>
                <a:latin typeface="Arial" pitchFamily="34" charset="0"/>
              </a:defRPr>
            </a:lvl4pPr>
            <a:lvl5pPr marL="2057400" indent="-228600" eaLnBrk="0">
              <a:defRPr sz="1000" baseline="60000">
                <a:solidFill>
                  <a:srgbClr val="000000"/>
                </a:solidFill>
                <a:latin typeface="Arial" pitchFamily="34" charset="0"/>
              </a:defRPr>
            </a:lvl5pPr>
            <a:lvl6pPr marL="25146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6pPr>
            <a:lvl7pPr marL="29718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7pPr>
            <a:lvl8pPr marL="34290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8pPr>
            <a:lvl9pPr marL="38862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9pPr>
          </a:lstStyle>
          <a:p>
            <a:pPr eaLnBrk="1"/>
            <a:r>
              <a:rPr lang="en-US" altLang="it-IT" sz="2800" baseline="0" dirty="0" smtClean="0">
                <a:solidFill>
                  <a:schemeClr val="tx1"/>
                </a:solidFill>
              </a:rPr>
              <a:t>Proton beam features</a:t>
            </a:r>
            <a:endParaRPr lang="en-US" altLang="it-IT" sz="2800" baseline="0" dirty="0">
              <a:solidFill>
                <a:schemeClr val="tx1"/>
              </a:solidFill>
            </a:endParaRPr>
          </a:p>
        </p:txBody>
      </p:sp>
      <p:graphicFrame>
        <p:nvGraphicFramePr>
          <p:cNvPr id="6" name="Chart 5"/>
          <p:cNvGraphicFramePr>
            <a:graphicFrameLocks/>
          </p:cNvGraphicFramePr>
          <p:nvPr>
            <p:extLst>
              <p:ext uri="{D42A27DB-BD31-4B8C-83A1-F6EECF244321}">
                <p14:modId xmlns:p14="http://schemas.microsoft.com/office/powerpoint/2010/main" val="3879070272"/>
              </p:ext>
            </p:extLst>
          </p:nvPr>
        </p:nvGraphicFramePr>
        <p:xfrm>
          <a:off x="323528" y="2636912"/>
          <a:ext cx="4968552"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67544" y="548680"/>
            <a:ext cx="8280920" cy="2246769"/>
          </a:xfrm>
          <a:prstGeom prst="rect">
            <a:avLst/>
          </a:prstGeom>
          <a:noFill/>
          <a:ln w="38100">
            <a:noFill/>
          </a:ln>
        </p:spPr>
        <p:txBody>
          <a:bodyPr wrap="square" rtlCol="0">
            <a:spAutoFit/>
          </a:bodyPr>
          <a:lstStyle/>
          <a:p>
            <a:pPr marL="342900" indent="-342900">
              <a:buFont typeface="Arial" panose="020B0604020202020204" pitchFamily="34" charset="0"/>
              <a:buChar char="•"/>
            </a:pPr>
            <a:r>
              <a:rPr lang="en-GB" sz="2000" dirty="0" smtClean="0"/>
              <a:t>Proton beam energy of 131.3 MeV (nominal value)</a:t>
            </a:r>
          </a:p>
          <a:p>
            <a:pPr marL="342900" indent="-342900">
              <a:buFont typeface="Arial" panose="020B0604020202020204" pitchFamily="34" charset="0"/>
              <a:buChar char="•"/>
            </a:pPr>
            <a:r>
              <a:rPr lang="en-GB" sz="2000" dirty="0" smtClean="0"/>
              <a:t>Expected flux @ 1 </a:t>
            </a:r>
            <a:r>
              <a:rPr lang="en-GB" sz="2000" dirty="0" err="1" smtClean="0"/>
              <a:t>nA</a:t>
            </a:r>
            <a:r>
              <a:rPr lang="en-GB" sz="2000" dirty="0" smtClean="0"/>
              <a:t> beam current of about 2.7 </a:t>
            </a:r>
            <a:r>
              <a:rPr lang="en-GB" sz="2000" dirty="0" smtClean="0">
                <a:latin typeface="Calibri" panose="020F0502020204030204" pitchFamily="34" charset="0"/>
              </a:rPr>
              <a:t>·</a:t>
            </a:r>
            <a:r>
              <a:rPr lang="en-GB" sz="2000" dirty="0" smtClean="0"/>
              <a:t> 10</a:t>
            </a:r>
            <a:r>
              <a:rPr lang="en-GB" sz="2000" baseline="30000" dirty="0" smtClean="0"/>
              <a:t>7 </a:t>
            </a:r>
            <a:r>
              <a:rPr lang="en-GB" sz="2000" dirty="0" smtClean="0"/>
              <a:t>p/s</a:t>
            </a:r>
          </a:p>
          <a:p>
            <a:pPr marL="342900" indent="-342900">
              <a:buFont typeface="Arial" panose="020B0604020202020204" pitchFamily="34" charset="0"/>
              <a:buChar char="•"/>
            </a:pPr>
            <a:r>
              <a:rPr lang="en-GB" sz="2000" dirty="0" smtClean="0"/>
              <a:t>Gaussian profile of the beam spot</a:t>
            </a:r>
          </a:p>
          <a:p>
            <a:pPr marL="342900" indent="-342900">
              <a:buFont typeface="Arial" panose="020B0604020202020204" pitchFamily="34" charset="0"/>
              <a:buChar char="•"/>
            </a:pPr>
            <a:endParaRPr lang="en-GB" sz="2000" dirty="0" smtClean="0"/>
          </a:p>
          <a:p>
            <a:r>
              <a:rPr lang="en-GB" sz="2000" dirty="0" smtClean="0"/>
              <a:t>Two counters (based on ionization chambers) measure the proton fluxes at the several beam current set during tests.</a:t>
            </a:r>
          </a:p>
          <a:p>
            <a:pPr marL="342900" indent="-342900">
              <a:buFont typeface="Arial" panose="020B0604020202020204" pitchFamily="34" charset="0"/>
              <a:buChar char="•"/>
            </a:pPr>
            <a:endParaRPr lang="en-GB" sz="2000" dirty="0" smtClean="0"/>
          </a:p>
        </p:txBody>
      </p:sp>
      <p:graphicFrame>
        <p:nvGraphicFramePr>
          <p:cNvPr id="3" name="Table 2"/>
          <p:cNvGraphicFramePr>
            <a:graphicFrameLocks noGrp="1"/>
          </p:cNvGraphicFramePr>
          <p:nvPr>
            <p:extLst>
              <p:ext uri="{D42A27DB-BD31-4B8C-83A1-F6EECF244321}">
                <p14:modId xmlns:p14="http://schemas.microsoft.com/office/powerpoint/2010/main" val="896412775"/>
              </p:ext>
            </p:extLst>
          </p:nvPr>
        </p:nvGraphicFramePr>
        <p:xfrm>
          <a:off x="6156176" y="3140968"/>
          <a:ext cx="1319808" cy="2194560"/>
        </p:xfrm>
        <a:graphic>
          <a:graphicData uri="http://schemas.openxmlformats.org/drawingml/2006/table">
            <a:tbl>
              <a:tblPr firstRow="1" bandRow="1">
                <a:tableStyleId>{F2DE63D5-997A-4646-A377-4702673A728D}</a:tableStyleId>
              </a:tblPr>
              <a:tblGrid>
                <a:gridCol w="1319808">
                  <a:extLst>
                    <a:ext uri="{9D8B030D-6E8A-4147-A177-3AD203B41FA5}">
                      <a16:colId xmlns:a16="http://schemas.microsoft.com/office/drawing/2014/main" val="3410285624"/>
                    </a:ext>
                  </a:extLst>
                </a:gridCol>
              </a:tblGrid>
              <a:tr h="362669">
                <a:tc>
                  <a:txBody>
                    <a:bodyPr/>
                    <a:lstStyle/>
                    <a:p>
                      <a:pPr algn="ctr"/>
                      <a:r>
                        <a:rPr lang="en-GB" dirty="0" smtClean="0"/>
                        <a:t> I [</a:t>
                      </a:r>
                      <a:r>
                        <a:rPr lang="en-GB" dirty="0" err="1" smtClean="0"/>
                        <a:t>nA</a:t>
                      </a:r>
                      <a:r>
                        <a:rPr lang="en-GB" dirty="0" smtClean="0"/>
                        <a:t>]</a:t>
                      </a:r>
                      <a:endParaRPr lang="en-GB" b="0" dirty="0"/>
                    </a:p>
                  </a:txBody>
                  <a:tcPr/>
                </a:tc>
                <a:extLst>
                  <a:ext uri="{0D108BD9-81ED-4DB2-BD59-A6C34878D82A}">
                    <a16:rowId xmlns:a16="http://schemas.microsoft.com/office/drawing/2014/main" val="725009354"/>
                  </a:ext>
                </a:extLst>
              </a:tr>
              <a:tr h="362669">
                <a:tc>
                  <a:txBody>
                    <a:bodyPr/>
                    <a:lstStyle/>
                    <a:p>
                      <a:pPr algn="ctr"/>
                      <a:r>
                        <a:rPr lang="en-GB" dirty="0" smtClean="0"/>
                        <a:t>1</a:t>
                      </a:r>
                      <a:endParaRPr lang="en-GB" dirty="0"/>
                    </a:p>
                  </a:txBody>
                  <a:tcPr/>
                </a:tc>
                <a:extLst>
                  <a:ext uri="{0D108BD9-81ED-4DB2-BD59-A6C34878D82A}">
                    <a16:rowId xmlns:a16="http://schemas.microsoft.com/office/drawing/2014/main" val="2686763035"/>
                  </a:ext>
                </a:extLst>
              </a:tr>
              <a:tr h="362669">
                <a:tc>
                  <a:txBody>
                    <a:bodyPr/>
                    <a:lstStyle/>
                    <a:p>
                      <a:pPr algn="ctr"/>
                      <a:r>
                        <a:rPr lang="en-GB" dirty="0" smtClean="0"/>
                        <a:t>10</a:t>
                      </a:r>
                      <a:endParaRPr lang="en-GB" dirty="0"/>
                    </a:p>
                  </a:txBody>
                  <a:tcPr/>
                </a:tc>
                <a:extLst>
                  <a:ext uri="{0D108BD9-81ED-4DB2-BD59-A6C34878D82A}">
                    <a16:rowId xmlns:a16="http://schemas.microsoft.com/office/drawing/2014/main" val="928550863"/>
                  </a:ext>
                </a:extLst>
              </a:tr>
              <a:tr h="362669">
                <a:tc>
                  <a:txBody>
                    <a:bodyPr/>
                    <a:lstStyle/>
                    <a:p>
                      <a:pPr algn="ctr"/>
                      <a:r>
                        <a:rPr lang="en-GB" dirty="0" smtClean="0"/>
                        <a:t>100</a:t>
                      </a:r>
                      <a:endParaRPr lang="en-GB" dirty="0"/>
                    </a:p>
                  </a:txBody>
                  <a:tcPr/>
                </a:tc>
                <a:extLst>
                  <a:ext uri="{0D108BD9-81ED-4DB2-BD59-A6C34878D82A}">
                    <a16:rowId xmlns:a16="http://schemas.microsoft.com/office/drawing/2014/main" val="1365480739"/>
                  </a:ext>
                </a:extLst>
              </a:tr>
              <a:tr h="362669">
                <a:tc>
                  <a:txBody>
                    <a:bodyPr/>
                    <a:lstStyle/>
                    <a:p>
                      <a:pPr algn="ctr"/>
                      <a:r>
                        <a:rPr lang="en-GB" dirty="0" smtClean="0"/>
                        <a:t>200</a:t>
                      </a:r>
                      <a:endParaRPr lang="en-GB" dirty="0"/>
                    </a:p>
                  </a:txBody>
                  <a:tcPr/>
                </a:tc>
                <a:extLst>
                  <a:ext uri="{0D108BD9-81ED-4DB2-BD59-A6C34878D82A}">
                    <a16:rowId xmlns:a16="http://schemas.microsoft.com/office/drawing/2014/main" val="1844970689"/>
                  </a:ext>
                </a:extLst>
              </a:tr>
              <a:tr h="362669">
                <a:tc>
                  <a:txBody>
                    <a:bodyPr/>
                    <a:lstStyle/>
                    <a:p>
                      <a:pPr algn="ctr"/>
                      <a:r>
                        <a:rPr lang="en-GB" dirty="0" smtClean="0"/>
                        <a:t>300</a:t>
                      </a:r>
                      <a:endParaRPr lang="en-GB" dirty="0"/>
                    </a:p>
                  </a:txBody>
                  <a:tcPr/>
                </a:tc>
                <a:extLst>
                  <a:ext uri="{0D108BD9-81ED-4DB2-BD59-A6C34878D82A}">
                    <a16:rowId xmlns:a16="http://schemas.microsoft.com/office/drawing/2014/main" val="2559938934"/>
                  </a:ext>
                </a:extLst>
              </a:tr>
            </a:tbl>
          </a:graphicData>
        </a:graphic>
      </p:graphicFrame>
    </p:spTree>
    <p:extLst>
      <p:ext uri="{BB962C8B-B14F-4D97-AF65-F5344CB8AC3E}">
        <p14:creationId xmlns:p14="http://schemas.microsoft.com/office/powerpoint/2010/main" val="308631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24674"/>
            <a:ext cx="9144000" cy="409997"/>
          </a:xfrm>
          <a:prstGeom prst="rect">
            <a:avLst/>
          </a:prstGeom>
          <a:solidFill>
            <a:srgbClr val="FFFF00"/>
          </a:solidFill>
          <a:ln>
            <a:noFill/>
          </a:ln>
          <a:effectLst/>
          <a:extLst/>
        </p:spPr>
        <p:txBody>
          <a:bodyPr anchor="ctr" anchorCtr="1"/>
          <a:lstStyle>
            <a:lvl1pPr eaLnBrk="0">
              <a:defRPr sz="1000" baseline="60000">
                <a:solidFill>
                  <a:srgbClr val="000000"/>
                </a:solidFill>
                <a:latin typeface="Arial" pitchFamily="34" charset="0"/>
              </a:defRPr>
            </a:lvl1pPr>
            <a:lvl2pPr marL="742950" indent="-285750" eaLnBrk="0">
              <a:defRPr sz="1000" baseline="60000">
                <a:solidFill>
                  <a:srgbClr val="000000"/>
                </a:solidFill>
                <a:latin typeface="Arial" pitchFamily="34" charset="0"/>
              </a:defRPr>
            </a:lvl2pPr>
            <a:lvl3pPr marL="1143000" indent="-228600" eaLnBrk="0">
              <a:defRPr sz="1000" baseline="60000">
                <a:solidFill>
                  <a:srgbClr val="000000"/>
                </a:solidFill>
                <a:latin typeface="Arial" pitchFamily="34" charset="0"/>
              </a:defRPr>
            </a:lvl3pPr>
            <a:lvl4pPr marL="1600200" indent="-228600" eaLnBrk="0">
              <a:defRPr sz="1000" baseline="60000">
                <a:solidFill>
                  <a:srgbClr val="000000"/>
                </a:solidFill>
                <a:latin typeface="Arial" pitchFamily="34" charset="0"/>
              </a:defRPr>
            </a:lvl4pPr>
            <a:lvl5pPr marL="2057400" indent="-228600" eaLnBrk="0">
              <a:defRPr sz="1000" baseline="60000">
                <a:solidFill>
                  <a:srgbClr val="000000"/>
                </a:solidFill>
                <a:latin typeface="Arial" pitchFamily="34" charset="0"/>
              </a:defRPr>
            </a:lvl5pPr>
            <a:lvl6pPr marL="25146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6pPr>
            <a:lvl7pPr marL="29718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7pPr>
            <a:lvl8pPr marL="34290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8pPr>
            <a:lvl9pPr marL="38862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9pPr>
          </a:lstStyle>
          <a:p>
            <a:pPr eaLnBrk="1"/>
            <a:r>
              <a:rPr lang="en-US" altLang="it-IT" sz="2800" baseline="0" dirty="0" smtClean="0">
                <a:solidFill>
                  <a:schemeClr val="tx1"/>
                </a:solidFill>
              </a:rPr>
              <a:t>Results for the configuration registers</a:t>
            </a:r>
            <a:endParaRPr lang="en-US" altLang="it-IT" sz="2800" baseline="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23897369"/>
              </p:ext>
            </p:extLst>
          </p:nvPr>
        </p:nvGraphicFramePr>
        <p:xfrm>
          <a:off x="611557" y="1628800"/>
          <a:ext cx="6007236" cy="1473200"/>
        </p:xfrm>
        <a:graphic>
          <a:graphicData uri="http://schemas.openxmlformats.org/drawingml/2006/table">
            <a:tbl>
              <a:tblPr firstRow="1" bandRow="1">
                <a:tableStyleId>{5A111915-BE36-4E01-A7E5-04B1672EAD32}</a:tableStyleId>
              </a:tblPr>
              <a:tblGrid>
                <a:gridCol w="1794132">
                  <a:extLst>
                    <a:ext uri="{9D8B030D-6E8A-4147-A177-3AD203B41FA5}">
                      <a16:colId xmlns:a16="http://schemas.microsoft.com/office/drawing/2014/main" val="3084555261"/>
                    </a:ext>
                  </a:extLst>
                </a:gridCol>
                <a:gridCol w="582135">
                  <a:extLst>
                    <a:ext uri="{9D8B030D-6E8A-4147-A177-3AD203B41FA5}">
                      <a16:colId xmlns:a16="http://schemas.microsoft.com/office/drawing/2014/main" val="3788985135"/>
                    </a:ext>
                  </a:extLst>
                </a:gridCol>
                <a:gridCol w="627351">
                  <a:extLst>
                    <a:ext uri="{9D8B030D-6E8A-4147-A177-3AD203B41FA5}">
                      <a16:colId xmlns:a16="http://schemas.microsoft.com/office/drawing/2014/main" val="3085061522"/>
                    </a:ext>
                  </a:extLst>
                </a:gridCol>
                <a:gridCol w="1001206">
                  <a:extLst>
                    <a:ext uri="{9D8B030D-6E8A-4147-A177-3AD203B41FA5}">
                      <a16:colId xmlns:a16="http://schemas.microsoft.com/office/drawing/2014/main" val="2135300172"/>
                    </a:ext>
                  </a:extLst>
                </a:gridCol>
                <a:gridCol w="1001206">
                  <a:extLst>
                    <a:ext uri="{9D8B030D-6E8A-4147-A177-3AD203B41FA5}">
                      <a16:colId xmlns:a16="http://schemas.microsoft.com/office/drawing/2014/main" val="4228663886"/>
                    </a:ext>
                  </a:extLst>
                </a:gridCol>
                <a:gridCol w="1001206">
                  <a:extLst>
                    <a:ext uri="{9D8B030D-6E8A-4147-A177-3AD203B41FA5}">
                      <a16:colId xmlns:a16="http://schemas.microsoft.com/office/drawing/2014/main" val="3741856729"/>
                    </a:ext>
                  </a:extLst>
                </a:gridCol>
              </a:tblGrid>
              <a:tr h="133960">
                <a:tc rowSpan="2">
                  <a:txBody>
                    <a:bodyPr/>
                    <a:lstStyle/>
                    <a:p>
                      <a:pPr algn="ctr"/>
                      <a:r>
                        <a:rPr lang="en-GB" b="0" dirty="0" smtClean="0">
                          <a:solidFill>
                            <a:schemeClr val="tx1"/>
                          </a:solidFill>
                        </a:rPr>
                        <a:t>Clock  frequency</a:t>
                      </a:r>
                    </a:p>
                    <a:p>
                      <a:pPr algn="ctr"/>
                      <a:r>
                        <a:rPr lang="en-GB" b="0" dirty="0" smtClean="0">
                          <a:solidFill>
                            <a:schemeClr val="tx1"/>
                          </a:solidFill>
                        </a:rPr>
                        <a:t>[MHz]</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gridSpan="5">
                  <a:txBody>
                    <a:bodyPr/>
                    <a:lstStyle/>
                    <a:p>
                      <a:pPr algn="ctr"/>
                      <a:r>
                        <a:rPr lang="en-GB" b="0" dirty="0" smtClean="0">
                          <a:solidFill>
                            <a:schemeClr val="tx1"/>
                          </a:solidFill>
                        </a:rPr>
                        <a:t>Beam</a:t>
                      </a:r>
                      <a:r>
                        <a:rPr lang="en-GB" b="0" baseline="0" dirty="0" smtClean="0">
                          <a:solidFill>
                            <a:schemeClr val="tx1"/>
                          </a:solidFill>
                        </a:rPr>
                        <a:t> current [</a:t>
                      </a:r>
                      <a:r>
                        <a:rPr lang="en-GB" b="0" baseline="0" dirty="0" err="1" smtClean="0">
                          <a:solidFill>
                            <a:schemeClr val="tx1"/>
                          </a:solidFill>
                        </a:rPr>
                        <a:t>nA</a:t>
                      </a:r>
                      <a:r>
                        <a:rPr lang="en-GB" b="0" baseline="0" dirty="0" smtClean="0">
                          <a:solidFill>
                            <a:schemeClr val="tx1"/>
                          </a:solidFill>
                        </a:rPr>
                        <a:t>]</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hMerge="1">
                  <a:txBody>
                    <a:bodyPr/>
                    <a:lstStyle/>
                    <a:p>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3880522"/>
                  </a:ext>
                </a:extLst>
              </a:tr>
              <a:tr h="320040">
                <a:tc vMerge="1">
                  <a:txBody>
                    <a:bodyPr/>
                    <a:lstStyle/>
                    <a:p>
                      <a:endParaRPr lang="en-GB"/>
                    </a:p>
                  </a:txBody>
                  <a:tcPr/>
                </a:tc>
                <a:tc>
                  <a:txBody>
                    <a:bodyPr/>
                    <a:lstStyle/>
                    <a:p>
                      <a:pPr algn="ctr"/>
                      <a:r>
                        <a:rPr lang="en-GB" b="0" dirty="0" smtClean="0"/>
                        <a:t>1</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en-GB" b="0" dirty="0" smtClean="0"/>
                        <a:t>10</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en-GB" b="0" dirty="0" smtClean="0"/>
                        <a:t>100</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en-GB" b="0" dirty="0" smtClean="0"/>
                        <a:t>200</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en-GB" b="0" dirty="0" smtClean="0"/>
                        <a:t>300</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1982274792"/>
                  </a:ext>
                </a:extLst>
              </a:tr>
              <a:tr h="370840">
                <a:tc>
                  <a:txBody>
                    <a:bodyPr/>
                    <a:lstStyle/>
                    <a:p>
                      <a:pPr algn="ctr"/>
                      <a:r>
                        <a:rPr lang="en-GB" b="0" dirty="0" smtClean="0"/>
                        <a:t>50</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smtClean="0"/>
                        <a:t>Yes</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smtClean="0"/>
                        <a:t>Yes</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smtClean="0"/>
                        <a:t>-</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smtClean="0"/>
                        <a:t>Yes</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smtClean="0"/>
                        <a:t>Yes</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8712707"/>
                  </a:ext>
                </a:extLst>
              </a:tr>
              <a:tr h="370840">
                <a:tc>
                  <a:txBody>
                    <a:bodyPr/>
                    <a:lstStyle/>
                    <a:p>
                      <a:pPr algn="ctr"/>
                      <a:r>
                        <a:rPr lang="en-GB" b="0" dirty="0" smtClean="0"/>
                        <a:t>160</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smtClean="0"/>
                        <a:t>-</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smtClean="0"/>
                        <a:t>-</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smtClean="0"/>
                        <a:t>Yes</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smtClean="0"/>
                        <a:t>Yes</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smtClean="0"/>
                        <a:t>-</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1441662"/>
                  </a:ext>
                </a:extLst>
              </a:tr>
            </a:tbl>
          </a:graphicData>
        </a:graphic>
      </p:graphicFrame>
      <p:sp>
        <p:nvSpPr>
          <p:cNvPr id="4" name="TextBox 3"/>
          <p:cNvSpPr txBox="1"/>
          <p:nvPr/>
        </p:nvSpPr>
        <p:spPr>
          <a:xfrm>
            <a:off x="755576" y="980728"/>
            <a:ext cx="5232010" cy="400110"/>
          </a:xfrm>
          <a:prstGeom prst="rect">
            <a:avLst/>
          </a:prstGeom>
          <a:noFill/>
        </p:spPr>
        <p:txBody>
          <a:bodyPr wrap="none" rtlCol="0">
            <a:spAutoFit/>
          </a:bodyPr>
          <a:lstStyle/>
          <a:p>
            <a:r>
              <a:rPr lang="en-GB" sz="2000" dirty="0"/>
              <a:t>P</a:t>
            </a:r>
            <a:r>
              <a:rPr lang="en-GB" sz="2000" dirty="0" smtClean="0"/>
              <a:t>erformed tests at two different clock frequency</a:t>
            </a:r>
            <a:endParaRPr lang="en-GB" sz="2000" dirty="0"/>
          </a:p>
        </p:txBody>
      </p:sp>
      <p:sp>
        <p:nvSpPr>
          <p:cNvPr id="8" name="TextBox 7"/>
          <p:cNvSpPr txBox="1"/>
          <p:nvPr/>
        </p:nvSpPr>
        <p:spPr>
          <a:xfrm>
            <a:off x="323528" y="3573016"/>
            <a:ext cx="7863435" cy="1631216"/>
          </a:xfrm>
          <a:prstGeom prst="rect">
            <a:avLst/>
          </a:prstGeom>
          <a:noFill/>
          <a:ln w="38100">
            <a:noFill/>
          </a:ln>
        </p:spPr>
        <p:txBody>
          <a:bodyPr wrap="none" rtlCol="0">
            <a:spAutoFit/>
          </a:bodyPr>
          <a:lstStyle/>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Any Upset was detected  at 50 MHz with 1, 10, 200 </a:t>
            </a:r>
            <a:r>
              <a:rPr lang="en-GB" sz="2000" dirty="0" err="1" smtClean="0"/>
              <a:t>nA</a:t>
            </a:r>
            <a:r>
              <a:rPr lang="en-GB" sz="2000" dirty="0" smtClean="0"/>
              <a:t> beam currents</a:t>
            </a:r>
          </a:p>
          <a:p>
            <a:r>
              <a:rPr lang="en-GB" sz="2000" dirty="0"/>
              <a:t>	</a:t>
            </a:r>
            <a:r>
              <a:rPr lang="en-GB" sz="2000" dirty="0" smtClean="0"/>
              <a:t>for the channel configuration registers</a:t>
            </a:r>
          </a:p>
          <a:p>
            <a:pPr marL="342900" indent="-342900">
              <a:buFont typeface="Arial" panose="020B0604020202020204" pitchFamily="34" charset="0"/>
              <a:buChar char="•"/>
            </a:pPr>
            <a:r>
              <a:rPr lang="en-GB" sz="2000" dirty="0" smtClean="0"/>
              <a:t>Upsets were detected </a:t>
            </a:r>
            <a:r>
              <a:rPr lang="en-GB" sz="2000" dirty="0"/>
              <a:t>at 50 </a:t>
            </a:r>
            <a:r>
              <a:rPr lang="en-GB" sz="2000" dirty="0" smtClean="0"/>
              <a:t>MHz with 300 </a:t>
            </a:r>
            <a:r>
              <a:rPr lang="en-GB" sz="2000" dirty="0" err="1" smtClean="0"/>
              <a:t>nA</a:t>
            </a:r>
            <a:r>
              <a:rPr lang="en-GB" sz="2000" dirty="0" smtClean="0"/>
              <a:t> beam current</a:t>
            </a:r>
          </a:p>
          <a:p>
            <a:pPr marL="342900" indent="-342900">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3652802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55" y="44624"/>
            <a:ext cx="9142579" cy="523220"/>
          </a:xfrm>
          <a:prstGeom prst="rect">
            <a:avLst/>
          </a:prstGeom>
          <a:solidFill>
            <a:srgbClr val="66FF33"/>
          </a:solidFill>
        </p:spPr>
        <p:txBody>
          <a:bodyPr wrap="square" rtlCol="0">
            <a:spAutoFit/>
          </a:bodyPr>
          <a:lstStyle/>
          <a:p>
            <a:pPr algn="ctr"/>
            <a:r>
              <a:rPr lang="it-IT" sz="2800" dirty="0" smtClean="0">
                <a:latin typeface="Arial" panose="020B0604020202020204" pitchFamily="34" charset="0"/>
                <a:cs typeface="Arial" panose="020B0604020202020204" pitchFamily="34" charset="0"/>
              </a:rPr>
              <a:t>Results with all the configuration registers I </a:t>
            </a:r>
          </a:p>
        </p:txBody>
      </p:sp>
      <p:graphicFrame>
        <p:nvGraphicFramePr>
          <p:cNvPr id="4" name="Chart 3"/>
          <p:cNvGraphicFramePr>
            <a:graphicFrameLocks/>
          </p:cNvGraphicFramePr>
          <p:nvPr>
            <p:extLst>
              <p:ext uri="{D42A27DB-BD31-4B8C-83A1-F6EECF244321}">
                <p14:modId xmlns:p14="http://schemas.microsoft.com/office/powerpoint/2010/main" val="4042801570"/>
              </p:ext>
            </p:extLst>
          </p:nvPr>
        </p:nvGraphicFramePr>
        <p:xfrm>
          <a:off x="179512" y="692696"/>
          <a:ext cx="4869180" cy="27393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113304255"/>
              </p:ext>
            </p:extLst>
          </p:nvPr>
        </p:nvGraphicFramePr>
        <p:xfrm>
          <a:off x="4283968" y="3933056"/>
          <a:ext cx="4701540" cy="273939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323528" y="3068960"/>
            <a:ext cx="1544012" cy="338554"/>
          </a:xfrm>
          <a:prstGeom prst="rect">
            <a:avLst/>
          </a:prstGeom>
          <a:noFill/>
        </p:spPr>
        <p:txBody>
          <a:bodyPr wrap="none" rtlCol="0">
            <a:spAutoFit/>
          </a:bodyPr>
          <a:lstStyle/>
          <a:p>
            <a:r>
              <a:rPr lang="en-GB" sz="1600" dirty="0" smtClean="0">
                <a:solidFill>
                  <a:srgbClr val="FF0000"/>
                </a:solidFill>
              </a:rPr>
              <a:t>Clock @ 50 MHz</a:t>
            </a:r>
          </a:p>
        </p:txBody>
      </p:sp>
      <p:sp>
        <p:nvSpPr>
          <p:cNvPr id="8" name="TextBox 7"/>
          <p:cNvSpPr txBox="1"/>
          <p:nvPr/>
        </p:nvSpPr>
        <p:spPr>
          <a:xfrm>
            <a:off x="4211960" y="6309320"/>
            <a:ext cx="1648208" cy="338554"/>
          </a:xfrm>
          <a:prstGeom prst="rect">
            <a:avLst/>
          </a:prstGeom>
          <a:noFill/>
        </p:spPr>
        <p:txBody>
          <a:bodyPr wrap="none" rtlCol="0">
            <a:spAutoFit/>
          </a:bodyPr>
          <a:lstStyle/>
          <a:p>
            <a:r>
              <a:rPr lang="en-GB" sz="1600" dirty="0" smtClean="0">
                <a:solidFill>
                  <a:srgbClr val="FF0000"/>
                </a:solidFill>
              </a:rPr>
              <a:t>Clock @ 160 MHz</a:t>
            </a:r>
          </a:p>
        </p:txBody>
      </p:sp>
      <p:sp>
        <p:nvSpPr>
          <p:cNvPr id="9" name="TextBox 8"/>
          <p:cNvSpPr txBox="1"/>
          <p:nvPr/>
        </p:nvSpPr>
        <p:spPr>
          <a:xfrm>
            <a:off x="5148064" y="692696"/>
            <a:ext cx="3995936" cy="1200329"/>
          </a:xfrm>
          <a:prstGeom prst="rect">
            <a:avLst/>
          </a:prstGeom>
          <a:noFill/>
          <a:ln w="38100">
            <a:noFill/>
          </a:ln>
        </p:spPr>
        <p:txBody>
          <a:bodyPr wrap="square" rtlCol="0">
            <a:spAutoFit/>
          </a:bodyPr>
          <a:lstStyle/>
          <a:p>
            <a:pPr marL="285750" indent="-285750" algn="just">
              <a:buFont typeface="Arial" panose="020B0604020202020204" pitchFamily="34" charset="0"/>
              <a:buChar char="•"/>
            </a:pPr>
            <a:r>
              <a:rPr lang="en-GB" dirty="0" smtClean="0"/>
              <a:t>TMR is more tolerant than Hamming  Encoding</a:t>
            </a:r>
          </a:p>
          <a:p>
            <a:pPr marL="285750" indent="-285750" algn="just">
              <a:buFont typeface="Arial" panose="020B0604020202020204" pitchFamily="34" charset="0"/>
              <a:buChar char="•"/>
            </a:pPr>
            <a:r>
              <a:rPr lang="en-GB" dirty="0" smtClean="0"/>
              <a:t>The number of SEU increases with the beam intensity</a:t>
            </a:r>
          </a:p>
        </p:txBody>
      </p:sp>
      <p:sp>
        <p:nvSpPr>
          <p:cNvPr id="11" name="TextBox 10"/>
          <p:cNvSpPr txBox="1"/>
          <p:nvPr/>
        </p:nvSpPr>
        <p:spPr>
          <a:xfrm>
            <a:off x="0" y="4077072"/>
            <a:ext cx="4067944" cy="2585323"/>
          </a:xfrm>
          <a:prstGeom prst="rect">
            <a:avLst/>
          </a:prstGeom>
          <a:noFill/>
          <a:ln w="38100">
            <a:noFill/>
          </a:ln>
        </p:spPr>
        <p:txBody>
          <a:bodyPr wrap="square" rtlCol="0">
            <a:spAutoFit/>
          </a:bodyPr>
          <a:lstStyle/>
          <a:p>
            <a:pPr marL="285750" indent="-285750" algn="just">
              <a:buFont typeface="Arial" panose="020B0604020202020204" pitchFamily="34" charset="0"/>
              <a:buChar char="•"/>
            </a:pPr>
            <a:r>
              <a:rPr lang="en-GB" dirty="0" smtClean="0"/>
              <a:t>TMR is more tolerant than Hamming  Encoding (HE)</a:t>
            </a:r>
          </a:p>
          <a:p>
            <a:pPr marL="285750" indent="-285750" algn="just">
              <a:buFont typeface="Arial" panose="020B0604020202020204" pitchFamily="34" charset="0"/>
              <a:buChar char="•"/>
            </a:pPr>
            <a:r>
              <a:rPr lang="en-GB" dirty="0" smtClean="0"/>
              <a:t>The number of all the upsets is stable, (within the error-absolute) in the range of tested beam intensity</a:t>
            </a:r>
          </a:p>
          <a:p>
            <a:pPr marL="285750" indent="-285750" algn="just">
              <a:buFont typeface="Arial" panose="020B0604020202020204" pitchFamily="34" charset="0"/>
              <a:buChar char="•"/>
            </a:pPr>
            <a:r>
              <a:rPr lang="en-GB" dirty="0" smtClean="0"/>
              <a:t>TMR decreases (HE increases) its tolerance as the beam intensity increases</a:t>
            </a:r>
          </a:p>
          <a:p>
            <a:pPr marL="285750" indent="-285750" algn="just">
              <a:buFont typeface="Arial" panose="020B0604020202020204" pitchFamily="34" charset="0"/>
              <a:buChar char="•"/>
            </a:pPr>
            <a:r>
              <a:rPr lang="en-GB" dirty="0" smtClean="0"/>
              <a:t>Upsets increase with the clock value</a:t>
            </a:r>
          </a:p>
        </p:txBody>
      </p:sp>
      <p:sp>
        <p:nvSpPr>
          <p:cNvPr id="10" name="TextBox 9"/>
          <p:cNvSpPr txBox="1"/>
          <p:nvPr/>
        </p:nvSpPr>
        <p:spPr>
          <a:xfrm>
            <a:off x="5220072" y="2636912"/>
            <a:ext cx="3786435" cy="1200329"/>
          </a:xfrm>
          <a:prstGeom prst="rect">
            <a:avLst/>
          </a:prstGeom>
          <a:noFill/>
          <a:ln w="19050">
            <a:solidFill>
              <a:srgbClr val="FF66FF"/>
            </a:solidFill>
          </a:ln>
        </p:spPr>
        <p:txBody>
          <a:bodyPr wrap="square" rtlCol="0">
            <a:spAutoFit/>
          </a:bodyPr>
          <a:lstStyle/>
          <a:p>
            <a:pPr algn="just"/>
            <a:r>
              <a:rPr lang="en-GB" dirty="0" smtClean="0"/>
              <a:t>Proton flux on the chip (10% of error):</a:t>
            </a:r>
          </a:p>
          <a:p>
            <a:pPr marL="285750" indent="-285750" algn="just">
              <a:buFont typeface="Arial" panose="020B0604020202020204" pitchFamily="34" charset="0"/>
              <a:buChar char="•"/>
            </a:pPr>
            <a:r>
              <a:rPr lang="en-GB" dirty="0" smtClean="0"/>
              <a:t>100 </a:t>
            </a:r>
            <a:r>
              <a:rPr lang="en-GB" dirty="0" err="1" smtClean="0"/>
              <a:t>nA</a:t>
            </a:r>
            <a:r>
              <a:rPr lang="en-GB" dirty="0" smtClean="0"/>
              <a:t> </a:t>
            </a:r>
            <a:r>
              <a:rPr lang="en-GB" dirty="0" smtClean="0">
                <a:latin typeface="Times New Roman" panose="02020603050405020304" pitchFamily="18" charset="0"/>
                <a:cs typeface="Times New Roman" panose="02020603050405020304" pitchFamily="18" charset="0"/>
              </a:rPr>
              <a:t>→  2.8 ∙ 10</a:t>
            </a:r>
            <a:r>
              <a:rPr lang="en-GB" baseline="30000" dirty="0" smtClean="0">
                <a:latin typeface="Times New Roman" panose="02020603050405020304" pitchFamily="18" charset="0"/>
                <a:cs typeface="Times New Roman" panose="02020603050405020304" pitchFamily="18" charset="0"/>
              </a:rPr>
              <a:t>8</a:t>
            </a:r>
            <a:r>
              <a:rPr lang="en-GB" dirty="0" smtClean="0">
                <a:latin typeface="Times New Roman" panose="02020603050405020304" pitchFamily="18" charset="0"/>
                <a:cs typeface="Times New Roman" panose="02020603050405020304" pitchFamily="18" charset="0"/>
              </a:rPr>
              <a:t> p/s</a:t>
            </a:r>
          </a:p>
          <a:p>
            <a:pPr marL="285750" indent="-285750" algn="just">
              <a:buFont typeface="Arial" panose="020B0604020202020204" pitchFamily="34" charset="0"/>
              <a:buChar char="•"/>
            </a:pPr>
            <a:r>
              <a:rPr lang="en-GB" dirty="0" smtClean="0"/>
              <a:t>200 </a:t>
            </a:r>
            <a:r>
              <a:rPr lang="en-GB" dirty="0" err="1"/>
              <a:t>nA</a:t>
            </a:r>
            <a:r>
              <a:rPr lang="en-GB" dirty="0"/>
              <a:t> </a:t>
            </a:r>
            <a:r>
              <a:rPr lang="en-GB" dirty="0" smtClean="0">
                <a:latin typeface="Times New Roman" panose="02020603050405020304" pitchFamily="18" charset="0"/>
                <a:cs typeface="Times New Roman" panose="02020603050405020304" pitchFamily="18" charset="0"/>
              </a:rPr>
              <a:t>→  5.5 </a:t>
            </a:r>
            <a:r>
              <a:rPr lang="en-GB" dirty="0">
                <a:latin typeface="Times New Roman" panose="02020603050405020304" pitchFamily="18" charset="0"/>
                <a:cs typeface="Times New Roman" panose="02020603050405020304" pitchFamily="18" charset="0"/>
              </a:rPr>
              <a:t>∙ 10</a:t>
            </a:r>
            <a:r>
              <a:rPr lang="en-GB" baseline="30000" dirty="0">
                <a:latin typeface="Times New Roman" panose="02020603050405020304" pitchFamily="18" charset="0"/>
                <a:cs typeface="Times New Roman" panose="02020603050405020304" pitchFamily="18" charset="0"/>
              </a:rPr>
              <a:t>8</a:t>
            </a:r>
            <a:r>
              <a:rPr lang="en-GB" dirty="0">
                <a:latin typeface="Times New Roman" panose="02020603050405020304" pitchFamily="18" charset="0"/>
                <a:cs typeface="Times New Roman" panose="02020603050405020304" pitchFamily="18" charset="0"/>
              </a:rPr>
              <a:t> p/s</a:t>
            </a:r>
          </a:p>
          <a:p>
            <a:pPr marL="285750" indent="-285750" algn="just">
              <a:buFont typeface="Arial" panose="020B0604020202020204" pitchFamily="34" charset="0"/>
              <a:buChar char="•"/>
            </a:pPr>
            <a:r>
              <a:rPr lang="en-GB" dirty="0" smtClean="0"/>
              <a:t>300 </a:t>
            </a:r>
            <a:r>
              <a:rPr lang="en-GB" dirty="0" err="1"/>
              <a:t>nA</a:t>
            </a:r>
            <a:r>
              <a:rPr lang="en-GB" dirty="0"/>
              <a:t> </a:t>
            </a:r>
            <a:r>
              <a:rPr lang="en-GB" dirty="0" smtClean="0">
                <a:latin typeface="Times New Roman" panose="02020603050405020304" pitchFamily="18" charset="0"/>
                <a:cs typeface="Times New Roman" panose="02020603050405020304" pitchFamily="18" charset="0"/>
              </a:rPr>
              <a:t>→  7.8 </a:t>
            </a:r>
            <a:r>
              <a:rPr lang="en-GB" dirty="0">
                <a:latin typeface="Times New Roman" panose="02020603050405020304" pitchFamily="18" charset="0"/>
                <a:cs typeface="Times New Roman" panose="02020603050405020304" pitchFamily="18" charset="0"/>
              </a:rPr>
              <a:t>∙ 10</a:t>
            </a:r>
            <a:r>
              <a:rPr lang="en-GB" baseline="30000" dirty="0">
                <a:latin typeface="Times New Roman" panose="02020603050405020304" pitchFamily="18" charset="0"/>
                <a:cs typeface="Times New Roman" panose="02020603050405020304" pitchFamily="18" charset="0"/>
              </a:rPr>
              <a:t>8</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p/s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725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1" y="44624"/>
            <a:ext cx="9142579" cy="523220"/>
          </a:xfrm>
          <a:prstGeom prst="rect">
            <a:avLst/>
          </a:prstGeom>
          <a:solidFill>
            <a:srgbClr val="66FF33"/>
          </a:solidFill>
        </p:spPr>
        <p:txBody>
          <a:bodyPr wrap="square" rtlCol="0">
            <a:spAutoFit/>
          </a:bodyPr>
          <a:lstStyle/>
          <a:p>
            <a:pPr algn="ctr"/>
            <a:r>
              <a:rPr lang="it-IT" sz="2800" dirty="0" smtClean="0">
                <a:latin typeface="Arial" panose="020B0604020202020204" pitchFamily="34" charset="0"/>
                <a:cs typeface="Arial" panose="020B0604020202020204" pitchFamily="34" charset="0"/>
              </a:rPr>
              <a:t>Results with all the configuration registers II </a:t>
            </a:r>
          </a:p>
        </p:txBody>
      </p:sp>
      <p:sp>
        <p:nvSpPr>
          <p:cNvPr id="9" name="TextBox 8"/>
          <p:cNvSpPr txBox="1"/>
          <p:nvPr/>
        </p:nvSpPr>
        <p:spPr>
          <a:xfrm>
            <a:off x="5129481" y="836712"/>
            <a:ext cx="3995936" cy="1200329"/>
          </a:xfrm>
          <a:prstGeom prst="rect">
            <a:avLst/>
          </a:prstGeom>
          <a:noFill/>
          <a:ln w="38100">
            <a:noFill/>
          </a:ln>
        </p:spPr>
        <p:txBody>
          <a:bodyPr wrap="square" rtlCol="0">
            <a:spAutoFit/>
          </a:bodyPr>
          <a:lstStyle/>
          <a:p>
            <a:pPr marL="285750" indent="-285750" algn="just">
              <a:buFont typeface="Arial" panose="020B0604020202020204" pitchFamily="34" charset="0"/>
              <a:buChar char="•"/>
            </a:pPr>
            <a:r>
              <a:rPr lang="en-GB" dirty="0" smtClean="0"/>
              <a:t>Number of flips 1 </a:t>
            </a:r>
            <a:r>
              <a:rPr lang="en-GB" dirty="0" smtClean="0">
                <a:latin typeface="Times New Roman" panose="02020603050405020304" pitchFamily="18" charset="0"/>
                <a:cs typeface="Times New Roman" panose="02020603050405020304" pitchFamily="18" charset="0"/>
              </a:rPr>
              <a:t>→ </a:t>
            </a:r>
            <a:r>
              <a:rPr lang="en-GB" dirty="0" smtClean="0"/>
              <a:t>0 is higher than 0 </a:t>
            </a:r>
            <a:r>
              <a:rPr lang="en-GB" dirty="0" smtClean="0">
                <a:latin typeface="Times New Roman" panose="02020603050405020304" pitchFamily="18" charset="0"/>
                <a:cs typeface="Times New Roman" panose="02020603050405020304" pitchFamily="18" charset="0"/>
              </a:rPr>
              <a:t>→ </a:t>
            </a:r>
            <a:r>
              <a:rPr lang="en-GB" dirty="0" smtClean="0"/>
              <a:t>1 event</a:t>
            </a:r>
          </a:p>
          <a:p>
            <a:pPr marL="285750" indent="-285750" algn="just">
              <a:buFont typeface="Arial" panose="020B0604020202020204" pitchFamily="34" charset="0"/>
              <a:buChar char="•"/>
            </a:pPr>
            <a:r>
              <a:rPr lang="en-GB" dirty="0"/>
              <a:t>T</a:t>
            </a:r>
            <a:r>
              <a:rPr lang="en-GB" dirty="0" smtClean="0"/>
              <a:t>hey increase as the beam intensity increases</a:t>
            </a:r>
          </a:p>
        </p:txBody>
      </p:sp>
      <p:graphicFrame>
        <p:nvGraphicFramePr>
          <p:cNvPr id="10" name="Chart 9"/>
          <p:cNvGraphicFramePr>
            <a:graphicFrameLocks/>
          </p:cNvGraphicFramePr>
          <p:nvPr>
            <p:extLst>
              <p:ext uri="{D42A27DB-BD31-4B8C-83A1-F6EECF244321}">
                <p14:modId xmlns:p14="http://schemas.microsoft.com/office/powerpoint/2010/main" val="2921626561"/>
              </p:ext>
            </p:extLst>
          </p:nvPr>
        </p:nvGraphicFramePr>
        <p:xfrm>
          <a:off x="107504" y="764704"/>
          <a:ext cx="4869180" cy="27393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07504" y="3140968"/>
            <a:ext cx="1544012" cy="338554"/>
          </a:xfrm>
          <a:prstGeom prst="rect">
            <a:avLst/>
          </a:prstGeom>
          <a:noFill/>
        </p:spPr>
        <p:txBody>
          <a:bodyPr wrap="none" rtlCol="0">
            <a:spAutoFit/>
          </a:bodyPr>
          <a:lstStyle/>
          <a:p>
            <a:r>
              <a:rPr lang="en-GB" sz="1600" dirty="0" smtClean="0">
                <a:solidFill>
                  <a:srgbClr val="FF0000"/>
                </a:solidFill>
              </a:rPr>
              <a:t>Clock @ 50 MHz</a:t>
            </a:r>
          </a:p>
        </p:txBody>
      </p:sp>
      <p:graphicFrame>
        <p:nvGraphicFramePr>
          <p:cNvPr id="13" name="Chart 12"/>
          <p:cNvGraphicFramePr>
            <a:graphicFrameLocks/>
          </p:cNvGraphicFramePr>
          <p:nvPr>
            <p:extLst>
              <p:ext uri="{D42A27DB-BD31-4B8C-83A1-F6EECF244321}">
                <p14:modId xmlns:p14="http://schemas.microsoft.com/office/powerpoint/2010/main" val="1354215338"/>
              </p:ext>
            </p:extLst>
          </p:nvPr>
        </p:nvGraphicFramePr>
        <p:xfrm>
          <a:off x="4139952" y="4005064"/>
          <a:ext cx="4869180" cy="273939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219936" y="6381328"/>
            <a:ext cx="1648208" cy="338554"/>
          </a:xfrm>
          <a:prstGeom prst="rect">
            <a:avLst/>
          </a:prstGeom>
          <a:noFill/>
        </p:spPr>
        <p:txBody>
          <a:bodyPr wrap="none" rtlCol="0">
            <a:spAutoFit/>
          </a:bodyPr>
          <a:lstStyle/>
          <a:p>
            <a:r>
              <a:rPr lang="en-GB" sz="1600" dirty="0" smtClean="0">
                <a:solidFill>
                  <a:srgbClr val="FF0000"/>
                </a:solidFill>
              </a:rPr>
              <a:t>Clock @ 160 MHz</a:t>
            </a:r>
          </a:p>
        </p:txBody>
      </p:sp>
      <p:sp>
        <p:nvSpPr>
          <p:cNvPr id="15" name="TextBox 14"/>
          <p:cNvSpPr txBox="1"/>
          <p:nvPr/>
        </p:nvSpPr>
        <p:spPr>
          <a:xfrm>
            <a:off x="6803" y="4653136"/>
            <a:ext cx="3960440" cy="2031325"/>
          </a:xfrm>
          <a:prstGeom prst="rect">
            <a:avLst/>
          </a:prstGeom>
          <a:noFill/>
          <a:ln w="38100">
            <a:noFill/>
          </a:ln>
        </p:spPr>
        <p:txBody>
          <a:bodyPr wrap="square" rtlCol="0">
            <a:spAutoFit/>
          </a:bodyPr>
          <a:lstStyle/>
          <a:p>
            <a:pPr marL="285750" indent="-285750" algn="just">
              <a:buFont typeface="Arial" panose="020B0604020202020204" pitchFamily="34" charset="0"/>
              <a:buChar char="•"/>
            </a:pPr>
            <a:r>
              <a:rPr lang="en-GB" dirty="0" smtClean="0"/>
              <a:t>Number of flips 1 </a:t>
            </a:r>
            <a:r>
              <a:rPr lang="en-GB" dirty="0" smtClean="0">
                <a:latin typeface="Times New Roman" panose="02020603050405020304" pitchFamily="18" charset="0"/>
                <a:cs typeface="Times New Roman" panose="02020603050405020304" pitchFamily="18" charset="0"/>
              </a:rPr>
              <a:t>→ </a:t>
            </a:r>
            <a:r>
              <a:rPr lang="en-GB" dirty="0" smtClean="0"/>
              <a:t>0 is higher than 0 </a:t>
            </a:r>
            <a:r>
              <a:rPr lang="en-GB" dirty="0" smtClean="0">
                <a:latin typeface="Times New Roman" panose="02020603050405020304" pitchFamily="18" charset="0"/>
                <a:cs typeface="Times New Roman" panose="02020603050405020304" pitchFamily="18" charset="0"/>
              </a:rPr>
              <a:t>→ </a:t>
            </a:r>
            <a:r>
              <a:rPr lang="en-GB" dirty="0" smtClean="0"/>
              <a:t>1 event</a:t>
            </a:r>
          </a:p>
          <a:p>
            <a:pPr marL="285750" indent="-285750" algn="just">
              <a:buFont typeface="Arial" panose="020B0604020202020204" pitchFamily="34" charset="0"/>
              <a:buChar char="•"/>
            </a:pPr>
            <a:r>
              <a:rPr lang="en-GB" dirty="0"/>
              <a:t>F</a:t>
            </a:r>
            <a:r>
              <a:rPr lang="en-GB" dirty="0" smtClean="0"/>
              <a:t>lips </a:t>
            </a:r>
            <a:r>
              <a:rPr lang="en-GB" dirty="0"/>
              <a:t>1 </a:t>
            </a:r>
            <a:r>
              <a:rPr lang="en-GB" dirty="0">
                <a:latin typeface="Times New Roman" panose="02020603050405020304" pitchFamily="18" charset="0"/>
                <a:cs typeface="Times New Roman" panose="02020603050405020304" pitchFamily="18" charset="0"/>
              </a:rPr>
              <a:t>→ </a:t>
            </a:r>
            <a:r>
              <a:rPr lang="en-GB" dirty="0"/>
              <a:t>0</a:t>
            </a:r>
            <a:r>
              <a:rPr lang="en-GB" dirty="0" smtClean="0"/>
              <a:t> decreases as the beam intensity increases, vice-versa for </a:t>
            </a:r>
            <a:r>
              <a:rPr lang="en-GB" dirty="0"/>
              <a:t>0 </a:t>
            </a:r>
            <a:r>
              <a:rPr lang="en-GB" dirty="0">
                <a:latin typeface="Times New Roman" panose="02020603050405020304" pitchFamily="18" charset="0"/>
                <a:cs typeface="Times New Roman" panose="02020603050405020304" pitchFamily="18" charset="0"/>
              </a:rPr>
              <a:t>→ </a:t>
            </a:r>
            <a:r>
              <a:rPr lang="en-GB" dirty="0"/>
              <a:t>1 </a:t>
            </a:r>
            <a:r>
              <a:rPr lang="en-GB" dirty="0" smtClean="0"/>
              <a:t>events</a:t>
            </a:r>
          </a:p>
          <a:p>
            <a:pPr marL="285750" indent="-285750" algn="just">
              <a:buFont typeface="Arial" panose="020B0604020202020204" pitchFamily="34" charset="0"/>
              <a:buChar char="•"/>
            </a:pPr>
            <a:r>
              <a:rPr lang="en-GB" dirty="0" smtClean="0"/>
              <a:t>The difference decreases as the beam intensity increases</a:t>
            </a:r>
          </a:p>
        </p:txBody>
      </p:sp>
      <p:sp>
        <p:nvSpPr>
          <p:cNvPr id="16" name="TextBox 15"/>
          <p:cNvSpPr txBox="1"/>
          <p:nvPr/>
        </p:nvSpPr>
        <p:spPr>
          <a:xfrm>
            <a:off x="5220072" y="2780928"/>
            <a:ext cx="3786435" cy="1200329"/>
          </a:xfrm>
          <a:prstGeom prst="rect">
            <a:avLst/>
          </a:prstGeom>
          <a:noFill/>
          <a:ln w="19050">
            <a:solidFill>
              <a:srgbClr val="FF66FF"/>
            </a:solidFill>
          </a:ln>
        </p:spPr>
        <p:txBody>
          <a:bodyPr wrap="square" rtlCol="0">
            <a:spAutoFit/>
          </a:bodyPr>
          <a:lstStyle/>
          <a:p>
            <a:pPr algn="just"/>
            <a:r>
              <a:rPr lang="en-GB" dirty="0" smtClean="0"/>
              <a:t>Proton flux on the chip (10% of error):</a:t>
            </a:r>
          </a:p>
          <a:p>
            <a:pPr marL="285750" indent="-285750" algn="just">
              <a:buFont typeface="Arial" panose="020B0604020202020204" pitchFamily="34" charset="0"/>
              <a:buChar char="•"/>
            </a:pPr>
            <a:r>
              <a:rPr lang="en-GB" dirty="0" smtClean="0"/>
              <a:t>100 </a:t>
            </a:r>
            <a:r>
              <a:rPr lang="en-GB" dirty="0" err="1" smtClean="0"/>
              <a:t>nA</a:t>
            </a:r>
            <a:r>
              <a:rPr lang="en-GB" dirty="0" smtClean="0"/>
              <a:t> </a:t>
            </a:r>
            <a:r>
              <a:rPr lang="en-GB" dirty="0" smtClean="0">
                <a:latin typeface="Times New Roman" panose="02020603050405020304" pitchFamily="18" charset="0"/>
                <a:cs typeface="Times New Roman" panose="02020603050405020304" pitchFamily="18" charset="0"/>
              </a:rPr>
              <a:t>→  2.8 ∙ 10</a:t>
            </a:r>
            <a:r>
              <a:rPr lang="en-GB" baseline="30000" dirty="0" smtClean="0">
                <a:latin typeface="Times New Roman" panose="02020603050405020304" pitchFamily="18" charset="0"/>
                <a:cs typeface="Times New Roman" panose="02020603050405020304" pitchFamily="18" charset="0"/>
              </a:rPr>
              <a:t>8</a:t>
            </a:r>
            <a:r>
              <a:rPr lang="en-GB" dirty="0" smtClean="0">
                <a:latin typeface="Times New Roman" panose="02020603050405020304" pitchFamily="18" charset="0"/>
                <a:cs typeface="Times New Roman" panose="02020603050405020304" pitchFamily="18" charset="0"/>
              </a:rPr>
              <a:t> p/s</a:t>
            </a:r>
          </a:p>
          <a:p>
            <a:pPr marL="285750" indent="-285750" algn="just">
              <a:buFont typeface="Arial" panose="020B0604020202020204" pitchFamily="34" charset="0"/>
              <a:buChar char="•"/>
            </a:pPr>
            <a:r>
              <a:rPr lang="en-GB" dirty="0" smtClean="0"/>
              <a:t>200 </a:t>
            </a:r>
            <a:r>
              <a:rPr lang="en-GB" dirty="0" err="1"/>
              <a:t>nA</a:t>
            </a:r>
            <a:r>
              <a:rPr lang="en-GB" dirty="0"/>
              <a:t> </a:t>
            </a:r>
            <a:r>
              <a:rPr lang="en-GB" dirty="0" smtClean="0">
                <a:latin typeface="Times New Roman" panose="02020603050405020304" pitchFamily="18" charset="0"/>
                <a:cs typeface="Times New Roman" panose="02020603050405020304" pitchFamily="18" charset="0"/>
              </a:rPr>
              <a:t>→  5.5 </a:t>
            </a:r>
            <a:r>
              <a:rPr lang="en-GB" dirty="0">
                <a:latin typeface="Times New Roman" panose="02020603050405020304" pitchFamily="18" charset="0"/>
                <a:cs typeface="Times New Roman" panose="02020603050405020304" pitchFamily="18" charset="0"/>
              </a:rPr>
              <a:t>∙ 10</a:t>
            </a:r>
            <a:r>
              <a:rPr lang="en-GB" baseline="30000" dirty="0">
                <a:latin typeface="Times New Roman" panose="02020603050405020304" pitchFamily="18" charset="0"/>
                <a:cs typeface="Times New Roman" panose="02020603050405020304" pitchFamily="18" charset="0"/>
              </a:rPr>
              <a:t>8</a:t>
            </a:r>
            <a:r>
              <a:rPr lang="en-GB" dirty="0">
                <a:latin typeface="Times New Roman" panose="02020603050405020304" pitchFamily="18" charset="0"/>
                <a:cs typeface="Times New Roman" panose="02020603050405020304" pitchFamily="18" charset="0"/>
              </a:rPr>
              <a:t> p/s</a:t>
            </a:r>
          </a:p>
          <a:p>
            <a:pPr marL="285750" indent="-285750" algn="just">
              <a:buFont typeface="Arial" panose="020B0604020202020204" pitchFamily="34" charset="0"/>
              <a:buChar char="•"/>
            </a:pPr>
            <a:r>
              <a:rPr lang="en-GB" dirty="0" smtClean="0"/>
              <a:t>300 </a:t>
            </a:r>
            <a:r>
              <a:rPr lang="en-GB" dirty="0" err="1"/>
              <a:t>nA</a:t>
            </a:r>
            <a:r>
              <a:rPr lang="en-GB" dirty="0"/>
              <a:t> </a:t>
            </a:r>
            <a:r>
              <a:rPr lang="en-GB" dirty="0" smtClean="0">
                <a:latin typeface="Times New Roman" panose="02020603050405020304" pitchFamily="18" charset="0"/>
                <a:cs typeface="Times New Roman" panose="02020603050405020304" pitchFamily="18" charset="0"/>
              </a:rPr>
              <a:t>→  7.8 </a:t>
            </a:r>
            <a:r>
              <a:rPr lang="en-GB" dirty="0">
                <a:latin typeface="Times New Roman" panose="02020603050405020304" pitchFamily="18" charset="0"/>
                <a:cs typeface="Times New Roman" panose="02020603050405020304" pitchFamily="18" charset="0"/>
              </a:rPr>
              <a:t>∙ 10</a:t>
            </a:r>
            <a:r>
              <a:rPr lang="en-GB" baseline="30000" dirty="0">
                <a:latin typeface="Times New Roman" panose="02020603050405020304" pitchFamily="18" charset="0"/>
                <a:cs typeface="Times New Roman" panose="02020603050405020304" pitchFamily="18" charset="0"/>
              </a:rPr>
              <a:t>8</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p/s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541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55" y="44624"/>
            <a:ext cx="9142579" cy="523220"/>
          </a:xfrm>
          <a:prstGeom prst="rect">
            <a:avLst/>
          </a:prstGeom>
          <a:solidFill>
            <a:srgbClr val="66FF33"/>
          </a:solidFill>
        </p:spPr>
        <p:txBody>
          <a:bodyPr wrap="square" rtlCol="0">
            <a:spAutoFit/>
          </a:bodyPr>
          <a:lstStyle/>
          <a:p>
            <a:pPr algn="ctr"/>
            <a:r>
              <a:rPr lang="it-IT" sz="2800" dirty="0" smtClean="0">
                <a:latin typeface="Arial" panose="020B0604020202020204" pitchFamily="34" charset="0"/>
                <a:cs typeface="Arial" panose="020B0604020202020204" pitchFamily="34" charset="0"/>
              </a:rPr>
              <a:t>Results with the channel configuration registers I </a:t>
            </a:r>
          </a:p>
        </p:txBody>
      </p:sp>
      <p:sp>
        <p:nvSpPr>
          <p:cNvPr id="9" name="TextBox 8"/>
          <p:cNvSpPr txBox="1"/>
          <p:nvPr/>
        </p:nvSpPr>
        <p:spPr>
          <a:xfrm>
            <a:off x="5148064" y="692696"/>
            <a:ext cx="3995936" cy="1200329"/>
          </a:xfrm>
          <a:prstGeom prst="rect">
            <a:avLst/>
          </a:prstGeom>
          <a:noFill/>
          <a:ln w="38100">
            <a:noFill/>
          </a:ln>
        </p:spPr>
        <p:txBody>
          <a:bodyPr wrap="square" rtlCol="0">
            <a:spAutoFit/>
          </a:bodyPr>
          <a:lstStyle/>
          <a:p>
            <a:pPr marL="285750" indent="-285750" algn="just">
              <a:buFont typeface="Arial" panose="020B0604020202020204" pitchFamily="34" charset="0"/>
              <a:buChar char="•"/>
            </a:pPr>
            <a:r>
              <a:rPr lang="en-GB" dirty="0" smtClean="0"/>
              <a:t>TMR is more tolerant than Hamming  Encoding</a:t>
            </a:r>
          </a:p>
          <a:p>
            <a:pPr marL="285750" indent="-285750" algn="just">
              <a:buFont typeface="Arial" panose="020B0604020202020204" pitchFamily="34" charset="0"/>
              <a:buChar char="•"/>
            </a:pPr>
            <a:r>
              <a:rPr lang="en-GB" dirty="0" smtClean="0"/>
              <a:t>The number of SEU increases with the beam intensity</a:t>
            </a:r>
          </a:p>
        </p:txBody>
      </p:sp>
      <p:sp>
        <p:nvSpPr>
          <p:cNvPr id="11" name="TextBox 10"/>
          <p:cNvSpPr txBox="1"/>
          <p:nvPr/>
        </p:nvSpPr>
        <p:spPr>
          <a:xfrm>
            <a:off x="0" y="4077072"/>
            <a:ext cx="4067944" cy="2585323"/>
          </a:xfrm>
          <a:prstGeom prst="rect">
            <a:avLst/>
          </a:prstGeom>
          <a:noFill/>
          <a:ln w="38100">
            <a:noFill/>
          </a:ln>
        </p:spPr>
        <p:txBody>
          <a:bodyPr wrap="square" rtlCol="0">
            <a:spAutoFit/>
          </a:bodyPr>
          <a:lstStyle/>
          <a:p>
            <a:pPr marL="285750" indent="-285750" algn="just">
              <a:buFont typeface="Arial" panose="020B0604020202020204" pitchFamily="34" charset="0"/>
              <a:buChar char="•"/>
            </a:pPr>
            <a:r>
              <a:rPr lang="en-GB" dirty="0" smtClean="0"/>
              <a:t>TMR is more tolerant than Hamming  Encoding (HE)</a:t>
            </a:r>
          </a:p>
          <a:p>
            <a:pPr marL="285750" indent="-285750" algn="just">
              <a:buFont typeface="Arial" panose="020B0604020202020204" pitchFamily="34" charset="0"/>
              <a:buChar char="•"/>
            </a:pPr>
            <a:r>
              <a:rPr lang="en-GB" dirty="0" smtClean="0"/>
              <a:t>The number of all the upsets decreases, in the range of tested beam intensity</a:t>
            </a:r>
          </a:p>
          <a:p>
            <a:pPr marL="285750" indent="-285750" algn="just">
              <a:buFont typeface="Arial" panose="020B0604020202020204" pitchFamily="34" charset="0"/>
              <a:buChar char="•"/>
            </a:pPr>
            <a:r>
              <a:rPr lang="en-GB" dirty="0"/>
              <a:t>TMR </a:t>
            </a:r>
            <a:r>
              <a:rPr lang="en-GB" dirty="0" smtClean="0"/>
              <a:t>decreases (HE increases) its tolerance as the beam intensity increases</a:t>
            </a:r>
          </a:p>
          <a:p>
            <a:pPr marL="285750" indent="-285750" algn="just">
              <a:buFont typeface="Arial" panose="020B0604020202020204" pitchFamily="34" charset="0"/>
              <a:buChar char="•"/>
            </a:pPr>
            <a:r>
              <a:rPr lang="en-GB" dirty="0" smtClean="0"/>
              <a:t>Upsets increase with the clock value</a:t>
            </a:r>
          </a:p>
        </p:txBody>
      </p:sp>
      <p:sp>
        <p:nvSpPr>
          <p:cNvPr id="10" name="TextBox 9"/>
          <p:cNvSpPr txBox="1"/>
          <p:nvPr/>
        </p:nvSpPr>
        <p:spPr>
          <a:xfrm>
            <a:off x="5220072" y="2636912"/>
            <a:ext cx="3786435" cy="1200329"/>
          </a:xfrm>
          <a:prstGeom prst="rect">
            <a:avLst/>
          </a:prstGeom>
          <a:noFill/>
          <a:ln w="19050">
            <a:solidFill>
              <a:srgbClr val="FF66FF"/>
            </a:solidFill>
          </a:ln>
        </p:spPr>
        <p:txBody>
          <a:bodyPr wrap="square" rtlCol="0">
            <a:spAutoFit/>
          </a:bodyPr>
          <a:lstStyle/>
          <a:p>
            <a:pPr algn="just"/>
            <a:r>
              <a:rPr lang="en-GB" dirty="0" smtClean="0"/>
              <a:t>Proton flux on the chip (10% of error):</a:t>
            </a:r>
          </a:p>
          <a:p>
            <a:pPr marL="285750" indent="-285750" algn="just">
              <a:buFont typeface="Arial" panose="020B0604020202020204" pitchFamily="34" charset="0"/>
              <a:buChar char="•"/>
            </a:pPr>
            <a:r>
              <a:rPr lang="en-GB" dirty="0" smtClean="0"/>
              <a:t>100 </a:t>
            </a:r>
            <a:r>
              <a:rPr lang="en-GB" dirty="0" err="1" smtClean="0"/>
              <a:t>nA</a:t>
            </a:r>
            <a:r>
              <a:rPr lang="en-GB" dirty="0" smtClean="0"/>
              <a:t> </a:t>
            </a:r>
            <a:r>
              <a:rPr lang="en-GB" dirty="0" smtClean="0">
                <a:latin typeface="Times New Roman" panose="02020603050405020304" pitchFamily="18" charset="0"/>
                <a:cs typeface="Times New Roman" panose="02020603050405020304" pitchFamily="18" charset="0"/>
              </a:rPr>
              <a:t>→  2.8 ∙ 10</a:t>
            </a:r>
            <a:r>
              <a:rPr lang="en-GB" baseline="30000" dirty="0" smtClean="0">
                <a:latin typeface="Times New Roman" panose="02020603050405020304" pitchFamily="18" charset="0"/>
                <a:cs typeface="Times New Roman" panose="02020603050405020304" pitchFamily="18" charset="0"/>
              </a:rPr>
              <a:t>8</a:t>
            </a:r>
            <a:r>
              <a:rPr lang="en-GB" dirty="0" smtClean="0">
                <a:latin typeface="Times New Roman" panose="02020603050405020304" pitchFamily="18" charset="0"/>
                <a:cs typeface="Times New Roman" panose="02020603050405020304" pitchFamily="18" charset="0"/>
              </a:rPr>
              <a:t> p/s</a:t>
            </a:r>
          </a:p>
          <a:p>
            <a:pPr marL="285750" indent="-285750" algn="just">
              <a:buFont typeface="Arial" panose="020B0604020202020204" pitchFamily="34" charset="0"/>
              <a:buChar char="•"/>
            </a:pPr>
            <a:r>
              <a:rPr lang="en-GB" dirty="0" smtClean="0"/>
              <a:t>200 </a:t>
            </a:r>
            <a:r>
              <a:rPr lang="en-GB" dirty="0" err="1"/>
              <a:t>nA</a:t>
            </a:r>
            <a:r>
              <a:rPr lang="en-GB" dirty="0"/>
              <a:t> </a:t>
            </a:r>
            <a:r>
              <a:rPr lang="en-GB" dirty="0" smtClean="0">
                <a:latin typeface="Times New Roman" panose="02020603050405020304" pitchFamily="18" charset="0"/>
                <a:cs typeface="Times New Roman" panose="02020603050405020304" pitchFamily="18" charset="0"/>
              </a:rPr>
              <a:t>→  5.5 </a:t>
            </a:r>
            <a:r>
              <a:rPr lang="en-GB" dirty="0">
                <a:latin typeface="Times New Roman" panose="02020603050405020304" pitchFamily="18" charset="0"/>
                <a:cs typeface="Times New Roman" panose="02020603050405020304" pitchFamily="18" charset="0"/>
              </a:rPr>
              <a:t>∙ 10</a:t>
            </a:r>
            <a:r>
              <a:rPr lang="en-GB" baseline="30000" dirty="0">
                <a:latin typeface="Times New Roman" panose="02020603050405020304" pitchFamily="18" charset="0"/>
                <a:cs typeface="Times New Roman" panose="02020603050405020304" pitchFamily="18" charset="0"/>
              </a:rPr>
              <a:t>8</a:t>
            </a:r>
            <a:r>
              <a:rPr lang="en-GB" dirty="0">
                <a:latin typeface="Times New Roman" panose="02020603050405020304" pitchFamily="18" charset="0"/>
                <a:cs typeface="Times New Roman" panose="02020603050405020304" pitchFamily="18" charset="0"/>
              </a:rPr>
              <a:t> p/s</a:t>
            </a:r>
          </a:p>
          <a:p>
            <a:pPr marL="285750" indent="-285750" algn="just">
              <a:buFont typeface="Arial" panose="020B0604020202020204" pitchFamily="34" charset="0"/>
              <a:buChar char="•"/>
            </a:pPr>
            <a:r>
              <a:rPr lang="en-GB" dirty="0" smtClean="0"/>
              <a:t>300 </a:t>
            </a:r>
            <a:r>
              <a:rPr lang="en-GB" dirty="0" err="1"/>
              <a:t>nA</a:t>
            </a:r>
            <a:r>
              <a:rPr lang="en-GB" dirty="0"/>
              <a:t> </a:t>
            </a:r>
            <a:r>
              <a:rPr lang="en-GB" dirty="0" smtClean="0">
                <a:latin typeface="Times New Roman" panose="02020603050405020304" pitchFamily="18" charset="0"/>
                <a:cs typeface="Times New Roman" panose="02020603050405020304" pitchFamily="18" charset="0"/>
              </a:rPr>
              <a:t>→  7.8 </a:t>
            </a:r>
            <a:r>
              <a:rPr lang="en-GB" dirty="0">
                <a:latin typeface="Times New Roman" panose="02020603050405020304" pitchFamily="18" charset="0"/>
                <a:cs typeface="Times New Roman" panose="02020603050405020304" pitchFamily="18" charset="0"/>
              </a:rPr>
              <a:t>∙ 10</a:t>
            </a:r>
            <a:r>
              <a:rPr lang="en-GB" baseline="30000" dirty="0">
                <a:latin typeface="Times New Roman" panose="02020603050405020304" pitchFamily="18" charset="0"/>
                <a:cs typeface="Times New Roman" panose="02020603050405020304" pitchFamily="18" charset="0"/>
              </a:rPr>
              <a:t>8</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p/s</a:t>
            </a:r>
            <a:endParaRPr lang="en-GB" dirty="0">
              <a:latin typeface="Times New Roman" panose="02020603050405020304" pitchFamily="18" charset="0"/>
              <a:cs typeface="Times New Roman" panose="02020603050405020304" pitchFamily="18" charset="0"/>
            </a:endParaRPr>
          </a:p>
        </p:txBody>
      </p:sp>
      <p:graphicFrame>
        <p:nvGraphicFramePr>
          <p:cNvPr id="12" name="Chart 11"/>
          <p:cNvGraphicFramePr>
            <a:graphicFrameLocks/>
          </p:cNvGraphicFramePr>
          <p:nvPr>
            <p:extLst>
              <p:ext uri="{D42A27DB-BD31-4B8C-83A1-F6EECF244321}">
                <p14:modId xmlns:p14="http://schemas.microsoft.com/office/powerpoint/2010/main" val="2936330039"/>
              </p:ext>
            </p:extLst>
          </p:nvPr>
        </p:nvGraphicFramePr>
        <p:xfrm>
          <a:off x="179512" y="764704"/>
          <a:ext cx="4869180" cy="27393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51520" y="3140968"/>
            <a:ext cx="1544012" cy="338554"/>
          </a:xfrm>
          <a:prstGeom prst="rect">
            <a:avLst/>
          </a:prstGeom>
          <a:noFill/>
        </p:spPr>
        <p:txBody>
          <a:bodyPr wrap="none" rtlCol="0">
            <a:spAutoFit/>
          </a:bodyPr>
          <a:lstStyle/>
          <a:p>
            <a:r>
              <a:rPr lang="en-GB" sz="1600" dirty="0" smtClean="0">
                <a:solidFill>
                  <a:srgbClr val="FF0000"/>
                </a:solidFill>
              </a:rPr>
              <a:t>Clock @ 50 MHz</a:t>
            </a:r>
          </a:p>
        </p:txBody>
      </p:sp>
      <p:graphicFrame>
        <p:nvGraphicFramePr>
          <p:cNvPr id="13" name="Chart 12"/>
          <p:cNvGraphicFramePr>
            <a:graphicFrameLocks/>
          </p:cNvGraphicFramePr>
          <p:nvPr>
            <p:extLst>
              <p:ext uri="{D42A27DB-BD31-4B8C-83A1-F6EECF244321}">
                <p14:modId xmlns:p14="http://schemas.microsoft.com/office/powerpoint/2010/main" val="3746091470"/>
              </p:ext>
            </p:extLst>
          </p:nvPr>
        </p:nvGraphicFramePr>
        <p:xfrm>
          <a:off x="4283968" y="3933056"/>
          <a:ext cx="4701540" cy="273939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211960" y="6309320"/>
            <a:ext cx="1648208" cy="338554"/>
          </a:xfrm>
          <a:prstGeom prst="rect">
            <a:avLst/>
          </a:prstGeom>
          <a:noFill/>
        </p:spPr>
        <p:txBody>
          <a:bodyPr wrap="none" rtlCol="0">
            <a:spAutoFit/>
          </a:bodyPr>
          <a:lstStyle/>
          <a:p>
            <a:r>
              <a:rPr lang="en-GB" sz="1600" dirty="0" smtClean="0">
                <a:solidFill>
                  <a:srgbClr val="FF0000"/>
                </a:solidFill>
              </a:rPr>
              <a:t>Clock @ 160 MHz</a:t>
            </a:r>
          </a:p>
        </p:txBody>
      </p:sp>
    </p:spTree>
    <p:extLst>
      <p:ext uri="{BB962C8B-B14F-4D97-AF65-F5344CB8AC3E}">
        <p14:creationId xmlns:p14="http://schemas.microsoft.com/office/powerpoint/2010/main" val="2143128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4624"/>
            <a:ext cx="9142579" cy="523220"/>
          </a:xfrm>
          <a:prstGeom prst="rect">
            <a:avLst/>
          </a:prstGeom>
          <a:solidFill>
            <a:srgbClr val="66FF33"/>
          </a:solidFill>
        </p:spPr>
        <p:txBody>
          <a:bodyPr wrap="square" rtlCol="0">
            <a:spAutoFit/>
          </a:bodyPr>
          <a:lstStyle/>
          <a:p>
            <a:pPr algn="ctr"/>
            <a:r>
              <a:rPr lang="it-IT" sz="2800" dirty="0" smtClean="0">
                <a:latin typeface="Arial" panose="020B0604020202020204" pitchFamily="34" charset="0"/>
                <a:cs typeface="Arial" panose="020B0604020202020204" pitchFamily="34" charset="0"/>
              </a:rPr>
              <a:t>Study of Single Event Upset in the registers of PASTA </a:t>
            </a:r>
          </a:p>
        </p:txBody>
      </p:sp>
      <p:sp>
        <p:nvSpPr>
          <p:cNvPr id="5" name="TextBox 4"/>
          <p:cNvSpPr txBox="1"/>
          <p:nvPr/>
        </p:nvSpPr>
        <p:spPr>
          <a:xfrm>
            <a:off x="899592" y="1196752"/>
            <a:ext cx="7632731" cy="5016758"/>
          </a:xfrm>
          <a:prstGeom prst="rect">
            <a:avLst/>
          </a:prstGeom>
          <a:noFill/>
          <a:ln w="38100">
            <a:noFill/>
          </a:ln>
        </p:spPr>
        <p:txBody>
          <a:bodyPr wrap="none" rtlCol="0">
            <a:spAutoFit/>
          </a:bodyPr>
          <a:lstStyle/>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Technology 110 nm CMOS UMC </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solidFill>
                  <a:srgbClr val="0000FF"/>
                </a:solidFill>
              </a:rPr>
              <a:t>Global configuration (GC) register  with 172 bit</a:t>
            </a:r>
          </a:p>
          <a:p>
            <a:pPr marL="342900" indent="-342900">
              <a:buFont typeface="Arial" panose="020B0604020202020204" pitchFamily="34" charset="0"/>
              <a:buChar char="•"/>
            </a:pPr>
            <a:endParaRPr lang="en-GB" sz="2000" dirty="0" smtClean="0">
              <a:solidFill>
                <a:srgbClr val="0000FF"/>
              </a:solidFill>
            </a:endParaRPr>
          </a:p>
          <a:p>
            <a:pPr marL="342900" indent="-342900">
              <a:buFont typeface="Arial" panose="020B0604020202020204" pitchFamily="34" charset="0"/>
              <a:buChar char="•"/>
            </a:pPr>
            <a:r>
              <a:rPr lang="en-GB" sz="2000" dirty="0" smtClean="0">
                <a:solidFill>
                  <a:srgbClr val="0000FF"/>
                </a:solidFill>
              </a:rPr>
              <a:t>Global test configuration (GTC) register with 14 bit</a:t>
            </a:r>
          </a:p>
          <a:p>
            <a:pPr marL="342900" indent="-342900">
              <a:buFont typeface="Arial" panose="020B0604020202020204" pitchFamily="34" charset="0"/>
              <a:buChar char="•"/>
            </a:pPr>
            <a:endParaRPr lang="en-GB" sz="2000" dirty="0" smtClean="0">
              <a:solidFill>
                <a:srgbClr val="0000FF"/>
              </a:solidFill>
            </a:endParaRPr>
          </a:p>
          <a:p>
            <a:pPr marL="342900" indent="-342900">
              <a:buFont typeface="Arial" panose="020B0604020202020204" pitchFamily="34" charset="0"/>
              <a:buChar char="•"/>
            </a:pPr>
            <a:r>
              <a:rPr lang="en-GB" sz="2000" dirty="0" smtClean="0">
                <a:solidFill>
                  <a:srgbClr val="0000FF"/>
                </a:solidFill>
              </a:rPr>
              <a:t>Channel configuration registers (CC00 ÷ CC63) with 2688 bits,</a:t>
            </a:r>
          </a:p>
          <a:p>
            <a:r>
              <a:rPr lang="en-GB" sz="2000" dirty="0">
                <a:solidFill>
                  <a:srgbClr val="0000FF"/>
                </a:solidFill>
              </a:rPr>
              <a:t>	</a:t>
            </a:r>
            <a:r>
              <a:rPr lang="en-GB" sz="2000" dirty="0" smtClean="0">
                <a:solidFill>
                  <a:srgbClr val="0000FF"/>
                </a:solidFill>
              </a:rPr>
              <a:t>42 bits each channel (64 channels)</a:t>
            </a:r>
          </a:p>
          <a:p>
            <a:endParaRPr lang="en-GB" sz="2000" dirty="0" smtClean="0">
              <a:solidFill>
                <a:srgbClr val="0000FF"/>
              </a:solidFill>
            </a:endParaRPr>
          </a:p>
          <a:p>
            <a:pPr marL="342900" indent="-342900">
              <a:buFont typeface="Arial" panose="020B0604020202020204" pitchFamily="34" charset="0"/>
              <a:buChar char="•"/>
            </a:pPr>
            <a:r>
              <a:rPr lang="en-GB" sz="2000" dirty="0" smtClean="0">
                <a:solidFill>
                  <a:srgbClr val="0000FF"/>
                </a:solidFill>
              </a:rPr>
              <a:t>Channel test configuration (CTC) with 64 bits (1 bit/channel)</a:t>
            </a:r>
          </a:p>
          <a:p>
            <a:r>
              <a:rPr lang="en-GB" sz="2000" dirty="0" smtClean="0"/>
              <a:t>	</a:t>
            </a:r>
          </a:p>
          <a:p>
            <a:pPr marL="342900" indent="-342900">
              <a:buFont typeface="Arial" panose="020B0604020202020204" pitchFamily="34" charset="0"/>
              <a:buChar char="•"/>
            </a:pPr>
            <a:r>
              <a:rPr lang="en-GB" sz="2000" dirty="0" smtClean="0">
                <a:solidFill>
                  <a:srgbClr val="FF0000"/>
                </a:solidFill>
              </a:rPr>
              <a:t>TMR (Triple Modular Redundancy) technique for fields just 1 bit long</a:t>
            </a:r>
          </a:p>
          <a:p>
            <a:pPr marL="342900" indent="-342900">
              <a:buFont typeface="Arial" panose="020B0604020202020204" pitchFamily="34" charset="0"/>
              <a:buChar char="•"/>
            </a:pPr>
            <a:endParaRPr lang="en-GB" sz="2000" dirty="0" smtClean="0">
              <a:solidFill>
                <a:srgbClr val="FF0000"/>
              </a:solidFill>
            </a:endParaRPr>
          </a:p>
          <a:p>
            <a:pPr marL="342900" indent="-342900">
              <a:buFont typeface="Arial" panose="020B0604020202020204" pitchFamily="34" charset="0"/>
              <a:buChar char="•"/>
            </a:pPr>
            <a:r>
              <a:rPr lang="en-GB" sz="2000" dirty="0" smtClean="0">
                <a:solidFill>
                  <a:srgbClr val="FF0000"/>
                </a:solidFill>
              </a:rPr>
              <a:t>Hamming encoding for fields longer than 1 bit</a:t>
            </a:r>
          </a:p>
          <a:p>
            <a:pPr marL="342900" indent="-342900">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3777212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1" y="44624"/>
            <a:ext cx="9142579" cy="523220"/>
          </a:xfrm>
          <a:prstGeom prst="rect">
            <a:avLst/>
          </a:prstGeom>
          <a:solidFill>
            <a:srgbClr val="66FF33"/>
          </a:solidFill>
        </p:spPr>
        <p:txBody>
          <a:bodyPr wrap="square" rtlCol="0">
            <a:spAutoFit/>
          </a:bodyPr>
          <a:lstStyle/>
          <a:p>
            <a:pPr algn="ctr"/>
            <a:r>
              <a:rPr lang="it-IT" sz="2800" dirty="0" smtClean="0">
                <a:latin typeface="Arial" panose="020B0604020202020204" pitchFamily="34" charset="0"/>
                <a:cs typeface="Arial" panose="020B0604020202020204" pitchFamily="34" charset="0"/>
              </a:rPr>
              <a:t>Results with the channel configuration registers II </a:t>
            </a:r>
          </a:p>
        </p:txBody>
      </p:sp>
      <p:sp>
        <p:nvSpPr>
          <p:cNvPr id="9" name="TextBox 8"/>
          <p:cNvSpPr txBox="1"/>
          <p:nvPr/>
        </p:nvSpPr>
        <p:spPr>
          <a:xfrm>
            <a:off x="5148064" y="836712"/>
            <a:ext cx="3995936" cy="1200329"/>
          </a:xfrm>
          <a:prstGeom prst="rect">
            <a:avLst/>
          </a:prstGeom>
          <a:noFill/>
          <a:ln w="38100">
            <a:noFill/>
          </a:ln>
        </p:spPr>
        <p:txBody>
          <a:bodyPr wrap="square" rtlCol="0">
            <a:spAutoFit/>
          </a:bodyPr>
          <a:lstStyle/>
          <a:p>
            <a:pPr marL="285750" indent="-285750" algn="just">
              <a:buFont typeface="Arial" panose="020B0604020202020204" pitchFamily="34" charset="0"/>
              <a:buChar char="•"/>
            </a:pPr>
            <a:r>
              <a:rPr lang="en-GB" dirty="0" smtClean="0"/>
              <a:t>Number of flips 1 </a:t>
            </a:r>
            <a:r>
              <a:rPr lang="en-GB" dirty="0" smtClean="0">
                <a:latin typeface="Times New Roman" panose="02020603050405020304" pitchFamily="18" charset="0"/>
                <a:cs typeface="Times New Roman" panose="02020603050405020304" pitchFamily="18" charset="0"/>
              </a:rPr>
              <a:t>→ </a:t>
            </a:r>
            <a:r>
              <a:rPr lang="en-GB" dirty="0" smtClean="0"/>
              <a:t>0 is higher than 0 </a:t>
            </a:r>
            <a:r>
              <a:rPr lang="en-GB" dirty="0" smtClean="0">
                <a:latin typeface="Times New Roman" panose="02020603050405020304" pitchFamily="18" charset="0"/>
                <a:cs typeface="Times New Roman" panose="02020603050405020304" pitchFamily="18" charset="0"/>
              </a:rPr>
              <a:t>→ </a:t>
            </a:r>
            <a:r>
              <a:rPr lang="en-GB" dirty="0" smtClean="0"/>
              <a:t>1 event</a:t>
            </a:r>
          </a:p>
          <a:p>
            <a:pPr marL="285750" indent="-285750" algn="just">
              <a:buFont typeface="Arial" panose="020B0604020202020204" pitchFamily="34" charset="0"/>
              <a:buChar char="•"/>
            </a:pPr>
            <a:r>
              <a:rPr lang="en-GB" dirty="0"/>
              <a:t>T</a:t>
            </a:r>
            <a:r>
              <a:rPr lang="en-GB" dirty="0" smtClean="0"/>
              <a:t>hey increase as the beam intensity increases</a:t>
            </a:r>
          </a:p>
        </p:txBody>
      </p:sp>
      <p:sp>
        <p:nvSpPr>
          <p:cNvPr id="15" name="TextBox 14"/>
          <p:cNvSpPr txBox="1"/>
          <p:nvPr/>
        </p:nvSpPr>
        <p:spPr>
          <a:xfrm>
            <a:off x="6803" y="4653136"/>
            <a:ext cx="3960440" cy="2031325"/>
          </a:xfrm>
          <a:prstGeom prst="rect">
            <a:avLst/>
          </a:prstGeom>
          <a:noFill/>
          <a:ln w="38100">
            <a:noFill/>
          </a:ln>
        </p:spPr>
        <p:txBody>
          <a:bodyPr wrap="square" rtlCol="0">
            <a:spAutoFit/>
          </a:bodyPr>
          <a:lstStyle/>
          <a:p>
            <a:pPr marL="285750" indent="-285750" algn="just">
              <a:buFont typeface="Arial" panose="020B0604020202020204" pitchFamily="34" charset="0"/>
              <a:buChar char="•"/>
            </a:pPr>
            <a:r>
              <a:rPr lang="en-GB" dirty="0" smtClean="0"/>
              <a:t>Number of flips 1 </a:t>
            </a:r>
            <a:r>
              <a:rPr lang="en-GB" dirty="0" smtClean="0">
                <a:latin typeface="Times New Roman" panose="02020603050405020304" pitchFamily="18" charset="0"/>
                <a:cs typeface="Times New Roman" panose="02020603050405020304" pitchFamily="18" charset="0"/>
              </a:rPr>
              <a:t>→ </a:t>
            </a:r>
            <a:r>
              <a:rPr lang="en-GB" dirty="0" smtClean="0"/>
              <a:t>0 is higher than 0 </a:t>
            </a:r>
            <a:r>
              <a:rPr lang="en-GB" dirty="0" smtClean="0">
                <a:latin typeface="Times New Roman" panose="02020603050405020304" pitchFamily="18" charset="0"/>
                <a:cs typeface="Times New Roman" panose="02020603050405020304" pitchFamily="18" charset="0"/>
              </a:rPr>
              <a:t>→ </a:t>
            </a:r>
            <a:r>
              <a:rPr lang="en-GB" dirty="0" smtClean="0"/>
              <a:t>1 event</a:t>
            </a:r>
          </a:p>
          <a:p>
            <a:pPr marL="285750" indent="-285750" algn="just">
              <a:buFont typeface="Arial" panose="020B0604020202020204" pitchFamily="34" charset="0"/>
              <a:buChar char="•"/>
            </a:pPr>
            <a:r>
              <a:rPr lang="en-GB" dirty="0"/>
              <a:t>F</a:t>
            </a:r>
            <a:r>
              <a:rPr lang="en-GB" dirty="0" smtClean="0"/>
              <a:t>lips </a:t>
            </a:r>
            <a:r>
              <a:rPr lang="en-GB" dirty="0"/>
              <a:t>1 </a:t>
            </a:r>
            <a:r>
              <a:rPr lang="en-GB" dirty="0">
                <a:latin typeface="Times New Roman" panose="02020603050405020304" pitchFamily="18" charset="0"/>
                <a:cs typeface="Times New Roman" panose="02020603050405020304" pitchFamily="18" charset="0"/>
              </a:rPr>
              <a:t>→ </a:t>
            </a:r>
            <a:r>
              <a:rPr lang="en-GB" dirty="0"/>
              <a:t>0</a:t>
            </a:r>
            <a:r>
              <a:rPr lang="en-GB" dirty="0" smtClean="0"/>
              <a:t> decreases as the beam intensity increases, vice-versa for </a:t>
            </a:r>
            <a:r>
              <a:rPr lang="en-GB" dirty="0"/>
              <a:t>0 </a:t>
            </a:r>
            <a:r>
              <a:rPr lang="en-GB" dirty="0">
                <a:latin typeface="Times New Roman" panose="02020603050405020304" pitchFamily="18" charset="0"/>
                <a:cs typeface="Times New Roman" panose="02020603050405020304" pitchFamily="18" charset="0"/>
              </a:rPr>
              <a:t>→ </a:t>
            </a:r>
            <a:r>
              <a:rPr lang="en-GB" dirty="0"/>
              <a:t>1 </a:t>
            </a:r>
            <a:r>
              <a:rPr lang="en-GB" dirty="0" smtClean="0"/>
              <a:t>events</a:t>
            </a:r>
          </a:p>
          <a:p>
            <a:pPr marL="285750" indent="-285750" algn="just">
              <a:buFont typeface="Arial" panose="020B0604020202020204" pitchFamily="34" charset="0"/>
              <a:buChar char="•"/>
            </a:pPr>
            <a:r>
              <a:rPr lang="en-GB" dirty="0" smtClean="0"/>
              <a:t>The difference decreases as the beam intensity increases</a:t>
            </a:r>
          </a:p>
        </p:txBody>
      </p:sp>
      <p:sp>
        <p:nvSpPr>
          <p:cNvPr id="16" name="TextBox 15"/>
          <p:cNvSpPr txBox="1"/>
          <p:nvPr/>
        </p:nvSpPr>
        <p:spPr>
          <a:xfrm>
            <a:off x="5220072" y="2780928"/>
            <a:ext cx="3786435" cy="1200329"/>
          </a:xfrm>
          <a:prstGeom prst="rect">
            <a:avLst/>
          </a:prstGeom>
          <a:noFill/>
          <a:ln w="19050">
            <a:solidFill>
              <a:srgbClr val="FF66FF"/>
            </a:solidFill>
          </a:ln>
        </p:spPr>
        <p:txBody>
          <a:bodyPr wrap="square" rtlCol="0">
            <a:spAutoFit/>
          </a:bodyPr>
          <a:lstStyle/>
          <a:p>
            <a:pPr algn="just"/>
            <a:r>
              <a:rPr lang="en-GB" dirty="0" smtClean="0"/>
              <a:t>Proton flux on the chip (10% of error):</a:t>
            </a:r>
          </a:p>
          <a:p>
            <a:pPr marL="285750" indent="-285750" algn="just">
              <a:buFont typeface="Arial" panose="020B0604020202020204" pitchFamily="34" charset="0"/>
              <a:buChar char="•"/>
            </a:pPr>
            <a:r>
              <a:rPr lang="en-GB" dirty="0" smtClean="0"/>
              <a:t>100 </a:t>
            </a:r>
            <a:r>
              <a:rPr lang="en-GB" dirty="0" err="1" smtClean="0"/>
              <a:t>nA</a:t>
            </a:r>
            <a:r>
              <a:rPr lang="en-GB" dirty="0" smtClean="0"/>
              <a:t> </a:t>
            </a:r>
            <a:r>
              <a:rPr lang="en-GB" dirty="0" smtClean="0">
                <a:latin typeface="Times New Roman" panose="02020603050405020304" pitchFamily="18" charset="0"/>
                <a:cs typeface="Times New Roman" panose="02020603050405020304" pitchFamily="18" charset="0"/>
              </a:rPr>
              <a:t>→  2.8 ∙ 10</a:t>
            </a:r>
            <a:r>
              <a:rPr lang="en-GB" baseline="30000" dirty="0" smtClean="0">
                <a:latin typeface="Times New Roman" panose="02020603050405020304" pitchFamily="18" charset="0"/>
                <a:cs typeface="Times New Roman" panose="02020603050405020304" pitchFamily="18" charset="0"/>
              </a:rPr>
              <a:t>8</a:t>
            </a:r>
            <a:r>
              <a:rPr lang="en-GB" dirty="0" smtClean="0">
                <a:latin typeface="Times New Roman" panose="02020603050405020304" pitchFamily="18" charset="0"/>
                <a:cs typeface="Times New Roman" panose="02020603050405020304" pitchFamily="18" charset="0"/>
              </a:rPr>
              <a:t> p/s</a:t>
            </a:r>
          </a:p>
          <a:p>
            <a:pPr marL="285750" indent="-285750" algn="just">
              <a:buFont typeface="Arial" panose="020B0604020202020204" pitchFamily="34" charset="0"/>
              <a:buChar char="•"/>
            </a:pPr>
            <a:r>
              <a:rPr lang="en-GB" dirty="0" smtClean="0"/>
              <a:t>200 </a:t>
            </a:r>
            <a:r>
              <a:rPr lang="en-GB" dirty="0" err="1"/>
              <a:t>nA</a:t>
            </a:r>
            <a:r>
              <a:rPr lang="en-GB" dirty="0"/>
              <a:t> </a:t>
            </a:r>
            <a:r>
              <a:rPr lang="en-GB" dirty="0" smtClean="0">
                <a:latin typeface="Times New Roman" panose="02020603050405020304" pitchFamily="18" charset="0"/>
                <a:cs typeface="Times New Roman" panose="02020603050405020304" pitchFamily="18" charset="0"/>
              </a:rPr>
              <a:t>→  5.5 </a:t>
            </a:r>
            <a:r>
              <a:rPr lang="en-GB" dirty="0">
                <a:latin typeface="Times New Roman" panose="02020603050405020304" pitchFamily="18" charset="0"/>
                <a:cs typeface="Times New Roman" panose="02020603050405020304" pitchFamily="18" charset="0"/>
              </a:rPr>
              <a:t>∙ 10</a:t>
            </a:r>
            <a:r>
              <a:rPr lang="en-GB" baseline="30000" dirty="0">
                <a:latin typeface="Times New Roman" panose="02020603050405020304" pitchFamily="18" charset="0"/>
                <a:cs typeface="Times New Roman" panose="02020603050405020304" pitchFamily="18" charset="0"/>
              </a:rPr>
              <a:t>8</a:t>
            </a:r>
            <a:r>
              <a:rPr lang="en-GB" dirty="0">
                <a:latin typeface="Times New Roman" panose="02020603050405020304" pitchFamily="18" charset="0"/>
                <a:cs typeface="Times New Roman" panose="02020603050405020304" pitchFamily="18" charset="0"/>
              </a:rPr>
              <a:t> p/s</a:t>
            </a:r>
          </a:p>
          <a:p>
            <a:pPr marL="285750" indent="-285750" algn="just">
              <a:buFont typeface="Arial" panose="020B0604020202020204" pitchFamily="34" charset="0"/>
              <a:buChar char="•"/>
            </a:pPr>
            <a:r>
              <a:rPr lang="en-GB" dirty="0" smtClean="0"/>
              <a:t>300 </a:t>
            </a:r>
            <a:r>
              <a:rPr lang="en-GB" dirty="0" err="1"/>
              <a:t>nA</a:t>
            </a:r>
            <a:r>
              <a:rPr lang="en-GB" dirty="0"/>
              <a:t> </a:t>
            </a:r>
            <a:r>
              <a:rPr lang="en-GB" dirty="0" smtClean="0">
                <a:latin typeface="Times New Roman" panose="02020603050405020304" pitchFamily="18" charset="0"/>
                <a:cs typeface="Times New Roman" panose="02020603050405020304" pitchFamily="18" charset="0"/>
              </a:rPr>
              <a:t>→  7.8 </a:t>
            </a:r>
            <a:r>
              <a:rPr lang="en-GB" dirty="0">
                <a:latin typeface="Times New Roman" panose="02020603050405020304" pitchFamily="18" charset="0"/>
                <a:cs typeface="Times New Roman" panose="02020603050405020304" pitchFamily="18" charset="0"/>
              </a:rPr>
              <a:t>∙ 10</a:t>
            </a:r>
            <a:r>
              <a:rPr lang="en-GB" baseline="30000" dirty="0">
                <a:latin typeface="Times New Roman" panose="02020603050405020304" pitchFamily="18" charset="0"/>
                <a:cs typeface="Times New Roman" panose="02020603050405020304" pitchFamily="18" charset="0"/>
              </a:rPr>
              <a:t>8</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p/s</a:t>
            </a:r>
            <a:endParaRPr lang="en-GB" dirty="0">
              <a:latin typeface="Times New Roman" panose="02020603050405020304" pitchFamily="18" charset="0"/>
              <a:cs typeface="Times New Roman" panose="02020603050405020304" pitchFamily="18" charset="0"/>
            </a:endParaRPr>
          </a:p>
        </p:txBody>
      </p:sp>
      <p:graphicFrame>
        <p:nvGraphicFramePr>
          <p:cNvPr id="11" name="Chart 10"/>
          <p:cNvGraphicFramePr>
            <a:graphicFrameLocks/>
          </p:cNvGraphicFramePr>
          <p:nvPr>
            <p:extLst>
              <p:ext uri="{D42A27DB-BD31-4B8C-83A1-F6EECF244321}">
                <p14:modId xmlns:p14="http://schemas.microsoft.com/office/powerpoint/2010/main" val="3887720525"/>
              </p:ext>
            </p:extLst>
          </p:nvPr>
        </p:nvGraphicFramePr>
        <p:xfrm>
          <a:off x="107504" y="764704"/>
          <a:ext cx="4869180" cy="27393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07504" y="3140968"/>
            <a:ext cx="1544012" cy="338554"/>
          </a:xfrm>
          <a:prstGeom prst="rect">
            <a:avLst/>
          </a:prstGeom>
          <a:noFill/>
        </p:spPr>
        <p:txBody>
          <a:bodyPr wrap="none" rtlCol="0">
            <a:spAutoFit/>
          </a:bodyPr>
          <a:lstStyle/>
          <a:p>
            <a:r>
              <a:rPr lang="en-GB" sz="1600" dirty="0" smtClean="0">
                <a:solidFill>
                  <a:srgbClr val="FF0000"/>
                </a:solidFill>
              </a:rPr>
              <a:t>Clock @ 50 MHz</a:t>
            </a:r>
          </a:p>
        </p:txBody>
      </p:sp>
      <p:graphicFrame>
        <p:nvGraphicFramePr>
          <p:cNvPr id="12" name="Chart 11"/>
          <p:cNvGraphicFramePr>
            <a:graphicFrameLocks/>
          </p:cNvGraphicFramePr>
          <p:nvPr>
            <p:extLst>
              <p:ext uri="{D42A27DB-BD31-4B8C-83A1-F6EECF244321}">
                <p14:modId xmlns:p14="http://schemas.microsoft.com/office/powerpoint/2010/main" val="1887835017"/>
              </p:ext>
            </p:extLst>
          </p:nvPr>
        </p:nvGraphicFramePr>
        <p:xfrm>
          <a:off x="4139952" y="4005064"/>
          <a:ext cx="4869180" cy="273939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219936" y="6381328"/>
            <a:ext cx="1648208" cy="338554"/>
          </a:xfrm>
          <a:prstGeom prst="rect">
            <a:avLst/>
          </a:prstGeom>
          <a:noFill/>
        </p:spPr>
        <p:txBody>
          <a:bodyPr wrap="none" rtlCol="0">
            <a:spAutoFit/>
          </a:bodyPr>
          <a:lstStyle/>
          <a:p>
            <a:r>
              <a:rPr lang="en-GB" sz="1600" dirty="0" smtClean="0">
                <a:solidFill>
                  <a:srgbClr val="FF0000"/>
                </a:solidFill>
              </a:rPr>
              <a:t>Clock @ 160 MHz</a:t>
            </a:r>
          </a:p>
        </p:txBody>
      </p:sp>
    </p:spTree>
    <p:extLst>
      <p:ext uri="{BB962C8B-B14F-4D97-AF65-F5344CB8AC3E}">
        <p14:creationId xmlns:p14="http://schemas.microsoft.com/office/powerpoint/2010/main" val="3284310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19" y="116632"/>
            <a:ext cx="9129781" cy="523220"/>
          </a:xfrm>
          <a:prstGeom prst="rect">
            <a:avLst/>
          </a:prstGeom>
          <a:solidFill>
            <a:srgbClr val="0000FF"/>
          </a:solidFill>
        </p:spPr>
        <p:txBody>
          <a:bodyPr wrap="square" rtlCol="0">
            <a:spAutoFit/>
          </a:bodyPr>
          <a:lstStyle/>
          <a:p>
            <a:pPr algn="ctr"/>
            <a:r>
              <a:rPr lang="it-IT" sz="2800" dirty="0" smtClean="0">
                <a:solidFill>
                  <a:schemeClr val="bg1"/>
                </a:solidFill>
                <a:latin typeface="Arial" panose="020B0604020202020204" pitchFamily="34" charset="0"/>
                <a:cs typeface="Arial" panose="020B0604020202020204" pitchFamily="34" charset="0"/>
              </a:rPr>
              <a:t>Comparison (channel configuration) and conclusion</a:t>
            </a:r>
            <a:endParaRPr lang="it-IT" sz="28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827584" y="908720"/>
            <a:ext cx="7632848" cy="1938992"/>
          </a:xfrm>
          <a:prstGeom prst="rect">
            <a:avLst/>
          </a:prstGeom>
          <a:noFill/>
          <a:ln w="38100">
            <a:noFill/>
          </a:ln>
        </p:spPr>
        <p:txBody>
          <a:bodyPr wrap="square" rtlCol="0">
            <a:spAutoFit/>
          </a:bodyPr>
          <a:lstStyle/>
          <a:p>
            <a:pPr algn="just"/>
            <a:r>
              <a:rPr lang="en-GB" sz="2400" dirty="0" smtClean="0">
                <a:solidFill>
                  <a:srgbClr val="0000FF"/>
                </a:solidFill>
              </a:rPr>
              <a:t>From proton test: </a:t>
            </a:r>
          </a:p>
          <a:p>
            <a:pPr algn="just"/>
            <a:r>
              <a:rPr lang="en-GB" sz="2400" dirty="0" smtClean="0">
                <a:cs typeface="Times New Roman" panose="02020603050405020304" pitchFamily="18" charset="0"/>
              </a:rPr>
              <a:t>@ 7.8 ∙ 10</a:t>
            </a:r>
            <a:r>
              <a:rPr lang="en-GB" sz="2400" baseline="30000" dirty="0" smtClean="0">
                <a:cs typeface="Times New Roman" panose="02020603050405020304" pitchFamily="18" charset="0"/>
              </a:rPr>
              <a:t>8</a:t>
            </a:r>
            <a:r>
              <a:rPr lang="en-GB" sz="2400" dirty="0" smtClean="0">
                <a:cs typeface="Times New Roman" panose="02020603050405020304" pitchFamily="18" charset="0"/>
              </a:rPr>
              <a:t> p/s </a:t>
            </a:r>
            <a:r>
              <a:rPr lang="en-GB" sz="2400" dirty="0" smtClean="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a:t>
            </a:r>
            <a:r>
              <a:rPr lang="en-GB" sz="2400" dirty="0" smtClean="0">
                <a:cs typeface="Times New Roman" panose="02020603050405020304" pitchFamily="18" charset="0"/>
              </a:rPr>
              <a:t> 2.19 ∙ 10</a:t>
            </a:r>
            <a:r>
              <a:rPr lang="en-GB" sz="2400" baseline="30000" dirty="0" smtClean="0">
                <a:cs typeface="Times New Roman" panose="02020603050405020304" pitchFamily="18" charset="0"/>
              </a:rPr>
              <a:t>-6</a:t>
            </a:r>
            <a:r>
              <a:rPr lang="en-GB" sz="2400" dirty="0" smtClean="0">
                <a:cs typeface="Times New Roman" panose="02020603050405020304" pitchFamily="18" charset="0"/>
              </a:rPr>
              <a:t> SEU/(</a:t>
            </a:r>
            <a:r>
              <a:rPr lang="en-GB" sz="2400" dirty="0" err="1" smtClean="0">
                <a:cs typeface="Times New Roman" panose="02020603050405020304" pitchFamily="18" charset="0"/>
              </a:rPr>
              <a:t>s∙</a:t>
            </a:r>
            <a:r>
              <a:rPr lang="en-GB" sz="2400" dirty="0" err="1" smtClean="0"/>
              <a:t>bit</a:t>
            </a:r>
            <a:r>
              <a:rPr lang="en-GB" sz="2400" dirty="0" smtClean="0"/>
              <a:t>) </a:t>
            </a:r>
            <a:endParaRPr lang="en-GB" sz="2400" dirty="0" smtClean="0">
              <a:cs typeface="Times New Roman" panose="02020603050405020304" pitchFamily="18" charset="0"/>
            </a:endParaRPr>
          </a:p>
          <a:p>
            <a:pPr algn="just"/>
            <a:endParaRPr lang="en-GB" sz="2400" dirty="0" smtClean="0">
              <a:solidFill>
                <a:srgbClr val="0000FF"/>
              </a:solidFill>
            </a:endParaRPr>
          </a:p>
          <a:p>
            <a:pPr algn="just"/>
            <a:r>
              <a:rPr lang="en-GB" sz="2400" dirty="0" smtClean="0">
                <a:solidFill>
                  <a:srgbClr val="0000FF"/>
                </a:solidFill>
              </a:rPr>
              <a:t>From ion test: </a:t>
            </a:r>
          </a:p>
          <a:p>
            <a:pPr algn="just"/>
            <a:r>
              <a:rPr lang="en-GB" sz="2400" dirty="0" err="1" smtClean="0">
                <a:solidFill>
                  <a:srgbClr val="00CC00"/>
                </a:solidFill>
                <a:latin typeface="Symbol" panose="05050102010706020507" pitchFamily="18" charset="2"/>
              </a:rPr>
              <a:t>S</a:t>
            </a:r>
            <a:r>
              <a:rPr lang="en-GB" sz="2400" dirty="0" err="1" smtClean="0">
                <a:cs typeface="Times New Roman" panose="02020603050405020304" pitchFamily="18" charset="0"/>
              </a:rPr>
              <a:t>∙</a:t>
            </a:r>
            <a:r>
              <a:rPr lang="en-GB" sz="2400" dirty="0" err="1" smtClean="0"/>
              <a:t>hadron</a:t>
            </a:r>
            <a:r>
              <a:rPr lang="en-GB" sz="2400" dirty="0" smtClean="0"/>
              <a:t> flux (=proton flux</a:t>
            </a:r>
            <a:r>
              <a:rPr lang="en-GB" sz="2400" dirty="0" smtClean="0"/>
              <a:t>)</a:t>
            </a:r>
            <a:r>
              <a:rPr lang="en-GB" sz="2400" baseline="30000" dirty="0" smtClean="0"/>
              <a:t> </a:t>
            </a:r>
            <a:r>
              <a:rPr lang="en-GB" sz="2400" dirty="0">
                <a:latin typeface="Times New Roman" panose="02020603050405020304" pitchFamily="18" charset="0"/>
                <a:cs typeface="Times New Roman" panose="02020603050405020304" pitchFamily="18" charset="0"/>
              </a:rPr>
              <a:t>→</a:t>
            </a:r>
            <a:r>
              <a:rPr lang="en-GB" sz="2400" dirty="0" smtClean="0">
                <a:cs typeface="Times New Roman" panose="02020603050405020304" pitchFamily="18" charset="0"/>
              </a:rPr>
              <a:t> 2.26 ∙ </a:t>
            </a:r>
            <a:r>
              <a:rPr lang="en-GB" sz="2400" dirty="0">
                <a:cs typeface="Times New Roman" panose="02020603050405020304" pitchFamily="18" charset="0"/>
              </a:rPr>
              <a:t>10</a:t>
            </a:r>
            <a:r>
              <a:rPr lang="en-GB" sz="2400" baseline="30000" dirty="0">
                <a:cs typeface="Times New Roman" panose="02020603050405020304" pitchFamily="18" charset="0"/>
              </a:rPr>
              <a:t>-6</a:t>
            </a:r>
            <a:r>
              <a:rPr lang="en-GB" sz="2400" dirty="0">
                <a:cs typeface="Times New Roman" panose="02020603050405020304" pitchFamily="18" charset="0"/>
              </a:rPr>
              <a:t> SEU/(</a:t>
            </a:r>
            <a:r>
              <a:rPr lang="en-GB" sz="2400" dirty="0" err="1">
                <a:cs typeface="Times New Roman" panose="02020603050405020304" pitchFamily="18" charset="0"/>
              </a:rPr>
              <a:t>s∙</a:t>
            </a:r>
            <a:r>
              <a:rPr lang="en-GB" sz="2400" dirty="0" err="1"/>
              <a:t>bit</a:t>
            </a:r>
            <a:r>
              <a:rPr lang="en-GB" sz="2400" dirty="0"/>
              <a:t>) </a:t>
            </a:r>
            <a:endParaRPr lang="en-GB" sz="2400" dirty="0">
              <a:cs typeface="Times New Roman" panose="02020603050405020304" pitchFamily="18" charset="0"/>
            </a:endParaRPr>
          </a:p>
        </p:txBody>
      </p:sp>
      <p:sp>
        <p:nvSpPr>
          <p:cNvPr id="5" name="TextBox 4"/>
          <p:cNvSpPr txBox="1"/>
          <p:nvPr/>
        </p:nvSpPr>
        <p:spPr>
          <a:xfrm>
            <a:off x="323528" y="3356992"/>
            <a:ext cx="8388424" cy="3477875"/>
          </a:xfrm>
          <a:prstGeom prst="rect">
            <a:avLst/>
          </a:prstGeom>
          <a:noFill/>
          <a:ln w="38100">
            <a:noFill/>
          </a:ln>
        </p:spPr>
        <p:txBody>
          <a:bodyPr wrap="square" rtlCol="0">
            <a:spAutoFit/>
          </a:bodyPr>
          <a:lstStyle/>
          <a:p>
            <a:pPr marL="342900" indent="-342900" algn="just">
              <a:buFont typeface="Arial" panose="020B0604020202020204" pitchFamily="34" charset="0"/>
              <a:buChar char="•"/>
            </a:pPr>
            <a:r>
              <a:rPr lang="en-GB" sz="2000" dirty="0"/>
              <a:t>The good agreement between the proton test and ions one gives us confidence that the </a:t>
            </a:r>
            <a:r>
              <a:rPr lang="en-GB" sz="2000" dirty="0">
                <a:solidFill>
                  <a:srgbClr val="00CC00"/>
                </a:solidFill>
                <a:latin typeface="Symbol" panose="05050102010706020507" pitchFamily="18" charset="2"/>
              </a:rPr>
              <a:t>S</a:t>
            </a:r>
            <a:r>
              <a:rPr lang="en-GB" sz="2000" dirty="0"/>
              <a:t> value calculated under certain </a:t>
            </a:r>
            <a:r>
              <a:rPr lang="en-GB" sz="2000" dirty="0" smtClean="0"/>
              <a:t>hypotheses </a:t>
            </a:r>
            <a:r>
              <a:rPr lang="en-GB" sz="2000" dirty="0" smtClean="0"/>
              <a:t>is </a:t>
            </a:r>
            <a:r>
              <a:rPr lang="en-GB" sz="2000" dirty="0" smtClean="0"/>
              <a:t>acceptable</a:t>
            </a:r>
            <a:r>
              <a:rPr lang="en-GB" sz="2000" dirty="0" smtClean="0"/>
              <a:t>.</a:t>
            </a:r>
            <a:endParaRPr lang="en-GB" sz="2000" dirty="0" smtClean="0">
              <a:solidFill>
                <a:srgbClr val="00CC00"/>
              </a:solidFill>
            </a:endParaRPr>
          </a:p>
          <a:p>
            <a:pPr marL="342900" indent="-342900" algn="just">
              <a:buFont typeface="Arial" panose="020B0604020202020204" pitchFamily="34" charset="0"/>
              <a:buChar char="•"/>
            </a:pPr>
            <a:r>
              <a:rPr lang="en-GB" sz="2000" dirty="0" smtClean="0">
                <a:solidFill>
                  <a:srgbClr val="0000FF"/>
                </a:solidFill>
              </a:rPr>
              <a:t>The number of upsets is here evaluated at a hadron flux </a:t>
            </a:r>
            <a:r>
              <a:rPr lang="en-GB" sz="2000" dirty="0" smtClean="0">
                <a:solidFill>
                  <a:srgbClr val="0000FF"/>
                </a:solidFill>
                <a:latin typeface="Times New Roman" panose="02020603050405020304" pitchFamily="18" charset="0"/>
                <a:cs typeface="Times New Roman" panose="02020603050405020304" pitchFamily="18" charset="0"/>
              </a:rPr>
              <a:t>≈ </a:t>
            </a:r>
            <a:r>
              <a:rPr lang="en-GB" sz="2000" dirty="0">
                <a:solidFill>
                  <a:srgbClr val="0000FF"/>
                </a:solidFill>
              </a:rPr>
              <a:t>3</a:t>
            </a:r>
            <a:r>
              <a:rPr lang="en-GB" sz="2000" dirty="0" smtClean="0">
                <a:solidFill>
                  <a:srgbClr val="0000FF"/>
                </a:solidFill>
              </a:rPr>
              <a:t> orders of magnitude higher that in PANDA, first pixel disk.</a:t>
            </a:r>
          </a:p>
          <a:p>
            <a:pPr marL="342900" indent="-342900" algn="just">
              <a:buFont typeface="Arial" panose="020B0604020202020204" pitchFamily="34" charset="0"/>
              <a:buChar char="•"/>
            </a:pPr>
            <a:r>
              <a:rPr lang="en-GB" sz="2000" dirty="0" smtClean="0">
                <a:solidFill>
                  <a:srgbClr val="0000FF"/>
                </a:solidFill>
              </a:rPr>
              <a:t>The results correspond to a 50 MHz clock frequency</a:t>
            </a:r>
          </a:p>
          <a:p>
            <a:pPr marL="342900" indent="-342900" algn="just">
              <a:buFont typeface="Arial" panose="020B0604020202020204" pitchFamily="34" charset="0"/>
              <a:buChar char="•"/>
            </a:pPr>
            <a:endParaRPr lang="en-GB" sz="2000" dirty="0">
              <a:solidFill>
                <a:srgbClr val="FF0000"/>
              </a:solidFill>
            </a:endParaRPr>
          </a:p>
          <a:p>
            <a:pPr marL="342900" indent="-342900" algn="just">
              <a:buFont typeface="Arial" panose="020B0604020202020204" pitchFamily="34" charset="0"/>
              <a:buChar char="•"/>
            </a:pPr>
            <a:r>
              <a:rPr lang="en-GB" sz="2000" dirty="0" smtClean="0">
                <a:solidFill>
                  <a:srgbClr val="FF0000"/>
                </a:solidFill>
              </a:rPr>
              <a:t>Upset number (per second and per bit) at 160 MHz clock frequency increases about of one order of magnitude with respect the bit flips evaluated at 50 MHz clock frequency. The measurement was performed at 200 </a:t>
            </a:r>
            <a:r>
              <a:rPr lang="en-GB" sz="2000" dirty="0" err="1" smtClean="0">
                <a:solidFill>
                  <a:srgbClr val="FF0000"/>
                </a:solidFill>
              </a:rPr>
              <a:t>nA</a:t>
            </a:r>
            <a:r>
              <a:rPr lang="en-GB" sz="2000" dirty="0" smtClean="0">
                <a:solidFill>
                  <a:srgbClr val="FF0000"/>
                </a:solidFill>
              </a:rPr>
              <a:t> beam current (</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smtClean="0">
                <a:solidFill>
                  <a:srgbClr val="FF0000"/>
                </a:solidFill>
                <a:latin typeface="Times New Roman" panose="02020603050405020304" pitchFamily="18" charset="0"/>
                <a:cs typeface="Times New Roman" panose="02020603050405020304" pitchFamily="18" charset="0"/>
              </a:rPr>
              <a:t>5.5 </a:t>
            </a:r>
            <a:r>
              <a:rPr lang="en-GB" sz="2000" dirty="0">
                <a:solidFill>
                  <a:srgbClr val="FF0000"/>
                </a:solidFill>
                <a:latin typeface="Times New Roman" panose="02020603050405020304" pitchFamily="18" charset="0"/>
                <a:cs typeface="Times New Roman" panose="02020603050405020304" pitchFamily="18" charset="0"/>
              </a:rPr>
              <a:t>∙ 10</a:t>
            </a:r>
            <a:r>
              <a:rPr lang="en-GB" sz="2000" baseline="30000" dirty="0">
                <a:solidFill>
                  <a:srgbClr val="FF0000"/>
                </a:solidFill>
                <a:latin typeface="Times New Roman" panose="02020603050405020304" pitchFamily="18" charset="0"/>
                <a:cs typeface="Times New Roman" panose="02020603050405020304" pitchFamily="18" charset="0"/>
              </a:rPr>
              <a:t>8</a:t>
            </a:r>
            <a:r>
              <a:rPr lang="en-GB" sz="2000" dirty="0">
                <a:solidFill>
                  <a:srgbClr val="FF0000"/>
                </a:solidFill>
                <a:latin typeface="Times New Roman" panose="02020603050405020304" pitchFamily="18" charset="0"/>
                <a:cs typeface="Times New Roman" panose="02020603050405020304" pitchFamily="18" charset="0"/>
              </a:rPr>
              <a:t> </a:t>
            </a:r>
            <a:r>
              <a:rPr lang="en-GB" sz="2000" dirty="0" smtClean="0">
                <a:solidFill>
                  <a:srgbClr val="FF0000"/>
                </a:solidFill>
                <a:latin typeface="Times New Roman" panose="02020603050405020304" pitchFamily="18" charset="0"/>
                <a:cs typeface="Times New Roman" panose="02020603050405020304" pitchFamily="18" charset="0"/>
              </a:rPr>
              <a:t>p/s </a:t>
            </a:r>
            <a:r>
              <a:rPr lang="en-GB" sz="2000" dirty="0" smtClean="0">
                <a:solidFill>
                  <a:srgbClr val="FF0000"/>
                </a:solidFill>
                <a:latin typeface="Times New Roman" panose="02020603050405020304" pitchFamily="18" charset="0"/>
                <a:cs typeface="Times New Roman" panose="02020603050405020304" pitchFamily="18" charset="0"/>
              </a:rPr>
              <a:t>)</a:t>
            </a:r>
            <a:endParaRPr lang="en-GB"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517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1" y="27570"/>
            <a:ext cx="9142579" cy="523220"/>
          </a:xfrm>
          <a:prstGeom prst="rect">
            <a:avLst/>
          </a:prstGeom>
          <a:solidFill>
            <a:srgbClr val="66FF33"/>
          </a:solidFill>
        </p:spPr>
        <p:txBody>
          <a:bodyPr wrap="square" rtlCol="0">
            <a:spAutoFit/>
          </a:bodyPr>
          <a:lstStyle/>
          <a:p>
            <a:pPr algn="ctr"/>
            <a:r>
              <a:rPr lang="it-IT" sz="2800" dirty="0" smtClean="0">
                <a:latin typeface="Arial" panose="020B0604020202020204" pitchFamily="34" charset="0"/>
                <a:cs typeface="Arial" panose="020B0604020202020204" pitchFamily="34" charset="0"/>
              </a:rPr>
              <a:t>Study with ion and proton beams</a:t>
            </a:r>
          </a:p>
        </p:txBody>
      </p:sp>
      <p:sp>
        <p:nvSpPr>
          <p:cNvPr id="5" name="TextBox 4"/>
          <p:cNvSpPr txBox="1"/>
          <p:nvPr/>
        </p:nvSpPr>
        <p:spPr>
          <a:xfrm>
            <a:off x="1475656" y="764704"/>
            <a:ext cx="6286208" cy="1015663"/>
          </a:xfrm>
          <a:prstGeom prst="rect">
            <a:avLst/>
          </a:prstGeom>
          <a:noFill/>
          <a:ln w="38100">
            <a:noFill/>
          </a:ln>
        </p:spPr>
        <p:txBody>
          <a:bodyPr wrap="none" rtlCol="0">
            <a:spAutoFit/>
          </a:bodyPr>
          <a:lstStyle/>
          <a:p>
            <a:pPr marL="342900" indent="-342900">
              <a:buFont typeface="Arial" panose="020B0604020202020204" pitchFamily="34" charset="0"/>
              <a:buChar char="•"/>
            </a:pPr>
            <a:r>
              <a:rPr lang="en-GB" sz="2000" dirty="0" smtClean="0">
                <a:solidFill>
                  <a:srgbClr val="FF0000"/>
                </a:solidFill>
              </a:rPr>
              <a:t>Ion beams at SIRAD facility  (INFN-LNL)</a:t>
            </a:r>
          </a:p>
          <a:p>
            <a:pPr marL="342900" indent="-342900">
              <a:buFont typeface="Arial" panose="020B0604020202020204" pitchFamily="34" charset="0"/>
              <a:buChar char="•"/>
            </a:pPr>
            <a:r>
              <a:rPr lang="en-GB" sz="2000" dirty="0" smtClean="0">
                <a:solidFill>
                  <a:srgbClr val="0000FF"/>
                </a:solidFill>
              </a:rPr>
              <a:t>Proton beam </a:t>
            </a:r>
            <a:r>
              <a:rPr lang="en-GB" sz="2000" dirty="0">
                <a:solidFill>
                  <a:srgbClr val="0000FF"/>
                </a:solidFill>
              </a:rPr>
              <a:t>at  </a:t>
            </a:r>
            <a:r>
              <a:rPr lang="en-GB" sz="2000" dirty="0" smtClean="0">
                <a:solidFill>
                  <a:srgbClr val="0000FF"/>
                </a:solidFill>
              </a:rPr>
              <a:t>the </a:t>
            </a:r>
            <a:r>
              <a:rPr lang="en-GB" sz="2000" dirty="0">
                <a:solidFill>
                  <a:srgbClr val="0000FF"/>
                </a:solidFill>
              </a:rPr>
              <a:t>experimental room of INFN-TIFPA, </a:t>
            </a:r>
            <a:endParaRPr lang="en-GB" sz="2000" dirty="0" smtClean="0">
              <a:solidFill>
                <a:srgbClr val="0000FF"/>
              </a:solidFill>
            </a:endParaRPr>
          </a:p>
          <a:p>
            <a:pPr lvl="1"/>
            <a:r>
              <a:rPr lang="en-GB" sz="2000" dirty="0" smtClean="0">
                <a:solidFill>
                  <a:srgbClr val="0000FF"/>
                </a:solidFill>
              </a:rPr>
              <a:t>in </a:t>
            </a:r>
            <a:r>
              <a:rPr lang="en-GB" sz="2000" dirty="0">
                <a:solidFill>
                  <a:srgbClr val="0000FF"/>
                </a:solidFill>
              </a:rPr>
              <a:t>the </a:t>
            </a:r>
            <a:r>
              <a:rPr lang="en-GB" sz="2000" dirty="0" smtClean="0">
                <a:solidFill>
                  <a:srgbClr val="0000FF"/>
                </a:solidFill>
              </a:rPr>
              <a:t>Proton-Therapy Centre (Trento, Italy)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2856"/>
            <a:ext cx="4320480" cy="3240360"/>
          </a:xfrm>
          <a:prstGeom prst="rect">
            <a:avLst/>
          </a:prstGeom>
        </p:spPr>
      </p:pic>
      <p:sp>
        <p:nvSpPr>
          <p:cNvPr id="7" name="TextBox 6"/>
          <p:cNvSpPr txBox="1"/>
          <p:nvPr/>
        </p:nvSpPr>
        <p:spPr>
          <a:xfrm>
            <a:off x="0" y="1772816"/>
            <a:ext cx="748923" cy="369332"/>
          </a:xfrm>
          <a:prstGeom prst="rect">
            <a:avLst/>
          </a:prstGeom>
          <a:solidFill>
            <a:srgbClr val="66FF33"/>
          </a:solidFill>
        </p:spPr>
        <p:txBody>
          <a:bodyPr wrap="none" rtlCol="0">
            <a:spAutoFit/>
          </a:bodyPr>
          <a:lstStyle/>
          <a:p>
            <a:r>
              <a:rPr lang="en-GB" dirty="0" smtClean="0"/>
              <a:t>SIRAD</a:t>
            </a:r>
            <a:endParaRPr lang="en-GB" dirty="0"/>
          </a:p>
        </p:txBody>
      </p:sp>
      <p:pic>
        <p:nvPicPr>
          <p:cNvPr id="8" name="Picture 7"/>
          <p:cNvPicPr>
            <a:picLocks noChangeAspect="1"/>
          </p:cNvPicPr>
          <p:nvPr/>
        </p:nvPicPr>
        <p:blipFill>
          <a:blip r:embed="rId4"/>
          <a:stretch>
            <a:fillRect/>
          </a:stretch>
        </p:blipFill>
        <p:spPr>
          <a:xfrm>
            <a:off x="4333325" y="4205899"/>
            <a:ext cx="4841354" cy="2645032"/>
          </a:xfrm>
          <a:prstGeom prst="rect">
            <a:avLst/>
          </a:prstGeom>
        </p:spPr>
      </p:pic>
      <p:sp>
        <p:nvSpPr>
          <p:cNvPr id="10" name="TextBox 9"/>
          <p:cNvSpPr txBox="1"/>
          <p:nvPr/>
        </p:nvSpPr>
        <p:spPr>
          <a:xfrm>
            <a:off x="5255568" y="3861048"/>
            <a:ext cx="3888432" cy="369332"/>
          </a:xfrm>
          <a:prstGeom prst="rect">
            <a:avLst/>
          </a:prstGeom>
          <a:solidFill>
            <a:srgbClr val="66FF33"/>
          </a:solidFill>
        </p:spPr>
        <p:txBody>
          <a:bodyPr wrap="square" rtlCol="0">
            <a:spAutoFit/>
          </a:bodyPr>
          <a:lstStyle/>
          <a:p>
            <a:r>
              <a:rPr lang="en-GB" dirty="0" smtClean="0"/>
              <a:t>Proton-therapy </a:t>
            </a:r>
            <a:r>
              <a:rPr lang="en-GB" dirty="0"/>
              <a:t>Centre R</a:t>
            </a:r>
            <a:r>
              <a:rPr lang="en-GB" dirty="0" smtClean="0"/>
              <a:t>esearch Room</a:t>
            </a:r>
            <a:endParaRPr lang="en-GB" dirty="0"/>
          </a:p>
        </p:txBody>
      </p:sp>
    </p:spTree>
    <p:extLst>
      <p:ext uri="{BB962C8B-B14F-4D97-AF65-F5344CB8AC3E}">
        <p14:creationId xmlns:p14="http://schemas.microsoft.com/office/powerpoint/2010/main" val="3109047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0645"/>
            <a:ext cx="9144000" cy="488950"/>
          </a:xfrm>
          <a:prstGeom prst="rect">
            <a:avLst/>
          </a:prstGeom>
          <a:solidFill>
            <a:srgbClr val="FF66CC"/>
          </a:solidFill>
          <a:ln>
            <a:solidFill>
              <a:srgbClr val="FF3399"/>
            </a:solidFill>
          </a:ln>
          <a:effectLst/>
          <a:extLst/>
        </p:spPr>
        <p:txBody>
          <a:bodyPr anchor="ctr" anchorCtr="1"/>
          <a:lstStyle>
            <a:lvl1pPr eaLnBrk="0">
              <a:defRPr sz="1000" baseline="60000">
                <a:solidFill>
                  <a:srgbClr val="000000"/>
                </a:solidFill>
                <a:latin typeface="Arial" pitchFamily="34" charset="0"/>
              </a:defRPr>
            </a:lvl1pPr>
            <a:lvl2pPr marL="742950" indent="-285750" eaLnBrk="0">
              <a:defRPr sz="1000" baseline="60000">
                <a:solidFill>
                  <a:srgbClr val="000000"/>
                </a:solidFill>
                <a:latin typeface="Arial" pitchFamily="34" charset="0"/>
              </a:defRPr>
            </a:lvl2pPr>
            <a:lvl3pPr marL="1143000" indent="-228600" eaLnBrk="0">
              <a:defRPr sz="1000" baseline="60000">
                <a:solidFill>
                  <a:srgbClr val="000000"/>
                </a:solidFill>
                <a:latin typeface="Arial" pitchFamily="34" charset="0"/>
              </a:defRPr>
            </a:lvl3pPr>
            <a:lvl4pPr marL="1600200" indent="-228600" eaLnBrk="0">
              <a:defRPr sz="1000" baseline="60000">
                <a:solidFill>
                  <a:srgbClr val="000000"/>
                </a:solidFill>
                <a:latin typeface="Arial" pitchFamily="34" charset="0"/>
              </a:defRPr>
            </a:lvl4pPr>
            <a:lvl5pPr marL="2057400" indent="-228600" eaLnBrk="0">
              <a:defRPr sz="1000" baseline="60000">
                <a:solidFill>
                  <a:srgbClr val="000000"/>
                </a:solidFill>
                <a:latin typeface="Arial" pitchFamily="34" charset="0"/>
              </a:defRPr>
            </a:lvl5pPr>
            <a:lvl6pPr marL="25146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6pPr>
            <a:lvl7pPr marL="29718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7pPr>
            <a:lvl8pPr marL="34290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8pPr>
            <a:lvl9pPr marL="38862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9pPr>
          </a:lstStyle>
          <a:p>
            <a:pPr eaLnBrk="1" hangingPunct="1">
              <a:lnSpc>
                <a:spcPct val="100000"/>
              </a:lnSpc>
              <a:buClrTx/>
              <a:buSzTx/>
              <a:buFontTx/>
              <a:buNone/>
            </a:pPr>
            <a:r>
              <a:rPr lang="en-US" altLang="it-IT" sz="2800" baseline="0" dirty="0" smtClean="0">
                <a:solidFill>
                  <a:schemeClr val="tx1"/>
                </a:solidFill>
              </a:rPr>
              <a:t>SEU test setup </a:t>
            </a:r>
            <a:endParaRPr lang="en-US" altLang="it-IT" sz="2800" b="1" baseline="0" dirty="0">
              <a:solidFill>
                <a:schemeClr val="tx1"/>
              </a:solidFill>
            </a:endParaRPr>
          </a:p>
        </p:txBody>
      </p:sp>
      <p:sp>
        <p:nvSpPr>
          <p:cNvPr id="4" name="Rectangle 14"/>
          <p:cNvSpPr>
            <a:spLocks noChangeArrowheads="1"/>
          </p:cNvSpPr>
          <p:nvPr/>
        </p:nvSpPr>
        <p:spPr bwMode="auto">
          <a:xfrm>
            <a:off x="4283968" y="1484784"/>
            <a:ext cx="4752528" cy="1872208"/>
          </a:xfrm>
          <a:prstGeom prst="rect">
            <a:avLst/>
          </a:prstGeom>
          <a:noFill/>
          <a:ln w="28575">
            <a:solidFill>
              <a:srgbClr val="FF3399"/>
            </a:solidFill>
            <a:miter lim="800000"/>
            <a:headEnd/>
            <a:tailEnd/>
          </a:ln>
          <a:effectLst/>
          <a:extLst>
            <a:ext uri="{909E8E84-426E-40DD-AFC4-6F175D3DCCD1}">
              <a14:hiddenFill xmlns:a14="http://schemas.microsoft.com/office/drawing/2010/main">
                <a:solidFill>
                  <a:srgbClr val="00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a:defRPr sz="1000" baseline="60000">
                <a:solidFill>
                  <a:srgbClr val="000000"/>
                </a:solidFill>
                <a:latin typeface="Arial" pitchFamily="34" charset="0"/>
              </a:defRPr>
            </a:lvl1pPr>
            <a:lvl2pPr marL="742950" indent="-285750" eaLnBrk="0">
              <a:defRPr sz="1000" baseline="60000">
                <a:solidFill>
                  <a:srgbClr val="000000"/>
                </a:solidFill>
                <a:latin typeface="Arial" pitchFamily="34" charset="0"/>
              </a:defRPr>
            </a:lvl2pPr>
            <a:lvl3pPr marL="1143000" indent="-228600" eaLnBrk="0">
              <a:defRPr sz="1000" baseline="60000">
                <a:solidFill>
                  <a:srgbClr val="000000"/>
                </a:solidFill>
                <a:latin typeface="Arial" pitchFamily="34" charset="0"/>
              </a:defRPr>
            </a:lvl3pPr>
            <a:lvl4pPr marL="1600200" indent="-228600" eaLnBrk="0">
              <a:defRPr sz="1000" baseline="60000">
                <a:solidFill>
                  <a:srgbClr val="000000"/>
                </a:solidFill>
                <a:latin typeface="Arial" pitchFamily="34" charset="0"/>
              </a:defRPr>
            </a:lvl4pPr>
            <a:lvl5pPr marL="2057400" indent="-228600" eaLnBrk="0">
              <a:defRPr sz="1000" baseline="60000">
                <a:solidFill>
                  <a:srgbClr val="000000"/>
                </a:solidFill>
                <a:latin typeface="Arial" pitchFamily="34" charset="0"/>
              </a:defRPr>
            </a:lvl5pPr>
            <a:lvl6pPr marL="25146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6pPr>
            <a:lvl7pPr marL="29718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7pPr>
            <a:lvl8pPr marL="34290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8pPr>
            <a:lvl9pPr marL="38862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9pPr>
          </a:lstStyle>
          <a:p>
            <a:pPr algn="just" eaLnBrk="1">
              <a:spcBef>
                <a:spcPct val="20000"/>
              </a:spcBef>
            </a:pPr>
            <a:r>
              <a:rPr lang="en-US" altLang="it-IT" sz="2000" baseline="0" dirty="0" smtClean="0">
                <a:solidFill>
                  <a:schemeClr val="tx1"/>
                </a:solidFill>
                <a:latin typeface="+mn-lt"/>
              </a:rPr>
              <a:t>Online plots are available:</a:t>
            </a:r>
            <a:endParaRPr lang="en-US" altLang="it-IT" sz="2000" baseline="0" dirty="0">
              <a:solidFill>
                <a:schemeClr val="tx1"/>
              </a:solidFill>
              <a:latin typeface="+mn-lt"/>
            </a:endParaRPr>
          </a:p>
          <a:p>
            <a:pPr marL="1028700" lvl="1" algn="just" eaLnBrk="1">
              <a:spcBef>
                <a:spcPct val="20000"/>
              </a:spcBef>
              <a:buFont typeface="Arial" panose="020B0604020202020204" pitchFamily="34" charset="0"/>
              <a:buChar char="•"/>
            </a:pPr>
            <a:r>
              <a:rPr lang="en-US" altLang="it-IT" sz="2000" baseline="0" dirty="0" smtClean="0">
                <a:solidFill>
                  <a:schemeClr val="tx1"/>
                </a:solidFill>
                <a:latin typeface="+mn-lt"/>
              </a:rPr>
              <a:t>1→ 0 bit value counts vs time</a:t>
            </a:r>
          </a:p>
          <a:p>
            <a:pPr marL="1028700" lvl="1" algn="just" eaLnBrk="1">
              <a:spcBef>
                <a:spcPct val="20000"/>
              </a:spcBef>
              <a:buFont typeface="Arial" panose="020B0604020202020204" pitchFamily="34" charset="0"/>
              <a:buChar char="•"/>
            </a:pPr>
            <a:r>
              <a:rPr lang="en-US" altLang="it-IT" sz="2000" baseline="0" dirty="0" smtClean="0">
                <a:solidFill>
                  <a:schemeClr val="tx1"/>
                </a:solidFill>
                <a:latin typeface="+mn-lt"/>
              </a:rPr>
              <a:t>0→ 1 bit value counts vs time</a:t>
            </a:r>
            <a:endParaRPr lang="en-US" altLang="it-IT" sz="2000" baseline="0" dirty="0">
              <a:solidFill>
                <a:schemeClr val="tx1"/>
              </a:solidFill>
              <a:latin typeface="+mn-lt"/>
            </a:endParaRPr>
          </a:p>
          <a:p>
            <a:pPr marL="0" lvl="1" indent="0" algn="just" eaLnBrk="1">
              <a:spcBef>
                <a:spcPct val="20000"/>
              </a:spcBef>
            </a:pPr>
            <a:r>
              <a:rPr lang="en-US" altLang="it-IT" sz="2000" baseline="0" dirty="0" smtClean="0">
                <a:solidFill>
                  <a:schemeClr val="tx1"/>
                </a:solidFill>
                <a:latin typeface="+mn-lt"/>
              </a:rPr>
              <a:t>Bit </a:t>
            </a:r>
            <a:r>
              <a:rPr lang="en-US" altLang="it-IT" sz="2000" baseline="0" dirty="0">
                <a:solidFill>
                  <a:schemeClr val="tx1"/>
                </a:solidFill>
                <a:latin typeface="+mn-lt"/>
              </a:rPr>
              <a:t>change information channel by channel and for GC, GTC and </a:t>
            </a:r>
            <a:r>
              <a:rPr lang="en-US" altLang="it-IT" sz="2000" baseline="0" dirty="0" smtClean="0">
                <a:solidFill>
                  <a:schemeClr val="tx1"/>
                </a:solidFill>
                <a:latin typeface="+mn-lt"/>
              </a:rPr>
              <a:t>CTC are listed</a:t>
            </a:r>
            <a:endParaRPr lang="en-US" altLang="it-IT" sz="2000" baseline="0" dirty="0">
              <a:solidFill>
                <a:schemeClr val="tx1"/>
              </a:solidFill>
              <a:latin typeface="+mn-lt"/>
            </a:endParaRPr>
          </a:p>
        </p:txBody>
      </p:sp>
      <p:grpSp>
        <p:nvGrpSpPr>
          <p:cNvPr id="11" name="Group 10"/>
          <p:cNvGrpSpPr/>
          <p:nvPr/>
        </p:nvGrpSpPr>
        <p:grpSpPr>
          <a:xfrm>
            <a:off x="323528" y="836712"/>
            <a:ext cx="3744416" cy="3321660"/>
            <a:chOff x="3048754" y="3402583"/>
            <a:chExt cx="4608512" cy="3546719"/>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754" y="3402583"/>
              <a:ext cx="4608512" cy="3456384"/>
            </a:xfrm>
            <a:prstGeom prst="rect">
              <a:avLst/>
            </a:prstGeom>
          </p:spPr>
        </p:pic>
        <p:cxnSp>
          <p:nvCxnSpPr>
            <p:cNvPr id="6" name="Straight Arrow Connector 5"/>
            <p:cNvCxnSpPr/>
            <p:nvPr/>
          </p:nvCxnSpPr>
          <p:spPr>
            <a:xfrm flipV="1">
              <a:off x="3935006" y="6093625"/>
              <a:ext cx="151598" cy="483564"/>
            </a:xfrm>
            <a:prstGeom prst="straightConnector1">
              <a:avLst/>
            </a:prstGeom>
            <a:ln w="38100">
              <a:solidFill>
                <a:srgbClr val="66FF33"/>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69131" y="6554946"/>
              <a:ext cx="893973" cy="394356"/>
            </a:xfrm>
            <a:prstGeom prst="rect">
              <a:avLst/>
            </a:prstGeom>
            <a:solidFill>
              <a:srgbClr val="66FF33"/>
            </a:solidFill>
            <a:ln>
              <a:solidFill>
                <a:srgbClr val="66FF33"/>
              </a:solidFill>
            </a:ln>
          </p:spPr>
          <p:txBody>
            <a:bodyPr wrap="none" rtlCol="0">
              <a:spAutoFit/>
            </a:bodyPr>
            <a:lstStyle/>
            <a:p>
              <a:r>
                <a:rPr lang="en-GB" dirty="0" smtClean="0"/>
                <a:t>d.u.t .</a:t>
              </a:r>
              <a:endParaRPr lang="en-GB" dirty="0"/>
            </a:p>
          </p:txBody>
        </p:sp>
      </p:grpSp>
      <p:sp>
        <p:nvSpPr>
          <p:cNvPr id="10" name="TextBox 9"/>
          <p:cNvSpPr txBox="1"/>
          <p:nvPr/>
        </p:nvSpPr>
        <p:spPr>
          <a:xfrm>
            <a:off x="9507" y="692696"/>
            <a:ext cx="2584875" cy="369332"/>
          </a:xfrm>
          <a:prstGeom prst="rect">
            <a:avLst/>
          </a:prstGeom>
          <a:solidFill>
            <a:srgbClr val="66FF33"/>
          </a:solidFill>
        </p:spPr>
        <p:txBody>
          <a:bodyPr wrap="none" rtlCol="0">
            <a:spAutoFit/>
          </a:bodyPr>
          <a:lstStyle/>
          <a:p>
            <a:r>
              <a:rPr lang="en-GB" dirty="0" smtClean="0"/>
              <a:t>Xilinx board with VIRTEX6</a:t>
            </a:r>
            <a:endParaRPr lang="en-GB" dirty="0"/>
          </a:p>
        </p:txBody>
      </p:sp>
      <p:cxnSp>
        <p:nvCxnSpPr>
          <p:cNvPr id="12" name="Straight Arrow Connector 11"/>
          <p:cNvCxnSpPr/>
          <p:nvPr/>
        </p:nvCxnSpPr>
        <p:spPr>
          <a:xfrm flipH="1">
            <a:off x="395536" y="1052736"/>
            <a:ext cx="288032" cy="1728192"/>
          </a:xfrm>
          <a:prstGeom prst="straightConnector1">
            <a:avLst/>
          </a:prstGeom>
          <a:ln w="38100">
            <a:solidFill>
              <a:srgbClr val="66FF33"/>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27984" y="836712"/>
            <a:ext cx="2388474" cy="369332"/>
          </a:xfrm>
          <a:prstGeom prst="rect">
            <a:avLst/>
          </a:prstGeom>
          <a:solidFill>
            <a:srgbClr val="66FF33"/>
          </a:solidFill>
        </p:spPr>
        <p:txBody>
          <a:bodyPr wrap="none" rtlCol="0">
            <a:spAutoFit/>
          </a:bodyPr>
          <a:lstStyle/>
          <a:p>
            <a:r>
              <a:rPr lang="en-GB" dirty="0" smtClean="0"/>
              <a:t>DAQ based on LABView</a:t>
            </a:r>
            <a:endParaRPr lang="en-GB"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789040"/>
            <a:ext cx="4260452" cy="2952328"/>
          </a:xfrm>
          <a:prstGeom prst="rect">
            <a:avLst/>
          </a:prstGeom>
        </p:spPr>
      </p:pic>
      <p:sp>
        <p:nvSpPr>
          <p:cNvPr id="22" name="Rectangle 21"/>
          <p:cNvSpPr/>
          <p:nvPr/>
        </p:nvSpPr>
        <p:spPr>
          <a:xfrm>
            <a:off x="1475656" y="5661248"/>
            <a:ext cx="3083986" cy="400110"/>
          </a:xfrm>
          <a:prstGeom prst="rect">
            <a:avLst/>
          </a:prstGeom>
          <a:ln w="38100">
            <a:solidFill>
              <a:srgbClr val="FF3399"/>
            </a:solidFill>
          </a:ln>
        </p:spPr>
        <p:txBody>
          <a:bodyPr wrap="none">
            <a:spAutoFit/>
          </a:bodyPr>
          <a:lstStyle/>
          <a:p>
            <a:pPr algn="just">
              <a:spcBef>
                <a:spcPct val="20000"/>
              </a:spcBef>
            </a:pPr>
            <a:r>
              <a:rPr lang="en-US" altLang="it-IT" sz="2000" dirty="0" smtClean="0"/>
              <a:t>ASIC </a:t>
            </a:r>
            <a:r>
              <a:rPr lang="en-US" altLang="it-IT" sz="2000" dirty="0"/>
              <a:t>configuration </a:t>
            </a:r>
            <a:r>
              <a:rPr lang="en-US" altLang="it-IT" sz="2000" dirty="0" smtClean="0"/>
              <a:t>interface</a:t>
            </a:r>
            <a:endParaRPr lang="en-US" altLang="it-IT" sz="2000" dirty="0"/>
          </a:p>
        </p:txBody>
      </p:sp>
    </p:spTree>
    <p:extLst>
      <p:ext uri="{BB962C8B-B14F-4D97-AF65-F5344CB8AC3E}">
        <p14:creationId xmlns:p14="http://schemas.microsoft.com/office/powerpoint/2010/main" val="2259922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1" y="34551"/>
            <a:ext cx="9142579" cy="523220"/>
          </a:xfrm>
          <a:prstGeom prst="rect">
            <a:avLst/>
          </a:prstGeom>
          <a:solidFill>
            <a:srgbClr val="FF66FF"/>
          </a:solidFill>
        </p:spPr>
        <p:txBody>
          <a:bodyPr wrap="square" rtlCol="0">
            <a:spAutoFit/>
          </a:bodyPr>
          <a:lstStyle/>
          <a:p>
            <a:pPr algn="ctr"/>
            <a:r>
              <a:rPr lang="it-IT" sz="2800" dirty="0" smtClean="0">
                <a:latin typeface="Arial" panose="020B0604020202020204" pitchFamily="34" charset="0"/>
                <a:cs typeface="Arial" panose="020B0604020202020204" pitchFamily="34" charset="0"/>
              </a:rPr>
              <a:t>Procedure</a:t>
            </a:r>
          </a:p>
        </p:txBody>
      </p:sp>
      <p:sp>
        <p:nvSpPr>
          <p:cNvPr id="5" name="Rectangle 14"/>
          <p:cNvSpPr>
            <a:spLocks noChangeArrowheads="1"/>
          </p:cNvSpPr>
          <p:nvPr/>
        </p:nvSpPr>
        <p:spPr bwMode="auto">
          <a:xfrm>
            <a:off x="827584" y="1340768"/>
            <a:ext cx="7776864" cy="3960440"/>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rgbClr val="00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a:defRPr sz="1000" baseline="60000">
                <a:solidFill>
                  <a:srgbClr val="000000"/>
                </a:solidFill>
                <a:latin typeface="Arial" pitchFamily="34" charset="0"/>
              </a:defRPr>
            </a:lvl1pPr>
            <a:lvl2pPr marL="742950" indent="-285750" eaLnBrk="0">
              <a:defRPr sz="1000" baseline="60000">
                <a:solidFill>
                  <a:srgbClr val="000000"/>
                </a:solidFill>
                <a:latin typeface="Arial" pitchFamily="34" charset="0"/>
              </a:defRPr>
            </a:lvl2pPr>
            <a:lvl3pPr marL="1143000" indent="-228600" eaLnBrk="0">
              <a:defRPr sz="1000" baseline="60000">
                <a:solidFill>
                  <a:srgbClr val="000000"/>
                </a:solidFill>
                <a:latin typeface="Arial" pitchFamily="34" charset="0"/>
              </a:defRPr>
            </a:lvl3pPr>
            <a:lvl4pPr marL="1600200" indent="-228600" eaLnBrk="0">
              <a:defRPr sz="1000" baseline="60000">
                <a:solidFill>
                  <a:srgbClr val="000000"/>
                </a:solidFill>
                <a:latin typeface="Arial" pitchFamily="34" charset="0"/>
              </a:defRPr>
            </a:lvl4pPr>
            <a:lvl5pPr marL="2057400" indent="-228600" eaLnBrk="0">
              <a:defRPr sz="1000" baseline="60000">
                <a:solidFill>
                  <a:srgbClr val="000000"/>
                </a:solidFill>
                <a:latin typeface="Arial" pitchFamily="34" charset="0"/>
              </a:defRPr>
            </a:lvl5pPr>
            <a:lvl6pPr marL="25146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6pPr>
            <a:lvl7pPr marL="29718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7pPr>
            <a:lvl8pPr marL="34290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8pPr>
            <a:lvl9pPr marL="3886200" indent="-228600" algn="ctr" eaLnBrk="0" fontAlgn="base" hangingPunct="0">
              <a:lnSpc>
                <a:spcPct val="93000"/>
              </a:lnSpc>
              <a:spcBef>
                <a:spcPct val="0"/>
              </a:spcBef>
              <a:spcAft>
                <a:spcPct val="0"/>
              </a:spcAft>
              <a:buClr>
                <a:srgbClr val="000000"/>
              </a:buClr>
              <a:buSzPct val="45000"/>
              <a:buFont typeface="Wingdings" pitchFamily="2" charset="2"/>
              <a:defRPr sz="1000" baseline="60000">
                <a:solidFill>
                  <a:srgbClr val="000000"/>
                </a:solidFill>
                <a:latin typeface="Arial" pitchFamily="34" charset="0"/>
              </a:defRPr>
            </a:lvl9pPr>
          </a:lstStyle>
          <a:p>
            <a:pPr algn="just" eaLnBrk="1">
              <a:spcBef>
                <a:spcPct val="20000"/>
              </a:spcBef>
            </a:pPr>
            <a:r>
              <a:rPr lang="en-US" altLang="it-IT" sz="2000" baseline="0" dirty="0">
                <a:solidFill>
                  <a:schemeClr val="tx1"/>
                </a:solidFill>
                <a:latin typeface="+mn-lt"/>
              </a:rPr>
              <a:t>B</a:t>
            </a:r>
            <a:r>
              <a:rPr lang="en-US" altLang="it-IT" sz="2000" baseline="0" dirty="0" smtClean="0">
                <a:solidFill>
                  <a:schemeClr val="tx1"/>
                </a:solidFill>
                <a:latin typeface="+mn-lt"/>
              </a:rPr>
              <a:t>alanced sequences of 1 and 0 are used </a:t>
            </a:r>
            <a:r>
              <a:rPr lang="en-US" altLang="it-IT" sz="2000" baseline="0" dirty="0">
                <a:solidFill>
                  <a:schemeClr val="tx1"/>
                </a:solidFill>
                <a:latin typeface="+mn-lt"/>
              </a:rPr>
              <a:t>to evaluate different behavior of the </a:t>
            </a:r>
            <a:r>
              <a:rPr lang="en-US" altLang="it-IT" sz="2000" baseline="0" dirty="0" smtClean="0">
                <a:solidFill>
                  <a:schemeClr val="tx1"/>
                </a:solidFill>
                <a:latin typeface="+mn-lt"/>
              </a:rPr>
              <a:t>circuits, in the registers  configuration phase</a:t>
            </a:r>
          </a:p>
          <a:p>
            <a:pPr marL="285750" indent="-285750" algn="just" eaLnBrk="1">
              <a:spcBef>
                <a:spcPct val="20000"/>
              </a:spcBef>
              <a:buFont typeface="Arial" panose="020B0604020202020204" pitchFamily="34" charset="0"/>
              <a:buChar char="•"/>
            </a:pPr>
            <a:endParaRPr lang="en-US" altLang="it-IT" sz="2000" baseline="0" dirty="0" smtClean="0">
              <a:solidFill>
                <a:schemeClr val="tx1"/>
              </a:solidFill>
              <a:latin typeface="+mn-lt"/>
            </a:endParaRPr>
          </a:p>
          <a:p>
            <a:pPr algn="just" eaLnBrk="1">
              <a:spcBef>
                <a:spcPct val="20000"/>
              </a:spcBef>
            </a:pPr>
            <a:r>
              <a:rPr lang="en-US" altLang="it-IT" sz="2000" baseline="0" dirty="0" smtClean="0">
                <a:solidFill>
                  <a:srgbClr val="0000FF"/>
                </a:solidFill>
                <a:latin typeface="+mn-lt"/>
              </a:rPr>
              <a:t>The procedure to detect SEU effects  is the following:</a:t>
            </a:r>
            <a:endParaRPr lang="en-US" altLang="it-IT" sz="2000" baseline="0" dirty="0">
              <a:solidFill>
                <a:srgbClr val="0000FF"/>
              </a:solidFill>
              <a:latin typeface="+mn-lt"/>
            </a:endParaRPr>
          </a:p>
          <a:p>
            <a:pPr marL="1028700" lvl="1" algn="just" eaLnBrk="1">
              <a:spcBef>
                <a:spcPct val="20000"/>
              </a:spcBef>
              <a:buFont typeface="Arial" panose="020B0604020202020204" pitchFamily="34" charset="0"/>
              <a:buChar char="•"/>
            </a:pPr>
            <a:r>
              <a:rPr lang="en-US" altLang="it-IT" sz="2000" baseline="0" dirty="0" smtClean="0">
                <a:solidFill>
                  <a:srgbClr val="0000FF"/>
                </a:solidFill>
                <a:latin typeface="+mn-lt"/>
              </a:rPr>
              <a:t>A writing command to configure the ASIC is followed by a reading command until a SEU occurs</a:t>
            </a:r>
            <a:endParaRPr lang="en-US" altLang="it-IT" sz="2000" baseline="0" dirty="0">
              <a:solidFill>
                <a:srgbClr val="0000FF"/>
              </a:solidFill>
              <a:latin typeface="+mn-lt"/>
            </a:endParaRPr>
          </a:p>
          <a:p>
            <a:pPr marL="1028700" lvl="1" algn="just" eaLnBrk="1">
              <a:spcBef>
                <a:spcPct val="20000"/>
              </a:spcBef>
              <a:buFont typeface="Arial" panose="020B0604020202020204" pitchFamily="34" charset="0"/>
              <a:buChar char="•"/>
            </a:pPr>
            <a:r>
              <a:rPr lang="en-US" altLang="it-IT" sz="2000" baseline="0" dirty="0" smtClean="0">
                <a:solidFill>
                  <a:srgbClr val="0000FF"/>
                </a:solidFill>
                <a:latin typeface="+mn-lt"/>
              </a:rPr>
              <a:t>The SEU (bit error) is detected and registered</a:t>
            </a:r>
          </a:p>
          <a:p>
            <a:pPr marL="1028700" lvl="1" algn="just" eaLnBrk="1">
              <a:spcBef>
                <a:spcPct val="20000"/>
              </a:spcBef>
              <a:buFont typeface="Arial" panose="020B0604020202020204" pitchFamily="34" charset="0"/>
              <a:buChar char="•"/>
            </a:pPr>
            <a:r>
              <a:rPr lang="en-US" altLang="it-IT" sz="2000" baseline="0" dirty="0" smtClean="0">
                <a:solidFill>
                  <a:srgbClr val="0000FF"/>
                </a:solidFill>
                <a:latin typeface="+mn-lt"/>
              </a:rPr>
              <a:t>The sequence starts again from the writing command</a:t>
            </a:r>
          </a:p>
          <a:p>
            <a:pPr marL="285750" indent="-285750" algn="just" eaLnBrk="1">
              <a:spcBef>
                <a:spcPct val="20000"/>
              </a:spcBef>
              <a:buFont typeface="Arial" panose="020B0604020202020204" pitchFamily="34" charset="0"/>
              <a:buChar char="•"/>
            </a:pPr>
            <a:endParaRPr lang="en-US" altLang="it-IT" sz="2000" baseline="0" dirty="0">
              <a:solidFill>
                <a:schemeClr val="tx1"/>
              </a:solidFill>
              <a:latin typeface="+mn-lt"/>
            </a:endParaRPr>
          </a:p>
          <a:p>
            <a:pPr algn="just" eaLnBrk="1">
              <a:spcBef>
                <a:spcPct val="20000"/>
              </a:spcBef>
            </a:pPr>
            <a:r>
              <a:rPr lang="en-US" altLang="it-IT" sz="2000" baseline="0" dirty="0" smtClean="0">
                <a:solidFill>
                  <a:schemeClr val="tx1"/>
                </a:solidFill>
                <a:latin typeface="+mn-lt"/>
              </a:rPr>
              <a:t>The acquisition program counts the number of time when a bit changes its value (1</a:t>
            </a:r>
            <a:r>
              <a:rPr lang="en-US" altLang="it-IT" sz="2000" baseline="0" dirty="0">
                <a:solidFill>
                  <a:schemeClr val="tx1"/>
                </a:solidFill>
              </a:rPr>
              <a:t> →</a:t>
            </a:r>
            <a:r>
              <a:rPr lang="en-US" altLang="it-IT" sz="2000" baseline="0" dirty="0" smtClean="0">
                <a:solidFill>
                  <a:schemeClr val="tx1"/>
                </a:solidFill>
                <a:latin typeface="+mn-lt"/>
              </a:rPr>
              <a:t> 0, 0</a:t>
            </a:r>
            <a:r>
              <a:rPr lang="en-US" altLang="it-IT" sz="2000" baseline="0" dirty="0">
                <a:solidFill>
                  <a:schemeClr val="tx1"/>
                </a:solidFill>
              </a:rPr>
              <a:t> → </a:t>
            </a:r>
            <a:r>
              <a:rPr lang="en-US" altLang="it-IT" sz="2000" baseline="0" dirty="0" smtClean="0">
                <a:solidFill>
                  <a:schemeClr val="tx1"/>
                </a:solidFill>
                <a:latin typeface="+mn-lt"/>
              </a:rPr>
              <a:t>1) and write it in the output file</a:t>
            </a:r>
          </a:p>
        </p:txBody>
      </p:sp>
    </p:spTree>
    <p:extLst>
      <p:ext uri="{BB962C8B-B14F-4D97-AF65-F5344CB8AC3E}">
        <p14:creationId xmlns:p14="http://schemas.microsoft.com/office/powerpoint/2010/main" val="4143296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572"/>
            <a:ext cx="9144000" cy="523220"/>
          </a:xfrm>
          <a:prstGeom prst="rect">
            <a:avLst/>
          </a:prstGeom>
          <a:solidFill>
            <a:srgbClr val="00B0F0"/>
          </a:solidFill>
        </p:spPr>
        <p:txBody>
          <a:bodyPr wrap="square" rtlCol="0">
            <a:spAutoFit/>
          </a:bodyPr>
          <a:lstStyle/>
          <a:p>
            <a:pPr algn="ctr"/>
            <a:r>
              <a:rPr lang="it-IT" sz="2800" dirty="0" smtClean="0">
                <a:latin typeface="Arial" panose="020B0604020202020204" pitchFamily="34" charset="0"/>
                <a:cs typeface="Arial" panose="020B0604020202020204" pitchFamily="34" charset="0"/>
              </a:rPr>
              <a:t>Test @ SIRAD</a:t>
            </a:r>
          </a:p>
        </p:txBody>
      </p:sp>
      <p:graphicFrame>
        <p:nvGraphicFramePr>
          <p:cNvPr id="14" name="Table 13"/>
          <p:cNvGraphicFramePr>
            <a:graphicFrameLocks noGrp="1"/>
          </p:cNvGraphicFramePr>
          <p:nvPr>
            <p:extLst>
              <p:ext uri="{D42A27DB-BD31-4B8C-83A1-F6EECF244321}">
                <p14:modId xmlns:p14="http://schemas.microsoft.com/office/powerpoint/2010/main" val="2793675720"/>
              </p:ext>
            </p:extLst>
          </p:nvPr>
        </p:nvGraphicFramePr>
        <p:xfrm>
          <a:off x="1331640" y="1340768"/>
          <a:ext cx="6660232" cy="4608512"/>
        </p:xfrm>
        <a:graphic>
          <a:graphicData uri="http://schemas.openxmlformats.org/drawingml/2006/table">
            <a:tbl>
              <a:tblPr firstRow="1" bandRow="1">
                <a:tableStyleId>{16D9F66E-5EB9-4882-86FB-DCBF35E3C3E4}</a:tableStyleId>
              </a:tblPr>
              <a:tblGrid>
                <a:gridCol w="1379377">
                  <a:extLst>
                    <a:ext uri="{9D8B030D-6E8A-4147-A177-3AD203B41FA5}">
                      <a16:colId xmlns:a16="http://schemas.microsoft.com/office/drawing/2014/main" val="4008456472"/>
                    </a:ext>
                  </a:extLst>
                </a:gridCol>
                <a:gridCol w="1920311">
                  <a:extLst>
                    <a:ext uri="{9D8B030D-6E8A-4147-A177-3AD203B41FA5}">
                      <a16:colId xmlns:a16="http://schemas.microsoft.com/office/drawing/2014/main" val="4011514965"/>
                    </a:ext>
                  </a:extLst>
                </a:gridCol>
                <a:gridCol w="3360544">
                  <a:extLst>
                    <a:ext uri="{9D8B030D-6E8A-4147-A177-3AD203B41FA5}">
                      <a16:colId xmlns:a16="http://schemas.microsoft.com/office/drawing/2014/main" val="1931496834"/>
                    </a:ext>
                  </a:extLst>
                </a:gridCol>
              </a:tblGrid>
              <a:tr h="576064">
                <a:tc>
                  <a:txBody>
                    <a:bodyPr/>
                    <a:lstStyle/>
                    <a:p>
                      <a:pPr algn="ctr"/>
                      <a:r>
                        <a:rPr lang="en-GB" dirty="0" smtClean="0"/>
                        <a:t>Ion</a:t>
                      </a:r>
                      <a:endParaRPr lang="en-GB" dirty="0">
                        <a:latin typeface="+mn-lt"/>
                      </a:endParaRPr>
                    </a:p>
                  </a:txBody>
                  <a:tcPr/>
                </a:tc>
                <a:tc>
                  <a:txBody>
                    <a:bodyPr/>
                    <a:lstStyle/>
                    <a:p>
                      <a:pPr algn="ctr"/>
                      <a:r>
                        <a:rPr lang="en-GB" dirty="0" smtClean="0"/>
                        <a:t>E [MeV]</a:t>
                      </a:r>
                      <a:endParaRPr lang="en-GB" dirty="0">
                        <a:latin typeface="+mn-lt"/>
                      </a:endParaRPr>
                    </a:p>
                  </a:txBody>
                  <a:tcPr/>
                </a:tc>
                <a:tc>
                  <a:txBody>
                    <a:bodyPr/>
                    <a:lstStyle/>
                    <a:p>
                      <a:pPr algn="ctr"/>
                      <a:r>
                        <a:rPr lang="en-GB" dirty="0" smtClean="0"/>
                        <a:t>LET [MeV· cm</a:t>
                      </a:r>
                      <a:r>
                        <a:rPr lang="en-GB" baseline="30000" dirty="0" smtClean="0"/>
                        <a:t>2 </a:t>
                      </a:r>
                      <a:r>
                        <a:rPr lang="en-GB" dirty="0" smtClean="0"/>
                        <a:t>/mg]</a:t>
                      </a:r>
                      <a:endParaRPr lang="en-GB" dirty="0">
                        <a:latin typeface="+mn-lt"/>
                      </a:endParaRPr>
                    </a:p>
                  </a:txBody>
                  <a:tcPr/>
                </a:tc>
                <a:extLst>
                  <a:ext uri="{0D108BD9-81ED-4DB2-BD59-A6C34878D82A}">
                    <a16:rowId xmlns:a16="http://schemas.microsoft.com/office/drawing/2014/main" val="1466279029"/>
                  </a:ext>
                </a:extLst>
              </a:tr>
              <a:tr h="576064">
                <a:tc>
                  <a:txBody>
                    <a:bodyPr/>
                    <a:lstStyle/>
                    <a:p>
                      <a:pPr algn="ctr"/>
                      <a:r>
                        <a:rPr lang="en-GB" dirty="0" smtClean="0">
                          <a:latin typeface="+mn-lt"/>
                        </a:rPr>
                        <a:t>C</a:t>
                      </a:r>
                    </a:p>
                  </a:txBody>
                  <a:tcPr/>
                </a:tc>
                <a:tc>
                  <a:txBody>
                    <a:bodyPr/>
                    <a:lstStyle/>
                    <a:p>
                      <a:pPr algn="ctr"/>
                      <a:r>
                        <a:rPr lang="en-GB" dirty="0" smtClean="0">
                          <a:latin typeface="+mn-lt"/>
                        </a:rPr>
                        <a:t>87.66</a:t>
                      </a:r>
                    </a:p>
                  </a:txBody>
                  <a:tcPr/>
                </a:tc>
                <a:tc>
                  <a:txBody>
                    <a:bodyPr/>
                    <a:lstStyle/>
                    <a:p>
                      <a:pPr algn="ctr"/>
                      <a:r>
                        <a:rPr lang="en-GB" dirty="0" smtClean="0">
                          <a:latin typeface="+mn-lt"/>
                        </a:rPr>
                        <a:t>2.59</a:t>
                      </a:r>
                      <a:endParaRPr lang="en-GB" dirty="0">
                        <a:latin typeface="+mn-lt"/>
                      </a:endParaRPr>
                    </a:p>
                  </a:txBody>
                  <a:tcPr/>
                </a:tc>
                <a:extLst>
                  <a:ext uri="{0D108BD9-81ED-4DB2-BD59-A6C34878D82A}">
                    <a16:rowId xmlns:a16="http://schemas.microsoft.com/office/drawing/2014/main" val="411415486"/>
                  </a:ext>
                </a:extLst>
              </a:tr>
              <a:tr h="576064">
                <a:tc>
                  <a:txBody>
                    <a:bodyPr/>
                    <a:lstStyle/>
                    <a:p>
                      <a:pPr algn="ctr"/>
                      <a:r>
                        <a:rPr lang="en-GB" dirty="0" smtClean="0">
                          <a:latin typeface="+mn-lt"/>
                        </a:rPr>
                        <a:t>O</a:t>
                      </a:r>
                      <a:endParaRPr lang="en-GB" dirty="0">
                        <a:latin typeface="+mn-lt"/>
                      </a:endParaRPr>
                    </a:p>
                  </a:txBody>
                  <a:tcPr/>
                </a:tc>
                <a:tc>
                  <a:txBody>
                    <a:bodyPr/>
                    <a:lstStyle/>
                    <a:p>
                      <a:pPr algn="ctr"/>
                      <a:r>
                        <a:rPr lang="en-GB" dirty="0" smtClean="0">
                          <a:latin typeface="+mn-lt"/>
                        </a:rPr>
                        <a:t>95.40</a:t>
                      </a:r>
                      <a:endParaRPr lang="en-GB" dirty="0">
                        <a:latin typeface="+mn-lt"/>
                      </a:endParaRPr>
                    </a:p>
                  </a:txBody>
                  <a:tcPr/>
                </a:tc>
                <a:tc>
                  <a:txBody>
                    <a:bodyPr/>
                    <a:lstStyle/>
                    <a:p>
                      <a:pPr algn="ctr"/>
                      <a:r>
                        <a:rPr lang="en-GB" dirty="0" smtClean="0">
                          <a:latin typeface="+mn-lt"/>
                        </a:rPr>
                        <a:t>4.62</a:t>
                      </a:r>
                      <a:endParaRPr lang="en-GB" dirty="0">
                        <a:latin typeface="+mn-lt"/>
                      </a:endParaRPr>
                    </a:p>
                  </a:txBody>
                  <a:tcPr/>
                </a:tc>
                <a:extLst>
                  <a:ext uri="{0D108BD9-81ED-4DB2-BD59-A6C34878D82A}">
                    <a16:rowId xmlns:a16="http://schemas.microsoft.com/office/drawing/2014/main" val="3097370554"/>
                  </a:ext>
                </a:extLst>
              </a:tr>
              <a:tr h="576064">
                <a:tc>
                  <a:txBody>
                    <a:bodyPr/>
                    <a:lstStyle/>
                    <a:p>
                      <a:pPr algn="ctr"/>
                      <a:r>
                        <a:rPr lang="en-GB" dirty="0" smtClean="0">
                          <a:latin typeface="+mn-lt"/>
                        </a:rPr>
                        <a:t>Si</a:t>
                      </a:r>
                      <a:endParaRPr lang="en-GB" dirty="0">
                        <a:latin typeface="+mn-lt"/>
                      </a:endParaRPr>
                    </a:p>
                  </a:txBody>
                  <a:tcPr/>
                </a:tc>
                <a:tc>
                  <a:txBody>
                    <a:bodyPr/>
                    <a:lstStyle/>
                    <a:p>
                      <a:pPr algn="ctr"/>
                      <a:r>
                        <a:rPr lang="en-GB" dirty="0" smtClean="0">
                          <a:latin typeface="+mn-lt"/>
                        </a:rPr>
                        <a:t>141.61</a:t>
                      </a:r>
                      <a:endParaRPr lang="en-GB" dirty="0">
                        <a:latin typeface="+mn-lt"/>
                      </a:endParaRPr>
                    </a:p>
                  </a:txBody>
                  <a:tcPr/>
                </a:tc>
                <a:tc>
                  <a:txBody>
                    <a:bodyPr/>
                    <a:lstStyle/>
                    <a:p>
                      <a:pPr algn="ctr"/>
                      <a:r>
                        <a:rPr lang="en-GB" dirty="0" smtClean="0">
                          <a:latin typeface="+mn-lt"/>
                        </a:rPr>
                        <a:t>11.34</a:t>
                      </a:r>
                      <a:endParaRPr lang="en-GB" dirty="0">
                        <a:latin typeface="+mn-lt"/>
                      </a:endParaRPr>
                    </a:p>
                  </a:txBody>
                  <a:tcPr/>
                </a:tc>
                <a:extLst>
                  <a:ext uri="{0D108BD9-81ED-4DB2-BD59-A6C34878D82A}">
                    <a16:rowId xmlns:a16="http://schemas.microsoft.com/office/drawing/2014/main" val="3451293367"/>
                  </a:ext>
                </a:extLst>
              </a:tr>
              <a:tr h="576064">
                <a:tc>
                  <a:txBody>
                    <a:bodyPr/>
                    <a:lstStyle/>
                    <a:p>
                      <a:pPr algn="ctr"/>
                      <a:r>
                        <a:rPr lang="en-GB" dirty="0" smtClean="0">
                          <a:latin typeface="+mn-lt"/>
                        </a:rPr>
                        <a:t>Cl</a:t>
                      </a:r>
                      <a:endParaRPr lang="en-GB" dirty="0">
                        <a:latin typeface="+mn-lt"/>
                      </a:endParaRPr>
                    </a:p>
                  </a:txBody>
                  <a:tcPr/>
                </a:tc>
                <a:tc>
                  <a:txBody>
                    <a:bodyPr/>
                    <a:lstStyle/>
                    <a:p>
                      <a:pPr algn="ctr"/>
                      <a:r>
                        <a:rPr lang="en-GB" dirty="0" smtClean="0">
                          <a:latin typeface="+mn-lt"/>
                        </a:rPr>
                        <a:t>162.66</a:t>
                      </a:r>
                      <a:endParaRPr lang="en-GB" dirty="0">
                        <a:latin typeface="+mn-lt"/>
                      </a:endParaRPr>
                    </a:p>
                  </a:txBody>
                  <a:tcPr/>
                </a:tc>
                <a:tc>
                  <a:txBody>
                    <a:bodyPr/>
                    <a:lstStyle/>
                    <a:p>
                      <a:pPr algn="ctr"/>
                      <a:r>
                        <a:rPr lang="en-GB" dirty="0" smtClean="0">
                          <a:latin typeface="+mn-lt"/>
                        </a:rPr>
                        <a:t>14.94</a:t>
                      </a:r>
                      <a:endParaRPr lang="en-GB" dirty="0">
                        <a:latin typeface="+mn-lt"/>
                      </a:endParaRPr>
                    </a:p>
                  </a:txBody>
                  <a:tcPr/>
                </a:tc>
                <a:extLst>
                  <a:ext uri="{0D108BD9-81ED-4DB2-BD59-A6C34878D82A}">
                    <a16:rowId xmlns:a16="http://schemas.microsoft.com/office/drawing/2014/main" val="57891729"/>
                  </a:ext>
                </a:extLst>
              </a:tr>
              <a:tr h="576064">
                <a:tc>
                  <a:txBody>
                    <a:bodyPr/>
                    <a:lstStyle/>
                    <a:p>
                      <a:pPr algn="ctr"/>
                      <a:r>
                        <a:rPr lang="en-GB" dirty="0" smtClean="0">
                          <a:latin typeface="+mn-lt"/>
                        </a:rPr>
                        <a:t>Ni</a:t>
                      </a:r>
                      <a:endParaRPr lang="en-GB" dirty="0">
                        <a:latin typeface="+mn-lt"/>
                      </a:endParaRPr>
                    </a:p>
                  </a:txBody>
                  <a:tcPr/>
                </a:tc>
                <a:tc>
                  <a:txBody>
                    <a:bodyPr/>
                    <a:lstStyle/>
                    <a:p>
                      <a:pPr algn="ctr"/>
                      <a:r>
                        <a:rPr lang="en-GB" dirty="0" smtClean="0">
                          <a:latin typeface="+mn-lt"/>
                        </a:rPr>
                        <a:t>190.81</a:t>
                      </a:r>
                      <a:endParaRPr lang="en-GB" dirty="0">
                        <a:latin typeface="+mn-lt"/>
                      </a:endParaRPr>
                    </a:p>
                  </a:txBody>
                  <a:tcPr/>
                </a:tc>
                <a:tc>
                  <a:txBody>
                    <a:bodyPr/>
                    <a:lstStyle/>
                    <a:p>
                      <a:pPr algn="ctr"/>
                      <a:r>
                        <a:rPr lang="en-GB" dirty="0" smtClean="0">
                          <a:latin typeface="+mn-lt"/>
                        </a:rPr>
                        <a:t>25.14</a:t>
                      </a:r>
                      <a:endParaRPr lang="en-GB" dirty="0">
                        <a:latin typeface="+mn-lt"/>
                      </a:endParaRPr>
                    </a:p>
                  </a:txBody>
                  <a:tcPr/>
                </a:tc>
                <a:extLst>
                  <a:ext uri="{0D108BD9-81ED-4DB2-BD59-A6C34878D82A}">
                    <a16:rowId xmlns:a16="http://schemas.microsoft.com/office/drawing/2014/main" val="3656543978"/>
                  </a:ext>
                </a:extLst>
              </a:tr>
              <a:tr h="576064">
                <a:tc>
                  <a:txBody>
                    <a:bodyPr/>
                    <a:lstStyle/>
                    <a:p>
                      <a:pPr algn="ctr"/>
                      <a:r>
                        <a:rPr lang="en-GB" dirty="0" smtClean="0">
                          <a:latin typeface="+mn-lt"/>
                        </a:rPr>
                        <a:t>Br</a:t>
                      </a:r>
                      <a:endParaRPr lang="en-GB" dirty="0">
                        <a:latin typeface="+mn-lt"/>
                      </a:endParaRPr>
                    </a:p>
                  </a:txBody>
                  <a:tcPr/>
                </a:tc>
                <a:tc>
                  <a:txBody>
                    <a:bodyPr/>
                    <a:lstStyle/>
                    <a:p>
                      <a:pPr algn="ctr"/>
                      <a:r>
                        <a:rPr lang="en-GB" dirty="0" smtClean="0">
                          <a:latin typeface="+mn-lt"/>
                        </a:rPr>
                        <a:t>218.91</a:t>
                      </a:r>
                      <a:endParaRPr lang="en-GB" dirty="0">
                        <a:latin typeface="+mn-lt"/>
                      </a:endParaRPr>
                    </a:p>
                  </a:txBody>
                  <a:tcPr/>
                </a:tc>
                <a:tc>
                  <a:txBody>
                    <a:bodyPr/>
                    <a:lstStyle/>
                    <a:p>
                      <a:pPr algn="ctr"/>
                      <a:r>
                        <a:rPr lang="en-GB" dirty="0" smtClean="0">
                          <a:latin typeface="+mn-lt"/>
                        </a:rPr>
                        <a:t>31.23</a:t>
                      </a:r>
                      <a:endParaRPr lang="en-GB" dirty="0">
                        <a:latin typeface="+mn-lt"/>
                      </a:endParaRPr>
                    </a:p>
                  </a:txBody>
                  <a:tcPr/>
                </a:tc>
                <a:extLst>
                  <a:ext uri="{0D108BD9-81ED-4DB2-BD59-A6C34878D82A}">
                    <a16:rowId xmlns:a16="http://schemas.microsoft.com/office/drawing/2014/main" val="2566025706"/>
                  </a:ext>
                </a:extLst>
              </a:tr>
              <a:tr h="576064">
                <a:tc>
                  <a:txBody>
                    <a:bodyPr/>
                    <a:lstStyle/>
                    <a:p>
                      <a:pPr algn="ctr"/>
                      <a:r>
                        <a:rPr lang="en-GB" dirty="0" smtClean="0">
                          <a:latin typeface="+mn-lt"/>
                        </a:rPr>
                        <a:t>Ag</a:t>
                      </a:r>
                      <a:endParaRPr lang="en-GB" dirty="0">
                        <a:latin typeface="+mn-lt"/>
                      </a:endParaRPr>
                    </a:p>
                  </a:txBody>
                  <a:tcPr/>
                </a:tc>
                <a:tc>
                  <a:txBody>
                    <a:bodyPr/>
                    <a:lstStyle/>
                    <a:p>
                      <a:pPr algn="ctr"/>
                      <a:r>
                        <a:rPr lang="en-GB" dirty="0" smtClean="0">
                          <a:latin typeface="+mn-lt"/>
                        </a:rPr>
                        <a:t>247.04</a:t>
                      </a:r>
                      <a:endParaRPr lang="en-GB" dirty="0">
                        <a:latin typeface="+mn-lt"/>
                      </a:endParaRPr>
                    </a:p>
                  </a:txBody>
                  <a:tcPr/>
                </a:tc>
                <a:tc>
                  <a:txBody>
                    <a:bodyPr/>
                    <a:lstStyle/>
                    <a:p>
                      <a:pPr algn="ctr"/>
                      <a:r>
                        <a:rPr lang="en-GB" dirty="0" smtClean="0">
                          <a:latin typeface="+mn-lt"/>
                        </a:rPr>
                        <a:t>38.72</a:t>
                      </a:r>
                      <a:endParaRPr lang="en-GB" dirty="0">
                        <a:latin typeface="+mn-lt"/>
                      </a:endParaRPr>
                    </a:p>
                  </a:txBody>
                  <a:tcPr/>
                </a:tc>
                <a:extLst>
                  <a:ext uri="{0D108BD9-81ED-4DB2-BD59-A6C34878D82A}">
                    <a16:rowId xmlns:a16="http://schemas.microsoft.com/office/drawing/2014/main" val="1482897750"/>
                  </a:ext>
                </a:extLst>
              </a:tr>
            </a:tbl>
          </a:graphicData>
        </a:graphic>
      </p:graphicFrame>
    </p:spTree>
    <p:extLst>
      <p:ext uri="{BB962C8B-B14F-4D97-AF65-F5344CB8AC3E}">
        <p14:creationId xmlns:p14="http://schemas.microsoft.com/office/powerpoint/2010/main" val="3308878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572"/>
            <a:ext cx="9144000" cy="523220"/>
          </a:xfrm>
          <a:prstGeom prst="rect">
            <a:avLst/>
          </a:prstGeom>
          <a:solidFill>
            <a:srgbClr val="00B0F0"/>
          </a:solidFill>
        </p:spPr>
        <p:txBody>
          <a:bodyPr wrap="square" rtlCol="0">
            <a:spAutoFit/>
          </a:bodyPr>
          <a:lstStyle/>
          <a:p>
            <a:pPr algn="ctr"/>
            <a:r>
              <a:rPr lang="it-IT" sz="2800" dirty="0" smtClean="0">
                <a:latin typeface="Arial" panose="020B0604020202020204" pitchFamily="34" charset="0"/>
                <a:cs typeface="Arial" panose="020B0604020202020204" pitchFamily="34" charset="0"/>
              </a:rPr>
              <a:t>Results for the channel configuration registers</a:t>
            </a:r>
          </a:p>
        </p:txBody>
      </p:sp>
      <p:graphicFrame>
        <p:nvGraphicFramePr>
          <p:cNvPr id="13" name="Chart 12"/>
          <p:cNvGraphicFramePr>
            <a:graphicFrameLocks/>
          </p:cNvGraphicFramePr>
          <p:nvPr>
            <p:extLst>
              <p:ext uri="{D42A27DB-BD31-4B8C-83A1-F6EECF244321}">
                <p14:modId xmlns:p14="http://schemas.microsoft.com/office/powerpoint/2010/main" val="775816415"/>
              </p:ext>
            </p:extLst>
          </p:nvPr>
        </p:nvGraphicFramePr>
        <p:xfrm>
          <a:off x="179512" y="404664"/>
          <a:ext cx="4705350" cy="3337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435398079"/>
              </p:ext>
            </p:extLst>
          </p:nvPr>
        </p:nvGraphicFramePr>
        <p:xfrm>
          <a:off x="4171523" y="3717032"/>
          <a:ext cx="4956036" cy="295232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076056" y="1052736"/>
            <a:ext cx="3767570" cy="923330"/>
          </a:xfrm>
          <a:prstGeom prst="rect">
            <a:avLst/>
          </a:prstGeom>
          <a:noFill/>
        </p:spPr>
        <p:txBody>
          <a:bodyPr wrap="none" rtlCol="0">
            <a:spAutoFit/>
          </a:bodyPr>
          <a:lstStyle/>
          <a:p>
            <a:r>
              <a:rPr lang="en-GB" dirty="0" smtClean="0">
                <a:solidFill>
                  <a:srgbClr val="FF0000"/>
                </a:solidFill>
              </a:rPr>
              <a:t>Cross section of  SEU</a:t>
            </a:r>
          </a:p>
          <a:p>
            <a:r>
              <a:rPr lang="en-GB" dirty="0">
                <a:solidFill>
                  <a:srgbClr val="FF0000"/>
                </a:solidFill>
              </a:rPr>
              <a:t>f</a:t>
            </a:r>
            <a:r>
              <a:rPr lang="en-GB" dirty="0" smtClean="0">
                <a:solidFill>
                  <a:srgbClr val="FF0000"/>
                </a:solidFill>
              </a:rPr>
              <a:t>or the channel configuration registers</a:t>
            </a:r>
          </a:p>
          <a:p>
            <a:r>
              <a:rPr lang="en-GB" dirty="0" smtClean="0">
                <a:solidFill>
                  <a:srgbClr val="FF0000"/>
                </a:solidFill>
              </a:rPr>
              <a:t>(2688 bit) </a:t>
            </a:r>
          </a:p>
        </p:txBody>
      </p:sp>
      <p:sp>
        <p:nvSpPr>
          <p:cNvPr id="7" name="TextBox 6"/>
          <p:cNvSpPr txBox="1"/>
          <p:nvPr/>
        </p:nvSpPr>
        <p:spPr>
          <a:xfrm>
            <a:off x="107504" y="5661248"/>
            <a:ext cx="5144229" cy="923330"/>
          </a:xfrm>
          <a:prstGeom prst="rect">
            <a:avLst/>
          </a:prstGeom>
          <a:noFill/>
        </p:spPr>
        <p:txBody>
          <a:bodyPr wrap="none" rtlCol="0">
            <a:spAutoFit/>
          </a:bodyPr>
          <a:lstStyle/>
          <a:p>
            <a:r>
              <a:rPr lang="en-GB" dirty="0" smtClean="0">
                <a:solidFill>
                  <a:srgbClr val="FF0000"/>
                </a:solidFill>
              </a:rPr>
              <a:t>1 </a:t>
            </a:r>
            <a:r>
              <a:rPr lang="en-GB" dirty="0" smtClean="0">
                <a:solidFill>
                  <a:srgbClr val="FF0000"/>
                </a:solidFill>
                <a:latin typeface="Times New Roman" panose="02020603050405020304" pitchFamily="18" charset="0"/>
                <a:cs typeface="Times New Roman" panose="02020603050405020304" pitchFamily="18" charset="0"/>
              </a:rPr>
              <a:t>→ </a:t>
            </a:r>
            <a:r>
              <a:rPr lang="en-GB" dirty="0" smtClean="0">
                <a:solidFill>
                  <a:srgbClr val="FF0000"/>
                </a:solidFill>
              </a:rPr>
              <a:t>0 bit upset number </a:t>
            </a:r>
          </a:p>
          <a:p>
            <a:r>
              <a:rPr lang="en-GB" dirty="0">
                <a:solidFill>
                  <a:srgbClr val="FF0000"/>
                </a:solidFill>
              </a:rPr>
              <a:t>i</a:t>
            </a:r>
            <a:r>
              <a:rPr lang="en-GB" dirty="0" smtClean="0">
                <a:solidFill>
                  <a:srgbClr val="FF0000"/>
                </a:solidFill>
              </a:rPr>
              <a:t>s about 2-3 times the 0</a:t>
            </a:r>
            <a:r>
              <a:rPr lang="en-GB" dirty="0">
                <a:solidFill>
                  <a:srgbClr val="FF0000"/>
                </a:solidFill>
                <a:latin typeface="Times New Roman" panose="02020603050405020304" pitchFamily="18" charset="0"/>
                <a:cs typeface="Times New Roman" panose="02020603050405020304" pitchFamily="18" charset="0"/>
              </a:rPr>
              <a:t> → </a:t>
            </a:r>
            <a:r>
              <a:rPr lang="en-GB" dirty="0" smtClean="0">
                <a:solidFill>
                  <a:srgbClr val="FF0000"/>
                </a:solidFill>
              </a:rPr>
              <a:t>1 bit upset number</a:t>
            </a:r>
          </a:p>
          <a:p>
            <a:r>
              <a:rPr lang="en-GB" dirty="0" smtClean="0">
                <a:solidFill>
                  <a:srgbClr val="FF0000"/>
                </a:solidFill>
              </a:rPr>
              <a:t>Measurement for the channel configuration registers</a:t>
            </a:r>
          </a:p>
        </p:txBody>
      </p:sp>
    </p:spTree>
    <p:extLst>
      <p:ext uri="{BB962C8B-B14F-4D97-AF65-F5344CB8AC3E}">
        <p14:creationId xmlns:p14="http://schemas.microsoft.com/office/powerpoint/2010/main" val="3765639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572"/>
            <a:ext cx="9144000" cy="523220"/>
          </a:xfrm>
          <a:prstGeom prst="rect">
            <a:avLst/>
          </a:prstGeom>
          <a:solidFill>
            <a:srgbClr val="00B0F0"/>
          </a:solidFill>
        </p:spPr>
        <p:txBody>
          <a:bodyPr wrap="square" rtlCol="0">
            <a:spAutoFit/>
          </a:bodyPr>
          <a:lstStyle/>
          <a:p>
            <a:pPr algn="ctr"/>
            <a:r>
              <a:rPr lang="it-IT" sz="2800" dirty="0" smtClean="0">
                <a:latin typeface="Arial" panose="020B0604020202020204" pitchFamily="34" charset="0"/>
                <a:cs typeface="Arial" panose="020B0604020202020204" pitchFamily="34" charset="0"/>
              </a:rPr>
              <a:t>Comparison to the ToPix family</a:t>
            </a:r>
          </a:p>
        </p:txBody>
      </p:sp>
      <p:graphicFrame>
        <p:nvGraphicFramePr>
          <p:cNvPr id="5" name="Chart 4"/>
          <p:cNvGraphicFramePr>
            <a:graphicFrameLocks/>
          </p:cNvGraphicFramePr>
          <p:nvPr>
            <p:extLst>
              <p:ext uri="{D42A27DB-BD31-4B8C-83A1-F6EECF244321}">
                <p14:modId xmlns:p14="http://schemas.microsoft.com/office/powerpoint/2010/main" val="3533870952"/>
              </p:ext>
            </p:extLst>
          </p:nvPr>
        </p:nvGraphicFramePr>
        <p:xfrm>
          <a:off x="518160" y="869133"/>
          <a:ext cx="8107680" cy="5800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3719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572"/>
            <a:ext cx="9144000" cy="523220"/>
          </a:xfrm>
          <a:prstGeom prst="rect">
            <a:avLst/>
          </a:prstGeom>
          <a:solidFill>
            <a:srgbClr val="00B0F0"/>
          </a:solidFill>
        </p:spPr>
        <p:txBody>
          <a:bodyPr wrap="square" rtlCol="0">
            <a:spAutoFit/>
          </a:bodyPr>
          <a:lstStyle/>
          <a:p>
            <a:pPr algn="ctr"/>
            <a:r>
              <a:rPr lang="it-IT" sz="2800" dirty="0" smtClean="0">
                <a:latin typeface="Arial" panose="020B0604020202020204" pitchFamily="34" charset="0"/>
                <a:cs typeface="Arial" panose="020B0604020202020204" pitchFamily="34" charset="0"/>
              </a:rPr>
              <a:t>Cross section </a:t>
            </a:r>
            <a:r>
              <a:rPr lang="it-IT" sz="2800" dirty="0" smtClean="0">
                <a:latin typeface="Symbol" panose="05050102010706020507" pitchFamily="18" charset="2"/>
                <a:cs typeface="Arial" panose="020B0604020202020204" pitchFamily="34" charset="0"/>
              </a:rPr>
              <a:t>S</a:t>
            </a:r>
            <a:r>
              <a:rPr lang="it-IT" sz="2800" dirty="0" smtClean="0">
                <a:latin typeface="Arial" panose="020B0604020202020204" pitchFamily="34" charset="0"/>
                <a:cs typeface="Arial" panose="020B0604020202020204" pitchFamily="34" charset="0"/>
              </a:rPr>
              <a:t> in the PANDA environment I</a:t>
            </a:r>
          </a:p>
        </p:txBody>
      </p:sp>
      <p:sp>
        <p:nvSpPr>
          <p:cNvPr id="11" name="TextBox 10"/>
          <p:cNvSpPr txBox="1"/>
          <p:nvPr/>
        </p:nvSpPr>
        <p:spPr>
          <a:xfrm>
            <a:off x="251520" y="620688"/>
            <a:ext cx="8821389" cy="2246769"/>
          </a:xfrm>
          <a:prstGeom prst="rect">
            <a:avLst/>
          </a:prstGeom>
          <a:noFill/>
          <a:ln w="38100">
            <a:noFill/>
          </a:ln>
        </p:spPr>
        <p:txBody>
          <a:bodyPr wrap="none" rtlCol="0">
            <a:spAutoFit/>
          </a:bodyPr>
          <a:lstStyle/>
          <a:p>
            <a:pPr marL="342900" indent="-342900">
              <a:buFont typeface="Arial" panose="020B0604020202020204" pitchFamily="34" charset="0"/>
              <a:buChar char="•"/>
            </a:pPr>
            <a:r>
              <a:rPr lang="en-GB" sz="2000" dirty="0"/>
              <a:t>The SEU cross section</a:t>
            </a:r>
            <a:r>
              <a:rPr lang="en-GB" sz="2000" dirty="0">
                <a:latin typeface="Symbol" panose="05050102010706020507" pitchFamily="18" charset="2"/>
              </a:rPr>
              <a:t> S </a:t>
            </a:r>
            <a:r>
              <a:rPr lang="en-GB" sz="2000" dirty="0"/>
              <a:t>in the hadron environment is evaluated </a:t>
            </a:r>
            <a:r>
              <a:rPr lang="en-GB" sz="2000" dirty="0" smtClean="0"/>
              <a:t>on the basis of:</a:t>
            </a:r>
          </a:p>
          <a:p>
            <a:pPr marL="342900" indent="-342900">
              <a:buFont typeface="Arial" panose="020B0604020202020204" pitchFamily="34" charset="0"/>
              <a:buChar char="•"/>
            </a:pPr>
            <a:endParaRPr lang="en-GB" sz="2000" dirty="0"/>
          </a:p>
          <a:p>
            <a:r>
              <a:rPr lang="en-GB" sz="2000" dirty="0" smtClean="0"/>
              <a:t>M. </a:t>
            </a:r>
            <a:r>
              <a:rPr lang="en-GB" sz="2000" dirty="0" err="1" smtClean="0"/>
              <a:t>Huhtinen</a:t>
            </a:r>
            <a:r>
              <a:rPr lang="en-GB" sz="2000" dirty="0" smtClean="0"/>
              <a:t> and F. </a:t>
            </a:r>
            <a:r>
              <a:rPr lang="en-GB" sz="2000" dirty="0" err="1" smtClean="0"/>
              <a:t>Faccio</a:t>
            </a:r>
            <a:r>
              <a:rPr lang="en-GB" sz="2000" dirty="0" smtClean="0"/>
              <a:t> </a:t>
            </a:r>
          </a:p>
          <a:p>
            <a:r>
              <a:rPr lang="en-GB" sz="2000" dirty="0" smtClean="0"/>
              <a:t>Computational method to estimate the Single Event Upset rates </a:t>
            </a:r>
          </a:p>
          <a:p>
            <a:r>
              <a:rPr lang="en-GB" sz="2000" dirty="0" smtClean="0"/>
              <a:t>in an accelerator environment, NIM A 450 (2000), 155-172</a:t>
            </a:r>
          </a:p>
          <a:p>
            <a:pPr marL="342900" indent="-342900">
              <a:buFont typeface="Arial" panose="020B0604020202020204" pitchFamily="34" charset="0"/>
              <a:buChar char="•"/>
            </a:pPr>
            <a:endParaRPr lang="en-GB" sz="2000" dirty="0"/>
          </a:p>
          <a:p>
            <a:endParaRPr lang="en-GB" sz="2000" dirty="0" smtClean="0"/>
          </a:p>
        </p:txBody>
      </p:sp>
      <p:pic>
        <p:nvPicPr>
          <p:cNvPr id="13" name="Picture 12"/>
          <p:cNvPicPr>
            <a:picLocks noChangeAspect="1"/>
          </p:cNvPicPr>
          <p:nvPr/>
        </p:nvPicPr>
        <p:blipFill>
          <a:blip r:embed="rId3"/>
          <a:stretch>
            <a:fillRect/>
          </a:stretch>
        </p:blipFill>
        <p:spPr>
          <a:xfrm>
            <a:off x="5076056" y="2204864"/>
            <a:ext cx="3940734" cy="3979143"/>
          </a:xfrm>
          <a:prstGeom prst="rect">
            <a:avLst/>
          </a:prstGeom>
        </p:spPr>
      </p:pic>
      <p:sp>
        <p:nvSpPr>
          <p:cNvPr id="15" name="TextBox 14"/>
          <p:cNvSpPr txBox="1"/>
          <p:nvPr/>
        </p:nvSpPr>
        <p:spPr>
          <a:xfrm>
            <a:off x="5652120" y="6251414"/>
            <a:ext cx="2865143" cy="584775"/>
          </a:xfrm>
          <a:prstGeom prst="rect">
            <a:avLst/>
          </a:prstGeom>
          <a:noFill/>
        </p:spPr>
        <p:txBody>
          <a:bodyPr wrap="none" rtlCol="0">
            <a:spAutoFit/>
          </a:bodyPr>
          <a:lstStyle/>
          <a:p>
            <a:r>
              <a:rPr lang="en-GB" sz="1600" dirty="0" smtClean="0"/>
              <a:t>Energy deposition probabilities. </a:t>
            </a:r>
          </a:p>
          <a:p>
            <a:r>
              <a:rPr lang="en-GB" sz="1600" dirty="0" smtClean="0"/>
              <a:t>Sensitive volume: 1x1x1 </a:t>
            </a:r>
            <a:r>
              <a:rPr lang="en-GB" sz="1600" dirty="0" smtClean="0">
                <a:latin typeface="Symbol" panose="05050102010706020507" pitchFamily="18" charset="2"/>
              </a:rPr>
              <a:t>m</a:t>
            </a:r>
            <a:r>
              <a:rPr lang="en-GB" sz="1600" dirty="0" smtClean="0"/>
              <a:t>m</a:t>
            </a:r>
            <a:r>
              <a:rPr lang="en-GB" sz="1600" baseline="30000" dirty="0" smtClean="0"/>
              <a:t>3</a:t>
            </a:r>
            <a:endParaRPr lang="en-GB" sz="1600" dirty="0"/>
          </a:p>
        </p:txBody>
      </p:sp>
      <p:pic>
        <p:nvPicPr>
          <p:cNvPr id="16" name="Picture 15"/>
          <p:cNvPicPr>
            <a:picLocks noChangeAspect="1"/>
          </p:cNvPicPr>
          <p:nvPr/>
        </p:nvPicPr>
        <p:blipFill>
          <a:blip r:embed="rId4"/>
          <a:stretch>
            <a:fillRect/>
          </a:stretch>
        </p:blipFill>
        <p:spPr>
          <a:xfrm>
            <a:off x="683568" y="2420888"/>
            <a:ext cx="3152775" cy="914400"/>
          </a:xfrm>
          <a:prstGeom prst="rect">
            <a:avLst/>
          </a:prstGeom>
        </p:spPr>
      </p:pic>
      <p:pic>
        <p:nvPicPr>
          <p:cNvPr id="17" name="Picture 16"/>
          <p:cNvPicPr>
            <a:picLocks noChangeAspect="1"/>
          </p:cNvPicPr>
          <p:nvPr/>
        </p:nvPicPr>
        <p:blipFill>
          <a:blip r:embed="rId5"/>
          <a:stretch>
            <a:fillRect/>
          </a:stretch>
        </p:blipFill>
        <p:spPr>
          <a:xfrm>
            <a:off x="611560" y="3429000"/>
            <a:ext cx="3960440" cy="2672890"/>
          </a:xfrm>
          <a:prstGeom prst="rect">
            <a:avLst/>
          </a:prstGeom>
        </p:spPr>
      </p:pic>
      <p:sp>
        <p:nvSpPr>
          <p:cNvPr id="18" name="TextBox 17"/>
          <p:cNvSpPr txBox="1"/>
          <p:nvPr/>
        </p:nvSpPr>
        <p:spPr>
          <a:xfrm>
            <a:off x="1475656" y="6093296"/>
            <a:ext cx="2071273" cy="338554"/>
          </a:xfrm>
          <a:prstGeom prst="rect">
            <a:avLst/>
          </a:prstGeom>
          <a:noFill/>
        </p:spPr>
        <p:txBody>
          <a:bodyPr wrap="none" rtlCol="0">
            <a:spAutoFit/>
          </a:bodyPr>
          <a:lstStyle/>
          <a:p>
            <a:r>
              <a:rPr lang="en-GB" sz="1600" dirty="0" smtClean="0"/>
              <a:t>Weibull fit convolution</a:t>
            </a:r>
            <a:endParaRPr lang="en-GB" sz="1600" dirty="0"/>
          </a:p>
        </p:txBody>
      </p:sp>
    </p:spTree>
    <p:extLst>
      <p:ext uri="{BB962C8B-B14F-4D97-AF65-F5344CB8AC3E}">
        <p14:creationId xmlns:p14="http://schemas.microsoft.com/office/powerpoint/2010/main" val="529016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4063</TotalTime>
  <Words>1532</Words>
  <Application>Microsoft Office PowerPoint</Application>
  <PresentationFormat>On-screen Show (4:3)</PresentationFormat>
  <Paragraphs>287</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calvo</dc:creator>
  <cp:lastModifiedBy>calvo</cp:lastModifiedBy>
  <cp:revision>680</cp:revision>
  <cp:lastPrinted>2019-06-14T14:18:50Z</cp:lastPrinted>
  <dcterms:created xsi:type="dcterms:W3CDTF">2014-02-27T10:55:08Z</dcterms:created>
  <dcterms:modified xsi:type="dcterms:W3CDTF">2019-06-25T06:38:35Z</dcterms:modified>
</cp:coreProperties>
</file>