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70" r:id="rId3"/>
    <p:sldId id="271" r:id="rId4"/>
    <p:sldId id="27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18" autoAdjust="0"/>
    <p:restoredTop sz="94660"/>
  </p:normalViewPr>
  <p:slideViewPr>
    <p:cSldViewPr showGuides="1">
      <p:cViewPr varScale="1">
        <p:scale>
          <a:sx n="115" d="100"/>
          <a:sy n="115" d="100"/>
        </p:scale>
        <p:origin x="328" y="192"/>
      </p:cViewPr>
      <p:guideLst>
        <p:guide orient="horz" pos="1026"/>
        <p:guide pos="23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353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E1389CC-567B-462D-9606-5A6D48725E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2223E6-8DEC-4459-8B52-D06E9BD3DA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9E86A-6679-4EC8-847C-9F954F45BF68}" type="datetimeFigureOut">
              <a:rPr lang="de-DE" smtClean="0"/>
              <a:t>24.06.19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E09F90-192B-4C21-A710-7EFC4BA93B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77B6243-ABD9-472E-9641-6E7B2B863D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8E8B7-5326-4A3E-8AE4-83D3CDA8A9F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57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3C419-10E8-4216-A6CC-B7C8A23909AD}" type="datetimeFigureOut">
              <a:rPr lang="de-DE" smtClean="0"/>
              <a:t>24.06.19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6CAD1-FD47-46B0-9C16-1B81F4E690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2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2444192"/>
            <a:ext cx="10728325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1088740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CEB1C7-3CEB-41C0-967D-A5811A09D93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9532" y="6423285"/>
            <a:ext cx="2304000" cy="11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0BABBA3-207B-428D-8CD0-97794373E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pic>
        <p:nvPicPr>
          <p:cNvPr id="1026" name="Picture 2" descr="https://panda.gsi.de/system/files/user_uploads/u.kurilla/material/PANDA_logo_640x146_20170322132536.png">
            <a:extLst>
              <a:ext uri="{FF2B5EF4-FFF2-40B4-BE49-F238E27FC236}">
                <a16:creationId xmlns:a16="http://schemas.microsoft.com/office/drawing/2014/main" id="{5CB43960-552A-BC42-952D-87589EB42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865" y="6037510"/>
            <a:ext cx="2412268" cy="55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5201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000"/>
            <a:ext cx="12192000" cy="5067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537344"/>
            <a:ext cx="10728323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8" y="2660216"/>
            <a:ext cx="10728324" cy="516756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8" y="1124744"/>
            <a:ext cx="10728325" cy="136180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1800" b="1" cap="none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D7831BC-0764-4D94-B436-8046AD2DF0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7390AF7B-9835-4AEF-ADBF-224AF53FB4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9532" y="6423285"/>
            <a:ext cx="23040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8" name="Picture 2" descr="https://panda.gsi.de/system/files/user_uploads/u.kurilla/material/PANDA_logo_640x146_20170322132536.png">
            <a:extLst>
              <a:ext uri="{FF2B5EF4-FFF2-40B4-BE49-F238E27FC236}">
                <a16:creationId xmlns:a16="http://schemas.microsoft.com/office/drawing/2014/main" id="{00AD81E5-3CFD-3A4A-AA4C-4D9E112AE2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865" y="6037510"/>
            <a:ext cx="2412268" cy="55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604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70822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185084"/>
            <a:ext cx="10728325" cy="727162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sz="3200" b="1" cap="all" spc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33D537E-7D32-4AF3-8F50-037B43117F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02F77179-7DE6-490F-AFDB-836C5B895F0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532" y="6423285"/>
            <a:ext cx="23040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11" name="Picture 2" descr="https://panda.gsi.de/system/files/user_uploads/u.kurilla/material/PANDA_logo_640x146_20170322132536.png">
            <a:extLst>
              <a:ext uri="{FF2B5EF4-FFF2-40B4-BE49-F238E27FC236}">
                <a16:creationId xmlns:a16="http://schemas.microsoft.com/office/drawing/2014/main" id="{66E35E9C-2A74-8B4F-A111-4F62BF8C5D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865" y="6037510"/>
            <a:ext cx="2412268" cy="55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4942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E713E3ED-78BF-4AEF-A5C2-46B7E751DB0E}"/>
              </a:ext>
            </a:extLst>
          </p:cNvPr>
          <p:cNvSpPr/>
          <p:nvPr userDrawn="1"/>
        </p:nvSpPr>
        <p:spPr>
          <a:xfrm>
            <a:off x="0" y="3429000"/>
            <a:ext cx="12192000" cy="1980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54A1B7C4-7B43-4178-878E-3C1A63AA60F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41313"/>
            <a:ext cx="11449050" cy="308768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1839" y="3633688"/>
            <a:ext cx="10728324" cy="623404"/>
          </a:xfrm>
        </p:spPr>
        <p:txBody>
          <a:bodyPr anchor="t"/>
          <a:lstStyle>
            <a:lvl1pPr algn="l">
              <a:lnSpc>
                <a:spcPct val="114000"/>
              </a:lnSpc>
              <a:spcBef>
                <a:spcPts val="0"/>
              </a:spcBef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Headline 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1837" y="4911514"/>
            <a:ext cx="10728325" cy="360000"/>
          </a:xfrm>
        </p:spPr>
        <p:txBody>
          <a:bodyPr/>
          <a:lstStyle>
            <a:lvl1pPr marL="0" indent="0" algn="l">
              <a:buNone/>
              <a:defRPr sz="1600" cap="all" spc="6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Datum  |  Name</a:t>
            </a:r>
            <a:endParaRPr lang="en-US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D585CE71-710A-4145-8AA7-7070BBC1B7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837" y="4221088"/>
            <a:ext cx="10728325" cy="547142"/>
          </a:xfrm>
        </p:spPr>
        <p:txBody>
          <a:bodyPr vert="horz" lIns="0" tIns="0" rIns="0" bIns="0" rtlCol="0" anchor="t" anchorCtr="0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  <a:defRPr lang="de-DE" sz="1800" b="1" cap="none" spc="0" baseline="0" dirty="0">
                <a:solidFill>
                  <a:schemeClr val="accent2"/>
                </a:solidFill>
              </a:defRPr>
            </a:lvl1pPr>
          </a:lstStyle>
          <a:p>
            <a:pPr marL="228600" lvl="0" indent="-228600">
              <a:lnSpc>
                <a:spcPct val="100000"/>
              </a:lnSpc>
              <a:spcBef>
                <a:spcPts val="0"/>
              </a:spcBef>
            </a:pPr>
            <a:r>
              <a:rPr lang="de-DE" dirty="0" err="1"/>
              <a:t>Subline</a:t>
            </a:r>
            <a:r>
              <a:rPr lang="de-DE" dirty="0"/>
              <a:t> der Präsentation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36BB06C-78EA-49C8-AAD0-451B7CEFC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1F0FB68E-EE59-46F0-A3EA-690446700A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532" y="6423285"/>
            <a:ext cx="23040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2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 </a:t>
            </a:r>
          </a:p>
        </p:txBody>
      </p:sp>
      <p:pic>
        <p:nvPicPr>
          <p:cNvPr id="11" name="Picture 2" descr="https://panda.gsi.de/system/files/user_uploads/u.kurilla/material/PANDA_logo_640x146_20170322132536.png">
            <a:extLst>
              <a:ext uri="{FF2B5EF4-FFF2-40B4-BE49-F238E27FC236}">
                <a16:creationId xmlns:a16="http://schemas.microsoft.com/office/drawing/2014/main" id="{B5ED4C51-3CAE-B74D-8CCD-C63B1F6B19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865" y="6037510"/>
            <a:ext cx="2412268" cy="55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1359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61" userDrawn="1">
          <p15:clr>
            <a:srgbClr val="FBAE40"/>
          </p15:clr>
        </p15:guide>
        <p15:guide id="2" pos="721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9131D45-53F7-1B47-90FD-87D9B07D749E}" type="datetime3">
              <a:rPr lang="de-DE" smtClean="0"/>
              <a:t>24/06/2019</a:t>
            </a:fld>
            <a:endParaRPr lang="de-DE" dirty="0"/>
          </a:p>
        </p:txBody>
      </p:sp>
      <p:sp>
        <p:nvSpPr>
          <p:cNvPr id="18" name="Foliennummernplatzhalter 17">
            <a:extLst>
              <a:ext uri="{FF2B5EF4-FFF2-40B4-BE49-F238E27FC236}">
                <a16:creationId xmlns:a16="http://schemas.microsoft.com/office/drawing/2014/main" id="{BFF90422-5EA9-49BF-B256-D3D2AA4EDC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/>
              <a:t>Seite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F0FEB314-58C6-43FB-BF57-07B357AFA1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20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kle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1578310"/>
            <a:ext cx="11449050" cy="4190666"/>
          </a:xfrm>
        </p:spPr>
        <p:txBody>
          <a:bodyPr/>
          <a:lstStyle>
            <a:lvl1pPr marL="177800" indent="-177800">
              <a:defRPr sz="1800"/>
            </a:lvl1pPr>
            <a:lvl2pPr marL="361950" indent="-184150">
              <a:defRPr sz="1800"/>
            </a:lvl2pPr>
            <a:lvl3pPr marL="539750" indent="-177800">
              <a:defRPr sz="1800"/>
            </a:lvl3pPr>
            <a:lvl4pPr marL="717550" indent="-177800">
              <a:defRPr sz="1800"/>
            </a:lvl4pPr>
            <a:lvl5pPr marL="895350" indent="-177800">
              <a:defRPr sz="18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7" name="Datumsplatzhalter 16">
            <a:extLst>
              <a:ext uri="{FF2B5EF4-FFF2-40B4-BE49-F238E27FC236}">
                <a16:creationId xmlns:a16="http://schemas.microsoft.com/office/drawing/2014/main" id="{8D88C6F8-099A-4D39-8533-B1EEB7F052D4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86D3A9E-AEC3-254F-B978-2F5325DAA208}" type="datetime3">
              <a:rPr lang="de-DE" smtClean="0"/>
              <a:t>24/06/2019</a:t>
            </a:fld>
            <a:endParaRPr lang="de-DE" dirty="0"/>
          </a:p>
        </p:txBody>
      </p:sp>
      <p:sp>
        <p:nvSpPr>
          <p:cNvPr id="18" name="Foliennummernplatzhalter 17">
            <a:extLst>
              <a:ext uri="{FF2B5EF4-FFF2-40B4-BE49-F238E27FC236}">
                <a16:creationId xmlns:a16="http://schemas.microsoft.com/office/drawing/2014/main" id="{BFF90422-5EA9-49BF-B256-D3D2AA4EDCC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/>
              <a:t>Seite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Textplatzhalter 10">
            <a:extLst>
              <a:ext uri="{FF2B5EF4-FFF2-40B4-BE49-F238E27FC236}">
                <a16:creationId xmlns:a16="http://schemas.microsoft.com/office/drawing/2014/main" id="{29624FD4-E8F5-4C76-8AB0-019D7FCEAAD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3926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203E-FCB8-184F-843B-333B82E215CD}" type="datetime3">
              <a:rPr lang="de-DE" smtClean="0"/>
              <a:t>24/06/2019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FEBD5A-CDB1-411E-9184-7981E1A30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Bildplatzhalter 4">
            <a:extLst>
              <a:ext uri="{FF2B5EF4-FFF2-40B4-BE49-F238E27FC236}">
                <a16:creationId xmlns:a16="http://schemas.microsoft.com/office/drawing/2014/main" id="{8A00DEAD-5DE0-4EC4-9106-51A82A9A04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1A390F4-CC78-4ED1-8D50-5D59AE8D05B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23A5E56D-954A-4968-9BC8-DFAC877CAA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3338" y="1628775"/>
            <a:ext cx="5437187" cy="3168377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1C326D2C-F758-4203-BE3D-8CDB8EB3094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338" y="4900254"/>
            <a:ext cx="5437187" cy="86872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3" name="Textplatzhalter 10">
            <a:extLst>
              <a:ext uri="{FF2B5EF4-FFF2-40B4-BE49-F238E27FC236}">
                <a16:creationId xmlns:a16="http://schemas.microsoft.com/office/drawing/2014/main" id="{8D87DCD3-D230-4056-A20A-D9CBA549CE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165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283517E-5B20-4272-8660-1A906CDE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C97-D099-D347-A06C-6AAB76F9F708}" type="datetime3">
              <a:rPr lang="de-DE" smtClean="0"/>
              <a:t>24/06/2019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FEBD5A-CDB1-411E-9184-7981E1A30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10">
            <a:extLst>
              <a:ext uri="{FF2B5EF4-FFF2-40B4-BE49-F238E27FC236}">
                <a16:creationId xmlns:a16="http://schemas.microsoft.com/office/drawing/2014/main" id="{F63E2467-CDE8-4456-BDC8-2E6458C092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774" y="938786"/>
            <a:ext cx="11449049" cy="509994"/>
          </a:xfrm>
        </p:spPr>
        <p:txBody>
          <a:bodyPr/>
          <a:lstStyle>
            <a:lvl1pPr marL="0" indent="0">
              <a:lnSpc>
                <a:spcPct val="114000"/>
              </a:lnSpc>
              <a:spcAft>
                <a:spcPts val="0"/>
              </a:spcAft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 err="1"/>
              <a:t>Subline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187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9D9CA0-0D3A-430F-A273-E4F9DC8D4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EA90-5A26-A54D-B039-D7B94497C13A}" type="datetime3">
              <a:rPr lang="de-DE" smtClean="0"/>
              <a:t>24/06/2019</a:t>
            </a:fld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E8AF11-FB81-42DE-B82C-BAAE6442B5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A52F4D17-1AD6-42D9-B93A-EB002C62F43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1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475" y="1563143"/>
            <a:ext cx="11449050" cy="42142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6105" y="6381328"/>
            <a:ext cx="1600508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34F86B4-F37D-A24A-88A1-8DB513790D5C}" type="datetime3">
              <a:rPr lang="de-DE" noProof="0" smtClean="0"/>
              <a:t>24/06/2019</a:t>
            </a:fld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8290" y="6381328"/>
            <a:ext cx="720000" cy="2211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Seite </a:t>
            </a:r>
            <a:fld id="{A52F4D17-1AD6-42D9-B93A-EB002C62F438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475" y="324000"/>
            <a:ext cx="11449050" cy="11247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Mastertitelformat bearbeiten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2C4F5F8-9F24-424C-8284-2E94052236C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8656" y="6005352"/>
            <a:ext cx="1881980" cy="548854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658AF006-3416-44FA-BBD1-BCE9F27A196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32" y="6424763"/>
            <a:ext cx="2304000" cy="117322"/>
          </a:xfrm>
          <a:prstGeom prst="rect">
            <a:avLst/>
          </a:prstGeom>
        </p:spPr>
      </p:pic>
      <p:pic>
        <p:nvPicPr>
          <p:cNvPr id="8" name="Picture 2" descr="https://panda.gsi.de/system/files/user_uploads/u.kurilla/material/PANDA_logo_640x146_20170322132536.png">
            <a:extLst>
              <a:ext uri="{FF2B5EF4-FFF2-40B4-BE49-F238E27FC236}">
                <a16:creationId xmlns:a16="http://schemas.microsoft.com/office/drawing/2014/main" id="{FA61C740-060F-104B-93A4-8B6A3483F4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591" y="324000"/>
            <a:ext cx="2412268" cy="550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74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71" r:id="rId4"/>
    <p:sldLayoutId id="2147483662" r:id="rId5"/>
    <p:sldLayoutId id="2147483672" r:id="rId6"/>
    <p:sldLayoutId id="2147483673" r:id="rId7"/>
    <p:sldLayoutId id="2147483666" r:id="rId8"/>
    <p:sldLayoutId id="2147483667" r:id="rId9"/>
  </p:sldLayoutIdLst>
  <p:hf hdr="0" ftr="0"/>
  <p:txStyles>
    <p:titleStyle>
      <a:lvl1pPr algn="l" defTabSz="914400" rtl="0" eaLnBrk="1" latinLnBrk="0" hangingPunct="1">
        <a:lnSpc>
          <a:spcPct val="114000"/>
        </a:lnSpc>
        <a:spcBef>
          <a:spcPct val="0"/>
        </a:spcBef>
        <a:buNone/>
        <a:defRPr sz="3200" b="1" kern="1200" cap="all" spc="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0850" indent="-23495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667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9535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7600" indent="-2159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6" userDrawn="1">
          <p15:clr>
            <a:srgbClr val="F26B43"/>
          </p15:clr>
        </p15:guide>
        <p15:guide id="2" pos="234" userDrawn="1">
          <p15:clr>
            <a:srgbClr val="F26B43"/>
          </p15:clr>
        </p15:guide>
        <p15:guide id="3" pos="7446" userDrawn="1">
          <p15:clr>
            <a:srgbClr val="F26B43"/>
          </p15:clr>
        </p15:guide>
        <p15:guide id="4" orient="horz" pos="278" userDrawn="1">
          <p15:clr>
            <a:srgbClr val="F26B43"/>
          </p15:clr>
        </p15:guide>
        <p15:guide id="6" pos="3659" userDrawn="1">
          <p15:clr>
            <a:srgbClr val="F26B43"/>
          </p15:clr>
        </p15:guide>
        <p15:guide id="7" pos="4021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21900-D67C-1F47-9AB7-E053D63F2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MVD Status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D606B86-09EB-D142-BC61-9C837F9479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25.6.2019	Tobias </a:t>
            </a:r>
            <a:r>
              <a:rPr lang="en-US" dirty="0" err="1"/>
              <a:t>Stockmanns</a:t>
            </a:r>
            <a:endParaRPr lang="en-US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68EF130-C555-2C44-A9F2-A12F50E9599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Jülich</a:t>
            </a:r>
            <a:endParaRPr lang="en-US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D691213-712C-5444-AF2B-19F0820E57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6C5746D-9B2E-BF49-A347-2EFF1B236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F67C976-48E8-DF49-BB96-2256E2A4C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err="1"/>
              <a:t>Preparations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carbon</a:t>
            </a:r>
            <a:r>
              <a:rPr lang="de-DE" sz="1800" dirty="0"/>
              <a:t> </a:t>
            </a:r>
            <a:r>
              <a:rPr lang="de-DE" sz="1800" dirty="0" err="1"/>
              <a:t>fiber</a:t>
            </a:r>
            <a:r>
              <a:rPr lang="de-DE" sz="1800" dirty="0"/>
              <a:t> </a:t>
            </a:r>
            <a:r>
              <a:rPr lang="de-DE" sz="1800" dirty="0" err="1"/>
              <a:t>reinforced</a:t>
            </a:r>
            <a:r>
              <a:rPr lang="de-DE" sz="1800" dirty="0"/>
              <a:t> </a:t>
            </a:r>
            <a:r>
              <a:rPr lang="de-DE" sz="1800" dirty="0" err="1"/>
              <a:t>plastics</a:t>
            </a:r>
            <a:r>
              <a:rPr lang="de-DE" sz="1800" dirty="0"/>
              <a:t> </a:t>
            </a:r>
            <a:r>
              <a:rPr lang="de-DE" sz="1800" dirty="0" err="1"/>
              <a:t>production</a:t>
            </a:r>
            <a:r>
              <a:rPr lang="de-DE" sz="1800" dirty="0"/>
              <a:t> at FZJ/ZEA</a:t>
            </a:r>
          </a:p>
          <a:p>
            <a:pPr lvl="1"/>
            <a:r>
              <a:rPr lang="de-DE" sz="1800" dirty="0" err="1"/>
              <a:t>Ordering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autoclave</a:t>
            </a:r>
            <a:endParaRPr lang="de-DE" sz="1800" dirty="0"/>
          </a:p>
          <a:p>
            <a:r>
              <a:rPr lang="de-DE" sz="1800" dirty="0"/>
              <a:t>6 BL4 </a:t>
            </a:r>
            <a:r>
              <a:rPr lang="de-DE" sz="1800" dirty="0" err="1"/>
              <a:t>staves</a:t>
            </a:r>
            <a:r>
              <a:rPr lang="de-DE" sz="1800" dirty="0"/>
              <a:t> </a:t>
            </a:r>
            <a:r>
              <a:rPr lang="de-DE" sz="1800" dirty="0" err="1"/>
              <a:t>produced</a:t>
            </a:r>
            <a:r>
              <a:rPr lang="de-DE" sz="1800" dirty="0"/>
              <a:t> at IKV Aachen</a:t>
            </a:r>
          </a:p>
          <a:p>
            <a:pPr lvl="1"/>
            <a:r>
              <a:rPr lang="de-DE" sz="1800" dirty="0" err="1"/>
              <a:t>Meet</a:t>
            </a:r>
            <a:r>
              <a:rPr lang="de-DE" sz="1800" dirty="0"/>
              <a:t> </a:t>
            </a:r>
            <a:r>
              <a:rPr lang="de-DE" sz="1800" dirty="0" err="1"/>
              <a:t>requirements</a:t>
            </a:r>
            <a:endParaRPr lang="de-DE" sz="1800" dirty="0"/>
          </a:p>
          <a:p>
            <a:pPr lvl="1"/>
            <a:r>
              <a:rPr lang="de-DE" sz="1800" dirty="0" err="1"/>
              <a:t>Production</a:t>
            </a:r>
            <a:r>
              <a:rPr lang="de-DE" sz="1800" dirty="0"/>
              <a:t> </a:t>
            </a:r>
            <a:r>
              <a:rPr lang="de-DE" sz="1800" dirty="0" err="1"/>
              <a:t>process</a:t>
            </a:r>
            <a:r>
              <a:rPr lang="de-DE" sz="1800" dirty="0"/>
              <a:t> still </a:t>
            </a:r>
            <a:r>
              <a:rPr lang="de-DE" sz="1800" dirty="0" err="1"/>
              <a:t>needs</a:t>
            </a:r>
            <a:r>
              <a:rPr lang="de-DE" sz="1800" dirty="0"/>
              <a:t> </a:t>
            </a:r>
            <a:r>
              <a:rPr lang="de-DE" sz="1800" dirty="0" err="1"/>
              <a:t>improvements</a:t>
            </a:r>
            <a:endParaRPr lang="de-DE" sz="1800" dirty="0"/>
          </a:p>
          <a:p>
            <a:pPr lvl="1"/>
            <a:r>
              <a:rPr lang="de-DE" sz="1800" dirty="0"/>
              <a:t>Regular </a:t>
            </a:r>
            <a:r>
              <a:rPr lang="de-DE" sz="1800" dirty="0" err="1"/>
              <a:t>meetings</a:t>
            </a:r>
            <a:r>
              <a:rPr lang="de-DE" sz="1800" dirty="0"/>
              <a:t> </a:t>
            </a:r>
            <a:r>
              <a:rPr lang="de-DE" sz="1800" dirty="0" err="1"/>
              <a:t>between</a:t>
            </a:r>
            <a:r>
              <a:rPr lang="de-DE" sz="1800" dirty="0"/>
              <a:t> ZEA </a:t>
            </a:r>
            <a:r>
              <a:rPr lang="de-DE" sz="1800" dirty="0" err="1"/>
              <a:t>and</a:t>
            </a:r>
            <a:r>
              <a:rPr lang="de-DE" sz="1800" dirty="0"/>
              <a:t> IKV</a:t>
            </a:r>
          </a:p>
          <a:p>
            <a:r>
              <a:rPr lang="de-DE" sz="1800" dirty="0"/>
              <a:t>Saphir </a:t>
            </a:r>
            <a:r>
              <a:rPr lang="de-DE" sz="1800" dirty="0" err="1"/>
              <a:t>components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staves</a:t>
            </a:r>
            <a:r>
              <a:rPr lang="de-DE" sz="1800" dirty="0"/>
              <a:t> </a:t>
            </a:r>
            <a:r>
              <a:rPr lang="de-DE" sz="1800" dirty="0" err="1"/>
              <a:t>arrived</a:t>
            </a:r>
            <a:r>
              <a:rPr lang="de-DE" sz="1800" dirty="0"/>
              <a:t>. </a:t>
            </a:r>
            <a:r>
              <a:rPr lang="de-DE" sz="1800" dirty="0" err="1"/>
              <a:t>Stave</a:t>
            </a:r>
            <a:r>
              <a:rPr lang="de-DE" sz="1800" dirty="0"/>
              <a:t> </a:t>
            </a:r>
            <a:r>
              <a:rPr lang="de-DE" sz="1800" dirty="0" err="1"/>
              <a:t>measurement</a:t>
            </a:r>
            <a:r>
              <a:rPr lang="de-DE" sz="1800" dirty="0"/>
              <a:t> </a:t>
            </a:r>
            <a:r>
              <a:rPr lang="de-DE" sz="1800" dirty="0" err="1"/>
              <a:t>system</a:t>
            </a:r>
            <a:r>
              <a:rPr lang="de-DE" sz="1800" dirty="0"/>
              <a:t> will </a:t>
            </a:r>
            <a:r>
              <a:rPr lang="de-DE" sz="1800" dirty="0" err="1"/>
              <a:t>go</a:t>
            </a:r>
            <a:r>
              <a:rPr lang="de-DE" sz="1800" dirty="0"/>
              <a:t> in </a:t>
            </a:r>
            <a:r>
              <a:rPr lang="de-DE" sz="1800" dirty="0" err="1"/>
              <a:t>production</a:t>
            </a:r>
            <a:r>
              <a:rPr lang="de-DE" sz="1800" dirty="0"/>
              <a:t> </a:t>
            </a:r>
            <a:r>
              <a:rPr lang="de-DE" sz="1800" dirty="0" err="1"/>
              <a:t>beginning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July</a:t>
            </a:r>
            <a:endParaRPr lang="de-DE" sz="1800" dirty="0"/>
          </a:p>
          <a:p>
            <a:endParaRPr lang="de-DE" sz="1800" dirty="0"/>
          </a:p>
          <a:p>
            <a:r>
              <a:rPr lang="de-DE" sz="1800" dirty="0"/>
              <a:t>Irradiation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mechanical</a:t>
            </a:r>
            <a:r>
              <a:rPr lang="de-DE" sz="1800" dirty="0"/>
              <a:t> </a:t>
            </a:r>
            <a:r>
              <a:rPr lang="de-DE" sz="1800" dirty="0" err="1"/>
              <a:t>components</a:t>
            </a:r>
            <a:endParaRPr lang="de-DE" sz="1800" dirty="0"/>
          </a:p>
          <a:p>
            <a:pPr lvl="1"/>
            <a:r>
              <a:rPr lang="de-DE" sz="1800" dirty="0"/>
              <a:t>Rumors </a:t>
            </a:r>
            <a:r>
              <a:rPr lang="de-DE" sz="1800" dirty="0" err="1"/>
              <a:t>that</a:t>
            </a:r>
            <a:r>
              <a:rPr lang="de-DE" sz="1800" dirty="0"/>
              <a:t> </a:t>
            </a:r>
            <a:r>
              <a:rPr lang="de-DE" sz="1800" dirty="0" err="1"/>
              <a:t>Rohacell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not </a:t>
            </a:r>
            <a:r>
              <a:rPr lang="de-DE" sz="1800" dirty="0" err="1"/>
              <a:t>radiation</a:t>
            </a:r>
            <a:r>
              <a:rPr lang="de-DE" sz="1800" dirty="0"/>
              <a:t> tolerant </a:t>
            </a:r>
            <a:r>
              <a:rPr lang="de-DE" sz="1800" dirty="0">
                <a:sym typeface="Wingdings" pitchFamily="2" charset="2"/>
              </a:rPr>
              <a:t> Test </a:t>
            </a:r>
            <a:r>
              <a:rPr lang="de-DE" sz="1800" dirty="0" err="1">
                <a:sym typeface="Wingdings" pitchFamily="2" charset="2"/>
              </a:rPr>
              <a:t>planned</a:t>
            </a:r>
            <a:endParaRPr lang="de-DE" sz="1800" dirty="0"/>
          </a:p>
          <a:p>
            <a:pPr lvl="1"/>
            <a:r>
              <a:rPr lang="de-DE" sz="1800" dirty="0" err="1"/>
              <a:t>Should</a:t>
            </a:r>
            <a:r>
              <a:rPr lang="de-DE" sz="1800" dirty="0"/>
              <a:t> happen </a:t>
            </a:r>
            <a:r>
              <a:rPr lang="de-DE" sz="1800" dirty="0" err="1"/>
              <a:t>within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next</a:t>
            </a:r>
            <a:r>
              <a:rPr lang="de-DE" sz="1800" dirty="0"/>
              <a:t> </a:t>
            </a:r>
            <a:r>
              <a:rPr lang="de-DE" sz="1800" dirty="0" err="1"/>
              <a:t>couple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weeks</a:t>
            </a:r>
            <a:r>
              <a:rPr lang="de-DE" sz="1800" dirty="0"/>
              <a:t>.</a:t>
            </a:r>
          </a:p>
          <a:p>
            <a:pPr lvl="1"/>
            <a:r>
              <a:rPr lang="de-DE" sz="1800" dirty="0"/>
              <a:t>Additional </a:t>
            </a:r>
            <a:r>
              <a:rPr lang="de-DE" sz="1800" dirty="0" err="1"/>
              <a:t>components</a:t>
            </a:r>
            <a:r>
              <a:rPr lang="de-DE" sz="1800" dirty="0"/>
              <a:t> </a:t>
            </a:r>
            <a:r>
              <a:rPr lang="de-DE" sz="1800" dirty="0" err="1"/>
              <a:t>received</a:t>
            </a:r>
            <a:r>
              <a:rPr lang="de-DE" sz="1800" dirty="0"/>
              <a:t> </a:t>
            </a:r>
            <a:r>
              <a:rPr lang="de-DE" sz="1800" dirty="0" err="1"/>
              <a:t>from</a:t>
            </a:r>
            <a:r>
              <a:rPr lang="de-DE" sz="1800" dirty="0"/>
              <a:t> Daniela</a:t>
            </a:r>
          </a:p>
          <a:p>
            <a:endParaRPr lang="de-DE" sz="1800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2531876-5D5A-944F-AB66-C83B25917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err="1"/>
              <a:t>Mechanics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849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6C5746D-9B2E-BF49-A347-2EFF1B236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F67C976-48E8-DF49-BB96-2256E2A4C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Maintenance</a:t>
            </a:r>
          </a:p>
          <a:p>
            <a:pPr lvl="1"/>
            <a:r>
              <a:rPr lang="de-DE" dirty="0" err="1"/>
              <a:t>Continuous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software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running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expected</a:t>
            </a:r>
            <a:endParaRPr lang="de-DE" dirty="0"/>
          </a:p>
          <a:p>
            <a:pPr lvl="1"/>
            <a:r>
              <a:rPr lang="de-DE" dirty="0"/>
              <a:t>Bug fixes</a:t>
            </a:r>
          </a:p>
          <a:p>
            <a:pPr lvl="1"/>
            <a:r>
              <a:rPr lang="de-DE" dirty="0" err="1"/>
              <a:t>Improving</a:t>
            </a:r>
            <a:r>
              <a:rPr lang="de-DE" dirty="0"/>
              <a:t> QA </a:t>
            </a:r>
            <a:r>
              <a:rPr lang="de-DE" dirty="0" err="1"/>
              <a:t>tests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Waiting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ToAST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put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simulation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2531876-5D5A-944F-AB66-C83B25917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122500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06C5746D-9B2E-BF49-A347-2EFF1B236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F67C976-48E8-DF49-BB96-2256E2A4C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34 prototype </a:t>
            </a:r>
            <a:r>
              <a:rPr lang="de-DE" dirty="0" err="1"/>
              <a:t>sensors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. In total 48 + 24(</a:t>
            </a:r>
            <a:r>
              <a:rPr lang="de-DE" dirty="0" err="1"/>
              <a:t>spares</a:t>
            </a:r>
            <a:r>
              <a:rPr lang="de-DE" dirty="0"/>
              <a:t>) </a:t>
            </a:r>
            <a:r>
              <a:rPr lang="de-DE" dirty="0" err="1"/>
              <a:t>needed</a:t>
            </a:r>
            <a:endParaRPr lang="de-DE" dirty="0"/>
          </a:p>
          <a:p>
            <a:r>
              <a:rPr lang="de-DE" dirty="0"/>
              <a:t>Flex-PCB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waits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ToAST</a:t>
            </a:r>
            <a:endParaRPr lang="de-DE" dirty="0"/>
          </a:p>
          <a:p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mounting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-&gt; still </a:t>
            </a:r>
            <a:r>
              <a:rPr lang="de-DE" dirty="0" err="1"/>
              <a:t>needs</a:t>
            </a:r>
            <a:r>
              <a:rPr lang="de-DE" dirty="0"/>
              <a:t> a </a:t>
            </a:r>
            <a:r>
              <a:rPr lang="de-DE" dirty="0" err="1"/>
              <a:t>lot</a:t>
            </a:r>
            <a:r>
              <a:rPr lang="de-DE" dirty="0"/>
              <a:t> </a:t>
            </a:r>
            <a:r>
              <a:rPr lang="de-DE" dirty="0" err="1"/>
              <a:t>optimization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manpower</a:t>
            </a:r>
            <a:endParaRPr lang="de-DE" dirty="0"/>
          </a:p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C2531876-5D5A-944F-AB66-C83B25917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Strip Disks</a:t>
            </a:r>
          </a:p>
        </p:txBody>
      </p:sp>
    </p:spTree>
    <p:extLst>
      <p:ext uri="{BB962C8B-B14F-4D97-AF65-F5344CB8AC3E}">
        <p14:creationId xmlns:p14="http://schemas.microsoft.com/office/powerpoint/2010/main" val="1378174514"/>
      </p:ext>
    </p:extLst>
  </p:cSld>
  <p:clrMapOvr>
    <a:masterClrMapping/>
  </p:clrMapOvr>
</p:sld>
</file>

<file path=ppt/theme/theme1.xml><?xml version="1.0" encoding="utf-8"?>
<a:theme xmlns:a="http://schemas.openxmlformats.org/drawingml/2006/main" name="Jülich">
  <a:themeElements>
    <a:clrScheme name="Benutzerdefiniert 292">
      <a:dk1>
        <a:sysClr val="windowText" lastClr="000000"/>
      </a:dk1>
      <a:lt1>
        <a:sysClr val="window" lastClr="FFFFFF"/>
      </a:lt1>
      <a:dk2>
        <a:srgbClr val="6D268E"/>
      </a:dk2>
      <a:lt2>
        <a:srgbClr val="EBEBEB"/>
      </a:lt2>
      <a:accent1>
        <a:srgbClr val="023D6B"/>
      </a:accent1>
      <a:accent2>
        <a:srgbClr val="ADBDE3"/>
      </a:accent2>
      <a:accent3>
        <a:srgbClr val="30A93B"/>
      </a:accent3>
      <a:accent4>
        <a:srgbClr val="FFE900"/>
      </a:accent4>
      <a:accent5>
        <a:srgbClr val="FF8C0C"/>
      </a:accent5>
      <a:accent6>
        <a:srgbClr val="DF0F44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95000"/>
          </a:lnSpc>
          <a:defRPr sz="2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lnSpc>
            <a:spcPct val="95000"/>
          </a:lnSpc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Jülich_PowerPoint_16x9.potx" id="{96E3BAF4-763A-4252-96EB-429A37E76C9B}" vid="{FC15072B-1A6B-4630-9ABB-3D2D56FD5EF8}"/>
    </a:ext>
  </a:extLst>
</a:theme>
</file>

<file path=ppt/theme/theme2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82">
      <a:dk1>
        <a:sysClr val="windowText" lastClr="000000"/>
      </a:dk1>
      <a:lt1>
        <a:sysClr val="window" lastClr="FFFFFF"/>
      </a:lt1>
      <a:dk2>
        <a:srgbClr val="AF82B9"/>
      </a:dk2>
      <a:lt2>
        <a:srgbClr val="EBEBEB"/>
      </a:lt2>
      <a:accent1>
        <a:srgbClr val="023D6B"/>
      </a:accent1>
      <a:accent2>
        <a:srgbClr val="ADBDE3"/>
      </a:accent2>
      <a:accent3>
        <a:srgbClr val="B9D25F"/>
      </a:accent3>
      <a:accent4>
        <a:srgbClr val="FAEB5A"/>
      </a:accent4>
      <a:accent5>
        <a:srgbClr val="FAB45A"/>
      </a:accent5>
      <a:accent6>
        <a:srgbClr val="EB5F73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Jülich</Template>
  <TotalTime>0</TotalTime>
  <Words>144</Words>
  <Application>Microsoft Macintosh PowerPoint</Application>
  <PresentationFormat>Breitbild</PresentationFormat>
  <Paragraphs>32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Jülich</vt:lpstr>
      <vt:lpstr>MVD Status</vt:lpstr>
      <vt:lpstr>Status</vt:lpstr>
      <vt:lpstr>Status</vt:lpstr>
      <vt:lpstr>Status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der präsentation</dc:title>
  <dc:creator>Microsoft Office-Benutzer</dc:creator>
  <cp:lastModifiedBy>Microsoft Office User</cp:lastModifiedBy>
  <cp:revision>110</cp:revision>
  <cp:lastPrinted>2018-02-07T09:28:12Z</cp:lastPrinted>
  <dcterms:created xsi:type="dcterms:W3CDTF">2018-02-05T12:30:27Z</dcterms:created>
  <dcterms:modified xsi:type="dcterms:W3CDTF">2019-06-25T12:19:51Z</dcterms:modified>
</cp:coreProperties>
</file>