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583" r:id="rId3"/>
    <p:sldId id="572" r:id="rId4"/>
    <p:sldId id="571" r:id="rId5"/>
    <p:sldId id="573" r:id="rId6"/>
    <p:sldId id="574" r:id="rId7"/>
    <p:sldId id="575" r:id="rId8"/>
    <p:sldId id="576" r:id="rId9"/>
    <p:sldId id="577" r:id="rId10"/>
    <p:sldId id="578" r:id="rId11"/>
    <p:sldId id="579" r:id="rId12"/>
    <p:sldId id="580" r:id="rId13"/>
    <p:sldId id="581" r:id="rId14"/>
    <p:sldId id="582" r:id="rId15"/>
  </p:sldIdLst>
  <p:sldSz cx="9144000" cy="6858000" type="screen4x3"/>
  <p:notesSz cx="6794500" cy="9918700"/>
  <p:defaultTextStyle>
    <a:defPPr>
      <a:defRPr lang="en-GB"/>
    </a:defPPr>
    <a:lvl1pPr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AC9B0"/>
    <a:srgbClr val="D8A690"/>
    <a:srgbClr val="DD8B99"/>
    <a:srgbClr val="990099"/>
    <a:srgbClr val="C2C2F0"/>
    <a:srgbClr val="CAE8AA"/>
    <a:srgbClr val="B6DF89"/>
    <a:srgbClr val="FF0000"/>
    <a:srgbClr val="E9988F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8593" autoAdjust="0"/>
  </p:normalViewPr>
  <p:slideViewPr>
    <p:cSldViewPr>
      <p:cViewPr varScale="1">
        <p:scale>
          <a:sx n="78" d="100"/>
          <a:sy n="78" d="100"/>
        </p:scale>
        <p:origin x="-85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148" y="-102"/>
      </p:cViewPr>
      <p:guideLst>
        <p:guide orient="horz" pos="3124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38601D-782A-4D15-93B1-4D0B2C0B86D3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33B138-7F5E-4E60-9C81-719B067D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1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AutoShape 2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8" name="AutoShape 3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9" name="AutoShape 4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0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59350" cy="372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11700"/>
            <a:ext cx="4981575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5588" y="120650"/>
            <a:ext cx="2081212" cy="60055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7188" y="120650"/>
            <a:ext cx="6096000" cy="6005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0650"/>
            <a:ext cx="7007622" cy="5143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50000">
              <a:srgbClr val="CCFF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 flipV="1">
            <a:off x="395536" y="6525344"/>
            <a:ext cx="8352928" cy="1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395536" y="908721"/>
            <a:ext cx="8352928" cy="0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20650"/>
            <a:ext cx="77660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51520" y="6578820"/>
            <a:ext cx="47525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sz="1200" b="1" dirty="0" smtClean="0"/>
              <a:t>A. </a:t>
            </a:r>
            <a:r>
              <a:rPr lang="en-US" sz="1200" b="1" dirty="0" err="1" smtClean="0"/>
              <a:t>Ryazantsev</a:t>
            </a:r>
            <a:r>
              <a:rPr lang="en-US" sz="1200" b="1" dirty="0" smtClean="0"/>
              <a:t>, NRC “</a:t>
            </a:r>
            <a:r>
              <a:rPr lang="en-US" sz="1200" b="1" dirty="0" err="1" smtClean="0"/>
              <a:t>Kurchatov</a:t>
            </a:r>
            <a:r>
              <a:rPr lang="en-US" sz="1200" b="1" dirty="0" smtClean="0"/>
              <a:t> Institute”–</a:t>
            </a:r>
            <a:r>
              <a:rPr lang="en-US" sz="1200" b="1" baseline="0" dirty="0" smtClean="0"/>
              <a:t> </a:t>
            </a:r>
            <a:r>
              <a:rPr lang="en-US" sz="1200" b="1" dirty="0" smtClean="0"/>
              <a:t>IHEP, </a:t>
            </a:r>
            <a:r>
              <a:rPr lang="en-US" sz="1200" b="1" dirty="0" err="1" smtClean="0"/>
              <a:t>Protvino</a:t>
            </a:r>
            <a:r>
              <a:rPr lang="en-US" sz="1200" b="1" dirty="0" smtClean="0"/>
              <a:t>, Russia</a:t>
            </a:r>
            <a:r>
              <a:rPr lang="ru-RU" sz="1200" b="1" dirty="0" smtClean="0">
                <a:solidFill>
                  <a:srgbClr val="0000FF"/>
                </a:solidFill>
                <a:latin typeface="Arial" charset="0"/>
              </a:rPr>
              <a:t> </a:t>
            </a:r>
            <a:endParaRPr lang="en-GB" sz="1200" b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4932040" y="6578820"/>
            <a:ext cx="4104456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sz="1200" b="1" i="0" dirty="0" smtClean="0">
                <a:solidFill>
                  <a:srgbClr val="000000"/>
                </a:solidFill>
              </a:rPr>
              <a:t>PANDA Collaboration Meeting</a:t>
            </a:r>
            <a:r>
              <a:rPr lang="en-US" sz="1200" b="1" i="0" baseline="0" dirty="0" smtClean="0">
                <a:solidFill>
                  <a:srgbClr val="000000"/>
                </a:solidFill>
              </a:rPr>
              <a:t> at GSI, June </a:t>
            </a:r>
            <a:r>
              <a:rPr lang="en-US" sz="1200" b="1" i="0" dirty="0" smtClean="0">
                <a:solidFill>
                  <a:srgbClr val="000000"/>
                </a:solidFill>
              </a:rPr>
              <a:t>2019</a:t>
            </a:r>
            <a:endParaRPr lang="en-GB" sz="1200" b="1" i="0" dirty="0" smtClean="0">
              <a:solidFill>
                <a:srgbClr val="000000"/>
              </a:solidFill>
            </a:endParaRPr>
          </a:p>
        </p:txBody>
      </p:sp>
      <p:pic>
        <p:nvPicPr>
          <p:cNvPr id="10" name="Рисунок 2" descr="img608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2440" y="116632"/>
            <a:ext cx="482600" cy="636587"/>
          </a:xfrm>
          <a:prstGeom prst="rect">
            <a:avLst/>
          </a:prstGeom>
          <a:noFill/>
        </p:spPr>
      </p:pic>
      <p:pic>
        <p:nvPicPr>
          <p:cNvPr id="11" name="Рисунок 3" descr="iheplogo_white"/>
          <p:cNvPicPr>
            <a:picLocks noChangeAspect="1" noChangeArrowheads="1"/>
          </p:cNvPicPr>
          <p:nvPr userDrawn="1"/>
        </p:nvPicPr>
        <p:blipFill>
          <a:blip r:embed="rId15" cstate="print"/>
          <a:srcRect r="16739" b="16763"/>
          <a:stretch>
            <a:fillRect/>
          </a:stretch>
        </p:blipFill>
        <p:spPr bwMode="auto">
          <a:xfrm>
            <a:off x="8172400" y="116632"/>
            <a:ext cx="277813" cy="288925"/>
          </a:xfrm>
          <a:prstGeom prst="rect">
            <a:avLst/>
          </a:prstGeom>
          <a:noFill/>
        </p:spPr>
      </p:pic>
      <p:pic>
        <p:nvPicPr>
          <p:cNvPr id="12" name="Рисунок 11" descr="panda-banner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" y="260648"/>
            <a:ext cx="2400274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6550" indent="-3365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57200" rtl="0" eaLnBrk="0" fontAlgn="base" hangingPunct="0">
        <a:spcBef>
          <a:spcPts val="500"/>
        </a:spcBef>
        <a:spcAft>
          <a:spcPct val="0"/>
        </a:spcAft>
        <a:buClr>
          <a:srgbClr val="0033CC"/>
        </a:buClr>
        <a:buSzPct val="100000"/>
        <a:buFont typeface="Times New Roman" pitchFamily="18" charset="0"/>
        <a:buChar char="–"/>
        <a:defRPr sz="2000">
          <a:solidFill>
            <a:srgbClr val="0033CC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FF0000"/>
        </a:buClr>
        <a:buSzPct val="100000"/>
        <a:buFont typeface="Times New Roman" pitchFamily="18" charset="0"/>
        <a:buChar char="•"/>
        <a:defRPr>
          <a:solidFill>
            <a:srgbClr val="FF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–"/>
        <a:defRPr>
          <a:solidFill>
            <a:srgbClr val="008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5pPr>
      <a:lvl6pPr marL="25146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6pPr>
      <a:lvl7pPr marL="29718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7pPr>
      <a:lvl8pPr marL="34290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8pPr>
      <a:lvl9pPr marL="38862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smtClean="0">
                <a:solidFill>
                  <a:srgbClr val="FF0000"/>
                </a:solidFill>
              </a:rPr>
              <a:t>Barrel EMC Assembling </a:t>
            </a:r>
            <a:endParaRPr lang="en-GB" sz="36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1269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0" lvl="1" indent="0" algn="ctr" eaLnBrk="1" hangingPunct="1"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1" dirty="0" err="1" smtClean="0">
                <a:solidFill>
                  <a:schemeClr val="accent2"/>
                </a:solidFill>
              </a:rPr>
              <a:t>Andrey</a:t>
            </a:r>
            <a:r>
              <a:rPr lang="en-US" sz="2800" b="1" i="1" dirty="0" smtClean="0">
                <a:solidFill>
                  <a:schemeClr val="accent2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</a:rPr>
              <a:t>Ryazantsev</a:t>
            </a:r>
            <a:endParaRPr lang="en-US" sz="2800" b="1" i="1" dirty="0" smtClean="0">
              <a:solidFill>
                <a:schemeClr val="accent2"/>
              </a:solidFill>
            </a:endParaRPr>
          </a:p>
          <a:p>
            <a:pPr marL="0" lvl="1" indent="0" algn="ctr" eaLnBrk="1" hangingPunct="1"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dirty="0" smtClean="0">
                <a:solidFill>
                  <a:schemeClr val="accent2"/>
                </a:solidFill>
              </a:rPr>
              <a:t>on behalf of the NRC “</a:t>
            </a:r>
            <a:r>
              <a:rPr lang="en-US" sz="1600" b="1" i="1" dirty="0" err="1" smtClean="0">
                <a:solidFill>
                  <a:schemeClr val="accent2"/>
                </a:solidFill>
              </a:rPr>
              <a:t>Kurchatov</a:t>
            </a:r>
            <a:r>
              <a:rPr lang="en-US" sz="1600" b="1" i="1" dirty="0" smtClean="0">
                <a:solidFill>
                  <a:schemeClr val="accent2"/>
                </a:solidFill>
              </a:rPr>
              <a:t> Institute” – IHEP </a:t>
            </a:r>
            <a:r>
              <a:rPr lang="en-US" sz="1600" b="1" i="1" dirty="0" err="1" smtClean="0">
                <a:solidFill>
                  <a:schemeClr val="accent2"/>
                </a:solidFill>
              </a:rPr>
              <a:t>Protvino</a:t>
            </a:r>
            <a:r>
              <a:rPr lang="en-US" sz="1600" b="1" i="1" dirty="0" smtClean="0">
                <a:solidFill>
                  <a:schemeClr val="accent2"/>
                </a:solidFill>
              </a:rPr>
              <a:t> group</a:t>
            </a:r>
            <a:endParaRPr lang="en-GB" sz="1600" b="1" i="1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6732240" cy="48945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7152734" cy="48965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340768"/>
            <a:ext cx="6183704" cy="49179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340768"/>
            <a:ext cx="6183704" cy="49179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340768"/>
            <a:ext cx="7164287" cy="49341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Previous approach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assy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196752"/>
            <a:ext cx="6408712" cy="50968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700808"/>
            <a:ext cx="3872900" cy="41044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4036" y="1700808"/>
            <a:ext cx="3949126" cy="41044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340768"/>
            <a:ext cx="5450309" cy="4925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340768"/>
            <a:ext cx="5450308" cy="49258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340768"/>
            <a:ext cx="5450309" cy="4925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340768"/>
            <a:ext cx="5450309" cy="4925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596335" cy="49208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16632"/>
            <a:ext cx="5689675" cy="692696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Assembling procedure step-by-step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1600" b="1" i="1" dirty="0" smtClean="0">
                <a:solidFill>
                  <a:srgbClr val="C00000"/>
                </a:solidFill>
              </a:rPr>
              <a:t>(V.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1600" b="1" i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6734936" cy="48965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15416</TotalTime>
  <Words>56</Words>
  <Application>Microsoft Office PowerPoint</Application>
  <PresentationFormat>Экран (4:3)</PresentationFormat>
  <Paragraphs>16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Оформление по умолчанию</vt:lpstr>
      <vt:lpstr>Barrel EMC Assembling </vt:lpstr>
      <vt:lpstr>Previous approach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  <vt:lpstr>Assembling procedure step-by-step  (V. Ferapontov)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Status-report of  the IHEP-Protvino group activity  in the PANDA PWO-calorimeter</dc:title>
  <dc:creator>user</dc:creator>
  <cp:lastModifiedBy>Ryazantsev</cp:lastModifiedBy>
  <cp:revision>1014</cp:revision>
  <cp:lastPrinted>2012-09-07T12:43:51Z</cp:lastPrinted>
  <dcterms:modified xsi:type="dcterms:W3CDTF">2019-06-25T06:51:42Z</dcterms:modified>
</cp:coreProperties>
</file>