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271" r:id="rId2"/>
    <p:sldId id="356" r:id="rId3"/>
    <p:sldId id="361" r:id="rId4"/>
    <p:sldId id="362" r:id="rId5"/>
    <p:sldId id="370" r:id="rId6"/>
    <p:sldId id="357" r:id="rId7"/>
    <p:sldId id="363" r:id="rId8"/>
    <p:sldId id="355" r:id="rId9"/>
    <p:sldId id="368" r:id="rId10"/>
    <p:sldId id="371" r:id="rId11"/>
    <p:sldId id="365" r:id="rId12"/>
    <p:sldId id="360" r:id="rId13"/>
    <p:sldId id="369" r:id="rId14"/>
    <p:sldId id="354" r:id="rId15"/>
    <p:sldId id="358" r:id="rId16"/>
    <p:sldId id="372" r:id="rId17"/>
    <p:sldId id="364" r:id="rId18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Microsoft Office-Anwender" initials="Office [2] [2] [3] [2]" lastIdx="1" clrIdx="6">
    <p:extLst/>
  </p:cmAuthor>
  <p:cmAuthor id="1" name="Microsoft Office-Anwender" initials="Office" lastIdx="1" clrIdx="0">
    <p:extLst/>
  </p:cmAuthor>
  <p:cmAuthor id="2" name="Microsoft Office-Anwender" initials="Office [2]" lastIdx="1" clrIdx="1">
    <p:extLst/>
  </p:cmAuthor>
  <p:cmAuthor id="3" name="Microsoft Office-Anwender" initials="Office [2] [2]" lastIdx="1" clrIdx="2">
    <p:extLst/>
  </p:cmAuthor>
  <p:cmAuthor id="4" name="Microsoft Office-Anwender" initials="Office [2] [2] [2]" lastIdx="1" clrIdx="3">
    <p:extLst/>
  </p:cmAuthor>
  <p:cmAuthor id="5" name="Microsoft Office-Anwender" initials="Office [2] [3]" lastIdx="1" clrIdx="4">
    <p:extLst/>
  </p:cmAuthor>
  <p:cmAuthor id="6" name="Microsoft Office-Anwender" initials="Office [2] [2] [3]" lastIdx="1" clrIdx="5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700FF"/>
    <a:srgbClr val="A61839"/>
    <a:srgbClr val="C32811"/>
    <a:srgbClr val="6599FF"/>
    <a:srgbClr val="F4B563"/>
    <a:srgbClr val="FAFA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937"/>
    <p:restoredTop sz="94918"/>
  </p:normalViewPr>
  <p:slideViewPr>
    <p:cSldViewPr snapToGrid="0" snapToObjects="1">
      <p:cViewPr>
        <p:scale>
          <a:sx n="98" d="100"/>
          <a:sy n="98" d="100"/>
        </p:scale>
        <p:origin x="1208" y="6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commentAuthors" Target="commentAuthors.xml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3B5581-54B5-EA45-AA53-C54BE1EE9F30}" type="datetimeFigureOut">
              <a:rPr lang="en-US" smtClean="0"/>
              <a:t>5/23/19</a:t>
            </a:fld>
            <a:endParaRPr lang="en-US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39A8BA-8464-634C-A4D0-A52AB69F2100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5542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39A8BA-8464-634C-A4D0-A52AB69F210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228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39A8BA-8464-634C-A4D0-A52AB69F210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899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39A8BA-8464-634C-A4D0-A52AB69F210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195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39A8BA-8464-634C-A4D0-A52AB69F210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7691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39A8BA-8464-634C-A4D0-A52AB69F210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3049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39A8BA-8464-634C-A4D0-A52AB69F210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2102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39A8BA-8464-634C-A4D0-A52AB69F210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4865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39A8BA-8464-634C-A4D0-A52AB69F210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0392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39A8BA-8464-634C-A4D0-A52AB69F210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815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39A8BA-8464-634C-A4D0-A52AB69F210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9017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39A8BA-8464-634C-A4D0-A52AB69F210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350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39A8BA-8464-634C-A4D0-A52AB69F210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0377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39A8BA-8464-634C-A4D0-A52AB69F210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5991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39A8BA-8464-634C-A4D0-A52AB69F210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3019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39A8BA-8464-634C-A4D0-A52AB69F210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4562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39A8BA-8464-634C-A4D0-A52AB69F210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2543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39A8BA-8464-634C-A4D0-A52AB69F210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2687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tif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15.04.19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832860" y="6356350"/>
            <a:ext cx="4526280" cy="365125"/>
          </a:xfrm>
        </p:spPr>
        <p:txBody>
          <a:bodyPr/>
          <a:lstStyle/>
          <a:p>
            <a:r>
              <a:rPr lang="en-US" smtClean="0"/>
              <a:t>E. Lavrik - CBM Experiment at FAIR - AYSS 2019</a:t>
            </a: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C1DCC-A5E2-1A48-A91D-CC1ED5B78776}" type="slidenum">
              <a:rPr lang="en-US" smtClean="0"/>
              <a:t>‹Nr.›</a:t>
            </a:fld>
            <a:endParaRPr lang="en-US"/>
          </a:p>
        </p:txBody>
      </p:sp>
      <p:sp>
        <p:nvSpPr>
          <p:cNvPr id="7" name="Line 13"/>
          <p:cNvSpPr>
            <a:spLocks noChangeShapeType="1"/>
          </p:cNvSpPr>
          <p:nvPr userDrawn="1"/>
        </p:nvSpPr>
        <p:spPr bwMode="auto">
          <a:xfrm>
            <a:off x="630238" y="6321700"/>
            <a:ext cx="10723562" cy="0"/>
          </a:xfrm>
          <a:prstGeom prst="line">
            <a:avLst/>
          </a:prstGeom>
          <a:noFill/>
          <a:ln w="9525">
            <a:solidFill>
              <a:srgbClr val="A6183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514496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Platzhalter für vertikalen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15.04.19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 Lavrik - CBM Experiment at FAIR - AYSS 2019</a:t>
            </a: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C1DCC-A5E2-1A48-A91D-CC1ED5B78776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9605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Platzhalter für vertikalen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15.04.19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 Lavrik - CBM Experiment at FAIR - AYSS 2019</a:t>
            </a: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C1DCC-A5E2-1A48-A91D-CC1ED5B78776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0186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15.04.19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 Lavrik - CBM Experiment at FAIR - AYSS 2019</a:t>
            </a: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C1DCC-A5E2-1A48-A91D-CC1ED5B78776}" type="slidenum">
              <a:rPr lang="en-US" smtClean="0"/>
              <a:t>‹Nr.›</a:t>
            </a:fld>
            <a:endParaRPr lang="en-US"/>
          </a:p>
        </p:txBody>
      </p:sp>
      <p:sp>
        <p:nvSpPr>
          <p:cNvPr id="11" name="Line 13"/>
          <p:cNvSpPr>
            <a:spLocks noChangeShapeType="1"/>
          </p:cNvSpPr>
          <p:nvPr userDrawn="1"/>
        </p:nvSpPr>
        <p:spPr bwMode="auto">
          <a:xfrm>
            <a:off x="630238" y="6321700"/>
            <a:ext cx="10723562" cy="0"/>
          </a:xfrm>
          <a:prstGeom prst="line">
            <a:avLst/>
          </a:prstGeom>
          <a:noFill/>
          <a:ln w="9525">
            <a:solidFill>
              <a:srgbClr val="A6183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pic>
        <p:nvPicPr>
          <p:cNvPr id="12" name="Bild 11"/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973334" y="220388"/>
            <a:ext cx="1218666" cy="765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0086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15.04.19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 Lavrik - CBM Experiment at FAIR - AYSS 2019</a:t>
            </a: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C1DCC-A5E2-1A48-A91D-CC1ED5B78776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0621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15.04.19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 Lavrik - CBM Experiment at FAIR - AYSS 2019</a:t>
            </a:r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C1DCC-A5E2-1A48-A91D-CC1ED5B78776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2671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15.04.19</a:t>
            </a:r>
            <a:endParaRPr lang="en-US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 Lavrik - CBM Experiment at FAIR - AYSS 2019</a:t>
            </a:r>
            <a:endParaRPr lang="en-US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C1DCC-A5E2-1A48-A91D-CC1ED5B78776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1428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15.04.19</a:t>
            </a:r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 Lavrik - CBM Experiment at FAIR - AYSS 2019</a:t>
            </a:r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C1DCC-A5E2-1A48-A91D-CC1ED5B78776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3225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15.04.19</a:t>
            </a:r>
            <a:endParaRPr lang="en-US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 Lavrik - CBM Experiment at FAIR - AYSS 2019</a:t>
            </a:r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C1DCC-A5E2-1A48-A91D-CC1ED5B78776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1792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15.04.19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 Lavrik - CBM Experiment at FAIR - AYSS 2019</a:t>
            </a:r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C1DCC-A5E2-1A48-A91D-CC1ED5B78776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8860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15.04.19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 Lavrik - CBM Experiment at FAIR - AYSS 2019</a:t>
            </a:r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C1DCC-A5E2-1A48-A91D-CC1ED5B78776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7836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smtClean="0"/>
              <a:t>15.04.19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832860" y="6356350"/>
            <a:ext cx="45262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E. Lavrik - CBM Experiment at FAIR - AYSS 2019</a:t>
            </a: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1C1DCC-A5E2-1A48-A91D-CC1ED5B78776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595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emf"/><Relationship Id="rId5" Type="http://schemas.openxmlformats.org/officeDocument/2006/relationships/image" Target="../media/image4.jpeg"/><Relationship Id="rId6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4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git.cbm.gsi.de/TGenBase/SchemaStore" TargetMode="External"/><Relationship Id="rId4" Type="http://schemas.openxmlformats.org/officeDocument/2006/relationships/hyperlink" Target="compdb.cbm.gsi.de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tgenbase.com/" TargetMode="External"/><Relationship Id="rId4" Type="http://schemas.openxmlformats.org/officeDocument/2006/relationships/hyperlink" Target="https://tgenbase.com/#/git" TargetMode="External"/><Relationship Id="rId5" Type="http://schemas.openxmlformats.org/officeDocument/2006/relationships/hyperlink" Target="https://tgenbase.com:5050/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tgenbase.com/" TargetMode="External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tiff"/><Relationship Id="rId5" Type="http://schemas.openxmlformats.org/officeDocument/2006/relationships/image" Target="../media/image12.jpeg"/><Relationship Id="rId6" Type="http://schemas.openxmlformats.org/officeDocument/2006/relationships/image" Target="../media/image13.jpeg"/><Relationship Id="rId7" Type="http://schemas.openxmlformats.org/officeDocument/2006/relationships/image" Target="../media/image14.tiff"/><Relationship Id="rId8" Type="http://schemas.openxmlformats.org/officeDocument/2006/relationships/image" Target="../media/image15.jpeg"/><Relationship Id="rId9" Type="http://schemas.openxmlformats.org/officeDocument/2006/relationships/image" Target="../media/image16.tiff"/><Relationship Id="rId10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8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9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/>
          <p:cNvSpPr>
            <a:spLocks noGrp="1" noChangeArrowheads="1"/>
          </p:cNvSpPr>
          <p:nvPr>
            <p:ph type="ctrTitle"/>
          </p:nvPr>
        </p:nvSpPr>
        <p:spPr>
          <a:xfrm>
            <a:off x="719138" y="3086100"/>
            <a:ext cx="10533062" cy="1354595"/>
          </a:xfrm>
        </p:spPr>
        <p:txBody>
          <a:bodyPr>
            <a:noAutofit/>
          </a:bodyPr>
          <a:lstStyle/>
          <a:p>
            <a:r>
              <a:rPr lang="de-DE" sz="4000" b="1" strike="sngStrike" dirty="0" err="1">
                <a:solidFill>
                  <a:srgbClr val="A61839"/>
                </a:solidFill>
              </a:rPr>
              <a:t>FairDB</a:t>
            </a:r>
            <a:r>
              <a:rPr lang="de-DE" sz="4000" b="1" dirty="0">
                <a:solidFill>
                  <a:srgbClr val="A61839"/>
                </a:solidFill>
              </a:rPr>
              <a:t> </a:t>
            </a:r>
            <a:r>
              <a:rPr lang="de-DE" sz="4000" b="1" dirty="0" err="1" smtClean="0">
                <a:solidFill>
                  <a:srgbClr val="A61839"/>
                </a:solidFill>
              </a:rPr>
              <a:t>TGenBase</a:t>
            </a:r>
            <a:r>
              <a:rPr lang="de-DE" sz="4000" b="1" dirty="0" smtClean="0">
                <a:solidFill>
                  <a:srgbClr val="A61839"/>
                </a:solidFill>
              </a:rPr>
              <a:t> </a:t>
            </a:r>
            <a:r>
              <a:rPr lang="de-DE" sz="4000" b="1" dirty="0">
                <a:solidFill>
                  <a:srgbClr val="A61839"/>
                </a:solidFill>
              </a:rPr>
              <a:t>- universal </a:t>
            </a:r>
            <a:r>
              <a:rPr lang="de-DE" sz="4000" b="1" dirty="0" err="1">
                <a:solidFill>
                  <a:srgbClr val="A61839"/>
                </a:solidFill>
              </a:rPr>
              <a:t>database</a:t>
            </a:r>
            <a:r>
              <a:rPr lang="de-DE" sz="4000" b="1" dirty="0">
                <a:solidFill>
                  <a:srgbClr val="A61839"/>
                </a:solidFill>
              </a:rPr>
              <a:t/>
            </a:r>
            <a:br>
              <a:rPr lang="de-DE" sz="4000" b="1" dirty="0">
                <a:solidFill>
                  <a:srgbClr val="A61839"/>
                </a:solidFill>
              </a:rPr>
            </a:br>
            <a:r>
              <a:rPr lang="de-DE" sz="4000" b="1" dirty="0" err="1">
                <a:solidFill>
                  <a:srgbClr val="A61839"/>
                </a:solidFill>
              </a:rPr>
              <a:t>for</a:t>
            </a:r>
            <a:r>
              <a:rPr lang="de-DE" sz="4000" b="1" dirty="0">
                <a:solidFill>
                  <a:srgbClr val="A61839"/>
                </a:solidFill>
              </a:rPr>
              <a:t> FAIR </a:t>
            </a:r>
            <a:r>
              <a:rPr lang="de-DE" sz="4000" b="1" dirty="0" err="1" smtClean="0">
                <a:solidFill>
                  <a:srgbClr val="A61839"/>
                </a:solidFill>
              </a:rPr>
              <a:t>experiments</a:t>
            </a:r>
            <a:endParaRPr lang="de-DE" sz="4000" dirty="0">
              <a:solidFill>
                <a:srgbClr val="A61839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ubTitle" idx="1"/>
          </p:nvPr>
        </p:nvSpPr>
        <p:spPr>
          <a:xfrm>
            <a:off x="719138" y="4940300"/>
            <a:ext cx="10533062" cy="982828"/>
          </a:xfrm>
        </p:spPr>
        <p:txBody>
          <a:bodyPr>
            <a:normAutofit/>
          </a:bodyPr>
          <a:lstStyle/>
          <a:p>
            <a:r>
              <a:rPr lang="de-DE" altLang="x-none" sz="2800" dirty="0" err="1"/>
              <a:t>Evgeny</a:t>
            </a:r>
            <a:r>
              <a:rPr lang="de-DE" altLang="x-none" sz="2800" dirty="0"/>
              <a:t> </a:t>
            </a:r>
            <a:r>
              <a:rPr lang="de-DE" altLang="x-none" sz="2800" dirty="0" err="1" smtClean="0"/>
              <a:t>Lavrik</a:t>
            </a:r>
            <a:r>
              <a:rPr lang="de-DE" altLang="x-none" sz="2200" dirty="0" smtClean="0"/>
              <a:t>,</a:t>
            </a:r>
          </a:p>
          <a:p>
            <a:r>
              <a:rPr lang="de-DE" sz="2000" dirty="0" smtClean="0"/>
              <a:t>Facility </a:t>
            </a:r>
            <a:r>
              <a:rPr lang="de-DE" sz="2000" dirty="0" err="1"/>
              <a:t>for</a:t>
            </a:r>
            <a:r>
              <a:rPr lang="de-DE" sz="2000" dirty="0"/>
              <a:t> Antiproton </a:t>
            </a:r>
            <a:r>
              <a:rPr lang="de-DE" sz="2000" dirty="0" err="1"/>
              <a:t>and</a:t>
            </a:r>
            <a:r>
              <a:rPr lang="de-DE" sz="2000" dirty="0"/>
              <a:t> Ion Research in </a:t>
            </a:r>
            <a:r>
              <a:rPr lang="de-DE" sz="2000" dirty="0" smtClean="0"/>
              <a:t>Europe, </a:t>
            </a:r>
            <a:r>
              <a:rPr lang="de-DE" sz="2000" dirty="0" err="1" smtClean="0"/>
              <a:t>for</a:t>
            </a:r>
            <a:r>
              <a:rPr lang="de-DE" sz="2000" dirty="0" smtClean="0"/>
              <a:t> CBM </a:t>
            </a:r>
            <a:r>
              <a:rPr lang="de-DE" sz="2000" dirty="0" err="1" smtClean="0"/>
              <a:t>Collaboration</a:t>
            </a:r>
            <a:endParaRPr lang="de-DE" altLang="x-none" sz="2200" dirty="0"/>
          </a:p>
        </p:txBody>
      </p:sp>
      <p:sp>
        <p:nvSpPr>
          <p:cNvPr id="15" name="Datumsplatzhalt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15.04.19</a:t>
            </a:r>
            <a:endParaRPr lang="en-US" dirty="0"/>
          </a:p>
        </p:txBody>
      </p:sp>
      <p:sp>
        <p:nvSpPr>
          <p:cNvPr id="16" name="Foliennummernplatzhalt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C1DCC-A5E2-1A48-A91D-CC1ED5B78776}" type="slidenum">
              <a:rPr lang="en-US" smtClean="0"/>
              <a:t>1</a:t>
            </a:fld>
            <a:endParaRPr lang="en-US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 Lavrik - CBM Experiment at FAIR - AYSS 2019</a:t>
            </a:r>
            <a:endParaRPr lang="en-US" dirty="0"/>
          </a:p>
        </p:txBody>
      </p:sp>
      <p:pic>
        <p:nvPicPr>
          <p:cNvPr id="7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4860" y="15207"/>
            <a:ext cx="2020709" cy="1345555"/>
          </a:xfrm>
          <a:prstGeom prst="rect">
            <a:avLst/>
          </a:prstGeom>
        </p:spPr>
      </p:pic>
      <p:pic>
        <p:nvPicPr>
          <p:cNvPr id="8" name="Picture 12"/>
          <p:cNvPicPr>
            <a:picLocks noChangeAspect="1"/>
          </p:cNvPicPr>
          <p:nvPr/>
        </p:nvPicPr>
        <p:blipFill rotWithShape="1">
          <a:blip r:embed="rId4"/>
          <a:srcRect/>
          <a:stretch/>
        </p:blipFill>
        <p:spPr>
          <a:xfrm>
            <a:off x="609763" y="194461"/>
            <a:ext cx="2954175" cy="987042"/>
          </a:xfrm>
          <a:prstGeom prst="rect">
            <a:avLst/>
          </a:prstGeom>
        </p:spPr>
      </p:pic>
      <p:pic>
        <p:nvPicPr>
          <p:cNvPr id="9" name="Picture 15" descr="DOC-2010-Aug-45-1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01231" y="52126"/>
            <a:ext cx="942007" cy="1271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Line 13"/>
          <p:cNvSpPr>
            <a:spLocks noChangeShapeType="1"/>
          </p:cNvSpPr>
          <p:nvPr/>
        </p:nvSpPr>
        <p:spPr bwMode="auto">
          <a:xfrm>
            <a:off x="630238" y="1540150"/>
            <a:ext cx="10723562" cy="0"/>
          </a:xfrm>
          <a:prstGeom prst="line">
            <a:avLst/>
          </a:prstGeom>
          <a:noFill/>
          <a:ln w="9525">
            <a:solidFill>
              <a:srgbClr val="A6183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pic>
        <p:nvPicPr>
          <p:cNvPr id="13" name="Bild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64460" y="127355"/>
            <a:ext cx="1962675" cy="1233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323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Web </a:t>
            </a:r>
            <a:r>
              <a:rPr lang="de-DE" dirty="0" smtClean="0"/>
              <a:t>Client, </a:t>
            </a:r>
            <a:r>
              <a:rPr lang="de-DE" dirty="0" err="1" smtClean="0"/>
              <a:t>cont</a:t>
            </a:r>
            <a:r>
              <a:rPr lang="de-DE" dirty="0" smtClean="0"/>
              <a:t>.</a:t>
            </a:r>
            <a:br>
              <a:rPr lang="de-DE" dirty="0" smtClean="0"/>
            </a:b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15.04.19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 Lavrik - CBM Experiment at FAIR - AYSS 2019</a:t>
            </a: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C1DCC-A5E2-1A48-A91D-CC1ED5B78776}" type="slidenum">
              <a:rPr lang="en-US" smtClean="0"/>
              <a:t>10</a:t>
            </a:fld>
            <a:endParaRPr lang="en-US"/>
          </a:p>
        </p:txBody>
      </p:sp>
      <p:sp>
        <p:nvSpPr>
          <p:cNvPr id="8" name="Inhaltsplatzhalter 7"/>
          <p:cNvSpPr>
            <a:spLocks noGrp="1"/>
          </p:cNvSpPr>
          <p:nvPr>
            <p:ph idx="1"/>
          </p:nvPr>
        </p:nvSpPr>
        <p:spPr>
          <a:xfrm>
            <a:off x="838199" y="1825625"/>
            <a:ext cx="4256316" cy="4351338"/>
          </a:xfrm>
        </p:spPr>
        <p:txBody>
          <a:bodyPr>
            <a:normAutofit/>
          </a:bodyPr>
          <a:lstStyle/>
          <a:p>
            <a:r>
              <a:rPr lang="de-DE" dirty="0" smtClean="0"/>
              <a:t>Web </a:t>
            </a:r>
            <a:r>
              <a:rPr lang="de-DE" dirty="0" err="1" smtClean="0"/>
              <a:t>client</a:t>
            </a:r>
            <a:r>
              <a:rPr lang="de-DE" dirty="0" smtClean="0"/>
              <a:t> </a:t>
            </a:r>
            <a:r>
              <a:rPr lang="de-DE" dirty="0" err="1" smtClean="0"/>
              <a:t>provides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administrator</a:t>
            </a:r>
            <a:r>
              <a:rPr lang="de-DE" dirty="0" smtClean="0"/>
              <a:t> UI </a:t>
            </a:r>
            <a:r>
              <a:rPr lang="de-DE" dirty="0" err="1" smtClean="0"/>
              <a:t>to</a:t>
            </a:r>
            <a:r>
              <a:rPr lang="de-DE" dirty="0" smtClean="0"/>
              <a:t> manage </a:t>
            </a:r>
            <a:r>
              <a:rPr lang="de-DE" dirty="0" err="1" smtClean="0"/>
              <a:t>users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their</a:t>
            </a:r>
            <a:r>
              <a:rPr lang="de-DE" dirty="0"/>
              <a:t> </a:t>
            </a:r>
            <a:r>
              <a:rPr lang="de-DE" dirty="0" err="1" smtClean="0"/>
              <a:t>access</a:t>
            </a:r>
            <a:r>
              <a:rPr lang="de-DE" dirty="0" smtClean="0"/>
              <a:t> </a:t>
            </a:r>
            <a:r>
              <a:rPr lang="de-DE" dirty="0" err="1" smtClean="0"/>
              <a:t>rights</a:t>
            </a:r>
            <a:endParaRPr lang="de-DE" dirty="0" smtClean="0"/>
          </a:p>
          <a:p>
            <a:endParaRPr lang="de-DE" dirty="0"/>
          </a:p>
          <a:p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versioned</a:t>
            </a:r>
            <a:r>
              <a:rPr lang="de-DE" dirty="0" smtClean="0"/>
              <a:t> </a:t>
            </a:r>
            <a:r>
              <a:rPr lang="de-DE" dirty="0" err="1" smtClean="0"/>
              <a:t>logic</a:t>
            </a:r>
            <a:r>
              <a:rPr lang="de-DE" dirty="0" smtClean="0"/>
              <a:t>,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history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entries</a:t>
            </a:r>
            <a:r>
              <a:rPr lang="de-DE" dirty="0" smtClean="0"/>
              <a:t> </a:t>
            </a:r>
            <a:r>
              <a:rPr lang="de-DE" dirty="0" err="1" smtClean="0"/>
              <a:t>can</a:t>
            </a:r>
            <a:r>
              <a:rPr lang="de-DE" dirty="0" smtClean="0"/>
              <a:t> </a:t>
            </a:r>
            <a:r>
              <a:rPr lang="de-DE" dirty="0" err="1" smtClean="0"/>
              <a:t>be</a:t>
            </a:r>
            <a:r>
              <a:rPr lang="de-DE" dirty="0" smtClean="0"/>
              <a:t> </a:t>
            </a:r>
            <a:r>
              <a:rPr lang="de-DE" dirty="0" err="1" smtClean="0"/>
              <a:t>viewed</a:t>
            </a:r>
            <a:endParaRPr lang="de-DE" dirty="0" smtClean="0"/>
          </a:p>
          <a:p>
            <a:r>
              <a:rPr lang="de-DE" dirty="0" smtClean="0"/>
              <a:t>Image: </a:t>
            </a:r>
            <a:r>
              <a:rPr lang="de-DE" dirty="0" err="1" smtClean="0"/>
              <a:t>logistics</a:t>
            </a:r>
            <a:r>
              <a:rPr lang="de-DE" dirty="0" smtClean="0"/>
              <a:t> out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box </a:t>
            </a:r>
            <a:r>
              <a:rPr lang="de-DE" dirty="0" smtClean="0">
                <a:sym typeface="Wingdings"/>
              </a:rPr>
              <a:t></a:t>
            </a:r>
            <a:endParaRPr lang="de-DE" dirty="0" smtClean="0"/>
          </a:p>
        </p:txBody>
      </p:sp>
      <p:pic>
        <p:nvPicPr>
          <p:cNvPr id="9" name="Bild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7994" y="2284651"/>
            <a:ext cx="6705211" cy="2567585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088847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Data </a:t>
            </a:r>
            <a:r>
              <a:rPr lang="de-DE" dirty="0" err="1" smtClean="0"/>
              <a:t>Querying</a:t>
            </a:r>
            <a:r>
              <a:rPr lang="de-DE" dirty="0" smtClean="0"/>
              <a:t/>
            </a:r>
            <a:br>
              <a:rPr lang="de-DE" dirty="0" smtClean="0"/>
            </a:b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15.04.19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 Lavrik - CBM Experiment at FAIR - AYSS 2019</a:t>
            </a: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C1DCC-A5E2-1A48-A91D-CC1ED5B78776}" type="slidenum">
              <a:rPr lang="en-US" smtClean="0"/>
              <a:t>11</a:t>
            </a:fld>
            <a:endParaRPr lang="en-US"/>
          </a:p>
        </p:txBody>
      </p:sp>
      <p:sp>
        <p:nvSpPr>
          <p:cNvPr id="8" name="Inhaltsplatzhalter 7"/>
          <p:cNvSpPr>
            <a:spLocks noGrp="1"/>
          </p:cNvSpPr>
          <p:nvPr>
            <p:ph idx="1"/>
          </p:nvPr>
        </p:nvSpPr>
        <p:spPr>
          <a:xfrm>
            <a:off x="838198" y="1825625"/>
            <a:ext cx="10375233" cy="4351338"/>
          </a:xfrm>
        </p:spPr>
        <p:txBody>
          <a:bodyPr>
            <a:normAutofit/>
          </a:bodyPr>
          <a:lstStyle/>
          <a:p>
            <a:pPr lvl="0"/>
            <a:r>
              <a:rPr lang="de-DE" dirty="0" smtClean="0">
                <a:solidFill>
                  <a:prstClr val="black"/>
                </a:solidFill>
              </a:rPr>
              <a:t>Web </a:t>
            </a:r>
            <a:r>
              <a:rPr lang="de-DE" dirty="0" err="1" smtClean="0">
                <a:solidFill>
                  <a:prstClr val="black"/>
                </a:solidFill>
              </a:rPr>
              <a:t>client</a:t>
            </a:r>
            <a:endParaRPr lang="de-DE" dirty="0" smtClean="0">
              <a:solidFill>
                <a:prstClr val="black"/>
              </a:solidFill>
            </a:endParaRPr>
          </a:p>
          <a:p>
            <a:pPr lvl="0"/>
            <a:endParaRPr lang="de-DE" dirty="0">
              <a:solidFill>
                <a:prstClr val="black"/>
              </a:solidFill>
            </a:endParaRPr>
          </a:p>
          <a:p>
            <a:pPr lvl="0"/>
            <a:endParaRPr lang="de-DE" dirty="0" smtClean="0">
              <a:solidFill>
                <a:prstClr val="black"/>
              </a:solidFill>
            </a:endParaRPr>
          </a:p>
          <a:p>
            <a:pPr lvl="0"/>
            <a:endParaRPr lang="de-DE" dirty="0">
              <a:solidFill>
                <a:prstClr val="black"/>
              </a:solidFill>
            </a:endParaRPr>
          </a:p>
          <a:p>
            <a:pPr lvl="0"/>
            <a:endParaRPr lang="de-DE" dirty="0" smtClean="0">
              <a:solidFill>
                <a:prstClr val="black"/>
              </a:solidFill>
            </a:endParaRPr>
          </a:p>
          <a:p>
            <a:pPr lvl="0"/>
            <a:r>
              <a:rPr lang="de-DE" dirty="0" smtClean="0">
                <a:solidFill>
                  <a:prstClr val="black"/>
                </a:solidFill>
              </a:rPr>
              <a:t>Dynamic UI </a:t>
            </a:r>
            <a:r>
              <a:rPr lang="de-DE" dirty="0" err="1" smtClean="0">
                <a:solidFill>
                  <a:prstClr val="black"/>
                </a:solidFill>
              </a:rPr>
              <a:t>allows</a:t>
            </a:r>
            <a:r>
              <a:rPr lang="de-DE" dirty="0" smtClean="0">
                <a:solidFill>
                  <a:prstClr val="black"/>
                </a:solidFill>
              </a:rPr>
              <a:t> </a:t>
            </a:r>
            <a:r>
              <a:rPr lang="de-DE" dirty="0" err="1" smtClean="0">
                <a:solidFill>
                  <a:prstClr val="black"/>
                </a:solidFill>
              </a:rPr>
              <a:t>to</a:t>
            </a:r>
            <a:r>
              <a:rPr lang="de-DE" dirty="0" smtClean="0">
                <a:solidFill>
                  <a:prstClr val="black"/>
                </a:solidFill>
              </a:rPr>
              <a:t> </a:t>
            </a:r>
            <a:r>
              <a:rPr lang="de-DE" dirty="0" err="1" smtClean="0">
                <a:solidFill>
                  <a:prstClr val="black"/>
                </a:solidFill>
              </a:rPr>
              <a:t>add</a:t>
            </a:r>
            <a:r>
              <a:rPr lang="de-DE" dirty="0" smtClean="0">
                <a:solidFill>
                  <a:prstClr val="black"/>
                </a:solidFill>
              </a:rPr>
              <a:t>, </a:t>
            </a:r>
            <a:r>
              <a:rPr lang="de-DE" dirty="0" err="1" smtClean="0">
                <a:solidFill>
                  <a:prstClr val="black"/>
                </a:solidFill>
              </a:rPr>
              <a:t>remove</a:t>
            </a:r>
            <a:r>
              <a:rPr lang="de-DE" dirty="0" smtClean="0">
                <a:solidFill>
                  <a:prstClr val="black"/>
                </a:solidFill>
              </a:rPr>
              <a:t> </a:t>
            </a:r>
            <a:r>
              <a:rPr lang="de-DE" dirty="0" err="1" smtClean="0">
                <a:solidFill>
                  <a:prstClr val="black"/>
                </a:solidFill>
              </a:rPr>
              <a:t>and</a:t>
            </a:r>
            <a:r>
              <a:rPr lang="de-DE" dirty="0" smtClean="0">
                <a:solidFill>
                  <a:prstClr val="black"/>
                </a:solidFill>
              </a:rPr>
              <a:t> </a:t>
            </a:r>
            <a:r>
              <a:rPr lang="de-DE" dirty="0" err="1" smtClean="0">
                <a:solidFill>
                  <a:prstClr val="black"/>
                </a:solidFill>
              </a:rPr>
              <a:t>rearrange</a:t>
            </a:r>
            <a:r>
              <a:rPr lang="de-DE" dirty="0" smtClean="0">
                <a:solidFill>
                  <a:prstClr val="black"/>
                </a:solidFill>
              </a:rPr>
              <a:t> </a:t>
            </a:r>
            <a:r>
              <a:rPr lang="de-DE" dirty="0" err="1" smtClean="0">
                <a:solidFill>
                  <a:prstClr val="black"/>
                </a:solidFill>
              </a:rPr>
              <a:t>the</a:t>
            </a:r>
            <a:r>
              <a:rPr lang="de-DE" dirty="0" smtClean="0">
                <a:solidFill>
                  <a:prstClr val="black"/>
                </a:solidFill>
              </a:rPr>
              <a:t> </a:t>
            </a:r>
            <a:r>
              <a:rPr lang="de-DE" dirty="0" err="1" smtClean="0">
                <a:solidFill>
                  <a:prstClr val="black"/>
                </a:solidFill>
              </a:rPr>
              <a:t>search</a:t>
            </a:r>
            <a:r>
              <a:rPr lang="de-DE" dirty="0" smtClean="0">
                <a:solidFill>
                  <a:prstClr val="black"/>
                </a:solidFill>
              </a:rPr>
              <a:t> </a:t>
            </a:r>
            <a:r>
              <a:rPr lang="de-DE" dirty="0" err="1" smtClean="0">
                <a:solidFill>
                  <a:prstClr val="black"/>
                </a:solidFill>
              </a:rPr>
              <a:t>criteria</a:t>
            </a:r>
            <a:endParaRPr lang="de-DE" dirty="0" smtClean="0">
              <a:solidFill>
                <a:prstClr val="black"/>
              </a:solidFill>
            </a:endParaRPr>
          </a:p>
        </p:txBody>
      </p:sp>
      <p:pic>
        <p:nvPicPr>
          <p:cNvPr id="10" name="Bild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182" y="2340890"/>
            <a:ext cx="11083636" cy="1848578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818791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Data </a:t>
            </a:r>
            <a:r>
              <a:rPr lang="de-DE" dirty="0" err="1" smtClean="0"/>
              <a:t>Querying</a:t>
            </a:r>
            <a:r>
              <a:rPr lang="de-DE" dirty="0" smtClean="0"/>
              <a:t/>
            </a:r>
            <a:br>
              <a:rPr lang="de-DE" dirty="0" smtClean="0"/>
            </a:b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15.04.19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 Lavrik - CBM Experiment at FAIR - AYSS 2019</a:t>
            </a: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C1DCC-A5E2-1A48-A91D-CC1ED5B78776}" type="slidenum">
              <a:rPr lang="en-US" smtClean="0"/>
              <a:t>12</a:t>
            </a:fld>
            <a:endParaRPr lang="en-US"/>
          </a:p>
        </p:txBody>
      </p:sp>
      <p:sp>
        <p:nvSpPr>
          <p:cNvPr id="8" name="Inhaltsplatzhalter 7"/>
          <p:cNvSpPr>
            <a:spLocks noGrp="1"/>
          </p:cNvSpPr>
          <p:nvPr>
            <p:ph idx="1"/>
          </p:nvPr>
        </p:nvSpPr>
        <p:spPr>
          <a:xfrm>
            <a:off x="838198" y="1825625"/>
            <a:ext cx="10375233" cy="4351338"/>
          </a:xfrm>
        </p:spPr>
        <p:txBody>
          <a:bodyPr>
            <a:normAutofit/>
          </a:bodyPr>
          <a:lstStyle/>
          <a:p>
            <a:pPr lvl="0"/>
            <a:r>
              <a:rPr lang="de-DE" dirty="0" smtClean="0">
                <a:solidFill>
                  <a:prstClr val="black"/>
                </a:solidFill>
              </a:rPr>
              <a:t>C++</a:t>
            </a:r>
          </a:p>
          <a:p>
            <a:pPr lvl="0"/>
            <a:endParaRPr lang="de-DE" dirty="0">
              <a:solidFill>
                <a:prstClr val="black"/>
              </a:solidFill>
            </a:endParaRPr>
          </a:p>
          <a:p>
            <a:pPr lvl="0"/>
            <a:endParaRPr lang="de-DE" dirty="0" smtClean="0">
              <a:solidFill>
                <a:prstClr val="black"/>
              </a:solidFill>
            </a:endParaRPr>
          </a:p>
          <a:p>
            <a:pPr lvl="0"/>
            <a:endParaRPr lang="de-DE" dirty="0">
              <a:solidFill>
                <a:prstClr val="black"/>
              </a:solidFill>
            </a:endParaRPr>
          </a:p>
          <a:p>
            <a:pPr lvl="0"/>
            <a:endParaRPr lang="de-DE" dirty="0" smtClean="0">
              <a:solidFill>
                <a:prstClr val="black"/>
              </a:solidFill>
            </a:endParaRPr>
          </a:p>
          <a:p>
            <a:pPr lvl="0"/>
            <a:r>
              <a:rPr lang="de-DE" dirty="0" err="1" smtClean="0">
                <a:solidFill>
                  <a:prstClr val="black"/>
                </a:solidFill>
              </a:rPr>
              <a:t>Fluent</a:t>
            </a:r>
            <a:r>
              <a:rPr lang="de-DE" dirty="0" smtClean="0">
                <a:solidFill>
                  <a:prstClr val="black"/>
                </a:solidFill>
              </a:rPr>
              <a:t> </a:t>
            </a:r>
            <a:r>
              <a:rPr lang="de-DE" dirty="0" err="1" smtClean="0">
                <a:solidFill>
                  <a:prstClr val="black"/>
                </a:solidFill>
              </a:rPr>
              <a:t>interface</a:t>
            </a:r>
            <a:r>
              <a:rPr lang="de-DE" dirty="0" smtClean="0">
                <a:solidFill>
                  <a:prstClr val="black"/>
                </a:solidFill>
              </a:rPr>
              <a:t> </a:t>
            </a:r>
            <a:r>
              <a:rPr lang="de-DE" dirty="0" err="1" smtClean="0">
                <a:solidFill>
                  <a:prstClr val="black"/>
                </a:solidFill>
              </a:rPr>
              <a:t>which</a:t>
            </a:r>
            <a:r>
              <a:rPr lang="de-DE" dirty="0" smtClean="0">
                <a:solidFill>
                  <a:prstClr val="black"/>
                </a:solidFill>
              </a:rPr>
              <a:t> </a:t>
            </a:r>
            <a:r>
              <a:rPr lang="de-DE" dirty="0" err="1" smtClean="0">
                <a:solidFill>
                  <a:prstClr val="black"/>
                </a:solidFill>
              </a:rPr>
              <a:t>follows</a:t>
            </a:r>
            <a:r>
              <a:rPr lang="de-DE" dirty="0" smtClean="0">
                <a:solidFill>
                  <a:prstClr val="black"/>
                </a:solidFill>
              </a:rPr>
              <a:t> </a:t>
            </a:r>
            <a:r>
              <a:rPr lang="de-DE" dirty="0" err="1" smtClean="0">
                <a:solidFill>
                  <a:prstClr val="black"/>
                </a:solidFill>
              </a:rPr>
              <a:t>the</a:t>
            </a:r>
            <a:r>
              <a:rPr lang="de-DE" dirty="0" smtClean="0">
                <a:solidFill>
                  <a:prstClr val="black"/>
                </a:solidFill>
              </a:rPr>
              <a:t> </a:t>
            </a:r>
            <a:r>
              <a:rPr lang="de-DE" dirty="0" err="1" smtClean="0">
                <a:solidFill>
                  <a:prstClr val="black"/>
                </a:solidFill>
              </a:rPr>
              <a:t>ActiveRecord</a:t>
            </a:r>
            <a:r>
              <a:rPr lang="de-DE" dirty="0" smtClean="0">
                <a:solidFill>
                  <a:prstClr val="black"/>
                </a:solidFill>
              </a:rPr>
              <a:t> </a:t>
            </a:r>
            <a:r>
              <a:rPr lang="de-DE" dirty="0" err="1" smtClean="0">
                <a:solidFill>
                  <a:prstClr val="black"/>
                </a:solidFill>
              </a:rPr>
              <a:t>pattern</a:t>
            </a:r>
            <a:endParaRPr lang="de-DE" dirty="0">
              <a:solidFill>
                <a:prstClr val="black"/>
              </a:solidFill>
            </a:endParaRPr>
          </a:p>
          <a:p>
            <a:pPr lvl="0"/>
            <a:r>
              <a:rPr lang="de-DE" dirty="0" err="1">
                <a:solidFill>
                  <a:prstClr val="black"/>
                </a:solidFill>
              </a:rPr>
              <a:t>A</a:t>
            </a:r>
            <a:r>
              <a:rPr lang="de-DE" dirty="0" err="1" smtClean="0">
                <a:solidFill>
                  <a:prstClr val="black"/>
                </a:solidFill>
              </a:rPr>
              <a:t>llows</a:t>
            </a:r>
            <a:r>
              <a:rPr lang="de-DE" dirty="0" smtClean="0">
                <a:solidFill>
                  <a:prstClr val="black"/>
                </a:solidFill>
              </a:rPr>
              <a:t> </a:t>
            </a:r>
            <a:r>
              <a:rPr lang="de-DE" dirty="0" err="1" smtClean="0">
                <a:solidFill>
                  <a:prstClr val="black"/>
                </a:solidFill>
              </a:rPr>
              <a:t>to</a:t>
            </a:r>
            <a:r>
              <a:rPr lang="de-DE" dirty="0" smtClean="0">
                <a:solidFill>
                  <a:prstClr val="black"/>
                </a:solidFill>
              </a:rPr>
              <a:t> </a:t>
            </a:r>
            <a:r>
              <a:rPr lang="de-DE" dirty="0" err="1" smtClean="0">
                <a:solidFill>
                  <a:prstClr val="black"/>
                </a:solidFill>
              </a:rPr>
              <a:t>chain</a:t>
            </a:r>
            <a:r>
              <a:rPr lang="de-DE" dirty="0" smtClean="0">
                <a:solidFill>
                  <a:prstClr val="black"/>
                </a:solidFill>
              </a:rPr>
              <a:t> </a:t>
            </a:r>
            <a:r>
              <a:rPr lang="de-DE" dirty="0" err="1" smtClean="0">
                <a:solidFill>
                  <a:prstClr val="black"/>
                </a:solidFill>
              </a:rPr>
              <a:t>the</a:t>
            </a:r>
            <a:r>
              <a:rPr lang="de-DE" dirty="0" smtClean="0">
                <a:solidFill>
                  <a:prstClr val="black"/>
                </a:solidFill>
              </a:rPr>
              <a:t> </a:t>
            </a:r>
            <a:r>
              <a:rPr lang="de-DE" dirty="0" err="1" smtClean="0">
                <a:solidFill>
                  <a:prstClr val="black"/>
                </a:solidFill>
              </a:rPr>
              <a:t>selection</a:t>
            </a:r>
            <a:r>
              <a:rPr lang="de-DE" dirty="0" smtClean="0">
                <a:solidFill>
                  <a:prstClr val="black"/>
                </a:solidFill>
              </a:rPr>
              <a:t> </a:t>
            </a:r>
            <a:r>
              <a:rPr lang="de-DE" dirty="0" err="1" smtClean="0">
                <a:solidFill>
                  <a:prstClr val="black"/>
                </a:solidFill>
              </a:rPr>
              <a:t>criteria</a:t>
            </a:r>
            <a:r>
              <a:rPr lang="de-DE" dirty="0" smtClean="0">
                <a:solidFill>
                  <a:prstClr val="black"/>
                </a:solidFill>
              </a:rPr>
              <a:t> </a:t>
            </a:r>
            <a:r>
              <a:rPr lang="de-DE" dirty="0" err="1" smtClean="0">
                <a:solidFill>
                  <a:prstClr val="black"/>
                </a:solidFill>
              </a:rPr>
              <a:t>and</a:t>
            </a:r>
            <a:r>
              <a:rPr lang="de-DE" dirty="0" smtClean="0">
                <a:solidFill>
                  <a:prstClr val="black"/>
                </a:solidFill>
              </a:rPr>
              <a:t> </a:t>
            </a:r>
            <a:r>
              <a:rPr lang="de-DE" dirty="0" err="1" smtClean="0">
                <a:solidFill>
                  <a:prstClr val="black"/>
                </a:solidFill>
              </a:rPr>
              <a:t>build</a:t>
            </a:r>
            <a:r>
              <a:rPr lang="de-DE" dirty="0" smtClean="0">
                <a:solidFill>
                  <a:prstClr val="black"/>
                </a:solidFill>
              </a:rPr>
              <a:t> </a:t>
            </a:r>
            <a:r>
              <a:rPr lang="de-DE" dirty="0" err="1" smtClean="0">
                <a:solidFill>
                  <a:prstClr val="black"/>
                </a:solidFill>
              </a:rPr>
              <a:t>complex</a:t>
            </a:r>
            <a:r>
              <a:rPr lang="de-DE" dirty="0" smtClean="0">
                <a:solidFill>
                  <a:prstClr val="black"/>
                </a:solidFill>
              </a:rPr>
              <a:t> </a:t>
            </a:r>
            <a:r>
              <a:rPr lang="de-DE" dirty="0" err="1" smtClean="0">
                <a:solidFill>
                  <a:prstClr val="black"/>
                </a:solidFill>
              </a:rPr>
              <a:t>queries</a:t>
            </a:r>
            <a:endParaRPr lang="de-DE" dirty="0" smtClean="0">
              <a:solidFill>
                <a:prstClr val="black"/>
              </a:solidFill>
            </a:endParaRPr>
          </a:p>
          <a:p>
            <a:pPr lvl="0"/>
            <a:r>
              <a:rPr lang="de-DE" dirty="0" err="1" smtClean="0">
                <a:solidFill>
                  <a:prstClr val="black"/>
                </a:solidFill>
              </a:rPr>
              <a:t>Results</a:t>
            </a:r>
            <a:r>
              <a:rPr lang="de-DE" dirty="0" smtClean="0">
                <a:solidFill>
                  <a:prstClr val="black"/>
                </a:solidFill>
              </a:rPr>
              <a:t> </a:t>
            </a:r>
            <a:r>
              <a:rPr lang="de-DE" dirty="0" err="1" smtClean="0">
                <a:solidFill>
                  <a:prstClr val="black"/>
                </a:solidFill>
              </a:rPr>
              <a:t>are</a:t>
            </a:r>
            <a:r>
              <a:rPr lang="de-DE" dirty="0" smtClean="0">
                <a:solidFill>
                  <a:prstClr val="black"/>
                </a:solidFill>
              </a:rPr>
              <a:t> </a:t>
            </a:r>
            <a:r>
              <a:rPr lang="de-DE" dirty="0" err="1" smtClean="0">
                <a:solidFill>
                  <a:prstClr val="black"/>
                </a:solidFill>
              </a:rPr>
              <a:t>vectors</a:t>
            </a:r>
            <a:r>
              <a:rPr lang="de-DE" dirty="0" smtClean="0">
                <a:solidFill>
                  <a:prstClr val="black"/>
                </a:solidFill>
              </a:rPr>
              <a:t> (</a:t>
            </a:r>
            <a:r>
              <a:rPr lang="de-DE" dirty="0" err="1" smtClean="0">
                <a:solidFill>
                  <a:prstClr val="black"/>
                </a:solidFill>
              </a:rPr>
              <a:t>arrays</a:t>
            </a:r>
            <a:r>
              <a:rPr lang="de-DE" dirty="0" smtClean="0">
                <a:solidFill>
                  <a:prstClr val="black"/>
                </a:solidFill>
              </a:rPr>
              <a:t>) </a:t>
            </a:r>
            <a:r>
              <a:rPr lang="de-DE" dirty="0" err="1" smtClean="0">
                <a:solidFill>
                  <a:prstClr val="black"/>
                </a:solidFill>
              </a:rPr>
              <a:t>of</a:t>
            </a:r>
            <a:r>
              <a:rPr lang="de-DE" dirty="0" smtClean="0">
                <a:solidFill>
                  <a:prstClr val="black"/>
                </a:solidFill>
              </a:rPr>
              <a:t> </a:t>
            </a:r>
            <a:r>
              <a:rPr lang="de-DE" dirty="0" err="1" smtClean="0">
                <a:solidFill>
                  <a:prstClr val="black"/>
                </a:solidFill>
              </a:rPr>
              <a:t>objects</a:t>
            </a:r>
            <a:endParaRPr lang="de-DE" dirty="0">
              <a:solidFill>
                <a:prstClr val="black"/>
              </a:solidFill>
            </a:endParaRPr>
          </a:p>
        </p:txBody>
      </p:sp>
      <p:pic>
        <p:nvPicPr>
          <p:cNvPr id="17" name="Bild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182" y="2340889"/>
            <a:ext cx="11083636" cy="1689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251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Schema</a:t>
            </a:r>
            <a:br>
              <a:rPr lang="de-DE" dirty="0" smtClean="0"/>
            </a:b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15.04.19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 Lavrik - CBM Experiment at FAIR - AYSS 2019</a:t>
            </a: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C1DCC-A5E2-1A48-A91D-CC1ED5B78776}" type="slidenum">
              <a:rPr lang="en-US" smtClean="0"/>
              <a:t>13</a:t>
            </a:fld>
            <a:endParaRPr lang="en-US"/>
          </a:p>
        </p:txBody>
      </p:sp>
      <p:sp>
        <p:nvSpPr>
          <p:cNvPr id="8" name="Inhaltsplatzhalter 7"/>
          <p:cNvSpPr>
            <a:spLocks noGrp="1"/>
          </p:cNvSpPr>
          <p:nvPr>
            <p:ph idx="1"/>
          </p:nvPr>
        </p:nvSpPr>
        <p:spPr>
          <a:xfrm>
            <a:off x="838198" y="1825625"/>
            <a:ext cx="10375233" cy="4351338"/>
          </a:xfrm>
        </p:spPr>
        <p:txBody>
          <a:bodyPr>
            <a:normAutofit/>
          </a:bodyPr>
          <a:lstStyle/>
          <a:p>
            <a:r>
              <a:rPr lang="de-DE" dirty="0" err="1" smtClean="0"/>
              <a:t>Complete</a:t>
            </a:r>
            <a:r>
              <a:rPr lang="de-DE" dirty="0" smtClean="0"/>
              <a:t> </a:t>
            </a:r>
            <a:r>
              <a:rPr lang="de-DE" dirty="0" err="1" smtClean="0"/>
              <a:t>description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classes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relations</a:t>
            </a:r>
            <a:r>
              <a:rPr lang="de-DE" dirty="0" smtClean="0"/>
              <a:t> </a:t>
            </a:r>
            <a:r>
              <a:rPr lang="de-DE" dirty="0" err="1" smtClean="0"/>
              <a:t>between</a:t>
            </a:r>
            <a:r>
              <a:rPr lang="de-DE" dirty="0" smtClean="0"/>
              <a:t> </a:t>
            </a:r>
            <a:r>
              <a:rPr lang="de-DE" dirty="0" err="1" smtClean="0"/>
              <a:t>them</a:t>
            </a:r>
            <a:r>
              <a:rPr lang="de-DE" dirty="0" smtClean="0"/>
              <a:t> </a:t>
            </a:r>
            <a:r>
              <a:rPr lang="de-DE" dirty="0" err="1" smtClean="0"/>
              <a:t>defines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data</a:t>
            </a:r>
            <a:r>
              <a:rPr lang="de-DE" dirty="0" smtClean="0"/>
              <a:t> </a:t>
            </a:r>
            <a:r>
              <a:rPr lang="de-DE" dirty="0" err="1" smtClean="0"/>
              <a:t>storage</a:t>
            </a:r>
            <a:r>
              <a:rPr lang="de-DE" dirty="0" smtClean="0"/>
              <a:t> </a:t>
            </a:r>
            <a:r>
              <a:rPr lang="de-DE" dirty="0" err="1" smtClean="0"/>
              <a:t>schema</a:t>
            </a:r>
            <a:endParaRPr lang="de-DE" dirty="0" smtClean="0"/>
          </a:p>
          <a:p>
            <a:r>
              <a:rPr lang="de-DE" dirty="0" err="1"/>
              <a:t>Ultimately</a:t>
            </a:r>
            <a:r>
              <a:rPr lang="de-DE" dirty="0"/>
              <a:t> </a:t>
            </a:r>
            <a:r>
              <a:rPr lang="de-DE" dirty="0" err="1"/>
              <a:t>it</a:t>
            </a:r>
            <a:r>
              <a:rPr lang="de-DE" dirty="0"/>
              <a:t> </a:t>
            </a:r>
            <a:r>
              <a:rPr lang="de-DE" dirty="0" err="1"/>
              <a:t>defines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contract</a:t>
            </a:r>
            <a:r>
              <a:rPr lang="de-DE" dirty="0"/>
              <a:t> </a:t>
            </a:r>
            <a:r>
              <a:rPr lang="de-DE" dirty="0" err="1"/>
              <a:t>between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client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 smtClean="0"/>
              <a:t>server</a:t>
            </a:r>
            <a:endParaRPr lang="de-DE" dirty="0" smtClean="0"/>
          </a:p>
          <a:p>
            <a:r>
              <a:rPr lang="de-DE" dirty="0" err="1" smtClean="0"/>
              <a:t>It</a:t>
            </a:r>
            <a:r>
              <a:rPr lang="de-DE" dirty="0" smtClean="0"/>
              <a:t> </a:t>
            </a:r>
            <a:r>
              <a:rPr lang="de-DE" dirty="0" err="1" smtClean="0"/>
              <a:t>maps</a:t>
            </a:r>
            <a:r>
              <a:rPr lang="de-DE" dirty="0" smtClean="0"/>
              <a:t> </a:t>
            </a:r>
            <a:r>
              <a:rPr lang="de-DE" dirty="0" err="1" smtClean="0"/>
              <a:t>easily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database</a:t>
            </a:r>
            <a:r>
              <a:rPr lang="de-DE" dirty="0" smtClean="0"/>
              <a:t> </a:t>
            </a:r>
            <a:r>
              <a:rPr lang="de-DE" dirty="0" err="1" smtClean="0"/>
              <a:t>structure</a:t>
            </a:r>
            <a:endParaRPr lang="de-DE" dirty="0" smtClean="0"/>
          </a:p>
          <a:p>
            <a:r>
              <a:rPr lang="de-DE" dirty="0" err="1" smtClean="0"/>
              <a:t>It</a:t>
            </a:r>
            <a:r>
              <a:rPr lang="de-DE" dirty="0" smtClean="0"/>
              <a:t> </a:t>
            </a:r>
            <a:r>
              <a:rPr lang="de-DE" dirty="0" err="1" smtClean="0"/>
              <a:t>has</a:t>
            </a:r>
            <a:r>
              <a:rPr lang="de-DE" dirty="0" smtClean="0"/>
              <a:t> </a:t>
            </a:r>
            <a:r>
              <a:rPr lang="de-DE" dirty="0" err="1" smtClean="0"/>
              <a:t>version</a:t>
            </a:r>
            <a:r>
              <a:rPr lang="de-DE" dirty="0" smtClean="0"/>
              <a:t> </a:t>
            </a:r>
            <a:r>
              <a:rPr lang="de-DE" dirty="0" err="1" smtClean="0"/>
              <a:t>which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incremented</a:t>
            </a:r>
            <a:r>
              <a:rPr lang="de-DE" dirty="0" smtClean="0"/>
              <a:t> </a:t>
            </a:r>
            <a:r>
              <a:rPr lang="de-DE" dirty="0" err="1" smtClean="0"/>
              <a:t>every</a:t>
            </a:r>
            <a:r>
              <a:rPr lang="de-DE" dirty="0" smtClean="0"/>
              <a:t> time </a:t>
            </a:r>
            <a:r>
              <a:rPr lang="de-DE" dirty="0" err="1" smtClean="0"/>
              <a:t>you</a:t>
            </a:r>
            <a:r>
              <a:rPr lang="de-DE" dirty="0" smtClean="0"/>
              <a:t> </a:t>
            </a:r>
            <a:r>
              <a:rPr lang="de-DE" dirty="0" err="1" smtClean="0"/>
              <a:t>generate</a:t>
            </a:r>
            <a:r>
              <a:rPr lang="de-DE" dirty="0" smtClean="0"/>
              <a:t> </a:t>
            </a:r>
            <a:r>
              <a:rPr lang="de-DE" dirty="0" err="1" smtClean="0"/>
              <a:t>server</a:t>
            </a:r>
            <a:endParaRPr lang="de-DE" dirty="0" smtClean="0"/>
          </a:p>
          <a:p>
            <a:r>
              <a:rPr lang="de-DE" dirty="0" smtClean="0"/>
              <a:t>Schema </a:t>
            </a:r>
            <a:r>
              <a:rPr lang="de-DE" dirty="0" err="1" smtClean="0"/>
              <a:t>evolution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done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migrations</a:t>
            </a:r>
            <a:endParaRPr lang="de-DE" dirty="0"/>
          </a:p>
        </p:txBody>
      </p:sp>
      <p:pic>
        <p:nvPicPr>
          <p:cNvPr id="7" name="Bild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1681" y="4409089"/>
            <a:ext cx="1641750" cy="164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051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15.04.19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 Lavrik - CBM Experiment at FAIR - AYSS 2019</a:t>
            </a: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C1DCC-A5E2-1A48-A91D-CC1ED5B78776}" type="slidenum">
              <a:rPr lang="en-US" smtClean="0"/>
              <a:t>14</a:t>
            </a:fld>
            <a:endParaRPr lang="en-US"/>
          </a:p>
        </p:txBody>
      </p:sp>
      <p:sp>
        <p:nvSpPr>
          <p:cNvPr id="22" name="Abgerundetes Rechteck 21"/>
          <p:cNvSpPr/>
          <p:nvPr/>
        </p:nvSpPr>
        <p:spPr>
          <a:xfrm>
            <a:off x="4119777" y="898528"/>
            <a:ext cx="1586205" cy="989045"/>
          </a:xfrm>
          <a:prstGeom prst="roundRect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Local dev</a:t>
            </a:r>
          </a:p>
        </p:txBody>
      </p:sp>
      <p:sp>
        <p:nvSpPr>
          <p:cNvPr id="23" name="Abgerundetes Rechteck 22"/>
          <p:cNvSpPr/>
          <p:nvPr/>
        </p:nvSpPr>
        <p:spPr>
          <a:xfrm>
            <a:off x="4912879" y="2267892"/>
            <a:ext cx="1586205" cy="989045"/>
          </a:xfrm>
          <a:prstGeom prst="roundRect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Deployment request</a:t>
            </a:r>
            <a:endParaRPr lang="en-US" dirty="0"/>
          </a:p>
        </p:txBody>
      </p:sp>
      <p:sp>
        <p:nvSpPr>
          <p:cNvPr id="24" name="Abgerundetes Rechteck 23"/>
          <p:cNvSpPr/>
          <p:nvPr/>
        </p:nvSpPr>
        <p:spPr>
          <a:xfrm>
            <a:off x="5705981" y="3666932"/>
            <a:ext cx="1586205" cy="989045"/>
          </a:xfrm>
          <a:prstGeom prst="roundRect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Accepted and deployed</a:t>
            </a:r>
          </a:p>
        </p:txBody>
      </p:sp>
      <p:sp>
        <p:nvSpPr>
          <p:cNvPr id="25" name="Abgerundetes Rechteck 24"/>
          <p:cNvSpPr/>
          <p:nvPr/>
        </p:nvSpPr>
        <p:spPr>
          <a:xfrm>
            <a:off x="6499083" y="5093398"/>
            <a:ext cx="1586205" cy="989045"/>
          </a:xfrm>
          <a:prstGeom prst="roundRect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Connection</a:t>
            </a:r>
          </a:p>
          <a:p>
            <a:pPr algn="ctr"/>
            <a:r>
              <a:rPr lang="en-US" dirty="0" smtClean="0"/>
              <a:t>details</a:t>
            </a:r>
            <a:endParaRPr lang="en-US" dirty="0"/>
          </a:p>
        </p:txBody>
      </p:sp>
      <p:sp>
        <p:nvSpPr>
          <p:cNvPr id="26" name="Textfeld 25"/>
          <p:cNvSpPr txBox="1"/>
          <p:nvPr/>
        </p:nvSpPr>
        <p:spPr>
          <a:xfrm>
            <a:off x="5920274" y="1194318"/>
            <a:ext cx="45405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Describe you data format, prepare data export</a:t>
            </a:r>
            <a:endParaRPr lang="en-US" dirty="0"/>
          </a:p>
        </p:txBody>
      </p:sp>
      <p:sp>
        <p:nvSpPr>
          <p:cNvPr id="27" name="Textfeld 26"/>
          <p:cNvSpPr txBox="1"/>
          <p:nvPr/>
        </p:nvSpPr>
        <p:spPr>
          <a:xfrm>
            <a:off x="6837051" y="2411823"/>
            <a:ext cx="45511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Published in central </a:t>
            </a:r>
            <a:r>
              <a:rPr lang="en-US" dirty="0"/>
              <a:t>schema </a:t>
            </a:r>
            <a:r>
              <a:rPr lang="en-US" dirty="0" smtClean="0"/>
              <a:t>store</a:t>
            </a:r>
          </a:p>
          <a:p>
            <a:r>
              <a:rPr lang="en-US" dirty="0" smtClean="0">
                <a:hlinkClick r:id="rId3"/>
              </a:rPr>
              <a:t>https://git.cbm.gsi.de/</a:t>
            </a:r>
            <a:r>
              <a:rPr lang="en-US" dirty="0" err="1" smtClean="0">
                <a:hlinkClick r:id="rId3"/>
              </a:rPr>
              <a:t>TGenBase</a:t>
            </a:r>
            <a:r>
              <a:rPr lang="en-US" dirty="0" smtClean="0">
                <a:hlinkClick r:id="rId3"/>
              </a:rPr>
              <a:t>/</a:t>
            </a:r>
            <a:r>
              <a:rPr lang="en-US" dirty="0" err="1" smtClean="0">
                <a:hlinkClick r:id="rId3"/>
              </a:rPr>
              <a:t>SchemaStore</a:t>
            </a:r>
            <a:endParaRPr lang="en-US" dirty="0" smtClean="0"/>
          </a:p>
        </p:txBody>
      </p:sp>
      <p:sp>
        <p:nvSpPr>
          <p:cNvPr id="28" name="Textfeld 27"/>
          <p:cNvSpPr txBox="1"/>
          <p:nvPr/>
        </p:nvSpPr>
        <p:spPr>
          <a:xfrm>
            <a:off x="7543431" y="3779060"/>
            <a:ext cx="23539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Central </a:t>
            </a:r>
            <a:r>
              <a:rPr lang="en-US" dirty="0" err="1" smtClean="0"/>
              <a:t>databse</a:t>
            </a:r>
            <a:r>
              <a:rPr lang="en-US" dirty="0" smtClean="0"/>
              <a:t> server:</a:t>
            </a:r>
          </a:p>
          <a:p>
            <a:r>
              <a:rPr lang="en-US" dirty="0" err="1" smtClean="0">
                <a:hlinkClick r:id="rId4" action="ppaction://hlinkfile"/>
              </a:rPr>
              <a:t>compdb.cbm.gsi.de</a:t>
            </a:r>
            <a:endParaRPr lang="en-US" dirty="0"/>
          </a:p>
        </p:txBody>
      </p:sp>
      <p:sp>
        <p:nvSpPr>
          <p:cNvPr id="29" name="Textfeld 28"/>
          <p:cNvSpPr txBox="1"/>
          <p:nvPr/>
        </p:nvSpPr>
        <p:spPr>
          <a:xfrm>
            <a:off x="8348974" y="5264754"/>
            <a:ext cx="27219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Address of server endpoint</a:t>
            </a:r>
          </a:p>
          <a:p>
            <a:r>
              <a:rPr lang="en-US" dirty="0"/>
              <a:t>t</a:t>
            </a:r>
            <a:r>
              <a:rPr lang="en-US" dirty="0" smtClean="0"/>
              <a:t>o be used in clients</a:t>
            </a:r>
            <a:endParaRPr lang="en-US" dirty="0"/>
          </a:p>
        </p:txBody>
      </p:sp>
      <p:cxnSp>
        <p:nvCxnSpPr>
          <p:cNvPr id="30" name="Gewinkelte Verbindung 29"/>
          <p:cNvCxnSpPr>
            <a:stCxn id="27" idx="2"/>
            <a:endCxn id="31" idx="0"/>
          </p:cNvCxnSpPr>
          <p:nvPr/>
        </p:nvCxnSpPr>
        <p:spPr>
          <a:xfrm rot="16200000" flipH="1">
            <a:off x="5119272" y="1681180"/>
            <a:ext cx="380319" cy="793102"/>
          </a:xfrm>
          <a:prstGeom prst="bentConnector3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Gewinkelte Verbindung 30"/>
          <p:cNvCxnSpPr>
            <a:stCxn id="31" idx="2"/>
            <a:endCxn id="32" idx="0"/>
          </p:cNvCxnSpPr>
          <p:nvPr/>
        </p:nvCxnSpPr>
        <p:spPr>
          <a:xfrm rot="16200000" flipH="1">
            <a:off x="5897536" y="3065382"/>
            <a:ext cx="409995" cy="793102"/>
          </a:xfrm>
          <a:prstGeom prst="bentConnector3">
            <a:avLst>
              <a:gd name="adj1" fmla="val 50000"/>
            </a:avLst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ewinkelte Verbindung 31"/>
          <p:cNvCxnSpPr>
            <a:stCxn id="32" idx="2"/>
            <a:endCxn id="33" idx="0"/>
          </p:cNvCxnSpPr>
          <p:nvPr/>
        </p:nvCxnSpPr>
        <p:spPr>
          <a:xfrm rot="16200000" flipH="1">
            <a:off x="6676925" y="4478135"/>
            <a:ext cx="437421" cy="793102"/>
          </a:xfrm>
          <a:prstGeom prst="bentConnector3">
            <a:avLst>
              <a:gd name="adj1" fmla="val 50000"/>
            </a:avLst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Gewinkelte Verbindung 32"/>
          <p:cNvCxnSpPr>
            <a:stCxn id="27" idx="0"/>
            <a:endCxn id="27" idx="1"/>
          </p:cNvCxnSpPr>
          <p:nvPr/>
        </p:nvCxnSpPr>
        <p:spPr>
          <a:xfrm rot="16200000" flipH="1" flipV="1">
            <a:off x="4269067" y="749237"/>
            <a:ext cx="494523" cy="793103"/>
          </a:xfrm>
          <a:prstGeom prst="bentConnector4">
            <a:avLst>
              <a:gd name="adj1" fmla="val -46226"/>
              <a:gd name="adj2" fmla="val 128823"/>
            </a:avLst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itel 1">
            <a:extLst>
              <a:ext uri="{FF2B5EF4-FFF2-40B4-BE49-F238E27FC236}">
                <a16:creationId xmlns="" xmlns:a16="http://schemas.microsoft.com/office/drawing/2014/main" id="{41910C10-7270-5844-966E-A9461BB5A71E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Workflow</a:t>
            </a:r>
          </a:p>
          <a:p>
            <a:endParaRPr lang="en-US" dirty="0"/>
          </a:p>
        </p:txBody>
      </p:sp>
      <p:sp>
        <p:nvSpPr>
          <p:cNvPr id="36" name="Inhaltsplatzhalter 2"/>
          <p:cNvSpPr>
            <a:spLocks noGrp="1"/>
          </p:cNvSpPr>
          <p:nvPr>
            <p:ph idx="1"/>
          </p:nvPr>
        </p:nvSpPr>
        <p:spPr>
          <a:xfrm>
            <a:off x="801247" y="2125099"/>
            <a:ext cx="3860387" cy="3720110"/>
          </a:xfrm>
        </p:spPr>
        <p:txBody>
          <a:bodyPr>
            <a:normAutofit/>
          </a:bodyPr>
          <a:lstStyle/>
          <a:p>
            <a:r>
              <a:rPr lang="en-US" dirty="0" smtClean="0"/>
              <a:t>Established and well-working for CBM</a:t>
            </a:r>
          </a:p>
          <a:p>
            <a:r>
              <a:rPr lang="en-US" dirty="0" smtClean="0"/>
              <a:t>Used for detector components and quality control data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3943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231" y="980036"/>
            <a:ext cx="6962061" cy="576567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DB Schema </a:t>
            </a:r>
            <a:r>
              <a:rPr lang="de-DE" dirty="0" err="1" smtClean="0"/>
              <a:t>Example</a:t>
            </a:r>
            <a:r>
              <a:rPr lang="de-DE" dirty="0" smtClean="0"/>
              <a:t/>
            </a:r>
            <a:br>
              <a:rPr lang="de-DE" dirty="0" smtClean="0"/>
            </a:b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15.04.19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 Lavrik - CBM Experiment at FAIR - AYSS 2019</a:t>
            </a: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C1DCC-A5E2-1A48-A91D-CC1ED5B78776}" type="slidenum">
              <a:rPr lang="en-US" smtClean="0"/>
              <a:t>15</a:t>
            </a:fld>
            <a:endParaRPr lang="en-US"/>
          </a:p>
        </p:txBody>
      </p:sp>
      <p:sp>
        <p:nvSpPr>
          <p:cNvPr id="8" name="Inhaltsplatzhalter 7"/>
          <p:cNvSpPr>
            <a:spLocks noGrp="1"/>
          </p:cNvSpPr>
          <p:nvPr>
            <p:ph idx="1"/>
          </p:nvPr>
        </p:nvSpPr>
        <p:spPr>
          <a:xfrm>
            <a:off x="838199" y="1825625"/>
            <a:ext cx="5610728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dirty="0" smtClean="0"/>
              <a:t>User </a:t>
            </a:r>
            <a:r>
              <a:rPr lang="de-DE" dirty="0" err="1" smtClean="0"/>
              <a:t>needs</a:t>
            </a:r>
            <a:r>
              <a:rPr lang="de-DE" dirty="0" smtClean="0"/>
              <a:t> </a:t>
            </a:r>
            <a:r>
              <a:rPr lang="de-DE" dirty="0" err="1" smtClean="0"/>
              <a:t>are</a:t>
            </a:r>
            <a:r>
              <a:rPr lang="de-DE" dirty="0" smtClean="0"/>
              <a:t> different:               </a:t>
            </a:r>
            <a:r>
              <a:rPr lang="de-DE" dirty="0" err="1" smtClean="0"/>
              <a:t>from</a:t>
            </a:r>
            <a:r>
              <a:rPr lang="de-DE" dirty="0" smtClean="0"/>
              <a:t> </a:t>
            </a:r>
            <a:r>
              <a:rPr lang="de-DE" dirty="0" err="1" smtClean="0"/>
              <a:t>one</a:t>
            </a:r>
            <a:r>
              <a:rPr lang="de-DE" dirty="0" smtClean="0"/>
              <a:t> </a:t>
            </a:r>
            <a:r>
              <a:rPr lang="de-DE" dirty="0" err="1" smtClean="0"/>
              <a:t>single</a:t>
            </a:r>
            <a:r>
              <a:rPr lang="de-DE" dirty="0" smtClean="0"/>
              <a:t> </a:t>
            </a:r>
            <a:r>
              <a:rPr lang="de-DE" dirty="0" err="1" smtClean="0"/>
              <a:t>class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complex</a:t>
            </a:r>
            <a:r>
              <a:rPr lang="de-DE" dirty="0" smtClean="0"/>
              <a:t> </a:t>
            </a:r>
            <a:r>
              <a:rPr lang="de-DE" dirty="0" err="1" smtClean="0"/>
              <a:t>hierarchies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class</a:t>
            </a:r>
            <a:r>
              <a:rPr lang="de-DE" dirty="0" smtClean="0"/>
              <a:t> </a:t>
            </a:r>
            <a:r>
              <a:rPr lang="de-DE" dirty="0" err="1" smtClean="0"/>
              <a:t>relations</a:t>
            </a:r>
            <a:endParaRPr lang="de-DE" dirty="0" smtClean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 err="1" smtClean="0"/>
              <a:t>Example</a:t>
            </a:r>
            <a:r>
              <a:rPr lang="de-DE" dirty="0" smtClean="0"/>
              <a:t>: </a:t>
            </a:r>
            <a:r>
              <a:rPr lang="de-DE" dirty="0" err="1" smtClean="0"/>
              <a:t>description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detector</a:t>
            </a:r>
            <a:r>
              <a:rPr lang="de-DE" dirty="0" smtClean="0"/>
              <a:t> </a:t>
            </a:r>
            <a:r>
              <a:rPr lang="de-DE" dirty="0" err="1" smtClean="0"/>
              <a:t>components</a:t>
            </a:r>
            <a:r>
              <a:rPr lang="de-DE" dirty="0" smtClean="0"/>
              <a:t>, </a:t>
            </a:r>
            <a:r>
              <a:rPr lang="de-DE" dirty="0" err="1" smtClean="0"/>
              <a:t>logistics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quality</a:t>
            </a:r>
            <a:r>
              <a:rPr lang="de-DE" dirty="0" smtClean="0"/>
              <a:t> </a:t>
            </a:r>
            <a:r>
              <a:rPr lang="de-DE" dirty="0" err="1" smtClean="0"/>
              <a:t>control</a:t>
            </a:r>
            <a:r>
              <a:rPr lang="de-DE" dirty="0" smtClean="0"/>
              <a:t> </a:t>
            </a:r>
            <a:r>
              <a:rPr lang="de-DE" dirty="0" err="1" smtClean="0"/>
              <a:t>data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CBM </a:t>
            </a:r>
            <a:r>
              <a:rPr lang="de-DE" dirty="0" err="1" smtClean="0"/>
              <a:t>silicon</a:t>
            </a:r>
            <a:r>
              <a:rPr lang="de-DE" dirty="0" smtClean="0"/>
              <a:t> </a:t>
            </a:r>
            <a:r>
              <a:rPr lang="de-DE" dirty="0" err="1" smtClean="0"/>
              <a:t>tracker‘s</a:t>
            </a:r>
            <a:r>
              <a:rPr lang="de-DE" dirty="0" smtClean="0"/>
              <a:t> </a:t>
            </a:r>
            <a:r>
              <a:rPr lang="de-DE" dirty="0" err="1" smtClean="0"/>
              <a:t>sensors</a:t>
            </a: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6933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Other </a:t>
            </a:r>
            <a:r>
              <a:rPr lang="de-DE" dirty="0" err="1" smtClean="0"/>
              <a:t>applications</a:t>
            </a:r>
            <a:r>
              <a:rPr lang="de-DE" dirty="0" smtClean="0"/>
              <a:t/>
            </a:r>
            <a:br>
              <a:rPr lang="de-DE" dirty="0" smtClean="0"/>
            </a:b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15.04.19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 Lavrik - CBM Experiment at FAIR - AYSS 2019</a:t>
            </a: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C1DCC-A5E2-1A48-A91D-CC1ED5B78776}" type="slidenum">
              <a:rPr lang="en-US" smtClean="0"/>
              <a:t>16</a:t>
            </a:fld>
            <a:endParaRPr lang="en-US"/>
          </a:p>
        </p:txBody>
      </p:sp>
      <p:sp>
        <p:nvSpPr>
          <p:cNvPr id="8" name="Inhaltsplatzhalter 7"/>
          <p:cNvSpPr>
            <a:spLocks noGrp="1"/>
          </p:cNvSpPr>
          <p:nvPr>
            <p:ph idx="1"/>
          </p:nvPr>
        </p:nvSpPr>
        <p:spPr>
          <a:xfrm>
            <a:off x="838198" y="1825625"/>
            <a:ext cx="8018419" cy="4351338"/>
          </a:xfrm>
        </p:spPr>
        <p:txBody>
          <a:bodyPr>
            <a:normAutofit/>
          </a:bodyPr>
          <a:lstStyle/>
          <a:p>
            <a:r>
              <a:rPr lang="de-DE" dirty="0" err="1" smtClean="0"/>
              <a:t>Component</a:t>
            </a:r>
            <a:r>
              <a:rPr lang="de-DE" dirty="0" smtClean="0"/>
              <a:t> </a:t>
            </a:r>
            <a:r>
              <a:rPr lang="de-DE" dirty="0" err="1" smtClean="0"/>
              <a:t>database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detector</a:t>
            </a:r>
            <a:r>
              <a:rPr lang="de-DE" dirty="0" smtClean="0"/>
              <a:t> </a:t>
            </a:r>
            <a:r>
              <a:rPr lang="de-DE" dirty="0" err="1" smtClean="0"/>
              <a:t>components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full</a:t>
            </a:r>
            <a:r>
              <a:rPr lang="de-DE" dirty="0" smtClean="0"/>
              <a:t> Silicon Tracking System (</a:t>
            </a:r>
            <a:r>
              <a:rPr lang="de-DE" dirty="0" err="1" smtClean="0"/>
              <a:t>estimated</a:t>
            </a:r>
            <a:r>
              <a:rPr lang="de-DE" dirty="0" smtClean="0"/>
              <a:t> </a:t>
            </a:r>
            <a:r>
              <a:rPr lang="de-DE" dirty="0" err="1" smtClean="0"/>
              <a:t>row</a:t>
            </a:r>
            <a:r>
              <a:rPr lang="de-DE" dirty="0" smtClean="0"/>
              <a:t> </a:t>
            </a:r>
            <a:r>
              <a:rPr lang="de-DE" dirty="0" err="1" smtClean="0"/>
              <a:t>count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tens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millions</a:t>
            </a:r>
            <a:r>
              <a:rPr lang="de-DE" dirty="0" smtClean="0"/>
              <a:t>)</a:t>
            </a:r>
          </a:p>
          <a:p>
            <a:r>
              <a:rPr lang="de-DE" dirty="0"/>
              <a:t>DCS</a:t>
            </a:r>
            <a:r>
              <a:rPr lang="de-DE" dirty="0" smtClean="0"/>
              <a:t> (</a:t>
            </a:r>
            <a:r>
              <a:rPr lang="de-DE" dirty="0" err="1" smtClean="0"/>
              <a:t>Detector</a:t>
            </a:r>
            <a:r>
              <a:rPr lang="de-DE" dirty="0" smtClean="0"/>
              <a:t> Control System) </a:t>
            </a:r>
            <a:r>
              <a:rPr lang="de-DE" dirty="0" err="1" smtClean="0"/>
              <a:t>database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hardware</a:t>
            </a:r>
            <a:r>
              <a:rPr lang="de-DE" dirty="0" smtClean="0"/>
              <a:t> in </a:t>
            </a:r>
            <a:r>
              <a:rPr lang="de-DE" dirty="0" err="1" smtClean="0"/>
              <a:t>collaboration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NA61 </a:t>
            </a:r>
            <a:r>
              <a:rPr lang="de-DE" dirty="0" err="1" smtClean="0"/>
              <a:t>people</a:t>
            </a:r>
            <a:endParaRPr lang="de-DE" dirty="0" smtClean="0"/>
          </a:p>
          <a:p>
            <a:r>
              <a:rPr lang="de-DE" dirty="0" err="1" smtClean="0"/>
              <a:t>Calibration</a:t>
            </a:r>
            <a:r>
              <a:rPr lang="de-DE" dirty="0" smtClean="0"/>
              <a:t> </a:t>
            </a:r>
            <a:r>
              <a:rPr lang="de-DE" dirty="0" err="1" smtClean="0"/>
              <a:t>data</a:t>
            </a:r>
            <a:r>
              <a:rPr lang="de-DE" dirty="0" smtClean="0"/>
              <a:t> </a:t>
            </a:r>
            <a:r>
              <a:rPr lang="de-DE" dirty="0" err="1" smtClean="0"/>
              <a:t>storage</a:t>
            </a:r>
            <a:endParaRPr lang="de-DE" dirty="0" smtClean="0"/>
          </a:p>
          <a:p>
            <a:r>
              <a:rPr lang="de-DE" dirty="0" smtClean="0"/>
              <a:t>Analysis </a:t>
            </a:r>
            <a:r>
              <a:rPr lang="de-DE" dirty="0" err="1" smtClean="0"/>
              <a:t>metadata</a:t>
            </a:r>
            <a:r>
              <a:rPr lang="de-DE" dirty="0" smtClean="0"/>
              <a:t> </a:t>
            </a:r>
            <a:r>
              <a:rPr lang="de-DE" dirty="0" err="1" smtClean="0"/>
              <a:t>storage</a:t>
            </a:r>
            <a:r>
              <a:rPr lang="de-DE" dirty="0" smtClean="0"/>
              <a:t> </a:t>
            </a:r>
            <a:r>
              <a:rPr lang="mr-IN" dirty="0" smtClean="0"/>
              <a:t>–</a:t>
            </a:r>
            <a:r>
              <a:rPr lang="de-DE" dirty="0" smtClean="0"/>
              <a:t> breakdown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data</a:t>
            </a:r>
            <a:r>
              <a:rPr lang="de-DE" dirty="0" smtClean="0"/>
              <a:t> </a:t>
            </a:r>
            <a:r>
              <a:rPr lang="de-DE" dirty="0" err="1" smtClean="0"/>
              <a:t>files</a:t>
            </a:r>
            <a:r>
              <a:rPr lang="de-DE" dirty="0" smtClean="0"/>
              <a:t> in </a:t>
            </a:r>
            <a:r>
              <a:rPr lang="de-DE" dirty="0" err="1" smtClean="0"/>
              <a:t>subsets</a:t>
            </a:r>
            <a:r>
              <a:rPr lang="de-DE" dirty="0" smtClean="0"/>
              <a:t>, such </a:t>
            </a:r>
            <a:r>
              <a:rPr lang="de-DE" dirty="0" err="1" smtClean="0"/>
              <a:t>as</a:t>
            </a:r>
            <a:r>
              <a:rPr lang="de-DE" dirty="0" smtClean="0"/>
              <a:t> </a:t>
            </a:r>
            <a:r>
              <a:rPr lang="de-DE" dirty="0" err="1" smtClean="0"/>
              <a:t>run</a:t>
            </a:r>
            <a:r>
              <a:rPr lang="de-DE" dirty="0" smtClean="0"/>
              <a:t> </a:t>
            </a:r>
            <a:r>
              <a:rPr lang="de-DE" dirty="0" err="1" smtClean="0"/>
              <a:t>periods</a:t>
            </a:r>
            <a:r>
              <a:rPr lang="de-DE" dirty="0" smtClean="0"/>
              <a:t>, </a:t>
            </a:r>
            <a:r>
              <a:rPr lang="de-DE" dirty="0" err="1" smtClean="0"/>
              <a:t>physics</a:t>
            </a:r>
            <a:r>
              <a:rPr lang="de-DE" dirty="0" smtClean="0"/>
              <a:t> </a:t>
            </a:r>
            <a:r>
              <a:rPr lang="de-DE" dirty="0" err="1" smtClean="0"/>
              <a:t>trigger</a:t>
            </a:r>
            <a:r>
              <a:rPr lang="de-DE" dirty="0" smtClean="0"/>
              <a:t> </a:t>
            </a:r>
            <a:r>
              <a:rPr lang="de-DE" dirty="0" err="1" smtClean="0"/>
              <a:t>based</a:t>
            </a:r>
            <a:r>
              <a:rPr lang="de-DE" dirty="0" smtClean="0"/>
              <a:t>, </a:t>
            </a:r>
            <a:r>
              <a:rPr lang="de-DE" dirty="0" smtClean="0"/>
              <a:t>etc.</a:t>
            </a:r>
          </a:p>
        </p:txBody>
      </p:sp>
    </p:spTree>
    <p:extLst>
      <p:ext uri="{BB962C8B-B14F-4D97-AF65-F5344CB8AC3E}">
        <p14:creationId xmlns:p14="http://schemas.microsoft.com/office/powerpoint/2010/main" val="274181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Summary</a:t>
            </a:r>
            <a:br>
              <a:rPr lang="de-DE" dirty="0" smtClean="0"/>
            </a:b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15.04.19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 Lavrik - CBM Experiment at FAIR - AYSS 2019</a:t>
            </a: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C1DCC-A5E2-1A48-A91D-CC1ED5B78776}" type="slidenum">
              <a:rPr lang="en-US" smtClean="0"/>
              <a:t>17</a:t>
            </a:fld>
            <a:endParaRPr lang="en-US"/>
          </a:p>
        </p:txBody>
      </p:sp>
      <p:sp>
        <p:nvSpPr>
          <p:cNvPr id="8" name="Inhaltsplatzhalter 7"/>
          <p:cNvSpPr>
            <a:spLocks noGrp="1"/>
          </p:cNvSpPr>
          <p:nvPr>
            <p:ph idx="1"/>
          </p:nvPr>
        </p:nvSpPr>
        <p:spPr>
          <a:xfrm>
            <a:off x="838198" y="1825625"/>
            <a:ext cx="10375233" cy="4351338"/>
          </a:xfrm>
        </p:spPr>
        <p:txBody>
          <a:bodyPr>
            <a:normAutofit/>
          </a:bodyPr>
          <a:lstStyle/>
          <a:p>
            <a:r>
              <a:rPr lang="en-US" dirty="0" err="1" smtClean="0"/>
              <a:t>TGenBase</a:t>
            </a:r>
            <a:r>
              <a:rPr lang="en-US" dirty="0" smtClean="0"/>
              <a:t> is a </a:t>
            </a:r>
            <a:r>
              <a:rPr lang="en-US" dirty="0" err="1" smtClean="0"/>
              <a:t>powerfull</a:t>
            </a:r>
            <a:r>
              <a:rPr lang="en-US" dirty="0" smtClean="0"/>
              <a:t> set of tools to describe, host and access data with many language bindings</a:t>
            </a:r>
          </a:p>
          <a:p>
            <a:r>
              <a:rPr lang="de-DE" dirty="0" err="1" smtClean="0"/>
              <a:t>It</a:t>
            </a:r>
            <a:r>
              <a:rPr lang="de-DE" dirty="0" smtClean="0"/>
              <a:t> </a:t>
            </a:r>
            <a:r>
              <a:rPr lang="de-DE" dirty="0" err="1" smtClean="0"/>
              <a:t>provides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data</a:t>
            </a:r>
            <a:r>
              <a:rPr lang="de-DE" dirty="0" smtClean="0"/>
              <a:t> </a:t>
            </a:r>
            <a:r>
              <a:rPr lang="de-DE" dirty="0" err="1" smtClean="0"/>
              <a:t>management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visualisation</a:t>
            </a:r>
            <a:r>
              <a:rPr lang="de-DE" dirty="0" smtClean="0"/>
              <a:t> out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box</a:t>
            </a:r>
          </a:p>
          <a:p>
            <a:r>
              <a:rPr lang="de-DE" dirty="0" err="1" smtClean="0"/>
              <a:t>Provides</a:t>
            </a:r>
            <a:r>
              <a:rPr lang="de-DE" dirty="0" smtClean="0"/>
              <a:t> </a:t>
            </a:r>
            <a:r>
              <a:rPr lang="de-DE" dirty="0" err="1" smtClean="0"/>
              <a:t>two</a:t>
            </a:r>
            <a:r>
              <a:rPr lang="de-DE" dirty="0" smtClean="0"/>
              <a:t> </a:t>
            </a:r>
            <a:r>
              <a:rPr lang="de-DE" dirty="0" err="1" smtClean="0"/>
              <a:t>logic</a:t>
            </a:r>
            <a:r>
              <a:rPr lang="de-DE" dirty="0" smtClean="0"/>
              <a:t> </a:t>
            </a:r>
            <a:r>
              <a:rPr lang="de-DE" dirty="0" err="1" smtClean="0"/>
              <a:t>sets</a:t>
            </a:r>
            <a:r>
              <a:rPr lang="de-DE" dirty="0" smtClean="0"/>
              <a:t>: CRUD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versioned</a:t>
            </a:r>
            <a:r>
              <a:rPr lang="de-DE" dirty="0" smtClean="0"/>
              <a:t> </a:t>
            </a:r>
            <a:r>
              <a:rPr lang="de-DE" dirty="0" err="1" smtClean="0"/>
              <a:t>insert-only</a:t>
            </a:r>
            <a:endParaRPr lang="de-DE" dirty="0" smtClean="0"/>
          </a:p>
          <a:p>
            <a:r>
              <a:rPr lang="de-DE" dirty="0" smtClean="0"/>
              <a:t>General </a:t>
            </a:r>
            <a:r>
              <a:rPr lang="de-DE" dirty="0" err="1" smtClean="0"/>
              <a:t>purpose</a:t>
            </a:r>
            <a:r>
              <a:rPr lang="de-DE" dirty="0" smtClean="0"/>
              <a:t>: </a:t>
            </a:r>
            <a:r>
              <a:rPr lang="de-DE" dirty="0" err="1" smtClean="0"/>
              <a:t>can</a:t>
            </a:r>
            <a:r>
              <a:rPr lang="de-DE" dirty="0" smtClean="0"/>
              <a:t> </a:t>
            </a:r>
            <a:r>
              <a:rPr lang="de-DE" dirty="0" err="1" smtClean="0"/>
              <a:t>be</a:t>
            </a:r>
            <a:r>
              <a:rPr lang="de-DE" dirty="0" smtClean="0"/>
              <a:t> </a:t>
            </a:r>
            <a:r>
              <a:rPr lang="de-DE" dirty="0" err="1" smtClean="0"/>
              <a:t>used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any</a:t>
            </a:r>
            <a:r>
              <a:rPr lang="de-DE" dirty="0" smtClean="0"/>
              <a:t> </a:t>
            </a:r>
            <a:r>
              <a:rPr lang="de-DE" dirty="0" err="1" smtClean="0"/>
              <a:t>data</a:t>
            </a:r>
            <a:r>
              <a:rPr lang="de-DE" dirty="0" smtClean="0"/>
              <a:t> </a:t>
            </a:r>
            <a:r>
              <a:rPr lang="de-DE" dirty="0" err="1" smtClean="0"/>
              <a:t>storage</a:t>
            </a:r>
            <a:r>
              <a:rPr lang="de-DE" dirty="0" smtClean="0"/>
              <a:t> </a:t>
            </a:r>
            <a:r>
              <a:rPr lang="de-DE" dirty="0" err="1" smtClean="0"/>
              <a:t>task</a:t>
            </a:r>
            <a:endParaRPr lang="de-DE" dirty="0" smtClean="0"/>
          </a:p>
          <a:p>
            <a:endParaRPr lang="de-DE" dirty="0" smtClean="0"/>
          </a:p>
          <a:p>
            <a:pPr marL="0" indent="0">
              <a:buNone/>
            </a:pPr>
            <a:r>
              <a:rPr lang="de-DE" sz="2000" dirty="0"/>
              <a:t>Check out </a:t>
            </a:r>
            <a:r>
              <a:rPr lang="de-DE" sz="2000" dirty="0" err="1" smtClean="0"/>
              <a:t>the</a:t>
            </a:r>
            <a:r>
              <a:rPr lang="de-DE" sz="2000" dirty="0" smtClean="0"/>
              <a:t> </a:t>
            </a:r>
            <a:r>
              <a:rPr lang="de-DE" sz="2000" dirty="0" err="1" smtClean="0"/>
              <a:t>data</a:t>
            </a:r>
            <a:r>
              <a:rPr lang="de-DE" sz="2000" dirty="0" smtClean="0"/>
              <a:t> </a:t>
            </a:r>
            <a:r>
              <a:rPr lang="de-DE" sz="2000" dirty="0" err="1" smtClean="0"/>
              <a:t>description</a:t>
            </a:r>
            <a:r>
              <a:rPr lang="de-DE" sz="2000" dirty="0" smtClean="0"/>
              <a:t> </a:t>
            </a:r>
            <a:r>
              <a:rPr lang="de-DE" sz="2000" dirty="0"/>
              <a:t>UI </a:t>
            </a:r>
            <a:r>
              <a:rPr lang="de-DE" sz="2000" dirty="0">
                <a:hlinkClick r:id="rId3"/>
              </a:rPr>
              <a:t>https://</a:t>
            </a:r>
            <a:r>
              <a:rPr lang="de-DE" sz="2000" dirty="0" err="1" smtClean="0">
                <a:hlinkClick r:id="rId3"/>
              </a:rPr>
              <a:t>tgenbase.com</a:t>
            </a:r>
            <a:endParaRPr lang="de-DE" sz="2000" dirty="0" smtClean="0"/>
          </a:p>
          <a:p>
            <a:pPr marL="0" indent="0">
              <a:buNone/>
            </a:pPr>
            <a:r>
              <a:rPr lang="de-DE" sz="2000" dirty="0" err="1" smtClean="0"/>
              <a:t>source</a:t>
            </a:r>
            <a:r>
              <a:rPr lang="de-DE" sz="2000" dirty="0"/>
              <a:t> </a:t>
            </a:r>
            <a:r>
              <a:rPr lang="de-DE" sz="2000" dirty="0" err="1"/>
              <a:t>code</a:t>
            </a:r>
            <a:r>
              <a:rPr lang="de-DE" sz="2000" dirty="0"/>
              <a:t> </a:t>
            </a:r>
            <a:r>
              <a:rPr lang="de-DE" sz="2000" dirty="0">
                <a:hlinkClick r:id="rId4"/>
              </a:rPr>
              <a:t>https://tgenbase.com/#/</a:t>
            </a:r>
            <a:r>
              <a:rPr lang="de-DE" sz="2000" dirty="0" smtClean="0">
                <a:hlinkClick r:id="rId4"/>
              </a:rPr>
              <a:t>git</a:t>
            </a:r>
            <a:endParaRPr lang="de-DE" sz="2000" dirty="0" smtClean="0"/>
          </a:p>
          <a:p>
            <a:pPr marL="0" indent="0">
              <a:buNone/>
            </a:pPr>
            <a:r>
              <a:rPr lang="de-DE" sz="2000" dirty="0" err="1" smtClean="0"/>
              <a:t>and</a:t>
            </a:r>
            <a:r>
              <a:rPr lang="de-DE" sz="2000" dirty="0" smtClean="0"/>
              <a:t> </a:t>
            </a:r>
            <a:r>
              <a:rPr lang="de-DE" sz="2000" dirty="0" err="1" smtClean="0"/>
              <a:t>the</a:t>
            </a:r>
            <a:r>
              <a:rPr lang="de-DE" sz="2000" dirty="0" smtClean="0"/>
              <a:t> </a:t>
            </a:r>
            <a:r>
              <a:rPr lang="de-DE" sz="2000" dirty="0" err="1" smtClean="0"/>
              <a:t>tutorial</a:t>
            </a:r>
            <a:r>
              <a:rPr lang="de-DE" sz="2000" dirty="0" smtClean="0"/>
              <a:t> </a:t>
            </a:r>
            <a:r>
              <a:rPr lang="de-DE" sz="2000" dirty="0" err="1" smtClean="0"/>
              <a:t>example</a:t>
            </a:r>
            <a:r>
              <a:rPr lang="de-DE" sz="2000" dirty="0"/>
              <a:t> online </a:t>
            </a:r>
            <a:r>
              <a:rPr lang="de-DE" sz="2000" dirty="0">
                <a:hlinkClick r:id="rId5"/>
              </a:rPr>
              <a:t>https://tgenbase.com:5050</a:t>
            </a:r>
            <a:r>
              <a:rPr lang="de-DE" sz="2000" dirty="0" smtClean="0">
                <a:hlinkClick r:id="rId5"/>
              </a:rPr>
              <a:t>/</a:t>
            </a:r>
            <a:endParaRPr lang="de-DE" sz="2000" dirty="0" smtClean="0"/>
          </a:p>
        </p:txBody>
      </p:sp>
    </p:spTree>
    <p:extLst>
      <p:ext uri="{BB962C8B-B14F-4D97-AF65-F5344CB8AC3E}">
        <p14:creationId xmlns:p14="http://schemas.microsoft.com/office/powerpoint/2010/main" val="1403861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="" xmlns:a16="http://schemas.microsoft.com/office/drawing/2014/main" id="{7DE7E293-821F-FF47-88D2-8017E48914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15.04.19</a:t>
            </a:r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="" xmlns:a16="http://schemas.microsoft.com/office/drawing/2014/main" id="{4629272E-77FC-D840-B5D2-D1CE04F43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 Lavrik - CBM Experiment at FAIR - AYSS 2019</a:t>
            </a: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="" xmlns:a16="http://schemas.microsoft.com/office/drawing/2014/main" id="{C5E4BE87-E775-0944-B91A-36292553E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C1DCC-A5E2-1A48-A91D-CC1ED5B78776}" type="slidenum">
              <a:rPr lang="en-US" smtClean="0"/>
              <a:t>2</a:t>
            </a:fld>
            <a:endParaRPr lang="en-US"/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xmlns="" id="{41910C10-7270-5844-966E-A9461BB5A71E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Introduction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11" name="Inhaltsplatzhalter 2"/>
          <p:cNvSpPr>
            <a:spLocks noGrp="1"/>
          </p:cNvSpPr>
          <p:nvPr>
            <p:ph idx="1"/>
          </p:nvPr>
        </p:nvSpPr>
        <p:spPr>
          <a:xfrm>
            <a:off x="838199" y="1825625"/>
            <a:ext cx="7018641" cy="41438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err="1" smtClean="0"/>
              <a:t>FairDb</a:t>
            </a:r>
            <a:r>
              <a:rPr lang="en-US" dirty="0" smtClean="0"/>
              <a:t> is a ROOT based library for direct database communication</a:t>
            </a:r>
          </a:p>
          <a:p>
            <a:r>
              <a:rPr lang="en-US" sz="2400" dirty="0"/>
              <a:t>w</a:t>
            </a:r>
            <a:r>
              <a:rPr lang="en-US" sz="2400" dirty="0" smtClean="0"/>
              <a:t>as used for parameter storage</a:t>
            </a:r>
          </a:p>
          <a:p>
            <a:r>
              <a:rPr lang="en-US" sz="2400" dirty="0" smtClean="0"/>
              <a:t>no user role management, no relations between classes, no query building, slow, only specific logic</a:t>
            </a:r>
          </a:p>
          <a:p>
            <a:pPr marL="0" indent="0">
              <a:buNone/>
            </a:pPr>
            <a:r>
              <a:rPr lang="en-US" dirty="0" err="1" smtClean="0"/>
              <a:t>TGenBase</a:t>
            </a:r>
            <a:r>
              <a:rPr lang="en-US" dirty="0" smtClean="0"/>
              <a:t> overcomes these limitations + more</a:t>
            </a:r>
          </a:p>
          <a:p>
            <a:r>
              <a:rPr lang="en-US" sz="2400" dirty="0"/>
              <a:t>g</a:t>
            </a:r>
            <a:r>
              <a:rPr lang="en-US" sz="2400" dirty="0" smtClean="0"/>
              <a:t>eneral purpose, templated generation of code</a:t>
            </a:r>
          </a:p>
          <a:p>
            <a:r>
              <a:rPr lang="en-US" sz="2400" dirty="0" smtClean="0"/>
              <a:t>Client-Server architecture, clients, deployments, </a:t>
            </a:r>
            <a:r>
              <a:rPr lang="mr-IN" sz="2400" dirty="0" smtClean="0"/>
              <a:t>…</a:t>
            </a:r>
            <a:endParaRPr lang="en-US" sz="2400" dirty="0" smtClean="0"/>
          </a:p>
          <a:p>
            <a:endParaRPr lang="en-US" dirty="0" smtClean="0"/>
          </a:p>
        </p:txBody>
      </p:sp>
      <p:pic>
        <p:nvPicPr>
          <p:cNvPr id="13" name="Bild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7188" y="199422"/>
            <a:ext cx="2305496" cy="2403686"/>
          </a:xfrm>
          <a:prstGeom prst="rect">
            <a:avLst/>
          </a:prstGeom>
        </p:spPr>
      </p:pic>
      <p:pic>
        <p:nvPicPr>
          <p:cNvPr id="16" name="Bild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0120" y="3325469"/>
            <a:ext cx="2539631" cy="2644055"/>
          </a:xfrm>
          <a:prstGeom prst="rect">
            <a:avLst/>
          </a:prstGeom>
        </p:spPr>
      </p:pic>
      <p:sp>
        <p:nvSpPr>
          <p:cNvPr id="17" name="Textfeld 16"/>
          <p:cNvSpPr txBox="1"/>
          <p:nvPr/>
        </p:nvSpPr>
        <p:spPr>
          <a:xfrm>
            <a:off x="8515652" y="2557427"/>
            <a:ext cx="33073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C++/ROOT </a:t>
            </a:r>
            <a:r>
              <a:rPr lang="de-DE" dirty="0" err="1" smtClean="0"/>
              <a:t>based</a:t>
            </a:r>
            <a:r>
              <a:rPr lang="de-DE" dirty="0" smtClean="0"/>
              <a:t> </a:t>
            </a:r>
            <a:r>
              <a:rPr lang="de-DE" dirty="0" err="1" smtClean="0"/>
              <a:t>FairDb</a:t>
            </a:r>
            <a:r>
              <a:rPr lang="de-DE" dirty="0" smtClean="0"/>
              <a:t> </a:t>
            </a:r>
            <a:r>
              <a:rPr lang="de-DE" dirty="0" err="1" smtClean="0"/>
              <a:t>solution</a:t>
            </a:r>
            <a:r>
              <a:rPr lang="de-DE" dirty="0" smtClean="0"/>
              <a:t> </a:t>
            </a:r>
            <a:r>
              <a:rPr lang="de-DE" dirty="0" err="1" smtClean="0"/>
              <a:t>turned</a:t>
            </a:r>
            <a:r>
              <a:rPr lang="de-DE" dirty="0" smtClean="0"/>
              <a:t> out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be</a:t>
            </a:r>
            <a:r>
              <a:rPr lang="de-DE" dirty="0" smtClean="0"/>
              <a:t> not </a:t>
            </a:r>
            <a:r>
              <a:rPr lang="de-DE" dirty="0" err="1" smtClean="0"/>
              <a:t>very</a:t>
            </a:r>
            <a:r>
              <a:rPr lang="de-DE" dirty="0" smtClean="0"/>
              <a:t> fast</a:t>
            </a:r>
            <a:endParaRPr lang="de-DE" dirty="0"/>
          </a:p>
        </p:txBody>
      </p:sp>
      <p:sp>
        <p:nvSpPr>
          <p:cNvPr id="18" name="Textfeld 17"/>
          <p:cNvSpPr txBox="1"/>
          <p:nvPr/>
        </p:nvSpPr>
        <p:spPr>
          <a:xfrm>
            <a:off x="8504986" y="5943092"/>
            <a:ext cx="24871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Why</a:t>
            </a:r>
            <a:r>
              <a:rPr lang="de-DE" dirty="0" smtClean="0"/>
              <a:t> not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serve</a:t>
            </a:r>
            <a:r>
              <a:rPr lang="de-DE" dirty="0" smtClean="0"/>
              <a:t> </a:t>
            </a:r>
            <a:r>
              <a:rPr lang="de-DE" dirty="0" err="1" smtClean="0"/>
              <a:t>faster</a:t>
            </a:r>
            <a:r>
              <a:rPr lang="de-DE" dirty="0" smtClean="0"/>
              <a:t>?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09005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Data </a:t>
            </a:r>
            <a:r>
              <a:rPr lang="de-DE" dirty="0" err="1" smtClean="0"/>
              <a:t>description</a:t>
            </a:r>
            <a:r>
              <a:rPr lang="de-DE" dirty="0" smtClean="0"/>
              <a:t> </a:t>
            </a:r>
            <a:r>
              <a:rPr lang="de-DE" dirty="0" err="1" smtClean="0"/>
              <a:t>made</a:t>
            </a:r>
            <a:r>
              <a:rPr lang="de-DE" dirty="0" smtClean="0"/>
              <a:t> easy</a:t>
            </a:r>
            <a:br>
              <a:rPr lang="de-DE" dirty="0" smtClean="0"/>
            </a:b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15.04.19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 Lavrik - CBM Experiment at FAIR - AYSS 2019</a:t>
            </a: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C1DCC-A5E2-1A48-A91D-CC1ED5B78776}" type="slidenum">
              <a:rPr lang="en-US" smtClean="0"/>
              <a:t>3</a:t>
            </a:fld>
            <a:endParaRPr lang="en-US"/>
          </a:p>
        </p:txBody>
      </p:sp>
      <p:sp>
        <p:nvSpPr>
          <p:cNvPr id="8" name="Inhaltsplatzhalter 7"/>
          <p:cNvSpPr>
            <a:spLocks noGrp="1"/>
          </p:cNvSpPr>
          <p:nvPr>
            <p:ph idx="1"/>
          </p:nvPr>
        </p:nvSpPr>
        <p:spPr>
          <a:xfrm>
            <a:off x="838199" y="1825625"/>
            <a:ext cx="5225717" cy="4351338"/>
          </a:xfrm>
        </p:spPr>
        <p:txBody>
          <a:bodyPr>
            <a:normAutofit/>
          </a:bodyPr>
          <a:lstStyle/>
          <a:p>
            <a:r>
              <a:rPr lang="de-DE" dirty="0" err="1" smtClean="0"/>
              <a:t>We</a:t>
            </a:r>
            <a:r>
              <a:rPr lang="de-DE" dirty="0" smtClean="0"/>
              <a:t> </a:t>
            </a:r>
            <a:r>
              <a:rPr lang="de-DE" dirty="0" err="1" smtClean="0"/>
              <a:t>provides</a:t>
            </a:r>
            <a:r>
              <a:rPr lang="de-DE" dirty="0" smtClean="0"/>
              <a:t> a </a:t>
            </a:r>
            <a:r>
              <a:rPr lang="de-DE" dirty="0" smtClean="0">
                <a:hlinkClick r:id="rId3"/>
              </a:rPr>
              <a:t>web </a:t>
            </a:r>
            <a:r>
              <a:rPr lang="de-DE" dirty="0" err="1" smtClean="0">
                <a:hlinkClick r:id="rId3"/>
              </a:rPr>
              <a:t>application</a:t>
            </a:r>
            <a:r>
              <a:rPr lang="de-DE" dirty="0" smtClean="0">
                <a:hlinkClick r:id="rId3"/>
              </a:rPr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describe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data</a:t>
            </a:r>
            <a:endParaRPr lang="de-DE" dirty="0" smtClean="0"/>
          </a:p>
          <a:p>
            <a:r>
              <a:rPr lang="de-DE" dirty="0" err="1" smtClean="0"/>
              <a:t>Provides</a:t>
            </a:r>
            <a:r>
              <a:rPr lang="de-DE" dirty="0" smtClean="0"/>
              <a:t> </a:t>
            </a:r>
            <a:r>
              <a:rPr lang="de-DE" dirty="0" err="1" smtClean="0"/>
              <a:t>usual</a:t>
            </a:r>
            <a:r>
              <a:rPr lang="de-DE" dirty="0" smtClean="0"/>
              <a:t> CRUD (</a:t>
            </a:r>
            <a:r>
              <a:rPr lang="de-DE" dirty="0" err="1" smtClean="0"/>
              <a:t>create</a:t>
            </a:r>
            <a:r>
              <a:rPr lang="de-DE" dirty="0" smtClean="0"/>
              <a:t>, </a:t>
            </a:r>
            <a:r>
              <a:rPr lang="de-DE" dirty="0" err="1" smtClean="0"/>
              <a:t>read</a:t>
            </a:r>
            <a:r>
              <a:rPr lang="de-DE" dirty="0" smtClean="0"/>
              <a:t>, update, </a:t>
            </a:r>
            <a:r>
              <a:rPr lang="de-DE" dirty="0" err="1" smtClean="0"/>
              <a:t>delete</a:t>
            </a:r>
            <a:r>
              <a:rPr lang="de-DE" dirty="0" smtClean="0"/>
              <a:t>) </a:t>
            </a:r>
            <a:r>
              <a:rPr lang="de-DE" dirty="0" err="1" smtClean="0"/>
              <a:t>logic</a:t>
            </a:r>
            <a:endParaRPr lang="de-DE" dirty="0" smtClean="0"/>
          </a:p>
          <a:p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versioned</a:t>
            </a:r>
            <a:r>
              <a:rPr lang="de-DE" dirty="0" smtClean="0"/>
              <a:t> </a:t>
            </a:r>
            <a:r>
              <a:rPr lang="de-DE" dirty="0" err="1" smtClean="0"/>
              <a:t>insert-only</a:t>
            </a:r>
            <a:r>
              <a:rPr lang="de-DE" dirty="0" smtClean="0"/>
              <a:t> </a:t>
            </a:r>
            <a:r>
              <a:rPr lang="de-DE" dirty="0" err="1" smtClean="0"/>
              <a:t>logic</a:t>
            </a:r>
            <a:r>
              <a:rPr lang="de-DE" dirty="0" smtClean="0"/>
              <a:t> -&gt; </a:t>
            </a:r>
            <a:r>
              <a:rPr lang="de-DE" dirty="0" err="1" smtClean="0"/>
              <a:t>no</a:t>
            </a:r>
            <a:r>
              <a:rPr lang="de-DE" dirty="0" smtClean="0"/>
              <a:t> </a:t>
            </a:r>
            <a:r>
              <a:rPr lang="de-DE" dirty="0" err="1" smtClean="0"/>
              <a:t>need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update, </a:t>
            </a:r>
            <a:r>
              <a:rPr lang="de-DE" dirty="0" err="1" smtClean="0"/>
              <a:t>data</a:t>
            </a:r>
            <a:r>
              <a:rPr lang="de-DE" dirty="0" smtClean="0"/>
              <a:t> will not </a:t>
            </a:r>
            <a:r>
              <a:rPr lang="de-DE" dirty="0" err="1" smtClean="0"/>
              <a:t>be</a:t>
            </a:r>
            <a:r>
              <a:rPr lang="de-DE" dirty="0" smtClean="0"/>
              <a:t> </a:t>
            </a:r>
            <a:r>
              <a:rPr lang="de-DE" dirty="0" err="1" smtClean="0"/>
              <a:t>overwritten</a:t>
            </a:r>
            <a:r>
              <a:rPr lang="de-DE" dirty="0" smtClean="0"/>
              <a:t>, all </a:t>
            </a:r>
            <a:r>
              <a:rPr lang="de-DE" dirty="0" err="1" smtClean="0"/>
              <a:t>history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available</a:t>
            </a:r>
            <a:endParaRPr lang="de-DE" dirty="0"/>
          </a:p>
        </p:txBody>
      </p:sp>
      <p:pic>
        <p:nvPicPr>
          <p:cNvPr id="9" name="Bild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7970" y="1993450"/>
            <a:ext cx="5898859" cy="2658761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12" name="Textfeld 11"/>
          <p:cNvSpPr txBox="1"/>
          <p:nvPr/>
        </p:nvSpPr>
        <p:spPr>
          <a:xfrm>
            <a:off x="6721642" y="4831598"/>
            <a:ext cx="48815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Name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configure</a:t>
            </a:r>
            <a:r>
              <a:rPr lang="de-DE" dirty="0" smtClean="0"/>
              <a:t> </a:t>
            </a:r>
            <a:r>
              <a:rPr lang="de-DE" dirty="0" err="1" smtClean="0"/>
              <a:t>your</a:t>
            </a:r>
            <a:r>
              <a:rPr lang="de-DE" dirty="0" smtClean="0"/>
              <a:t> </a:t>
            </a:r>
            <a:r>
              <a:rPr lang="de-DE" dirty="0" err="1" smtClean="0"/>
              <a:t>project</a:t>
            </a:r>
            <a:r>
              <a:rPr lang="de-DE" dirty="0" smtClean="0"/>
              <a:t>, </a:t>
            </a:r>
            <a:r>
              <a:rPr lang="de-DE" dirty="0" err="1" smtClean="0"/>
              <a:t>add</a:t>
            </a:r>
            <a:r>
              <a:rPr lang="de-DE" dirty="0" smtClean="0"/>
              <a:t> </a:t>
            </a:r>
            <a:r>
              <a:rPr lang="de-DE" dirty="0" err="1" smtClean="0"/>
              <a:t>classes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it</a:t>
            </a:r>
            <a:endParaRPr lang="de-DE" dirty="0" smtClean="0"/>
          </a:p>
          <a:p>
            <a:r>
              <a:rPr lang="de-DE" dirty="0" err="1" smtClean="0"/>
              <a:t>Or</a:t>
            </a:r>
            <a:r>
              <a:rPr lang="de-DE" dirty="0" smtClean="0"/>
              <a:t> open sample </a:t>
            </a:r>
            <a:r>
              <a:rPr lang="de-DE" dirty="0" err="1" smtClean="0"/>
              <a:t>projects</a:t>
            </a:r>
            <a:r>
              <a:rPr lang="de-DE" dirty="0" smtClean="0"/>
              <a:t> </a:t>
            </a:r>
            <a:r>
              <a:rPr lang="de-DE" dirty="0" err="1" smtClean="0"/>
              <a:t>ready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us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29885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Data </a:t>
            </a:r>
            <a:r>
              <a:rPr lang="de-DE" dirty="0" err="1"/>
              <a:t>description</a:t>
            </a:r>
            <a:r>
              <a:rPr lang="de-DE" dirty="0"/>
              <a:t> </a:t>
            </a:r>
            <a:r>
              <a:rPr lang="de-DE" dirty="0" err="1"/>
              <a:t>made</a:t>
            </a:r>
            <a:r>
              <a:rPr lang="de-DE" dirty="0"/>
              <a:t> </a:t>
            </a:r>
            <a:r>
              <a:rPr lang="de-DE" dirty="0" smtClean="0"/>
              <a:t>easy (</a:t>
            </a:r>
            <a:r>
              <a:rPr lang="de-DE" dirty="0" err="1" smtClean="0"/>
              <a:t>cont</a:t>
            </a:r>
            <a:r>
              <a:rPr lang="de-DE" dirty="0" smtClean="0"/>
              <a:t>.)</a:t>
            </a:r>
            <a:r>
              <a:rPr lang="de-DE" dirty="0"/>
              <a:t/>
            </a:r>
            <a:br>
              <a:rPr lang="de-DE" dirty="0"/>
            </a:b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15.04.19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 Lavrik - CBM Experiment at FAIR - AYSS 2019</a:t>
            </a: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C1DCC-A5E2-1A48-A91D-CC1ED5B78776}" type="slidenum">
              <a:rPr lang="en-US" smtClean="0"/>
              <a:t>4</a:t>
            </a:fld>
            <a:endParaRPr lang="en-US"/>
          </a:p>
        </p:txBody>
      </p:sp>
      <p:sp>
        <p:nvSpPr>
          <p:cNvPr id="8" name="Inhaltsplatzhalter 7"/>
          <p:cNvSpPr>
            <a:spLocks noGrp="1"/>
          </p:cNvSpPr>
          <p:nvPr>
            <p:ph idx="1"/>
          </p:nvPr>
        </p:nvSpPr>
        <p:spPr>
          <a:xfrm>
            <a:off x="838199" y="1825625"/>
            <a:ext cx="5610728" cy="4351338"/>
          </a:xfrm>
        </p:spPr>
        <p:txBody>
          <a:bodyPr>
            <a:normAutofit/>
          </a:bodyPr>
          <a:lstStyle/>
          <a:p>
            <a:pPr marL="285750" indent="-285750"/>
            <a:r>
              <a:rPr lang="de-DE" dirty="0" smtClean="0"/>
              <a:t>In </a:t>
            </a:r>
            <a:r>
              <a:rPr lang="de-DE" dirty="0" err="1" smtClean="0"/>
              <a:t>this</a:t>
            </a:r>
            <a:r>
              <a:rPr lang="de-DE" dirty="0" smtClean="0"/>
              <a:t> </a:t>
            </a:r>
            <a:r>
              <a:rPr lang="de-DE" dirty="0" err="1" smtClean="0"/>
              <a:t>workplace</a:t>
            </a:r>
            <a:r>
              <a:rPr lang="de-DE" dirty="0" smtClean="0"/>
              <a:t> </a:t>
            </a:r>
            <a:r>
              <a:rPr lang="de-DE" dirty="0" err="1" smtClean="0"/>
              <a:t>one</a:t>
            </a:r>
            <a:r>
              <a:rPr lang="de-DE" dirty="0" smtClean="0"/>
              <a:t> </a:t>
            </a:r>
            <a:r>
              <a:rPr lang="de-DE" dirty="0" err="1" smtClean="0"/>
              <a:t>defines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properties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data</a:t>
            </a:r>
            <a:r>
              <a:rPr lang="de-DE" dirty="0" smtClean="0"/>
              <a:t>, </a:t>
            </a:r>
            <a:r>
              <a:rPr lang="de-DE" dirty="0" err="1" smtClean="0"/>
              <a:t>their</a:t>
            </a:r>
            <a:r>
              <a:rPr lang="de-DE" dirty="0" smtClean="0"/>
              <a:t> </a:t>
            </a:r>
            <a:r>
              <a:rPr lang="de-DE" dirty="0" err="1" smtClean="0"/>
              <a:t>types</a:t>
            </a:r>
            <a:r>
              <a:rPr lang="de-DE" dirty="0" smtClean="0"/>
              <a:t>, </a:t>
            </a:r>
            <a:r>
              <a:rPr lang="de-DE" dirty="0" err="1" smtClean="0"/>
              <a:t>relations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other</a:t>
            </a:r>
            <a:r>
              <a:rPr lang="de-DE" dirty="0" smtClean="0"/>
              <a:t> </a:t>
            </a:r>
            <a:r>
              <a:rPr lang="de-DE" dirty="0" err="1" smtClean="0"/>
              <a:t>classes</a:t>
            </a:r>
            <a:r>
              <a:rPr lang="de-DE" dirty="0" smtClean="0"/>
              <a:t>, etc.</a:t>
            </a:r>
          </a:p>
          <a:p>
            <a:pPr marL="285750" indent="-285750"/>
            <a:r>
              <a:rPr lang="de-DE" dirty="0" smtClean="0"/>
              <a:t>Property </a:t>
            </a:r>
            <a:r>
              <a:rPr lang="de-DE" dirty="0" err="1"/>
              <a:t>c</a:t>
            </a:r>
            <a:r>
              <a:rPr lang="de-DE" dirty="0" err="1" smtClean="0"/>
              <a:t>onfigurations</a:t>
            </a:r>
            <a:r>
              <a:rPr lang="de-DE" dirty="0" smtClean="0"/>
              <a:t> </a:t>
            </a:r>
            <a:r>
              <a:rPr lang="de-DE" dirty="0" err="1" smtClean="0"/>
              <a:t>are</a:t>
            </a:r>
            <a:r>
              <a:rPr lang="de-DE" dirty="0" smtClean="0"/>
              <a:t> </a:t>
            </a:r>
            <a:r>
              <a:rPr lang="de-DE" dirty="0" err="1" smtClean="0"/>
              <a:t>predefined</a:t>
            </a:r>
            <a:r>
              <a:rPr lang="de-DE" dirty="0" smtClean="0"/>
              <a:t>,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possibility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customize</a:t>
            </a:r>
            <a:r>
              <a:rPr lang="de-DE" dirty="0" smtClean="0"/>
              <a:t> </a:t>
            </a:r>
            <a:r>
              <a:rPr lang="de-DE" dirty="0" err="1" smtClean="0"/>
              <a:t>their</a:t>
            </a:r>
            <a:r>
              <a:rPr lang="de-DE" dirty="0" smtClean="0"/>
              <a:t> </a:t>
            </a:r>
            <a:r>
              <a:rPr lang="de-DE" dirty="0" err="1" smtClean="0"/>
              <a:t>behavior</a:t>
            </a:r>
            <a:r>
              <a:rPr lang="de-DE" dirty="0" smtClean="0"/>
              <a:t>, </a:t>
            </a:r>
            <a:r>
              <a:rPr lang="de-DE" dirty="0" err="1" smtClean="0"/>
              <a:t>validation</a:t>
            </a:r>
            <a:r>
              <a:rPr lang="de-DE" dirty="0" smtClean="0"/>
              <a:t> </a:t>
            </a:r>
            <a:r>
              <a:rPr lang="de-DE" dirty="0" err="1" smtClean="0"/>
              <a:t>rules</a:t>
            </a:r>
            <a:r>
              <a:rPr lang="de-DE" dirty="0" smtClean="0"/>
              <a:t>, etc.</a:t>
            </a:r>
          </a:p>
          <a:p>
            <a:pPr marL="285750" indent="-285750"/>
            <a:r>
              <a:rPr lang="de-DE" dirty="0" smtClean="0"/>
              <a:t>Support </a:t>
            </a:r>
            <a:r>
              <a:rPr lang="de-DE" dirty="0" err="1" smtClean="0"/>
              <a:t>for</a:t>
            </a:r>
            <a:r>
              <a:rPr lang="de-DE" dirty="0" smtClean="0"/>
              <a:t> STL </a:t>
            </a:r>
            <a:r>
              <a:rPr lang="de-DE" dirty="0" err="1" smtClean="0"/>
              <a:t>containers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ROOT </a:t>
            </a:r>
            <a:r>
              <a:rPr lang="de-DE" dirty="0" err="1" smtClean="0"/>
              <a:t>classes</a:t>
            </a:r>
            <a:endParaRPr lang="de-DE" dirty="0"/>
          </a:p>
        </p:txBody>
      </p:sp>
      <p:pic>
        <p:nvPicPr>
          <p:cNvPr id="13" name="Bild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3623" y="1079267"/>
            <a:ext cx="4940908" cy="5171348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79685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="" xmlns:a16="http://schemas.microsoft.com/office/drawing/2014/main" id="{7DE7E293-821F-FF47-88D2-8017E48914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15.04.19</a:t>
            </a:r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="" xmlns:a16="http://schemas.microsoft.com/office/drawing/2014/main" id="{4629272E-77FC-D840-B5D2-D1CE04F43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 Lavrik - CBM Experiment at FAIR - AYSS 2019</a:t>
            </a: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="" xmlns:a16="http://schemas.microsoft.com/office/drawing/2014/main" id="{C5E4BE87-E775-0944-B91A-36292553E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C1DCC-A5E2-1A48-A91D-CC1ED5B78776}" type="slidenum">
              <a:rPr lang="en-US" smtClean="0"/>
              <a:t>5</a:t>
            </a:fld>
            <a:endParaRPr lang="en-US"/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xmlns="" id="{41910C10-7270-5844-966E-A9461BB5A71E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Database </a:t>
            </a:r>
            <a:r>
              <a:rPr lang="en-US" dirty="0" smtClean="0"/>
              <a:t>server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11" name="Inhaltsplatzhalter 2"/>
          <p:cNvSpPr>
            <a:spLocks noGrp="1"/>
          </p:cNvSpPr>
          <p:nvPr>
            <p:ph idx="1"/>
          </p:nvPr>
        </p:nvSpPr>
        <p:spPr>
          <a:xfrm>
            <a:off x="838200" y="1825625"/>
            <a:ext cx="6921500" cy="4848126"/>
          </a:xfrm>
        </p:spPr>
        <p:txBody>
          <a:bodyPr>
            <a:normAutofit/>
          </a:bodyPr>
          <a:lstStyle/>
          <a:p>
            <a:r>
              <a:rPr lang="en-US" dirty="0" smtClean="0"/>
              <a:t>Is in fact an HTTP server with secure </a:t>
            </a:r>
            <a:r>
              <a:rPr lang="en-US" dirty="0"/>
              <a:t>data exchange by </a:t>
            </a:r>
            <a:r>
              <a:rPr lang="en-US" dirty="0" smtClean="0"/>
              <a:t>SSL</a:t>
            </a:r>
          </a:p>
          <a:p>
            <a:r>
              <a:rPr lang="en-US" dirty="0" smtClean="0"/>
              <a:t>Provides standard RESTful API to access data with JSON message exchange with clients</a:t>
            </a:r>
            <a:endParaRPr lang="en-US" dirty="0"/>
          </a:p>
          <a:p>
            <a:r>
              <a:rPr lang="en-US" dirty="0"/>
              <a:t>P</a:t>
            </a:r>
            <a:r>
              <a:rPr lang="en-US" dirty="0" smtClean="0"/>
              <a:t>rovides configurable role-based </a:t>
            </a:r>
            <a:r>
              <a:rPr lang="en-US" dirty="0"/>
              <a:t>user permission </a:t>
            </a:r>
            <a:r>
              <a:rPr lang="en-US" dirty="0" smtClean="0"/>
              <a:t>management</a:t>
            </a:r>
          </a:p>
          <a:p>
            <a:r>
              <a:rPr lang="en-US" dirty="0" smtClean="0"/>
              <a:t>Caches data for frequent access</a:t>
            </a:r>
          </a:p>
          <a:p>
            <a:r>
              <a:rPr lang="en-US" dirty="0" smtClean="0"/>
              <a:t>Exchanges data with underlying DB Management Systems</a:t>
            </a:r>
          </a:p>
        </p:txBody>
      </p:sp>
      <p:pic>
        <p:nvPicPr>
          <p:cNvPr id="2" name="Bild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8120" y="1379463"/>
            <a:ext cx="1715331" cy="2644055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8110404" y="4065022"/>
            <a:ext cx="30563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Blinks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lights</a:t>
            </a:r>
            <a:r>
              <a:rPr lang="de-DE" dirty="0" smtClean="0"/>
              <a:t>, </a:t>
            </a:r>
            <a:r>
              <a:rPr lang="de-DE" dirty="0" err="1" smtClean="0"/>
              <a:t>spins</a:t>
            </a:r>
            <a:r>
              <a:rPr lang="de-DE" dirty="0" smtClean="0"/>
              <a:t> </a:t>
            </a:r>
            <a:r>
              <a:rPr lang="de-DE" dirty="0" err="1" smtClean="0"/>
              <a:t>itsfans</a:t>
            </a:r>
            <a:r>
              <a:rPr lang="de-DE" dirty="0" smtClean="0"/>
              <a:t>,</a:t>
            </a:r>
          </a:p>
          <a:p>
            <a:pPr algn="ctr"/>
            <a:r>
              <a:rPr lang="de-DE" dirty="0" err="1"/>
              <a:t>s</a:t>
            </a:r>
            <a:r>
              <a:rPr lang="de-DE" dirty="0" err="1" smtClean="0"/>
              <a:t>ends</a:t>
            </a:r>
            <a:r>
              <a:rPr lang="de-DE" dirty="0" smtClean="0"/>
              <a:t> </a:t>
            </a:r>
            <a:r>
              <a:rPr lang="de-DE" dirty="0" err="1" smtClean="0"/>
              <a:t>us</a:t>
            </a:r>
            <a:r>
              <a:rPr lang="de-DE" dirty="0" smtClean="0"/>
              <a:t> </a:t>
            </a:r>
            <a:r>
              <a:rPr lang="de-DE" dirty="0" err="1" smtClean="0"/>
              <a:t>stuff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3043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="" xmlns:a16="http://schemas.microsoft.com/office/drawing/2014/main" id="{7DE7E293-821F-FF47-88D2-8017E48914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15.04.19</a:t>
            </a:r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="" xmlns:a16="http://schemas.microsoft.com/office/drawing/2014/main" id="{4629272E-77FC-D840-B5D2-D1CE04F43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 Lavrik - CBM Experiment at FAIR - AYSS 2019</a:t>
            </a: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="" xmlns:a16="http://schemas.microsoft.com/office/drawing/2014/main" id="{C5E4BE87-E775-0944-B91A-36292553E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C1DCC-A5E2-1A48-A91D-CC1ED5B78776}" type="slidenum">
              <a:rPr lang="en-US" smtClean="0"/>
              <a:t>6</a:t>
            </a:fld>
            <a:endParaRPr lang="en-US"/>
          </a:p>
        </p:txBody>
      </p:sp>
      <p:pic>
        <p:nvPicPr>
          <p:cNvPr id="12" name="Inhaltsplatzhalt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625" y="3808789"/>
            <a:ext cx="1500508" cy="1260428"/>
          </a:xfrm>
        </p:spPr>
      </p:pic>
      <p:sp>
        <p:nvSpPr>
          <p:cNvPr id="14" name="Textfeld 13"/>
          <p:cNvSpPr txBox="1"/>
          <p:nvPr/>
        </p:nvSpPr>
        <p:spPr>
          <a:xfrm>
            <a:off x="6460804" y="-68499"/>
            <a:ext cx="28920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smtClean="0"/>
              <a:t>HTTPS </a:t>
            </a:r>
            <a:r>
              <a:rPr lang="de-DE" sz="2800" dirty="0" err="1" smtClean="0"/>
              <a:t>Thin</a:t>
            </a:r>
            <a:r>
              <a:rPr lang="de-DE" sz="2800" dirty="0" smtClean="0"/>
              <a:t> Clients</a:t>
            </a:r>
            <a:endParaRPr lang="de-DE" sz="2800" dirty="0"/>
          </a:p>
        </p:txBody>
      </p:sp>
      <p:pic>
        <p:nvPicPr>
          <p:cNvPr id="15" name="Bild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239" y="2769802"/>
            <a:ext cx="2192839" cy="650229"/>
          </a:xfrm>
          <a:prstGeom prst="rect">
            <a:avLst/>
          </a:prstGeom>
        </p:spPr>
      </p:pic>
      <p:sp>
        <p:nvSpPr>
          <p:cNvPr id="19" name="Textfeld 18"/>
          <p:cNvSpPr txBox="1"/>
          <p:nvPr/>
        </p:nvSpPr>
        <p:spPr>
          <a:xfrm>
            <a:off x="872931" y="3204893"/>
            <a:ext cx="4138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dirty="0" smtClean="0"/>
              <a:t>+</a:t>
            </a:r>
            <a:endParaRPr lang="de-DE" sz="3600" dirty="0"/>
          </a:p>
        </p:txBody>
      </p:sp>
      <p:grpSp>
        <p:nvGrpSpPr>
          <p:cNvPr id="20" name="Gruppierung 19"/>
          <p:cNvGrpSpPr/>
          <p:nvPr/>
        </p:nvGrpSpPr>
        <p:grpSpPr>
          <a:xfrm>
            <a:off x="2350169" y="818525"/>
            <a:ext cx="9715161" cy="5951620"/>
            <a:chOff x="2350169" y="658483"/>
            <a:chExt cx="9715161" cy="5951620"/>
          </a:xfrm>
        </p:grpSpPr>
        <p:sp>
          <p:nvSpPr>
            <p:cNvPr id="21" name="Rechteck 20"/>
            <p:cNvSpPr/>
            <p:nvPr/>
          </p:nvSpPr>
          <p:spPr>
            <a:xfrm>
              <a:off x="2770909" y="658483"/>
              <a:ext cx="9294421" cy="5951620"/>
            </a:xfrm>
            <a:prstGeom prst="rect">
              <a:avLst/>
            </a:prstGeom>
            <a:ln w="22225">
              <a:solidFill>
                <a:schemeClr val="accent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" name="Geschweifte Klammer links 21"/>
            <p:cNvSpPr/>
            <p:nvPr/>
          </p:nvSpPr>
          <p:spPr>
            <a:xfrm>
              <a:off x="2350169" y="2848699"/>
              <a:ext cx="420739" cy="1380171"/>
            </a:xfrm>
            <a:prstGeom prst="leftBrace">
              <a:avLst/>
            </a:prstGeom>
            <a:ln w="412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3" name="Textfeld 22"/>
            <p:cNvSpPr txBox="1"/>
            <p:nvPr/>
          </p:nvSpPr>
          <p:spPr>
            <a:xfrm>
              <a:off x="2912968" y="1253769"/>
              <a:ext cx="22525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/>
                <a:t>Server / </a:t>
              </a:r>
              <a:r>
                <a:rPr lang="de-DE" dirty="0" err="1" smtClean="0"/>
                <a:t>load</a:t>
              </a:r>
              <a:r>
                <a:rPr lang="de-DE" dirty="0" smtClean="0"/>
                <a:t> </a:t>
              </a:r>
              <a:r>
                <a:rPr lang="de-DE" dirty="0" err="1" smtClean="0"/>
                <a:t>balancer</a:t>
              </a:r>
              <a:endParaRPr lang="de-DE" dirty="0"/>
            </a:p>
          </p:txBody>
        </p:sp>
        <p:sp>
          <p:nvSpPr>
            <p:cNvPr id="24" name="Textfeld 23"/>
            <p:cNvSpPr txBox="1"/>
            <p:nvPr/>
          </p:nvSpPr>
          <p:spPr>
            <a:xfrm>
              <a:off x="2971165" y="4209399"/>
              <a:ext cx="13494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/>
                <a:t>Fast Caching</a:t>
              </a:r>
              <a:endParaRPr lang="de-DE" dirty="0"/>
            </a:p>
          </p:txBody>
        </p:sp>
        <p:sp>
          <p:nvSpPr>
            <p:cNvPr id="25" name="Textfeld 24"/>
            <p:cNvSpPr txBox="1"/>
            <p:nvPr/>
          </p:nvSpPr>
          <p:spPr>
            <a:xfrm>
              <a:off x="2971165" y="2561188"/>
              <a:ext cx="191680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/>
                <a:t>User Management</a:t>
              </a:r>
            </a:p>
            <a:p>
              <a:r>
                <a:rPr lang="de-DE" dirty="0" smtClean="0"/>
                <a:t>REST API</a:t>
              </a:r>
              <a:endParaRPr lang="de-DE" dirty="0"/>
            </a:p>
          </p:txBody>
        </p:sp>
        <p:sp>
          <p:nvSpPr>
            <p:cNvPr id="26" name="Textfeld 25"/>
            <p:cNvSpPr txBox="1"/>
            <p:nvPr/>
          </p:nvSpPr>
          <p:spPr>
            <a:xfrm>
              <a:off x="2990821" y="5563881"/>
              <a:ext cx="16124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/>
                <a:t>Database</a:t>
              </a:r>
              <a:r>
                <a:rPr lang="de-DE" dirty="0"/>
                <a:t> </a:t>
              </a:r>
              <a:r>
                <a:rPr lang="de-DE" dirty="0" smtClean="0"/>
                <a:t>Layer</a:t>
              </a:r>
            </a:p>
          </p:txBody>
        </p:sp>
        <p:grpSp>
          <p:nvGrpSpPr>
            <p:cNvPr id="27" name="Gruppierung 26"/>
            <p:cNvGrpSpPr/>
            <p:nvPr/>
          </p:nvGrpSpPr>
          <p:grpSpPr>
            <a:xfrm>
              <a:off x="6319052" y="3862107"/>
              <a:ext cx="3162998" cy="1149806"/>
              <a:chOff x="5672269" y="3880806"/>
              <a:chExt cx="3162998" cy="1149806"/>
            </a:xfrm>
          </p:grpSpPr>
          <p:pic>
            <p:nvPicPr>
              <p:cNvPr id="40" name="Bild 39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72526" y="4027964"/>
                <a:ext cx="1591056" cy="829056"/>
              </a:xfrm>
              <a:prstGeom prst="rect">
                <a:avLst/>
              </a:prstGeom>
            </p:spPr>
          </p:pic>
          <p:pic>
            <p:nvPicPr>
              <p:cNvPr id="41" name="Bild 40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35309" y="4031934"/>
                <a:ext cx="919292" cy="821115"/>
              </a:xfrm>
              <a:prstGeom prst="rect">
                <a:avLst/>
              </a:prstGeom>
            </p:spPr>
          </p:pic>
          <p:sp>
            <p:nvSpPr>
              <p:cNvPr id="43" name="Rechteck 42"/>
              <p:cNvSpPr/>
              <p:nvPr/>
            </p:nvSpPr>
            <p:spPr>
              <a:xfrm>
                <a:off x="5672269" y="3880806"/>
                <a:ext cx="3162998" cy="1149806"/>
              </a:xfrm>
              <a:prstGeom prst="rect">
                <a:avLst/>
              </a:prstGeom>
              <a:noFill/>
              <a:ln w="254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grpSp>
          <p:nvGrpSpPr>
            <p:cNvPr id="28" name="Gruppierung 27"/>
            <p:cNvGrpSpPr/>
            <p:nvPr/>
          </p:nvGrpSpPr>
          <p:grpSpPr>
            <a:xfrm>
              <a:off x="5724051" y="2164235"/>
              <a:ext cx="4351205" cy="1440238"/>
              <a:chOff x="4917937" y="2088516"/>
              <a:chExt cx="4351205" cy="1440238"/>
            </a:xfrm>
          </p:grpSpPr>
          <p:pic>
            <p:nvPicPr>
              <p:cNvPr id="38" name="Bild 37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965251" y="2212582"/>
                <a:ext cx="4105778" cy="1202703"/>
              </a:xfrm>
              <a:prstGeom prst="rect">
                <a:avLst/>
              </a:prstGeom>
            </p:spPr>
          </p:pic>
          <p:sp>
            <p:nvSpPr>
              <p:cNvPr id="39" name="Rechteck 38"/>
              <p:cNvSpPr/>
              <p:nvPr/>
            </p:nvSpPr>
            <p:spPr>
              <a:xfrm>
                <a:off x="4917937" y="2088516"/>
                <a:ext cx="4351205" cy="1440238"/>
              </a:xfrm>
              <a:prstGeom prst="rect">
                <a:avLst/>
              </a:prstGeom>
              <a:noFill/>
              <a:ln w="254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grpSp>
          <p:nvGrpSpPr>
            <p:cNvPr id="29" name="Gruppierung 28"/>
            <p:cNvGrpSpPr/>
            <p:nvPr/>
          </p:nvGrpSpPr>
          <p:grpSpPr>
            <a:xfrm>
              <a:off x="4775200" y="5180751"/>
              <a:ext cx="7179822" cy="1176744"/>
              <a:chOff x="4132605" y="4984670"/>
              <a:chExt cx="7640605" cy="1264787"/>
            </a:xfrm>
          </p:grpSpPr>
          <p:pic>
            <p:nvPicPr>
              <p:cNvPr id="34" name="Bild 33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05557" y="5086998"/>
                <a:ext cx="2334934" cy="1094501"/>
              </a:xfrm>
              <a:prstGeom prst="rect">
                <a:avLst/>
              </a:prstGeom>
            </p:spPr>
          </p:pic>
          <p:sp>
            <p:nvSpPr>
              <p:cNvPr id="35" name="Textfeld 34"/>
              <p:cNvSpPr txBox="1"/>
              <p:nvPr/>
            </p:nvSpPr>
            <p:spPr>
              <a:xfrm>
                <a:off x="9800388" y="5117708"/>
                <a:ext cx="1895915" cy="10254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2800" dirty="0" err="1" smtClean="0"/>
                  <a:t>or</a:t>
                </a:r>
                <a:r>
                  <a:rPr lang="de-DE" sz="2800" dirty="0" smtClean="0"/>
                  <a:t> 8 </a:t>
                </a:r>
                <a:r>
                  <a:rPr lang="de-DE" sz="2800" dirty="0" err="1" smtClean="0"/>
                  <a:t>others</a:t>
                </a:r>
                <a:endParaRPr lang="de-DE" sz="2800" dirty="0" smtClean="0"/>
              </a:p>
              <a:p>
                <a:pPr algn="ctr"/>
                <a:r>
                  <a:rPr lang="de-DE" sz="2800" dirty="0" err="1" smtClean="0"/>
                  <a:t>to</a:t>
                </a:r>
                <a:r>
                  <a:rPr lang="de-DE" sz="2800" dirty="0" smtClean="0"/>
                  <a:t> </a:t>
                </a:r>
                <a:r>
                  <a:rPr lang="de-DE" sz="2800" dirty="0" err="1" smtClean="0"/>
                  <a:t>choose</a:t>
                </a:r>
                <a:endParaRPr lang="de-DE" sz="2800" dirty="0"/>
              </a:p>
            </p:txBody>
          </p:sp>
          <p:pic>
            <p:nvPicPr>
              <p:cNvPr id="36" name="Bild 35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195637" y="5086320"/>
                <a:ext cx="2412123" cy="1105646"/>
              </a:xfrm>
              <a:prstGeom prst="rect">
                <a:avLst/>
              </a:prstGeom>
            </p:spPr>
          </p:pic>
          <p:sp>
            <p:nvSpPr>
              <p:cNvPr id="37" name="Rechteck 36"/>
              <p:cNvSpPr/>
              <p:nvPr/>
            </p:nvSpPr>
            <p:spPr>
              <a:xfrm>
                <a:off x="4132605" y="4984670"/>
                <a:ext cx="7640605" cy="1264787"/>
              </a:xfrm>
              <a:prstGeom prst="rect">
                <a:avLst/>
              </a:prstGeom>
              <a:noFill/>
              <a:ln w="254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grpSp>
          <p:nvGrpSpPr>
            <p:cNvPr id="30" name="Gruppierung 29"/>
            <p:cNvGrpSpPr/>
            <p:nvPr/>
          </p:nvGrpSpPr>
          <p:grpSpPr>
            <a:xfrm>
              <a:off x="7329054" y="780115"/>
              <a:ext cx="1141200" cy="1149806"/>
              <a:chOff x="6974715" y="665815"/>
              <a:chExt cx="1141200" cy="1149806"/>
            </a:xfrm>
          </p:grpSpPr>
          <p:pic>
            <p:nvPicPr>
              <p:cNvPr id="32" name="Bild 31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55249" y="714864"/>
                <a:ext cx="980133" cy="1063195"/>
              </a:xfrm>
              <a:prstGeom prst="rect">
                <a:avLst/>
              </a:prstGeom>
            </p:spPr>
          </p:pic>
          <p:sp>
            <p:nvSpPr>
              <p:cNvPr id="33" name="Rechteck 32"/>
              <p:cNvSpPr/>
              <p:nvPr/>
            </p:nvSpPr>
            <p:spPr>
              <a:xfrm>
                <a:off x="6974715" y="665815"/>
                <a:ext cx="1141200" cy="1149806"/>
              </a:xfrm>
              <a:prstGeom prst="rect">
                <a:avLst/>
              </a:prstGeom>
              <a:noFill/>
              <a:ln w="254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cxnSp>
          <p:nvCxnSpPr>
            <p:cNvPr id="31" name="Gerade Verbindung mit Pfeil 30"/>
            <p:cNvCxnSpPr/>
            <p:nvPr/>
          </p:nvCxnSpPr>
          <p:spPr>
            <a:xfrm>
              <a:off x="11648780" y="729984"/>
              <a:ext cx="0" cy="4410345"/>
            </a:xfrm>
            <a:prstGeom prst="straightConnector1">
              <a:avLst/>
            </a:prstGeom>
            <a:ln w="88900">
              <a:tailEnd type="triangle"/>
            </a:ln>
            <a:effectLst>
              <a:outerShdw blurRad="889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Textfeld 43"/>
          <p:cNvSpPr txBox="1"/>
          <p:nvPr/>
        </p:nvSpPr>
        <p:spPr>
          <a:xfrm>
            <a:off x="0" y="7248"/>
            <a:ext cx="42899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 smtClean="0"/>
              <a:t>DB </a:t>
            </a:r>
            <a:r>
              <a:rPr lang="de-DE" sz="3200" dirty="0" err="1" smtClean="0"/>
              <a:t>server</a:t>
            </a:r>
            <a:r>
              <a:rPr lang="de-DE" sz="3200" dirty="0" smtClean="0"/>
              <a:t> </a:t>
            </a:r>
            <a:r>
              <a:rPr lang="de-DE" sz="3200" dirty="0" err="1" smtClean="0"/>
              <a:t>software</a:t>
            </a:r>
            <a:r>
              <a:rPr lang="de-DE" sz="3200" dirty="0" smtClean="0"/>
              <a:t> </a:t>
            </a:r>
            <a:r>
              <a:rPr lang="de-DE" sz="3200" dirty="0" err="1" smtClean="0"/>
              <a:t>stack</a:t>
            </a:r>
            <a:endParaRPr lang="de-DE" sz="3200" dirty="0"/>
          </a:p>
        </p:txBody>
      </p:sp>
      <p:sp>
        <p:nvSpPr>
          <p:cNvPr id="45" name="Gestreifter Pfeil nach rechts 44"/>
          <p:cNvSpPr/>
          <p:nvPr/>
        </p:nvSpPr>
        <p:spPr>
          <a:xfrm rot="5400000">
            <a:off x="7703003" y="367656"/>
            <a:ext cx="242500" cy="384635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extfeld 6"/>
          <p:cNvSpPr txBox="1"/>
          <p:nvPr/>
        </p:nvSpPr>
        <p:spPr>
          <a:xfrm>
            <a:off x="95152" y="5387469"/>
            <a:ext cx="2291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Container </a:t>
            </a:r>
            <a:r>
              <a:rPr lang="de-DE" dirty="0" err="1" smtClean="0"/>
              <a:t>deployment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5963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Development/</a:t>
            </a:r>
            <a:r>
              <a:rPr lang="de-DE" dirty="0" err="1" smtClean="0"/>
              <a:t>testing</a:t>
            </a:r>
            <a:r>
              <a:rPr lang="de-DE" dirty="0" smtClean="0"/>
              <a:t> Server</a:t>
            </a:r>
            <a:br>
              <a:rPr lang="de-DE" dirty="0" smtClean="0"/>
            </a:b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15.04.19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 Lavrik - CBM Experiment at FAIR - AYSS 2019</a:t>
            </a: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C1DCC-A5E2-1A48-A91D-CC1ED5B78776}" type="slidenum">
              <a:rPr lang="en-US" smtClean="0"/>
              <a:t>7</a:t>
            </a:fld>
            <a:endParaRPr lang="en-US"/>
          </a:p>
        </p:txBody>
      </p:sp>
      <p:sp>
        <p:nvSpPr>
          <p:cNvPr id="8" name="Inhaltsplatzhalter 7"/>
          <p:cNvSpPr>
            <a:spLocks noGrp="1"/>
          </p:cNvSpPr>
          <p:nvPr>
            <p:ph idx="1"/>
          </p:nvPr>
        </p:nvSpPr>
        <p:spPr>
          <a:xfrm>
            <a:off x="838198" y="1825625"/>
            <a:ext cx="7006391" cy="4351338"/>
          </a:xfrm>
        </p:spPr>
        <p:txBody>
          <a:bodyPr>
            <a:normAutofit/>
          </a:bodyPr>
          <a:lstStyle/>
          <a:p>
            <a:r>
              <a:rPr lang="de-DE" dirty="0" smtClean="0"/>
              <a:t>Light </a:t>
            </a:r>
            <a:r>
              <a:rPr lang="de-DE" dirty="0" err="1" smtClean="0"/>
              <a:t>version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full</a:t>
            </a:r>
            <a:r>
              <a:rPr lang="de-DE" dirty="0" smtClean="0"/>
              <a:t> </a:t>
            </a:r>
            <a:r>
              <a:rPr lang="de-DE" dirty="0" err="1" smtClean="0"/>
              <a:t>software</a:t>
            </a:r>
            <a:r>
              <a:rPr lang="de-DE" dirty="0" smtClean="0"/>
              <a:t> </a:t>
            </a:r>
            <a:r>
              <a:rPr lang="de-DE" dirty="0" err="1" smtClean="0"/>
              <a:t>stack</a:t>
            </a:r>
            <a:endParaRPr lang="de-DE" dirty="0" smtClean="0"/>
          </a:p>
          <a:p>
            <a:r>
              <a:rPr lang="de-DE" dirty="0" smtClean="0"/>
              <a:t>Can </a:t>
            </a:r>
            <a:r>
              <a:rPr lang="de-DE" dirty="0" err="1" smtClean="0"/>
              <a:t>be</a:t>
            </a:r>
            <a:r>
              <a:rPr lang="de-DE" dirty="0" smtClean="0"/>
              <a:t> </a:t>
            </a:r>
            <a:r>
              <a:rPr lang="de-DE" dirty="0" err="1" smtClean="0"/>
              <a:t>installed</a:t>
            </a:r>
            <a:r>
              <a:rPr lang="de-DE" dirty="0" smtClean="0"/>
              <a:t> on </a:t>
            </a:r>
            <a:r>
              <a:rPr lang="en-US" dirty="0" err="1" smtClean="0"/>
              <a:t>L</a:t>
            </a:r>
            <a:r>
              <a:rPr lang="de-DE" dirty="0" err="1" smtClean="0"/>
              <a:t>inux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macOS</a:t>
            </a:r>
            <a:r>
              <a:rPr lang="de-DE" dirty="0" smtClean="0"/>
              <a:t> </a:t>
            </a:r>
            <a:r>
              <a:rPr lang="de-DE" dirty="0" err="1" smtClean="0"/>
              <a:t>systems</a:t>
            </a:r>
            <a:endParaRPr lang="de-DE" dirty="0" smtClean="0"/>
          </a:p>
          <a:p>
            <a:r>
              <a:rPr lang="de-DE" dirty="0" err="1" smtClean="0"/>
              <a:t>Has</a:t>
            </a:r>
            <a:r>
              <a:rPr lang="de-DE" dirty="0" smtClean="0"/>
              <a:t> minimal </a:t>
            </a:r>
            <a:r>
              <a:rPr lang="de-DE" dirty="0" err="1" smtClean="0"/>
              <a:t>dependencies</a:t>
            </a:r>
            <a:r>
              <a:rPr lang="de-DE" dirty="0" smtClean="0"/>
              <a:t>, </a:t>
            </a:r>
            <a:r>
              <a:rPr lang="de-DE" dirty="0" err="1" smtClean="0"/>
              <a:t>which</a:t>
            </a:r>
            <a:r>
              <a:rPr lang="de-DE" dirty="0" smtClean="0"/>
              <a:t> </a:t>
            </a:r>
            <a:r>
              <a:rPr lang="de-DE" dirty="0" err="1" smtClean="0"/>
              <a:t>are</a:t>
            </a:r>
            <a:r>
              <a:rPr lang="de-DE" dirty="0" smtClean="0"/>
              <a:t> </a:t>
            </a:r>
            <a:r>
              <a:rPr lang="de-DE" dirty="0" err="1" smtClean="0"/>
              <a:t>easily</a:t>
            </a:r>
            <a:r>
              <a:rPr lang="de-DE" dirty="0" smtClean="0"/>
              <a:t> </a:t>
            </a:r>
            <a:r>
              <a:rPr lang="de-DE" dirty="0" err="1" smtClean="0"/>
              <a:t>installed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a </a:t>
            </a:r>
            <a:r>
              <a:rPr lang="de-DE" dirty="0" err="1" smtClean="0"/>
              <a:t>script</a:t>
            </a:r>
            <a:r>
              <a:rPr lang="de-DE" dirty="0" smtClean="0"/>
              <a:t> </a:t>
            </a:r>
            <a:r>
              <a:rPr lang="de-DE" dirty="0" err="1" smtClean="0"/>
              <a:t>provided</a:t>
            </a:r>
            <a:endParaRPr lang="de-DE" dirty="0" smtClean="0"/>
          </a:p>
          <a:p>
            <a:r>
              <a:rPr lang="de-DE" dirty="0" err="1" smtClean="0"/>
              <a:t>Perfect</a:t>
            </a:r>
            <a:r>
              <a:rPr lang="de-DE" dirty="0" smtClean="0"/>
              <a:t> </a:t>
            </a:r>
            <a:r>
              <a:rPr lang="de-DE" dirty="0" err="1" smtClean="0"/>
              <a:t>solution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prototyping</a:t>
            </a:r>
            <a:r>
              <a:rPr lang="de-DE" dirty="0" smtClean="0"/>
              <a:t> </a:t>
            </a:r>
            <a:r>
              <a:rPr lang="de-DE" dirty="0" err="1" smtClean="0"/>
              <a:t>or</a:t>
            </a:r>
            <a:r>
              <a:rPr lang="de-DE" dirty="0" smtClean="0"/>
              <a:t> </a:t>
            </a:r>
            <a:r>
              <a:rPr lang="de-DE" dirty="0" err="1" smtClean="0"/>
              <a:t>small-sized</a:t>
            </a:r>
            <a:r>
              <a:rPr lang="de-DE" dirty="0" smtClean="0"/>
              <a:t> </a:t>
            </a:r>
            <a:r>
              <a:rPr lang="de-DE" dirty="0" err="1" smtClean="0"/>
              <a:t>data</a:t>
            </a:r>
            <a:r>
              <a:rPr lang="de-DE" dirty="0" smtClean="0"/>
              <a:t> </a:t>
            </a:r>
            <a:r>
              <a:rPr lang="de-DE" dirty="0" err="1" smtClean="0"/>
              <a:t>hosting</a:t>
            </a:r>
            <a:endParaRPr lang="de-DE" dirty="0" smtClean="0"/>
          </a:p>
          <a:p>
            <a:endParaRPr lang="de-DE" dirty="0"/>
          </a:p>
        </p:txBody>
      </p:sp>
      <p:pic>
        <p:nvPicPr>
          <p:cNvPr id="3" name="Bild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7200" y="1870075"/>
            <a:ext cx="3810000" cy="295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576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="" xmlns:a16="http://schemas.microsoft.com/office/drawing/2014/main" id="{7DE7E293-821F-FF47-88D2-8017E48914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15.04.19</a:t>
            </a:r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="" xmlns:a16="http://schemas.microsoft.com/office/drawing/2014/main" id="{4629272E-77FC-D840-B5D2-D1CE04F43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 Lavrik - CBM Experiment at FAIR - AYSS 2019</a:t>
            </a: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="" xmlns:a16="http://schemas.microsoft.com/office/drawing/2014/main" id="{C5E4BE87-E775-0944-B91A-36292553E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C1DCC-A5E2-1A48-A91D-CC1ED5B78776}" type="slidenum">
              <a:rPr lang="en-US" smtClean="0"/>
              <a:t>8</a:t>
            </a:fld>
            <a:endParaRPr lang="en-US"/>
          </a:p>
        </p:txBody>
      </p:sp>
      <p:sp>
        <p:nvSpPr>
          <p:cNvPr id="1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de-DE" dirty="0" smtClean="0"/>
              <a:t>"</a:t>
            </a:r>
            <a:r>
              <a:rPr lang="de-DE" dirty="0" err="1" smtClean="0"/>
              <a:t>Thin</a:t>
            </a:r>
            <a:r>
              <a:rPr lang="de-DE" dirty="0" smtClean="0"/>
              <a:t>" </a:t>
            </a:r>
            <a:r>
              <a:rPr lang="de-DE" dirty="0" err="1" smtClean="0"/>
              <a:t>clients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access</a:t>
            </a:r>
            <a:r>
              <a:rPr lang="de-DE" dirty="0" smtClean="0"/>
              <a:t> </a:t>
            </a:r>
            <a:r>
              <a:rPr lang="de-DE" dirty="0" err="1" smtClean="0"/>
              <a:t>data</a:t>
            </a:r>
            <a:r>
              <a:rPr lang="de-DE" dirty="0" smtClean="0"/>
              <a:t/>
            </a:r>
            <a:br>
              <a:rPr lang="de-DE" dirty="0" smtClean="0"/>
            </a:br>
            <a:endParaRPr lang="de-DE" dirty="0"/>
          </a:p>
        </p:txBody>
      </p:sp>
      <p:sp>
        <p:nvSpPr>
          <p:cNvPr id="14" name="Inhaltsplatzhalt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de-DE" dirty="0" err="1" smtClean="0"/>
              <a:t>There</a:t>
            </a:r>
            <a:r>
              <a:rPr lang="de-DE" dirty="0" smtClean="0"/>
              <a:t> </a:t>
            </a:r>
            <a:r>
              <a:rPr lang="de-DE" dirty="0" err="1" smtClean="0"/>
              <a:t>are</a:t>
            </a:r>
            <a:r>
              <a:rPr lang="de-DE" dirty="0" smtClean="0"/>
              <a:t> </a:t>
            </a:r>
            <a:r>
              <a:rPr lang="de-DE" dirty="0" err="1" smtClean="0"/>
              <a:t>following</a:t>
            </a:r>
            <a:r>
              <a:rPr lang="de-DE" dirty="0" smtClean="0"/>
              <a:t> </a:t>
            </a:r>
            <a:r>
              <a:rPr lang="de-DE" dirty="0" err="1" smtClean="0"/>
              <a:t>clients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FairDb</a:t>
            </a:r>
            <a:endParaRPr lang="de-DE" dirty="0" smtClean="0"/>
          </a:p>
          <a:p>
            <a:pPr lvl="1"/>
            <a:r>
              <a:rPr lang="de-DE" dirty="0" smtClean="0"/>
              <a:t>C++ </a:t>
            </a:r>
            <a:r>
              <a:rPr lang="de-DE" dirty="0" err="1" smtClean="0"/>
              <a:t>library</a:t>
            </a:r>
            <a:endParaRPr lang="de-DE" i="1" dirty="0" smtClean="0"/>
          </a:p>
          <a:p>
            <a:pPr lvl="2"/>
            <a:r>
              <a:rPr lang="de-DE" dirty="0" err="1" smtClean="0"/>
              <a:t>requires</a:t>
            </a:r>
            <a:r>
              <a:rPr lang="de-DE" dirty="0" smtClean="0"/>
              <a:t> </a:t>
            </a:r>
            <a:r>
              <a:rPr lang="de-DE" dirty="0" err="1" smtClean="0"/>
              <a:t>only</a:t>
            </a:r>
            <a:r>
              <a:rPr lang="de-DE" dirty="0" smtClean="0"/>
              <a:t> </a:t>
            </a:r>
            <a:r>
              <a:rPr lang="de-DE" dirty="0" err="1" smtClean="0"/>
              <a:t>basic</a:t>
            </a:r>
            <a:r>
              <a:rPr lang="de-DE" dirty="0" smtClean="0"/>
              <a:t> ROOT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be</a:t>
            </a:r>
            <a:r>
              <a:rPr lang="de-DE" dirty="0" smtClean="0"/>
              <a:t> </a:t>
            </a:r>
            <a:r>
              <a:rPr lang="de-DE" dirty="0" err="1" smtClean="0"/>
              <a:t>installed</a:t>
            </a:r>
            <a:endParaRPr lang="de-DE" dirty="0" smtClean="0"/>
          </a:p>
          <a:p>
            <a:pPr lvl="2"/>
            <a:r>
              <a:rPr lang="de-DE" dirty="0" smtClean="0"/>
              <a:t>minimal </a:t>
            </a:r>
            <a:r>
              <a:rPr lang="de-DE" dirty="0" err="1" smtClean="0"/>
              <a:t>dependencies</a:t>
            </a:r>
            <a:endParaRPr lang="de-DE" dirty="0" smtClean="0"/>
          </a:p>
          <a:p>
            <a:pPr lvl="1"/>
            <a:r>
              <a:rPr lang="de-DE" dirty="0" smtClean="0"/>
              <a:t>Web </a:t>
            </a:r>
            <a:r>
              <a:rPr lang="de-DE" dirty="0" err="1"/>
              <a:t>based</a:t>
            </a:r>
            <a:r>
              <a:rPr lang="de-DE" dirty="0"/>
              <a:t> </a:t>
            </a:r>
            <a:r>
              <a:rPr lang="de-DE" dirty="0" err="1" smtClean="0"/>
              <a:t>application</a:t>
            </a:r>
            <a:r>
              <a:rPr lang="de-DE" dirty="0" smtClean="0"/>
              <a:t> - CMS</a:t>
            </a:r>
          </a:p>
          <a:p>
            <a:pPr lvl="1"/>
            <a:r>
              <a:rPr lang="de-DE" dirty="0" smtClean="0"/>
              <a:t>Python </a:t>
            </a:r>
            <a:r>
              <a:rPr lang="de-DE" dirty="0" err="1" smtClean="0"/>
              <a:t>module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scripting</a:t>
            </a:r>
            <a:endParaRPr lang="de-DE" dirty="0" smtClean="0"/>
          </a:p>
          <a:p>
            <a:pPr lvl="1"/>
            <a:r>
              <a:rPr lang="de-DE" dirty="0" smtClean="0"/>
              <a:t>LabVIEW </a:t>
            </a:r>
            <a:r>
              <a:rPr lang="de-DE" dirty="0" err="1" smtClean="0"/>
              <a:t>library</a:t>
            </a:r>
            <a:endParaRPr lang="de-DE" dirty="0" smtClean="0"/>
          </a:p>
          <a:p>
            <a:pPr lvl="1"/>
            <a:r>
              <a:rPr lang="de-DE" dirty="0" err="1" smtClean="0"/>
              <a:t>Matlab</a:t>
            </a:r>
            <a:r>
              <a:rPr lang="de-DE" dirty="0" smtClean="0"/>
              <a:t> </a:t>
            </a:r>
            <a:r>
              <a:rPr lang="de-DE" dirty="0" err="1" smtClean="0"/>
              <a:t>library</a:t>
            </a:r>
            <a:r>
              <a:rPr lang="de-DE" dirty="0" smtClean="0"/>
              <a:t>?</a:t>
            </a:r>
          </a:p>
          <a:p>
            <a:pPr lvl="1"/>
            <a:endParaRPr lang="de-DE" dirty="0"/>
          </a:p>
          <a:p>
            <a:r>
              <a:rPr lang="de-DE" dirty="0" err="1" smtClean="0"/>
              <a:t>Allow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browse, </a:t>
            </a:r>
            <a:r>
              <a:rPr lang="de-DE" dirty="0" err="1" smtClean="0"/>
              <a:t>query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modify</a:t>
            </a:r>
            <a:r>
              <a:rPr lang="de-DE" dirty="0" smtClean="0"/>
              <a:t> </a:t>
            </a:r>
            <a:r>
              <a:rPr lang="de-DE" dirty="0" err="1" smtClean="0"/>
              <a:t>data</a:t>
            </a:r>
            <a:r>
              <a:rPr lang="de-DE" dirty="0" smtClean="0"/>
              <a:t> </a:t>
            </a:r>
            <a:r>
              <a:rPr lang="de-DE" dirty="0" err="1" smtClean="0"/>
              <a:t>easily</a:t>
            </a:r>
            <a:endParaRPr lang="de-DE" dirty="0"/>
          </a:p>
        </p:txBody>
      </p:sp>
      <p:pic>
        <p:nvPicPr>
          <p:cNvPr id="15" name="Bild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8894" y="1690688"/>
            <a:ext cx="3626612" cy="3365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151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Web Client</a:t>
            </a:r>
            <a:br>
              <a:rPr lang="de-DE" dirty="0" smtClean="0"/>
            </a:b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15.04.19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 Lavrik - CBM Experiment at FAIR - AYSS 2019</a:t>
            </a: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C1DCC-A5E2-1A48-A91D-CC1ED5B78776}" type="slidenum">
              <a:rPr lang="en-US" smtClean="0"/>
              <a:t>9</a:t>
            </a:fld>
            <a:endParaRPr lang="en-US"/>
          </a:p>
        </p:txBody>
      </p:sp>
      <p:sp>
        <p:nvSpPr>
          <p:cNvPr id="8" name="Inhaltsplatzhalter 7"/>
          <p:cNvSpPr>
            <a:spLocks noGrp="1"/>
          </p:cNvSpPr>
          <p:nvPr>
            <p:ph idx="1"/>
          </p:nvPr>
        </p:nvSpPr>
        <p:spPr>
          <a:xfrm>
            <a:off x="838199" y="1825625"/>
            <a:ext cx="6218088" cy="4351338"/>
          </a:xfrm>
        </p:spPr>
        <p:txBody>
          <a:bodyPr>
            <a:normAutofit/>
          </a:bodyPr>
          <a:lstStyle/>
          <a:p>
            <a:r>
              <a:rPr lang="de-DE" dirty="0" err="1" smtClean="0"/>
              <a:t>You</a:t>
            </a:r>
            <a:r>
              <a:rPr lang="de-DE" dirty="0" smtClean="0"/>
              <a:t> </a:t>
            </a:r>
            <a:r>
              <a:rPr lang="de-DE" dirty="0" err="1" smtClean="0"/>
              <a:t>get</a:t>
            </a:r>
            <a:r>
              <a:rPr lang="de-DE" dirty="0" smtClean="0"/>
              <a:t>, out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box, a </a:t>
            </a:r>
            <a:r>
              <a:rPr lang="de-DE" dirty="0" err="1" smtClean="0"/>
              <a:t>content</a:t>
            </a:r>
            <a:r>
              <a:rPr lang="de-DE" dirty="0" smtClean="0"/>
              <a:t> </a:t>
            </a:r>
            <a:r>
              <a:rPr lang="de-DE" dirty="0" err="1" smtClean="0"/>
              <a:t>management</a:t>
            </a:r>
            <a:r>
              <a:rPr lang="de-DE" dirty="0" smtClean="0"/>
              <a:t> </a:t>
            </a:r>
            <a:r>
              <a:rPr lang="de-DE" dirty="0" err="1" smtClean="0"/>
              <a:t>system</a:t>
            </a:r>
            <a:r>
              <a:rPr lang="de-DE" dirty="0" smtClean="0"/>
              <a:t> </a:t>
            </a:r>
            <a:r>
              <a:rPr lang="de-DE" dirty="0" err="1" smtClean="0"/>
              <a:t>ready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be</a:t>
            </a:r>
            <a:r>
              <a:rPr lang="de-DE" dirty="0" smtClean="0"/>
              <a:t> </a:t>
            </a:r>
            <a:r>
              <a:rPr lang="de-DE" dirty="0" err="1" smtClean="0"/>
              <a:t>used</a:t>
            </a:r>
            <a:endParaRPr lang="de-DE" dirty="0" smtClean="0"/>
          </a:p>
          <a:p>
            <a:r>
              <a:rPr lang="de-DE" dirty="0" err="1" smtClean="0"/>
              <a:t>Provides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workplaces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data</a:t>
            </a:r>
            <a:r>
              <a:rPr lang="de-DE" dirty="0" smtClean="0"/>
              <a:t> </a:t>
            </a:r>
            <a:r>
              <a:rPr lang="de-DE" dirty="0" err="1" smtClean="0"/>
              <a:t>input</a:t>
            </a:r>
            <a:r>
              <a:rPr lang="de-DE" dirty="0" smtClean="0"/>
              <a:t>, </a:t>
            </a:r>
            <a:r>
              <a:rPr lang="de-DE" dirty="0" err="1" smtClean="0"/>
              <a:t>querying</a:t>
            </a:r>
            <a:r>
              <a:rPr lang="de-DE" dirty="0" smtClean="0"/>
              <a:t>, </a:t>
            </a:r>
            <a:r>
              <a:rPr lang="de-DE" dirty="0" err="1" smtClean="0"/>
              <a:t>editing</a:t>
            </a:r>
            <a:r>
              <a:rPr lang="de-DE" dirty="0" smtClean="0"/>
              <a:t>, etc.</a:t>
            </a:r>
          </a:p>
          <a:p>
            <a:r>
              <a:rPr lang="de-DE" dirty="0" smtClean="0"/>
              <a:t>Users </a:t>
            </a:r>
            <a:r>
              <a:rPr lang="de-DE" dirty="0" err="1" smtClean="0"/>
              <a:t>can</a:t>
            </a:r>
            <a:r>
              <a:rPr lang="de-DE" dirty="0" smtClean="0"/>
              <a:t> </a:t>
            </a:r>
            <a:r>
              <a:rPr lang="de-DE" dirty="0" err="1" smtClean="0"/>
              <a:t>register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their</a:t>
            </a:r>
            <a:r>
              <a:rPr lang="de-DE" dirty="0" smtClean="0"/>
              <a:t> email </a:t>
            </a:r>
            <a:r>
              <a:rPr lang="de-DE" dirty="0" err="1" smtClean="0"/>
              <a:t>or</a:t>
            </a:r>
            <a:r>
              <a:rPr lang="de-DE" dirty="0" smtClean="0"/>
              <a:t>  </a:t>
            </a:r>
            <a:r>
              <a:rPr lang="de-DE" dirty="0" err="1" smtClean="0"/>
              <a:t>use</a:t>
            </a:r>
            <a:r>
              <a:rPr lang="de-DE" dirty="0" smtClean="0"/>
              <a:t> </a:t>
            </a:r>
            <a:r>
              <a:rPr lang="de-DE" dirty="0" err="1" smtClean="0"/>
              <a:t>their</a:t>
            </a:r>
            <a:r>
              <a:rPr lang="de-DE" dirty="0" smtClean="0"/>
              <a:t> </a:t>
            </a:r>
            <a:r>
              <a:rPr lang="de-DE" dirty="0" err="1" smtClean="0"/>
              <a:t>existing</a:t>
            </a:r>
            <a:r>
              <a:rPr lang="de-DE" dirty="0" smtClean="0"/>
              <a:t> LDAP </a:t>
            </a:r>
            <a:r>
              <a:rPr lang="de-DE" dirty="0" err="1" smtClean="0"/>
              <a:t>accounts</a:t>
            </a:r>
            <a:r>
              <a:rPr lang="de-DE" dirty="0" smtClean="0"/>
              <a:t> (GSI-</a:t>
            </a:r>
            <a:r>
              <a:rPr lang="de-DE" dirty="0" err="1" smtClean="0"/>
              <a:t>weblogin</a:t>
            </a:r>
            <a:r>
              <a:rPr lang="de-DE" dirty="0" smtClean="0"/>
              <a:t>)</a:t>
            </a:r>
          </a:p>
          <a:p>
            <a:endParaRPr lang="de-DE" dirty="0" smtClean="0"/>
          </a:p>
          <a:p>
            <a:r>
              <a:rPr lang="de-DE" dirty="0" smtClean="0"/>
              <a:t>Image: </a:t>
            </a:r>
            <a:r>
              <a:rPr lang="de-DE" dirty="0" err="1" smtClean="0"/>
              <a:t>data</a:t>
            </a:r>
            <a:r>
              <a:rPr lang="de-DE" dirty="0" smtClean="0"/>
              <a:t> </a:t>
            </a:r>
            <a:r>
              <a:rPr lang="de-DE" dirty="0" err="1" smtClean="0"/>
              <a:t>input</a:t>
            </a:r>
            <a:r>
              <a:rPr lang="de-DE" dirty="0" smtClean="0"/>
              <a:t>/</a:t>
            </a:r>
            <a:r>
              <a:rPr lang="de-DE" dirty="0" err="1" smtClean="0"/>
              <a:t>editing</a:t>
            </a:r>
            <a:r>
              <a:rPr lang="de-DE" dirty="0" smtClean="0"/>
              <a:t> </a:t>
            </a:r>
            <a:r>
              <a:rPr lang="de-DE" dirty="0" err="1" smtClean="0"/>
              <a:t>interface</a:t>
            </a:r>
            <a:endParaRPr lang="de-DE" dirty="0"/>
          </a:p>
        </p:txBody>
      </p:sp>
      <p:pic>
        <p:nvPicPr>
          <p:cNvPr id="3" name="Bild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6286" y="1114141"/>
            <a:ext cx="4297514" cy="5152516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938856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1022</Words>
  <Application>Microsoft Macintosh PowerPoint</Application>
  <PresentationFormat>Breitbild</PresentationFormat>
  <Paragraphs>191</Paragraphs>
  <Slides>17</Slides>
  <Notes>17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17</vt:i4>
      </vt:variant>
    </vt:vector>
  </HeadingPairs>
  <TitlesOfParts>
    <vt:vector size="23" baseType="lpstr">
      <vt:lpstr>Calibri</vt:lpstr>
      <vt:lpstr>Calibri Light</vt:lpstr>
      <vt:lpstr>Mangal</vt:lpstr>
      <vt:lpstr>Wingdings</vt:lpstr>
      <vt:lpstr>Arial</vt:lpstr>
      <vt:lpstr>Office-Design</vt:lpstr>
      <vt:lpstr>FairDB TGenBase - universal database for FAIR experiments</vt:lpstr>
      <vt:lpstr>PowerPoint-Präsentation</vt:lpstr>
      <vt:lpstr>Data description made easy </vt:lpstr>
      <vt:lpstr>Data description made easy (cont.) </vt:lpstr>
      <vt:lpstr>PowerPoint-Präsentation</vt:lpstr>
      <vt:lpstr>PowerPoint-Präsentation</vt:lpstr>
      <vt:lpstr>Development/testing Server </vt:lpstr>
      <vt:lpstr>"Thin" clients to access data </vt:lpstr>
      <vt:lpstr>Web Client </vt:lpstr>
      <vt:lpstr>Web Client, cont. </vt:lpstr>
      <vt:lpstr>Data Querying </vt:lpstr>
      <vt:lpstr>Data Querying </vt:lpstr>
      <vt:lpstr>Schema </vt:lpstr>
      <vt:lpstr>PowerPoint-Präsentation</vt:lpstr>
      <vt:lpstr>DB Schema Example </vt:lpstr>
      <vt:lpstr>Other applications </vt:lpstr>
      <vt:lpstr>Summary </vt:lpstr>
    </vt:vector>
  </TitlesOfParts>
  <Company/>
  <LinksUpToDate>false</LinksUpToDate>
  <SharedDoc>false</SharedDoc>
  <HyperlinksChanged>false</HyperlinksChanged>
  <AppVersion>15.0023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Microsoft Office-Anwender</dc:creator>
  <cp:lastModifiedBy>Microsoft Office-Anwender</cp:lastModifiedBy>
  <cp:revision>280</cp:revision>
  <cp:lastPrinted>2019-04-14T19:48:21Z</cp:lastPrinted>
  <dcterms:created xsi:type="dcterms:W3CDTF">2018-04-21T23:15:25Z</dcterms:created>
  <dcterms:modified xsi:type="dcterms:W3CDTF">2019-05-23T14:32:28Z</dcterms:modified>
</cp:coreProperties>
</file>