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>
  <p:sldMasterIdLst>
    <p:sldMasterId id="2147483660" r:id="rId1"/>
    <p:sldMasterId id="2147483665" r:id="rId2"/>
    <p:sldMasterId id="2147483669" r:id="rId3"/>
  </p:sldMasterIdLst>
  <p:notesMasterIdLst>
    <p:notesMasterId r:id="rId34"/>
  </p:notesMasterIdLst>
  <p:sldIdLst>
    <p:sldId id="563" r:id="rId4"/>
    <p:sldId id="620" r:id="rId5"/>
    <p:sldId id="629" r:id="rId6"/>
    <p:sldId id="622" r:id="rId7"/>
    <p:sldId id="623" r:id="rId8"/>
    <p:sldId id="621" r:id="rId9"/>
    <p:sldId id="513" r:id="rId10"/>
    <p:sldId id="514" r:id="rId11"/>
    <p:sldId id="619" r:id="rId12"/>
    <p:sldId id="631" r:id="rId13"/>
    <p:sldId id="497" r:id="rId14"/>
    <p:sldId id="502" r:id="rId15"/>
    <p:sldId id="543" r:id="rId16"/>
    <p:sldId id="544" r:id="rId17"/>
    <p:sldId id="589" r:id="rId18"/>
    <p:sldId id="597" r:id="rId19"/>
    <p:sldId id="618" r:id="rId20"/>
    <p:sldId id="638" r:id="rId21"/>
    <p:sldId id="640" r:id="rId22"/>
    <p:sldId id="642" r:id="rId23"/>
    <p:sldId id="615" r:id="rId24"/>
    <p:sldId id="636" r:id="rId25"/>
    <p:sldId id="650" r:id="rId26"/>
    <p:sldId id="592" r:id="rId27"/>
    <p:sldId id="632" r:id="rId28"/>
    <p:sldId id="645" r:id="rId29"/>
    <p:sldId id="630" r:id="rId30"/>
    <p:sldId id="626" r:id="rId31"/>
    <p:sldId id="644" r:id="rId32"/>
    <p:sldId id="624" r:id="rId3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9900CC"/>
    <a:srgbClr val="FFFF99"/>
    <a:srgbClr val="FF9933"/>
    <a:srgbClr val="FF9900"/>
    <a:srgbClr val="FF9966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ittlere Formatvorlage 3 - Akz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4" autoAdjust="0"/>
    <p:restoredTop sz="97407" autoAdjust="0"/>
  </p:normalViewPr>
  <p:slideViewPr>
    <p:cSldViewPr snapToObjects="1">
      <p:cViewPr>
        <p:scale>
          <a:sx n="80" d="100"/>
          <a:sy n="80" d="100"/>
        </p:scale>
        <p:origin x="-1771" y="-696"/>
      </p:cViewPr>
      <p:guideLst>
        <p:guide orient="horz" pos="3577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50"/>
      <c:rotY val="20"/>
      <c:rAngAx val="0"/>
      <c:perspective val="7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eparator> </c:separator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countries!$A$3:$A$13</c:f>
              <c:strCache>
                <c:ptCount val="10"/>
                <c:pt idx="0">
                  <c:v>China</c:v>
                </c:pt>
                <c:pt idx="1">
                  <c:v>Czech Republic</c:v>
                </c:pt>
                <c:pt idx="2">
                  <c:v>France</c:v>
                </c:pt>
                <c:pt idx="3">
                  <c:v>Germany</c:v>
                </c:pt>
                <c:pt idx="4">
                  <c:v>Hungary</c:v>
                </c:pt>
                <c:pt idx="5">
                  <c:v>India</c:v>
                </c:pt>
                <c:pt idx="6">
                  <c:v>Poland</c:v>
                </c:pt>
                <c:pt idx="7">
                  <c:v>Romania</c:v>
                </c:pt>
                <c:pt idx="8">
                  <c:v>Russia</c:v>
                </c:pt>
                <c:pt idx="9">
                  <c:v>Ukraine</c:v>
                </c:pt>
              </c:strCache>
            </c:strRef>
          </c:cat>
          <c:val>
            <c:numRef>
              <c:f>countries!$E$3:$E$13</c:f>
              <c:numCache>
                <c:formatCode>#.#00</c:formatCode>
                <c:ptCount val="10"/>
                <c:pt idx="0">
                  <c:v>9.1911764705882355</c:v>
                </c:pt>
                <c:pt idx="1">
                  <c:v>2.2058823529411766</c:v>
                </c:pt>
                <c:pt idx="2">
                  <c:v>0.73529411764705876</c:v>
                </c:pt>
                <c:pt idx="3">
                  <c:v>35.294117647058826</c:v>
                </c:pt>
                <c:pt idx="4">
                  <c:v>1.1029411764705883</c:v>
                </c:pt>
                <c:pt idx="5">
                  <c:v>13.602941176470587</c:v>
                </c:pt>
                <c:pt idx="6">
                  <c:v>8.8235294117647065</c:v>
                </c:pt>
                <c:pt idx="7">
                  <c:v>5.8823529411764701</c:v>
                </c:pt>
                <c:pt idx="8">
                  <c:v>20.588235294117645</c:v>
                </c:pt>
                <c:pt idx="9">
                  <c:v>2.2058823529411766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7C1-408F-BB4B-9E23CE9457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D77D9-7C78-41DD-BEC2-B844B1014818}" type="datetimeFigureOut">
              <a:rPr lang="en-US" smtClean="0"/>
              <a:t>4/29/2019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8D9856-F772-4531-82C0-3CF99004C6F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57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8" y="0"/>
            <a:ext cx="6481762" cy="69215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34925" y="6597650"/>
            <a:ext cx="3096915" cy="260350"/>
          </a:xfrm>
        </p:spPr>
        <p:txBody>
          <a:bodyPr/>
          <a:lstStyle>
            <a:lvl1pPr>
              <a:defRPr/>
            </a:lvl1pPr>
          </a:lstStyle>
          <a:p>
            <a:r>
              <a:rPr lang="de-DE" altLang="de-DE" noProof="0" dirty="0" smtClean="0">
                <a:solidFill>
                  <a:srgbClr val="000000"/>
                </a:solidFill>
              </a:rPr>
              <a:t>DPG Spring Meeting, </a:t>
            </a:r>
            <a:r>
              <a:rPr lang="de-DE" altLang="de-DE" noProof="0" dirty="0" err="1" smtClean="0">
                <a:solidFill>
                  <a:srgbClr val="000000"/>
                </a:solidFill>
              </a:rPr>
              <a:t>Munich</a:t>
            </a:r>
            <a:r>
              <a:rPr lang="de-DE" altLang="de-DE" noProof="0" dirty="0" smtClean="0">
                <a:solidFill>
                  <a:srgbClr val="000000"/>
                </a:solidFill>
              </a:rPr>
              <a:t>, March 18,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067175" y="6597650"/>
            <a:ext cx="1134895" cy="260350"/>
          </a:xfrm>
        </p:spPr>
        <p:txBody>
          <a:bodyPr/>
          <a:lstStyle>
            <a:lvl1pPr>
              <a:defRPr/>
            </a:lvl1pPr>
          </a:lstStyle>
          <a:p>
            <a:r>
              <a:rPr lang="de-DE" altLang="de-DE" smtClean="0">
                <a:solidFill>
                  <a:srgbClr val="000000"/>
                </a:solidFill>
              </a:rPr>
              <a:t>C.Sturm, GSI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027988" y="6596063"/>
            <a:ext cx="1008062" cy="2174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A3D1B2B-A9C5-490E-B396-B442927CC454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830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6526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357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 userDrawn="1"/>
        </p:nvSpPr>
        <p:spPr bwMode="auto">
          <a:xfrm>
            <a:off x="0" y="-26988"/>
            <a:ext cx="9144000" cy="792163"/>
          </a:xfrm>
          <a:prstGeom prst="rect">
            <a:avLst/>
          </a:prstGeom>
          <a:gradFill rotWithShape="1">
            <a:gsLst>
              <a:gs pos="0">
                <a:srgbClr val="324284"/>
              </a:gs>
              <a:gs pos="100000">
                <a:srgbClr val="6F7AC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de-DE" smtClean="0">
              <a:solidFill>
                <a:srgbClr val="566ABE"/>
              </a:solidFill>
              <a:latin typeface="Arial" charset="0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0"/>
            <a:ext cx="6481762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925" y="6597650"/>
            <a:ext cx="300672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noProof="0" smtClean="0">
                <a:solidFill>
                  <a:srgbClr val="000000"/>
                </a:solidFill>
              </a:rPr>
              <a:t>DPG Spring Meeting, Munich, March 18,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67175" y="6597650"/>
            <a:ext cx="113489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</a:rPr>
              <a:t>C.Sturm, GSI</a:t>
            </a:r>
            <a:endParaRPr lang="de-DE" altLang="de-DE" dirty="0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7988" y="6596063"/>
            <a:ext cx="1008062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96A2FF-3747-482E-814E-E2B02659E543}" type="slidenum">
              <a:rPr 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3175"/>
            <a:ext cx="5667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2978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F8EC9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1128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2"/>
          <p:cNvSpPr txBox="1">
            <a:spLocks/>
          </p:cNvSpPr>
          <p:nvPr userDrawn="1"/>
        </p:nvSpPr>
        <p:spPr>
          <a:xfrm>
            <a:off x="34925" y="6597650"/>
            <a:ext cx="3096915" cy="2603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de-DE" sz="1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DPG Spring Meeting, Munich, March 18,  2019</a:t>
            </a:r>
          </a:p>
        </p:txBody>
      </p:sp>
      <p:sp>
        <p:nvSpPr>
          <p:cNvPr id="8" name="Fußzeilenplatzhalter 3"/>
          <p:cNvSpPr txBox="1">
            <a:spLocks/>
          </p:cNvSpPr>
          <p:nvPr userDrawn="1"/>
        </p:nvSpPr>
        <p:spPr>
          <a:xfrm>
            <a:off x="4004552" y="6597650"/>
            <a:ext cx="1134895" cy="2603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altLang="de-DE" sz="1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C.Sturm</a:t>
            </a:r>
            <a:r>
              <a:rPr lang="de-DE" altLang="de-DE" sz="1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altLang="de-DE" sz="1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GSI</a:t>
            </a:r>
            <a:endParaRPr lang="de-DE" altLang="de-DE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oliennummernplatzhalter 4"/>
          <p:cNvSpPr txBox="1">
            <a:spLocks/>
          </p:cNvSpPr>
          <p:nvPr userDrawn="1"/>
        </p:nvSpPr>
        <p:spPr>
          <a:xfrm>
            <a:off x="8460432" y="6597650"/>
            <a:ext cx="576460" cy="288206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A3D1B2B-A9C5-490E-B396-B442927CC454}" type="slidenum">
              <a:rPr lang="de-DE" sz="1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205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32.png"/><Relationship Id="rId7" Type="http://schemas.openxmlformats.org/officeDocument/2006/relationships/image" Target="../media/image108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6.jpeg"/><Relationship Id="rId4" Type="http://schemas.openxmlformats.org/officeDocument/2006/relationships/image" Target="../media/image33.png"/><Relationship Id="rId9" Type="http://schemas.openxmlformats.org/officeDocument/2006/relationships/image" Target="../media/image1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jpg"/><Relationship Id="rId9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656565" y="5017996"/>
            <a:ext cx="7830869" cy="145486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1" i="1" dirty="0" smtClean="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Status of the </a:t>
            </a:r>
            <a:r>
              <a:rPr lang="en-US" sz="2400" b="1" i="1" dirty="0" err="1" smtClean="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mCBM@SIS18</a:t>
            </a:r>
            <a:r>
              <a:rPr lang="en-US" sz="2400" b="1" i="1" dirty="0" smtClean="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experiment at </a:t>
            </a:r>
            <a:r>
              <a:rPr lang="en-US" sz="2400" b="1" i="1" dirty="0" err="1" smtClean="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GSI</a:t>
            </a:r>
            <a:r>
              <a:rPr lang="en-US" sz="2400" b="1" i="1" dirty="0" smtClean="0"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/FAIR</a:t>
            </a:r>
          </a:p>
          <a:p>
            <a:pPr algn="l">
              <a:spcBef>
                <a:spcPts val="0"/>
              </a:spcBef>
            </a:pPr>
            <a:r>
              <a:rPr lang="en-US" sz="1800" dirty="0" smtClean="0">
                <a:ea typeface="+mn-ea"/>
                <a:cs typeface="+mn-cs"/>
              </a:rPr>
              <a:t>FAIR Phase-0 experiment</a:t>
            </a:r>
            <a:endParaRPr lang="en-US" sz="1600" dirty="0" smtClean="0">
              <a:ea typeface="+mn-ea"/>
              <a:cs typeface="+mn-cs"/>
            </a:endParaRPr>
          </a:p>
          <a:p>
            <a:pPr algn="l">
              <a:spcBef>
                <a:spcPts val="0"/>
              </a:spcBef>
            </a:pPr>
            <a:endParaRPr lang="en-US" sz="1600" dirty="0" smtClean="0">
              <a:ea typeface="+mn-ea"/>
              <a:cs typeface="+mn-cs"/>
            </a:endParaRPr>
          </a:p>
          <a:p>
            <a:pPr algn="l">
              <a:spcBef>
                <a:spcPts val="0"/>
              </a:spcBef>
            </a:pPr>
            <a:r>
              <a:rPr lang="en-US" sz="1600" i="1" dirty="0" smtClean="0">
                <a:ea typeface="+mn-ea"/>
                <a:cs typeface="+mn-cs"/>
              </a:rPr>
              <a:t>Christian Sturm</a:t>
            </a:r>
            <a:r>
              <a:rPr lang="en-US" sz="1600" dirty="0" smtClean="0">
                <a:ea typeface="+mn-ea"/>
                <a:cs typeface="+mn-cs"/>
              </a:rPr>
              <a:t> </a:t>
            </a:r>
          </a:p>
          <a:p>
            <a:pPr algn="l">
              <a:spcBef>
                <a:spcPts val="0"/>
              </a:spcBef>
            </a:pPr>
            <a:r>
              <a:rPr lang="en-US" sz="1600" dirty="0" smtClean="0">
                <a:ea typeface="+mn-ea"/>
                <a:cs typeface="+mn-cs"/>
              </a:rPr>
              <a:t>for the </a:t>
            </a:r>
            <a:r>
              <a:rPr lang="en-US" sz="1600" dirty="0" err="1" smtClean="0">
                <a:ea typeface="+mn-ea"/>
                <a:cs typeface="+mn-cs"/>
              </a:rPr>
              <a:t>CBM</a:t>
            </a:r>
            <a:r>
              <a:rPr lang="en-US" sz="1600" dirty="0" smtClean="0">
                <a:ea typeface="+mn-ea"/>
                <a:cs typeface="+mn-cs"/>
              </a:rPr>
              <a:t> Collaboration </a:t>
            </a:r>
            <a:endParaRPr lang="en-US" sz="36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65" y="169765"/>
            <a:ext cx="8412480" cy="45643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505" y="4239090"/>
            <a:ext cx="26387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UrQMD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Au+Au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1.24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AGeV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collision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257" y="3570765"/>
            <a:ext cx="619613" cy="1022361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1" y="3177"/>
            <a:ext cx="1078815" cy="32948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pic>
        <p:nvPicPr>
          <p:cNvPr id="8" name="Picture 5" descr="http://www.fair-center.eu/uploads/pics/FAIR_Logo_rgb_72dpi_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9" y="384175"/>
            <a:ext cx="697310" cy="58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109" y="3175"/>
            <a:ext cx="5667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262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of </a:t>
            </a:r>
            <a:r>
              <a:rPr lang="en-US" dirty="0" smtClean="0"/>
              <a:t>the </a:t>
            </a:r>
            <a:r>
              <a:rPr lang="en-US" dirty="0" err="1" smtClean="0"/>
              <a:t>mCBM</a:t>
            </a:r>
            <a:r>
              <a:rPr lang="en-US" dirty="0" smtClean="0"/>
              <a:t> </a:t>
            </a:r>
            <a:r>
              <a:rPr lang="en-US" dirty="0"/>
              <a:t>test-setup</a:t>
            </a:r>
          </a:p>
        </p:txBody>
      </p:sp>
      <p:sp>
        <p:nvSpPr>
          <p:cNvPr id="12" name="Textfeld 11"/>
          <p:cNvSpPr txBox="1"/>
          <p:nvPr/>
        </p:nvSpPr>
        <p:spPr>
          <a:xfrm rot="21660000">
            <a:off x="774847" y="4976018"/>
            <a:ext cx="165281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</a:rPr>
              <a:t>support table</a:t>
            </a:r>
          </a:p>
          <a:p>
            <a:r>
              <a:rPr lang="en-US" sz="1050" dirty="0" smtClean="0">
                <a:solidFill>
                  <a:schemeClr val="bg1"/>
                </a:solidFill>
              </a:rPr>
              <a:t>(with rail system)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DPG Spring Meeting, Munich, March 18,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GSI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de-DE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464482" y="863715"/>
            <a:ext cx="3427998" cy="4622948"/>
            <a:chOff x="5681957" y="1821385"/>
            <a:chExt cx="3427998" cy="4622948"/>
          </a:xfrm>
        </p:grpSpPr>
        <p:grpSp>
          <p:nvGrpSpPr>
            <p:cNvPr id="14" name="Gruppieren 13"/>
            <p:cNvGrpSpPr>
              <a:grpSpLocks noChangeAspect="1"/>
            </p:cNvGrpSpPr>
            <p:nvPr/>
          </p:nvGrpSpPr>
          <p:grpSpPr>
            <a:xfrm>
              <a:off x="5681957" y="1821385"/>
              <a:ext cx="3427998" cy="4622948"/>
              <a:chOff x="5112060" y="1133745"/>
              <a:chExt cx="3904524" cy="5265584"/>
            </a:xfrm>
          </p:grpSpPr>
          <p:pic>
            <p:nvPicPr>
              <p:cNvPr id="17" name="Grafik 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12060" y="1133745"/>
                <a:ext cx="3520440" cy="4960620"/>
              </a:xfrm>
              <a:prstGeom prst="rect">
                <a:avLst/>
              </a:prstGeom>
            </p:spPr>
          </p:pic>
          <p:sp>
            <p:nvSpPr>
              <p:cNvPr id="18" name="Textfeld 17"/>
              <p:cNvSpPr txBox="1"/>
              <p:nvPr/>
            </p:nvSpPr>
            <p:spPr>
              <a:xfrm>
                <a:off x="7619596" y="4599252"/>
                <a:ext cx="97013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/>
                  <a:t>mMUCH</a:t>
                </a:r>
                <a:endParaRPr lang="en-US" sz="1600" dirty="0"/>
              </a:p>
            </p:txBody>
          </p:sp>
          <p:sp>
            <p:nvSpPr>
              <p:cNvPr id="19" name="Textfeld 18"/>
              <p:cNvSpPr txBox="1"/>
              <p:nvPr/>
            </p:nvSpPr>
            <p:spPr>
              <a:xfrm>
                <a:off x="7963813" y="3444833"/>
                <a:ext cx="77617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/>
                  <a:t>mTRD</a:t>
                </a:r>
                <a:endParaRPr lang="en-US" sz="1600" dirty="0"/>
              </a:p>
            </p:txBody>
          </p:sp>
          <p:sp>
            <p:nvSpPr>
              <p:cNvPr id="20" name="Textfeld 19"/>
              <p:cNvSpPr txBox="1"/>
              <p:nvPr/>
            </p:nvSpPr>
            <p:spPr>
              <a:xfrm>
                <a:off x="8037385" y="2438890"/>
                <a:ext cx="76283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/>
                  <a:t>mTOF</a:t>
                </a:r>
                <a:endParaRPr lang="en-US" sz="1600" dirty="0"/>
              </a:p>
            </p:txBody>
          </p:sp>
          <p:sp>
            <p:nvSpPr>
              <p:cNvPr id="21" name="Textfeld 20"/>
              <p:cNvSpPr txBox="1"/>
              <p:nvPr/>
            </p:nvSpPr>
            <p:spPr>
              <a:xfrm>
                <a:off x="7408681" y="5139190"/>
                <a:ext cx="75373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/>
                  <a:t>mSTS</a:t>
                </a:r>
                <a:endParaRPr lang="en-US" sz="1600" dirty="0"/>
              </a:p>
            </p:txBody>
          </p:sp>
          <p:cxnSp>
            <p:nvCxnSpPr>
              <p:cNvPr id="22" name="Gerade Verbindung mit Pfeil 21"/>
              <p:cNvCxnSpPr/>
              <p:nvPr/>
            </p:nvCxnSpPr>
            <p:spPr>
              <a:xfrm rot="480000" flipH="1" flipV="1">
                <a:off x="7220595" y="5646345"/>
                <a:ext cx="360040" cy="58506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feld 22"/>
              <p:cNvSpPr txBox="1"/>
              <p:nvPr/>
            </p:nvSpPr>
            <p:spPr>
              <a:xfrm>
                <a:off x="7612169" y="6060775"/>
                <a:ext cx="6976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beam</a:t>
                </a:r>
              </a:p>
            </p:txBody>
          </p:sp>
          <p:sp>
            <p:nvSpPr>
              <p:cNvPr id="24" name="Textfeld 23"/>
              <p:cNvSpPr txBox="1"/>
              <p:nvPr/>
            </p:nvSpPr>
            <p:spPr>
              <a:xfrm>
                <a:off x="6471184" y="5454861"/>
                <a:ext cx="71045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target</a:t>
                </a:r>
                <a:endParaRPr lang="en-US" dirty="0"/>
              </a:p>
            </p:txBody>
          </p:sp>
          <p:sp>
            <p:nvSpPr>
              <p:cNvPr id="29" name="Textfeld 28"/>
              <p:cNvSpPr txBox="1"/>
              <p:nvPr/>
            </p:nvSpPr>
            <p:spPr>
              <a:xfrm>
                <a:off x="5590687" y="3614109"/>
                <a:ext cx="77617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 smtClean="0"/>
                  <a:t>mPSD</a:t>
                </a:r>
                <a:endParaRPr lang="en-US" sz="1600" dirty="0"/>
              </a:p>
            </p:txBody>
          </p:sp>
          <p:sp>
            <p:nvSpPr>
              <p:cNvPr id="28" name="Textfeld 27"/>
              <p:cNvSpPr txBox="1"/>
              <p:nvPr/>
            </p:nvSpPr>
            <p:spPr>
              <a:xfrm>
                <a:off x="7769172" y="1505757"/>
                <a:ext cx="1247412" cy="42067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/>
                  <a:t>ttop</a:t>
                </a:r>
                <a:r>
                  <a:rPr lang="en-US" dirty="0" smtClean="0"/>
                  <a:t> </a:t>
                </a:r>
                <a:r>
                  <a:rPr lang="en-US" dirty="0"/>
                  <a:t>view</a:t>
                </a: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7092280" y="1821386"/>
              <a:ext cx="1090903" cy="1022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feld 20"/>
            <p:cNvSpPr txBox="1"/>
            <p:nvPr/>
          </p:nvSpPr>
          <p:spPr>
            <a:xfrm>
              <a:off x="7632340" y="5787060"/>
              <a:ext cx="4235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T0</a:t>
              </a:r>
              <a:endParaRPr lang="en-US" sz="1600" dirty="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5" y="833265"/>
            <a:ext cx="5462278" cy="3073011"/>
          </a:xfrm>
          <a:prstGeom prst="rect">
            <a:avLst/>
          </a:prstGeom>
        </p:spPr>
      </p:pic>
      <p:grpSp>
        <p:nvGrpSpPr>
          <p:cNvPr id="27" name="Gruppieren 6"/>
          <p:cNvGrpSpPr>
            <a:grpSpLocks noChangeAspect="1"/>
          </p:cNvGrpSpPr>
          <p:nvPr/>
        </p:nvGrpSpPr>
        <p:grpSpPr>
          <a:xfrm>
            <a:off x="103593" y="3445229"/>
            <a:ext cx="5548527" cy="3150834"/>
            <a:chOff x="467882" y="1377007"/>
            <a:chExt cx="7425090" cy="4216475"/>
          </a:xfrm>
        </p:grpSpPr>
        <p:pic>
          <p:nvPicPr>
            <p:cNvPr id="30" name="Grafik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882" y="1377007"/>
              <a:ext cx="7425090" cy="4216475"/>
            </a:xfrm>
            <a:prstGeom prst="rect">
              <a:avLst/>
            </a:prstGeom>
          </p:spPr>
        </p:pic>
        <p:sp>
          <p:nvSpPr>
            <p:cNvPr id="31" name="Textfeld 8"/>
            <p:cNvSpPr txBox="1"/>
            <p:nvPr/>
          </p:nvSpPr>
          <p:spPr>
            <a:xfrm>
              <a:off x="1288676" y="4368573"/>
              <a:ext cx="841897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mSTS</a:t>
              </a:r>
              <a:endParaRPr lang="en-US" sz="11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2x</a:t>
              </a:r>
              <a:r>
                <a:rPr lang="en-US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carbon </a:t>
              </a:r>
            </a:p>
            <a:p>
              <a:r>
                <a:rPr lang="en-US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ladders</a:t>
              </a:r>
            </a:p>
          </p:txBody>
        </p:sp>
        <p:sp>
          <p:nvSpPr>
            <p:cNvPr id="32" name="Textfeld 9"/>
            <p:cNvSpPr txBox="1"/>
            <p:nvPr/>
          </p:nvSpPr>
          <p:spPr>
            <a:xfrm>
              <a:off x="2267631" y="4675255"/>
              <a:ext cx="121700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mMUCH</a:t>
              </a:r>
              <a:endParaRPr lang="en-US" sz="11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2x</a:t>
              </a:r>
              <a:r>
                <a:rPr lang="en-US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GEM stations</a:t>
              </a:r>
            </a:p>
          </p:txBody>
        </p:sp>
        <p:sp>
          <p:nvSpPr>
            <p:cNvPr id="33" name="Textfeld 10"/>
            <p:cNvSpPr txBox="1"/>
            <p:nvPr/>
          </p:nvSpPr>
          <p:spPr>
            <a:xfrm>
              <a:off x="4158953" y="4788177"/>
              <a:ext cx="85792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mTRD</a:t>
              </a:r>
              <a:endParaRPr lang="en-US" sz="11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2x</a:t>
              </a:r>
              <a:r>
                <a:rPr lang="en-US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stations</a:t>
              </a:r>
            </a:p>
          </p:txBody>
        </p:sp>
        <p:sp>
          <p:nvSpPr>
            <p:cNvPr id="34" name="Textfeld 11"/>
            <p:cNvSpPr txBox="1"/>
            <p:nvPr/>
          </p:nvSpPr>
          <p:spPr>
            <a:xfrm>
              <a:off x="5517105" y="3872288"/>
              <a:ext cx="1665068" cy="8031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mTOF</a:t>
              </a:r>
              <a:endParaRPr lang="en-US" sz="11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5x</a:t>
              </a:r>
              <a:r>
                <a:rPr lang="en-US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RPC modules</a:t>
              </a:r>
            </a:p>
            <a:p>
              <a:r>
                <a:rPr lang="en-US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3x &amp; 2x stack</a:t>
              </a:r>
            </a:p>
          </p:txBody>
        </p:sp>
        <p:sp>
          <p:nvSpPr>
            <p:cNvPr id="35" name="Textfeld 12"/>
            <p:cNvSpPr txBox="1"/>
            <p:nvPr/>
          </p:nvSpPr>
          <p:spPr>
            <a:xfrm>
              <a:off x="1151620" y="1628800"/>
              <a:ext cx="1699391" cy="906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mCBM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setup </a:t>
              </a:r>
            </a:p>
            <a:p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March 2019</a:t>
              </a:r>
            </a:p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(ROOT geom.)</a:t>
              </a:r>
              <a:endParaRPr lang="en-US" sz="12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feld 13"/>
            <p:cNvSpPr txBox="1"/>
            <p:nvPr/>
          </p:nvSpPr>
          <p:spPr>
            <a:xfrm>
              <a:off x="7002270" y="3338990"/>
              <a:ext cx="764953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mRICH</a:t>
              </a:r>
              <a:endParaRPr lang="en-US" sz="11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erogel</a:t>
              </a:r>
            </a:p>
            <a:p>
              <a:r>
                <a:rPr lang="en-US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MAPMTs</a:t>
              </a:r>
              <a:endParaRPr lang="en-US" sz="11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60591" y="2143018"/>
            <a:ext cx="8050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switching </a:t>
            </a:r>
          </a:p>
          <a:p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magnet</a:t>
            </a:r>
          </a:p>
        </p:txBody>
      </p:sp>
      <p:sp>
        <p:nvSpPr>
          <p:cNvPr id="7" name="TextBox 6"/>
          <p:cNvSpPr txBox="1"/>
          <p:nvPr/>
        </p:nvSpPr>
        <p:spPr>
          <a:xfrm rot="-1320000">
            <a:off x="1821339" y="1957099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 →</a:t>
            </a:r>
          </a:p>
        </p:txBody>
      </p:sp>
      <p:sp>
        <p:nvSpPr>
          <p:cNvPr id="37" name="TextBox 36"/>
          <p:cNvSpPr txBox="1"/>
          <p:nvPr/>
        </p:nvSpPr>
        <p:spPr>
          <a:xfrm rot="-960000">
            <a:off x="1488338" y="2544956"/>
            <a:ext cx="8515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mCBM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→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500" y="818710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mCBM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Cave (HTD)</a:t>
            </a:r>
          </a:p>
        </p:txBody>
      </p:sp>
    </p:spTree>
    <p:extLst>
      <p:ext uri="{BB962C8B-B14F-4D97-AF65-F5344CB8AC3E}">
        <p14:creationId xmlns:p14="http://schemas.microsoft.com/office/powerpoint/2010/main" val="263935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shielding calculations (</a:t>
            </a:r>
            <a:r>
              <a:rPr lang="en-US" dirty="0" err="1"/>
              <a:t>FLUKA</a:t>
            </a:r>
            <a:r>
              <a:rPr lang="en-US" dirty="0"/>
              <a:t>)</a:t>
            </a:r>
          </a:p>
        </p:txBody>
      </p:sp>
      <p:grpSp>
        <p:nvGrpSpPr>
          <p:cNvPr id="9" name="Gruppieren 8"/>
          <p:cNvGrpSpPr/>
          <p:nvPr/>
        </p:nvGrpSpPr>
        <p:grpSpPr>
          <a:xfrm>
            <a:off x="566555" y="818709"/>
            <a:ext cx="8241375" cy="5668610"/>
            <a:chOff x="566555" y="818709"/>
            <a:chExt cx="8241375" cy="566861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555" y="818710"/>
              <a:ext cx="8241375" cy="566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feld 3"/>
                <p:cNvSpPr txBox="1"/>
                <p:nvPr/>
              </p:nvSpPr>
              <p:spPr>
                <a:xfrm>
                  <a:off x="4301970" y="5121241"/>
                  <a:ext cx="3233578" cy="3779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b="1" dirty="0">
                      <a:solidFill>
                        <a:srgbClr val="FFFF00"/>
                      </a:solidFill>
                    </a:rPr>
                    <a:t>r</a:t>
                  </a:r>
                  <a:r>
                    <a:rPr lang="de-DE" b="1" dirty="0" err="1">
                      <a:solidFill>
                        <a:srgbClr val="FFFF00"/>
                      </a:solidFill>
                    </a:rPr>
                    <a:t>equirement</a:t>
                  </a:r>
                  <a:r>
                    <a:rPr lang="de-DE" b="1" dirty="0">
                      <a:solidFill>
                        <a:srgbClr val="FFFF00"/>
                      </a:solidFill>
                    </a:rPr>
                    <a:t>: </a:t>
                  </a:r>
                  <a14:m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de-DE" b="1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</m:acc>
                      <m:r>
                        <a:rPr lang="de-DE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de-DE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de-DE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de-DE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</m:oMath>
                  </a14:m>
                  <a:r>
                    <a:rPr lang="de-DE" b="1" dirty="0">
                      <a:solidFill>
                        <a:srgbClr val="FFFF00"/>
                      </a:solidFill>
                    </a:rPr>
                    <a:t>Sv/h</a:t>
                  </a:r>
                </a:p>
              </p:txBody>
            </p:sp>
          </mc:Choice>
          <mc:Fallback xmlns="">
            <p:sp>
              <p:nvSpPr>
                <p:cNvPr id="4" name="Textfeld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01970" y="5121241"/>
                  <a:ext cx="3233578" cy="377989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1698" t="-4839" r="-943" b="-258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" name="Gerade Verbindung mit Pfeil 6"/>
            <p:cNvCxnSpPr/>
            <p:nvPr/>
          </p:nvCxnSpPr>
          <p:spPr>
            <a:xfrm>
              <a:off x="7495843" y="5319210"/>
              <a:ext cx="631551" cy="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hteck 7"/>
            <p:cNvSpPr/>
            <p:nvPr/>
          </p:nvSpPr>
          <p:spPr>
            <a:xfrm>
              <a:off x="2591780" y="818709"/>
              <a:ext cx="3960440" cy="4050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feld 9"/>
          <p:cNvSpPr txBox="1"/>
          <p:nvPr/>
        </p:nvSpPr>
        <p:spPr>
          <a:xfrm>
            <a:off x="1286635" y="802449"/>
            <a:ext cx="630672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8</a:t>
            </a:r>
            <a:r>
              <a:rPr lang="en-US" dirty="0"/>
              <a:t> Au ions s</a:t>
            </a:r>
            <a:r>
              <a:rPr lang="en-US" baseline="30000" dirty="0"/>
              <a:t>-1</a:t>
            </a:r>
            <a:r>
              <a:rPr lang="en-US" dirty="0"/>
              <a:t>, 1.24 </a:t>
            </a:r>
            <a:r>
              <a:rPr lang="en-US" dirty="0" err="1"/>
              <a:t>AGeV</a:t>
            </a:r>
            <a:r>
              <a:rPr lang="en-US" dirty="0"/>
              <a:t>, on 2.5 mm Au target (P</a:t>
            </a:r>
            <a:r>
              <a:rPr lang="en-US" baseline="-25000" dirty="0"/>
              <a:t>int</a:t>
            </a:r>
            <a:r>
              <a:rPr lang="en-US" dirty="0"/>
              <a:t> = 10%)</a:t>
            </a:r>
          </a:p>
          <a:p>
            <a:r>
              <a:rPr lang="en-US" dirty="0"/>
              <a:t>vertical section: </a:t>
            </a:r>
            <a:r>
              <a:rPr lang="en-US" b="1" dirty="0"/>
              <a:t>beam level 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8061047" y="773705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dose rate</a:t>
            </a:r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DPG Spring Meeting, Munich, March 18,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GSI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5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Hit </a:t>
            </a:r>
            <a:r>
              <a:rPr lang="de-DE" dirty="0" err="1" smtClean="0"/>
              <a:t>rates</a:t>
            </a:r>
            <a:r>
              <a:rPr lang="de-DE" dirty="0" smtClean="0"/>
              <a:t> at </a:t>
            </a:r>
            <a:r>
              <a:rPr lang="de-DE" dirty="0" err="1" smtClean="0"/>
              <a:t>mCBM</a:t>
            </a:r>
            <a:r>
              <a:rPr lang="de-DE" dirty="0" smtClean="0"/>
              <a:t> (</a:t>
            </a:r>
            <a:r>
              <a:rPr lang="de-DE" dirty="0" err="1" smtClean="0"/>
              <a:t>simulation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341530" y="4897904"/>
            <a:ext cx="37479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Input: </a:t>
            </a:r>
          </a:p>
          <a:p>
            <a:r>
              <a:rPr lang="en-US" dirty="0" err="1"/>
              <a:t>UrQMD</a:t>
            </a:r>
            <a:r>
              <a:rPr lang="en-US" dirty="0"/>
              <a:t>, </a:t>
            </a:r>
            <a:r>
              <a:rPr lang="en-US" dirty="0" err="1"/>
              <a:t>Au+Au</a:t>
            </a:r>
            <a:r>
              <a:rPr lang="en-US" dirty="0"/>
              <a:t> 1.24 </a:t>
            </a:r>
            <a:r>
              <a:rPr lang="en-US" dirty="0" err="1"/>
              <a:t>AGeV</a:t>
            </a:r>
            <a:r>
              <a:rPr lang="en-US" dirty="0"/>
              <a:t>, </a:t>
            </a:r>
            <a:r>
              <a:rPr lang="en-US" dirty="0" err="1"/>
              <a:t>mbias</a:t>
            </a:r>
            <a:r>
              <a:rPr lang="en-US" dirty="0"/>
              <a:t>,</a:t>
            </a:r>
          </a:p>
          <a:p>
            <a:r>
              <a:rPr lang="en-US" dirty="0"/>
              <a:t>incl. </a:t>
            </a:r>
            <a:r>
              <a:rPr lang="el-GR" dirty="0">
                <a:latin typeface="Times New Roman"/>
                <a:cs typeface="Times New Roman"/>
              </a:rPr>
              <a:t>δ</a:t>
            </a:r>
            <a:r>
              <a:rPr lang="de-DE" dirty="0">
                <a:cs typeface="Times New Roman"/>
              </a:rPr>
              <a:t>-</a:t>
            </a:r>
            <a:r>
              <a:rPr lang="de-DE" dirty="0" err="1">
                <a:cs typeface="Times New Roman"/>
              </a:rPr>
              <a:t>electrons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4842030" y="1043735"/>
            <a:ext cx="2797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mSTS</a:t>
            </a:r>
            <a:r>
              <a:rPr lang="en-US" i="1" dirty="0"/>
              <a:t>, </a:t>
            </a: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station</a:t>
            </a:r>
          </a:p>
          <a:p>
            <a:r>
              <a:rPr lang="en-US" sz="1400" dirty="0"/>
              <a:t>max. (design) rate: 1.5 MHz/</a:t>
            </a:r>
            <a:r>
              <a:rPr lang="en-US" sz="1400" dirty="0" err="1"/>
              <a:t>cm</a:t>
            </a:r>
            <a:r>
              <a:rPr lang="en-US" sz="1400" baseline="30000" dirty="0" err="1"/>
              <a:t>2</a:t>
            </a:r>
            <a:r>
              <a:rPr lang="en-US" sz="1400" dirty="0"/>
              <a:t> 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5325004" y="3158970"/>
            <a:ext cx="2702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mTOF</a:t>
            </a:r>
            <a:endParaRPr lang="en-US" i="1" dirty="0"/>
          </a:p>
          <a:p>
            <a:r>
              <a:rPr lang="en-US" sz="1400" dirty="0"/>
              <a:t>max. (design) rate: 20 kHz/</a:t>
            </a:r>
            <a:r>
              <a:rPr lang="en-US" sz="1400" dirty="0" err="1"/>
              <a:t>cm</a:t>
            </a:r>
            <a:r>
              <a:rPr lang="en-US" sz="1400" baseline="30000" dirty="0" err="1"/>
              <a:t>2</a:t>
            </a:r>
            <a:r>
              <a:rPr lang="en-US" dirty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" y="791295"/>
            <a:ext cx="4545505" cy="3801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405" y="3969060"/>
            <a:ext cx="4914100" cy="268949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420" y="2078850"/>
            <a:ext cx="574330" cy="947645"/>
          </a:xfrm>
          <a:prstGeom prst="rect">
            <a:avLst/>
          </a:prstGeom>
        </p:spPr>
      </p:pic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DPG Spring Meeting, Munich, March 18,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GSI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94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805" y="3168262"/>
            <a:ext cx="3378330" cy="3290388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123" y="3168262"/>
            <a:ext cx="3419382" cy="333037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8" y="0"/>
            <a:ext cx="7867122" cy="692150"/>
          </a:xfrm>
        </p:spPr>
        <p:txBody>
          <a:bodyPr/>
          <a:lstStyle/>
          <a:p>
            <a:r>
              <a:rPr lang="en-US" dirty="0" err="1" smtClean="0"/>
              <a:t>mCBM</a:t>
            </a:r>
            <a:r>
              <a:rPr lang="en-US" dirty="0" smtClean="0"/>
              <a:t> benchmark </a:t>
            </a:r>
            <a:r>
              <a:rPr lang="en-US" dirty="0"/>
              <a:t>observable: </a:t>
            </a:r>
            <a:r>
              <a:rPr lang="el-GR" dirty="0"/>
              <a:t>Λ </a:t>
            </a:r>
            <a:r>
              <a:rPr lang="en-US" dirty="0"/>
              <a:t>reconstruction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481990" y="3564015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S/B = 8.4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7309149" y="3564015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S/B = 0.24</a:t>
            </a:r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40764" y="759767"/>
            <a:ext cx="5014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Simulation input:</a:t>
            </a:r>
            <a:r>
              <a:rPr lang="en-US" dirty="0" smtClean="0"/>
              <a:t> 10</a:t>
            </a:r>
            <a:r>
              <a:rPr lang="en-US" baseline="30000" dirty="0" smtClean="0"/>
              <a:t>8</a:t>
            </a:r>
            <a:r>
              <a:rPr lang="en-US" dirty="0" smtClean="0"/>
              <a:t> </a:t>
            </a:r>
            <a:r>
              <a:rPr lang="en-US" dirty="0" err="1" smtClean="0"/>
              <a:t>UrQMD</a:t>
            </a:r>
            <a:r>
              <a:rPr lang="en-US" dirty="0"/>
              <a:t> </a:t>
            </a:r>
            <a:r>
              <a:rPr lang="en-US" dirty="0" smtClean="0"/>
              <a:t>events, min. bias </a:t>
            </a:r>
          </a:p>
        </p:txBody>
      </p:sp>
      <p:pic>
        <p:nvPicPr>
          <p:cNvPr id="15" name="Grafik 14" descr="Bildschirmausschnit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" y="1403775"/>
            <a:ext cx="4357055" cy="1732699"/>
          </a:xfrm>
          <a:prstGeom prst="rect">
            <a:avLst/>
          </a:prstGeom>
        </p:spPr>
      </p:pic>
      <p:pic>
        <p:nvPicPr>
          <p:cNvPr id="18" name="Grafik 17" descr="Bildschirmausschnitt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807" y="1441868"/>
            <a:ext cx="4503164" cy="1762107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7309149" y="1219109"/>
            <a:ext cx="1167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Efficiency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6745376" y="3194683"/>
            <a:ext cx="2012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Au+Au</a:t>
            </a:r>
            <a:r>
              <a:rPr lang="en-US" dirty="0" smtClean="0"/>
              <a:t> 1.24AGeV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948291" y="3158970"/>
            <a:ext cx="1883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Ni+Ni</a:t>
            </a:r>
            <a:r>
              <a:rPr lang="en-US" dirty="0" smtClean="0"/>
              <a:t> 1.93AGeV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2546775" y="1178750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err="1" smtClean="0"/>
              <a:t>Acceptance</a:t>
            </a:r>
            <a:endParaRPr lang="de-DE" dirty="0"/>
          </a:p>
        </p:txBody>
      </p:sp>
      <p:grpSp>
        <p:nvGrpSpPr>
          <p:cNvPr id="21" name="Gruppieren 20"/>
          <p:cNvGrpSpPr>
            <a:grpSpLocks noChangeAspect="1"/>
          </p:cNvGrpSpPr>
          <p:nvPr/>
        </p:nvGrpSpPr>
        <p:grpSpPr>
          <a:xfrm>
            <a:off x="243893" y="3933347"/>
            <a:ext cx="2778241" cy="1863206"/>
            <a:chOff x="4707015" y="792971"/>
            <a:chExt cx="4751068" cy="3186268"/>
          </a:xfrm>
        </p:grpSpPr>
        <p:pic>
          <p:nvPicPr>
            <p:cNvPr id="22" name="Grafik 21" descr="Bildschirmausschnitt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7015" y="792971"/>
              <a:ext cx="4436985" cy="311910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feld 22"/>
                <p:cNvSpPr txBox="1"/>
                <p:nvPr/>
              </p:nvSpPr>
              <p:spPr>
                <a:xfrm>
                  <a:off x="4887035" y="3452910"/>
                  <a:ext cx="1996869" cy="526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  <m:r>
                          <a:rPr lang="el-GR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de-D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de-D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 </m:t>
                        </m:r>
                        <m:sSup>
                          <m:sSupPr>
                            <m:ctrlPr>
                              <a:rPr lang="de-DE" sz="1400" b="0" i="1" smtClean="0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de-DE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23" name="Textfeld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7035" y="3452910"/>
                  <a:ext cx="1996869" cy="526329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b="-19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feld 23"/>
                <p:cNvSpPr txBox="1"/>
                <p:nvPr/>
              </p:nvSpPr>
              <p:spPr>
                <a:xfrm>
                  <a:off x="8614753" y="807823"/>
                  <a:ext cx="843330" cy="5789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600" b="0" i="1" smtClean="0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de-DE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de-DE" sz="1600" dirty="0"/>
                </a:p>
              </p:txBody>
            </p:sp>
          </mc:Choice>
          <mc:Fallback xmlns="">
            <p:sp>
              <p:nvSpPr>
                <p:cNvPr id="24" name="Textfeld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4753" y="807823"/>
                  <a:ext cx="843330" cy="578961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feld 24"/>
                <p:cNvSpPr txBox="1"/>
                <p:nvPr/>
              </p:nvSpPr>
              <p:spPr>
                <a:xfrm>
                  <a:off x="8764152" y="1718811"/>
                  <a:ext cx="613392" cy="5789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de-DE" sz="1600" dirty="0"/>
                </a:p>
              </p:txBody>
            </p:sp>
          </mc:Choice>
          <mc:Fallback xmlns="">
            <p:sp>
              <p:nvSpPr>
                <p:cNvPr id="25" name="Textfeld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4152" y="1718811"/>
                  <a:ext cx="613392" cy="578961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b="-3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4" name="Grafik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62" y="3491372"/>
            <a:ext cx="588981" cy="971819"/>
          </a:xfrm>
          <a:prstGeom prst="rect">
            <a:avLst/>
          </a:prstGeom>
        </p:spPr>
      </p:pic>
      <p:sp>
        <p:nvSpPr>
          <p:cNvPr id="26" name="Datumsplatzhalter 2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DPG Spring Meeting, Munich, March 18,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27" name="Fußzeilenplatzhalt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GSI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28" name="Foliennummernplatzhalt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13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8" y="0"/>
            <a:ext cx="7867122" cy="692150"/>
          </a:xfrm>
        </p:spPr>
        <p:txBody>
          <a:bodyPr/>
          <a:lstStyle/>
          <a:p>
            <a:r>
              <a:rPr lang="el-GR" dirty="0" smtClean="0"/>
              <a:t>Λ </a:t>
            </a:r>
            <a:r>
              <a:rPr lang="en-US" dirty="0" smtClean="0"/>
              <a:t>production at SIS18 energies – </a:t>
            </a:r>
            <a:r>
              <a:rPr lang="en-US" dirty="0" err="1" smtClean="0"/>
              <a:t>mCBM</a:t>
            </a:r>
            <a:r>
              <a:rPr lang="en-US" dirty="0" smtClean="0"/>
              <a:t> reference data   </a:t>
            </a:r>
            <a:endParaRPr lang="en-US" dirty="0"/>
          </a:p>
        </p:txBody>
      </p:sp>
      <p:pic>
        <p:nvPicPr>
          <p:cNvPr id="6" name="Grafik 5" descr="Bildschirmausschnit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" y="1610299"/>
            <a:ext cx="4499479" cy="44015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34393" y="1376284"/>
            <a:ext cx="39613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M. </a:t>
            </a:r>
            <a:r>
              <a:rPr lang="de-DE" sz="1200" dirty="0" err="1"/>
              <a:t>Merschmeyer</a:t>
            </a:r>
            <a:r>
              <a:rPr lang="de-DE" sz="1200" dirty="0"/>
              <a:t> et al. (FOPI), PRC 76, 024906 (2007) </a:t>
            </a:r>
          </a:p>
        </p:txBody>
      </p:sp>
      <p:pic>
        <p:nvPicPr>
          <p:cNvPr id="9" name="Picture 14" descr="4pilog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8" y="985344"/>
            <a:ext cx="410670" cy="525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Gerade Verbindung mit Pfeil 9"/>
          <p:cNvCxnSpPr/>
          <p:nvPr/>
        </p:nvCxnSpPr>
        <p:spPr>
          <a:xfrm flipV="1">
            <a:off x="2396098" y="4682495"/>
            <a:ext cx="585065" cy="1395155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1929548" y="6123337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F0000"/>
                </a:solidFill>
              </a:rPr>
              <a:t>midrapidity</a:t>
            </a:r>
            <a:endParaRPr lang="de-DE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010" y="1467182"/>
            <a:ext cx="4481990" cy="4257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1483338" y="904074"/>
            <a:ext cx="2063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Ni + Ni 1.93 </a:t>
            </a:r>
            <a:r>
              <a:rPr lang="en-US" dirty="0" err="1" smtClean="0"/>
              <a:t>AGeV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5813450" y="1034443"/>
            <a:ext cx="217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 + Au 1.23 </a:t>
            </a:r>
            <a:r>
              <a:rPr lang="en-US" dirty="0" err="1" smtClean="0"/>
              <a:t>AGeV</a:t>
            </a:r>
            <a:endParaRPr lang="en-US" dirty="0"/>
          </a:p>
        </p:txBody>
      </p:sp>
      <p:pic>
        <p:nvPicPr>
          <p:cNvPr id="15" name="Picture 43" descr="hades_logo_190p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908358"/>
            <a:ext cx="763588" cy="6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hteck 12"/>
          <p:cNvSpPr/>
          <p:nvPr/>
        </p:nvSpPr>
        <p:spPr>
          <a:xfrm>
            <a:off x="5345640" y="5847060"/>
            <a:ext cx="36904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H. </a:t>
            </a:r>
            <a:r>
              <a:rPr lang="en-US" sz="1200" dirty="0" err="1" smtClean="0"/>
              <a:t>Schuldes</a:t>
            </a:r>
            <a:r>
              <a:rPr lang="en-US" sz="1200" dirty="0" smtClean="0"/>
              <a:t> et al. </a:t>
            </a:r>
            <a:r>
              <a:rPr lang="en-US" sz="1200" dirty="0"/>
              <a:t>(</a:t>
            </a:r>
            <a:r>
              <a:rPr lang="en-US" sz="1200" dirty="0" smtClean="0"/>
              <a:t>HADES)</a:t>
            </a:r>
          </a:p>
          <a:p>
            <a:r>
              <a:rPr lang="en-US" sz="1100" dirty="0" err="1" smtClean="0"/>
              <a:t>EPJ</a:t>
            </a:r>
            <a:r>
              <a:rPr lang="en-US" sz="1100" dirty="0" smtClean="0"/>
              <a:t> </a:t>
            </a:r>
            <a:r>
              <a:rPr lang="en-US" sz="1100" dirty="0"/>
              <a:t>Web of Conferences 171, 01001 (2018</a:t>
            </a:r>
            <a:r>
              <a:rPr lang="en-US" sz="1100" dirty="0" smtClean="0"/>
              <a:t>), </a:t>
            </a:r>
            <a:r>
              <a:rPr lang="en-US" sz="1100" dirty="0" err="1" smtClean="0"/>
              <a:t>SQM2017</a:t>
            </a:r>
            <a:r>
              <a:rPr lang="en-US" sz="1200" dirty="0" smtClean="0"/>
              <a:t> </a:t>
            </a:r>
            <a:endParaRPr lang="en-US" dirty="0"/>
          </a:p>
        </p:txBody>
      </p:sp>
      <p:sp>
        <p:nvSpPr>
          <p:cNvPr id="18" name="Datumsplatzhalt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DPG Spring Meeting, Munich, March 18,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GSI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20" name="Foliennummernplatzhalt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29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Construction</a:t>
            </a:r>
            <a:r>
              <a:rPr lang="de-DE" dirty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mCBM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DPG Spring Meeting, Munich, March 18,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GSI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5" y="776595"/>
            <a:ext cx="3660275" cy="2745207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4925" y="818710"/>
            <a:ext cx="9829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Nov. 2, 2017</a:t>
            </a:r>
            <a:endParaRPr lang="de-DE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2145385" y="2141873"/>
            <a:ext cx="5409824" cy="3015335"/>
            <a:chOff x="2816805" y="776596"/>
            <a:chExt cx="4211971" cy="2347674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6805" y="776596"/>
              <a:ext cx="3131851" cy="234767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8021" y="776597"/>
              <a:ext cx="1760755" cy="2347673"/>
            </a:xfrm>
            <a:prstGeom prst="rect">
              <a:avLst/>
            </a:prstGeom>
          </p:spPr>
        </p:pic>
      </p:grp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6462210" y="2940929"/>
            <a:ext cx="2652196" cy="3536262"/>
            <a:chOff x="7108660" y="776597"/>
            <a:chExt cx="1927390" cy="2569854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8660" y="776597"/>
              <a:ext cx="1927390" cy="2569854"/>
            </a:xfrm>
            <a:prstGeom prst="rect">
              <a:avLst/>
            </a:prstGeom>
          </p:spPr>
        </p:pic>
        <p:sp>
          <p:nvSpPr>
            <p:cNvPr id="11" name="Textfeld 10"/>
            <p:cNvSpPr txBox="1"/>
            <p:nvPr/>
          </p:nvSpPr>
          <p:spPr>
            <a:xfrm>
              <a:off x="7902370" y="853825"/>
              <a:ext cx="97494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Feb. 8, 2018</a:t>
              </a:r>
              <a:endPara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593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Construction</a:t>
            </a:r>
            <a:r>
              <a:rPr lang="de-DE" dirty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mCBM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DPG Spring Meeting, Munich, March 18,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GSI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de-DE">
              <a:solidFill>
                <a:srgbClr val="000000"/>
              </a:solidFill>
            </a:endParaRPr>
          </a:p>
        </p:txBody>
      </p: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34925" y="818709"/>
            <a:ext cx="3771990" cy="2828993"/>
            <a:chOff x="26495" y="3203975"/>
            <a:chExt cx="2565285" cy="1923964"/>
          </a:xfrm>
        </p:grpSpPr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95" y="3203975"/>
              <a:ext cx="2565285" cy="1923964"/>
            </a:xfrm>
            <a:prstGeom prst="rect">
              <a:avLst/>
            </a:prstGeom>
          </p:spPr>
        </p:pic>
        <p:sp>
          <p:nvSpPr>
            <p:cNvPr id="13" name="Textfeld 12"/>
            <p:cNvSpPr txBox="1"/>
            <p:nvPr/>
          </p:nvSpPr>
          <p:spPr>
            <a:xfrm>
              <a:off x="48795" y="3334581"/>
              <a:ext cx="116249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March</a:t>
              </a:r>
              <a:r>
                <a:rPr lang="de-DE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1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21, 2018</a:t>
              </a:r>
              <a:endPara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373856" y="2955084"/>
            <a:ext cx="5108068" cy="3642566"/>
            <a:chOff x="2636785" y="3413926"/>
            <a:chExt cx="3555395" cy="2535354"/>
          </a:xfrm>
        </p:grpSpPr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0664" y="3413926"/>
              <a:ext cx="1901516" cy="2535354"/>
            </a:xfrm>
            <a:prstGeom prst="rect">
              <a:avLst/>
            </a:prstGeom>
          </p:spPr>
        </p:pic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6785" y="3413926"/>
              <a:ext cx="1901516" cy="2535354"/>
            </a:xfrm>
            <a:prstGeom prst="rect">
              <a:avLst/>
            </a:prstGeom>
          </p:spPr>
        </p:pic>
        <p:sp>
          <p:nvSpPr>
            <p:cNvPr id="16" name="Textfeld 15"/>
            <p:cNvSpPr txBox="1"/>
            <p:nvPr/>
          </p:nvSpPr>
          <p:spPr>
            <a:xfrm>
              <a:off x="3184477" y="5627790"/>
              <a:ext cx="102143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Sept. 9, 2018</a:t>
              </a:r>
              <a:endPara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4784595" y="3492045"/>
              <a:ext cx="109998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Sept. 20, 2018</a:t>
              </a:r>
              <a:endPara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4249810" y="818709"/>
            <a:ext cx="4793036" cy="3195356"/>
            <a:chOff x="5785048" y="4239090"/>
            <a:chExt cx="3332457" cy="2221637"/>
          </a:xfrm>
        </p:grpSpPr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5048" y="4239090"/>
              <a:ext cx="3332457" cy="2221637"/>
            </a:xfrm>
            <a:prstGeom prst="rect">
              <a:avLst/>
            </a:prstGeom>
          </p:spPr>
        </p:pic>
        <p:sp>
          <p:nvSpPr>
            <p:cNvPr id="20" name="Textfeld 19"/>
            <p:cNvSpPr txBox="1"/>
            <p:nvPr/>
          </p:nvSpPr>
          <p:spPr>
            <a:xfrm>
              <a:off x="7830971" y="6182725"/>
              <a:ext cx="106150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Nov. 29, 2018</a:t>
              </a:r>
              <a:endPara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352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8935" y="0"/>
            <a:ext cx="8303495" cy="692150"/>
          </a:xfrm>
        </p:spPr>
        <p:txBody>
          <a:bodyPr/>
          <a:lstStyle/>
          <a:p>
            <a:r>
              <a:rPr lang="en-US" dirty="0" smtClean="0"/>
              <a:t>Diamond T0 counter: first preliminary results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DPG Spring Meeting, Munich, March 18,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GSI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863" y="3886795"/>
            <a:ext cx="5497973" cy="260290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2" y="863715"/>
            <a:ext cx="3666827" cy="2444551"/>
          </a:xfrm>
          <a:prstGeom prst="rect">
            <a:avLst/>
          </a:prstGeom>
        </p:spPr>
      </p:pic>
      <p:pic>
        <p:nvPicPr>
          <p:cNvPr id="10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860932"/>
            <a:ext cx="3670998" cy="2447333"/>
          </a:xfrm>
          <a:prstGeom prst="rect">
            <a:avLst/>
          </a:prstGeom>
        </p:spPr>
      </p:pic>
      <p:pic>
        <p:nvPicPr>
          <p:cNvPr id="11" name="Content Placeholder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7" t="1324" r="15171" b="4142"/>
          <a:stretch/>
        </p:blipFill>
        <p:spPr>
          <a:xfrm>
            <a:off x="64346" y="3886796"/>
            <a:ext cx="1672340" cy="16673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97025" y="953725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back side</a:t>
            </a:r>
          </a:p>
        </p:txBody>
      </p:sp>
      <p:cxnSp>
        <p:nvCxnSpPr>
          <p:cNvPr id="13" name="Straight Connector 12"/>
          <p:cNvCxnSpPr>
            <a:endCxn id="11" idx="0"/>
          </p:cNvCxnSpPr>
          <p:nvPr/>
        </p:nvCxnSpPr>
        <p:spPr>
          <a:xfrm flipH="1">
            <a:off x="900516" y="2393885"/>
            <a:ext cx="161094" cy="14929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725" y="3811054"/>
            <a:ext cx="1307329" cy="174310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546775" y="3811054"/>
            <a:ext cx="838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target 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ladder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507" y="5634245"/>
            <a:ext cx="196720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diamond counter: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8x strips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2mm width each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1511660" y="2393885"/>
            <a:ext cx="855095" cy="17403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682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mSTS</a:t>
            </a:r>
            <a:r>
              <a:rPr lang="en-US" dirty="0" smtClean="0"/>
              <a:t> - first </a:t>
            </a:r>
            <a:r>
              <a:rPr lang="en-US" dirty="0"/>
              <a:t>preliminary </a:t>
            </a:r>
            <a:r>
              <a:rPr lang="en-US" dirty="0" smtClean="0"/>
              <a:t>results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DPG Spring Meeting, Munich, March 18,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GSI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7" name="Picture 3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031" y="3202436"/>
            <a:ext cx="4135772" cy="3376914"/>
          </a:xfrm>
          <a:prstGeom prst="rect">
            <a:avLst/>
          </a:prstGeom>
        </p:spPr>
      </p:pic>
      <p:grpSp>
        <p:nvGrpSpPr>
          <p:cNvPr id="16" name="Group 3"/>
          <p:cNvGrpSpPr>
            <a:grpSpLocks noChangeAspect="1"/>
          </p:cNvGrpSpPr>
          <p:nvPr/>
        </p:nvGrpSpPr>
        <p:grpSpPr>
          <a:xfrm>
            <a:off x="2681790" y="2753925"/>
            <a:ext cx="2286586" cy="3709672"/>
            <a:chOff x="4837803" y="1213252"/>
            <a:chExt cx="2978899" cy="4832855"/>
          </a:xfrm>
        </p:grpSpPr>
        <p:cxnSp>
          <p:nvCxnSpPr>
            <p:cNvPr id="17" name="Straight Connector 4"/>
            <p:cNvCxnSpPr/>
            <p:nvPr/>
          </p:nvCxnSpPr>
          <p:spPr>
            <a:xfrm>
              <a:off x="6400799" y="1676400"/>
              <a:ext cx="0" cy="3352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5"/>
            <p:cNvCxnSpPr/>
            <p:nvPr/>
          </p:nvCxnSpPr>
          <p:spPr>
            <a:xfrm>
              <a:off x="6629400" y="1981200"/>
              <a:ext cx="0" cy="2743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6"/>
            <p:cNvCxnSpPr/>
            <p:nvPr/>
          </p:nvCxnSpPr>
          <p:spPr>
            <a:xfrm flipH="1" flipV="1">
              <a:off x="6400800" y="1752600"/>
              <a:ext cx="2286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7"/>
            <p:cNvCxnSpPr/>
            <p:nvPr/>
          </p:nvCxnSpPr>
          <p:spPr>
            <a:xfrm flipH="1">
              <a:off x="6400800" y="1981200"/>
              <a:ext cx="2286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8"/>
            <p:cNvCxnSpPr/>
            <p:nvPr/>
          </p:nvCxnSpPr>
          <p:spPr>
            <a:xfrm flipH="1">
              <a:off x="6400800" y="2438400"/>
              <a:ext cx="2286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9"/>
            <p:cNvCxnSpPr/>
            <p:nvPr/>
          </p:nvCxnSpPr>
          <p:spPr>
            <a:xfrm>
              <a:off x="6400799" y="2209800"/>
              <a:ext cx="22860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10"/>
            <p:cNvCxnSpPr/>
            <p:nvPr/>
          </p:nvCxnSpPr>
          <p:spPr>
            <a:xfrm flipH="1" flipV="1">
              <a:off x="6400801" y="2667000"/>
              <a:ext cx="2286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11"/>
            <p:cNvCxnSpPr/>
            <p:nvPr/>
          </p:nvCxnSpPr>
          <p:spPr>
            <a:xfrm flipH="1">
              <a:off x="6400801" y="2895600"/>
              <a:ext cx="2286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12"/>
            <p:cNvCxnSpPr/>
            <p:nvPr/>
          </p:nvCxnSpPr>
          <p:spPr>
            <a:xfrm flipH="1">
              <a:off x="6400801" y="3352800"/>
              <a:ext cx="2286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13"/>
            <p:cNvCxnSpPr/>
            <p:nvPr/>
          </p:nvCxnSpPr>
          <p:spPr>
            <a:xfrm>
              <a:off x="6400800" y="3124200"/>
              <a:ext cx="22860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14"/>
            <p:cNvCxnSpPr/>
            <p:nvPr/>
          </p:nvCxnSpPr>
          <p:spPr>
            <a:xfrm flipH="1" flipV="1">
              <a:off x="6400801" y="3581400"/>
              <a:ext cx="2286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15"/>
            <p:cNvCxnSpPr/>
            <p:nvPr/>
          </p:nvCxnSpPr>
          <p:spPr>
            <a:xfrm flipH="1">
              <a:off x="6400801" y="3810000"/>
              <a:ext cx="2286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16"/>
            <p:cNvCxnSpPr/>
            <p:nvPr/>
          </p:nvCxnSpPr>
          <p:spPr>
            <a:xfrm flipH="1">
              <a:off x="6400801" y="4267200"/>
              <a:ext cx="2286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17"/>
            <p:cNvCxnSpPr/>
            <p:nvPr/>
          </p:nvCxnSpPr>
          <p:spPr>
            <a:xfrm>
              <a:off x="6400800" y="4038600"/>
              <a:ext cx="22860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18"/>
            <p:cNvCxnSpPr/>
            <p:nvPr/>
          </p:nvCxnSpPr>
          <p:spPr>
            <a:xfrm flipH="1" flipV="1">
              <a:off x="6400801" y="4495800"/>
              <a:ext cx="2286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19"/>
            <p:cNvCxnSpPr/>
            <p:nvPr/>
          </p:nvCxnSpPr>
          <p:spPr>
            <a:xfrm flipH="1">
              <a:off x="6400801" y="4724400"/>
              <a:ext cx="2286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20"/>
            <p:cNvCxnSpPr/>
            <p:nvPr/>
          </p:nvCxnSpPr>
          <p:spPr>
            <a:xfrm>
              <a:off x="6248400" y="1981200"/>
              <a:ext cx="0" cy="556419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21"/>
            <p:cNvCxnSpPr/>
            <p:nvPr/>
          </p:nvCxnSpPr>
          <p:spPr>
            <a:xfrm>
              <a:off x="6400799" y="5029200"/>
              <a:ext cx="0" cy="342900"/>
            </a:xfrm>
            <a:prstGeom prst="line">
              <a:avLst/>
            </a:prstGeom>
            <a:ln w="857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22"/>
            <p:cNvCxnSpPr/>
            <p:nvPr/>
          </p:nvCxnSpPr>
          <p:spPr>
            <a:xfrm>
              <a:off x="6400800" y="1371600"/>
              <a:ext cx="0" cy="342900"/>
            </a:xfrm>
            <a:prstGeom prst="line">
              <a:avLst/>
            </a:prstGeom>
            <a:ln w="857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23"/>
            <p:cNvCxnSpPr/>
            <p:nvPr/>
          </p:nvCxnSpPr>
          <p:spPr>
            <a:xfrm>
              <a:off x="6250169" y="5604689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24"/>
            <p:cNvCxnSpPr/>
            <p:nvPr/>
          </p:nvCxnSpPr>
          <p:spPr>
            <a:xfrm>
              <a:off x="6250169" y="5670699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25"/>
            <p:cNvCxnSpPr/>
            <p:nvPr/>
          </p:nvCxnSpPr>
          <p:spPr>
            <a:xfrm flipH="1">
              <a:off x="6278750" y="2516188"/>
              <a:ext cx="4649" cy="3088501"/>
            </a:xfrm>
            <a:prstGeom prst="line">
              <a:avLst/>
            </a:prstGeom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26"/>
            <p:cNvCxnSpPr/>
            <p:nvPr/>
          </p:nvCxnSpPr>
          <p:spPr>
            <a:xfrm>
              <a:off x="6204100" y="2537619"/>
              <a:ext cx="0" cy="3111814"/>
            </a:xfrm>
            <a:prstGeom prst="line">
              <a:avLst/>
            </a:prstGeom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27"/>
            <p:cNvCxnSpPr/>
            <p:nvPr/>
          </p:nvCxnSpPr>
          <p:spPr>
            <a:xfrm>
              <a:off x="6095999" y="2514600"/>
              <a:ext cx="0" cy="556419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28"/>
            <p:cNvCxnSpPr/>
            <p:nvPr/>
          </p:nvCxnSpPr>
          <p:spPr>
            <a:xfrm flipH="1">
              <a:off x="6130998" y="3049588"/>
              <a:ext cx="1" cy="2828002"/>
            </a:xfrm>
            <a:prstGeom prst="line">
              <a:avLst/>
            </a:prstGeom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29"/>
            <p:cNvCxnSpPr/>
            <p:nvPr/>
          </p:nvCxnSpPr>
          <p:spPr>
            <a:xfrm>
              <a:off x="6051699" y="3071019"/>
              <a:ext cx="0" cy="2872581"/>
            </a:xfrm>
            <a:prstGeom prst="line">
              <a:avLst/>
            </a:prstGeom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30"/>
            <p:cNvCxnSpPr/>
            <p:nvPr/>
          </p:nvCxnSpPr>
          <p:spPr>
            <a:xfrm>
              <a:off x="6248400" y="587759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31"/>
            <p:cNvCxnSpPr/>
            <p:nvPr/>
          </p:nvCxnSpPr>
          <p:spPr>
            <a:xfrm>
              <a:off x="6248400" y="5943600"/>
              <a:ext cx="3048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32"/>
            <p:cNvCxnSpPr/>
            <p:nvPr/>
          </p:nvCxnSpPr>
          <p:spPr>
            <a:xfrm>
              <a:off x="6054798" y="5941515"/>
              <a:ext cx="193602" cy="2085"/>
            </a:xfrm>
            <a:prstGeom prst="line">
              <a:avLst/>
            </a:prstGeom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33"/>
            <p:cNvCxnSpPr/>
            <p:nvPr/>
          </p:nvCxnSpPr>
          <p:spPr>
            <a:xfrm>
              <a:off x="6154033" y="5867400"/>
              <a:ext cx="152400" cy="0"/>
            </a:xfrm>
            <a:prstGeom prst="line">
              <a:avLst/>
            </a:prstGeom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34"/>
            <p:cNvCxnSpPr/>
            <p:nvPr/>
          </p:nvCxnSpPr>
          <p:spPr>
            <a:xfrm>
              <a:off x="6248400" y="6042835"/>
              <a:ext cx="381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35"/>
            <p:cNvCxnSpPr/>
            <p:nvPr/>
          </p:nvCxnSpPr>
          <p:spPr>
            <a:xfrm>
              <a:off x="6248400" y="5518299"/>
              <a:ext cx="381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36"/>
            <p:cNvCxnSpPr/>
            <p:nvPr/>
          </p:nvCxnSpPr>
          <p:spPr>
            <a:xfrm flipV="1">
              <a:off x="6629400" y="5518299"/>
              <a:ext cx="0" cy="52453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37"/>
            <p:cNvSpPr txBox="1"/>
            <p:nvPr/>
          </p:nvSpPr>
          <p:spPr>
            <a:xfrm>
              <a:off x="4920537" y="2046681"/>
              <a:ext cx="1295966" cy="340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 err="1" smtClean="0"/>
                <a:t>module</a:t>
              </a:r>
              <a:r>
                <a:rPr lang="de-DE" sz="1100" dirty="0" smtClean="0"/>
                <a:t> 01Tr </a:t>
              </a:r>
              <a:endParaRPr lang="en-US" sz="1100" dirty="0"/>
            </a:p>
          </p:txBody>
        </p:sp>
        <p:sp>
          <p:nvSpPr>
            <p:cNvPr id="51" name="TextBox 38"/>
            <p:cNvSpPr txBox="1"/>
            <p:nvPr/>
          </p:nvSpPr>
          <p:spPr>
            <a:xfrm>
              <a:off x="4837803" y="2429154"/>
              <a:ext cx="1243021" cy="561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 err="1" smtClean="0"/>
                <a:t>module</a:t>
              </a:r>
              <a:r>
                <a:rPr lang="de-DE" sz="1100" dirty="0" smtClean="0"/>
                <a:t> 02Tr</a:t>
              </a:r>
              <a:endParaRPr lang="en-US" sz="1100" dirty="0"/>
            </a:p>
          </p:txBody>
        </p:sp>
        <p:cxnSp>
          <p:nvCxnSpPr>
            <p:cNvPr id="52" name="Straight Arrow Connector 39"/>
            <p:cNvCxnSpPr/>
            <p:nvPr/>
          </p:nvCxnSpPr>
          <p:spPr>
            <a:xfrm flipV="1">
              <a:off x="5600310" y="2867062"/>
              <a:ext cx="402543" cy="2571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40"/>
            <p:cNvSpPr txBox="1"/>
            <p:nvPr/>
          </p:nvSpPr>
          <p:spPr>
            <a:xfrm>
              <a:off x="4920537" y="2974806"/>
              <a:ext cx="1054963" cy="561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i="1" dirty="0" err="1" smtClean="0"/>
                <a:t>sensor</a:t>
              </a:r>
              <a:endParaRPr lang="de-DE" sz="1100" i="1" dirty="0" smtClean="0"/>
            </a:p>
            <a:p>
              <a:r>
                <a:rPr lang="de-DE" sz="1100" i="1" dirty="0" smtClean="0"/>
                <a:t>6x6 cm</a:t>
              </a:r>
              <a:r>
                <a:rPr lang="de-DE" sz="1100" i="1" baseline="30000" dirty="0" smtClean="0"/>
                <a:t>2</a:t>
              </a:r>
              <a:endParaRPr lang="en-US" sz="1100" i="1" baseline="30000" dirty="0"/>
            </a:p>
          </p:txBody>
        </p:sp>
        <p:cxnSp>
          <p:nvCxnSpPr>
            <p:cNvPr id="54" name="Straight Arrow Connector 41"/>
            <p:cNvCxnSpPr/>
            <p:nvPr/>
          </p:nvCxnSpPr>
          <p:spPr>
            <a:xfrm flipV="1">
              <a:off x="5572957" y="4008419"/>
              <a:ext cx="402543" cy="2571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42"/>
            <p:cNvSpPr txBox="1"/>
            <p:nvPr/>
          </p:nvSpPr>
          <p:spPr>
            <a:xfrm>
              <a:off x="4976359" y="4235162"/>
              <a:ext cx="843378" cy="561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i="1" dirty="0" err="1" smtClean="0"/>
                <a:t>micro</a:t>
              </a:r>
              <a:r>
                <a:rPr lang="de-DE" sz="1100" i="1" dirty="0" smtClean="0"/>
                <a:t> </a:t>
              </a:r>
              <a:r>
                <a:rPr lang="de-DE" sz="1100" i="1" dirty="0" err="1" smtClean="0"/>
                <a:t>cables</a:t>
              </a:r>
              <a:r>
                <a:rPr lang="de-DE" sz="1100" i="1" dirty="0" smtClean="0"/>
                <a:t> </a:t>
              </a:r>
              <a:endParaRPr lang="en-US" sz="1100" i="1" baseline="30000" dirty="0"/>
            </a:p>
          </p:txBody>
        </p:sp>
        <p:sp>
          <p:nvSpPr>
            <p:cNvPr id="56" name="TextBox 43"/>
            <p:cNvSpPr txBox="1"/>
            <p:nvPr/>
          </p:nvSpPr>
          <p:spPr>
            <a:xfrm>
              <a:off x="4903996" y="5688692"/>
              <a:ext cx="1071505" cy="357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i="1" dirty="0" smtClean="0"/>
                <a:t>FEE box</a:t>
              </a:r>
              <a:endParaRPr lang="en-US" sz="1200" i="1" baseline="30000" dirty="0"/>
            </a:p>
          </p:txBody>
        </p:sp>
        <p:sp>
          <p:nvSpPr>
            <p:cNvPr id="57" name="TextBox 44"/>
            <p:cNvSpPr txBox="1"/>
            <p:nvPr/>
          </p:nvSpPr>
          <p:spPr>
            <a:xfrm>
              <a:off x="6442886" y="1213252"/>
              <a:ext cx="1062229" cy="561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i="1" dirty="0" err="1" smtClean="0"/>
                <a:t>mounting</a:t>
              </a:r>
              <a:r>
                <a:rPr lang="de-DE" sz="1100" i="1" dirty="0" smtClean="0"/>
                <a:t> </a:t>
              </a:r>
              <a:r>
                <a:rPr lang="de-DE" sz="1100" i="1" dirty="0" err="1" smtClean="0"/>
                <a:t>plate</a:t>
              </a:r>
              <a:endParaRPr lang="en-US" sz="1100" i="1" baseline="30000" dirty="0"/>
            </a:p>
          </p:txBody>
        </p:sp>
        <p:sp>
          <p:nvSpPr>
            <p:cNvPr id="58" name="TextBox 45"/>
            <p:cNvSpPr txBox="1"/>
            <p:nvPr/>
          </p:nvSpPr>
          <p:spPr>
            <a:xfrm>
              <a:off x="6754473" y="3182511"/>
              <a:ext cx="1062229" cy="781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i="1" dirty="0" err="1" smtClean="0"/>
                <a:t>carbon</a:t>
              </a:r>
              <a:r>
                <a:rPr lang="de-DE" sz="1100" i="1" dirty="0" smtClean="0"/>
                <a:t> </a:t>
              </a:r>
              <a:r>
                <a:rPr lang="de-DE" sz="1100" i="1" dirty="0" err="1" smtClean="0"/>
                <a:t>fiber</a:t>
              </a:r>
              <a:r>
                <a:rPr lang="de-DE" sz="1100" i="1" dirty="0" smtClean="0"/>
                <a:t> </a:t>
              </a:r>
              <a:r>
                <a:rPr lang="de-DE" sz="1100" i="1" dirty="0" err="1" smtClean="0"/>
                <a:t>support</a:t>
              </a:r>
              <a:endParaRPr lang="en-US" sz="1100" i="1" baseline="30000" dirty="0"/>
            </a:p>
          </p:txBody>
        </p:sp>
      </p:grpSp>
      <p:cxnSp>
        <p:nvCxnSpPr>
          <p:cNvPr id="66" name="Straight Arrow Connector 16"/>
          <p:cNvCxnSpPr/>
          <p:nvPr/>
        </p:nvCxnSpPr>
        <p:spPr>
          <a:xfrm flipH="1">
            <a:off x="2150172" y="4141757"/>
            <a:ext cx="302086" cy="16927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17"/>
          <p:cNvCxnSpPr/>
          <p:nvPr/>
        </p:nvCxnSpPr>
        <p:spPr>
          <a:xfrm flipH="1" flipV="1">
            <a:off x="2094766" y="5902691"/>
            <a:ext cx="457200" cy="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13"/>
          <p:cNvCxnSpPr/>
          <p:nvPr/>
        </p:nvCxnSpPr>
        <p:spPr>
          <a:xfrm flipH="1">
            <a:off x="2140518" y="5075924"/>
            <a:ext cx="311740" cy="5067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" y="2818256"/>
            <a:ext cx="2729400" cy="3639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5400000">
            <a:off x="1937696" y="5638456"/>
            <a:ext cx="1413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11, 2019</a:t>
            </a:r>
          </a:p>
        </p:txBody>
      </p:sp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3" y="871542"/>
            <a:ext cx="1575336" cy="1669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13225" y="773705"/>
            <a:ext cx="6907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Double-sided silicon micro strip sensor (58 </a:t>
            </a:r>
            <a:r>
              <a:rPr lang="en-US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μm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pitch, 300 </a:t>
            </a:r>
            <a:r>
              <a:rPr lang="en-US" alt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μm</a:t>
            </a:r>
            <a:r>
              <a:rPr lang="en-US" alt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thickness)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1" name="Group 60"/>
          <p:cNvGrpSpPr>
            <a:grpSpLocks noChangeAspect="1"/>
          </p:cNvGrpSpPr>
          <p:nvPr/>
        </p:nvGrpSpPr>
        <p:grpSpPr>
          <a:xfrm>
            <a:off x="3400585" y="1251085"/>
            <a:ext cx="5496217" cy="1539520"/>
            <a:chOff x="1748730" y="1447800"/>
            <a:chExt cx="6811695" cy="1907992"/>
          </a:xfrm>
        </p:grpSpPr>
        <p:pic>
          <p:nvPicPr>
            <p:cNvPr id="62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851"/>
            <a:stretch/>
          </p:blipFill>
          <p:spPr bwMode="auto">
            <a:xfrm>
              <a:off x="1748730" y="1447800"/>
              <a:ext cx="6811695" cy="1907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" name="TextBox 62"/>
            <p:cNvSpPr txBox="1"/>
            <p:nvPr/>
          </p:nvSpPr>
          <p:spPr>
            <a:xfrm>
              <a:off x="6770217" y="2286001"/>
              <a:ext cx="940466" cy="381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FF00"/>
                  </a:solidFill>
                </a:rPr>
                <a:t>sensor</a:t>
              </a:r>
              <a:endParaRPr lang="en-US" sz="1400" dirty="0">
                <a:solidFill>
                  <a:srgbClr val="FFFF00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415964" y="2217130"/>
              <a:ext cx="3354252" cy="419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>
                  <a:solidFill>
                    <a:srgbClr val="FFFF00"/>
                  </a:solidFill>
                </a:rPr>
                <a:t>microcables</a:t>
              </a:r>
              <a:r>
                <a:rPr lang="en-US" sz="1600" dirty="0" smtClean="0">
                  <a:solidFill>
                    <a:srgbClr val="FFFF00"/>
                  </a:solidFill>
                </a:rPr>
                <a:t> and shield</a:t>
              </a:r>
              <a:endParaRPr lang="en-US" sz="1600" dirty="0">
                <a:solidFill>
                  <a:srgbClr val="FFFF00"/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 rot="16200000">
              <a:off x="2529796" y="2114352"/>
              <a:ext cx="775033" cy="343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FF00"/>
                  </a:solidFill>
                </a:rPr>
                <a:t>FEB-8</a:t>
              </a:r>
              <a:endParaRPr lang="en-US" sz="1200" dirty="0">
                <a:solidFill>
                  <a:srgbClr val="FFFF00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745296" y="1430066"/>
            <a:ext cx="94128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module</a:t>
            </a:r>
          </a:p>
        </p:txBody>
      </p:sp>
    </p:spTree>
    <p:extLst>
      <p:ext uri="{BB962C8B-B14F-4D97-AF65-F5344CB8AC3E}">
        <p14:creationId xmlns:p14="http://schemas.microsoft.com/office/powerpoint/2010/main" val="402820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mMUCH</a:t>
            </a:r>
            <a:r>
              <a:rPr lang="en-US" dirty="0" smtClean="0"/>
              <a:t> - first </a:t>
            </a:r>
            <a:r>
              <a:rPr lang="en-US" dirty="0"/>
              <a:t>preliminary </a:t>
            </a:r>
            <a:r>
              <a:rPr lang="en-US" dirty="0" smtClean="0"/>
              <a:t>results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DPG Spring Meeting, Munich, March 18,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GSI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869" y="3050758"/>
            <a:ext cx="3510390" cy="2673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5438928" y="5703348"/>
            <a:ext cx="33185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black: all</a:t>
            </a:r>
          </a:p>
          <a:p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blue: noisy </a:t>
            </a:r>
            <a:r>
              <a:rPr lang="en-US" sz="1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ch.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removed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red: noisy </a:t>
            </a:r>
            <a:r>
              <a:rPr lang="en-US" sz="1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ch.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dupl. hits removed</a:t>
            </a:r>
          </a:p>
        </p:txBody>
      </p:sp>
      <p:sp>
        <p:nvSpPr>
          <p:cNvPr id="14" name="object 4"/>
          <p:cNvSpPr>
            <a:spLocks noChangeAspect="1"/>
          </p:cNvSpPr>
          <p:nvPr/>
        </p:nvSpPr>
        <p:spPr>
          <a:xfrm>
            <a:off x="68296" y="1281875"/>
            <a:ext cx="4364605" cy="17107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Picture 14" descr="C:\Users\Anand Dubey\Desktop\mcbm_much_modul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86" y="3229691"/>
            <a:ext cx="1223199" cy="271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rafi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836" y="3073713"/>
            <a:ext cx="2547139" cy="33961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978" y="791601"/>
            <a:ext cx="4828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real-size GEM modules, ≈ 2000 pads (3mm – 2cm)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070" y="1493785"/>
            <a:ext cx="2951820" cy="1026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75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 exploring dense </a:t>
            </a:r>
            <a:r>
              <a:rPr lang="en-US" dirty="0" err="1"/>
              <a:t>QCD</a:t>
            </a:r>
            <a:r>
              <a:rPr lang="en-US" dirty="0"/>
              <a:t> matter:</a:t>
            </a:r>
            <a:br>
              <a:rPr lang="en-US" dirty="0"/>
            </a:br>
            <a:r>
              <a:rPr lang="en-US" dirty="0"/>
              <a:t>Rate capabilities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DPG Spring Meeting, Munich, March 18,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GSI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6" name="Picture 2" descr="20715170-C7E2-4139-85E0-4C7E682A147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5" y="953725"/>
            <a:ext cx="5155952" cy="4985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>
          <a:xfrm>
            <a:off x="1916705" y="908720"/>
            <a:ext cx="855094" cy="4500500"/>
          </a:xfrm>
          <a:prstGeom prst="rect">
            <a:avLst/>
          </a:prstGeom>
          <a:solidFill>
            <a:schemeClr val="accent1">
              <a:alpha val="36000"/>
            </a:schemeClr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el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20544132"/>
                  </p:ext>
                </p:extLst>
              </p:nvPr>
            </p:nvGraphicFramePr>
            <p:xfrm>
              <a:off x="6057165" y="1189421"/>
              <a:ext cx="2721163" cy="336470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92733"/>
                    <a:gridCol w="1128430"/>
                  </a:tblGrid>
                  <a:tr h="646382">
                    <a:tc gridSpan="2">
                      <a:txBody>
                        <a:bodyPr/>
                        <a:lstStyle/>
                        <a:p>
                          <a:r>
                            <a:rPr lang="en-US" sz="1800" noProof="0" dirty="0" smtClean="0"/>
                            <a:t>FAIR </a:t>
                          </a:r>
                          <a:r>
                            <a:rPr lang="en-US" sz="1800" noProof="0" dirty="0" err="1" smtClean="0"/>
                            <a:t>SIS100</a:t>
                          </a:r>
                          <a:r>
                            <a:rPr lang="en-US" sz="1800" noProof="0" dirty="0" smtClean="0"/>
                            <a:t> energies </a:t>
                          </a:r>
                        </a:p>
                        <a:p>
                          <a:r>
                            <a:rPr lang="en-US" sz="1600" b="0" noProof="0" dirty="0" smtClean="0">
                              <a:solidFill>
                                <a:schemeClr val="tx1"/>
                              </a:solidFill>
                            </a:rPr>
                            <a:t>(Au ions)</a:t>
                          </a:r>
                          <a:endParaRPr lang="en-US" sz="1600" b="0" noProof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607074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de-DE" sz="1600" b="0" i="1" smtClean="0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600" b="0" i="1" smtClean="0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1600" b="0" i="1" smtClean="0">
                                      <a:latin typeface="Cambria Math"/>
                                    </a:rPr>
                                    <m:t>𝑘𝑖𝑛</m:t>
                                  </m:r>
                                </m:sub>
                                <m:sup>
                                  <m:r>
                                    <a:rPr lang="de-DE" sz="1600" b="0" i="1" smtClean="0">
                                      <a:latin typeface="Cambria Math"/>
                                    </a:rPr>
                                    <m:t>𝑙𝑎𝑏</m:t>
                                  </m:r>
                                </m:sup>
                              </m:sSubSup>
                            </m:oMath>
                          </a14:m>
                          <a:r>
                            <a:rPr lang="de-DE" sz="1600" dirty="0" smtClean="0"/>
                            <a:t> </a:t>
                          </a:r>
                          <a:r>
                            <a:rPr lang="de-DE" sz="1200" dirty="0" smtClean="0"/>
                            <a:t>[</a:t>
                          </a:r>
                          <a:r>
                            <a:rPr lang="de-DE" sz="1200" dirty="0" err="1" smtClean="0"/>
                            <a:t>A</a:t>
                          </a:r>
                          <a:r>
                            <a:rPr lang="de-DE" sz="1200" dirty="0" err="1" smtClean="0">
                              <a:latin typeface="Times New Roman"/>
                              <a:cs typeface="Times New Roman"/>
                            </a:rPr>
                            <a:t>∙</a:t>
                          </a:r>
                          <a:r>
                            <a:rPr lang="de-DE" sz="1200" dirty="0" err="1" smtClean="0"/>
                            <a:t>GeV</a:t>
                          </a:r>
                          <a:r>
                            <a:rPr lang="de-DE" sz="1200" dirty="0" smtClean="0"/>
                            <a:t>]</a:t>
                          </a:r>
                          <a:endParaRPr lang="de-DE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de-DE" sz="1600" b="0" i="1" dirty="0" smtClean="0">
                                      <a:latin typeface="Cambria Math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de-DE" sz="1600" b="0" i="1" dirty="0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600" b="0" i="1" dirty="0" smtClean="0">
                                          <a:latin typeface="Cambria Math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de-DE" sz="1600" b="0" i="1" dirty="0" smtClean="0">
                                          <a:latin typeface="Cambria Math"/>
                                        </a:rPr>
                                        <m:t>𝑁𝑁</m:t>
                                      </m:r>
                                    </m:sub>
                                  </m:sSub>
                                </m:e>
                              </m:rad>
                              <m:r>
                                <a:rPr lang="de-DE" sz="1600" b="0" i="0" dirty="0" smtClean="0">
                                  <a:latin typeface="Cambria Math"/>
                                </a:rPr>
                                <m:t> </m:t>
                              </m:r>
                            </m:oMath>
                          </a14:m>
                          <a:r>
                            <a:rPr lang="de-DE" sz="1200" dirty="0" smtClean="0"/>
                            <a:t>[</a:t>
                          </a:r>
                          <a:r>
                            <a:rPr lang="de-DE" sz="1200" dirty="0" err="1" smtClean="0"/>
                            <a:t>GeV</a:t>
                          </a:r>
                          <a:r>
                            <a:rPr lang="de-DE" sz="1200" dirty="0" smtClean="0"/>
                            <a:t>]</a:t>
                          </a:r>
                          <a:endParaRPr lang="de-DE" sz="1600" dirty="0"/>
                        </a:p>
                      </a:txBody>
                      <a:tcPr/>
                    </a:tc>
                  </a:tr>
                  <a:tr h="398272">
                    <a:tc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 </a:t>
                          </a:r>
                          <a:r>
                            <a:rPr lang="de-DE" sz="1400" baseline="0" dirty="0" smtClean="0"/>
                            <a:t> </a:t>
                          </a:r>
                          <a:r>
                            <a:rPr lang="de-DE" sz="1400" dirty="0" smtClean="0"/>
                            <a:t>2</a:t>
                          </a:r>
                          <a:endParaRPr lang="de-DE" sz="1400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  2.7</a:t>
                          </a:r>
                          <a:endParaRPr lang="de-DE" sz="1400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  <a:tr h="398272">
                    <a:tc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  4</a:t>
                          </a:r>
                          <a:endParaRPr lang="de-DE" sz="1400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  3.3</a:t>
                          </a:r>
                          <a:endParaRPr lang="de-DE" sz="1400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  <a:tr h="398272">
                    <a:tc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  8</a:t>
                          </a:r>
                          <a:endParaRPr lang="de-DE" sz="1400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  4.3</a:t>
                          </a:r>
                          <a:endParaRPr lang="de-DE" sz="1400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  <a:tr h="398272">
                    <a:tc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 11</a:t>
                          </a:r>
                          <a:endParaRPr lang="de-DE" sz="1400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  4.9</a:t>
                          </a:r>
                          <a:endParaRPr lang="de-DE" sz="1400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  <a:tr h="398272">
                    <a:tc>
                      <a:txBody>
                        <a:bodyPr/>
                        <a:lstStyle/>
                        <a:p>
                          <a:r>
                            <a:rPr lang="de-DE" sz="140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 14 </a:t>
                          </a:r>
                          <a:r>
                            <a:rPr lang="de-DE" sz="1400" baseline="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de-DE" sz="120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(</a:t>
                          </a:r>
                          <a:r>
                            <a:rPr lang="de-DE" sz="1200" dirty="0" err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Ca</a:t>
                          </a:r>
                          <a:r>
                            <a:rPr lang="de-DE" sz="120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)</a:t>
                          </a:r>
                        </a:p>
                        <a:p>
                          <a:r>
                            <a:rPr lang="de-DE" sz="120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 29   (</a:t>
                          </a:r>
                          <a:r>
                            <a:rPr lang="de-DE" sz="1200" baseline="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  p</a:t>
                          </a:r>
                          <a:r>
                            <a:rPr lang="de-DE" sz="120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 )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40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  5.5</a:t>
                          </a:r>
                        </a:p>
                        <a:p>
                          <a:r>
                            <a:rPr lang="de-DE" sz="140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  7.6</a:t>
                          </a:r>
                          <a:endParaRPr lang="de-DE" sz="14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el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20544132"/>
                  </p:ext>
                </p:extLst>
              </p:nvPr>
            </p:nvGraphicFramePr>
            <p:xfrm>
              <a:off x="6057165" y="1189421"/>
              <a:ext cx="2721163" cy="336470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92733"/>
                    <a:gridCol w="1128430"/>
                  </a:tblGrid>
                  <a:tr h="646382">
                    <a:tc gridSpan="2">
                      <a:txBody>
                        <a:bodyPr/>
                        <a:lstStyle/>
                        <a:p>
                          <a:r>
                            <a:rPr lang="en-US" sz="1800" noProof="0" dirty="0" smtClean="0"/>
                            <a:t>FAIR </a:t>
                          </a:r>
                          <a:r>
                            <a:rPr lang="en-US" sz="1800" noProof="0" dirty="0" err="1" smtClean="0"/>
                            <a:t>SIS100</a:t>
                          </a:r>
                          <a:r>
                            <a:rPr lang="en-US" sz="1800" noProof="0" dirty="0" smtClean="0"/>
                            <a:t> energies </a:t>
                          </a:r>
                        </a:p>
                        <a:p>
                          <a:r>
                            <a:rPr lang="en-US" sz="1600" b="0" noProof="0" dirty="0" smtClean="0">
                              <a:solidFill>
                                <a:schemeClr val="tx1"/>
                              </a:solidFill>
                            </a:rPr>
                            <a:t>(Au ions)</a:t>
                          </a:r>
                          <a:endParaRPr lang="en-US" sz="1600" b="0" noProof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607074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383" t="-111000" r="-71264" b="-35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41622" t="-111000" r="-541" b="-356000"/>
                          </a:stretch>
                        </a:blipFill>
                      </a:tcPr>
                    </a:tc>
                  </a:tr>
                  <a:tr h="398272">
                    <a:tc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 </a:t>
                          </a:r>
                          <a:r>
                            <a:rPr lang="de-DE" sz="1400" baseline="0" dirty="0" smtClean="0"/>
                            <a:t> </a:t>
                          </a:r>
                          <a:r>
                            <a:rPr lang="de-DE" sz="1400" dirty="0" smtClean="0"/>
                            <a:t>2</a:t>
                          </a:r>
                          <a:endParaRPr lang="de-DE" sz="1400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  2.7</a:t>
                          </a:r>
                          <a:endParaRPr lang="de-DE" sz="1400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  <a:tr h="398272">
                    <a:tc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  4</a:t>
                          </a:r>
                          <a:endParaRPr lang="de-DE" sz="1400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  3.3</a:t>
                          </a:r>
                          <a:endParaRPr lang="de-DE" sz="1400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  <a:tr h="398272">
                    <a:tc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  8</a:t>
                          </a:r>
                          <a:endParaRPr lang="de-DE" sz="1400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  4.3</a:t>
                          </a:r>
                          <a:endParaRPr lang="de-DE" sz="1400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  <a:tr h="398272">
                    <a:tc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 11</a:t>
                          </a:r>
                          <a:endParaRPr lang="de-DE" sz="1400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400" dirty="0" smtClean="0"/>
                            <a:t>  4.9</a:t>
                          </a:r>
                          <a:endParaRPr lang="de-DE" sz="1400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r>
                            <a:rPr lang="de-DE" sz="140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 14 </a:t>
                          </a:r>
                          <a:r>
                            <a:rPr lang="de-DE" sz="1400" baseline="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de-DE" sz="120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(</a:t>
                          </a:r>
                          <a:r>
                            <a:rPr lang="de-DE" sz="1200" dirty="0" err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Ca</a:t>
                          </a:r>
                          <a:r>
                            <a:rPr lang="de-DE" sz="120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)</a:t>
                          </a:r>
                        </a:p>
                        <a:p>
                          <a:r>
                            <a:rPr lang="de-DE" sz="120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 29   (</a:t>
                          </a:r>
                          <a:r>
                            <a:rPr lang="de-DE" sz="1200" baseline="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  p</a:t>
                          </a:r>
                          <a:r>
                            <a:rPr lang="de-DE" sz="120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 )</a:t>
                          </a: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sz="140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  5.5</a:t>
                          </a:r>
                        </a:p>
                        <a:p>
                          <a:r>
                            <a:rPr lang="de-DE" sz="140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  7.6</a:t>
                          </a:r>
                          <a:endParaRPr lang="de-DE" sz="14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9" name="Textfeld 3"/>
          <p:cNvSpPr txBox="1"/>
          <p:nvPr/>
        </p:nvSpPr>
        <p:spPr>
          <a:xfrm>
            <a:off x="5742130" y="5323464"/>
            <a:ext cx="3108543" cy="12311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u="sng" dirty="0" smtClean="0"/>
              <a:t>CBM‘s unique feature</a:t>
            </a:r>
            <a:r>
              <a:rPr lang="en-US" sz="2000" u="sng" dirty="0" smtClean="0"/>
              <a:t>:</a:t>
            </a:r>
          </a:p>
          <a:p>
            <a:r>
              <a:rPr lang="en-US" dirty="0" smtClean="0"/>
              <a:t>ultimate rate capability for </a:t>
            </a:r>
          </a:p>
          <a:p>
            <a:r>
              <a:rPr lang="en-US" dirty="0" smtClean="0"/>
              <a:t>high statistics measurement </a:t>
            </a:r>
          </a:p>
          <a:p>
            <a:r>
              <a:rPr lang="en-US" dirty="0" smtClean="0"/>
              <a:t>of rare probes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58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mTRD</a:t>
            </a:r>
            <a:r>
              <a:rPr lang="en-US" dirty="0" smtClean="0"/>
              <a:t> subsystem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DPG Spring Meeting, Munich, March 18,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GSI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object 8"/>
          <p:cNvSpPr>
            <a:spLocks noChangeAspect="1"/>
          </p:cNvSpPr>
          <p:nvPr/>
        </p:nvSpPr>
        <p:spPr>
          <a:xfrm>
            <a:off x="34924" y="732683"/>
            <a:ext cx="4598169" cy="19312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84775" y="2663915"/>
            <a:ext cx="6238567" cy="38678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>
              <a:lnSpc>
                <a:spcPct val="100000"/>
              </a:lnSpc>
              <a:buClr>
                <a:srgbClr val="2C1F14"/>
              </a:buClr>
              <a:tabLst>
                <a:tab pos="195580" algn="l"/>
              </a:tabLst>
            </a:pPr>
            <a:r>
              <a:rPr lang="en-US" sz="1600" spc="-275" dirty="0" smtClean="0">
                <a:solidFill>
                  <a:srgbClr val="2C1F14"/>
                </a:solidFill>
                <a:cs typeface="DejaVu Sans"/>
              </a:rPr>
              <a:t>M W</a:t>
            </a:r>
            <a:r>
              <a:rPr lang="en-US" sz="1600" spc="-5" dirty="0" smtClean="0">
                <a:solidFill>
                  <a:srgbClr val="2C1F14"/>
                </a:solidFill>
                <a:cs typeface="DejaVu Sans"/>
              </a:rPr>
              <a:t> PC 95 </a:t>
            </a:r>
            <a:r>
              <a:rPr lang="en-US" sz="1600" spc="-10" dirty="0" smtClean="0">
                <a:solidFill>
                  <a:srgbClr val="2C1F14"/>
                </a:solidFill>
                <a:cs typeface="DejaVu Sans"/>
              </a:rPr>
              <a:t>x</a:t>
            </a:r>
            <a:r>
              <a:rPr lang="en-US" sz="1600" dirty="0" smtClean="0">
                <a:solidFill>
                  <a:srgbClr val="2C1F14"/>
                </a:solidFill>
                <a:cs typeface="DejaVu Sans"/>
              </a:rPr>
              <a:t> </a:t>
            </a:r>
            <a:r>
              <a:rPr lang="en-US" sz="1600" spc="-5" dirty="0">
                <a:solidFill>
                  <a:srgbClr val="2C1F14"/>
                </a:solidFill>
                <a:cs typeface="DejaVu Sans"/>
              </a:rPr>
              <a:t>9</a:t>
            </a:r>
            <a:r>
              <a:rPr lang="en-US" sz="1600" dirty="0">
                <a:solidFill>
                  <a:srgbClr val="2C1F14"/>
                </a:solidFill>
                <a:cs typeface="DejaVu Sans"/>
              </a:rPr>
              <a:t>5</a:t>
            </a:r>
            <a:r>
              <a:rPr lang="en-US" sz="1600" spc="-5" dirty="0">
                <a:solidFill>
                  <a:srgbClr val="2C1F14"/>
                </a:solidFill>
                <a:cs typeface="DejaVu Sans"/>
              </a:rPr>
              <a:t> </a:t>
            </a:r>
            <a:r>
              <a:rPr lang="en-US" sz="1600" spc="-10" dirty="0">
                <a:solidFill>
                  <a:srgbClr val="2C1F14"/>
                </a:solidFill>
                <a:cs typeface="DejaVu Sans"/>
              </a:rPr>
              <a:t>c</a:t>
            </a:r>
            <a:r>
              <a:rPr lang="en-US" sz="1600" spc="10" dirty="0">
                <a:solidFill>
                  <a:srgbClr val="2C1F14"/>
                </a:solidFill>
                <a:cs typeface="DejaVu Sans"/>
              </a:rPr>
              <a:t>m</a:t>
            </a:r>
            <a:r>
              <a:rPr lang="en-US" sz="1400" spc="-15" baseline="38888" dirty="0">
                <a:solidFill>
                  <a:srgbClr val="2C1F14"/>
                </a:solidFill>
                <a:cs typeface="DejaVu Sans"/>
              </a:rPr>
              <a:t>2</a:t>
            </a:r>
            <a:r>
              <a:rPr lang="en-US" sz="1400" baseline="38888" dirty="0">
                <a:solidFill>
                  <a:srgbClr val="2C1F14"/>
                </a:solidFill>
                <a:cs typeface="DejaVu Sans"/>
              </a:rPr>
              <a:t> </a:t>
            </a:r>
            <a:r>
              <a:rPr lang="en-US" sz="1400" spc="-150" baseline="38888" dirty="0">
                <a:solidFill>
                  <a:srgbClr val="2C1F14"/>
                </a:solidFill>
                <a:cs typeface="DejaVu Sans"/>
              </a:rPr>
              <a:t> </a:t>
            </a:r>
            <a:r>
              <a:rPr lang="en-US" sz="1600" spc="-10" dirty="0" smtClean="0">
                <a:solidFill>
                  <a:srgbClr val="2C1F14"/>
                </a:solidFill>
                <a:cs typeface="DejaVu Sans"/>
              </a:rPr>
              <a:t>:</a:t>
            </a:r>
            <a:endParaRPr lang="en-US" sz="1600" dirty="0">
              <a:cs typeface="DejaVu Sans"/>
            </a:endParaRPr>
          </a:p>
          <a:p>
            <a:pPr marL="755650" marR="2219325" lvl="1" indent="-285750">
              <a:lnSpc>
                <a:spcPts val="1720"/>
              </a:lnSpc>
              <a:spcBef>
                <a:spcPts val="885"/>
              </a:spcBef>
              <a:buFont typeface="Arial"/>
              <a:buChar char="–"/>
              <a:tabLst>
                <a:tab pos="755650" algn="l"/>
              </a:tabLst>
            </a:pPr>
            <a:r>
              <a:rPr lang="en-US" sz="1400" spc="-5" dirty="0">
                <a:cs typeface="Arial"/>
              </a:rPr>
              <a:t>P</a:t>
            </a:r>
            <a:r>
              <a:rPr lang="en-US" sz="1400" dirty="0">
                <a:cs typeface="Arial"/>
              </a:rPr>
              <a:t>ad</a:t>
            </a:r>
            <a:r>
              <a:rPr lang="en-US" sz="1400" spc="5" dirty="0">
                <a:cs typeface="Arial"/>
              </a:rPr>
              <a:t> </a:t>
            </a:r>
            <a:r>
              <a:rPr lang="en-US" sz="1400" dirty="0">
                <a:cs typeface="Arial"/>
              </a:rPr>
              <a:t>s</a:t>
            </a:r>
            <a:r>
              <a:rPr lang="en-US" sz="1400" spc="5" dirty="0">
                <a:cs typeface="Arial"/>
              </a:rPr>
              <a:t>i</a:t>
            </a:r>
            <a:r>
              <a:rPr lang="en-US" sz="1400" dirty="0">
                <a:cs typeface="Arial"/>
              </a:rPr>
              <a:t>ze</a:t>
            </a:r>
            <a:r>
              <a:rPr lang="en-US" sz="1400" spc="5" dirty="0">
                <a:cs typeface="Arial"/>
              </a:rPr>
              <a:t>s</a:t>
            </a:r>
            <a:r>
              <a:rPr lang="en-US" sz="1400" spc="-5" dirty="0">
                <a:cs typeface="Arial"/>
              </a:rPr>
              <a:t>: </a:t>
            </a:r>
            <a:r>
              <a:rPr lang="en-US" sz="1400" dirty="0">
                <a:cs typeface="Arial"/>
              </a:rPr>
              <a:t>155</a:t>
            </a:r>
            <a:r>
              <a:rPr lang="en-US" sz="1400" spc="5" dirty="0">
                <a:cs typeface="Arial"/>
              </a:rPr>
              <a:t> </a:t>
            </a:r>
            <a:r>
              <a:rPr lang="en-US" sz="1400" dirty="0">
                <a:cs typeface="Arial"/>
              </a:rPr>
              <a:t>x</a:t>
            </a:r>
            <a:r>
              <a:rPr lang="en-US" sz="1400" spc="10" dirty="0">
                <a:cs typeface="Arial"/>
              </a:rPr>
              <a:t> </a:t>
            </a:r>
            <a:r>
              <a:rPr lang="en-US" sz="1400" dirty="0">
                <a:cs typeface="Arial"/>
              </a:rPr>
              <a:t>7</a:t>
            </a:r>
            <a:r>
              <a:rPr lang="en-US" sz="1400" spc="-5" dirty="0">
                <a:cs typeface="Arial"/>
              </a:rPr>
              <a:t>.</a:t>
            </a:r>
            <a:r>
              <a:rPr lang="en-US" sz="1400" dirty="0">
                <a:cs typeface="Arial"/>
              </a:rPr>
              <a:t>2</a:t>
            </a:r>
            <a:r>
              <a:rPr lang="en-US" sz="1400" spc="5" dirty="0">
                <a:cs typeface="Arial"/>
              </a:rPr>
              <a:t> </a:t>
            </a:r>
            <a:r>
              <a:rPr lang="en-US" sz="1400" spc="-10" dirty="0">
                <a:cs typeface="Arial"/>
              </a:rPr>
              <a:t>m</a:t>
            </a:r>
            <a:r>
              <a:rPr lang="en-US" sz="1400" spc="10" dirty="0">
                <a:cs typeface="Arial"/>
              </a:rPr>
              <a:t>m</a:t>
            </a:r>
            <a:r>
              <a:rPr lang="en-US" sz="1200" spc="7" baseline="42483" dirty="0">
                <a:cs typeface="Arial"/>
              </a:rPr>
              <a:t>2</a:t>
            </a:r>
            <a:endParaRPr lang="en-US" sz="1200" baseline="42483" dirty="0"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535"/>
              </a:spcBef>
              <a:buFont typeface="Arial"/>
              <a:buChar char="–"/>
              <a:tabLst>
                <a:tab pos="755650" algn="l"/>
              </a:tabLst>
            </a:pPr>
            <a:r>
              <a:rPr lang="en-US" sz="1400" dirty="0">
                <a:cs typeface="Arial"/>
              </a:rPr>
              <a:t>6</a:t>
            </a:r>
            <a:r>
              <a:rPr lang="en-US" sz="1400" spc="5" dirty="0">
                <a:cs typeface="Arial"/>
              </a:rPr>
              <a:t> </a:t>
            </a:r>
            <a:r>
              <a:rPr lang="en-US" sz="1400" dirty="0">
                <a:cs typeface="Arial"/>
              </a:rPr>
              <a:t>x</a:t>
            </a:r>
            <a:r>
              <a:rPr lang="en-US" sz="1400" spc="10" dirty="0">
                <a:cs typeface="Arial"/>
              </a:rPr>
              <a:t> </a:t>
            </a:r>
            <a:r>
              <a:rPr lang="en-US" sz="1400" dirty="0">
                <a:cs typeface="Arial"/>
              </a:rPr>
              <a:t>128</a:t>
            </a:r>
            <a:r>
              <a:rPr lang="en-US" sz="1400" spc="5" dirty="0">
                <a:cs typeface="Arial"/>
              </a:rPr>
              <a:t> </a:t>
            </a:r>
            <a:r>
              <a:rPr lang="en-US" sz="1400" spc="-10" dirty="0">
                <a:cs typeface="Arial"/>
              </a:rPr>
              <a:t>=</a:t>
            </a:r>
            <a:r>
              <a:rPr lang="en-US" sz="1400" spc="-5" dirty="0">
                <a:cs typeface="Arial"/>
              </a:rPr>
              <a:t> </a:t>
            </a:r>
            <a:r>
              <a:rPr lang="en-US" sz="1400" dirty="0">
                <a:cs typeface="Arial"/>
              </a:rPr>
              <a:t>768</a:t>
            </a:r>
            <a:r>
              <a:rPr lang="en-US" sz="1400" spc="5" dirty="0">
                <a:cs typeface="Arial"/>
              </a:rPr>
              <a:t> </a:t>
            </a:r>
            <a:r>
              <a:rPr lang="en-US" sz="1400" spc="-5" dirty="0">
                <a:cs typeface="Arial"/>
              </a:rPr>
              <a:t>P</a:t>
            </a:r>
            <a:r>
              <a:rPr lang="en-US" sz="1400" dirty="0">
                <a:cs typeface="Arial"/>
              </a:rPr>
              <a:t>ads</a:t>
            </a:r>
            <a:r>
              <a:rPr lang="en-US" sz="1400" spc="10" dirty="0">
                <a:cs typeface="Arial"/>
              </a:rPr>
              <a:t> </a:t>
            </a:r>
            <a:r>
              <a:rPr lang="en-US" sz="1400" spc="-5" dirty="0">
                <a:cs typeface="Arial"/>
              </a:rPr>
              <a:t>p</a:t>
            </a:r>
            <a:r>
              <a:rPr lang="en-US" sz="1400" dirty="0">
                <a:cs typeface="Arial"/>
              </a:rPr>
              <a:t>er</a:t>
            </a:r>
            <a:r>
              <a:rPr lang="en-US" sz="1400" spc="10" dirty="0">
                <a:cs typeface="Arial"/>
              </a:rPr>
              <a:t> </a:t>
            </a:r>
            <a:r>
              <a:rPr lang="en-US" sz="1400" dirty="0">
                <a:cs typeface="Arial"/>
              </a:rPr>
              <a:t>ch</a:t>
            </a:r>
            <a:r>
              <a:rPr lang="en-US" sz="1400" spc="10" dirty="0">
                <a:cs typeface="Arial"/>
              </a:rPr>
              <a:t>a</a:t>
            </a:r>
            <a:r>
              <a:rPr lang="en-US" sz="1400" spc="-10" dirty="0">
                <a:cs typeface="Arial"/>
              </a:rPr>
              <a:t>m</a:t>
            </a:r>
            <a:r>
              <a:rPr lang="en-US" sz="1400" dirty="0">
                <a:cs typeface="Arial"/>
              </a:rPr>
              <a:t>ber</a:t>
            </a:r>
          </a:p>
          <a:p>
            <a:pPr marL="755650" lvl="1" indent="-285750">
              <a:lnSpc>
                <a:spcPct val="100000"/>
              </a:lnSpc>
              <a:spcBef>
                <a:spcPts val="580"/>
              </a:spcBef>
              <a:buFont typeface="Arial"/>
              <a:buChar char="–"/>
              <a:tabLst>
                <a:tab pos="755650" algn="l"/>
              </a:tabLst>
            </a:pPr>
            <a:r>
              <a:rPr lang="en-US" sz="1400" spc="-15" dirty="0">
                <a:cs typeface="Arial"/>
              </a:rPr>
              <a:t>Groups </a:t>
            </a:r>
            <a:r>
              <a:rPr lang="en-US" sz="1400" spc="10" dirty="0">
                <a:cs typeface="Arial"/>
              </a:rPr>
              <a:t>o</a:t>
            </a:r>
            <a:r>
              <a:rPr lang="en-US" sz="1400" spc="-5" dirty="0">
                <a:cs typeface="Arial"/>
              </a:rPr>
              <a:t>f</a:t>
            </a:r>
            <a:r>
              <a:rPr lang="en-US" sz="1400" spc="-10" dirty="0">
                <a:cs typeface="Arial"/>
              </a:rPr>
              <a:t> </a:t>
            </a:r>
            <a:r>
              <a:rPr lang="en-US" sz="1400" dirty="0">
                <a:cs typeface="Arial"/>
              </a:rPr>
              <a:t>2</a:t>
            </a:r>
            <a:r>
              <a:rPr lang="en-US" sz="1400" spc="5" dirty="0">
                <a:cs typeface="Arial"/>
              </a:rPr>
              <a:t> </a:t>
            </a:r>
            <a:r>
              <a:rPr lang="en-US" sz="1400" dirty="0">
                <a:cs typeface="Arial"/>
              </a:rPr>
              <a:t>x</a:t>
            </a:r>
            <a:r>
              <a:rPr lang="en-US" sz="1400" spc="10" dirty="0">
                <a:cs typeface="Arial"/>
              </a:rPr>
              <a:t> </a:t>
            </a:r>
            <a:r>
              <a:rPr lang="en-US" sz="1400" dirty="0">
                <a:cs typeface="Arial"/>
              </a:rPr>
              <a:t>16</a:t>
            </a:r>
            <a:r>
              <a:rPr lang="en-US" sz="1400" spc="5" dirty="0">
                <a:cs typeface="Arial"/>
              </a:rPr>
              <a:t> </a:t>
            </a:r>
            <a:r>
              <a:rPr lang="en-US" sz="1400" spc="-5" dirty="0">
                <a:cs typeface="Arial"/>
              </a:rPr>
              <a:t>P</a:t>
            </a:r>
            <a:r>
              <a:rPr lang="en-US" sz="1400" dirty="0">
                <a:cs typeface="Arial"/>
              </a:rPr>
              <a:t>ads on</a:t>
            </a:r>
            <a:r>
              <a:rPr lang="en-US" sz="1400" spc="5" dirty="0">
                <a:cs typeface="Arial"/>
              </a:rPr>
              <a:t> </a:t>
            </a:r>
            <a:r>
              <a:rPr lang="en-US" sz="1400" dirty="0">
                <a:cs typeface="Arial"/>
              </a:rPr>
              <a:t>one</a:t>
            </a:r>
            <a:r>
              <a:rPr lang="en-US" sz="1400" spc="5" dirty="0">
                <a:cs typeface="Arial"/>
              </a:rPr>
              <a:t> c</a:t>
            </a:r>
            <a:r>
              <a:rPr lang="en-US" sz="1400" dirty="0">
                <a:cs typeface="Arial"/>
              </a:rPr>
              <a:t>onne</a:t>
            </a:r>
            <a:r>
              <a:rPr lang="en-US" sz="1400" spc="5" dirty="0">
                <a:cs typeface="Arial"/>
              </a:rPr>
              <a:t>c</a:t>
            </a:r>
            <a:r>
              <a:rPr lang="en-US" sz="1400" spc="-15" dirty="0">
                <a:cs typeface="Arial"/>
              </a:rPr>
              <a:t>t</a:t>
            </a:r>
            <a:r>
              <a:rPr lang="en-US" sz="1400" dirty="0">
                <a:cs typeface="Arial"/>
              </a:rPr>
              <a:t>or</a:t>
            </a:r>
          </a:p>
          <a:p>
            <a:pPr marL="755650" marR="1204595" lvl="1" indent="-285750">
              <a:lnSpc>
                <a:spcPts val="1670"/>
              </a:lnSpc>
              <a:spcBef>
                <a:spcPts val="730"/>
              </a:spcBef>
              <a:buFont typeface="Arial"/>
              <a:buChar char="–"/>
              <a:tabLst>
                <a:tab pos="755650" algn="l"/>
              </a:tabLst>
            </a:pPr>
            <a:r>
              <a:rPr lang="en-US" sz="1400" dirty="0">
                <a:solidFill>
                  <a:srgbClr val="7F7F7F"/>
                </a:solidFill>
                <a:cs typeface="Arial"/>
              </a:rPr>
              <a:t>7</a:t>
            </a:r>
            <a:r>
              <a:rPr lang="en-US" sz="1400" spc="5" dirty="0">
                <a:solidFill>
                  <a:srgbClr val="7F7F7F"/>
                </a:solidFill>
                <a:cs typeface="Arial"/>
              </a:rPr>
              <a:t> </a:t>
            </a:r>
            <a:r>
              <a:rPr lang="en-US" sz="1400" dirty="0">
                <a:solidFill>
                  <a:srgbClr val="7F7F7F"/>
                </a:solidFill>
                <a:cs typeface="Arial"/>
              </a:rPr>
              <a:t>o</a:t>
            </a:r>
            <a:r>
              <a:rPr lang="en-US" sz="1400" spc="-5" dirty="0">
                <a:solidFill>
                  <a:srgbClr val="7F7F7F"/>
                </a:solidFill>
                <a:cs typeface="Arial"/>
              </a:rPr>
              <a:t>f</a:t>
            </a:r>
            <a:r>
              <a:rPr lang="en-US" sz="1400" dirty="0">
                <a:solidFill>
                  <a:srgbClr val="7F7F7F"/>
                </a:solidFill>
                <a:cs typeface="Arial"/>
              </a:rPr>
              <a:t> 8</a:t>
            </a:r>
            <a:r>
              <a:rPr lang="en-US" sz="1400" spc="5" dirty="0">
                <a:solidFill>
                  <a:srgbClr val="7F7F7F"/>
                </a:solidFill>
                <a:cs typeface="Arial"/>
              </a:rPr>
              <a:t> </a:t>
            </a:r>
            <a:r>
              <a:rPr lang="en-US" sz="1400" dirty="0">
                <a:solidFill>
                  <a:srgbClr val="7F7F7F"/>
                </a:solidFill>
                <a:cs typeface="Arial"/>
              </a:rPr>
              <a:t>g</a:t>
            </a:r>
            <a:r>
              <a:rPr lang="en-US" sz="1400" spc="5" dirty="0">
                <a:solidFill>
                  <a:srgbClr val="7F7F7F"/>
                </a:solidFill>
                <a:cs typeface="Arial"/>
              </a:rPr>
              <a:t>r</a:t>
            </a:r>
            <a:r>
              <a:rPr lang="en-US" sz="1400" spc="-5" dirty="0">
                <a:solidFill>
                  <a:srgbClr val="7F7F7F"/>
                </a:solidFill>
                <a:cs typeface="Arial"/>
              </a:rPr>
              <a:t>o</a:t>
            </a:r>
            <a:r>
              <a:rPr lang="en-US" sz="1400" dirty="0">
                <a:solidFill>
                  <a:srgbClr val="7F7F7F"/>
                </a:solidFill>
                <a:cs typeface="Arial"/>
              </a:rPr>
              <a:t>u</a:t>
            </a:r>
            <a:r>
              <a:rPr lang="en-US" sz="1400" spc="10" dirty="0">
                <a:solidFill>
                  <a:srgbClr val="7F7F7F"/>
                </a:solidFill>
                <a:cs typeface="Arial"/>
              </a:rPr>
              <a:t>p</a:t>
            </a:r>
            <a:r>
              <a:rPr lang="en-US" sz="1400" dirty="0">
                <a:solidFill>
                  <a:srgbClr val="7F7F7F"/>
                </a:solidFill>
                <a:cs typeface="Arial"/>
              </a:rPr>
              <a:t>s r</a:t>
            </a:r>
            <a:r>
              <a:rPr lang="en-US" sz="1400" spc="10" dirty="0">
                <a:solidFill>
                  <a:srgbClr val="7F7F7F"/>
                </a:solidFill>
                <a:cs typeface="Arial"/>
              </a:rPr>
              <a:t>e</a:t>
            </a:r>
            <a:r>
              <a:rPr lang="en-US" sz="1400" spc="-5" dirty="0">
                <a:solidFill>
                  <a:srgbClr val="7F7F7F"/>
                </a:solidFill>
                <a:cs typeface="Arial"/>
              </a:rPr>
              <a:t>a</a:t>
            </a:r>
            <a:r>
              <a:rPr lang="en-US" sz="1400" dirty="0">
                <a:solidFill>
                  <a:srgbClr val="7F7F7F"/>
                </a:solidFill>
                <a:cs typeface="Arial"/>
              </a:rPr>
              <a:t>d</a:t>
            </a:r>
            <a:r>
              <a:rPr lang="en-US" sz="1400" spc="15" dirty="0">
                <a:solidFill>
                  <a:srgbClr val="7F7F7F"/>
                </a:solidFill>
                <a:cs typeface="Arial"/>
              </a:rPr>
              <a:t> </a:t>
            </a:r>
            <a:r>
              <a:rPr lang="en-US" sz="1400" spc="-5" dirty="0">
                <a:solidFill>
                  <a:srgbClr val="7F7F7F"/>
                </a:solidFill>
                <a:cs typeface="Arial"/>
              </a:rPr>
              <a:t>p</a:t>
            </a:r>
            <a:r>
              <a:rPr lang="en-US" sz="1400" dirty="0">
                <a:solidFill>
                  <a:srgbClr val="7F7F7F"/>
                </a:solidFill>
                <a:cs typeface="Arial"/>
              </a:rPr>
              <a:t>er</a:t>
            </a:r>
            <a:r>
              <a:rPr lang="en-US" sz="1400" spc="10" dirty="0">
                <a:solidFill>
                  <a:srgbClr val="7F7F7F"/>
                </a:solidFill>
                <a:cs typeface="Arial"/>
              </a:rPr>
              <a:t> </a:t>
            </a:r>
            <a:r>
              <a:rPr lang="en-US" sz="1400" spc="5" dirty="0">
                <a:solidFill>
                  <a:srgbClr val="7F7F7F"/>
                </a:solidFill>
                <a:cs typeface="Arial"/>
              </a:rPr>
              <a:t>l</a:t>
            </a:r>
            <a:r>
              <a:rPr lang="en-US" sz="1400" spc="-5" dirty="0">
                <a:solidFill>
                  <a:srgbClr val="7F7F7F"/>
                </a:solidFill>
                <a:cs typeface="Arial"/>
              </a:rPr>
              <a:t>i</a:t>
            </a:r>
            <a:r>
              <a:rPr lang="en-US" sz="1400" dirty="0">
                <a:solidFill>
                  <a:srgbClr val="7F7F7F"/>
                </a:solidFill>
                <a:cs typeface="Arial"/>
              </a:rPr>
              <a:t>ne </a:t>
            </a:r>
            <a:r>
              <a:rPr lang="en-US" sz="1400" spc="-5" dirty="0">
                <a:solidFill>
                  <a:srgbClr val="7F7F7F"/>
                </a:solidFill>
                <a:cs typeface="Arial"/>
              </a:rPr>
              <a:t>t</a:t>
            </a:r>
            <a:r>
              <a:rPr lang="en-US" sz="1400" dirty="0">
                <a:solidFill>
                  <a:srgbClr val="7F7F7F"/>
                </a:solidFill>
                <a:cs typeface="Arial"/>
              </a:rPr>
              <a:t>o</a:t>
            </a:r>
            <a:r>
              <a:rPr lang="en-US" sz="1400" spc="5" dirty="0">
                <a:solidFill>
                  <a:srgbClr val="7F7F7F"/>
                </a:solidFill>
                <a:cs typeface="Arial"/>
              </a:rPr>
              <a:t> s</a:t>
            </a:r>
            <a:r>
              <a:rPr lang="en-US" sz="1400" dirty="0">
                <a:solidFill>
                  <a:srgbClr val="7F7F7F"/>
                </a:solidFill>
                <a:cs typeface="Arial"/>
              </a:rPr>
              <a:t>u</a:t>
            </a:r>
            <a:r>
              <a:rPr lang="en-US" sz="1400" spc="-5" dirty="0">
                <a:solidFill>
                  <a:srgbClr val="7F7F7F"/>
                </a:solidFill>
                <a:cs typeface="Arial"/>
              </a:rPr>
              <a:t>it</a:t>
            </a:r>
            <a:r>
              <a:rPr lang="en-US" sz="1400" dirty="0">
                <a:solidFill>
                  <a:srgbClr val="7F7F7F"/>
                </a:solidFill>
                <a:cs typeface="Arial"/>
              </a:rPr>
              <a:t> 14</a:t>
            </a:r>
            <a:r>
              <a:rPr lang="en-US" sz="1400" spc="5" dirty="0">
                <a:solidFill>
                  <a:srgbClr val="7F7F7F"/>
                </a:solidFill>
                <a:cs typeface="Arial"/>
              </a:rPr>
              <a:t> </a:t>
            </a:r>
            <a:r>
              <a:rPr lang="en-US" sz="1400" dirty="0">
                <a:solidFill>
                  <a:srgbClr val="7F7F7F"/>
                </a:solidFill>
                <a:cs typeface="Arial"/>
              </a:rPr>
              <a:t>e</a:t>
            </a:r>
            <a:r>
              <a:rPr lang="en-US" sz="1400" spc="5" dirty="0">
                <a:solidFill>
                  <a:srgbClr val="7F7F7F"/>
                </a:solidFill>
                <a:cs typeface="Arial"/>
              </a:rPr>
              <a:t>-</a:t>
            </a:r>
            <a:r>
              <a:rPr lang="en-US" sz="1400" spc="-5" dirty="0">
                <a:solidFill>
                  <a:srgbClr val="7F7F7F"/>
                </a:solidFill>
                <a:cs typeface="Arial"/>
              </a:rPr>
              <a:t>l</a:t>
            </a:r>
            <a:r>
              <a:rPr lang="en-US" sz="1400" spc="5" dirty="0">
                <a:solidFill>
                  <a:srgbClr val="7F7F7F"/>
                </a:solidFill>
                <a:cs typeface="Arial"/>
              </a:rPr>
              <a:t>i</a:t>
            </a:r>
            <a:r>
              <a:rPr lang="en-US" sz="1400" dirty="0">
                <a:solidFill>
                  <a:srgbClr val="7F7F7F"/>
                </a:solidFill>
                <a:cs typeface="Arial"/>
              </a:rPr>
              <a:t>n</a:t>
            </a:r>
            <a:r>
              <a:rPr lang="en-US" sz="1400" spc="5" dirty="0">
                <a:solidFill>
                  <a:srgbClr val="7F7F7F"/>
                </a:solidFill>
                <a:cs typeface="Arial"/>
              </a:rPr>
              <a:t>k</a:t>
            </a:r>
            <a:r>
              <a:rPr lang="en-US" sz="1400" dirty="0">
                <a:solidFill>
                  <a:srgbClr val="7F7F7F"/>
                </a:solidFill>
                <a:cs typeface="Arial"/>
              </a:rPr>
              <a:t>s per </a:t>
            </a:r>
            <a:r>
              <a:rPr lang="en-US" sz="1400" spc="5" dirty="0">
                <a:solidFill>
                  <a:srgbClr val="7F7F7F"/>
                </a:solidFill>
                <a:cs typeface="Arial"/>
              </a:rPr>
              <a:t>li</a:t>
            </a:r>
            <a:r>
              <a:rPr lang="en-US" sz="1400" dirty="0">
                <a:solidFill>
                  <a:srgbClr val="7F7F7F"/>
                </a:solidFill>
                <a:cs typeface="Arial"/>
              </a:rPr>
              <a:t>ne</a:t>
            </a:r>
            <a:endParaRPr lang="en-US" sz="1400" dirty="0">
              <a:cs typeface="Times New Roman"/>
            </a:endParaRPr>
          </a:p>
          <a:p>
            <a:pPr lvl="1">
              <a:lnSpc>
                <a:spcPct val="100000"/>
              </a:lnSpc>
              <a:spcBef>
                <a:spcPts val="43"/>
              </a:spcBef>
              <a:buFont typeface="Arial"/>
              <a:buChar char="–"/>
            </a:pPr>
            <a:endParaRPr lang="en-US" sz="1200" dirty="0">
              <a:cs typeface="Times New Roman"/>
            </a:endParaRPr>
          </a:p>
          <a:p>
            <a:pPr marL="12700">
              <a:lnSpc>
                <a:spcPct val="100000"/>
              </a:lnSpc>
              <a:buClr>
                <a:srgbClr val="2C1F14"/>
              </a:buClr>
              <a:tabLst>
                <a:tab pos="195580" algn="l"/>
              </a:tabLst>
            </a:pPr>
            <a:r>
              <a:rPr lang="en-US" sz="1600" spc="-25" dirty="0">
                <a:solidFill>
                  <a:srgbClr val="2C1F14"/>
                </a:solidFill>
                <a:cs typeface="DejaVu Sans"/>
              </a:rPr>
              <a:t>A</a:t>
            </a:r>
            <a:r>
              <a:rPr lang="en-US" sz="1600" spc="-10" dirty="0">
                <a:solidFill>
                  <a:srgbClr val="2C1F14"/>
                </a:solidFill>
                <a:cs typeface="DejaVu Sans"/>
              </a:rPr>
              <a:t>c</a:t>
            </a:r>
            <a:r>
              <a:rPr lang="en-US" sz="1600" dirty="0">
                <a:solidFill>
                  <a:srgbClr val="2C1F14"/>
                </a:solidFill>
                <a:cs typeface="DejaVu Sans"/>
              </a:rPr>
              <a:t>t</a:t>
            </a:r>
            <a:r>
              <a:rPr lang="en-US" sz="1600" spc="-10" dirty="0">
                <a:solidFill>
                  <a:srgbClr val="2C1F14"/>
                </a:solidFill>
                <a:cs typeface="DejaVu Sans"/>
              </a:rPr>
              <a:t>i</a:t>
            </a:r>
            <a:r>
              <a:rPr lang="en-US" sz="1600" spc="-20" dirty="0">
                <a:solidFill>
                  <a:srgbClr val="2C1F14"/>
                </a:solidFill>
                <a:cs typeface="DejaVu Sans"/>
              </a:rPr>
              <a:t>v</a:t>
            </a:r>
            <a:r>
              <a:rPr lang="en-US" sz="1600" dirty="0">
                <a:solidFill>
                  <a:srgbClr val="2C1F14"/>
                </a:solidFill>
                <a:cs typeface="DejaVu Sans"/>
              </a:rPr>
              <a:t>e </a:t>
            </a:r>
            <a:r>
              <a:rPr lang="en-US" sz="1600" spc="-10" dirty="0">
                <a:solidFill>
                  <a:srgbClr val="2C1F14"/>
                </a:solidFill>
                <a:cs typeface="DejaVu Sans"/>
              </a:rPr>
              <a:t>v</a:t>
            </a:r>
            <a:r>
              <a:rPr lang="en-US" sz="1600" spc="-15" dirty="0">
                <a:solidFill>
                  <a:srgbClr val="2C1F14"/>
                </a:solidFill>
                <a:cs typeface="DejaVu Sans"/>
              </a:rPr>
              <a:t>olu</a:t>
            </a:r>
            <a:r>
              <a:rPr lang="en-US" sz="1600" spc="-10" dirty="0">
                <a:solidFill>
                  <a:srgbClr val="2C1F14"/>
                </a:solidFill>
                <a:cs typeface="DejaVu Sans"/>
              </a:rPr>
              <a:t>m</a:t>
            </a:r>
            <a:r>
              <a:rPr lang="en-US" sz="1600" dirty="0">
                <a:solidFill>
                  <a:srgbClr val="2C1F14"/>
                </a:solidFill>
                <a:cs typeface="DejaVu Sans"/>
              </a:rPr>
              <a:t>e </a:t>
            </a:r>
            <a:r>
              <a:rPr lang="en-US" sz="1600" spc="-10" dirty="0">
                <a:solidFill>
                  <a:srgbClr val="2C1F14"/>
                </a:solidFill>
                <a:cs typeface="DejaVu Sans"/>
              </a:rPr>
              <a:t>s</a:t>
            </a:r>
            <a:r>
              <a:rPr lang="en-US" sz="1600" spc="-20" dirty="0">
                <a:solidFill>
                  <a:srgbClr val="2C1F14"/>
                </a:solidFill>
                <a:cs typeface="DejaVu Sans"/>
              </a:rPr>
              <a:t>pa</a:t>
            </a:r>
            <a:r>
              <a:rPr lang="en-US" sz="1600" spc="-10" dirty="0">
                <a:solidFill>
                  <a:srgbClr val="2C1F14"/>
                </a:solidFill>
                <a:cs typeface="DejaVu Sans"/>
              </a:rPr>
              <a:t>c</a:t>
            </a:r>
            <a:r>
              <a:rPr lang="en-US" sz="1600" spc="-20" dirty="0">
                <a:solidFill>
                  <a:srgbClr val="2C1F14"/>
                </a:solidFill>
                <a:cs typeface="DejaVu Sans"/>
              </a:rPr>
              <a:t>i</a:t>
            </a:r>
            <a:r>
              <a:rPr lang="en-US" sz="1600" spc="-15" dirty="0">
                <a:solidFill>
                  <a:srgbClr val="2C1F14"/>
                </a:solidFill>
                <a:cs typeface="DejaVu Sans"/>
              </a:rPr>
              <a:t>ng:</a:t>
            </a:r>
            <a:endParaRPr lang="en-US" sz="1600" dirty="0">
              <a:cs typeface="DejaVu Sans"/>
            </a:endParaRPr>
          </a:p>
          <a:p>
            <a:pPr marL="469900">
              <a:lnSpc>
                <a:spcPct val="100000"/>
              </a:lnSpc>
              <a:spcBef>
                <a:spcPts val="760"/>
              </a:spcBef>
              <a:tabLst>
                <a:tab pos="755015" algn="l"/>
              </a:tabLst>
            </a:pPr>
            <a:r>
              <a:rPr lang="en-US" sz="1400" dirty="0">
                <a:cs typeface="Arial"/>
              </a:rPr>
              <a:t>–	3</a:t>
            </a:r>
            <a:r>
              <a:rPr lang="en-US" sz="1400" spc="-5" dirty="0">
                <a:cs typeface="Arial"/>
              </a:rPr>
              <a:t>.5</a:t>
            </a:r>
            <a:r>
              <a:rPr lang="en-US" sz="1400" spc="5" dirty="0">
                <a:cs typeface="Arial"/>
              </a:rPr>
              <a:t> </a:t>
            </a:r>
            <a:r>
              <a:rPr lang="en-US" sz="1400" spc="-5" dirty="0">
                <a:cs typeface="Arial"/>
              </a:rPr>
              <a:t>/</a:t>
            </a:r>
            <a:r>
              <a:rPr lang="en-US" sz="1400" dirty="0">
                <a:cs typeface="Arial"/>
              </a:rPr>
              <a:t> 3</a:t>
            </a:r>
            <a:r>
              <a:rPr lang="en-US" sz="1400" spc="-5" dirty="0">
                <a:cs typeface="Arial"/>
              </a:rPr>
              <a:t>.</a:t>
            </a:r>
            <a:r>
              <a:rPr lang="en-US" sz="1400" dirty="0">
                <a:cs typeface="Arial"/>
              </a:rPr>
              <a:t>5</a:t>
            </a:r>
            <a:r>
              <a:rPr lang="en-US" sz="1400" spc="5" dirty="0">
                <a:cs typeface="Arial"/>
              </a:rPr>
              <a:t> </a:t>
            </a:r>
            <a:r>
              <a:rPr lang="en-US" sz="1400" spc="-5" dirty="0">
                <a:cs typeface="Arial"/>
              </a:rPr>
              <a:t>/</a:t>
            </a:r>
            <a:r>
              <a:rPr lang="en-US" sz="1400" dirty="0">
                <a:cs typeface="Arial"/>
              </a:rPr>
              <a:t> 5</a:t>
            </a:r>
            <a:r>
              <a:rPr lang="en-US" sz="1400" spc="5" dirty="0">
                <a:cs typeface="Arial"/>
              </a:rPr>
              <a:t> </a:t>
            </a:r>
            <a:r>
              <a:rPr lang="en-US" sz="1400" dirty="0">
                <a:cs typeface="Arial"/>
              </a:rPr>
              <a:t>mm</a:t>
            </a:r>
          </a:p>
          <a:p>
            <a:pPr marL="755650" lvl="1" indent="-285750">
              <a:lnSpc>
                <a:spcPts val="1735"/>
              </a:lnSpc>
              <a:spcBef>
                <a:spcPts val="570"/>
              </a:spcBef>
              <a:buFont typeface="Arial"/>
              <a:buChar char="–"/>
              <a:tabLst>
                <a:tab pos="755650" algn="l"/>
              </a:tabLst>
            </a:pPr>
            <a:r>
              <a:rPr lang="en-US" sz="1400" spc="-5" dirty="0">
                <a:cs typeface="Arial"/>
              </a:rPr>
              <a:t>N</a:t>
            </a:r>
            <a:r>
              <a:rPr lang="en-US" sz="1400" dirty="0">
                <a:cs typeface="Arial"/>
              </a:rPr>
              <a:t>om</a:t>
            </a:r>
            <a:r>
              <a:rPr lang="en-US" sz="1400" spc="-5" dirty="0">
                <a:cs typeface="Arial"/>
              </a:rPr>
              <a:t>i</a:t>
            </a:r>
            <a:r>
              <a:rPr lang="en-US" sz="1400" dirty="0">
                <a:cs typeface="Arial"/>
              </a:rPr>
              <a:t>n</a:t>
            </a:r>
            <a:r>
              <a:rPr lang="en-US" sz="1400" spc="10" dirty="0">
                <a:cs typeface="Arial"/>
              </a:rPr>
              <a:t>a</a:t>
            </a:r>
            <a:r>
              <a:rPr lang="en-US" sz="1400" dirty="0">
                <a:cs typeface="Arial"/>
              </a:rPr>
              <a:t>l</a:t>
            </a:r>
            <a:r>
              <a:rPr lang="en-US" sz="1400" spc="-5" dirty="0">
                <a:cs typeface="Arial"/>
              </a:rPr>
              <a:t> </a:t>
            </a:r>
            <a:r>
              <a:rPr lang="en-US" sz="1400" dirty="0">
                <a:cs typeface="Arial"/>
              </a:rPr>
              <a:t>1850</a:t>
            </a:r>
            <a:r>
              <a:rPr lang="en-US" sz="1400" spc="5" dirty="0">
                <a:cs typeface="Arial"/>
              </a:rPr>
              <a:t> </a:t>
            </a:r>
            <a:r>
              <a:rPr lang="en-US" sz="1400" spc="-10" dirty="0">
                <a:cs typeface="Arial"/>
              </a:rPr>
              <a:t>V</a:t>
            </a:r>
            <a:r>
              <a:rPr lang="en-US" sz="1400" dirty="0">
                <a:cs typeface="Arial"/>
              </a:rPr>
              <a:t> on</a:t>
            </a:r>
            <a:r>
              <a:rPr lang="en-US" sz="1400" spc="5" dirty="0">
                <a:cs typeface="Arial"/>
              </a:rPr>
              <a:t> </a:t>
            </a:r>
            <a:r>
              <a:rPr lang="en-US" sz="1400" dirty="0">
                <a:cs typeface="Arial"/>
              </a:rPr>
              <a:t>anode</a:t>
            </a:r>
            <a:r>
              <a:rPr lang="en-US" sz="1400" spc="5" dirty="0">
                <a:cs typeface="Arial"/>
              </a:rPr>
              <a:t> </a:t>
            </a:r>
            <a:r>
              <a:rPr lang="en-US" sz="1400" spc="-5" dirty="0">
                <a:cs typeface="Arial"/>
              </a:rPr>
              <a:t>wi</a:t>
            </a:r>
            <a:r>
              <a:rPr lang="en-US" sz="1400" spc="5" dirty="0">
                <a:cs typeface="Arial"/>
              </a:rPr>
              <a:t>r</a:t>
            </a:r>
            <a:r>
              <a:rPr lang="en-US" sz="1400" dirty="0">
                <a:cs typeface="Arial"/>
              </a:rPr>
              <a:t>e</a:t>
            </a:r>
            <a:r>
              <a:rPr lang="en-US" sz="1400" spc="-10" dirty="0">
                <a:cs typeface="Arial"/>
              </a:rPr>
              <a:t>s,</a:t>
            </a:r>
            <a:endParaRPr lang="en-US" sz="1400" dirty="0">
              <a:cs typeface="Arial"/>
            </a:endParaRPr>
          </a:p>
          <a:p>
            <a:pPr marL="1552575">
              <a:lnSpc>
                <a:spcPts val="1735"/>
              </a:lnSpc>
            </a:pPr>
            <a:r>
              <a:rPr lang="en-US" sz="1400" dirty="0">
                <a:cs typeface="Arial"/>
              </a:rPr>
              <a:t>-</a:t>
            </a:r>
            <a:r>
              <a:rPr lang="en-US" sz="1400" spc="10" dirty="0">
                <a:cs typeface="Arial"/>
              </a:rPr>
              <a:t>5</a:t>
            </a:r>
            <a:r>
              <a:rPr lang="en-US" sz="1400" spc="-5" dirty="0">
                <a:cs typeface="Arial"/>
              </a:rPr>
              <a:t>0</a:t>
            </a:r>
            <a:r>
              <a:rPr lang="en-US" sz="1400" dirty="0">
                <a:cs typeface="Arial"/>
              </a:rPr>
              <a:t>0</a:t>
            </a:r>
            <a:r>
              <a:rPr lang="en-US" sz="1400" spc="5" dirty="0">
                <a:cs typeface="Arial"/>
              </a:rPr>
              <a:t> </a:t>
            </a:r>
            <a:r>
              <a:rPr lang="en-US" sz="1400" spc="-10" dirty="0">
                <a:cs typeface="Arial"/>
              </a:rPr>
              <a:t>V</a:t>
            </a:r>
            <a:r>
              <a:rPr lang="en-US" sz="1400" dirty="0">
                <a:cs typeface="Arial"/>
              </a:rPr>
              <a:t> on</a:t>
            </a:r>
            <a:r>
              <a:rPr lang="en-US" sz="1400" spc="5" dirty="0">
                <a:cs typeface="Arial"/>
              </a:rPr>
              <a:t> </a:t>
            </a:r>
            <a:r>
              <a:rPr lang="en-US" sz="1400" dirty="0">
                <a:cs typeface="Arial"/>
              </a:rPr>
              <a:t>en</a:t>
            </a:r>
            <a:r>
              <a:rPr lang="en-US" sz="1400" spc="-5" dirty="0">
                <a:cs typeface="Arial"/>
              </a:rPr>
              <a:t>t</a:t>
            </a:r>
            <a:r>
              <a:rPr lang="en-US" sz="1400" dirty="0">
                <a:cs typeface="Arial"/>
              </a:rPr>
              <a:t>r</a:t>
            </a:r>
            <a:r>
              <a:rPr lang="en-US" sz="1400" spc="10" dirty="0">
                <a:cs typeface="Arial"/>
              </a:rPr>
              <a:t>a</a:t>
            </a:r>
            <a:r>
              <a:rPr lang="en-US" sz="1400" spc="-5" dirty="0">
                <a:cs typeface="Arial"/>
              </a:rPr>
              <a:t>n</a:t>
            </a:r>
            <a:r>
              <a:rPr lang="en-US" sz="1400" spc="5" dirty="0">
                <a:cs typeface="Arial"/>
              </a:rPr>
              <a:t>c</a:t>
            </a:r>
            <a:r>
              <a:rPr lang="en-US" sz="1400" dirty="0">
                <a:cs typeface="Arial"/>
              </a:rPr>
              <a:t>e</a:t>
            </a:r>
            <a:r>
              <a:rPr lang="en-US" sz="1400" spc="5" dirty="0">
                <a:cs typeface="Arial"/>
              </a:rPr>
              <a:t> </a:t>
            </a:r>
            <a:r>
              <a:rPr lang="en-US" sz="1400" spc="-5" dirty="0">
                <a:cs typeface="Arial"/>
              </a:rPr>
              <a:t>w</a:t>
            </a:r>
            <a:r>
              <a:rPr lang="en-US" sz="1400" spc="5" dirty="0">
                <a:cs typeface="Arial"/>
              </a:rPr>
              <a:t>i</a:t>
            </a:r>
            <a:r>
              <a:rPr lang="en-US" sz="1400" dirty="0">
                <a:cs typeface="Arial"/>
              </a:rPr>
              <a:t>ndow</a:t>
            </a:r>
          </a:p>
          <a:p>
            <a:pPr>
              <a:lnSpc>
                <a:spcPct val="100000"/>
              </a:lnSpc>
              <a:spcBef>
                <a:spcPts val="18"/>
              </a:spcBef>
            </a:pPr>
            <a:endParaRPr lang="en-US" sz="1400" dirty="0">
              <a:cs typeface="Times New Roman"/>
            </a:endParaRPr>
          </a:p>
          <a:p>
            <a:pPr marL="12700" marR="421005">
              <a:lnSpc>
                <a:spcPct val="123500"/>
              </a:lnSpc>
              <a:buClr>
                <a:srgbClr val="2C1F14"/>
              </a:buClr>
              <a:tabLst>
                <a:tab pos="195580" algn="l"/>
              </a:tabLst>
            </a:pPr>
            <a:r>
              <a:rPr lang="en-US" sz="1600" spc="5" dirty="0">
                <a:solidFill>
                  <a:srgbClr val="2C1F14"/>
                </a:solidFill>
                <a:cs typeface="DejaVu Sans"/>
              </a:rPr>
              <a:t>A</a:t>
            </a:r>
            <a:r>
              <a:rPr lang="en-US" sz="1600" spc="-10" dirty="0">
                <a:solidFill>
                  <a:srgbClr val="2C1F14"/>
                </a:solidFill>
                <a:cs typeface="DejaVu Sans"/>
              </a:rPr>
              <a:t>r</a:t>
            </a:r>
            <a:r>
              <a:rPr lang="en-US" sz="1600" dirty="0">
                <a:solidFill>
                  <a:srgbClr val="2C1F14"/>
                </a:solidFill>
                <a:cs typeface="DejaVu Sans"/>
              </a:rPr>
              <a:t>C</a:t>
            </a:r>
            <a:r>
              <a:rPr lang="en-US" sz="1600" spc="5" dirty="0">
                <a:solidFill>
                  <a:srgbClr val="2C1F14"/>
                </a:solidFill>
                <a:cs typeface="DejaVu Sans"/>
              </a:rPr>
              <a:t>O</a:t>
            </a:r>
            <a:r>
              <a:rPr lang="en-US" sz="1400" spc="30" baseline="-40935" dirty="0">
                <a:solidFill>
                  <a:srgbClr val="2C1F14"/>
                </a:solidFill>
                <a:cs typeface="DejaVu Sans"/>
              </a:rPr>
              <a:t>2</a:t>
            </a:r>
            <a:r>
              <a:rPr lang="en-US" sz="1400" baseline="-40935" dirty="0">
                <a:solidFill>
                  <a:srgbClr val="2C1F14"/>
                </a:solidFill>
                <a:cs typeface="DejaVu Sans"/>
              </a:rPr>
              <a:t> </a:t>
            </a:r>
            <a:r>
              <a:rPr lang="en-US" sz="1400" spc="-97" baseline="-40935" dirty="0">
                <a:solidFill>
                  <a:srgbClr val="2C1F14"/>
                </a:solidFill>
                <a:cs typeface="DejaVu Sans"/>
              </a:rPr>
              <a:t> </a:t>
            </a:r>
            <a:r>
              <a:rPr lang="en-US" sz="1600" spc="-15" dirty="0">
                <a:solidFill>
                  <a:srgbClr val="2C1F14"/>
                </a:solidFill>
                <a:cs typeface="DejaVu Sans"/>
              </a:rPr>
              <a:t>wi</a:t>
            </a:r>
            <a:r>
              <a:rPr lang="en-US" sz="1600" dirty="0">
                <a:solidFill>
                  <a:srgbClr val="2C1F14"/>
                </a:solidFill>
                <a:cs typeface="DejaVu Sans"/>
              </a:rPr>
              <a:t>t</a:t>
            </a:r>
            <a:r>
              <a:rPr lang="en-US" sz="1600" spc="-15" dirty="0">
                <a:solidFill>
                  <a:srgbClr val="2C1F14"/>
                </a:solidFill>
                <a:cs typeface="DejaVu Sans"/>
              </a:rPr>
              <a:t>h</a:t>
            </a:r>
            <a:r>
              <a:rPr lang="en-US" sz="1600" spc="-5" dirty="0">
                <a:solidFill>
                  <a:srgbClr val="2C1F14"/>
                </a:solidFill>
                <a:cs typeface="DejaVu Sans"/>
              </a:rPr>
              <a:t> </a:t>
            </a:r>
            <a:r>
              <a:rPr lang="en-US" sz="1600" dirty="0">
                <a:solidFill>
                  <a:srgbClr val="2C1F14"/>
                </a:solidFill>
                <a:cs typeface="DejaVu Sans"/>
              </a:rPr>
              <a:t>3</a:t>
            </a:r>
            <a:r>
              <a:rPr lang="en-US" sz="1600" spc="-5" dirty="0">
                <a:solidFill>
                  <a:srgbClr val="2C1F14"/>
                </a:solidFill>
                <a:cs typeface="DejaVu Sans"/>
              </a:rPr>
              <a:t> </a:t>
            </a:r>
            <a:r>
              <a:rPr lang="en-US" sz="1600" spc="-10" dirty="0">
                <a:solidFill>
                  <a:srgbClr val="2C1F14"/>
                </a:solidFill>
                <a:cs typeface="DejaVu Sans"/>
              </a:rPr>
              <a:t>l</a:t>
            </a:r>
            <a:r>
              <a:rPr lang="en-US" sz="1600" spc="-15" dirty="0">
                <a:solidFill>
                  <a:srgbClr val="2C1F14"/>
                </a:solidFill>
                <a:cs typeface="DejaVu Sans"/>
              </a:rPr>
              <a:t>/h</a:t>
            </a:r>
            <a:r>
              <a:rPr lang="en-US" sz="1600" spc="-5" dirty="0">
                <a:solidFill>
                  <a:srgbClr val="2C1F14"/>
                </a:solidFill>
                <a:cs typeface="DejaVu Sans"/>
              </a:rPr>
              <a:t> </a:t>
            </a:r>
            <a:r>
              <a:rPr lang="en-US" sz="1600" spc="-10" dirty="0">
                <a:solidFill>
                  <a:srgbClr val="2C1F14"/>
                </a:solidFill>
                <a:cs typeface="DejaVu Sans"/>
              </a:rPr>
              <a:t>as o</a:t>
            </a:r>
            <a:r>
              <a:rPr lang="en-US" sz="1600" spc="-5" dirty="0">
                <a:solidFill>
                  <a:srgbClr val="2C1F14"/>
                </a:solidFill>
                <a:cs typeface="DejaVu Sans"/>
              </a:rPr>
              <a:t>p</a:t>
            </a:r>
            <a:r>
              <a:rPr lang="en-US" sz="1600" spc="-10" dirty="0">
                <a:solidFill>
                  <a:srgbClr val="2C1F14"/>
                </a:solidFill>
                <a:cs typeface="DejaVu Sans"/>
              </a:rPr>
              <a:t>e</a:t>
            </a:r>
            <a:r>
              <a:rPr lang="en-US" sz="1600" spc="-5" dirty="0">
                <a:solidFill>
                  <a:srgbClr val="2C1F14"/>
                </a:solidFill>
                <a:cs typeface="DejaVu Sans"/>
              </a:rPr>
              <a:t>ra</a:t>
            </a:r>
            <a:r>
              <a:rPr lang="en-US" sz="1600" dirty="0">
                <a:solidFill>
                  <a:srgbClr val="2C1F14"/>
                </a:solidFill>
                <a:cs typeface="DejaVu Sans"/>
              </a:rPr>
              <a:t>t</a:t>
            </a:r>
            <a:r>
              <a:rPr lang="en-US" sz="1600" spc="-10" dirty="0">
                <a:solidFill>
                  <a:srgbClr val="2C1F14"/>
                </a:solidFill>
                <a:cs typeface="DejaVu Sans"/>
              </a:rPr>
              <a:t>i</a:t>
            </a:r>
            <a:r>
              <a:rPr lang="en-US" sz="1600" spc="-15" dirty="0">
                <a:solidFill>
                  <a:srgbClr val="2C1F14"/>
                </a:solidFill>
                <a:cs typeface="DejaVu Sans"/>
              </a:rPr>
              <a:t>ng</a:t>
            </a:r>
            <a:r>
              <a:rPr lang="en-US" sz="1600" spc="-5" dirty="0">
                <a:solidFill>
                  <a:srgbClr val="2C1F14"/>
                </a:solidFill>
                <a:cs typeface="DejaVu Sans"/>
              </a:rPr>
              <a:t> </a:t>
            </a:r>
            <a:r>
              <a:rPr lang="en-US" sz="1600" spc="-15" dirty="0">
                <a:solidFill>
                  <a:srgbClr val="2C1F14"/>
                </a:solidFill>
                <a:cs typeface="DejaVu Sans"/>
              </a:rPr>
              <a:t>gas </a:t>
            </a:r>
            <a:r>
              <a:rPr lang="en-US" sz="1600" dirty="0">
                <a:solidFill>
                  <a:srgbClr val="2C1F14"/>
                </a:solidFill>
                <a:cs typeface="DejaVu Sans"/>
              </a:rPr>
              <a:t>f</a:t>
            </a:r>
            <a:r>
              <a:rPr lang="en-US" sz="1600" spc="-40" dirty="0">
                <a:solidFill>
                  <a:srgbClr val="2C1F14"/>
                </a:solidFill>
                <a:cs typeface="DejaVu Sans"/>
              </a:rPr>
              <a:t>r</a:t>
            </a:r>
            <a:r>
              <a:rPr lang="en-US" sz="1600" spc="-20" dirty="0">
                <a:solidFill>
                  <a:srgbClr val="2C1F14"/>
                </a:solidFill>
                <a:cs typeface="DejaVu Sans"/>
              </a:rPr>
              <a:t>om</a:t>
            </a:r>
            <a:r>
              <a:rPr lang="en-US" sz="1600" spc="-5" dirty="0">
                <a:solidFill>
                  <a:srgbClr val="2C1F14"/>
                </a:solidFill>
                <a:cs typeface="DejaVu Sans"/>
              </a:rPr>
              <a:t> </a:t>
            </a:r>
            <a:r>
              <a:rPr lang="en-US" sz="1600" spc="-5" dirty="0" smtClean="0">
                <a:solidFill>
                  <a:srgbClr val="2C1F14"/>
                </a:solidFill>
                <a:cs typeface="DejaVu Sans"/>
              </a:rPr>
              <a:t>, </a:t>
            </a:r>
            <a:r>
              <a:rPr lang="en-US" sz="1600" spc="-20" dirty="0" smtClean="0">
                <a:solidFill>
                  <a:srgbClr val="2C1F14"/>
                </a:solidFill>
                <a:cs typeface="DejaVu Sans"/>
              </a:rPr>
              <a:t>ga</a:t>
            </a:r>
            <a:r>
              <a:rPr lang="en-US" sz="1600" spc="-10" dirty="0" smtClean="0">
                <a:solidFill>
                  <a:srgbClr val="2C1F14"/>
                </a:solidFill>
                <a:cs typeface="DejaVu Sans"/>
              </a:rPr>
              <a:t>s</a:t>
            </a:r>
            <a:r>
              <a:rPr lang="en-US" sz="1600" dirty="0" smtClean="0">
                <a:solidFill>
                  <a:srgbClr val="2C1F14"/>
                </a:solidFill>
                <a:cs typeface="DejaVu Sans"/>
              </a:rPr>
              <a:t> </a:t>
            </a:r>
            <a:r>
              <a:rPr lang="en-US" sz="1600" dirty="0">
                <a:solidFill>
                  <a:srgbClr val="2C1F14"/>
                </a:solidFill>
                <a:cs typeface="DejaVu Sans"/>
              </a:rPr>
              <a:t>m</a:t>
            </a:r>
            <a:r>
              <a:rPr lang="en-US" sz="1600" spc="-10" dirty="0">
                <a:solidFill>
                  <a:srgbClr val="2C1F14"/>
                </a:solidFill>
                <a:cs typeface="DejaVu Sans"/>
              </a:rPr>
              <a:t>i</a:t>
            </a:r>
            <a:r>
              <a:rPr lang="en-US" sz="1600" spc="-20" dirty="0">
                <a:solidFill>
                  <a:srgbClr val="2C1F14"/>
                </a:solidFill>
                <a:cs typeface="DejaVu Sans"/>
              </a:rPr>
              <a:t>x</a:t>
            </a:r>
            <a:r>
              <a:rPr lang="en-US" sz="1600" spc="-10" dirty="0">
                <a:solidFill>
                  <a:srgbClr val="2C1F14"/>
                </a:solidFill>
                <a:cs typeface="DejaVu Sans"/>
              </a:rPr>
              <a:t>i</a:t>
            </a:r>
            <a:r>
              <a:rPr lang="en-US" sz="1600" spc="-15" dirty="0">
                <a:solidFill>
                  <a:srgbClr val="2C1F14"/>
                </a:solidFill>
                <a:cs typeface="DejaVu Sans"/>
              </a:rPr>
              <a:t>ng</a:t>
            </a:r>
            <a:r>
              <a:rPr lang="en-US" sz="1600" spc="-5" dirty="0">
                <a:solidFill>
                  <a:srgbClr val="2C1F14"/>
                </a:solidFill>
                <a:cs typeface="DejaVu Sans"/>
              </a:rPr>
              <a:t> </a:t>
            </a:r>
            <a:r>
              <a:rPr lang="en-US" sz="1600" spc="-10" dirty="0">
                <a:solidFill>
                  <a:srgbClr val="2C1F14"/>
                </a:solidFill>
                <a:cs typeface="DejaVu Sans"/>
              </a:rPr>
              <a:t>s</a:t>
            </a:r>
            <a:r>
              <a:rPr lang="en-US" sz="1600" dirty="0">
                <a:solidFill>
                  <a:srgbClr val="2C1F14"/>
                </a:solidFill>
                <a:cs typeface="DejaVu Sans"/>
              </a:rPr>
              <a:t>t</a:t>
            </a:r>
            <a:r>
              <a:rPr lang="en-US" sz="1600" spc="-10" dirty="0">
                <a:solidFill>
                  <a:srgbClr val="2C1F14"/>
                </a:solidFill>
                <a:cs typeface="DejaVu Sans"/>
              </a:rPr>
              <a:t>a</a:t>
            </a:r>
            <a:r>
              <a:rPr lang="en-US" sz="1600" dirty="0">
                <a:solidFill>
                  <a:srgbClr val="2C1F14"/>
                </a:solidFill>
                <a:cs typeface="DejaVu Sans"/>
              </a:rPr>
              <a:t>t</a:t>
            </a:r>
            <a:r>
              <a:rPr lang="en-US" sz="1600" spc="-15" dirty="0">
                <a:solidFill>
                  <a:srgbClr val="2C1F14"/>
                </a:solidFill>
                <a:cs typeface="DejaVu Sans"/>
              </a:rPr>
              <a:t>io</a:t>
            </a:r>
            <a:r>
              <a:rPr lang="en-US" sz="1600" spc="-10" dirty="0">
                <a:solidFill>
                  <a:srgbClr val="2C1F14"/>
                </a:solidFill>
                <a:cs typeface="DejaVu Sans"/>
              </a:rPr>
              <a:t>n,</a:t>
            </a:r>
            <a:endParaRPr lang="en-US" sz="1600" dirty="0">
              <a:cs typeface="DejaVu Sans"/>
            </a:endParaRPr>
          </a:p>
          <a:p>
            <a:pPr marL="194945">
              <a:lnSpc>
                <a:spcPts val="1970"/>
              </a:lnSpc>
            </a:pPr>
            <a:r>
              <a:rPr lang="en-US" sz="1600" spc="-20" dirty="0">
                <a:solidFill>
                  <a:srgbClr val="2C1F14"/>
                </a:solidFill>
                <a:cs typeface="DejaVu Sans"/>
              </a:rPr>
              <a:t>o</a:t>
            </a:r>
            <a:r>
              <a:rPr lang="en-US" sz="1600" spc="-15" dirty="0">
                <a:solidFill>
                  <a:srgbClr val="2C1F14"/>
                </a:solidFill>
                <a:cs typeface="DejaVu Sans"/>
              </a:rPr>
              <a:t>u</a:t>
            </a:r>
            <a:r>
              <a:rPr lang="en-US" sz="1600" spc="10" dirty="0">
                <a:solidFill>
                  <a:srgbClr val="2C1F14"/>
                </a:solidFill>
                <a:cs typeface="DejaVu Sans"/>
              </a:rPr>
              <a:t>t</a:t>
            </a:r>
            <a:r>
              <a:rPr lang="en-US" sz="1600" spc="-20" dirty="0">
                <a:solidFill>
                  <a:srgbClr val="2C1F14"/>
                </a:solidFill>
                <a:cs typeface="DejaVu Sans"/>
              </a:rPr>
              <a:t>l</a:t>
            </a:r>
            <a:r>
              <a:rPr lang="en-US" sz="1600" dirty="0">
                <a:solidFill>
                  <a:srgbClr val="2C1F14"/>
                </a:solidFill>
                <a:cs typeface="DejaVu Sans"/>
              </a:rPr>
              <a:t>et</a:t>
            </a:r>
            <a:r>
              <a:rPr lang="en-US" sz="1600" spc="-5" dirty="0">
                <a:solidFill>
                  <a:srgbClr val="2C1F14"/>
                </a:solidFill>
                <a:cs typeface="DejaVu Sans"/>
              </a:rPr>
              <a:t> </a:t>
            </a:r>
            <a:r>
              <a:rPr lang="en-US" sz="1600" dirty="0">
                <a:solidFill>
                  <a:srgbClr val="2C1F14"/>
                </a:solidFill>
                <a:cs typeface="DejaVu Sans"/>
              </a:rPr>
              <a:t>t</a:t>
            </a:r>
            <a:r>
              <a:rPr lang="en-US" sz="1600" spc="-15" dirty="0">
                <a:solidFill>
                  <a:srgbClr val="2C1F14"/>
                </a:solidFill>
                <a:cs typeface="DejaVu Sans"/>
              </a:rPr>
              <a:t>o</a:t>
            </a:r>
            <a:r>
              <a:rPr lang="en-US" sz="1600" spc="5" dirty="0">
                <a:solidFill>
                  <a:srgbClr val="2C1F14"/>
                </a:solidFill>
                <a:cs typeface="DejaVu Sans"/>
              </a:rPr>
              <a:t> </a:t>
            </a:r>
            <a:r>
              <a:rPr lang="en-US" sz="1600" spc="-20" dirty="0">
                <a:solidFill>
                  <a:srgbClr val="2C1F14"/>
                </a:solidFill>
                <a:cs typeface="DejaVu Sans"/>
              </a:rPr>
              <a:t>O</a:t>
            </a:r>
            <a:r>
              <a:rPr lang="en-US" sz="1600" spc="-10" dirty="0">
                <a:solidFill>
                  <a:srgbClr val="2C1F14"/>
                </a:solidFill>
                <a:cs typeface="DejaVu Sans"/>
              </a:rPr>
              <a:t>xy</a:t>
            </a:r>
            <a:r>
              <a:rPr lang="en-US" sz="1600" spc="-5" dirty="0">
                <a:solidFill>
                  <a:srgbClr val="2C1F14"/>
                </a:solidFill>
                <a:cs typeface="DejaVu Sans"/>
              </a:rPr>
              <a:t>g</a:t>
            </a:r>
            <a:r>
              <a:rPr lang="en-US" sz="1600" spc="-10" dirty="0">
                <a:solidFill>
                  <a:srgbClr val="2C1F14"/>
                </a:solidFill>
                <a:cs typeface="DejaVu Sans"/>
              </a:rPr>
              <a:t>e</a:t>
            </a:r>
            <a:r>
              <a:rPr lang="en-US" sz="1600" spc="-15" dirty="0">
                <a:solidFill>
                  <a:srgbClr val="2C1F14"/>
                </a:solidFill>
                <a:cs typeface="DejaVu Sans"/>
              </a:rPr>
              <a:t>n</a:t>
            </a:r>
            <a:r>
              <a:rPr lang="en-US" sz="1600" spc="-5" dirty="0">
                <a:solidFill>
                  <a:srgbClr val="2C1F14"/>
                </a:solidFill>
                <a:cs typeface="DejaVu Sans"/>
              </a:rPr>
              <a:t> </a:t>
            </a:r>
            <a:r>
              <a:rPr lang="en-US" sz="1600" dirty="0">
                <a:solidFill>
                  <a:srgbClr val="2C1F14"/>
                </a:solidFill>
                <a:cs typeface="DejaVu Sans"/>
              </a:rPr>
              <a:t>m</a:t>
            </a:r>
            <a:r>
              <a:rPr lang="en-US" sz="1600" spc="-20" dirty="0">
                <a:solidFill>
                  <a:srgbClr val="2C1F14"/>
                </a:solidFill>
                <a:cs typeface="DejaVu Sans"/>
              </a:rPr>
              <a:t>o</a:t>
            </a:r>
            <a:r>
              <a:rPr lang="en-US" sz="1600" spc="-15" dirty="0">
                <a:solidFill>
                  <a:srgbClr val="2C1F14"/>
                </a:solidFill>
                <a:cs typeface="DejaVu Sans"/>
              </a:rPr>
              <a:t>n</a:t>
            </a:r>
            <a:r>
              <a:rPr lang="en-US" sz="1600" spc="-10" dirty="0">
                <a:solidFill>
                  <a:srgbClr val="2C1F14"/>
                </a:solidFill>
                <a:cs typeface="DejaVu Sans"/>
              </a:rPr>
              <a:t>i</a:t>
            </a:r>
            <a:r>
              <a:rPr lang="en-US" sz="1600" dirty="0">
                <a:solidFill>
                  <a:srgbClr val="2C1F14"/>
                </a:solidFill>
                <a:cs typeface="DejaVu Sans"/>
              </a:rPr>
              <a:t>t</a:t>
            </a:r>
            <a:r>
              <a:rPr lang="en-US" sz="1600" spc="-15" dirty="0">
                <a:solidFill>
                  <a:srgbClr val="2C1F14"/>
                </a:solidFill>
                <a:cs typeface="DejaVu Sans"/>
              </a:rPr>
              <a:t>oring</a:t>
            </a:r>
            <a:endParaRPr lang="en-US" sz="1600" dirty="0">
              <a:cs typeface="DejaVu Sans"/>
            </a:endParaRPr>
          </a:p>
          <a:p>
            <a:endParaRPr lang="en-US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988839"/>
            <a:ext cx="2838403" cy="4257605"/>
          </a:xfrm>
          <a:prstGeom prst="rect">
            <a:avLst/>
          </a:prstGeom>
        </p:spPr>
      </p:pic>
      <p:sp>
        <p:nvSpPr>
          <p:cNvPr id="8" name="object 7"/>
          <p:cNvSpPr>
            <a:spLocks noChangeAspect="1"/>
          </p:cNvSpPr>
          <p:nvPr/>
        </p:nvSpPr>
        <p:spPr>
          <a:xfrm>
            <a:off x="5382090" y="908720"/>
            <a:ext cx="3469663" cy="2602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603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mTOF</a:t>
            </a:r>
            <a:r>
              <a:rPr lang="en-US" dirty="0" smtClean="0"/>
              <a:t> - first </a:t>
            </a:r>
            <a:r>
              <a:rPr lang="en-US" dirty="0"/>
              <a:t>preliminary </a:t>
            </a:r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DPG Spring Meeting, Munich, March 18,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GSI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320" y="908720"/>
            <a:ext cx="3555395" cy="2155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6017675" y="803269"/>
            <a:ext cx="1569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configuration: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double stack 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triple stack</a:t>
            </a:r>
          </a:p>
        </p:txBody>
      </p:sp>
      <p:sp>
        <p:nvSpPr>
          <p:cNvPr id="8" name="Rechteck 7"/>
          <p:cNvSpPr/>
          <p:nvPr/>
        </p:nvSpPr>
        <p:spPr>
          <a:xfrm>
            <a:off x="2790849" y="3293985"/>
            <a:ext cx="40862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1600 channels: </a:t>
            </a:r>
          </a:p>
          <a:p>
            <a:r>
              <a:rPr lang="en-US" sz="1400" dirty="0" smtClean="0"/>
              <a:t>32(channels) * 2(sides) * 5(</a:t>
            </a:r>
            <a:r>
              <a:rPr lang="en-US" sz="1400" dirty="0" err="1" smtClean="0"/>
              <a:t>MRPCs</a:t>
            </a:r>
            <a:r>
              <a:rPr lang="en-US" sz="1400" dirty="0" smtClean="0"/>
              <a:t>) * 5(modules)</a:t>
            </a:r>
            <a:endParaRPr lang="en-US" sz="1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986165" y="1819087"/>
            <a:ext cx="2797305" cy="1144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Gerade Verbindung mit Pfeil 13"/>
          <p:cNvCxnSpPr/>
          <p:nvPr/>
        </p:nvCxnSpPr>
        <p:spPr>
          <a:xfrm flipV="1">
            <a:off x="2912330" y="1364212"/>
            <a:ext cx="0" cy="183475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2910403" y="948714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50" y="4330202"/>
            <a:ext cx="3500399" cy="2265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124" y="4354423"/>
            <a:ext cx="3407814" cy="21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feld 15"/>
          <p:cNvSpPr txBox="1"/>
          <p:nvPr/>
        </p:nvSpPr>
        <p:spPr>
          <a:xfrm>
            <a:off x="186377" y="5319210"/>
            <a:ext cx="1980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event building 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by time clustering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" y="823721"/>
            <a:ext cx="2449341" cy="367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89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3688599" y="2258870"/>
            <a:ext cx="4573811" cy="1401063"/>
            <a:chOff x="3851920" y="3018047"/>
            <a:chExt cx="4573811" cy="1401063"/>
          </a:xfrm>
        </p:grpSpPr>
        <p:sp>
          <p:nvSpPr>
            <p:cNvPr id="25" name="object 2"/>
            <p:cNvSpPr>
              <a:spLocks noChangeAspect="1"/>
            </p:cNvSpPr>
            <p:nvPr/>
          </p:nvSpPr>
          <p:spPr>
            <a:xfrm>
              <a:off x="3851920" y="3061249"/>
              <a:ext cx="4573811" cy="135786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164720" y="3018047"/>
              <a:ext cx="4142695" cy="2482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mRICH</a:t>
            </a:r>
            <a:r>
              <a:rPr lang="en-US" dirty="0" smtClean="0"/>
              <a:t> subsystem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DPG Spring Meeting, Munich, March 18,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GSI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85" y="1178750"/>
            <a:ext cx="1170432" cy="11765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6515" y="773705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6 × 6 H12700 64ch </a:t>
            </a:r>
            <a:r>
              <a:rPr lang="sv-SE" sz="1600" b="1" dirty="0"/>
              <a:t>MAPMT</a:t>
            </a:r>
            <a:endParaRPr lang="en-US" sz="1600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3"/>
          <p:cNvSpPr>
            <a:spLocks noChangeAspect="1"/>
          </p:cNvSpPr>
          <p:nvPr/>
        </p:nvSpPr>
        <p:spPr>
          <a:xfrm>
            <a:off x="2366755" y="1178750"/>
            <a:ext cx="1887976" cy="16265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4084999" y="818710"/>
            <a:ext cx="25939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6 </a:t>
            </a:r>
            <a:r>
              <a:rPr lang="en-US" sz="1600" b="1" dirty="0"/>
              <a:t>FEE modules</a:t>
            </a:r>
          </a:p>
          <a:p>
            <a:r>
              <a:rPr lang="en-US" sz="1600" dirty="0" smtClean="0"/>
              <a:t>1 </a:t>
            </a:r>
            <a:r>
              <a:rPr lang="en-US" sz="1600" dirty="0"/>
              <a:t>for 6 </a:t>
            </a:r>
            <a:r>
              <a:rPr lang="en-US" sz="1600" dirty="0" smtClean="0"/>
              <a:t>PMTs, each </a:t>
            </a:r>
            <a:r>
              <a:rPr lang="en-US" sz="1600" dirty="0"/>
              <a:t>with:</a:t>
            </a:r>
          </a:p>
          <a:p>
            <a:r>
              <a:rPr lang="en-US" sz="1600" dirty="0"/>
              <a:t>• 12 </a:t>
            </a:r>
            <a:r>
              <a:rPr lang="en-US" sz="1600" dirty="0" err="1" smtClean="0"/>
              <a:t>DiRICHs</a:t>
            </a:r>
            <a:r>
              <a:rPr lang="en-US" sz="1600" dirty="0"/>
              <a:t> </a:t>
            </a:r>
            <a:r>
              <a:rPr lang="en-US" sz="1600" dirty="0" smtClean="0"/>
              <a:t>(32ch </a:t>
            </a:r>
            <a:r>
              <a:rPr lang="en-US" sz="1600" b="1" dirty="0"/>
              <a:t>TDC</a:t>
            </a:r>
            <a:r>
              <a:rPr lang="en-US" sz="1600" dirty="0"/>
              <a:t>)</a:t>
            </a:r>
          </a:p>
          <a:p>
            <a:r>
              <a:rPr lang="en-US" sz="1600" dirty="0"/>
              <a:t>• c</a:t>
            </a:r>
            <a:r>
              <a:rPr lang="en-US" sz="1600" dirty="0" smtClean="0"/>
              <a:t>ombiner &amp; power </a:t>
            </a:r>
            <a:r>
              <a:rPr lang="en-US" sz="1600" dirty="0"/>
              <a:t>board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5" y="2483895"/>
            <a:ext cx="1966130" cy="2779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555" y="1538790"/>
            <a:ext cx="1877930" cy="121909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089023" y="998730"/>
            <a:ext cx="1778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TRB3sc</a:t>
            </a:r>
            <a:r>
              <a:rPr lang="en-US" sz="1600" dirty="0" smtClean="0"/>
              <a:t> </a:t>
            </a:r>
            <a:endParaRPr lang="en-US" sz="1600" dirty="0"/>
          </a:p>
          <a:p>
            <a:r>
              <a:rPr lang="en-US" sz="1600" dirty="0"/>
              <a:t>s</a:t>
            </a:r>
            <a:r>
              <a:rPr lang="en-US" sz="1600" dirty="0" smtClean="0"/>
              <a:t>ubevent building</a:t>
            </a:r>
            <a:endParaRPr lang="en-US" sz="1600" dirty="0"/>
          </a:p>
        </p:txBody>
      </p:sp>
      <p:pic>
        <p:nvPicPr>
          <p:cNvPr id="15" name="Grafi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55" y="2933945"/>
            <a:ext cx="1087422" cy="16094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9365" y="5871730"/>
            <a:ext cx="3440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mRICH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: aerogel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proximity focusing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RICH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to adapt to energy of SIS18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781690" y="1767014"/>
            <a:ext cx="476238" cy="12891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607115" y="2290821"/>
            <a:ext cx="54006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714358" y="5432490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aerogel pads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H="1" flipV="1">
            <a:off x="1241631" y="4329101"/>
            <a:ext cx="778178" cy="11033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095" y="3744035"/>
            <a:ext cx="3641563" cy="2731172"/>
          </a:xfrm>
          <a:prstGeom prst="rect">
            <a:avLst/>
          </a:prstGeom>
        </p:spPr>
      </p:pic>
      <p:pic>
        <p:nvPicPr>
          <p:cNvPr id="29" name="Grafik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568" y="4194085"/>
            <a:ext cx="1317522" cy="217213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552220" y="3850885"/>
            <a:ext cx="247189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nstallation: 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Fr. &amp; Sa., March 15/16, 2019</a:t>
            </a:r>
          </a:p>
        </p:txBody>
      </p:sp>
    </p:spTree>
    <p:extLst>
      <p:ext uri="{BB962C8B-B14F-4D97-AF65-F5344CB8AC3E}">
        <p14:creationId xmlns:p14="http://schemas.microsoft.com/office/powerpoint/2010/main" val="277506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mFLES</a:t>
            </a:r>
            <a:r>
              <a:rPr lang="en-US" dirty="0" smtClean="0"/>
              <a:t> (First Level Event Selection)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DPG Spring Meeting, Munich, March 18,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GSI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48" y="4218649"/>
            <a:ext cx="1783061" cy="2377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pieren 18"/>
          <p:cNvGrpSpPr>
            <a:grpSpLocks noChangeAspect="1"/>
          </p:cNvGrpSpPr>
          <p:nvPr/>
        </p:nvGrpSpPr>
        <p:grpSpPr>
          <a:xfrm flipH="1">
            <a:off x="6068445" y="818710"/>
            <a:ext cx="3061245" cy="2115235"/>
            <a:chOff x="7049793" y="1449583"/>
            <a:chExt cx="1887692" cy="1304342"/>
          </a:xfrm>
        </p:grpSpPr>
        <p:pic>
          <p:nvPicPr>
            <p:cNvPr id="10" name="Picture 2" descr="https://www.gsi.de/fileadmin/_processed_/csm_1_210116_f1fe4f176c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049793" y="1449583"/>
              <a:ext cx="1887692" cy="1304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35"/>
            <p:cNvSpPr>
              <a:spLocks noChangeArrowheads="1"/>
            </p:cNvSpPr>
            <p:nvPr/>
          </p:nvSpPr>
          <p:spPr bwMode="auto">
            <a:xfrm rot="120000">
              <a:off x="7525242" y="1980067"/>
              <a:ext cx="120577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defRPr/>
              </a:pPr>
              <a:r>
                <a:rPr lang="de-DE" altLang="de-DE" sz="1200" dirty="0">
                  <a:solidFill>
                    <a:srgbClr val="00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cs typeface="Arial" charset="0"/>
                </a:rPr>
                <a:t>g</a:t>
              </a:r>
              <a:r>
                <a:rPr lang="en-US" altLang="de-DE" sz="1200" dirty="0" err="1">
                  <a:solidFill>
                    <a:srgbClr val="00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cs typeface="Arial" charset="0"/>
                </a:rPr>
                <a:t>reen</a:t>
              </a:r>
              <a:r>
                <a:rPr lang="en-US" altLang="de-DE" sz="1200" dirty="0">
                  <a:solidFill>
                    <a:srgbClr val="00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cs typeface="Arial" charset="0"/>
                </a:rPr>
                <a:t> IT cube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16505" y="818710"/>
            <a:ext cx="481734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New Hardware</a:t>
            </a:r>
          </a:p>
          <a:p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Login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Node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• 2x Xeon Gold 6140: 18 cores, 2,3 - 3,7 GHz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• 192 GB RAM, 2x 2 TB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NVMe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SSD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• 10 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ethernet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uplink to GSI</a:t>
            </a:r>
          </a:p>
          <a:p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Processing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Nodes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• 2x Xeon Gold 6130: 16 cores, 2,1 - 3,7 GHz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• 192 GB RAM, 2x 2 TB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NVMe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SSD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Infiniband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HDR (200 Gbit/s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• 40 port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Infiniband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HDR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switch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• 4 dual socket HDR HCAs (200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GBit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/s)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883" y="3061611"/>
            <a:ext cx="4882352" cy="3517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480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7" y="0"/>
            <a:ext cx="7822117" cy="692150"/>
          </a:xfrm>
        </p:spPr>
        <p:txBody>
          <a:bodyPr/>
          <a:lstStyle/>
          <a:p>
            <a:r>
              <a:rPr lang="en-US" dirty="0" smtClean="0"/>
              <a:t>First commissioning with beam</a:t>
            </a:r>
            <a:br>
              <a:rPr lang="en-US" dirty="0" smtClean="0"/>
            </a:br>
            <a:r>
              <a:rPr lang="en-US" dirty="0" smtClean="0"/>
              <a:t>during machine engineering runs, December 2018 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DPG Spring Meeting, Munich, March 18,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GSI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650" y="3338990"/>
            <a:ext cx="6689312" cy="3285365"/>
          </a:xfrm>
          <a:prstGeom prst="rect">
            <a:avLst/>
          </a:prstGeom>
        </p:spPr>
      </p:pic>
      <p:pic>
        <p:nvPicPr>
          <p:cNvPr id="7" name="2018-12-09-2349-beamOnHTD-ScTarge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82167" y="1278759"/>
            <a:ext cx="3133426" cy="1765569"/>
          </a:xfrm>
          <a:prstGeom prst="rect">
            <a:avLst/>
          </a:prstGeom>
        </p:spPr>
      </p:pic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26494" y="793566"/>
            <a:ext cx="3619906" cy="2725443"/>
            <a:chOff x="-1416377" y="1100718"/>
            <a:chExt cx="2902604" cy="2185383"/>
          </a:xfrm>
        </p:grpSpPr>
        <p:pic>
          <p:nvPicPr>
            <p:cNvPr id="8" name="Grafik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16377" y="1109148"/>
              <a:ext cx="2902604" cy="2176953"/>
            </a:xfrm>
            <a:prstGeom prst="rect">
              <a:avLst/>
            </a:prstGeom>
          </p:spPr>
        </p:pic>
        <p:sp>
          <p:nvSpPr>
            <p:cNvPr id="9" name="Textfeld 7"/>
            <p:cNvSpPr txBox="1"/>
            <p:nvPr/>
          </p:nvSpPr>
          <p:spPr>
            <a:xfrm>
              <a:off x="-1416377" y="1100718"/>
              <a:ext cx="22438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</a:t>
              </a:r>
              <a:r>
                <a:rPr lang="de-DE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14, 2018, 01:12</a:t>
              </a:r>
              <a:endParaRPr lang="de-DE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728978" y="1779889"/>
            <a:ext cx="22987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beam:  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Ag (45+), 1.2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AGeV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1.4 s spill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67041" y="369903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2x spills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91570" y="3815370"/>
            <a:ext cx="1069524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mSTS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mMUCH</a:t>
            </a:r>
            <a:endParaRPr lang="en-US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mTOF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</a:p>
          <a:p>
            <a:r>
              <a:rPr lang="en-US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mTOF</a:t>
            </a:r>
            <a:r>
              <a:rPr lang="en-US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</a:p>
        </p:txBody>
      </p:sp>
      <p:sp>
        <p:nvSpPr>
          <p:cNvPr id="16" name="TextBox 11"/>
          <p:cNvSpPr txBox="1"/>
          <p:nvPr/>
        </p:nvSpPr>
        <p:spPr>
          <a:xfrm>
            <a:off x="213887" y="4230869"/>
            <a:ext cx="16225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 combined, </a:t>
            </a:r>
          </a:p>
          <a:p>
            <a:r>
              <a:rPr lang="en-US" sz="1600" dirty="0" smtClean="0"/>
              <a:t>synchronized</a:t>
            </a:r>
          </a:p>
          <a:p>
            <a:r>
              <a:rPr lang="en-US" sz="1600" dirty="0" smtClean="0"/>
              <a:t>data transport </a:t>
            </a:r>
          </a:p>
          <a:p>
            <a:r>
              <a:rPr lang="en-US" sz="1600" dirty="0" smtClean="0"/>
              <a:t>of all installed</a:t>
            </a:r>
          </a:p>
          <a:p>
            <a:r>
              <a:rPr lang="en-US" sz="1600" dirty="0" smtClean="0"/>
              <a:t>subsystems:</a:t>
            </a:r>
          </a:p>
          <a:p>
            <a:r>
              <a:rPr lang="en-US" sz="1600" dirty="0" smtClean="0">
                <a:latin typeface="Times New Roman"/>
                <a:cs typeface="Times New Roman"/>
              </a:rPr>
              <a:t>→</a:t>
            </a:r>
            <a:r>
              <a:rPr lang="en-US" sz="1600" dirty="0" smtClean="0"/>
              <a:t> correlations !</a:t>
            </a:r>
          </a:p>
        </p:txBody>
      </p:sp>
      <p:sp>
        <p:nvSpPr>
          <p:cNvPr id="17" name="Textfeld 23"/>
          <p:cNvSpPr txBox="1"/>
          <p:nvPr/>
        </p:nvSpPr>
        <p:spPr>
          <a:xfrm>
            <a:off x="5787135" y="6420816"/>
            <a:ext cx="1863899" cy="33855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600" dirty="0" err="1" smtClean="0"/>
              <a:t>t</a:t>
            </a:r>
            <a:r>
              <a:rPr lang="en-US" sz="1600" baseline="-25000" dirty="0" err="1" smtClean="0"/>
              <a:t>subsystem</a:t>
            </a:r>
            <a:r>
              <a:rPr lang="en-US" sz="1600" dirty="0" smtClean="0"/>
              <a:t> – </a:t>
            </a:r>
            <a:r>
              <a:rPr lang="en-US" sz="1600" dirty="0" err="1" smtClean="0"/>
              <a:t>T0</a:t>
            </a:r>
            <a:r>
              <a:rPr lang="en-US" sz="1600" dirty="0" smtClean="0"/>
              <a:t> [ns]</a:t>
            </a:r>
          </a:p>
        </p:txBody>
      </p:sp>
      <p:sp>
        <p:nvSpPr>
          <p:cNvPr id="18" name="Textfeld 24"/>
          <p:cNvSpPr txBox="1"/>
          <p:nvPr/>
        </p:nvSpPr>
        <p:spPr>
          <a:xfrm>
            <a:off x="7798694" y="6278993"/>
            <a:ext cx="857927" cy="43088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050" dirty="0" smtClean="0"/>
              <a:t>diamond</a:t>
            </a:r>
          </a:p>
          <a:p>
            <a:pPr algn="l"/>
            <a:r>
              <a:rPr lang="en-US" sz="1050" dirty="0" err="1" smtClean="0"/>
              <a:t>T0</a:t>
            </a:r>
            <a:r>
              <a:rPr lang="en-US" sz="1050" dirty="0" smtClean="0"/>
              <a:t> counter</a:t>
            </a:r>
          </a:p>
        </p:txBody>
      </p:sp>
      <p:sp>
        <p:nvSpPr>
          <p:cNvPr id="19" name="Textfeld 26"/>
          <p:cNvSpPr txBox="1"/>
          <p:nvPr/>
        </p:nvSpPr>
        <p:spPr>
          <a:xfrm>
            <a:off x="7696039" y="4914165"/>
            <a:ext cx="1303562" cy="43088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100" dirty="0" smtClean="0"/>
              <a:t>very preliminary - </a:t>
            </a:r>
          </a:p>
          <a:p>
            <a:pPr algn="l"/>
            <a:r>
              <a:rPr lang="en-US" sz="1100" dirty="0" smtClean="0"/>
              <a:t>not calibrated !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941930" y="3203975"/>
            <a:ext cx="1620180" cy="405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33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7" y="0"/>
            <a:ext cx="7912127" cy="692150"/>
          </a:xfrm>
        </p:spPr>
        <p:txBody>
          <a:bodyPr/>
          <a:lstStyle/>
          <a:p>
            <a:r>
              <a:rPr lang="en-US" dirty="0" err="1" smtClean="0"/>
              <a:t>mCBM</a:t>
            </a:r>
            <a:r>
              <a:rPr lang="en-US" dirty="0" smtClean="0"/>
              <a:t> commissioning data taking, March 16, 2019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DPG Spring Meeting, Munich, March 18,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GSI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0" y="818710"/>
            <a:ext cx="5932175" cy="44491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193" y="818710"/>
            <a:ext cx="2940327" cy="22052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1520" y="5313721"/>
            <a:ext cx="111549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mRICH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Univ. of</a:t>
            </a:r>
          </a:p>
          <a:p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Gießen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&amp;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Wuppertal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14207" y="5313720"/>
            <a:ext cx="11737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mTOF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Univ. of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Heidelberg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56225" y="5313721"/>
            <a:ext cx="11208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mTRD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Univ. of</a:t>
            </a:r>
          </a:p>
          <a:p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Münster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&amp;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Frankfurt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86373" y="5320932"/>
            <a:ext cx="10278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mMUCH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VECC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Kolkata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14218" y="4374105"/>
            <a:ext cx="10374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mSTS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GSI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Univ. of</a:t>
            </a:r>
          </a:p>
          <a:p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Tübingen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14218" y="3330859"/>
            <a:ext cx="1501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Diamond T0: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GSI</a:t>
            </a:r>
          </a:p>
        </p:txBody>
      </p:sp>
      <p:sp>
        <p:nvSpPr>
          <p:cNvPr id="15" name="Textfeld 5"/>
          <p:cNvSpPr txBox="1"/>
          <p:nvPr/>
        </p:nvSpPr>
        <p:spPr>
          <a:xfrm>
            <a:off x="7677345" y="5197821"/>
            <a:ext cx="1007007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mFLES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FIAS &amp;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Univ. of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Frankfurt</a:t>
            </a:r>
          </a:p>
        </p:txBody>
      </p:sp>
    </p:spTree>
    <p:extLst>
      <p:ext uri="{BB962C8B-B14F-4D97-AF65-F5344CB8AC3E}">
        <p14:creationId xmlns:p14="http://schemas.microsoft.com/office/powerpoint/2010/main" val="261081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DPG Spring Meeting, Munich, March 18,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GSI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6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965" y="872586"/>
            <a:ext cx="2160240" cy="16201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430" y="2795836"/>
            <a:ext cx="3115570" cy="15301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119" y="4704590"/>
            <a:ext cx="2291413" cy="17185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245" y="863715"/>
            <a:ext cx="2068488" cy="1629051"/>
          </a:xfrm>
          <a:prstGeom prst="rect">
            <a:avLst/>
          </a:prstGeom>
        </p:spPr>
      </p:pic>
      <p:pic>
        <p:nvPicPr>
          <p:cNvPr id="11" name="Picture 2" descr="C:\Users\emscherm\Desktop\cbm\20190204_mcbm_daq_status\p_20190128_1614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348" y="2997827"/>
            <a:ext cx="2033452" cy="114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7569" y="893620"/>
            <a:ext cx="42114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Sep. 2017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mCBM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proposal accepted 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Oct. 2017 construction started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Apr. 2018 civil construction completed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Dec. 2018 comm. with beam started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00038" y="898631"/>
            <a:ext cx="872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Nov. 2017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73571" y="898631"/>
            <a:ext cx="883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Dec. 2018</a:t>
            </a:r>
            <a:endParaRPr lang="en-US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519" y="2848678"/>
            <a:ext cx="38651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Data transport to a computer farm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inside the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GreenITCube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established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combined &amp; synchronized 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data transport → correlations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41225" y="3046515"/>
            <a:ext cx="811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prelim.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not cal.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9964" y="4825206"/>
            <a:ext cx="35573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ongoing: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completion of detector stations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installation of subsystems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stabilizing synchronous read-out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development of data analysis  </a:t>
            </a:r>
          </a:p>
        </p:txBody>
      </p:sp>
    </p:spTree>
    <p:extLst>
      <p:ext uri="{BB962C8B-B14F-4D97-AF65-F5344CB8AC3E}">
        <p14:creationId xmlns:p14="http://schemas.microsoft.com/office/powerpoint/2010/main" val="194686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senger\AppData\Local\Microsoft\Windows\Temporary Internet Files\Content.Outlook\JE4H31NI\CBM_Detektor_Man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1" r="8216"/>
          <a:stretch/>
        </p:blipFill>
        <p:spPr bwMode="auto">
          <a:xfrm>
            <a:off x="5088545" y="4241300"/>
            <a:ext cx="3398890" cy="256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903" y="167502"/>
            <a:ext cx="2203107" cy="1195345"/>
          </a:xfrm>
          <a:prstGeom prst="rect">
            <a:avLst/>
          </a:prstGeom>
        </p:spPr>
      </p:pic>
      <p:sp>
        <p:nvSpPr>
          <p:cNvPr id="3" name="Textfeld 6"/>
          <p:cNvSpPr txBox="1"/>
          <p:nvPr/>
        </p:nvSpPr>
        <p:spPr>
          <a:xfrm>
            <a:off x="96527" y="717424"/>
            <a:ext cx="2299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b="1" dirty="0" err="1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CBM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@SIS18</a:t>
            </a: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Gerade Verbindung mit Pfeil 5"/>
          <p:cNvCxnSpPr/>
          <p:nvPr/>
        </p:nvCxnSpPr>
        <p:spPr>
          <a:xfrm flipH="1">
            <a:off x="998101" y="1179089"/>
            <a:ext cx="18504" cy="385697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6"/>
          <p:cNvSpPr txBox="1"/>
          <p:nvPr/>
        </p:nvSpPr>
        <p:spPr>
          <a:xfrm>
            <a:off x="71500" y="5364215"/>
            <a:ext cx="40286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CBM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4400" b="1" dirty="0" err="1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SIS100</a:t>
            </a:r>
            <a:endParaRPr lang="de-DE" sz="4400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7"/>
          <p:cNvSpPr txBox="1"/>
          <p:nvPr/>
        </p:nvSpPr>
        <p:spPr>
          <a:xfrm>
            <a:off x="4662010" y="199509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2018 - 2022</a:t>
            </a:r>
            <a:endParaRPr lang="en-US" dirty="0"/>
          </a:p>
        </p:txBody>
      </p:sp>
      <p:sp>
        <p:nvSpPr>
          <p:cNvPr id="7" name="Textfeld 8"/>
          <p:cNvSpPr txBox="1"/>
          <p:nvPr/>
        </p:nvSpPr>
        <p:spPr>
          <a:xfrm>
            <a:off x="187532" y="6034354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2025 - </a:t>
            </a:r>
            <a:endParaRPr lang="en-US" dirty="0"/>
          </a:p>
        </p:txBody>
      </p:sp>
      <p:sp>
        <p:nvSpPr>
          <p:cNvPr id="8" name="Textfeld 10"/>
          <p:cNvSpPr txBox="1"/>
          <p:nvPr/>
        </p:nvSpPr>
        <p:spPr>
          <a:xfrm>
            <a:off x="1039827" y="1527514"/>
            <a:ext cx="7891904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full system test-setup for high-rate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A+A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collisions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 test prototype detectors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 test front-end electronics (FEE)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 develop &amp; test the data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transport to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DPB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FLIB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(1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and 2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FPGA)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develop &amp; test the data transport to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FLES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develop &amp; test μ-slice + time-slice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develop &amp; test the data analysis   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test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&amp; develop data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transport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using a CRI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 develop &amp; test a general timing + fast control system (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TFC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develop &amp; test the detector + experiment control system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DCS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&amp; ECS)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/>
                <a:cs typeface="Arial"/>
              </a:rPr>
              <a:t>to develop &amp; test the online reconstruction + selection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/>
                <a:cs typeface="Arial"/>
              </a:rPr>
              <a:t>to develop &amp; test the software online framework</a:t>
            </a:r>
          </a:p>
        </p:txBody>
      </p:sp>
      <p:sp>
        <p:nvSpPr>
          <p:cNvPr id="9" name="Textfeld 11"/>
          <p:cNvSpPr txBox="1"/>
          <p:nvPr/>
        </p:nvSpPr>
        <p:spPr>
          <a:xfrm>
            <a:off x="-18510" y="2294583"/>
            <a:ext cx="978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2018 –</a:t>
            </a:r>
          </a:p>
          <a:p>
            <a:r>
              <a:rPr lang="en-US" dirty="0" err="1" smtClean="0"/>
              <a:t>Q2</a:t>
            </a:r>
            <a:r>
              <a:rPr lang="en-US" dirty="0" smtClean="0"/>
              <a:t> 2019</a:t>
            </a:r>
            <a:endParaRPr lang="en-US" dirty="0"/>
          </a:p>
        </p:txBody>
      </p:sp>
      <p:sp>
        <p:nvSpPr>
          <p:cNvPr id="10" name="Textfeld 12"/>
          <p:cNvSpPr txBox="1"/>
          <p:nvPr/>
        </p:nvSpPr>
        <p:spPr>
          <a:xfrm>
            <a:off x="-6553" y="3856183"/>
            <a:ext cx="978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Q2</a:t>
            </a:r>
            <a:r>
              <a:rPr lang="en-US" dirty="0" smtClean="0"/>
              <a:t> 2019</a:t>
            </a:r>
          </a:p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85293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mCBM</a:t>
            </a:r>
            <a:r>
              <a:rPr lang="en-US" dirty="0"/>
              <a:t> data </a:t>
            </a:r>
            <a:r>
              <a:rPr lang="en-US" dirty="0" smtClean="0"/>
              <a:t>taking at FAIR Phase-0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DPG Spring Meeting, Munich, March 18,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GSI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11" name="Textfeld 28"/>
          <p:cNvSpPr txBox="1"/>
          <p:nvPr/>
        </p:nvSpPr>
        <p:spPr>
          <a:xfrm>
            <a:off x="6541883" y="1470479"/>
            <a:ext cx="2520280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66FF"/>
                </a:solidFill>
              </a:rPr>
              <a:t>requested </a:t>
            </a:r>
            <a:r>
              <a:rPr lang="en-US" dirty="0" err="1" smtClean="0">
                <a:solidFill>
                  <a:srgbClr val="0066FF"/>
                </a:solidFill>
              </a:rPr>
              <a:t>beamtime</a:t>
            </a:r>
            <a:r>
              <a:rPr lang="en-US" dirty="0" smtClean="0">
                <a:solidFill>
                  <a:srgbClr val="0066FF"/>
                </a:solidFill>
              </a:rPr>
              <a:t> </a:t>
            </a:r>
          </a:p>
          <a:p>
            <a:r>
              <a:rPr lang="en-US" dirty="0" smtClean="0">
                <a:solidFill>
                  <a:srgbClr val="0066FF"/>
                </a:solidFill>
              </a:rPr>
              <a:t>was fully granted </a:t>
            </a:r>
          </a:p>
          <a:p>
            <a:r>
              <a:rPr lang="en-US" dirty="0" smtClean="0">
                <a:solidFill>
                  <a:srgbClr val="0066FF"/>
                </a:solidFill>
              </a:rPr>
              <a:t>by GSI/FAIR G-PAC </a:t>
            </a:r>
            <a:endParaRPr lang="en-US" dirty="0">
              <a:solidFill>
                <a:srgbClr val="0066FF"/>
              </a:solidFill>
            </a:endParaRPr>
          </a:p>
        </p:txBody>
      </p:sp>
      <p:sp>
        <p:nvSpPr>
          <p:cNvPr id="12" name="Geschweifte Klammer rechts 11"/>
          <p:cNvSpPr/>
          <p:nvPr/>
        </p:nvSpPr>
        <p:spPr>
          <a:xfrm>
            <a:off x="6282190" y="1011936"/>
            <a:ext cx="155448" cy="1840416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feld 28"/>
          <p:cNvSpPr txBox="1"/>
          <p:nvPr/>
        </p:nvSpPr>
        <p:spPr>
          <a:xfrm>
            <a:off x="6548725" y="3905142"/>
            <a:ext cx="2506596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proposal to be submitted in 2019/20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Geschweifte Klammer rechts 13"/>
          <p:cNvSpPr/>
          <p:nvPr/>
        </p:nvSpPr>
        <p:spPr>
          <a:xfrm>
            <a:off x="6283034" y="3554230"/>
            <a:ext cx="154604" cy="1584960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Tabel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6354084"/>
              </p:ext>
            </p:extLst>
          </p:nvPr>
        </p:nvGraphicFramePr>
        <p:xfrm>
          <a:off x="116505" y="1023552"/>
          <a:ext cx="5940660" cy="1828800"/>
        </p:xfrm>
        <a:graphic>
          <a:graphicData uri="http://schemas.openxmlformats.org/drawingml/2006/table">
            <a:tbl>
              <a:tblPr bandRow="1">
                <a:tableStyleId>{C083E6E3-FA7D-4D7B-A595-EF9225AFEA82}</a:tableStyleId>
              </a:tblPr>
              <a:tblGrid>
                <a:gridCol w="720080"/>
                <a:gridCol w="522058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2018</a:t>
                      </a:r>
                      <a:r>
                        <a:rPr lang="en-US" dirty="0" smtClean="0">
                          <a:solidFill>
                            <a:srgbClr val="FF9900"/>
                          </a:solidFill>
                          <a:latin typeface="Times New Roman"/>
                          <a:cs typeface="Times New Roman"/>
                        </a:rPr>
                        <a:t>→ </a:t>
                      </a:r>
                      <a:r>
                        <a:rPr lang="en-US" dirty="0" smtClean="0">
                          <a:solidFill>
                            <a:srgbClr val="FF9900"/>
                          </a:solidFill>
                          <a:latin typeface="+mn-lt"/>
                          <a:cs typeface="Times New Roman"/>
                        </a:rPr>
                        <a:t>2019</a:t>
                      </a:r>
                      <a:endParaRPr lang="en-US" dirty="0" smtClean="0">
                        <a:solidFill>
                          <a:srgbClr val="FF99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development &amp;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commissioning</a:t>
                      </a:r>
                    </a:p>
                    <a:p>
                      <a:r>
                        <a:rPr lang="en-US" sz="1400" dirty="0" smtClean="0"/>
                        <a:t>data transport, data analysis,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detector tests</a:t>
                      </a:r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2019</a:t>
                      </a:r>
                      <a:r>
                        <a:rPr lang="en-US" dirty="0" smtClean="0">
                          <a:solidFill>
                            <a:srgbClr val="FF9900"/>
                          </a:solidFill>
                          <a:latin typeface="Times New Roman"/>
                          <a:cs typeface="Times New Roman"/>
                        </a:rPr>
                        <a:t>→ </a:t>
                      </a:r>
                      <a:r>
                        <a:rPr lang="en-US" dirty="0" smtClean="0">
                          <a:solidFill>
                            <a:srgbClr val="FF9900"/>
                          </a:solidFill>
                          <a:latin typeface="+mn-lt"/>
                          <a:cs typeface="Times New Roman"/>
                        </a:rPr>
                        <a:t>2020</a:t>
                      </a:r>
                      <a:endParaRPr lang="en-US" dirty="0" smtClean="0">
                        <a:solidFill>
                          <a:srgbClr val="FF99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approaching full performance</a:t>
                      </a:r>
                    </a:p>
                    <a:p>
                      <a:r>
                        <a:rPr lang="en-US" sz="1400" dirty="0" smtClean="0"/>
                        <a:t>subsystems completed, high-rate data transport</a:t>
                      </a:r>
                      <a:r>
                        <a:rPr lang="en-US" sz="1400" baseline="0" dirty="0" smtClean="0"/>
                        <a:t> / processing </a:t>
                      </a:r>
                    </a:p>
                    <a:p>
                      <a:r>
                        <a:rPr lang="en-US" sz="1400" baseline="0" dirty="0" smtClean="0">
                          <a:latin typeface="Times New Roman"/>
                          <a:cs typeface="Times New Roman"/>
                        </a:rPr>
                        <a:t>→ </a:t>
                      </a:r>
                      <a:r>
                        <a:rPr lang="en-US" sz="1400" baseline="0" dirty="0" smtClean="0"/>
                        <a:t>online reconstruction</a:t>
                      </a:r>
                      <a:r>
                        <a:rPr lang="en-US" sz="1400" dirty="0" smtClean="0"/>
                        <a:t> </a:t>
                      </a:r>
                      <a:endParaRPr lang="en-US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Tabel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1871755"/>
              </p:ext>
            </p:extLst>
          </p:nvPr>
        </p:nvGraphicFramePr>
        <p:xfrm>
          <a:off x="114355" y="3554230"/>
          <a:ext cx="5940660" cy="1584960"/>
        </p:xfrm>
        <a:graphic>
          <a:graphicData uri="http://schemas.openxmlformats.org/drawingml/2006/table">
            <a:tbl>
              <a:tblPr bandRow="1">
                <a:tableStyleId>{C083E6E3-FA7D-4D7B-A595-EF9225AFEA82}</a:tableStyleId>
              </a:tblPr>
              <a:tblGrid>
                <a:gridCol w="720080"/>
                <a:gridCol w="522058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2021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r>
                        <a:rPr lang="en-US" baseline="30000" dirty="0" smtClean="0"/>
                        <a:t>st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benchmark run</a:t>
                      </a:r>
                    </a:p>
                    <a:p>
                      <a:r>
                        <a:rPr lang="en-US" sz="1400" noProof="0" dirty="0" smtClean="0"/>
                        <a:t>Λ reconstruction production runs</a:t>
                      </a:r>
                    </a:p>
                    <a:p>
                      <a:r>
                        <a:rPr lang="en-US" sz="1400" noProof="0" dirty="0" smtClean="0"/>
                        <a:t>benchmark</a:t>
                      </a:r>
                      <a:r>
                        <a:rPr lang="en-US" sz="1400" baseline="0" noProof="0" dirty="0" smtClean="0"/>
                        <a:t> coll. systems: </a:t>
                      </a:r>
                      <a:r>
                        <a:rPr lang="en-US" sz="1400" noProof="0" dirty="0" err="1" smtClean="0"/>
                        <a:t>Ni+Ni</a:t>
                      </a:r>
                      <a:r>
                        <a:rPr lang="en-US" sz="1400" noProof="0" dirty="0" smtClean="0"/>
                        <a:t> </a:t>
                      </a:r>
                      <a:r>
                        <a:rPr lang="en-US" sz="1400" noProof="0" dirty="0" err="1" smtClean="0"/>
                        <a:t>1.93AGeV</a:t>
                      </a:r>
                      <a:r>
                        <a:rPr lang="en-US" sz="1400" noProof="0" dirty="0" smtClean="0"/>
                        <a:t> &amp; </a:t>
                      </a:r>
                      <a:r>
                        <a:rPr lang="en-US" sz="1400" noProof="0" dirty="0" err="1" smtClean="0"/>
                        <a:t>Au+Au</a:t>
                      </a:r>
                      <a:r>
                        <a:rPr lang="en-US" sz="1400" noProof="0" dirty="0" smtClean="0"/>
                        <a:t> </a:t>
                      </a:r>
                      <a:r>
                        <a:rPr lang="en-US" sz="1400" noProof="0" dirty="0" err="1" smtClean="0"/>
                        <a:t>1.24AGeV</a:t>
                      </a:r>
                      <a:r>
                        <a:rPr lang="en-US" sz="1400" noProof="0" dirty="0" smtClean="0"/>
                        <a:t> </a:t>
                      </a:r>
                      <a:endParaRPr lang="en-US" sz="1400" noProof="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2022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r>
                        <a:rPr lang="en-US" baseline="30000" dirty="0" smtClean="0"/>
                        <a:t>nd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benchmark run</a:t>
                      </a:r>
                    </a:p>
                    <a:p>
                      <a:r>
                        <a:rPr lang="el-GR" sz="1400" dirty="0" smtClean="0"/>
                        <a:t>Λ </a:t>
                      </a:r>
                      <a:r>
                        <a:rPr lang="en-US" sz="1400" dirty="0" smtClean="0"/>
                        <a:t>reconstruction in </a:t>
                      </a:r>
                      <a:r>
                        <a:rPr lang="en-US" sz="1400" dirty="0" err="1" smtClean="0"/>
                        <a:t>Ni+Ni</a:t>
                      </a:r>
                      <a:r>
                        <a:rPr lang="en-US" sz="1400" dirty="0" smtClean="0"/>
                        <a:t> and </a:t>
                      </a:r>
                      <a:r>
                        <a:rPr lang="en-US" sz="1400" dirty="0" err="1" smtClean="0"/>
                        <a:t>Au+Au</a:t>
                      </a:r>
                      <a:r>
                        <a:rPr lang="en-US" sz="1400" dirty="0" smtClean="0"/>
                        <a:t> collisions </a:t>
                      </a:r>
                    </a:p>
                    <a:p>
                      <a:r>
                        <a:rPr lang="en-US" sz="1400" dirty="0" smtClean="0"/>
                        <a:t>at various projectile</a:t>
                      </a:r>
                      <a:r>
                        <a:rPr lang="en-US" sz="1400" baseline="0" dirty="0" smtClean="0"/>
                        <a:t> energies </a:t>
                      </a:r>
                      <a:r>
                        <a:rPr lang="en-US" sz="1400" baseline="0" dirty="0" smtClean="0">
                          <a:latin typeface="Times New Roman"/>
                          <a:cs typeface="Times New Roman"/>
                        </a:rPr>
                        <a:t>→ </a:t>
                      </a:r>
                      <a:r>
                        <a:rPr lang="el-GR" sz="1400" baseline="0" dirty="0" smtClean="0">
                          <a:latin typeface="+mn-lt"/>
                          <a:cs typeface="Times New Roman"/>
                        </a:rPr>
                        <a:t>Λ</a:t>
                      </a:r>
                      <a:r>
                        <a:rPr lang="de-DE" sz="1400" baseline="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400" baseline="0" dirty="0" smtClean="0">
                          <a:latin typeface="+mn-lt"/>
                          <a:cs typeface="Times New Roman"/>
                        </a:rPr>
                        <a:t>production excitation function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 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630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7" y="0"/>
            <a:ext cx="7912127" cy="692150"/>
          </a:xfrm>
        </p:spPr>
        <p:txBody>
          <a:bodyPr/>
          <a:lstStyle/>
          <a:p>
            <a:r>
              <a:rPr lang="de-DE" dirty="0"/>
              <a:t>Transition </a:t>
            </a:r>
            <a:r>
              <a:rPr lang="de-DE" dirty="0" err="1" smtClean="0"/>
              <a:t>from</a:t>
            </a:r>
            <a:r>
              <a:rPr lang="de-DE" dirty="0" smtClean="0"/>
              <a:t> DPBs </a:t>
            </a:r>
            <a:r>
              <a:rPr lang="de-DE" dirty="0" err="1"/>
              <a:t>to</a:t>
            </a:r>
            <a:r>
              <a:rPr lang="de-DE" dirty="0"/>
              <a:t> CRI in </a:t>
            </a:r>
            <a:r>
              <a:rPr lang="de-DE" dirty="0" smtClean="0"/>
              <a:t>2019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DPG Spring Meeting, Munich, March 18,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GSI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116506" y="5454225"/>
            <a:ext cx="891954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+mn-lt"/>
              </a:rPr>
              <a:t>r</a:t>
            </a:r>
            <a:r>
              <a:rPr lang="en-US" altLang="en-US" sz="1800" dirty="0" smtClean="0">
                <a:latin typeface="+mn-lt"/>
              </a:rPr>
              <a:t>eplace DBP &amp; FLIB by a single </a:t>
            </a:r>
            <a:r>
              <a:rPr lang="en-US" altLang="en-US" sz="1800" dirty="0" err="1" smtClean="0">
                <a:latin typeface="+mn-lt"/>
              </a:rPr>
              <a:t>PCIe</a:t>
            </a:r>
            <a:r>
              <a:rPr lang="en-US" altLang="en-US" sz="1800" dirty="0" smtClean="0">
                <a:latin typeface="+mn-lt"/>
              </a:rPr>
              <a:t> board called CRI (Common Readout Interface)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latin typeface="+mn-lt"/>
              </a:rPr>
              <a:t>(→ </a:t>
            </a:r>
            <a:r>
              <a:rPr lang="el-GR" altLang="en-US" sz="1800" dirty="0" smtClean="0">
                <a:latin typeface="+mn-lt"/>
              </a:rPr>
              <a:t>μ</a:t>
            </a:r>
            <a:r>
              <a:rPr lang="en-US" altLang="en-US" sz="1800" dirty="0" smtClean="0">
                <a:latin typeface="+mn-lt"/>
              </a:rPr>
              <a:t>TCA crates and AFCKs will disappear from the DAQ)</a:t>
            </a:r>
            <a:endParaRPr lang="en-US" altLang="en-US" sz="1800" dirty="0">
              <a:latin typeface="+mn-lt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8658225" cy="192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200400"/>
            <a:ext cx="67818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Line 16"/>
          <p:cNvSpPr>
            <a:spLocks noChangeShapeType="1"/>
          </p:cNvSpPr>
          <p:nvPr/>
        </p:nvSpPr>
        <p:spPr bwMode="auto">
          <a:xfrm flipH="1" flipV="1">
            <a:off x="2514600" y="2667000"/>
            <a:ext cx="609600" cy="9906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10" name="Line 16"/>
          <p:cNvSpPr>
            <a:spLocks noChangeShapeType="1"/>
          </p:cNvSpPr>
          <p:nvPr/>
        </p:nvSpPr>
        <p:spPr bwMode="auto">
          <a:xfrm flipV="1">
            <a:off x="3778881" y="2667000"/>
            <a:ext cx="603156" cy="1001331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3124200" y="4018208"/>
            <a:ext cx="654681" cy="334851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CRI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3679" y="1327892"/>
            <a:ext cx="7553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dirty="0" smtClean="0"/>
              <a:t>2018</a:t>
            </a:r>
            <a:endParaRPr lang="de-DE" sz="2000" dirty="0"/>
          </a:p>
        </p:txBody>
      </p:sp>
      <p:sp>
        <p:nvSpPr>
          <p:cNvPr id="13" name="Rectangle 12"/>
          <p:cNvSpPr/>
          <p:nvPr/>
        </p:nvSpPr>
        <p:spPr>
          <a:xfrm>
            <a:off x="371531" y="3965939"/>
            <a:ext cx="7553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dirty="0" smtClean="0"/>
              <a:t>2019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23650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enger\AppData\Local\Microsoft\Windows\Temporary Internet Files\Content.Outlook\JE4H31NI\CBM_Detektor_Man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7" r="8205"/>
          <a:stretch/>
        </p:blipFill>
        <p:spPr bwMode="auto">
          <a:xfrm>
            <a:off x="0" y="-37412"/>
            <a:ext cx="9144000" cy="689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7596336" y="1002214"/>
            <a:ext cx="1440160" cy="338554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</a:t>
            </a:r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Flight</a:t>
            </a:r>
            <a:endParaRPr lang="de-DE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8045392" y="4965848"/>
            <a:ext cx="1063112" cy="861774"/>
          </a:xfrm>
          <a:prstGeom prst="rect">
            <a:avLst/>
          </a:prstGeom>
          <a:solidFill>
            <a:schemeClr val="bg1">
              <a:alpha val="37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Projectile</a:t>
            </a:r>
            <a:endParaRPr lang="de-DE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Spectator</a:t>
            </a:r>
            <a:endParaRPr lang="de-DE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  <a:endParaRPr lang="de-DE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119056" y="5104347"/>
            <a:ext cx="2348720" cy="584775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transport to</a:t>
            </a:r>
          </a:p>
          <a:p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DAQ/FLES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HPC 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</a:t>
            </a:r>
          </a:p>
        </p:txBody>
      </p:sp>
      <p:cxnSp>
        <p:nvCxnSpPr>
          <p:cNvPr id="6" name="Gerade Verbindung 5"/>
          <p:cNvCxnSpPr/>
          <p:nvPr/>
        </p:nvCxnSpPr>
        <p:spPr>
          <a:xfrm>
            <a:off x="3254573" y="2528900"/>
            <a:ext cx="381223" cy="2520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>
            <a:off x="3707904" y="2276872"/>
            <a:ext cx="288032" cy="5040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 flipH="1">
            <a:off x="8067246" y="1340768"/>
            <a:ext cx="124585" cy="7200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 flipH="1">
            <a:off x="8460432" y="3140968"/>
            <a:ext cx="182830" cy="18248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2464035" y="2124145"/>
            <a:ext cx="1027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s.c</a:t>
            </a:r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Dipol</a:t>
            </a:r>
          </a:p>
          <a:p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347864" y="1479084"/>
            <a:ext cx="96250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Silicon</a:t>
            </a:r>
          </a:p>
          <a:p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Tracking</a:t>
            </a:r>
          </a:p>
          <a:p>
            <a:r>
              <a:rPr lang="de-DE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endParaRPr lang="de-DE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4480147" y="43816"/>
            <a:ext cx="31213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CBM experiment </a:t>
            </a:r>
          </a:p>
        </p:txBody>
      </p:sp>
      <p:sp>
        <p:nvSpPr>
          <p:cNvPr id="13" name="Textfeld 15"/>
          <p:cNvSpPr txBox="1"/>
          <p:nvPr/>
        </p:nvSpPr>
        <p:spPr>
          <a:xfrm>
            <a:off x="2480185" y="2843935"/>
            <a:ext cx="1056700" cy="92333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</a:t>
            </a:r>
          </a:p>
          <a:p>
            <a:r>
              <a:rPr lang="de-D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Vertex</a:t>
            </a:r>
          </a:p>
          <a:p>
            <a:r>
              <a:rPr lang="de-DE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  <a:endParaRPr lang="de-DE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Gerade Verbindung 16"/>
          <p:cNvCxnSpPr/>
          <p:nvPr/>
        </p:nvCxnSpPr>
        <p:spPr>
          <a:xfrm>
            <a:off x="3202768" y="3140968"/>
            <a:ext cx="623252" cy="104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20"/>
          <p:cNvSpPr txBox="1"/>
          <p:nvPr/>
        </p:nvSpPr>
        <p:spPr>
          <a:xfrm>
            <a:off x="3691136" y="522565"/>
            <a:ext cx="13003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Ring</a:t>
            </a:r>
          </a:p>
          <a:p>
            <a:r>
              <a:rPr lang="de-D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Imaging</a:t>
            </a:r>
          </a:p>
          <a:p>
            <a:r>
              <a:rPr lang="de-D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Cherenkov</a:t>
            </a:r>
          </a:p>
        </p:txBody>
      </p:sp>
      <p:cxnSp>
        <p:nvCxnSpPr>
          <p:cNvPr id="16" name="Gerade Verbindung 21"/>
          <p:cNvCxnSpPr/>
          <p:nvPr/>
        </p:nvCxnSpPr>
        <p:spPr>
          <a:xfrm>
            <a:off x="4341314" y="1445895"/>
            <a:ext cx="367463" cy="13053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23"/>
          <p:cNvSpPr txBox="1"/>
          <p:nvPr/>
        </p:nvSpPr>
        <p:spPr>
          <a:xfrm>
            <a:off x="6623188" y="1940639"/>
            <a:ext cx="1189172" cy="120032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Transition</a:t>
            </a:r>
          </a:p>
          <a:p>
            <a:r>
              <a:rPr lang="de-D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</a:p>
          <a:p>
            <a:r>
              <a:rPr lang="de-DE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  <a:endParaRPr lang="de-DE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(4/10)</a:t>
            </a:r>
            <a:endParaRPr lang="de-DE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feld 25"/>
          <p:cNvSpPr txBox="1"/>
          <p:nvPr/>
        </p:nvSpPr>
        <p:spPr>
          <a:xfrm>
            <a:off x="5220072" y="4969086"/>
            <a:ext cx="1903085" cy="92333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</a:t>
            </a:r>
            <a:endParaRPr lang="de-DE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  <a:endParaRPr lang="de-DE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(SIS100 </a:t>
            </a:r>
            <a:r>
              <a:rPr lang="de-DE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</a:t>
            </a:r>
            <a:r>
              <a:rPr lang="de-D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Gerade Verbindung 27"/>
          <p:cNvCxnSpPr>
            <a:endCxn id="18" idx="0"/>
          </p:cNvCxnSpPr>
          <p:nvPr/>
        </p:nvCxnSpPr>
        <p:spPr>
          <a:xfrm>
            <a:off x="5940152" y="3871959"/>
            <a:ext cx="231463" cy="10971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43" descr="hades_logo_190p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0" y="1973659"/>
            <a:ext cx="763588" cy="6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BM-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986" y="-37412"/>
            <a:ext cx="507014" cy="68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hteck 11"/>
          <p:cNvSpPr/>
          <p:nvPr/>
        </p:nvSpPr>
        <p:spPr>
          <a:xfrm>
            <a:off x="1953708" y="645676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dirty="0" err="1" smtClean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for</a:t>
            </a:r>
            <a:r>
              <a:rPr lang="de-DE" dirty="0" smtClean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dileptons</a:t>
            </a:r>
            <a:r>
              <a:rPr lang="de-DE" dirty="0" smtClean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:</a:t>
            </a:r>
            <a:endParaRPr lang="de-DE" sz="2800" dirty="0"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52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8" y="0"/>
            <a:ext cx="8047142" cy="692150"/>
          </a:xfrm>
        </p:spPr>
        <p:txBody>
          <a:bodyPr/>
          <a:lstStyle/>
          <a:p>
            <a:r>
              <a:rPr lang="en-US" dirty="0" err="1"/>
              <a:t>CBM</a:t>
            </a:r>
            <a:r>
              <a:rPr lang="en-US" dirty="0"/>
              <a:t> Collaboration: 55 institutions, 470 members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DPG Spring Meeting, Munich, March 18,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GSI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de-DE">
              <a:solidFill>
                <a:srgbClr val="000000"/>
              </a:solidFill>
            </a:endParaRPr>
          </a:p>
        </p:txBody>
      </p:sp>
      <p:graphicFrame>
        <p:nvGraphicFramePr>
          <p:cNvPr id="14" name="Diagramm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5765273"/>
              </p:ext>
            </p:extLst>
          </p:nvPr>
        </p:nvGraphicFramePr>
        <p:xfrm>
          <a:off x="5157065" y="4236479"/>
          <a:ext cx="4163593" cy="25770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5" name="Grafik 14" descr="Bildschirmausschnitt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3"/>
          <a:stretch/>
        </p:blipFill>
        <p:spPr>
          <a:xfrm>
            <a:off x="116505" y="3924055"/>
            <a:ext cx="5274118" cy="2604637"/>
          </a:xfrm>
          <a:prstGeom prst="rect">
            <a:avLst/>
          </a:prstGeom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251520" y="756115"/>
            <a:ext cx="2305051" cy="348297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China: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CCNU Wuhan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Tsinghua</a:t>
            </a: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 Univ.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USTC Hefei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CTGU </a:t>
            </a:r>
            <a:r>
              <a:rPr lang="en-US" sz="1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Yichang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Chongqing Univ. </a:t>
            </a:r>
            <a:endParaRPr lang="en-US" sz="1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8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Czech Republic:</a:t>
            </a:r>
            <a:endParaRPr lang="en-GB" sz="1400" u="sng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CAS, </a:t>
            </a:r>
            <a:r>
              <a:rPr lang="en-GB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Rez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Techn. Univ. </a:t>
            </a:r>
            <a:r>
              <a:rPr lang="de-DE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Prague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8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France: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IPHC Strasbourg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8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1851430" y="770507"/>
            <a:ext cx="201800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Germany:</a:t>
            </a:r>
            <a:r>
              <a:rPr lang="de-DE" sz="1600" u="sng" dirty="0">
                <a:solidFill>
                  <a:srgbClr val="14425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Arial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Darmstadt TU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FAIR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Frankfurt Univ. IKF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Frankfurt Univ. FIAS </a:t>
            </a:r>
            <a:r>
              <a:rPr lang="de-DE" sz="1200" dirty="0">
                <a:solidFill>
                  <a:srgbClr val="002060"/>
                </a:solidFill>
              </a:rPr>
              <a:t>Frankfurt Univ. ICS 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GSI Darmstadt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Giessen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Univ.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Heidelberg Univ. P.I.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Heidelberg Univ. ZITI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HZ Dresden-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Rossendorf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KIT Karlsruhe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Münster Univ. 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Tübingen Univ. 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Wuppertal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Univ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.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ZIB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Berlin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</a:t>
            </a:r>
            <a:endParaRPr lang="en-GB" sz="1600" u="sng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3703275" y="902909"/>
            <a:ext cx="1724025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GB" altLang="de-DE" sz="1600" u="sng" dirty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India: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Aligarh Muslim Univ.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Bose Inst. Kolkata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err="1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Panjab</a:t>
            </a:r>
            <a:r>
              <a:rPr lang="en-US" altLang="de-DE" sz="1200" dirty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 Univ.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Univ. of Jammu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Univ. of Kashmir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Univ. of Calcutta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B.H. Univ. </a:t>
            </a:r>
            <a:r>
              <a:rPr lang="en-GB" altLang="de-DE" sz="1200" dirty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Varanasi</a:t>
            </a:r>
            <a:endParaRPr lang="en-US" altLang="de-DE" sz="1200" dirty="0">
              <a:solidFill>
                <a:srgbClr val="14425D"/>
              </a:solidFill>
              <a:latin typeface="Tahoma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VECC Kolkata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IOP Bhubaneswar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IIT </a:t>
            </a:r>
            <a:r>
              <a:rPr lang="en-GB" altLang="de-DE" sz="1200" dirty="0" err="1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Kharagpur</a:t>
            </a:r>
            <a:endParaRPr lang="en-GB" altLang="de-DE" sz="1200" dirty="0">
              <a:solidFill>
                <a:srgbClr val="14425D"/>
              </a:solidFill>
              <a:latin typeface="Tahoma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IIT Indore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de-DE" sz="1200" dirty="0" err="1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Gauhati</a:t>
            </a:r>
            <a:r>
              <a:rPr lang="en-GB" altLang="de-DE" sz="1200" dirty="0">
                <a:solidFill>
                  <a:srgbClr val="14425D"/>
                </a:solidFill>
                <a:latin typeface="Tahoma" pitchFamily="34" charset="0"/>
                <a:cs typeface="Arial" pitchFamily="34" charset="0"/>
              </a:rPr>
              <a:t> Univ.</a:t>
            </a:r>
          </a:p>
        </p:txBody>
      </p:sp>
      <p:sp>
        <p:nvSpPr>
          <p:cNvPr id="19" name="Rechteck 18"/>
          <p:cNvSpPr/>
          <p:nvPr/>
        </p:nvSpPr>
        <p:spPr>
          <a:xfrm>
            <a:off x="5317232" y="902909"/>
            <a:ext cx="171026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Korea:</a:t>
            </a:r>
            <a:endParaRPr lang="en-GB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Pusan Nat. Univ.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800" u="sng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u="sng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Poland:</a:t>
            </a:r>
            <a:endParaRPr lang="de-DE" sz="16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AGH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Krakow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Jag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Univ</a:t>
            </a:r>
            <a:r>
              <a:rPr lang="it-IT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Krakow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Warsaw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Univ.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Warsaw</a:t>
            </a: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 TU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8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>
                <a:solidFill>
                  <a:srgbClr val="002060"/>
                </a:solidFill>
                <a:latin typeface="Tahoma" pitchFamily="34" charset="0"/>
              </a:rPr>
              <a:t>Romania</a:t>
            </a:r>
            <a:r>
              <a:rPr lang="de-DE" sz="1600" dirty="0">
                <a:solidFill>
                  <a:srgbClr val="002060"/>
                </a:solidFill>
                <a:latin typeface="Tahoma" pitchFamily="34" charset="0"/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</a:rPr>
              <a:t>NIPNE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</a:rPr>
              <a:t>Bucharest</a:t>
            </a:r>
            <a:endParaRPr lang="de-DE" sz="1200" dirty="0">
              <a:solidFill>
                <a:srgbClr val="002060"/>
              </a:solidFill>
              <a:latin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</a:rPr>
              <a:t>Univ.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</a:rPr>
              <a:t>Bucharest</a:t>
            </a:r>
            <a:endParaRPr lang="de-DE" sz="1200" dirty="0">
              <a:solidFill>
                <a:srgbClr val="002060"/>
              </a:solidFill>
              <a:latin typeface="Tahom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800" dirty="0" smtClean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Hungary:</a:t>
            </a: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KFKI Budapest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Eötvös</a:t>
            </a: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 Univ</a:t>
            </a:r>
            <a:r>
              <a:rPr lang="en-GB" sz="1200" dirty="0" smtClean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</a:t>
            </a:r>
            <a:endParaRPr lang="en-GB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566555" y="3924055"/>
            <a:ext cx="4489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FF00"/>
                </a:solidFill>
              </a:rPr>
              <a:t>30</a:t>
            </a:r>
            <a:r>
              <a:rPr lang="de-DE" baseline="30000" dirty="0">
                <a:solidFill>
                  <a:srgbClr val="FFFF00"/>
                </a:solidFill>
              </a:rPr>
              <a:t>th</a:t>
            </a:r>
            <a:r>
              <a:rPr lang="de-DE" dirty="0">
                <a:solidFill>
                  <a:srgbClr val="FFFF00"/>
                </a:solidFill>
              </a:rPr>
              <a:t> CBM </a:t>
            </a:r>
            <a:r>
              <a:rPr lang="de-DE" dirty="0" err="1">
                <a:solidFill>
                  <a:srgbClr val="FFFF00"/>
                </a:solidFill>
              </a:rPr>
              <a:t>Collaboration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meeting</a:t>
            </a:r>
            <a:r>
              <a:rPr lang="de-DE" dirty="0">
                <a:solidFill>
                  <a:srgbClr val="FFFF00"/>
                </a:solidFill>
              </a:rPr>
              <a:t> in Wuhan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24-28 September 2017</a:t>
            </a:r>
            <a:endParaRPr lang="de-DE" dirty="0">
              <a:solidFill>
                <a:srgbClr val="FFFF00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7540185" y="3984289"/>
            <a:ext cx="14947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CBM </a:t>
            </a:r>
            <a:r>
              <a:rPr lang="de-DE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Scientists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6939200" y="776966"/>
            <a:ext cx="2267519" cy="33766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u="sng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Russia</a:t>
            </a:r>
            <a:r>
              <a:rPr lang="de-DE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:</a:t>
            </a:r>
            <a:endParaRPr lang="de-DE" sz="1600" u="sng" dirty="0">
              <a:solidFill>
                <a:srgbClr val="14425D"/>
              </a:solidFill>
              <a:latin typeface="Tahoma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IHEP </a:t>
            </a:r>
            <a:r>
              <a:rPr lang="en-GB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Protvino</a:t>
            </a:r>
            <a:endParaRPr lang="en-GB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INR </a:t>
            </a:r>
            <a:r>
              <a:rPr lang="en-GB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Troitzk</a:t>
            </a:r>
            <a:endParaRPr lang="en-GB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ITEP Moscow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Kurchatov</a:t>
            </a:r>
            <a:r>
              <a:rPr lang="en-GB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 Inst., Moscow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VBLHEP, JINR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Dubna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002060"/>
                </a:solidFill>
                <a:latin typeface="Tahoma" pitchFamily="34" charset="0"/>
                <a:cs typeface="Arial" charset="0"/>
              </a:rPr>
              <a:t>LIT, JINR </a:t>
            </a:r>
            <a:r>
              <a:rPr lang="de-DE" sz="1200" dirty="0" err="1">
                <a:solidFill>
                  <a:srgbClr val="002060"/>
                </a:solidFill>
                <a:latin typeface="Tahoma" pitchFamily="34" charset="0"/>
                <a:cs typeface="Arial" charset="0"/>
              </a:rPr>
              <a:t>Dubna</a:t>
            </a:r>
            <a:endParaRPr lang="de-DE" sz="12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MEPHI </a:t>
            </a:r>
            <a:r>
              <a:rPr lang="de-DE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Moscow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PNPI </a:t>
            </a:r>
            <a:r>
              <a:rPr lang="de-DE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Gatchina</a:t>
            </a:r>
            <a:endParaRPr lang="de-DE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SINP MSU, Moscow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800" dirty="0">
              <a:solidFill>
                <a:srgbClr val="002060"/>
              </a:solidFill>
              <a:latin typeface="Tahoma" pitchFamily="34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u="sng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Ukraine:</a:t>
            </a:r>
            <a:r>
              <a:rPr lang="it-IT" sz="16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T. Shevchenko </a:t>
            </a:r>
            <a:r>
              <a:rPr lang="it-IT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Univ</a:t>
            </a: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Kiev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Kiev </a:t>
            </a:r>
            <a:r>
              <a:rPr lang="it-IT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Inst</a:t>
            </a: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Nucl</a:t>
            </a:r>
            <a:r>
              <a:rPr lang="it-IT" sz="1200" dirty="0">
                <a:solidFill>
                  <a:srgbClr val="14425D"/>
                </a:solidFill>
                <a:latin typeface="Tahoma" pitchFamily="34" charset="0"/>
                <a:cs typeface="Arial" charset="0"/>
              </a:rPr>
              <a:t>. </a:t>
            </a:r>
            <a:r>
              <a:rPr lang="it-IT" sz="1200" dirty="0" err="1">
                <a:solidFill>
                  <a:srgbClr val="14425D"/>
                </a:solidFill>
                <a:latin typeface="Tahoma" pitchFamily="34" charset="0"/>
                <a:cs typeface="Arial" charset="0"/>
              </a:rPr>
              <a:t>Research</a:t>
            </a:r>
            <a:endParaRPr lang="it-IT" sz="1200" dirty="0">
              <a:solidFill>
                <a:srgbClr val="14425D"/>
              </a:solidFill>
              <a:latin typeface="Tahom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24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6515" y="0"/>
            <a:ext cx="8190910" cy="692150"/>
          </a:xfrm>
        </p:spPr>
        <p:txBody>
          <a:bodyPr/>
          <a:lstStyle/>
          <a:p>
            <a:r>
              <a:rPr lang="en-US" dirty="0"/>
              <a:t>The high-performance free-streaming </a:t>
            </a:r>
            <a:r>
              <a:rPr lang="en-US" dirty="0" err="1"/>
              <a:t>DAQ</a:t>
            </a:r>
            <a:r>
              <a:rPr lang="en-US" dirty="0"/>
              <a:t> system of </a:t>
            </a:r>
            <a:r>
              <a:rPr lang="en-US" dirty="0" err="1"/>
              <a:t>CBM</a:t>
            </a:r>
            <a:r>
              <a:rPr lang="en-US" dirty="0"/>
              <a:t> 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DPG Spring Meeting, Munich, March 18,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GSI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6" name="Picture 66" descr="http://www.physi.uni-heidelberg.de/~demscher/aida/cbm/01_cbm_cave_20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" y="1284154"/>
            <a:ext cx="9142476" cy="364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 descr="https://www.gsi.de/fileadmin/_processed_/csm_1_210116_f1fe4f176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954" y="2209911"/>
            <a:ext cx="1841942" cy="1272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71"/>
          <p:cNvSpPr>
            <a:spLocks noChangeArrowheads="1"/>
          </p:cNvSpPr>
          <p:nvPr/>
        </p:nvSpPr>
        <p:spPr bwMode="auto">
          <a:xfrm>
            <a:off x="5297250" y="2453803"/>
            <a:ext cx="1606550" cy="899140"/>
          </a:xfrm>
          <a:prstGeom prst="rightArrow">
            <a:avLst>
              <a:gd name="adj1" fmla="val 41074"/>
              <a:gd name="adj2" fmla="val 47768"/>
            </a:avLst>
          </a:prstGeom>
          <a:solidFill>
            <a:srgbClr val="FFFF00">
              <a:alpha val="24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de-DE" sz="1800">
              <a:effectLst/>
              <a:latin typeface="Arial" charset="0"/>
              <a:cs typeface="Arial" charset="0"/>
            </a:endParaRPr>
          </a:p>
        </p:txBody>
      </p:sp>
      <p:sp>
        <p:nvSpPr>
          <p:cNvPr id="9" name="Rectangle 18"/>
          <p:cNvSpPr/>
          <p:nvPr/>
        </p:nvSpPr>
        <p:spPr>
          <a:xfrm>
            <a:off x="5284060" y="2715239"/>
            <a:ext cx="153035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de-DE" sz="2000" b="1" dirty="0">
                <a:solidFill>
                  <a:schemeClr val="bg1"/>
                </a:solidFill>
                <a:cs typeface="Arial" charset="0"/>
              </a:rPr>
              <a:t>2</a:t>
            </a:r>
            <a:r>
              <a:rPr lang="en-US" altLang="de-DE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de-DE" sz="2000" b="1" dirty="0">
                <a:solidFill>
                  <a:schemeClr val="bg1"/>
                </a:solidFill>
                <a:cs typeface="Arial" charset="0"/>
              </a:rPr>
              <a:t>TB/s</a:t>
            </a:r>
          </a:p>
        </p:txBody>
      </p:sp>
      <p:sp>
        <p:nvSpPr>
          <p:cNvPr id="10" name="Rectangle 37"/>
          <p:cNvSpPr>
            <a:spLocks noChangeArrowheads="1"/>
          </p:cNvSpPr>
          <p:nvPr/>
        </p:nvSpPr>
        <p:spPr bwMode="auto">
          <a:xfrm rot="21391634">
            <a:off x="7460513" y="2686063"/>
            <a:ext cx="1229439" cy="30777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de-DE" altLang="de-DE" sz="14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charset="0"/>
              </a:rPr>
              <a:t>G</a:t>
            </a:r>
            <a:r>
              <a:rPr lang="en-US" altLang="de-DE" sz="1400" b="1" dirty="0" err="1" smtClean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charset="0"/>
              </a:rPr>
              <a:t>reen</a:t>
            </a:r>
            <a:r>
              <a:rPr lang="en-US" altLang="de-DE" sz="1400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Arial" charset="0"/>
              </a:rPr>
              <a:t> IT Cube</a:t>
            </a:r>
            <a:endParaRPr lang="en-US" altLang="de-DE" sz="1400" b="1" dirty="0">
              <a:solidFill>
                <a:srgbClr val="00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11" name="Rectangle 26"/>
          <p:cNvSpPr/>
          <p:nvPr/>
        </p:nvSpPr>
        <p:spPr>
          <a:xfrm>
            <a:off x="5492134" y="2376685"/>
            <a:ext cx="953963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de-DE" altLang="de-DE" sz="1600" dirty="0">
                <a:solidFill>
                  <a:schemeClr val="bg1"/>
                </a:solidFill>
                <a:latin typeface="+mn-lt"/>
                <a:cs typeface="Arial" charset="0"/>
              </a:rPr>
              <a:t>μ</a:t>
            </a:r>
            <a:r>
              <a:rPr lang="el-GR" altLang="de-DE" sz="1600" dirty="0">
                <a:solidFill>
                  <a:schemeClr val="bg1"/>
                </a:solidFill>
                <a:latin typeface="+mn-lt"/>
                <a:cs typeface="Arial" charset="0"/>
              </a:rPr>
              <a:t>-</a:t>
            </a:r>
            <a:r>
              <a:rPr lang="en-US" altLang="de-DE" sz="1600" dirty="0">
                <a:solidFill>
                  <a:schemeClr val="bg1"/>
                </a:solidFill>
                <a:latin typeface="+mn-lt"/>
                <a:cs typeface="Arial" charset="0"/>
              </a:rPr>
              <a:t>slices</a:t>
            </a:r>
          </a:p>
        </p:txBody>
      </p:sp>
      <p:sp>
        <p:nvSpPr>
          <p:cNvPr id="12" name="AutoShape 81"/>
          <p:cNvSpPr>
            <a:spLocks noChangeAspect="1" noChangeArrowheads="1"/>
          </p:cNvSpPr>
          <p:nvPr/>
        </p:nvSpPr>
        <p:spPr bwMode="auto">
          <a:xfrm rot="16200000">
            <a:off x="3105168" y="2604325"/>
            <a:ext cx="1716096" cy="1887706"/>
          </a:xfrm>
          <a:custGeom>
            <a:avLst/>
            <a:gdLst>
              <a:gd name="T0" fmla="*/ 120508298 w 21600"/>
              <a:gd name="T1" fmla="*/ 0 h 21600"/>
              <a:gd name="T2" fmla="*/ 23891132 w 21600"/>
              <a:gd name="T3" fmla="*/ 147238101 h 21600"/>
              <a:gd name="T4" fmla="*/ 120687474 w 21600"/>
              <a:gd name="T5" fmla="*/ 57816468 h 21600"/>
              <a:gd name="T6" fmla="*/ 272176882 w 21600"/>
              <a:gd name="T7" fmla="*/ 146370680 h 21600"/>
              <a:gd name="T8" fmla="*/ 218043946 w 21600"/>
              <a:gd name="T9" fmla="*/ 211871563 h 21600"/>
              <a:gd name="T10" fmla="*/ 163910956 w 21600"/>
              <a:gd name="T11" fmla="*/ 14637068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334" y="10800"/>
                </a:moveTo>
                <a:cubicBezTo>
                  <a:pt x="17334" y="7191"/>
                  <a:pt x="14408" y="4266"/>
                  <a:pt x="10800" y="4266"/>
                </a:cubicBezTo>
                <a:cubicBezTo>
                  <a:pt x="7191" y="4266"/>
                  <a:pt x="4266" y="7191"/>
                  <a:pt x="4266" y="10800"/>
                </a:cubicBezTo>
                <a:cubicBezTo>
                  <a:pt x="4265" y="10816"/>
                  <a:pt x="4266" y="10832"/>
                  <a:pt x="4266" y="10848"/>
                </a:cubicBezTo>
                <a:lnTo>
                  <a:pt x="0" y="10880"/>
                </a:lnTo>
                <a:cubicBezTo>
                  <a:pt x="0" y="10853"/>
                  <a:pt x="0" y="10826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-1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9467" y="15633"/>
                </a:lnTo>
                <a:lnTo>
                  <a:pt x="14634" y="10800"/>
                </a:lnTo>
                <a:lnTo>
                  <a:pt x="17334" y="10800"/>
                </a:lnTo>
                <a:close/>
              </a:path>
            </a:pathLst>
          </a:custGeom>
          <a:solidFill>
            <a:srgbClr val="FF3300">
              <a:alpha val="34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solidFill>
                <a:srgbClr val="FF0000"/>
              </a:solidFill>
            </a:endParaRPr>
          </a:p>
        </p:txBody>
      </p:sp>
      <p:sp>
        <p:nvSpPr>
          <p:cNvPr id="13" name="Rectangle 86"/>
          <p:cNvSpPr>
            <a:spLocks noChangeArrowheads="1"/>
          </p:cNvSpPr>
          <p:nvPr/>
        </p:nvSpPr>
        <p:spPr bwMode="auto">
          <a:xfrm>
            <a:off x="4682044" y="2722393"/>
            <a:ext cx="486948" cy="361960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de-DE" sz="1800">
              <a:effectLst/>
              <a:latin typeface="Arial" charset="0"/>
              <a:cs typeface="Arial" charset="0"/>
            </a:endParaRPr>
          </a:p>
        </p:txBody>
      </p:sp>
      <p:grpSp>
        <p:nvGrpSpPr>
          <p:cNvPr id="14" name="Gruppieren 25"/>
          <p:cNvGrpSpPr/>
          <p:nvPr/>
        </p:nvGrpSpPr>
        <p:grpSpPr>
          <a:xfrm>
            <a:off x="2969269" y="1749010"/>
            <a:ext cx="1954008" cy="2703968"/>
            <a:chOff x="2659123" y="2134053"/>
            <a:chExt cx="2154564" cy="3016139"/>
          </a:xfrm>
        </p:grpSpPr>
        <p:sp>
          <p:nvSpPr>
            <p:cNvPr id="15" name="Rectangle 82"/>
            <p:cNvSpPr>
              <a:spLocks noChangeArrowheads="1"/>
            </p:cNvSpPr>
            <p:nvPr/>
          </p:nvSpPr>
          <p:spPr bwMode="auto">
            <a:xfrm rot="16200000">
              <a:off x="2437474" y="3867604"/>
              <a:ext cx="1020219" cy="576922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de-DE" sz="2800" dirty="0">
                  <a:solidFill>
                    <a:schemeClr val="bg1"/>
                  </a:solidFill>
                  <a:cs typeface="Arial" charset="0"/>
                </a:rPr>
                <a:t>data</a:t>
              </a:r>
            </a:p>
          </p:txBody>
        </p:sp>
        <p:sp>
          <p:nvSpPr>
            <p:cNvPr id="16" name="Rectangle 83"/>
            <p:cNvSpPr>
              <a:spLocks noChangeArrowheads="1"/>
            </p:cNvSpPr>
            <p:nvPr/>
          </p:nvSpPr>
          <p:spPr bwMode="auto">
            <a:xfrm rot="20011967">
              <a:off x="3005120" y="3087965"/>
              <a:ext cx="908866" cy="58362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de-DE" sz="2800" dirty="0">
                  <a:solidFill>
                    <a:schemeClr val="bg1"/>
                  </a:solidFill>
                  <a:cs typeface="Arial" charset="0"/>
                </a:rPr>
                <a:t>flow</a:t>
              </a:r>
            </a:p>
          </p:txBody>
        </p:sp>
        <p:cxnSp>
          <p:nvCxnSpPr>
            <p:cNvPr id="17" name="Straight Arrow Connector 13"/>
            <p:cNvCxnSpPr>
              <a:cxnSpLocks noChangeShapeType="1"/>
            </p:cNvCxnSpPr>
            <p:nvPr/>
          </p:nvCxnSpPr>
          <p:spPr bwMode="auto">
            <a:xfrm>
              <a:off x="4804751" y="2134053"/>
              <a:ext cx="8936" cy="1004016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" name="Rectangle 15"/>
            <p:cNvSpPr/>
            <p:nvPr/>
          </p:nvSpPr>
          <p:spPr>
            <a:xfrm>
              <a:off x="3340333" y="4253607"/>
              <a:ext cx="1086023" cy="3776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de-DE" sz="1600" dirty="0">
                  <a:cs typeface="Arial" charset="0"/>
                </a:rPr>
                <a:t>~80m</a:t>
              </a:r>
            </a:p>
          </p:txBody>
        </p:sp>
        <p:sp>
          <p:nvSpPr>
            <p:cNvPr id="19" name="Rectangle 82"/>
            <p:cNvSpPr>
              <a:spLocks noChangeArrowheads="1"/>
            </p:cNvSpPr>
            <p:nvPr/>
          </p:nvSpPr>
          <p:spPr bwMode="auto">
            <a:xfrm rot="12574093">
              <a:off x="2931476" y="4566567"/>
              <a:ext cx="843466" cy="58362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de-DE" sz="2800" dirty="0" smtClean="0">
                  <a:solidFill>
                    <a:schemeClr val="bg1"/>
                  </a:solidFill>
                  <a:cs typeface="Arial" charset="0"/>
                </a:rPr>
                <a:t>raw</a:t>
              </a:r>
              <a:endParaRPr lang="en-US" altLang="de-DE" sz="2800" dirty="0">
                <a:solidFill>
                  <a:schemeClr val="bg1"/>
                </a:solidFill>
                <a:cs typeface="Arial" charset="0"/>
              </a:endParaRPr>
            </a:p>
          </p:txBody>
        </p:sp>
      </p:grpSp>
      <p:sp>
        <p:nvSpPr>
          <p:cNvPr id="20" name="Rectangle 14"/>
          <p:cNvSpPr/>
          <p:nvPr/>
        </p:nvSpPr>
        <p:spPr>
          <a:xfrm>
            <a:off x="6642230" y="3175016"/>
            <a:ext cx="1168449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de-DE" sz="1800" dirty="0" smtClean="0">
                <a:solidFill>
                  <a:schemeClr val="bg1"/>
                </a:solidFill>
                <a:latin typeface="+mn-lt"/>
                <a:cs typeface="Arial" charset="0"/>
              </a:rPr>
              <a:t>~ </a:t>
            </a:r>
            <a:r>
              <a:rPr lang="en-US" altLang="de-DE" sz="1800" dirty="0" err="1" smtClean="0">
                <a:solidFill>
                  <a:schemeClr val="bg1"/>
                </a:solidFill>
                <a:latin typeface="+mn-lt"/>
                <a:cs typeface="Arial" charset="0"/>
              </a:rPr>
              <a:t>800m</a:t>
            </a:r>
            <a:endParaRPr lang="en-US" altLang="de-DE" sz="1800" dirty="0">
              <a:solidFill>
                <a:schemeClr val="bg1"/>
              </a:solidFill>
              <a:latin typeface="+mn-lt"/>
              <a:cs typeface="Arial" charset="0"/>
            </a:endParaRPr>
          </a:p>
        </p:txBody>
      </p:sp>
      <p:sp>
        <p:nvSpPr>
          <p:cNvPr id="21" name="Textfeld 28"/>
          <p:cNvSpPr txBox="1"/>
          <p:nvPr/>
        </p:nvSpPr>
        <p:spPr>
          <a:xfrm rot="-600000">
            <a:off x="1514962" y="2269832"/>
            <a:ext cx="66075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data transport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2" name="Textfeld 13"/>
          <p:cNvSpPr txBox="1">
            <a:spLocks noChangeArrowheads="1"/>
          </p:cNvSpPr>
          <p:nvPr/>
        </p:nvSpPr>
        <p:spPr bwMode="auto">
          <a:xfrm>
            <a:off x="206515" y="4734145"/>
            <a:ext cx="4320480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xtLst/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eaLnBrk="1" hangingPunct="1"/>
            <a:r>
              <a:rPr lang="en-US" altLang="de-DE" sz="1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Main features: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de-DE" sz="1800" dirty="0" smtClean="0">
                <a:latin typeface="Arial" pitchFamily="34" charset="0"/>
                <a:cs typeface="Arial" pitchFamily="34" charset="0"/>
              </a:rPr>
              <a:t>radiation tolerant detectors and front-end electronics 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de-DE" sz="1800" dirty="0" smtClean="0">
                <a:latin typeface="Arial" pitchFamily="34" charset="0"/>
                <a:cs typeface="Arial" pitchFamily="34" charset="0"/>
              </a:rPr>
              <a:t>free-streaming DAQ system</a:t>
            </a:r>
            <a:endParaRPr lang="en-US" altLang="de-DE" sz="1800" dirty="0">
              <a:latin typeface="Arial" pitchFamily="34" charset="0"/>
              <a:cs typeface="Arial" pitchFamily="34" charset="0"/>
            </a:endParaRP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de-DE" sz="1800" dirty="0">
                <a:latin typeface="Arial" pitchFamily="34" charset="0"/>
                <a:cs typeface="Arial" pitchFamily="34" charset="0"/>
              </a:rPr>
              <a:t>all detector hits with time </a:t>
            </a:r>
            <a:r>
              <a:rPr lang="en-US" altLang="de-DE" sz="1800" dirty="0" smtClean="0">
                <a:latin typeface="Arial" pitchFamily="34" charset="0"/>
                <a:cs typeface="Arial" pitchFamily="34" charset="0"/>
              </a:rPr>
              <a:t>stamps,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de-DE" sz="1800" dirty="0">
                <a:latin typeface="Arial" pitchFamily="34" charset="0"/>
                <a:cs typeface="Arial" pitchFamily="34" charset="0"/>
              </a:rPr>
              <a:t>s</a:t>
            </a:r>
            <a:r>
              <a:rPr lang="en-US" altLang="de-DE" sz="1800" dirty="0" smtClean="0">
                <a:latin typeface="Arial" pitchFamily="34" charset="0"/>
                <a:cs typeface="Arial" pitchFamily="34" charset="0"/>
              </a:rPr>
              <a:t>oftware based event selection</a:t>
            </a:r>
            <a:endParaRPr lang="en-US" altLang="de-DE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6" descr="omegaP_new24c_cor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73394" y="4702202"/>
            <a:ext cx="2754001" cy="201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Straight Arrow Connector 13"/>
          <p:cNvCxnSpPr>
            <a:cxnSpLocks noChangeShapeType="1"/>
          </p:cNvCxnSpPr>
          <p:nvPr/>
        </p:nvCxnSpPr>
        <p:spPr bwMode="auto">
          <a:xfrm>
            <a:off x="8037385" y="1980994"/>
            <a:ext cx="0" cy="322881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Rectangle 11"/>
          <p:cNvSpPr/>
          <p:nvPr/>
        </p:nvSpPr>
        <p:spPr>
          <a:xfrm>
            <a:off x="6662264" y="818710"/>
            <a:ext cx="2468117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de-DE" sz="1800" dirty="0" smtClean="0">
                <a:latin typeface="+mn-lt"/>
                <a:cs typeface="Arial" charset="0"/>
              </a:rPr>
              <a:t>Green IT Cube: </a:t>
            </a:r>
          </a:p>
          <a:p>
            <a:r>
              <a:rPr lang="en-US" altLang="de-DE" sz="1800" dirty="0" smtClean="0">
                <a:solidFill>
                  <a:srgbClr val="FF0000"/>
                </a:solidFill>
                <a:latin typeface="+mn-lt"/>
                <a:cs typeface="Arial" charset="0"/>
              </a:rPr>
              <a:t>online</a:t>
            </a:r>
            <a:r>
              <a:rPr lang="en-US" altLang="de-DE" sz="1800" dirty="0" smtClean="0">
                <a:latin typeface="+mn-lt"/>
                <a:cs typeface="Arial" charset="0"/>
              </a:rPr>
              <a:t> </a:t>
            </a:r>
          </a:p>
          <a:p>
            <a:r>
              <a:rPr lang="en-US" altLang="de-DE" sz="1800" dirty="0" smtClean="0">
                <a:latin typeface="+mn-lt"/>
                <a:cs typeface="Arial" charset="0"/>
              </a:rPr>
              <a:t>time slice building </a:t>
            </a:r>
            <a:r>
              <a:rPr lang="en-US" altLang="de-DE" sz="18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and</a:t>
            </a:r>
            <a:r>
              <a:rPr lang="en-US" altLang="de-DE" sz="1800" dirty="0" smtClean="0">
                <a:latin typeface="+mn-lt"/>
                <a:cs typeface="Arial" charset="0"/>
              </a:rPr>
              <a:t> event </a:t>
            </a:r>
            <a:r>
              <a:rPr lang="en-US" altLang="de-DE" sz="1800" dirty="0">
                <a:latin typeface="+mn-lt"/>
                <a:cs typeface="Arial" charset="0"/>
              </a:rPr>
              <a:t>selection</a:t>
            </a:r>
          </a:p>
        </p:txBody>
      </p:sp>
      <p:sp>
        <p:nvSpPr>
          <p:cNvPr id="26" name="Rectangle 12"/>
          <p:cNvSpPr/>
          <p:nvPr/>
        </p:nvSpPr>
        <p:spPr>
          <a:xfrm>
            <a:off x="3671900" y="870684"/>
            <a:ext cx="2475275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de-DE" sz="1800" dirty="0" smtClean="0">
                <a:latin typeface="+mn-lt"/>
                <a:cs typeface="Arial" charset="0"/>
              </a:rPr>
              <a:t>DAQ room:</a:t>
            </a:r>
            <a:endParaRPr lang="de-DE" altLang="de-DE" sz="1800" dirty="0" smtClean="0">
              <a:latin typeface="+mn-lt"/>
              <a:cs typeface="Arial" charset="0"/>
            </a:endParaRPr>
          </a:p>
          <a:p>
            <a:r>
              <a:rPr lang="de-DE" altLang="de-DE" sz="1800" dirty="0" smtClean="0">
                <a:latin typeface="+mn-lt"/>
                <a:cs typeface="Arial" charset="0"/>
              </a:rPr>
              <a:t>d</a:t>
            </a:r>
            <a:r>
              <a:rPr lang="en-US" altLang="de-DE" sz="1800" dirty="0" err="1">
                <a:latin typeface="+mn-lt"/>
                <a:cs typeface="Arial" charset="0"/>
              </a:rPr>
              <a:t>ata</a:t>
            </a:r>
            <a:r>
              <a:rPr lang="en-US" altLang="de-DE" sz="1800" dirty="0">
                <a:latin typeface="+mn-lt"/>
                <a:cs typeface="Arial" charset="0"/>
              </a:rPr>
              <a:t> pre-processing </a:t>
            </a:r>
          </a:p>
          <a:p>
            <a:r>
              <a:rPr lang="en-US" altLang="de-DE" sz="1800" dirty="0" smtClean="0">
                <a:latin typeface="+mn-lt"/>
                <a:cs typeface="Arial" charset="0"/>
              </a:rPr>
              <a:t>on FLES </a:t>
            </a:r>
            <a:r>
              <a:rPr lang="en-US" altLang="de-DE" sz="1800" dirty="0">
                <a:latin typeface="+mn-lt"/>
                <a:cs typeface="Arial" charset="0"/>
              </a:rPr>
              <a:t>input cluster</a:t>
            </a:r>
          </a:p>
        </p:txBody>
      </p:sp>
      <p:cxnSp>
        <p:nvCxnSpPr>
          <p:cNvPr id="27" name="Straight Arrow Connector 13"/>
          <p:cNvCxnSpPr>
            <a:cxnSpLocks noChangeShapeType="1"/>
          </p:cNvCxnSpPr>
          <p:nvPr/>
        </p:nvCxnSpPr>
        <p:spPr bwMode="auto">
          <a:xfrm rot="10800000">
            <a:off x="5697125" y="4374105"/>
            <a:ext cx="0" cy="322881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extBox 55"/>
          <p:cNvSpPr txBox="1"/>
          <p:nvPr/>
        </p:nvSpPr>
        <p:spPr>
          <a:xfrm rot="-2940000">
            <a:off x="6614443" y="2330411"/>
            <a:ext cx="35939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endParaRPr lang="en-US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56"/>
          <p:cNvSpPr txBox="1"/>
          <p:nvPr/>
        </p:nvSpPr>
        <p:spPr>
          <a:xfrm rot="3300000">
            <a:off x="6864985" y="2369142"/>
            <a:ext cx="34015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endParaRPr lang="en-US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45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CBM</a:t>
            </a:r>
            <a:r>
              <a:rPr lang="en-US" dirty="0"/>
              <a:t> data transport and processing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DPG Spring Meeting, Munich, March 18,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GSI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395287" y="3699030"/>
            <a:ext cx="8442431" cy="275016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2000" kern="0" dirty="0" err="1" smtClean="0"/>
              <a:t>GBTx</a:t>
            </a:r>
            <a:r>
              <a:rPr lang="en-US" sz="2000" kern="0" dirty="0" smtClean="0"/>
              <a:t> :	CERN rad.-hard interface ASIC</a:t>
            </a:r>
            <a:endParaRPr lang="en-US" sz="2000" u="sng" kern="0" dirty="0" smtClean="0"/>
          </a:p>
          <a:p>
            <a:pPr marL="0" indent="0">
              <a:buFontTx/>
              <a:buNone/>
            </a:pPr>
            <a:r>
              <a:rPr lang="en-US" sz="2000" kern="0" dirty="0" smtClean="0"/>
              <a:t>DPB : 	Data Processing Board</a:t>
            </a:r>
          </a:p>
          <a:p>
            <a:pPr marL="0" indent="0">
              <a:buFontTx/>
              <a:buNone/>
            </a:pPr>
            <a:r>
              <a:rPr lang="en-US" sz="2000" kern="0" dirty="0" smtClean="0"/>
              <a:t>TFC : 	Timing and Fast Control Syst.</a:t>
            </a:r>
            <a:endParaRPr lang="en-US" sz="2000" u="sng" kern="0" dirty="0" smtClean="0"/>
          </a:p>
          <a:p>
            <a:pPr marL="0" indent="0">
              <a:buFontTx/>
              <a:buNone/>
            </a:pPr>
            <a:r>
              <a:rPr lang="en-US" sz="2000" kern="0" dirty="0"/>
              <a:t>FLES </a:t>
            </a:r>
            <a:r>
              <a:rPr lang="en-US" sz="2000" kern="0" dirty="0" smtClean="0"/>
              <a:t>: 	First </a:t>
            </a:r>
            <a:r>
              <a:rPr lang="en-US" sz="2000" kern="0" dirty="0"/>
              <a:t>Level Event Selector</a:t>
            </a:r>
          </a:p>
          <a:p>
            <a:pPr marL="0" indent="0">
              <a:buFontTx/>
              <a:buNone/>
            </a:pPr>
            <a:r>
              <a:rPr lang="en-US" sz="1800" kern="0" dirty="0"/>
              <a:t>µ</a:t>
            </a:r>
            <a:r>
              <a:rPr lang="en-US" sz="1800" kern="0" dirty="0" smtClean="0"/>
              <a:t>slice (µS) :</a:t>
            </a:r>
            <a:r>
              <a:rPr lang="en-US" sz="2000" kern="0" dirty="0" smtClean="0"/>
              <a:t> </a:t>
            </a:r>
            <a:r>
              <a:rPr lang="en-US" sz="1800" kern="0" dirty="0" smtClean="0"/>
              <a:t>self contained data block for a subset of the experiment, minimal size depends on degree of data time sorting</a:t>
            </a:r>
          </a:p>
          <a:p>
            <a:pPr marL="0" indent="0">
              <a:buFontTx/>
              <a:buNone/>
            </a:pPr>
            <a:r>
              <a:rPr lang="en-US" sz="1800" kern="0" dirty="0" err="1" smtClean="0"/>
              <a:t>Timeslice</a:t>
            </a:r>
            <a:r>
              <a:rPr lang="en-US" sz="1800" kern="0" dirty="0" smtClean="0"/>
              <a:t> </a:t>
            </a:r>
            <a:r>
              <a:rPr lang="en-US" sz="1800" kern="0" dirty="0"/>
              <a:t>:</a:t>
            </a:r>
            <a:r>
              <a:rPr lang="en-US" sz="1800" kern="0" dirty="0" smtClean="0"/>
              <a:t> collection of µS, self contained data block for the full experiment and a given time interval, includes overlap to avoid edge losses</a:t>
            </a:r>
          </a:p>
        </p:txBody>
      </p:sp>
      <p:sp>
        <p:nvSpPr>
          <p:cNvPr id="7" name="ZoneTexte 44"/>
          <p:cNvSpPr txBox="1"/>
          <p:nvPr/>
        </p:nvSpPr>
        <p:spPr>
          <a:xfrm>
            <a:off x="106467" y="1236701"/>
            <a:ext cx="1789431" cy="14773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Free-streaming FEE</a:t>
            </a:r>
          </a:p>
          <a:p>
            <a:pPr algn="ctr"/>
            <a:r>
              <a:rPr lang="en-US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assigning </a:t>
            </a:r>
          </a:p>
          <a:p>
            <a:pPr algn="ctr"/>
            <a:r>
              <a:rPr lang="en-US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stamps </a:t>
            </a:r>
          </a:p>
          <a:p>
            <a:pPr algn="ctr"/>
            <a:r>
              <a:rPr lang="en-US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hits</a:t>
            </a:r>
            <a:endParaRPr lang="en-US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45"/>
          <p:cNvSpPr txBox="1"/>
          <p:nvPr/>
        </p:nvSpPr>
        <p:spPr>
          <a:xfrm>
            <a:off x="4213860" y="1513699"/>
            <a:ext cx="1694426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FPGA: DPB, </a:t>
            </a:r>
            <a:r>
              <a:rPr lang="en-US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µslice building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FLES interface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Connecteur droit avec flèche 46"/>
          <p:cNvCxnSpPr>
            <a:stCxn id="10" idx="3"/>
            <a:endCxn id="8" idx="1"/>
          </p:cNvCxnSpPr>
          <p:nvPr/>
        </p:nvCxnSpPr>
        <p:spPr>
          <a:xfrm flipV="1">
            <a:off x="3559175" y="1975364"/>
            <a:ext cx="654685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47"/>
          <p:cNvSpPr txBox="1"/>
          <p:nvPr/>
        </p:nvSpPr>
        <p:spPr>
          <a:xfrm>
            <a:off x="2695575" y="1790699"/>
            <a:ext cx="863600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GBTx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Connecteur droit avec flèche 48"/>
          <p:cNvCxnSpPr>
            <a:stCxn id="7" idx="3"/>
            <a:endCxn id="10" idx="1"/>
          </p:cNvCxnSpPr>
          <p:nvPr/>
        </p:nvCxnSpPr>
        <p:spPr>
          <a:xfrm>
            <a:off x="1895898" y="1975365"/>
            <a:ext cx="799677" cy="0"/>
          </a:xfrm>
          <a:prstGeom prst="straightConnector1">
            <a:avLst/>
          </a:prstGeom>
          <a:ln>
            <a:solidFill>
              <a:srgbClr val="FF99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61"/>
          <p:cNvCxnSpPr>
            <a:stCxn id="8" idx="3"/>
            <a:endCxn id="25" idx="1"/>
          </p:cNvCxnSpPr>
          <p:nvPr/>
        </p:nvCxnSpPr>
        <p:spPr>
          <a:xfrm flipV="1">
            <a:off x="5908286" y="1969388"/>
            <a:ext cx="769940" cy="597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65"/>
          <p:cNvSpPr txBox="1"/>
          <p:nvPr/>
        </p:nvSpPr>
        <p:spPr>
          <a:xfrm>
            <a:off x="3498214" y="1715988"/>
            <a:ext cx="799465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100 m</a:t>
            </a:r>
          </a:p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Optical</a:t>
            </a:r>
          </a:p>
        </p:txBody>
      </p:sp>
      <p:sp>
        <p:nvSpPr>
          <p:cNvPr id="14" name="ZoneTexte 66"/>
          <p:cNvSpPr txBox="1"/>
          <p:nvPr/>
        </p:nvSpPr>
        <p:spPr>
          <a:xfrm>
            <a:off x="5842141" y="1713754"/>
            <a:ext cx="799465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00 m</a:t>
            </a:r>
          </a:p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Optical</a:t>
            </a:r>
          </a:p>
        </p:txBody>
      </p:sp>
      <p:sp>
        <p:nvSpPr>
          <p:cNvPr id="15" name="ZoneTexte 82"/>
          <p:cNvSpPr txBox="1"/>
          <p:nvPr/>
        </p:nvSpPr>
        <p:spPr>
          <a:xfrm>
            <a:off x="1890394" y="1715988"/>
            <a:ext cx="799465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1-100cm</a:t>
            </a:r>
          </a:p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Copper</a:t>
            </a:r>
          </a:p>
        </p:txBody>
      </p:sp>
      <p:grpSp>
        <p:nvGrpSpPr>
          <p:cNvPr id="16" name="Groupe 94"/>
          <p:cNvGrpSpPr/>
          <p:nvPr/>
        </p:nvGrpSpPr>
        <p:grpSpPr>
          <a:xfrm>
            <a:off x="6678226" y="953725"/>
            <a:ext cx="2389574" cy="2042243"/>
            <a:chOff x="6678226" y="953725"/>
            <a:chExt cx="2144147" cy="2042243"/>
          </a:xfrm>
        </p:grpSpPr>
        <p:sp>
          <p:nvSpPr>
            <p:cNvPr id="17" name="ZoneTexte 70"/>
            <p:cNvSpPr txBox="1"/>
            <p:nvPr/>
          </p:nvSpPr>
          <p:spPr>
            <a:xfrm>
              <a:off x="7391401" y="1518640"/>
              <a:ext cx="1430972" cy="523220"/>
            </a:xfrm>
            <a:prstGeom prst="rect">
              <a:avLst/>
            </a:prstGeom>
            <a:noFill/>
            <a:ln w="19050">
              <a:solidFill>
                <a:srgbClr val="00B050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Event Reconstruction</a:t>
              </a:r>
            </a:p>
          </p:txBody>
        </p:sp>
        <p:sp>
          <p:nvSpPr>
            <p:cNvPr id="18" name="ZoneTexte 71"/>
            <p:cNvSpPr txBox="1"/>
            <p:nvPr/>
          </p:nvSpPr>
          <p:spPr>
            <a:xfrm>
              <a:off x="7391400" y="2198428"/>
              <a:ext cx="1430972" cy="307777"/>
            </a:xfrm>
            <a:prstGeom prst="rect">
              <a:avLst/>
            </a:prstGeom>
            <a:noFill/>
            <a:ln w="19050">
              <a:solidFill>
                <a:srgbClr val="00B050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Event Selection</a:t>
              </a:r>
            </a:p>
          </p:txBody>
        </p:sp>
        <p:cxnSp>
          <p:nvCxnSpPr>
            <p:cNvPr id="19" name="Connecteur droit avec flèche 73"/>
            <p:cNvCxnSpPr>
              <a:stCxn id="25" idx="1"/>
              <a:endCxn id="23" idx="1"/>
            </p:cNvCxnSpPr>
            <p:nvPr/>
          </p:nvCxnSpPr>
          <p:spPr>
            <a:xfrm flipV="1">
              <a:off x="6678226" y="1116269"/>
              <a:ext cx="469334" cy="853119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75"/>
            <p:cNvCxnSpPr>
              <a:stCxn id="17" idx="2"/>
              <a:endCxn id="18" idx="0"/>
            </p:cNvCxnSpPr>
            <p:nvPr/>
          </p:nvCxnSpPr>
          <p:spPr>
            <a:xfrm flipH="1">
              <a:off x="8106886" y="2041860"/>
              <a:ext cx="1" cy="156568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76"/>
            <p:cNvSpPr txBox="1"/>
            <p:nvPr/>
          </p:nvSpPr>
          <p:spPr>
            <a:xfrm>
              <a:off x="7391400" y="2688191"/>
              <a:ext cx="1430972" cy="307777"/>
            </a:xfrm>
            <a:prstGeom prst="rect">
              <a:avLst/>
            </a:prstGeom>
            <a:noFill/>
            <a:ln w="19050">
              <a:solidFill>
                <a:srgbClr val="00B050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Archiving</a:t>
              </a:r>
            </a:p>
          </p:txBody>
        </p:sp>
        <p:cxnSp>
          <p:nvCxnSpPr>
            <p:cNvPr id="22" name="Connecteur droit avec flèche 77"/>
            <p:cNvCxnSpPr>
              <a:stCxn id="18" idx="2"/>
              <a:endCxn id="21" idx="0"/>
            </p:cNvCxnSpPr>
            <p:nvPr/>
          </p:nvCxnSpPr>
          <p:spPr>
            <a:xfrm>
              <a:off x="8106886" y="2506205"/>
              <a:ext cx="0" cy="181986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83"/>
            <p:cNvSpPr txBox="1"/>
            <p:nvPr/>
          </p:nvSpPr>
          <p:spPr>
            <a:xfrm>
              <a:off x="7147560" y="962380"/>
              <a:ext cx="1674813" cy="307777"/>
            </a:xfrm>
            <a:prstGeom prst="rect">
              <a:avLst/>
            </a:prstGeom>
            <a:noFill/>
            <a:ln w="19050">
              <a:solidFill>
                <a:srgbClr val="00B050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Timeslice</a:t>
              </a:r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Building</a:t>
              </a:r>
            </a:p>
          </p:txBody>
        </p:sp>
        <p:cxnSp>
          <p:nvCxnSpPr>
            <p:cNvPr id="24" name="Connecteur droit avec flèche 85"/>
            <p:cNvCxnSpPr>
              <a:stCxn id="23" idx="2"/>
              <a:endCxn id="17" idx="0"/>
            </p:cNvCxnSpPr>
            <p:nvPr/>
          </p:nvCxnSpPr>
          <p:spPr>
            <a:xfrm>
              <a:off x="7984967" y="1270157"/>
              <a:ext cx="121920" cy="248483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60"/>
            <p:cNvSpPr txBox="1"/>
            <p:nvPr/>
          </p:nvSpPr>
          <p:spPr>
            <a:xfrm>
              <a:off x="6678226" y="953725"/>
              <a:ext cx="2144146" cy="203132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FLES</a:t>
              </a:r>
            </a:p>
          </p:txBody>
        </p:sp>
      </p:grpSp>
      <p:sp>
        <p:nvSpPr>
          <p:cNvPr id="26" name="ZoneTexte 95"/>
          <p:cNvSpPr txBox="1"/>
          <p:nvPr/>
        </p:nvSpPr>
        <p:spPr>
          <a:xfrm>
            <a:off x="2695575" y="2714029"/>
            <a:ext cx="863600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TFC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Connecteur en angle 97"/>
          <p:cNvCxnSpPr>
            <a:stCxn id="26" idx="1"/>
            <a:endCxn id="7" idx="2"/>
          </p:cNvCxnSpPr>
          <p:nvPr/>
        </p:nvCxnSpPr>
        <p:spPr>
          <a:xfrm rot="10800000">
            <a:off x="1001183" y="2714029"/>
            <a:ext cx="1694392" cy="184666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en angle 99"/>
          <p:cNvCxnSpPr>
            <a:stCxn id="26" idx="3"/>
            <a:endCxn id="8" idx="2"/>
          </p:cNvCxnSpPr>
          <p:nvPr/>
        </p:nvCxnSpPr>
        <p:spPr>
          <a:xfrm flipV="1">
            <a:off x="3559175" y="2437029"/>
            <a:ext cx="1501898" cy="461666"/>
          </a:xfrm>
          <a:prstGeom prst="bent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08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5600892" y="2513530"/>
            <a:ext cx="698371" cy="494642"/>
            <a:chOff x="5495755" y="3974239"/>
            <a:chExt cx="698371" cy="494642"/>
          </a:xfrm>
        </p:grpSpPr>
        <p:grpSp>
          <p:nvGrpSpPr>
            <p:cNvPr id="3" name="Gruppieren 2"/>
            <p:cNvGrpSpPr/>
            <p:nvPr/>
          </p:nvGrpSpPr>
          <p:grpSpPr>
            <a:xfrm>
              <a:off x="5526041" y="4265080"/>
              <a:ext cx="668085" cy="203801"/>
              <a:chOff x="5116994" y="6227931"/>
              <a:chExt cx="445116" cy="125667"/>
            </a:xfrm>
          </p:grpSpPr>
          <p:sp>
            <p:nvSpPr>
              <p:cNvPr id="8" name="Line 18"/>
              <p:cNvSpPr>
                <a:spLocks noChangeShapeType="1"/>
              </p:cNvSpPr>
              <p:nvPr/>
            </p:nvSpPr>
            <p:spPr bwMode="auto">
              <a:xfrm rot="16200000">
                <a:off x="5339549" y="6005376"/>
                <a:ext cx="3" cy="445113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000" kern="12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000" kern="12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000" kern="12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000" kern="12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000" kern="12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4000" kern="12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4000" kern="12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4000" kern="12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4000" kern="12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elvetic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Line 19"/>
              <p:cNvSpPr>
                <a:spLocks noChangeShapeType="1"/>
              </p:cNvSpPr>
              <p:nvPr/>
            </p:nvSpPr>
            <p:spPr bwMode="auto">
              <a:xfrm rot="16200000" flipH="1">
                <a:off x="5339552" y="6131040"/>
                <a:ext cx="0" cy="445116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000" kern="12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000" kern="12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000" kern="12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000" kern="12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000" kern="12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4000" kern="12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4000" kern="12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4000" kern="12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4000" kern="12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elvetica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uppieren 3"/>
            <p:cNvGrpSpPr/>
            <p:nvPr/>
          </p:nvGrpSpPr>
          <p:grpSpPr>
            <a:xfrm>
              <a:off x="5495755" y="4242683"/>
              <a:ext cx="668085" cy="203801"/>
              <a:chOff x="5116994" y="6227931"/>
              <a:chExt cx="445116" cy="125667"/>
            </a:xfrm>
          </p:grpSpPr>
          <p:sp>
            <p:nvSpPr>
              <p:cNvPr id="6" name="Line 18"/>
              <p:cNvSpPr>
                <a:spLocks noChangeShapeType="1"/>
              </p:cNvSpPr>
              <p:nvPr/>
            </p:nvSpPr>
            <p:spPr bwMode="auto">
              <a:xfrm rot="16200000">
                <a:off x="5339549" y="6005376"/>
                <a:ext cx="3" cy="445113"/>
              </a:xfrm>
              <a:prstGeom prst="line">
                <a:avLst/>
              </a:prstGeom>
              <a:noFill/>
              <a:ln w="38100">
                <a:solidFill>
                  <a:srgbClr val="305396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000" kern="12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000" kern="12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000" kern="12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000" kern="12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000" kern="12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4000" kern="12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4000" kern="12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4000" kern="12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4000" kern="12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elvetic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Line 19"/>
              <p:cNvSpPr>
                <a:spLocks noChangeShapeType="1"/>
              </p:cNvSpPr>
              <p:nvPr/>
            </p:nvSpPr>
            <p:spPr bwMode="auto">
              <a:xfrm rot="16200000" flipH="1">
                <a:off x="5339552" y="6131040"/>
                <a:ext cx="0" cy="445116"/>
              </a:xfrm>
              <a:prstGeom prst="line">
                <a:avLst/>
              </a:prstGeom>
              <a:noFill/>
              <a:ln w="38100">
                <a:solidFill>
                  <a:srgbClr val="305396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000" kern="12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itchFamily="34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4000" kern="12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itchFamily="34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4000" kern="12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itchFamily="34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4000" kern="12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itchFamily="34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4000" kern="12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4000" kern="12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4000" kern="12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4000" kern="12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4000" kern="120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elvetica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" name="Textfeld 4"/>
            <p:cNvSpPr txBox="1"/>
            <p:nvPr/>
          </p:nvSpPr>
          <p:spPr>
            <a:xfrm>
              <a:off x="5625252" y="3974239"/>
              <a:ext cx="409086" cy="276999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600" dirty="0" smtClean="0"/>
                <a:t>optical</a:t>
              </a:r>
            </a:p>
            <a:p>
              <a:pPr algn="l"/>
              <a:r>
                <a:rPr lang="en-US" sz="600" dirty="0" smtClean="0"/>
                <a:t> fibers</a:t>
              </a:r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1417503" y="2334723"/>
            <a:ext cx="2585511" cy="843720"/>
            <a:chOff x="1536439" y="5757874"/>
            <a:chExt cx="2585511" cy="843720"/>
          </a:xfrm>
        </p:grpSpPr>
        <p:sp>
          <p:nvSpPr>
            <p:cNvPr id="11" name="Line 14"/>
            <p:cNvSpPr>
              <a:spLocks noChangeShapeType="1"/>
            </p:cNvSpPr>
            <p:nvPr/>
          </p:nvSpPr>
          <p:spPr bwMode="auto">
            <a:xfrm rot="16200000">
              <a:off x="1127362" y="6182991"/>
              <a:ext cx="827680" cy="9525"/>
            </a:xfrm>
            <a:prstGeom prst="line">
              <a:avLst/>
            </a:prstGeom>
            <a:noFill/>
            <a:ln w="38100">
              <a:solidFill>
                <a:srgbClr val="FF7C80"/>
              </a:solidFill>
              <a:round/>
              <a:headEnd type="triangle" w="med" len="med"/>
              <a:tailEnd/>
            </a:ln>
            <a:effectLst/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itchFamily="34" charset="0"/>
                <a:ea typeface="+mn-ea"/>
                <a:cs typeface="+mn-cs"/>
              </a:endParaRPr>
            </a:p>
          </p:txBody>
        </p:sp>
        <p:sp>
          <p:nvSpPr>
            <p:cNvPr id="12" name="Line 18"/>
            <p:cNvSpPr>
              <a:spLocks noChangeShapeType="1"/>
            </p:cNvSpPr>
            <p:nvPr/>
          </p:nvSpPr>
          <p:spPr bwMode="auto">
            <a:xfrm rot="16200000">
              <a:off x="3649396" y="5671848"/>
              <a:ext cx="2" cy="945100"/>
            </a:xfrm>
            <a:prstGeom prst="line">
              <a:avLst/>
            </a:prstGeom>
            <a:noFill/>
            <a:ln w="38100">
              <a:solidFill>
                <a:srgbClr val="FF7C80"/>
              </a:solidFill>
              <a:round/>
              <a:headEnd/>
              <a:tailEnd/>
            </a:ln>
            <a:effectLst/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itchFamily="34" charset="0"/>
                <a:ea typeface="+mn-ea"/>
                <a:cs typeface="+mn-cs"/>
              </a:endParaRPr>
            </a:p>
          </p:txBody>
        </p:sp>
        <p:sp>
          <p:nvSpPr>
            <p:cNvPr id="13" name="Line 19"/>
            <p:cNvSpPr>
              <a:spLocks noChangeShapeType="1"/>
            </p:cNvSpPr>
            <p:nvPr/>
          </p:nvSpPr>
          <p:spPr bwMode="auto">
            <a:xfrm rot="16200000" flipH="1">
              <a:off x="3356864" y="5514248"/>
              <a:ext cx="0" cy="1530168"/>
            </a:xfrm>
            <a:prstGeom prst="line">
              <a:avLst/>
            </a:prstGeom>
            <a:noFill/>
            <a:ln w="38100">
              <a:solidFill>
                <a:srgbClr val="FF7C80"/>
              </a:solidFill>
              <a:round/>
              <a:headEnd/>
              <a:tailEnd/>
            </a:ln>
            <a:effectLst/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itchFamily="34" charset="0"/>
                <a:ea typeface="+mn-ea"/>
                <a:cs typeface="+mn-cs"/>
              </a:endParaRPr>
            </a:p>
          </p:txBody>
        </p:sp>
        <p:sp>
          <p:nvSpPr>
            <p:cNvPr id="14" name="Line 20"/>
            <p:cNvSpPr>
              <a:spLocks noChangeShapeType="1"/>
            </p:cNvSpPr>
            <p:nvPr/>
          </p:nvSpPr>
          <p:spPr bwMode="auto">
            <a:xfrm rot="16200000" flipH="1">
              <a:off x="2974320" y="5284105"/>
              <a:ext cx="1" cy="2295252"/>
            </a:xfrm>
            <a:prstGeom prst="line">
              <a:avLst/>
            </a:prstGeom>
            <a:noFill/>
            <a:ln w="38100">
              <a:solidFill>
                <a:srgbClr val="FF7C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5" name="Line 21"/>
            <p:cNvSpPr>
              <a:spLocks noChangeShapeType="1"/>
            </p:cNvSpPr>
            <p:nvPr/>
          </p:nvSpPr>
          <p:spPr bwMode="auto">
            <a:xfrm rot="16200000">
              <a:off x="2829194" y="5291375"/>
              <a:ext cx="2" cy="2585510"/>
            </a:xfrm>
            <a:prstGeom prst="line">
              <a:avLst/>
            </a:prstGeom>
            <a:noFill/>
            <a:ln w="38100">
              <a:solidFill>
                <a:srgbClr val="FF7C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 rot="16200000">
              <a:off x="1486672" y="6113933"/>
              <a:ext cx="680044" cy="1"/>
            </a:xfrm>
            <a:prstGeom prst="line">
              <a:avLst/>
            </a:prstGeom>
            <a:noFill/>
            <a:ln w="38100">
              <a:solidFill>
                <a:srgbClr val="FF7C80"/>
              </a:solidFill>
              <a:round/>
              <a:headEnd type="triangle" w="med" len="med"/>
              <a:tailEnd/>
            </a:ln>
            <a:effectLst/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itchFamily="34" charset="0"/>
                <a:ea typeface="+mn-ea"/>
                <a:cs typeface="+mn-cs"/>
              </a:endParaRPr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 rot="16200000" flipV="1">
              <a:off x="2336688" y="6024240"/>
              <a:ext cx="505419" cy="4763"/>
            </a:xfrm>
            <a:prstGeom prst="line">
              <a:avLst/>
            </a:prstGeom>
            <a:noFill/>
            <a:ln w="38100">
              <a:solidFill>
                <a:srgbClr val="FF7C80"/>
              </a:solidFill>
              <a:round/>
              <a:headEnd type="triangle" w="med" len="med"/>
              <a:tailEnd/>
            </a:ln>
            <a:effectLst/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itchFamily="34" charset="0"/>
                <a:ea typeface="+mn-ea"/>
                <a:cs typeface="+mn-cs"/>
              </a:endParaRPr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 rot="16200000" flipV="1">
              <a:off x="2991604" y="5943115"/>
              <a:ext cx="370482" cy="0"/>
            </a:xfrm>
            <a:prstGeom prst="line">
              <a:avLst/>
            </a:prstGeom>
            <a:noFill/>
            <a:ln w="38100">
              <a:solidFill>
                <a:srgbClr val="FF7C80"/>
              </a:solidFill>
              <a:round/>
              <a:headEnd type="triangle" w="med" len="med"/>
              <a:tailEnd/>
            </a:ln>
            <a:effectLst/>
            <a:extLst/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4000"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Gruppieren 18"/>
          <p:cNvGrpSpPr>
            <a:grpSpLocks noChangeAspect="1"/>
          </p:cNvGrpSpPr>
          <p:nvPr/>
        </p:nvGrpSpPr>
        <p:grpSpPr>
          <a:xfrm flipH="1">
            <a:off x="6982605" y="2045256"/>
            <a:ext cx="2019119" cy="1395155"/>
            <a:chOff x="7049793" y="1449583"/>
            <a:chExt cx="1887692" cy="1304342"/>
          </a:xfrm>
        </p:grpSpPr>
        <p:pic>
          <p:nvPicPr>
            <p:cNvPr id="20" name="Picture 2" descr="https://www.gsi.de/fileadmin/_processed_/csm_1_210116_f1fe4f176c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049793" y="1449583"/>
              <a:ext cx="1887692" cy="1304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35"/>
            <p:cNvSpPr>
              <a:spLocks noChangeArrowheads="1"/>
            </p:cNvSpPr>
            <p:nvPr/>
          </p:nvSpPr>
          <p:spPr bwMode="auto">
            <a:xfrm rot="120000">
              <a:off x="7525242" y="1980067"/>
              <a:ext cx="120577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defRPr/>
              </a:pPr>
              <a:r>
                <a:rPr lang="de-DE" altLang="de-DE" sz="1200" dirty="0">
                  <a:solidFill>
                    <a:srgbClr val="00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cs typeface="Arial" charset="0"/>
                </a:rPr>
                <a:t>g</a:t>
              </a:r>
              <a:r>
                <a:rPr lang="en-US" altLang="de-DE" sz="1200" dirty="0" err="1">
                  <a:solidFill>
                    <a:srgbClr val="00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cs typeface="Arial" charset="0"/>
                </a:rPr>
                <a:t>reen</a:t>
              </a:r>
              <a:r>
                <a:rPr lang="en-US" altLang="de-DE" sz="1200" dirty="0">
                  <a:solidFill>
                    <a:srgbClr val="00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cs typeface="Arial" charset="0"/>
                </a:rPr>
                <a:t> IT cube</a:t>
              </a:r>
            </a:p>
          </p:txBody>
        </p:sp>
      </p:grpSp>
      <p:pic>
        <p:nvPicPr>
          <p:cNvPr id="22" name="Grafik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4" y="188640"/>
            <a:ext cx="3652143" cy="2469516"/>
          </a:xfrm>
          <a:prstGeom prst="rect">
            <a:avLst/>
          </a:prstGeom>
        </p:spPr>
      </p:pic>
      <p:pic>
        <p:nvPicPr>
          <p:cNvPr id="23" name="Picture 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77777" y="2045256"/>
            <a:ext cx="922342" cy="1395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37" y="412579"/>
            <a:ext cx="4138187" cy="1632677"/>
          </a:xfrm>
          <a:prstGeom prst="rect">
            <a:avLst/>
          </a:prstGeom>
        </p:spPr>
      </p:pic>
      <p:pic>
        <p:nvPicPr>
          <p:cNvPr id="25" name="Picture 2" descr="C:\Users\emscherm\Desktop\cbm\20190204_mcbm_daq_status\p_20190128_1614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784" y="2044301"/>
            <a:ext cx="2316563" cy="130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feld 25"/>
          <p:cNvSpPr txBox="1"/>
          <p:nvPr/>
        </p:nvSpPr>
        <p:spPr>
          <a:xfrm>
            <a:off x="110594" y="196181"/>
            <a:ext cx="954107" cy="43088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100" dirty="0" err="1" smtClean="0"/>
              <a:t>mCBM</a:t>
            </a:r>
            <a:r>
              <a:rPr lang="en-US" sz="1100" dirty="0" smtClean="0"/>
              <a:t> setup</a:t>
            </a:r>
          </a:p>
          <a:p>
            <a:pPr algn="l"/>
            <a:r>
              <a:rPr lang="en-US" sz="1100" dirty="0" smtClean="0"/>
              <a:t>Cave-D (</a:t>
            </a:r>
            <a:r>
              <a:rPr lang="en-US" sz="1100" dirty="0" err="1" smtClean="0"/>
              <a:t>HTD</a:t>
            </a:r>
            <a:r>
              <a:rPr lang="en-US" sz="1100" dirty="0" smtClean="0"/>
              <a:t>)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3341314" y="2011584"/>
            <a:ext cx="1109599" cy="261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100" dirty="0" err="1" smtClean="0">
                <a:solidFill>
                  <a:schemeClr val="bg1"/>
                </a:solidFill>
              </a:rPr>
              <a:t>DAQ</a:t>
            </a:r>
            <a:r>
              <a:rPr lang="en-US" sz="1100" dirty="0" smtClean="0">
                <a:solidFill>
                  <a:schemeClr val="bg1"/>
                </a:solidFill>
              </a:rPr>
              <a:t> container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1733710" y="2790178"/>
            <a:ext cx="976549" cy="261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100" dirty="0" smtClean="0"/>
              <a:t>optical fibers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251520" y="3443091"/>
            <a:ext cx="60406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mCBM@SIS18</a:t>
            </a:r>
            <a:r>
              <a:rPr lang="de-DE" sz="20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de-DE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CBM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full system test-setup </a:t>
            </a:r>
            <a:endParaRPr lang="en-US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high-rate 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nucleus-nucleus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collisions at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GSI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/FAIR</a:t>
            </a:r>
            <a:endParaRPr lang="en-US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860282" y="4704236"/>
            <a:ext cx="542190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CBM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prototype detector systems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free-streaming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read-out and data transport to the </a:t>
            </a:r>
            <a:r>
              <a:rPr lang="en-US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mFLES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inside the </a:t>
            </a:r>
            <a:r>
              <a:rPr lang="en-US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GreenITCube</a:t>
            </a:r>
            <a:endParaRPr lang="en-US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event reconstruction and selection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10 MHz collision rate</a:t>
            </a:r>
            <a:endParaRPr lang="en-US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irst commissioning beam in December 2018</a:t>
            </a:r>
            <a:endParaRPr lang="en-US" sz="4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2" descr="http://cbm.uni-muenster.de/mcbm/more/mcbm_daq_062018/p_20180618_16225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34532" y="3889038"/>
            <a:ext cx="2072217" cy="116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ttp://cbm.uni-muenster.de/mcbm/more/mcbm_daq_062018/20180618_16231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77238" y="3895114"/>
            <a:ext cx="2066400" cy="115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2"/>
          <p:cNvSpPr/>
          <p:nvPr/>
        </p:nvSpPr>
        <p:spPr>
          <a:xfrm rot="16200000">
            <a:off x="6269395" y="3753958"/>
            <a:ext cx="10599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en-US" altLang="en-US" sz="1400" dirty="0" smtClean="0">
                <a:solidFill>
                  <a:schemeClr val="bg1"/>
                </a:solidFill>
              </a:rPr>
              <a:t>input stage</a:t>
            </a:r>
            <a:endParaRPr lang="en-US" altLang="en-US" sz="1200" b="1" dirty="0">
              <a:solidFill>
                <a:schemeClr val="bg1"/>
              </a:solidFill>
            </a:endParaRPr>
          </a:p>
        </p:txBody>
      </p:sp>
      <p:sp>
        <p:nvSpPr>
          <p:cNvPr id="34" name="Rectangle 2"/>
          <p:cNvSpPr/>
          <p:nvPr/>
        </p:nvSpPr>
        <p:spPr>
          <a:xfrm rot="5400000" flipH="1">
            <a:off x="8149811" y="4608634"/>
            <a:ext cx="1537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en-US" altLang="en-US" sz="1400" dirty="0" smtClean="0">
                <a:solidFill>
                  <a:schemeClr val="bg1"/>
                </a:solidFill>
              </a:rPr>
              <a:t>processing stage</a:t>
            </a:r>
            <a:endParaRPr lang="en-US" altLang="en-US" sz="1200" b="1" dirty="0">
              <a:solidFill>
                <a:schemeClr val="bg1"/>
              </a:solidFill>
            </a:endParaRPr>
          </a:p>
        </p:txBody>
      </p:sp>
      <p:cxnSp>
        <p:nvCxnSpPr>
          <p:cNvPr id="35" name="Gerade Verbindung mit Pfeil 34"/>
          <p:cNvCxnSpPr/>
          <p:nvPr/>
        </p:nvCxnSpPr>
        <p:spPr>
          <a:xfrm flipV="1">
            <a:off x="7362615" y="2499378"/>
            <a:ext cx="107823" cy="1137454"/>
          </a:xfrm>
          <a:prstGeom prst="straightConnector1">
            <a:avLst/>
          </a:prstGeom>
          <a:ln w="9525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feld 35"/>
          <p:cNvSpPr txBox="1"/>
          <p:nvPr/>
        </p:nvSpPr>
        <p:spPr>
          <a:xfrm>
            <a:off x="5634771" y="2968666"/>
            <a:ext cx="575799" cy="261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100" dirty="0" smtClean="0"/>
              <a:t>300 m</a:t>
            </a:r>
            <a:endParaRPr lang="en-US" dirty="0" smtClean="0"/>
          </a:p>
        </p:txBody>
      </p:sp>
      <p:sp>
        <p:nvSpPr>
          <p:cNvPr id="37" name="Textfeld 36"/>
          <p:cNvSpPr txBox="1"/>
          <p:nvPr/>
        </p:nvSpPr>
        <p:spPr>
          <a:xfrm>
            <a:off x="2679928" y="2955366"/>
            <a:ext cx="497252" cy="261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100" dirty="0" smtClean="0"/>
              <a:t>30 m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4021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/>
          <p:cNvGrpSpPr>
            <a:grpSpLocks noChangeAspect="1"/>
          </p:cNvGrpSpPr>
          <p:nvPr/>
        </p:nvGrpSpPr>
        <p:grpSpPr>
          <a:xfrm>
            <a:off x="1511660" y="800464"/>
            <a:ext cx="5517345" cy="3393621"/>
            <a:chOff x="2072483" y="800464"/>
            <a:chExt cx="4999033" cy="3074817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2483" y="800464"/>
              <a:ext cx="4999033" cy="3074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feld 9"/>
            <p:cNvSpPr txBox="1"/>
            <p:nvPr/>
          </p:nvSpPr>
          <p:spPr>
            <a:xfrm>
              <a:off x="2833360" y="1290246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1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4391980" y="1875311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5308635" y="2235351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5668675" y="2573905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4</a:t>
              </a: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5967155" y="2573905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5</a:t>
              </a: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6642230" y="1530097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6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mDAQ</a:t>
            </a:r>
            <a:r>
              <a:rPr lang="en-US" dirty="0" smtClean="0"/>
              <a:t> and </a:t>
            </a:r>
            <a:r>
              <a:rPr lang="en-US" dirty="0" err="1" smtClean="0"/>
              <a:t>mFLES</a:t>
            </a:r>
            <a:r>
              <a:rPr lang="en-US" dirty="0" smtClean="0"/>
              <a:t> 2018 (start version)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7812360" y="888250"/>
            <a:ext cx="11897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present design</a:t>
            </a:r>
            <a:endParaRPr lang="en-US" dirty="0"/>
          </a:p>
        </p:txBody>
      </p:sp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8677175"/>
              </p:ext>
            </p:extLst>
          </p:nvPr>
        </p:nvGraphicFramePr>
        <p:xfrm>
          <a:off x="268362" y="4104075"/>
          <a:ext cx="8640960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718"/>
                <a:gridCol w="542718"/>
                <a:gridCol w="2536301"/>
                <a:gridCol w="2404166"/>
                <a:gridCol w="2615057"/>
              </a:tblGrid>
              <a:tr h="250235">
                <a:tc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Device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Function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Location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err="1" smtClean="0"/>
                        <a:t>70x</a:t>
                      </a:r>
                      <a:r>
                        <a:rPr lang="en-US" sz="1600" dirty="0" smtClean="0"/>
                        <a:t>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GBTx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data concentrator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Cave, on</a:t>
                      </a:r>
                      <a:r>
                        <a:rPr lang="en-US" sz="1600" baseline="0" dirty="0" smtClean="0"/>
                        <a:t> detector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err="1" smtClean="0"/>
                        <a:t>12x</a:t>
                      </a:r>
                      <a:r>
                        <a:rPr lang="en-US" sz="1600" dirty="0" smtClean="0"/>
                        <a:t>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AFCK</a:t>
                      </a:r>
                      <a:r>
                        <a:rPr lang="en-US" sz="1600" dirty="0" smtClean="0"/>
                        <a:t>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</a:t>
                      </a:r>
                      <a:r>
                        <a:rPr lang="en-US" sz="1600" baseline="30000" dirty="0" smtClean="0"/>
                        <a:t>st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layer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FPGA board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DAQ</a:t>
                      </a:r>
                      <a:r>
                        <a:rPr lang="en-US" sz="1600" dirty="0" smtClean="0"/>
                        <a:t> container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err="1" smtClean="0"/>
                        <a:t>96x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Optical fibers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Data transport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DAQ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→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  <a:cs typeface="Times New Roman"/>
                        </a:rPr>
                        <a:t>Green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/>
                        </a:rPr>
                        <a:t> IT Cube</a:t>
                      </a: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err="1" smtClean="0"/>
                        <a:t>4x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FLIB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</a:t>
                      </a:r>
                      <a:r>
                        <a:rPr lang="en-US" sz="1600" baseline="30000" dirty="0" smtClean="0"/>
                        <a:t>nd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 layer FPGA board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Green IT Cube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err="1" smtClean="0"/>
                        <a:t>2x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mFLES</a:t>
                      </a:r>
                      <a:r>
                        <a:rPr lang="en-US" sz="1600" dirty="0" smtClean="0"/>
                        <a:t> input node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Input stage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Green IT Cube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err="1" smtClean="0"/>
                        <a:t>42x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mFLES</a:t>
                      </a:r>
                      <a:r>
                        <a:rPr lang="en-US" sz="1600" dirty="0" smtClean="0"/>
                        <a:t> compute nodes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Processing stage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Green IT Cube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Datumsplatzhalt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DPG Spring Meeting, Munich, March 18,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20" name="Fußzeilenplatzhalt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GSI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21" name="Foliennummernplatzhalt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29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ieren 14"/>
          <p:cNvGrpSpPr>
            <a:grpSpLocks noChangeAspect="1"/>
          </p:cNvGrpSpPr>
          <p:nvPr/>
        </p:nvGrpSpPr>
        <p:grpSpPr>
          <a:xfrm>
            <a:off x="1331640" y="773604"/>
            <a:ext cx="6255695" cy="4050551"/>
            <a:chOff x="1871700" y="773705"/>
            <a:chExt cx="5394052" cy="3492639"/>
          </a:xfrm>
          <a:noFill/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1700" y="773705"/>
              <a:ext cx="5394052" cy="3492639"/>
            </a:xfrm>
            <a:prstGeom prst="rect">
              <a:avLst/>
            </a:prstGeom>
            <a:grpFill/>
          </p:spPr>
        </p:pic>
        <p:sp>
          <p:nvSpPr>
            <p:cNvPr id="9" name="Textfeld 8"/>
            <p:cNvSpPr txBox="1"/>
            <p:nvPr/>
          </p:nvSpPr>
          <p:spPr>
            <a:xfrm>
              <a:off x="2771800" y="1560276"/>
              <a:ext cx="298480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1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4273520" y="1898830"/>
              <a:ext cx="298480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5308635" y="1898830"/>
              <a:ext cx="298480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6073720" y="2483895"/>
              <a:ext cx="298480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4</a:t>
              </a: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6568775" y="2820416"/>
              <a:ext cx="298480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5</a:t>
              </a: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mDAQ</a:t>
            </a:r>
            <a:r>
              <a:rPr lang="en-US" dirty="0"/>
              <a:t> and </a:t>
            </a:r>
            <a:r>
              <a:rPr lang="en-US" dirty="0" err="1"/>
              <a:t>mFLES</a:t>
            </a:r>
            <a:r>
              <a:rPr lang="en-US" dirty="0"/>
              <a:t> </a:t>
            </a:r>
            <a:r>
              <a:rPr lang="en-US" dirty="0" smtClean="0"/>
              <a:t>2019</a:t>
            </a:r>
            <a:endParaRPr lang="en-US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1095651"/>
              </p:ext>
            </p:extLst>
          </p:nvPr>
        </p:nvGraphicFramePr>
        <p:xfrm>
          <a:off x="206515" y="4399315"/>
          <a:ext cx="8775975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718"/>
                <a:gridCol w="542718"/>
                <a:gridCol w="2536301"/>
                <a:gridCol w="2768973"/>
                <a:gridCol w="2385265"/>
              </a:tblGrid>
              <a:tr h="370840">
                <a:tc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Device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Function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Location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err="1" smtClean="0"/>
                        <a:t>70x</a:t>
                      </a:r>
                      <a:r>
                        <a:rPr lang="en-US" sz="1600" dirty="0" smtClean="0"/>
                        <a:t>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GBTx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data concentrator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Cave, on</a:t>
                      </a:r>
                      <a:r>
                        <a:rPr lang="en-US" sz="1600" baseline="0" dirty="0" smtClean="0"/>
                        <a:t> detector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err="1" smtClean="0"/>
                        <a:t>6x</a:t>
                      </a:r>
                      <a:r>
                        <a:rPr lang="en-US" sz="1600" dirty="0" smtClean="0"/>
                        <a:t>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CRI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FPGA board (</a:t>
                      </a:r>
                      <a:r>
                        <a:rPr lang="en-US" sz="1600" dirty="0" err="1" smtClean="0"/>
                        <a:t>1x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layer only)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DAQ</a:t>
                      </a:r>
                      <a:r>
                        <a:rPr lang="en-US" sz="1600" dirty="0" smtClean="0"/>
                        <a:t> container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err="1" smtClean="0"/>
                        <a:t>2x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mFLES</a:t>
                      </a:r>
                      <a:r>
                        <a:rPr lang="en-US" sz="1600" dirty="0" smtClean="0"/>
                        <a:t> input node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Input stage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DAQ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 container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err="1" smtClean="0"/>
                        <a:t>96x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Optical fibers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Data transport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DAQ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→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n-lt"/>
                          <a:cs typeface="Times New Roman"/>
                        </a:rPr>
                        <a:t>Green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/>
                        </a:rPr>
                        <a:t> IT Cube</a:t>
                      </a: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err="1" smtClean="0"/>
                        <a:t>42x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mFLES</a:t>
                      </a:r>
                      <a:r>
                        <a:rPr lang="en-US" sz="1600" dirty="0" smtClean="0"/>
                        <a:t> compute nodes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Processing stage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Green IT Cube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Datumsplatzhalt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DPG Spring Meeting, Munich, March 18,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GSI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20" name="Foliennummernplatzhalt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57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mCBM</a:t>
            </a:r>
            <a:r>
              <a:rPr lang="en-US" dirty="0" smtClean="0"/>
              <a:t> @ </a:t>
            </a:r>
            <a:r>
              <a:rPr lang="en-US" dirty="0" err="1" smtClean="0"/>
              <a:t>GSI</a:t>
            </a:r>
            <a:r>
              <a:rPr lang="en-US" dirty="0" smtClean="0"/>
              <a:t> / FAIR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altLang="de-DE" noProof="0" smtClean="0">
                <a:solidFill>
                  <a:srgbClr val="000000"/>
                </a:solidFill>
              </a:rPr>
              <a:t>DPG Spring Meeting, Munich, March 18,  2019</a:t>
            </a:r>
            <a:endParaRPr lang="en-US" altLang="de-DE" noProof="0" dirty="0" smtClean="0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de-DE" smtClean="0">
                <a:solidFill>
                  <a:srgbClr val="000000"/>
                </a:solidFill>
              </a:rPr>
              <a:t>C.Sturm, GSI</a:t>
            </a: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D1B2B-A9C5-490E-B396-B442927CC454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3705"/>
            <a:ext cx="9153830" cy="369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0"/>
          <p:cNvGrpSpPr/>
          <p:nvPr/>
        </p:nvGrpSpPr>
        <p:grpSpPr>
          <a:xfrm>
            <a:off x="2550504" y="1778816"/>
            <a:ext cx="6603325" cy="4796507"/>
            <a:chOff x="2550504" y="1778816"/>
            <a:chExt cx="6603325" cy="4796507"/>
          </a:xfrm>
        </p:grpSpPr>
        <p:grpSp>
          <p:nvGrpSpPr>
            <p:cNvPr id="8" name="Group 8"/>
            <p:cNvGrpSpPr/>
            <p:nvPr/>
          </p:nvGrpSpPr>
          <p:grpSpPr>
            <a:xfrm>
              <a:off x="2550504" y="2168860"/>
              <a:ext cx="6603325" cy="4406463"/>
              <a:chOff x="2550504" y="2168860"/>
              <a:chExt cx="6603325" cy="4406463"/>
            </a:xfrm>
          </p:grpSpPr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0504" y="2168860"/>
                <a:ext cx="6603325" cy="4406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Oval 7"/>
              <p:cNvSpPr/>
              <p:nvPr/>
            </p:nvSpPr>
            <p:spPr>
              <a:xfrm>
                <a:off x="4166955" y="4059070"/>
                <a:ext cx="1215135" cy="675075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Oval 9"/>
            <p:cNvSpPr>
              <a:spLocks noChangeAspect="1"/>
            </p:cNvSpPr>
            <p:nvPr/>
          </p:nvSpPr>
          <p:spPr>
            <a:xfrm>
              <a:off x="6777244" y="1778816"/>
              <a:ext cx="540061" cy="30003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0588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2106</Words>
  <Application>Microsoft Office PowerPoint</Application>
  <PresentationFormat>Bildschirmpräsentation (4:3)</PresentationFormat>
  <Paragraphs>618</Paragraphs>
  <Slides>30</Slides>
  <Notes>0</Notes>
  <HiddenSlides>0</HiddenSlides>
  <MMClips>1</MMClips>
  <ScaleCrop>false</ScaleCrop>
  <HeadingPairs>
    <vt:vector size="4" baseType="variant">
      <vt:variant>
        <vt:lpstr>Design</vt:lpstr>
      </vt:variant>
      <vt:variant>
        <vt:i4>3</vt:i4>
      </vt:variant>
      <vt:variant>
        <vt:lpstr>Folientitel</vt:lpstr>
      </vt:variant>
      <vt:variant>
        <vt:i4>30</vt:i4>
      </vt:variant>
    </vt:vector>
  </HeadingPairs>
  <TitlesOfParts>
    <vt:vector size="33" baseType="lpstr">
      <vt:lpstr>Standarddesign</vt:lpstr>
      <vt:lpstr>Benutzerdefiniertes Design</vt:lpstr>
      <vt:lpstr>1_Benutzerdefiniertes Design</vt:lpstr>
      <vt:lpstr>PowerPoint-Präsentation</vt:lpstr>
      <vt:lpstr>Experiments exploring dense QCD matter: Rate capabilities</vt:lpstr>
      <vt:lpstr>PowerPoint-Präsentation</vt:lpstr>
      <vt:lpstr>The high-performance free-streaming DAQ system of CBM </vt:lpstr>
      <vt:lpstr>CBM data transport and processing</vt:lpstr>
      <vt:lpstr>PowerPoint-Präsentation</vt:lpstr>
      <vt:lpstr>mDAQ and mFLES 2018 (start version)</vt:lpstr>
      <vt:lpstr>mDAQ and mFLES 2019</vt:lpstr>
      <vt:lpstr>mCBM @ GSI / FAIR</vt:lpstr>
      <vt:lpstr>Design of the mCBM test-setup</vt:lpstr>
      <vt:lpstr>Monte Carlo shielding calculations (FLUKA)</vt:lpstr>
      <vt:lpstr>Hit rates at mCBM (simulation)</vt:lpstr>
      <vt:lpstr>mCBM benchmark observable: Λ reconstruction</vt:lpstr>
      <vt:lpstr>Λ production at SIS18 energies – mCBM reference data   </vt:lpstr>
      <vt:lpstr>Construction of mCBM</vt:lpstr>
      <vt:lpstr>Construction of mCBM</vt:lpstr>
      <vt:lpstr>Diamond T0 counter: first preliminary results</vt:lpstr>
      <vt:lpstr>mSTS - first preliminary results</vt:lpstr>
      <vt:lpstr>mMUCH - first preliminary results</vt:lpstr>
      <vt:lpstr>mTRD subsystem</vt:lpstr>
      <vt:lpstr>mTOF - first preliminary results</vt:lpstr>
      <vt:lpstr>mRICH subsystem</vt:lpstr>
      <vt:lpstr>mFLES (First Level Event Selection)</vt:lpstr>
      <vt:lpstr>First commissioning with beam during machine engineering runs, December 2018 </vt:lpstr>
      <vt:lpstr>mCBM commissioning data taking, March 16, 2019</vt:lpstr>
      <vt:lpstr>Summary</vt:lpstr>
      <vt:lpstr>PowerPoint-Präsentation</vt:lpstr>
      <vt:lpstr>mCBM data taking at FAIR Phase-0</vt:lpstr>
      <vt:lpstr>Transition from DPBs to CRI in 2019</vt:lpstr>
      <vt:lpstr>CBM Collaboration: 55 institutions, 470 members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CSturm</dc:creator>
  <cp:lastModifiedBy>Sturm, Christian Dr.</cp:lastModifiedBy>
  <cp:revision>1496</cp:revision>
  <dcterms:modified xsi:type="dcterms:W3CDTF">2019-04-29T12:03:45Z</dcterms:modified>
</cp:coreProperties>
</file>