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6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  <p:sldMasterId id="2147483675" r:id="rId2"/>
    <p:sldMasterId id="2147483679" r:id="rId3"/>
    <p:sldMasterId id="2147483683" r:id="rId4"/>
    <p:sldMasterId id="2147483692" r:id="rId5"/>
    <p:sldMasterId id="2147483696" r:id="rId6"/>
    <p:sldMasterId id="2147483703" r:id="rId7"/>
  </p:sldMasterIdLst>
  <p:notesMasterIdLst>
    <p:notesMasterId r:id="rId35"/>
  </p:notesMasterIdLst>
  <p:sldIdLst>
    <p:sldId id="256" r:id="rId8"/>
    <p:sldId id="653" r:id="rId9"/>
    <p:sldId id="1192" r:id="rId10"/>
    <p:sldId id="1196" r:id="rId11"/>
    <p:sldId id="984" r:id="rId12"/>
    <p:sldId id="1169" r:id="rId13"/>
    <p:sldId id="913" r:id="rId14"/>
    <p:sldId id="359" r:id="rId15"/>
    <p:sldId id="912" r:id="rId16"/>
    <p:sldId id="1195" r:id="rId17"/>
    <p:sldId id="1141" r:id="rId18"/>
    <p:sldId id="1158" r:id="rId19"/>
    <p:sldId id="320" r:id="rId20"/>
    <p:sldId id="319" r:id="rId21"/>
    <p:sldId id="462" r:id="rId22"/>
    <p:sldId id="1194" r:id="rId23"/>
    <p:sldId id="1197" r:id="rId24"/>
    <p:sldId id="1181" r:id="rId25"/>
    <p:sldId id="1193" r:id="rId26"/>
    <p:sldId id="854" r:id="rId27"/>
    <p:sldId id="649" r:id="rId28"/>
    <p:sldId id="455" r:id="rId29"/>
    <p:sldId id="1113" r:id="rId30"/>
    <p:sldId id="1180" r:id="rId31"/>
    <p:sldId id="594" r:id="rId32"/>
    <p:sldId id="257" r:id="rId33"/>
    <p:sldId id="1151" r:id="rId34"/>
  </p:sldIdLst>
  <p:sldSz cx="9144000" cy="6858000" type="screen4x3"/>
  <p:notesSz cx="6858000" cy="9144000"/>
  <p:defaultTextStyle>
    <a:defPPr>
      <a:defRPr lang="en-US"/>
    </a:defPPr>
    <a:lvl1pPr marL="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757"/>
    <p:restoredTop sz="94737"/>
  </p:normalViewPr>
  <p:slideViewPr>
    <p:cSldViewPr snapToGrid="0" snapToObjects="1">
      <p:cViewPr varScale="1">
        <p:scale>
          <a:sx n="87" d="100"/>
          <a:sy n="87" d="100"/>
        </p:scale>
        <p:origin x="4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AF57A9-BB12-0847-9AD2-9CDD2A87CE96}" type="datetimeFigureOut">
              <a:rPr lang="en-US" smtClean="0"/>
              <a:t>8/30/19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86E7E-5B3E-934E-9DCF-28CCB88B1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40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482A1-C57B-4646-B465-83AF9B114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1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482A1-C57B-4646-B465-83AF9B114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695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AF13DB-AFD8-4606-8509-6D0FA709431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7570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59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482A1-C57B-4646-B465-83AF9B114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258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482A1-C57B-4646-B465-83AF9B114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287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>
            <a:extLst>
              <a:ext uri="{FF2B5EF4-FFF2-40B4-BE49-F238E27FC236}">
                <a16:creationId xmlns:a16="http://schemas.microsoft.com/office/drawing/2014/main" id="{0FEB0F9C-C972-ED4E-B226-9EE3BE9E0C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2950"/>
            <a:ext cx="4956175" cy="3717925"/>
          </a:xfrm>
        </p:spPr>
      </p:sp>
      <p:sp>
        <p:nvSpPr>
          <p:cNvPr id="66562" name="Notes Placeholder 2">
            <a:extLst>
              <a:ext uri="{FF2B5EF4-FFF2-40B4-BE49-F238E27FC236}">
                <a16:creationId xmlns:a16="http://schemas.microsoft.com/office/drawing/2014/main" id="{AF048732-14E4-D148-81A9-D7783550DD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6A04051E-6F7C-8C45-A1DA-192300526A54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fld id="{D3B1EA32-E619-5B40-BC53-F02F0BF46AE5}" type="slidenum">
              <a:rPr lang="en-US" altLang="en-US">
                <a:solidFill>
                  <a:srgbClr val="000000"/>
                </a:solidFill>
                <a:ea typeface="DejaVu Sans" charset="0"/>
                <a:cs typeface="DejaVu Sans" charset="0"/>
              </a:rPr>
              <a:pPr/>
              <a:t>9</a:t>
            </a:fld>
            <a:endParaRPr lang="en-US" altLang="en-US">
              <a:solidFill>
                <a:srgbClr val="000000"/>
              </a:solidFill>
              <a:ea typeface="DejaVu Sans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401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D14A73-B9A0-4385-9E9A-34FD13BABFAA}" type="slidenum">
              <a:rPr kumimoji="0" lang="fr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822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">
            <a:extLst>
              <a:ext uri="{FF2B5EF4-FFF2-40B4-BE49-F238E27FC236}">
                <a16:creationId xmlns:a16="http://schemas.microsoft.com/office/drawing/2014/main" id="{2A4AFB60-C940-3B4C-BFBE-0C235DD456C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fld id="{54BF68DC-E59D-A548-9A12-458AAB96F2C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2467" name="Rectangle 1">
            <a:extLst>
              <a:ext uri="{FF2B5EF4-FFF2-40B4-BE49-F238E27FC236}">
                <a16:creationId xmlns:a16="http://schemas.microsoft.com/office/drawing/2014/main" id="{6C3A8E76-2987-8F4D-B796-7D5468E53F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Text Box 2">
            <a:extLst>
              <a:ext uri="{FF2B5EF4-FFF2-40B4-BE49-F238E27FC236}">
                <a16:creationId xmlns:a16="http://schemas.microsoft.com/office/drawing/2014/main" id="{5E72957A-3CFF-4647-8FE1-16BEC5AD5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914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">
            <a:extLst>
              <a:ext uri="{FF2B5EF4-FFF2-40B4-BE49-F238E27FC236}">
                <a16:creationId xmlns:a16="http://schemas.microsoft.com/office/drawing/2014/main" id="{B40DE317-396E-AE4D-8917-A70206053AE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</a:tabLst>
              <a:defRPr/>
            </a:pPr>
            <a:fld id="{3317AE9B-4F31-1C45-923D-468008C9447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</a:tabLst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963" name="Rectangle 1">
            <a:extLst>
              <a:ext uri="{FF2B5EF4-FFF2-40B4-BE49-F238E27FC236}">
                <a16:creationId xmlns:a16="http://schemas.microsoft.com/office/drawing/2014/main" id="{3A83A581-4A61-BE40-9CE1-BB6519D7A8E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2" name="Text Box 2">
            <a:extLst>
              <a:ext uri="{FF2B5EF4-FFF2-40B4-BE49-F238E27FC236}">
                <a16:creationId xmlns:a16="http://schemas.microsoft.com/office/drawing/2014/main" id="{653B7B66-1B4C-024A-A413-C8E2EA29D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7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482A1-C57B-4646-B465-83AF9B114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959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E482A1-C57B-4646-B465-83AF9B114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12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487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E340-6B61-8740-8B75-0EEFD3F56D58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B6D2-9B5F-A54E-91CA-FABD7CF7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520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E340-6B61-8740-8B75-0EEFD3F56D58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B6D2-9B5F-A54E-91CA-FABD7CF7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740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E340-6B61-8740-8B75-0EEFD3F56D58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B6D2-9B5F-A54E-91CA-FABD7CF7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04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F37E0A67-EE80-D340-AD3E-146752C040C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05.11.2015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9AFA8439-DC9A-7247-B4F7-4F9F5105E80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Eucard WS - Firenze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E494EDD-068A-6341-A1BA-DF1B83D0B1F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89D0C2-649D-3948-95DB-64091CF26A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35110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7423150" cy="7937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F4CDF-7CC2-C74A-BC96-112C520D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ea typeface="ＭＳ Ｐゴシック" panose="020B0600070205080204" pitchFamily="34" charset="-128"/>
              </a:defRPr>
            </a:lvl1pPr>
          </a:lstStyle>
          <a:p>
            <a:fld id="{221CD6B1-C1DF-ED48-BCFD-743E713CD805}" type="datetime1">
              <a:rPr lang="en-GB" altLang="en-US"/>
              <a:pPr/>
              <a:t>30/08/2019</a:t>
            </a:fld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17A0D2-9C0D-834C-9C41-CE498907D0E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fld id="{59A70888-AB00-874C-8DD9-317A72D3B0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1608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24171AF-ADC1-CC4D-8719-4CC5BFBAC85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9378F38-0C66-7F4D-8F85-AFEEFF6207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8243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5745" y="6538861"/>
            <a:ext cx="20574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88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19"/>
          <p:cNvSpPr>
            <a:spLocks noGrp="1"/>
          </p:cNvSpPr>
          <p:nvPr>
            <p:ph type="dt" sz="half" idx="2"/>
          </p:nvPr>
        </p:nvSpPr>
        <p:spPr>
          <a:xfrm>
            <a:off x="16002" y="6554226"/>
            <a:ext cx="20574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88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LCs - Granada - May 2019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4554" y="6551052"/>
            <a:ext cx="3254892" cy="36512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88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Steinar Stapnes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28650" y="1698129"/>
            <a:ext cx="7886700" cy="4232411"/>
          </a:xfrm>
          <a:prstGeom prst="rect">
            <a:avLst/>
          </a:prstGeom>
        </p:spPr>
        <p:txBody>
          <a:bodyPr lIns="100564" tIns="50282" rIns="100564" bIns="50282"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 b="0" i="0"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 b="0" i="0"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 b="0" i="0"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 b="0" i="0"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1248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5745" y="6538861"/>
            <a:ext cx="20574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88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19"/>
          <p:cNvSpPr>
            <a:spLocks noGrp="1"/>
          </p:cNvSpPr>
          <p:nvPr>
            <p:ph type="dt" sz="half" idx="2"/>
          </p:nvPr>
        </p:nvSpPr>
        <p:spPr>
          <a:xfrm>
            <a:off x="16002" y="6554226"/>
            <a:ext cx="20574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88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LCs - Granada - May 2019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4554" y="6551052"/>
            <a:ext cx="3254892" cy="36512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88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Steinar Stapnes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628650" y="1698129"/>
            <a:ext cx="7886700" cy="4232411"/>
          </a:xfrm>
          <a:prstGeom prst="rect">
            <a:avLst/>
          </a:prstGeom>
        </p:spPr>
        <p:txBody>
          <a:bodyPr lIns="100564" tIns="50282" rIns="100564" bIns="50282"/>
          <a:lstStyle>
            <a:lvl1pPr>
              <a:defRPr b="0" i="0"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 b="0" i="0"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 b="0" i="0"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 b="0" i="0"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 b="0" i="0"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8318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1" y="1600203"/>
            <a:ext cx="7467600" cy="4525963"/>
          </a:xfrm>
          <a:prstGeom prst="rect">
            <a:avLst/>
          </a:prstGeo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68388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LCs - Granada - May 2019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>
                <a:solidFill>
                  <a:prstClr val="black">
                    <a:tint val="75000"/>
                  </a:prstClr>
                </a:solidFill>
              </a:rPr>
              <a:t>Steinar Stapnes</a:t>
            </a: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0BD53D-0F42-B742-A897-5EF936631EAF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221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3402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990600" y="6356351"/>
            <a:ext cx="6690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L.Rossi - LHC future @ Open symposium EUSPP-Granada May 2019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1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3" y="381001"/>
            <a:ext cx="3134659" cy="1694169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49"/>
            <a:ext cx="6480000" cy="349251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400" b="1" i="1">
                <a:solidFill>
                  <a:srgbClr val="700A0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065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E340-6B61-8740-8B75-0EEFD3F56D58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B6D2-9B5F-A54E-91CA-FABD7CF7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973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1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6356351"/>
            <a:ext cx="6627000" cy="360000"/>
          </a:xfrm>
        </p:spPr>
        <p:txBody>
          <a:bodyPr/>
          <a:lstStyle/>
          <a:p>
            <a:r>
              <a:rPr lang="en-GB" noProof="0"/>
              <a:t>L.Rossi - LHC future @ Open symposium EUSPP-Granada May 2019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35809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3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7" y="1215232"/>
            <a:ext cx="4041775" cy="639763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7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1"/>
            <a:ext cx="6627000" cy="360000"/>
          </a:xfrm>
        </p:spPr>
        <p:txBody>
          <a:bodyPr/>
          <a:lstStyle/>
          <a:p>
            <a:r>
              <a:rPr lang="en-GB" noProof="0"/>
              <a:t>L.Rossi - LHC future @ Open symposium EUSPP-Granada May 2019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5054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1"/>
            <a:ext cx="6627000" cy="360000"/>
          </a:xfrm>
        </p:spPr>
        <p:txBody>
          <a:bodyPr/>
          <a:lstStyle/>
          <a:p>
            <a:r>
              <a:rPr lang="en-GB" noProof="0"/>
              <a:t>L.Rossi - LHC future @ Open symposium EUSPP-Granada May 2019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814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1"/>
            <a:ext cx="6553200" cy="360000"/>
          </a:xfrm>
        </p:spPr>
        <p:txBody>
          <a:bodyPr/>
          <a:lstStyle/>
          <a:p>
            <a:r>
              <a:rPr lang="en-GB" noProof="0"/>
              <a:t>L.Rossi - LHC future @ Open symposium EUSPP-Granada May 2019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1000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1"/>
            <a:ext cx="6550800" cy="360000"/>
          </a:xfrm>
        </p:spPr>
        <p:txBody>
          <a:bodyPr/>
          <a:lstStyle/>
          <a:p>
            <a:r>
              <a:rPr lang="en-GB" noProof="0"/>
              <a:t>L.Rossi - LHC future @ Open symposium EUSPP-Granada May 2019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</p:spTree>
    <p:extLst>
      <p:ext uri="{BB962C8B-B14F-4D97-AF65-F5344CB8AC3E}">
        <p14:creationId xmlns:p14="http://schemas.microsoft.com/office/powerpoint/2010/main" val="14803572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219200" y="6356351"/>
            <a:ext cx="6573000" cy="360000"/>
          </a:xfrm>
        </p:spPr>
        <p:txBody>
          <a:bodyPr/>
          <a:lstStyle/>
          <a:p>
            <a:r>
              <a:rPr lang="en-GB" noProof="0"/>
              <a:t>L.Rossi - LHC future @ Open symposium EUSPP-Granada May 2019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7" name="Image 6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3" y="381001"/>
            <a:ext cx="3134659" cy="169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453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775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836189AC-F687-054C-8C47-D866F55B716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05.11.2015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37B06DD0-E2E6-2143-956C-F0173B95DF1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Eucard WS - Firenze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DBDC7108-107A-4F49-B124-81538CBADB6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E5CB35-830F-3441-95C2-1C673D0524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579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986CE-81DF-9645-96A7-0006943855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77263" y="6475413"/>
            <a:ext cx="501650" cy="365125"/>
          </a:xfrm>
        </p:spPr>
        <p:txBody>
          <a:bodyPr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F72EC237-ADC0-0E48-AC91-B4BA459F1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8261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0005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E340-6B61-8740-8B75-0EEFD3F56D58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B6D2-9B5F-A54E-91CA-FABD7CF7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869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14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549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6727" y="2420890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640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3410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7467600" cy="1143000"/>
          </a:xfrm>
        </p:spPr>
        <p:txBody>
          <a:bodyPr/>
          <a:lstStyle/>
          <a:p>
            <a:r>
              <a:rPr kumimoji="0" lang="fr-CH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2"/>
            <a:ext cx="3657600" cy="4350385"/>
          </a:xfrm>
        </p:spPr>
        <p:txBody>
          <a:bodyPr/>
          <a:lstStyle>
            <a:lvl1pPr>
              <a:defRPr sz="3467"/>
            </a:lvl1pPr>
            <a:lvl2pPr>
              <a:defRPr sz="2933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fr-CH"/>
              <a:t>Click to edit Master text styles</a:t>
            </a:r>
          </a:p>
          <a:p>
            <a:pPr lvl="1" eaLnBrk="1" latinLnBrk="0" hangingPunct="1"/>
            <a:r>
              <a:rPr lang="fr-CH"/>
              <a:t>Second level</a:t>
            </a:r>
          </a:p>
          <a:p>
            <a:pPr lvl="2" eaLnBrk="1" latinLnBrk="0" hangingPunct="1"/>
            <a:r>
              <a:rPr lang="fr-CH"/>
              <a:t>Third level</a:t>
            </a:r>
          </a:p>
          <a:p>
            <a:pPr lvl="3" eaLnBrk="1" latinLnBrk="0" hangingPunct="1"/>
            <a:r>
              <a:rPr lang="fr-CH"/>
              <a:t>Fourth level</a:t>
            </a:r>
          </a:p>
          <a:p>
            <a:pPr lvl="4" eaLnBrk="1" latinLnBrk="0" hangingPunct="1"/>
            <a:r>
              <a:rPr lang="fr-CH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23/11/2018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Etude FCC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7" y="6356352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068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79705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0" y="6569116"/>
            <a:ext cx="9144000" cy="2308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fr-CH" sz="900" dirty="0">
                <a:solidFill>
                  <a:schemeClr val="bg1"/>
                </a:solidFill>
              </a:rPr>
              <a:t>Davide Tommasini                                                                                        16 T </a:t>
            </a:r>
            <a:r>
              <a:rPr lang="fr-CH" sz="900" dirty="0" err="1">
                <a:solidFill>
                  <a:schemeClr val="bg1"/>
                </a:solidFill>
              </a:rPr>
              <a:t>magnet</a:t>
            </a:r>
            <a:r>
              <a:rPr lang="fr-CH" sz="900" dirty="0">
                <a:solidFill>
                  <a:schemeClr val="bg1"/>
                </a:solidFill>
              </a:rPr>
              <a:t> R&amp;D </a:t>
            </a:r>
            <a:r>
              <a:rPr lang="fr-CH" sz="900" dirty="0" err="1">
                <a:solidFill>
                  <a:schemeClr val="bg1"/>
                </a:solidFill>
              </a:rPr>
              <a:t>overview</a:t>
            </a:r>
            <a:r>
              <a:rPr lang="fr-CH" sz="900" baseline="0" dirty="0">
                <a:solidFill>
                  <a:schemeClr val="bg1"/>
                </a:solidFill>
              </a:rPr>
              <a:t>                                                                                            </a:t>
            </a:r>
            <a:r>
              <a:rPr lang="fr-CH" sz="900" dirty="0">
                <a:solidFill>
                  <a:schemeClr val="bg1"/>
                </a:solidFill>
              </a:rPr>
              <a:t>FCC Week 2019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03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8" y="2703285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47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E340-6B61-8740-8B75-0EEFD3F56D58}" type="datetimeFigureOut">
              <a:rPr lang="en-US" smtClean="0"/>
              <a:t>8/30/19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B6D2-9B5F-A54E-91CA-FABD7CF7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38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E340-6B61-8740-8B75-0EEFD3F56D58}" type="datetimeFigureOut">
              <a:rPr lang="en-US" smtClean="0"/>
              <a:t>8/30/19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B6D2-9B5F-A54E-91CA-FABD7CF7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14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E340-6B61-8740-8B75-0EEFD3F56D58}" type="datetimeFigureOut">
              <a:rPr lang="en-US" smtClean="0"/>
              <a:t>8/30/19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B6D2-9B5F-A54E-91CA-FABD7CF7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6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E340-6B61-8740-8B75-0EEFD3F56D58}" type="datetimeFigureOut">
              <a:rPr lang="en-US" smtClean="0"/>
              <a:t>8/30/19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B6D2-9B5F-A54E-91CA-FABD7CF7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79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E340-6B61-8740-8B75-0EEFD3F56D58}" type="datetimeFigureOut">
              <a:rPr lang="en-US" smtClean="0"/>
              <a:t>8/30/19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B6D2-9B5F-A54E-91CA-FABD7CF7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381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4E340-6B61-8740-8B75-0EEFD3F56D58}" type="datetimeFigureOut">
              <a:rPr lang="en-US" smtClean="0"/>
              <a:t>8/30/19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B6D2-9B5F-A54E-91CA-FABD7CF7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71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4E340-6B61-8740-8B75-0EEFD3F56D58}" type="datetimeFigureOut">
              <a:rPr lang="en-US" smtClean="0"/>
              <a:t>8/30/19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6B6D2-9B5F-A54E-91CA-FABD7CF7D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7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AutoShape 1">
            <a:extLst>
              <a:ext uri="{FF2B5EF4-FFF2-40B4-BE49-F238E27FC236}">
                <a16:creationId xmlns:a16="http://schemas.microsoft.com/office/drawing/2014/main" id="{3560A5D2-470F-9D46-897F-CA57A949E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custGeom>
            <a:avLst/>
            <a:gdLst>
              <a:gd name="T0" fmla="*/ 2147483646 w 25400"/>
              <a:gd name="T1" fmla="*/ 2147483646 h 2117"/>
              <a:gd name="T2" fmla="*/ 2147483646 w 25400"/>
              <a:gd name="T3" fmla="*/ 2147483646 h 2117"/>
              <a:gd name="T4" fmla="*/ 0 w 25400"/>
              <a:gd name="T5" fmla="*/ 2147483646 h 2117"/>
              <a:gd name="T6" fmla="*/ 2147483646 w 25400"/>
              <a:gd name="T7" fmla="*/ 0 h 211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5400"/>
              <a:gd name="T13" fmla="*/ 0 h 2117"/>
              <a:gd name="T14" fmla="*/ 25400 w 25400"/>
              <a:gd name="T15" fmla="*/ 2117 h 21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400" h="2117">
                <a:moveTo>
                  <a:pt x="0" y="0"/>
                </a:moveTo>
                <a:lnTo>
                  <a:pt x="25400" y="0"/>
                </a:lnTo>
                <a:lnTo>
                  <a:pt x="25400" y="2117"/>
                </a:lnTo>
                <a:lnTo>
                  <a:pt x="0" y="2117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3368"/>
              </a:gs>
              <a:gs pos="100000">
                <a:srgbClr val="8BA2B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BF214D19-F85B-9A4F-8D3E-86378C318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0"/>
            <a:ext cx="742315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E7349378-B3DA-104C-8B45-E88C400B313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1657350" y="9534525"/>
            <a:ext cx="1441450" cy="33655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05.11.2015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F1F8AF-1B5E-8144-87BB-B837C73AF58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6400800" y="12830175"/>
            <a:ext cx="4603750" cy="33655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Eucard WS - Firenze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BF3F1E2A-C703-5142-B15C-3FB4EA7B480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704263" y="6524625"/>
            <a:ext cx="9080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8C3CF5F7-A3F6-0149-9B8E-253F814826B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3" name="Rectangle 8">
            <a:extLst>
              <a:ext uri="{FF2B5EF4-FFF2-40B4-BE49-F238E27FC236}">
                <a16:creationId xmlns:a16="http://schemas.microsoft.com/office/drawing/2014/main" id="{A9D6797B-B9C5-524A-B527-6CE37DF9C3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3250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58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pic>
        <p:nvPicPr>
          <p:cNvPr id="39944" name="Picture 2">
            <a:extLst>
              <a:ext uri="{FF2B5EF4-FFF2-40B4-BE49-F238E27FC236}">
                <a16:creationId xmlns:a16="http://schemas.microsoft.com/office/drawing/2014/main" id="{73A2727F-DA39-6942-B039-4BF3AC641452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6873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28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95" r:id="rId4"/>
  </p:sldLayoutIdLst>
  <p:hf sldNum="0" hdr="0"/>
  <p:txStyles>
    <p:titleStyle>
      <a:lvl1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2pPr>
      <a:lvl3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3pPr>
      <a:lvl4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4pPr>
      <a:lvl5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5pPr>
      <a:lvl6pPr marL="2514600" indent="-228600" algn="l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6pPr>
      <a:lvl7pPr marL="2971800" indent="-228600" algn="l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7pPr>
      <a:lvl8pPr marL="3429000" indent="-228600" algn="l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8pPr>
      <a:lvl9pPr marL="3886200" indent="-228600" algn="l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1647" y="197420"/>
            <a:ext cx="539779" cy="637720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6583195"/>
            <a:ext cx="9144000" cy="279417"/>
          </a:xfrm>
          <a:prstGeom prst="rect">
            <a:avLst/>
          </a:prstGeom>
          <a:solidFill>
            <a:srgbClr val="2252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80" tIns="34240" rIns="68480" bIns="34240" rtlCol="0" anchor="ctr"/>
          <a:lstStyle/>
          <a:p>
            <a:pPr algn="ctr"/>
            <a:endParaRPr lang="en-US" sz="1157" b="0" i="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7961"/>
            <a:ext cx="7886700" cy="750434"/>
          </a:xfrm>
          <a:prstGeom prst="rect">
            <a:avLst/>
          </a:prstGeom>
        </p:spPr>
        <p:txBody>
          <a:bodyPr vert="horz" lIns="100564" tIns="50282" rIns="100564" bIns="50282" rtlCol="0" anchor="ctr">
            <a:no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44554" y="6551052"/>
            <a:ext cx="3254892" cy="365125"/>
          </a:xfrm>
          <a:prstGeom prst="rect">
            <a:avLst/>
          </a:prstGeom>
        </p:spPr>
        <p:txBody>
          <a:bodyPr vert="horz" lIns="100564" tIns="50282" rIns="100564" bIns="50282" rtlCol="0" anchor="ctr" anchorCtr="0"/>
          <a:lstStyle>
            <a:lvl1pPr algn="ctr">
              <a:defRPr sz="88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Steinar Stapnes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5745" y="6538861"/>
            <a:ext cx="20574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r">
              <a:defRPr sz="88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fld id="{DEF62AA5-A9F9-344C-9738-C68EB5A8ED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2"/>
          </p:nvPr>
        </p:nvSpPr>
        <p:spPr>
          <a:xfrm>
            <a:off x="16002" y="6554226"/>
            <a:ext cx="2057400" cy="365125"/>
          </a:xfrm>
          <a:prstGeom prst="rect">
            <a:avLst/>
          </a:prstGeom>
        </p:spPr>
        <p:txBody>
          <a:bodyPr vert="horz" lIns="100564" tIns="50282" rIns="100564" bIns="50282" rtlCol="0" anchor="ctr"/>
          <a:lstStyle>
            <a:lvl1pPr algn="l">
              <a:defRPr sz="885" b="0" i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r>
              <a:rPr lang="en-US"/>
              <a:t>LCs - Granada - May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9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</p:sldLayoutIdLst>
  <p:hf hdr="0"/>
  <p:txStyles>
    <p:titleStyle>
      <a:lvl1pPr algn="ctr" defTabSz="513573" rtl="0" eaLnBrk="1" latinLnBrk="0" hangingPunct="1">
        <a:lnSpc>
          <a:spcPct val="90000"/>
        </a:lnSpc>
        <a:spcBef>
          <a:spcPct val="0"/>
        </a:spcBef>
        <a:buNone/>
        <a:defRPr sz="2996" b="0" i="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256787" indent="-256787" algn="l" defTabSz="513573" rtl="0" eaLnBrk="1" latinLnBrk="0" hangingPunct="1">
        <a:lnSpc>
          <a:spcPct val="90000"/>
        </a:lnSpc>
        <a:spcBef>
          <a:spcPts val="562"/>
        </a:spcBef>
        <a:buFont typeface="Arial" charset="0"/>
        <a:buChar char="•"/>
        <a:defRPr sz="1498" i="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70775" indent="-213989" algn="l" defTabSz="513573" rtl="0" eaLnBrk="1" latinLnBrk="0" hangingPunct="1">
        <a:lnSpc>
          <a:spcPct val="90000"/>
        </a:lnSpc>
        <a:spcBef>
          <a:spcPts val="281"/>
        </a:spcBef>
        <a:buFont typeface="Arial" charset="0"/>
        <a:buChar char="•"/>
        <a:defRPr sz="1362" kern="1200">
          <a:solidFill>
            <a:schemeClr val="tx1"/>
          </a:solidFill>
          <a:latin typeface="+mn-lt"/>
          <a:ea typeface="+mn-ea"/>
          <a:cs typeface="+mn-cs"/>
        </a:defRPr>
      </a:lvl2pPr>
      <a:lvl3pPr marL="727563" indent="-213989" algn="l" defTabSz="513573" rtl="0" eaLnBrk="1" latinLnBrk="0" hangingPunct="1">
        <a:lnSpc>
          <a:spcPct val="90000"/>
        </a:lnSpc>
        <a:spcBef>
          <a:spcPts val="281"/>
        </a:spcBef>
        <a:buFont typeface="Arial" charset="0"/>
        <a:buChar char="•"/>
        <a:defRPr sz="1226" kern="1200">
          <a:solidFill>
            <a:schemeClr val="tx1"/>
          </a:solidFill>
          <a:latin typeface="+mn-lt"/>
          <a:ea typeface="+mn-ea"/>
          <a:cs typeface="+mn-cs"/>
        </a:defRPr>
      </a:lvl3pPr>
      <a:lvl4pPr marL="984350" indent="-213989" algn="l" defTabSz="513573" rtl="0" eaLnBrk="1" latinLnBrk="0" hangingPunct="1">
        <a:lnSpc>
          <a:spcPct val="90000"/>
        </a:lnSpc>
        <a:spcBef>
          <a:spcPts val="281"/>
        </a:spcBef>
        <a:buFont typeface="Arial" charset="0"/>
        <a:buChar char="•"/>
        <a:defRPr sz="1022" kern="1200">
          <a:solidFill>
            <a:schemeClr val="tx1"/>
          </a:solidFill>
          <a:latin typeface="+mn-lt"/>
          <a:ea typeface="+mn-ea"/>
          <a:cs typeface="+mn-cs"/>
        </a:defRPr>
      </a:lvl4pPr>
      <a:lvl5pPr marL="1241135" indent="-213989" algn="l" defTabSz="513573" rtl="0" eaLnBrk="1" latinLnBrk="0" hangingPunct="1">
        <a:lnSpc>
          <a:spcPct val="90000"/>
        </a:lnSpc>
        <a:spcBef>
          <a:spcPts val="281"/>
        </a:spcBef>
        <a:buFont typeface="Arial" charset="0"/>
        <a:buChar char="•"/>
        <a:defRPr sz="885" kern="1200">
          <a:solidFill>
            <a:schemeClr val="tx1"/>
          </a:solidFill>
          <a:latin typeface="+mn-lt"/>
          <a:ea typeface="+mn-ea"/>
          <a:cs typeface="+mn-cs"/>
        </a:defRPr>
      </a:lvl5pPr>
      <a:lvl6pPr marL="1412327" indent="-128394" algn="l" defTabSz="513573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22" kern="1200">
          <a:solidFill>
            <a:schemeClr val="tx1"/>
          </a:solidFill>
          <a:latin typeface="+mn-lt"/>
          <a:ea typeface="+mn-ea"/>
          <a:cs typeface="+mn-cs"/>
        </a:defRPr>
      </a:lvl6pPr>
      <a:lvl7pPr marL="1669113" indent="-128394" algn="l" defTabSz="513573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22" kern="1200">
          <a:solidFill>
            <a:schemeClr val="tx1"/>
          </a:solidFill>
          <a:latin typeface="+mn-lt"/>
          <a:ea typeface="+mn-ea"/>
          <a:cs typeface="+mn-cs"/>
        </a:defRPr>
      </a:lvl7pPr>
      <a:lvl8pPr marL="1925901" indent="-128394" algn="l" defTabSz="513573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22" kern="1200">
          <a:solidFill>
            <a:schemeClr val="tx1"/>
          </a:solidFill>
          <a:latin typeface="+mn-lt"/>
          <a:ea typeface="+mn-ea"/>
          <a:cs typeface="+mn-cs"/>
        </a:defRPr>
      </a:lvl8pPr>
      <a:lvl9pPr marL="2182688" indent="-128394" algn="l" defTabSz="513573" rtl="0" eaLnBrk="1" latinLnBrk="0" hangingPunct="1">
        <a:lnSpc>
          <a:spcPct val="90000"/>
        </a:lnSpc>
        <a:spcBef>
          <a:spcPts val="281"/>
        </a:spcBef>
        <a:buFont typeface="Arial"/>
        <a:buChar char="•"/>
        <a:defRPr sz="102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3573" rtl="0" eaLnBrk="1" latinLnBrk="0" hangingPunct="1">
        <a:defRPr sz="1022" kern="1200">
          <a:solidFill>
            <a:schemeClr val="tx1"/>
          </a:solidFill>
          <a:latin typeface="+mn-lt"/>
          <a:ea typeface="+mn-ea"/>
          <a:cs typeface="+mn-cs"/>
        </a:defRPr>
      </a:lvl1pPr>
      <a:lvl2pPr marL="256787" algn="l" defTabSz="513573" rtl="0" eaLnBrk="1" latinLnBrk="0" hangingPunct="1">
        <a:defRPr sz="1022" kern="1200">
          <a:solidFill>
            <a:schemeClr val="tx1"/>
          </a:solidFill>
          <a:latin typeface="+mn-lt"/>
          <a:ea typeface="+mn-ea"/>
          <a:cs typeface="+mn-cs"/>
        </a:defRPr>
      </a:lvl2pPr>
      <a:lvl3pPr marL="513573" algn="l" defTabSz="513573" rtl="0" eaLnBrk="1" latinLnBrk="0" hangingPunct="1">
        <a:defRPr sz="1022" kern="1200">
          <a:solidFill>
            <a:schemeClr val="tx1"/>
          </a:solidFill>
          <a:latin typeface="+mn-lt"/>
          <a:ea typeface="+mn-ea"/>
          <a:cs typeface="+mn-cs"/>
        </a:defRPr>
      </a:lvl3pPr>
      <a:lvl4pPr marL="770360" algn="l" defTabSz="513573" rtl="0" eaLnBrk="1" latinLnBrk="0" hangingPunct="1">
        <a:defRPr sz="1022" kern="1200">
          <a:solidFill>
            <a:schemeClr val="tx1"/>
          </a:solidFill>
          <a:latin typeface="+mn-lt"/>
          <a:ea typeface="+mn-ea"/>
          <a:cs typeface="+mn-cs"/>
        </a:defRPr>
      </a:lvl4pPr>
      <a:lvl5pPr marL="1027148" algn="l" defTabSz="513573" rtl="0" eaLnBrk="1" latinLnBrk="0" hangingPunct="1">
        <a:defRPr sz="1022" kern="1200">
          <a:solidFill>
            <a:schemeClr val="tx1"/>
          </a:solidFill>
          <a:latin typeface="+mn-lt"/>
          <a:ea typeface="+mn-ea"/>
          <a:cs typeface="+mn-cs"/>
        </a:defRPr>
      </a:lvl5pPr>
      <a:lvl6pPr marL="1283935" algn="l" defTabSz="513573" rtl="0" eaLnBrk="1" latinLnBrk="0" hangingPunct="1">
        <a:defRPr sz="1022" kern="1200">
          <a:solidFill>
            <a:schemeClr val="tx1"/>
          </a:solidFill>
          <a:latin typeface="+mn-lt"/>
          <a:ea typeface="+mn-ea"/>
          <a:cs typeface="+mn-cs"/>
        </a:defRPr>
      </a:lvl6pPr>
      <a:lvl7pPr marL="1540721" algn="l" defTabSz="513573" rtl="0" eaLnBrk="1" latinLnBrk="0" hangingPunct="1">
        <a:defRPr sz="1022" kern="1200">
          <a:solidFill>
            <a:schemeClr val="tx1"/>
          </a:solidFill>
          <a:latin typeface="+mn-lt"/>
          <a:ea typeface="+mn-ea"/>
          <a:cs typeface="+mn-cs"/>
        </a:defRPr>
      </a:lvl7pPr>
      <a:lvl8pPr marL="1797507" algn="l" defTabSz="513573" rtl="0" eaLnBrk="1" latinLnBrk="0" hangingPunct="1">
        <a:defRPr sz="1022" kern="1200">
          <a:solidFill>
            <a:schemeClr val="tx1"/>
          </a:solidFill>
          <a:latin typeface="+mn-lt"/>
          <a:ea typeface="+mn-ea"/>
          <a:cs typeface="+mn-cs"/>
        </a:defRPr>
      </a:lvl8pPr>
      <a:lvl9pPr marL="2054294" algn="l" defTabSz="513573" rtl="0" eaLnBrk="1" latinLnBrk="0" hangingPunct="1">
        <a:defRPr sz="102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1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1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en-GB"/>
              <a:t>L.Rossi - LHC future @ Open symposium EUSPP-Granada May 2019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1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153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>
            <a:extLst>
              <a:ext uri="{FF2B5EF4-FFF2-40B4-BE49-F238E27FC236}">
                <a16:creationId xmlns:a16="http://schemas.microsoft.com/office/drawing/2014/main" id="{1DFA0133-51E1-4648-8689-FAD30C89E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custGeom>
            <a:avLst/>
            <a:gdLst>
              <a:gd name="T0" fmla="*/ 2147483646 w 25400"/>
              <a:gd name="T1" fmla="*/ 2147483646 h 2117"/>
              <a:gd name="T2" fmla="*/ 2147483646 w 25400"/>
              <a:gd name="T3" fmla="*/ 2147483646 h 2117"/>
              <a:gd name="T4" fmla="*/ 0 w 25400"/>
              <a:gd name="T5" fmla="*/ 2147483646 h 2117"/>
              <a:gd name="T6" fmla="*/ 2147483646 w 25400"/>
              <a:gd name="T7" fmla="*/ 0 h 211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5400"/>
              <a:gd name="T13" fmla="*/ 0 h 2117"/>
              <a:gd name="T14" fmla="*/ 25400 w 25400"/>
              <a:gd name="T15" fmla="*/ 2117 h 211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400" h="2117">
                <a:moveTo>
                  <a:pt x="0" y="0"/>
                </a:moveTo>
                <a:lnTo>
                  <a:pt x="25400" y="0"/>
                </a:lnTo>
                <a:lnTo>
                  <a:pt x="25400" y="2117"/>
                </a:lnTo>
                <a:lnTo>
                  <a:pt x="0" y="2117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3368"/>
              </a:gs>
              <a:gs pos="100000">
                <a:srgbClr val="8BA2BA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BA3087D2-E8E4-0249-B068-5AF2199CA7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00100" y="0"/>
            <a:ext cx="742315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F28C4ED3-9320-1D46-9CB5-691046C0D0D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1657350" y="9534525"/>
            <a:ext cx="1441450" cy="33655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05.11.2015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D505359-3C1A-5344-B610-7DFDCF149C6D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6400800" y="12830175"/>
            <a:ext cx="4603750" cy="336550"/>
          </a:xfrm>
          <a:prstGeom prst="rect">
            <a:avLst/>
          </a:prstGeom>
          <a:solidFill>
            <a:srgbClr val="F2F2F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Eucard WS - Firenze</a:t>
            </a:r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80B01E03-931A-C14F-9630-3D7E475A41E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704263" y="6524625"/>
            <a:ext cx="9080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</a:defRPr>
            </a:lvl1pPr>
          </a:lstStyle>
          <a:p>
            <a:fld id="{9D0CD7EA-4293-F84E-B3BF-307C70CF9FE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3" name="Rectangle 8">
            <a:extLst>
              <a:ext uri="{FF2B5EF4-FFF2-40B4-BE49-F238E27FC236}">
                <a16:creationId xmlns:a16="http://schemas.microsoft.com/office/drawing/2014/main" id="{3227EEA6-D990-A14D-9F54-705A67E535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3250" cy="397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1584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pic>
        <p:nvPicPr>
          <p:cNvPr id="1032" name="Picture 2">
            <a:extLst>
              <a:ext uri="{FF2B5EF4-FFF2-40B4-BE49-F238E27FC236}">
                <a16:creationId xmlns:a16="http://schemas.microsoft.com/office/drawing/2014/main" id="{DA42CC00-F4FC-3E45-9EBF-EA2F519F2AA2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687388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53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hf sldNum="0" hdr="0"/>
  <p:txStyles>
    <p:titleStyle>
      <a:lvl1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2pPr>
      <a:lvl3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3pPr>
      <a:lvl4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4pPr>
      <a:lvl5pPr algn="l" defTabSz="457200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5pPr>
      <a:lvl6pPr marL="2514600" indent="-228600" algn="l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6pPr>
      <a:lvl7pPr marL="2971800" indent="-228600" algn="l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7pPr>
      <a:lvl8pPr marL="3429000" indent="-228600" algn="l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8pPr>
      <a:lvl9pPr marL="3886200" indent="-228600" algn="l" defTabSz="457200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Comic Sans MS" panose="030F0702030302020204" pitchFamily="66" charset="0"/>
          <a:ea typeface="Droid Sans Fallback" charset="0"/>
          <a:cs typeface="Droid Sans Fallback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4" descr="bande-01.eps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272" y="6133151"/>
            <a:ext cx="9165272" cy="727073"/>
          </a:xfrm>
          <a:prstGeom prst="rect">
            <a:avLst/>
          </a:prstGeom>
        </p:spPr>
      </p:pic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920824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/>
              <a:t>Cliquez et modifiez le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880392" y="1598527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/>
              <a:t>Deuxième niveau</a:t>
            </a:r>
          </a:p>
          <a:p>
            <a:pPr lvl="2" eaLnBrk="1" latinLnBrk="0" hangingPunct="1"/>
            <a:r>
              <a:rPr kumimoji="0" lang="fr-CH" dirty="0"/>
              <a:t>Troisième niveau</a:t>
            </a:r>
          </a:p>
          <a:p>
            <a:pPr lvl="3" eaLnBrk="1" latinLnBrk="0" hangingPunct="1"/>
            <a:r>
              <a:rPr kumimoji="0" lang="fr-CH" dirty="0"/>
              <a:t>Quatrième niveau</a:t>
            </a:r>
          </a:p>
          <a:p>
            <a:pPr lvl="4" eaLnBrk="1" latinLnBrk="0" hangingPunct="1"/>
            <a:r>
              <a:rPr kumimoji="0" lang="fr-CH" dirty="0"/>
              <a:t>Cinquième niveau</a:t>
            </a:r>
            <a:endParaRPr kumimoji="0" lang="en-US" dirty="0"/>
          </a:p>
        </p:txBody>
      </p:sp>
      <p:sp>
        <p:nvSpPr>
          <p:cNvPr id="10" name="Slide Number Placeholder 2"/>
          <p:cNvSpPr txBox="1">
            <a:spLocks/>
          </p:cNvSpPr>
          <p:nvPr userDrawn="1"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28D0A3-5C9A-4901-9C42-FBE507C34AF3}" type="slidenum">
              <a:rPr lang="en-GB" sz="1200" smtClean="0"/>
              <a:pPr/>
              <a:t>‹#›</a:t>
            </a:fld>
            <a:endParaRPr lang="en-GB" sz="1200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21551" y="6244114"/>
            <a:ext cx="46482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dirty="0">
                <a:solidFill>
                  <a:schemeClr val="bg1"/>
                </a:solidFill>
              </a:rPr>
              <a:t>Future Circular</a:t>
            </a:r>
            <a:r>
              <a:rPr lang="en-GB" sz="1000" b="1" baseline="0" dirty="0">
                <a:solidFill>
                  <a:schemeClr val="bg1"/>
                </a:solidFill>
              </a:rPr>
              <a:t> Collider Study</a:t>
            </a:r>
            <a:br>
              <a:rPr lang="en-GB" sz="1000" b="1" dirty="0">
                <a:solidFill>
                  <a:schemeClr val="bg1"/>
                </a:solidFill>
              </a:rPr>
            </a:br>
            <a:r>
              <a:rPr lang="en-US" sz="1000" b="0" dirty="0">
                <a:solidFill>
                  <a:schemeClr val="bg1"/>
                </a:solidFill>
              </a:rPr>
              <a:t>Michael Benedikt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0" baseline="0" dirty="0">
                <a:solidFill>
                  <a:schemeClr val="bg1"/>
                </a:solidFill>
              </a:rPr>
              <a:t>FCCW 2019, 24 June 2019, Brussels</a:t>
            </a:r>
            <a:endParaRPr lang="en-GB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36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</p:sldLayoutIdLst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hf hdr="0" dt="0"/>
  <p:txStyles>
    <p:titleStyle>
      <a:lvl1pPr algn="l" rtl="0" eaLnBrk="1" latinLnBrk="0" hangingPunct="1">
        <a:spcBef>
          <a:spcPct val="0"/>
        </a:spcBef>
        <a:buNone/>
        <a:defRPr kumimoji="0"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401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4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0332" indent="-342900" algn="l" rtl="0" eaLnBrk="1" latinLnBrk="0" hangingPunct="1">
        <a:spcBef>
          <a:spcPct val="20000"/>
        </a:spcBef>
        <a:buClr>
          <a:schemeClr val="accent1"/>
        </a:buClr>
        <a:buSzPct val="80000"/>
        <a:buFont typeface="Arial"/>
        <a:buChar char="•"/>
        <a:defRPr kumimoji="0"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678942" indent="-342900" algn="l" rtl="0" eaLnBrk="1" latinLnBrk="0" hangingPunct="1">
        <a:spcBef>
          <a:spcPct val="20000"/>
        </a:spcBef>
        <a:buClr>
          <a:schemeClr val="accent1"/>
        </a:buClr>
        <a:buSzPct val="90000"/>
        <a:buFont typeface="Arial"/>
        <a:buChar char="•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819531" indent="-257175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8987" indent="-257175" algn="l" rtl="0" eaLnBrk="1" latinLnBrk="0" hangingPunct="1">
        <a:spcBef>
          <a:spcPct val="20000"/>
        </a:spcBef>
        <a:buClr>
          <a:schemeClr val="accent3"/>
        </a:buClr>
        <a:buSzPct val="90000"/>
        <a:buFont typeface="Arial"/>
        <a:buChar char="•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237869" indent="-257175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•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275588" indent="-13716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40180" indent="-13716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604772" indent="-13716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48790" indent="-13716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emf"/><Relationship Id="rId5" Type="http://schemas.openxmlformats.org/officeDocument/2006/relationships/image" Target="../media/image58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0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4.emf"/><Relationship Id="rId4" Type="http://schemas.openxmlformats.org/officeDocument/2006/relationships/image" Target="../media/image6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5.png"/><Relationship Id="rId4" Type="http://schemas.openxmlformats.org/officeDocument/2006/relationships/image" Target="../media/image66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jpe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emf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9" Type="http://schemas.openxmlformats.org/officeDocument/2006/relationships/image" Target="../media/image1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kek.jp/en/newsroom/2019/03/13/2100/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lic.cern/european-strateg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ilchome.web.cern.ch/content/ilc-european-strategy-documen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76C52-B0FC-2940-991C-44D2EF2896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84944"/>
            <a:ext cx="7772400" cy="2314011"/>
          </a:xfrm>
        </p:spPr>
        <p:txBody>
          <a:bodyPr>
            <a:normAutofit/>
          </a:bodyPr>
          <a:lstStyle/>
          <a:p>
            <a:r>
              <a:rPr lang="de-DE" dirty="0"/>
              <a:t>HE Beschleuniger und Technologien</a:t>
            </a:r>
            <a:br>
              <a:rPr lang="de-DE" dirty="0"/>
            </a:br>
            <a:r>
              <a:rPr lang="de-DE" sz="3200" dirty="0"/>
              <a:t>(50 Jahre in 10 Minuten!)</a:t>
            </a:r>
            <a:endParaRPr lang="de-D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3AC9EB-8FA8-934F-88F5-A3CA01FCD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16942"/>
            <a:ext cx="6858000" cy="3731342"/>
          </a:xfrm>
        </p:spPr>
        <p:txBody>
          <a:bodyPr>
            <a:normAutofit/>
          </a:bodyPr>
          <a:lstStyle/>
          <a:p>
            <a:r>
              <a:rPr lang="de-DE" dirty="0"/>
              <a:t>Frank Tecker, BE </a:t>
            </a:r>
            <a:r>
              <a:rPr lang="de-DE" dirty="0" err="1"/>
              <a:t>department</a:t>
            </a:r>
            <a:r>
              <a:rPr lang="de-DE" dirty="0"/>
              <a:t>, CERN</a:t>
            </a:r>
          </a:p>
          <a:p>
            <a:endParaRPr lang="de-D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/>
              <a:t>Linearbeschleuniger + Beschleunigungsstrukturen: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de-DE" dirty="0"/>
              <a:t>CLIC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de-DE" dirty="0"/>
              <a:t>ILC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/>
              <a:t>Ringbeschleuniger + Hochfeldmagnete: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de-DE" dirty="0"/>
              <a:t>FCC-</a:t>
            </a:r>
            <a:r>
              <a:rPr lang="de-DE" dirty="0" err="1"/>
              <a:t>hh</a:t>
            </a:r>
            <a:r>
              <a:rPr lang="de-DE" dirty="0"/>
              <a:t>, FCC-eh, FCC-</a:t>
            </a:r>
            <a:r>
              <a:rPr lang="de-DE" dirty="0" err="1"/>
              <a:t>ee</a:t>
            </a:r>
            <a:endParaRPr lang="de-DE" dirty="0"/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de-DE" dirty="0"/>
              <a:t>HE-LHC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dirty="0"/>
              <a:t>Andere Beschleuniger Projekte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1827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-36512" y="0"/>
            <a:ext cx="9180512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  FCC integrated project technical schedule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-36512" y="5445224"/>
            <a:ext cx="91450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FCC integrated project plan is fully integrated with HL-LHC exploitation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provides for seamless further continuation of HEP in Europe.</a:t>
            </a:r>
          </a:p>
        </p:txBody>
      </p:sp>
      <p:pic>
        <p:nvPicPr>
          <p:cNvPr id="78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588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7" y="1124744"/>
            <a:ext cx="9108504" cy="43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8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3836"/>
            <a:ext cx="2306613" cy="2246782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1913105" y="1195844"/>
            <a:ext cx="2448272" cy="546180"/>
          </a:xfrm>
          <a:prstGeom prst="rect">
            <a:avLst/>
          </a:prstGeom>
        </p:spPr>
        <p:txBody>
          <a:bodyPr/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056" lvl="1" indent="0">
              <a:buNone/>
            </a:pPr>
            <a:r>
              <a:rPr lang="en-US" sz="1800" b="1" dirty="0"/>
              <a:t>LHC tunnel diameter 3.8 m</a:t>
            </a:r>
            <a:endParaRPr lang="en-US" sz="1600" b="1" dirty="0">
              <a:solidFill>
                <a:srgbClr val="0C377B"/>
              </a:solidFill>
            </a:endParaRPr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1431152" y="3166291"/>
            <a:ext cx="3443742" cy="2663862"/>
            <a:chOff x="5501620" y="1809601"/>
            <a:chExt cx="6526382" cy="5048399"/>
          </a:xfrm>
        </p:grpSpPr>
        <p:grpSp>
          <p:nvGrpSpPr>
            <p:cNvPr id="22" name="Group 21"/>
            <p:cNvGrpSpPr/>
            <p:nvPr/>
          </p:nvGrpSpPr>
          <p:grpSpPr>
            <a:xfrm>
              <a:off x="5501620" y="1809601"/>
              <a:ext cx="6526382" cy="5048399"/>
              <a:chOff x="1738114" y="1103447"/>
              <a:chExt cx="7270155" cy="5623735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3"/>
              <a:srcRect r="40521"/>
              <a:stretch/>
            </p:blipFill>
            <p:spPr>
              <a:xfrm>
                <a:off x="1738114" y="1103447"/>
                <a:ext cx="7270155" cy="5623735"/>
              </a:xfrm>
              <a:prstGeom prst="rect">
                <a:avLst/>
              </a:prstGeom>
            </p:spPr>
          </p:pic>
          <p:sp>
            <p:nvSpPr>
              <p:cNvPr id="36" name="Oval 35"/>
              <p:cNvSpPr/>
              <p:nvPr/>
            </p:nvSpPr>
            <p:spPr>
              <a:xfrm>
                <a:off x="2912295" y="3636506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Oval 36"/>
              <p:cNvSpPr/>
              <p:nvPr/>
            </p:nvSpPr>
            <p:spPr>
              <a:xfrm>
                <a:off x="2904316" y="3999553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022755" y="1548386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359471" y="1549982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7493868" y="3638899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7493070" y="3987584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5362662" y="6106024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695837" y="5554671"/>
                <a:ext cx="185737" cy="17145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23" name="Oval 22"/>
            <p:cNvSpPr/>
            <p:nvPr/>
          </p:nvSpPr>
          <p:spPr>
            <a:xfrm>
              <a:off x="10109506" y="2575660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10246314" y="2712469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10235222" y="5748144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0087321" y="5873860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6914837" y="2693981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7044251" y="2557173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6922232" y="5748144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8190486" y="6432187"/>
              <a:ext cx="221852" cy="207062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1" name="Right Arrow 30"/>
            <p:cNvSpPr/>
            <p:nvPr/>
          </p:nvSpPr>
          <p:spPr>
            <a:xfrm rot="10066380">
              <a:off x="7897447" y="2302662"/>
              <a:ext cx="547508" cy="10628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ight Arrow 31"/>
            <p:cNvSpPr/>
            <p:nvPr/>
          </p:nvSpPr>
          <p:spPr>
            <a:xfrm rot="19647473">
              <a:off x="7322833" y="2527991"/>
              <a:ext cx="547508" cy="106283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ight Arrow 32"/>
            <p:cNvSpPr/>
            <p:nvPr/>
          </p:nvSpPr>
          <p:spPr>
            <a:xfrm rot="844348">
              <a:off x="8938533" y="2303029"/>
              <a:ext cx="547508" cy="106283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ight Arrow 33"/>
            <p:cNvSpPr/>
            <p:nvPr/>
          </p:nvSpPr>
          <p:spPr>
            <a:xfrm rot="12693845">
              <a:off x="9535686" y="2534022"/>
              <a:ext cx="547508" cy="106283"/>
            </a:xfrm>
            <a:prstGeom prst="rightArrow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0" y="5617395"/>
            <a:ext cx="3305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Calibri" panose="020F0502020204030204"/>
              </a:rPr>
              <a:t>8 additional 1.8 K refrigeration units </a:t>
            </a:r>
          </a:p>
          <a:p>
            <a:pPr>
              <a:defRPr/>
            </a:pPr>
            <a:r>
              <a:rPr lang="en-US" sz="1600" b="1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8 new higher-power 4.5 K </a:t>
            </a:r>
            <a:r>
              <a:rPr lang="en-US" sz="1600" b="1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cryoplants</a:t>
            </a:r>
            <a:endParaRPr lang="en-US" sz="1600" b="1" dirty="0">
              <a:solidFill>
                <a:srgbClr val="4472C4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45" name="Content Placeholder 1"/>
          <p:cNvSpPr txBox="1">
            <a:spLocks/>
          </p:cNvSpPr>
          <p:nvPr/>
        </p:nvSpPr>
        <p:spPr>
          <a:xfrm>
            <a:off x="4716016" y="980728"/>
            <a:ext cx="4464496" cy="525658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buClr>
                <a:schemeClr val="tx2"/>
              </a:buClr>
              <a:buNone/>
            </a:pPr>
            <a:r>
              <a:rPr lang="en-US" sz="1800" b="1" dirty="0"/>
              <a:t>Performance</a:t>
            </a:r>
          </a:p>
          <a:p>
            <a:pPr>
              <a:buClr>
                <a:schemeClr val="tx2"/>
              </a:buClr>
            </a:pPr>
            <a:r>
              <a:rPr lang="en-US" sz="1800" b="1" dirty="0"/>
              <a:t>26 - 27 </a:t>
            </a:r>
            <a:r>
              <a:rPr lang="en-US" sz="1800" b="1" dirty="0" err="1"/>
              <a:t>TeV</a:t>
            </a:r>
            <a:r>
              <a:rPr lang="en-US" sz="1800" b="1" dirty="0"/>
              <a:t> cm collision energy </a:t>
            </a:r>
          </a:p>
          <a:p>
            <a:pPr>
              <a:buClr>
                <a:schemeClr val="tx2"/>
              </a:buClr>
            </a:pPr>
            <a:r>
              <a:rPr lang="en-US" sz="1800" b="1" dirty="0"/>
              <a:t>~10 ab</a:t>
            </a:r>
            <a:r>
              <a:rPr lang="en-US" sz="1800" b="1" baseline="30000" dirty="0"/>
              <a:t>-1</a:t>
            </a:r>
            <a:r>
              <a:rPr lang="en-US" sz="1800" b="1" dirty="0"/>
              <a:t> per experiment collected over 20 years </a:t>
            </a:r>
          </a:p>
          <a:p>
            <a:pPr>
              <a:buClr>
                <a:schemeClr val="tx2"/>
              </a:buClr>
            </a:pPr>
            <a:r>
              <a:rPr lang="en-US" sz="1800" b="1" dirty="0"/>
              <a:t>Key technology: high-field magnets FCC-</a:t>
            </a:r>
            <a:r>
              <a:rPr lang="en-US" sz="1800" b="1" dirty="0" err="1"/>
              <a:t>hh</a:t>
            </a:r>
            <a:endParaRPr lang="en-US" sz="1800" b="1" dirty="0"/>
          </a:p>
          <a:p>
            <a:pPr marL="36576" indent="0">
              <a:buClr>
                <a:schemeClr val="tx2"/>
              </a:buClr>
              <a:buNone/>
            </a:pPr>
            <a:endParaRPr lang="en-US" sz="1100" b="1" dirty="0"/>
          </a:p>
          <a:p>
            <a:pPr marL="36576" indent="0">
              <a:buClr>
                <a:schemeClr val="tx2"/>
              </a:buClr>
              <a:buNone/>
            </a:pPr>
            <a:r>
              <a:rPr lang="en-US" sz="1800" b="1" dirty="0">
                <a:solidFill>
                  <a:srgbClr val="FF0000"/>
                </a:solidFill>
              </a:rPr>
              <a:t>Very challenging option due to existing boundary conditions:</a:t>
            </a:r>
          </a:p>
          <a:p>
            <a:pPr>
              <a:buClr>
                <a:schemeClr val="tx2"/>
              </a:buClr>
            </a:pPr>
            <a:r>
              <a:rPr lang="en-US" sz="1800" dirty="0"/>
              <a:t>Machine integration due to space limitations (tunnel cross section, straight section length, caverns) of existing underground infrastructures</a:t>
            </a:r>
          </a:p>
          <a:p>
            <a:pPr>
              <a:buClr>
                <a:schemeClr val="tx2"/>
              </a:buClr>
            </a:pPr>
            <a:r>
              <a:rPr lang="en-US" sz="1800" dirty="0"/>
              <a:t>Compatibility with safety requirements</a:t>
            </a:r>
          </a:p>
          <a:p>
            <a:pPr>
              <a:buClr>
                <a:schemeClr val="tx2"/>
              </a:buClr>
            </a:pPr>
            <a:r>
              <a:rPr lang="en-US" sz="1800" dirty="0"/>
              <a:t>Increased cryogenics requirements </a:t>
            </a:r>
          </a:p>
          <a:p>
            <a:pPr>
              <a:buClr>
                <a:schemeClr val="tx2"/>
              </a:buClr>
            </a:pPr>
            <a:r>
              <a:rPr lang="en-US" sz="1800" dirty="0"/>
              <a:t>Injector requirements</a:t>
            </a:r>
            <a:endParaRPr lang="en-GB" sz="1800" dirty="0"/>
          </a:p>
          <a:p>
            <a:pPr>
              <a:buClr>
                <a:schemeClr val="tx2"/>
              </a:buClr>
            </a:pPr>
            <a:endParaRPr lang="en-US" sz="1800" b="1" dirty="0"/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-36512" y="0"/>
            <a:ext cx="9180512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kern="0" dirty="0">
                <a:latin typeface="Arial"/>
              </a:rPr>
              <a:t>                Conclusions from HE LHC studies</a:t>
            </a:r>
          </a:p>
        </p:txBody>
      </p:sp>
      <p:pic>
        <p:nvPicPr>
          <p:cNvPr id="4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588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26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496" y="1196752"/>
            <a:ext cx="9073009" cy="4896544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As recommended by the ESU 2013, the FCC study </a:t>
            </a:r>
            <a:r>
              <a:rPr lang="en-GB" sz="2000" dirty="0"/>
              <a:t>was organised as an international collaboration </a:t>
            </a:r>
            <a:r>
              <a:rPr lang="en-US" sz="2000" dirty="0"/>
              <a:t>focused on the conceptual design of high-performance energy frontier circular colliders for the post-LHC era.</a:t>
            </a:r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The first phase of </a:t>
            </a:r>
            <a:r>
              <a:rPr lang="en-US" sz="2000" dirty="0">
                <a:solidFill>
                  <a:srgbClr val="C00000"/>
                </a:solidFill>
              </a:rPr>
              <a:t>FCC conceptual design studies </a:t>
            </a:r>
            <a:r>
              <a:rPr lang="en-US" sz="2000" dirty="0"/>
              <a:t>is </a:t>
            </a:r>
            <a:r>
              <a:rPr lang="en-US" sz="2000" dirty="0">
                <a:solidFill>
                  <a:srgbClr val="C00000"/>
                </a:solidFill>
              </a:rPr>
              <a:t>completed</a:t>
            </a:r>
            <a:r>
              <a:rPr lang="en-US" sz="2000" dirty="0"/>
              <a:t>. Baseline machine designs and associated infrastructures, with performance matching the physics requirements, were established and are </a:t>
            </a:r>
            <a:r>
              <a:rPr lang="en-US" sz="2000" dirty="0">
                <a:solidFill>
                  <a:srgbClr val="C00000"/>
                </a:solidFill>
              </a:rPr>
              <a:t>documented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in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C00000"/>
                </a:solidFill>
              </a:rPr>
              <a:t>4 </a:t>
            </a:r>
            <a:r>
              <a:rPr lang="en-US" sz="2000" dirty="0" err="1">
                <a:solidFill>
                  <a:srgbClr val="C00000"/>
                </a:solidFill>
              </a:rPr>
              <a:t>CDRs</a:t>
            </a:r>
            <a:r>
              <a:rPr lang="en-US" sz="2000" dirty="0" err="1"/>
              <a:t>.</a:t>
            </a:r>
            <a:endParaRPr lang="en-US" sz="2000" dirty="0"/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A possible </a:t>
            </a:r>
            <a:r>
              <a:rPr lang="en-US" sz="2000" dirty="0">
                <a:solidFill>
                  <a:srgbClr val="C00000"/>
                </a:solidFill>
              </a:rPr>
              <a:t>integrated FCC </a:t>
            </a:r>
            <a:r>
              <a:rPr lang="en-US" sz="2000" dirty="0" err="1">
                <a:solidFill>
                  <a:srgbClr val="C00000"/>
                </a:solidFill>
              </a:rPr>
              <a:t>programme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has been </a:t>
            </a:r>
            <a:r>
              <a:rPr lang="en-US" sz="2000" dirty="0">
                <a:solidFill>
                  <a:srgbClr val="C00000"/>
                </a:solidFill>
              </a:rPr>
              <a:t>developed</a:t>
            </a:r>
            <a:r>
              <a:rPr lang="en-US" sz="2000" dirty="0"/>
              <a:t> and submitted to the ESU, together with descriptions of the individual machines.</a:t>
            </a:r>
          </a:p>
          <a:p>
            <a:pPr>
              <a:spcBef>
                <a:spcPts val="1200"/>
              </a:spcBef>
              <a:buClr>
                <a:srgbClr val="0C377B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The next steps, in parallel to ESU process </a:t>
            </a:r>
            <a:r>
              <a:rPr lang="en-GB" sz="2000" dirty="0"/>
              <a:t>and in harmony with its recommendations</a:t>
            </a:r>
            <a:r>
              <a:rPr lang="en-US" sz="2000" dirty="0"/>
              <a:t>, will develop a concrete local/regional implementation scenario in collaboration with host state authorities, accompanied by machine optimization, physics studies and technology R&amp;D. </a:t>
            </a:r>
            <a:endParaRPr lang="en-GB" sz="20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6512" y="0"/>
            <a:ext cx="9180512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Conclusions and outlook</a:t>
            </a:r>
          </a:p>
        </p:txBody>
      </p:sp>
      <p:pic>
        <p:nvPicPr>
          <p:cNvPr id="7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588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98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GB">
                <a:solidFill>
                  <a:srgbClr val="64BCD9"/>
                </a:solidFill>
                <a:latin typeface="Arial"/>
              </a:rPr>
              <a:t>L.Rossi - LHC future @ Open symposium EUSPP-Granada May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FDCA1C4-9514-7B4F-976F-D92F7E296653}" type="slidenum">
              <a:rPr lang="fr-FR">
                <a:solidFill>
                  <a:srgbClr val="64BCD9"/>
                </a:solidFill>
                <a:latin typeface="Arial"/>
              </a:rPr>
              <a:pPr defTabSz="457200"/>
              <a:t>13</a:t>
            </a:fld>
            <a:endParaRPr lang="fr-FR">
              <a:solidFill>
                <a:srgbClr val="64BCD9"/>
              </a:solidFill>
              <a:latin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1837DE-53A3-834C-BA23-1A907AAD5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06" b="40998"/>
          <a:stretch/>
        </p:blipFill>
        <p:spPr>
          <a:xfrm>
            <a:off x="1" y="1319252"/>
            <a:ext cx="9115421" cy="9771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630" y="1040303"/>
            <a:ext cx="2977243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457200"/>
            <a:r>
              <a:rPr lang="fr-CH" dirty="0">
                <a:solidFill>
                  <a:prstClr val="black"/>
                </a:solidFill>
                <a:latin typeface="Arial"/>
              </a:rPr>
              <a:t>LBH_</a:t>
            </a:r>
            <a:r>
              <a:rPr lang="fr-CH" b="1" dirty="0">
                <a:solidFill>
                  <a:prstClr val="black"/>
                </a:solidFill>
                <a:latin typeface="Arial"/>
              </a:rPr>
              <a:t>A (11T)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0152" y="1037695"/>
            <a:ext cx="2927413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457200"/>
            <a:r>
              <a:rPr lang="fr-CH" dirty="0">
                <a:solidFill>
                  <a:prstClr val="black"/>
                </a:solidFill>
                <a:latin typeface="Arial"/>
              </a:rPr>
              <a:t>LBH_</a:t>
            </a:r>
            <a:r>
              <a:rPr lang="fr-CH" b="1" dirty="0">
                <a:solidFill>
                  <a:prstClr val="black"/>
                </a:solidFill>
                <a:latin typeface="Arial"/>
              </a:rPr>
              <a:t>B (11T)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75711" y="1037695"/>
            <a:ext cx="3600792" cy="369332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 defTabSz="457200"/>
            <a:r>
              <a:rPr lang="fr-CH" dirty="0">
                <a:solidFill>
                  <a:prstClr val="black"/>
                </a:solidFill>
                <a:latin typeface="Arial"/>
              </a:rPr>
              <a:t>By-pass cryostat </a:t>
            </a:r>
            <a:r>
              <a:rPr lang="fr-CH" dirty="0" err="1">
                <a:solidFill>
                  <a:prstClr val="black"/>
                </a:solidFill>
                <a:latin typeface="Arial"/>
              </a:rPr>
              <a:t>with</a:t>
            </a:r>
            <a:r>
              <a:rPr lang="fr-CH" dirty="0">
                <a:solidFill>
                  <a:prstClr val="black"/>
                </a:solidFill>
                <a:latin typeface="Arial"/>
              </a:rPr>
              <a:t> </a:t>
            </a:r>
            <a:r>
              <a:rPr lang="fr-CH" dirty="0" err="1">
                <a:solidFill>
                  <a:prstClr val="black"/>
                </a:solidFill>
                <a:latin typeface="Arial"/>
              </a:rPr>
              <a:t>collimator</a:t>
            </a:r>
            <a:endParaRPr lang="fr-CH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4763" y="2292327"/>
            <a:ext cx="9120184" cy="375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fr-CH" b="1" dirty="0">
                <a:solidFill>
                  <a:prstClr val="white"/>
                </a:solidFill>
                <a:latin typeface="Arial"/>
              </a:rPr>
              <a:t>Complete 11.2 T </a:t>
            </a:r>
            <a:r>
              <a:rPr lang="fr-CH" b="1" dirty="0" err="1">
                <a:solidFill>
                  <a:prstClr val="white"/>
                </a:solidFill>
                <a:latin typeface="Arial"/>
              </a:rPr>
              <a:t>cryo-assembly</a:t>
            </a:r>
            <a:r>
              <a:rPr lang="fr-CH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fr-CH" b="1" dirty="0" err="1">
                <a:solidFill>
                  <a:prstClr val="white"/>
                </a:solidFill>
                <a:latin typeface="Arial"/>
              </a:rPr>
              <a:t>replacing</a:t>
            </a:r>
            <a:r>
              <a:rPr lang="fr-CH" b="1" dirty="0">
                <a:solidFill>
                  <a:prstClr val="white"/>
                </a:solidFill>
                <a:latin typeface="Arial"/>
              </a:rPr>
              <a:t> a 15 m long 8.3 </a:t>
            </a:r>
            <a:r>
              <a:rPr lang="fr-CH" b="1" dirty="0" err="1">
                <a:solidFill>
                  <a:prstClr val="white"/>
                </a:solidFill>
                <a:latin typeface="Arial"/>
              </a:rPr>
              <a:t>T</a:t>
            </a:r>
            <a:r>
              <a:rPr lang="fr-CH" b="1" dirty="0">
                <a:solidFill>
                  <a:prstClr val="white"/>
                </a:solidFill>
                <a:latin typeface="Arial"/>
              </a:rPr>
              <a:t> LHC </a:t>
            </a:r>
            <a:r>
              <a:rPr lang="fr-CH" b="1" dirty="0" err="1">
                <a:solidFill>
                  <a:prstClr val="white"/>
                </a:solidFill>
                <a:latin typeface="Arial"/>
              </a:rPr>
              <a:t>dipole</a:t>
            </a:r>
            <a:endParaRPr lang="en-GB" b="1" dirty="0">
              <a:solidFill>
                <a:prstClr val="white"/>
              </a:solidFill>
              <a:latin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0762" y="2819241"/>
            <a:ext cx="5941706" cy="24836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10132"/>
          <a:stretch/>
        </p:blipFill>
        <p:spPr>
          <a:xfrm>
            <a:off x="1" y="2821964"/>
            <a:ext cx="3300309" cy="243526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135716" y="2801236"/>
            <a:ext cx="588412" cy="291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GB">
              <a:solidFill>
                <a:prstClr val="white"/>
              </a:solidFill>
              <a:latin typeface="Arial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923928" y="3501008"/>
            <a:ext cx="4762872" cy="0"/>
          </a:xfrm>
          <a:prstGeom prst="line">
            <a:avLst/>
          </a:prstGeom>
          <a:ln w="2222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9552" y="3831068"/>
            <a:ext cx="2088232" cy="0"/>
          </a:xfrm>
          <a:prstGeom prst="line">
            <a:avLst/>
          </a:prstGeom>
          <a:ln w="22225">
            <a:solidFill>
              <a:srgbClr val="C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458123" y="3305890"/>
            <a:ext cx="11641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CH" sz="1000" b="1" dirty="0" err="1">
                <a:solidFill>
                  <a:srgbClr val="C00000"/>
                </a:solidFill>
                <a:latin typeface="Arial"/>
              </a:rPr>
              <a:t>Operation</a:t>
            </a:r>
            <a:r>
              <a:rPr lang="fr-CH" sz="1000" b="1" dirty="0">
                <a:solidFill>
                  <a:srgbClr val="C00000"/>
                </a:solidFill>
                <a:latin typeface="Arial"/>
              </a:rPr>
              <a:t> 7 </a:t>
            </a:r>
            <a:r>
              <a:rPr lang="fr-CH" sz="1000" b="1" dirty="0" err="1">
                <a:solidFill>
                  <a:srgbClr val="C00000"/>
                </a:solidFill>
                <a:latin typeface="Arial"/>
              </a:rPr>
              <a:t>TeV</a:t>
            </a:r>
            <a:endParaRPr lang="en-GB" sz="1000" b="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820" y="3620994"/>
            <a:ext cx="5245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fr-CH" sz="1000" b="1" dirty="0">
                <a:solidFill>
                  <a:srgbClr val="C00000"/>
                </a:solidFill>
                <a:latin typeface="Arial"/>
              </a:rPr>
              <a:t>7 </a:t>
            </a:r>
            <a:r>
              <a:rPr lang="fr-CH" sz="1000" b="1" dirty="0" err="1">
                <a:solidFill>
                  <a:srgbClr val="C00000"/>
                </a:solidFill>
                <a:latin typeface="Arial"/>
              </a:rPr>
              <a:t>TeV</a:t>
            </a:r>
            <a:endParaRPr lang="en-GB" sz="1000" b="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35756" y="5162849"/>
            <a:ext cx="504810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/>
            <a:r>
              <a:rPr lang="fr-CH" sz="1200" dirty="0" err="1">
                <a:solidFill>
                  <a:prstClr val="black"/>
                </a:solidFill>
                <a:latin typeface="Arial"/>
              </a:rPr>
              <a:t>Hybrid</a:t>
            </a:r>
            <a:r>
              <a:rPr lang="fr-CH" sz="1200" dirty="0">
                <a:solidFill>
                  <a:prstClr val="black"/>
                </a:solidFill>
                <a:latin typeface="Arial"/>
              </a:rPr>
              <a:t> (long proto): Excellent!, But </a:t>
            </a:r>
            <a:r>
              <a:rPr lang="fr-CH" sz="1200" dirty="0" err="1">
                <a:solidFill>
                  <a:prstClr val="black"/>
                </a:solidFill>
                <a:latin typeface="Arial"/>
              </a:rPr>
              <a:t>strong</a:t>
            </a:r>
            <a:r>
              <a:rPr lang="fr-CH" sz="1200" dirty="0">
                <a:solidFill>
                  <a:prstClr val="black"/>
                </a:solidFill>
                <a:latin typeface="Arial"/>
              </a:rPr>
              <a:t> permanent </a:t>
            </a:r>
            <a:r>
              <a:rPr lang="fr-CH" sz="1200" dirty="0" err="1">
                <a:solidFill>
                  <a:prstClr val="black"/>
                </a:solidFill>
                <a:latin typeface="Arial"/>
              </a:rPr>
              <a:t>degradation</a:t>
            </a:r>
            <a:r>
              <a:rPr lang="fr-CH" sz="1200" dirty="0">
                <a:solidFill>
                  <a:prstClr val="black"/>
                </a:solidFill>
                <a:latin typeface="Arial"/>
              </a:rPr>
              <a:t> </a:t>
            </a:r>
            <a:r>
              <a:rPr lang="fr-CH" sz="1200" b="1" dirty="0" err="1">
                <a:solidFill>
                  <a:prstClr val="black"/>
                </a:solidFill>
                <a:latin typeface="Arial"/>
              </a:rPr>
              <a:t>after</a:t>
            </a:r>
            <a:r>
              <a:rPr lang="fr-CH" sz="1200" b="1" dirty="0">
                <a:solidFill>
                  <a:prstClr val="black"/>
                </a:solidFill>
                <a:latin typeface="Arial"/>
              </a:rPr>
              <a:t> thermal cycle. </a:t>
            </a:r>
            <a:r>
              <a:rPr lang="fr-CH" sz="1200" dirty="0">
                <a:solidFill>
                  <a:prstClr val="black"/>
                </a:solidFill>
                <a:latin typeface="Arial"/>
              </a:rPr>
              <a:t>Absence of thermal gradient control in the </a:t>
            </a:r>
            <a:r>
              <a:rPr lang="fr-CH" sz="1200" dirty="0" err="1">
                <a:solidFill>
                  <a:prstClr val="black"/>
                </a:solidFill>
                <a:latin typeface="Arial"/>
              </a:rPr>
              <a:t>procedure</a:t>
            </a:r>
            <a:r>
              <a:rPr lang="fr-CH" sz="1200" dirty="0">
                <a:solidFill>
                  <a:prstClr val="black"/>
                </a:solidFill>
                <a:latin typeface="Arial"/>
              </a:rPr>
              <a:t>. </a:t>
            </a:r>
            <a:endParaRPr lang="en-GB" sz="12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83859" y="4682158"/>
            <a:ext cx="21315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CH" sz="1100" dirty="0">
                <a:solidFill>
                  <a:prstClr val="black"/>
                </a:solidFill>
                <a:latin typeface="Arial"/>
              </a:rPr>
              <a:t>L. Bottura &amp; A. Devred</a:t>
            </a:r>
          </a:p>
          <a:p>
            <a:pPr defTabSz="457200"/>
            <a:r>
              <a:rPr lang="fr-CH" sz="1100" dirty="0">
                <a:solidFill>
                  <a:prstClr val="black"/>
                </a:solidFill>
                <a:latin typeface="Arial"/>
              </a:rPr>
              <a:t>HiLumi  WP11- F. Savary et al. </a:t>
            </a:r>
            <a:endParaRPr lang="en-GB" sz="11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0AD720-4329-2F46-960E-8B4A88B26B4F}"/>
              </a:ext>
            </a:extLst>
          </p:cNvPr>
          <p:cNvSpPr txBox="1"/>
          <p:nvPr/>
        </p:nvSpPr>
        <p:spPr>
          <a:xfrm>
            <a:off x="2134506" y="207770"/>
            <a:ext cx="4647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HL-LHC 11.2T magnets</a:t>
            </a:r>
          </a:p>
        </p:txBody>
      </p:sp>
    </p:spTree>
    <p:extLst>
      <p:ext uri="{BB962C8B-B14F-4D97-AF65-F5344CB8AC3E}">
        <p14:creationId xmlns:p14="http://schemas.microsoft.com/office/powerpoint/2010/main" val="3630251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699" y="992250"/>
            <a:ext cx="8346200" cy="611746"/>
          </a:xfrm>
        </p:spPr>
        <p:txBody>
          <a:bodyPr/>
          <a:lstStyle/>
          <a:p>
            <a:r>
              <a:rPr lang="fr-CH" sz="2400" dirty="0"/>
              <a:t>11 T in full swing production: LS2 installation in 2020!</a:t>
            </a:r>
            <a:br>
              <a:rPr lang="fr-CH" sz="2400" dirty="0"/>
            </a:br>
            <a:r>
              <a:rPr lang="fr-CH" sz="2400" dirty="0" err="1"/>
              <a:t>great</a:t>
            </a:r>
            <a:r>
              <a:rPr lang="fr-CH" sz="2400" dirty="0"/>
              <a:t> care </a:t>
            </a:r>
            <a:r>
              <a:rPr lang="fr-CH" sz="2400" dirty="0" err="1"/>
              <a:t>given</a:t>
            </a:r>
            <a:r>
              <a:rPr lang="fr-CH" sz="2400" dirty="0"/>
              <a:t> the stress </a:t>
            </a:r>
            <a:r>
              <a:rPr lang="fr-CH" sz="2400" dirty="0" err="1"/>
              <a:t>sensitivity</a:t>
            </a:r>
            <a:r>
              <a:rPr lang="fr-CH" sz="2400" dirty="0"/>
              <a:t> of Nb</a:t>
            </a:r>
            <a:r>
              <a:rPr lang="fr-CH" sz="2400" baseline="-25000" dirty="0"/>
              <a:t>3</a:t>
            </a:r>
            <a:r>
              <a:rPr lang="fr-CH" sz="2400" dirty="0"/>
              <a:t>Sn</a:t>
            </a:r>
            <a:endParaRPr lang="en-GB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/>
            <a:r>
              <a:rPr lang="en-GB">
                <a:solidFill>
                  <a:srgbClr val="64BCD9"/>
                </a:solidFill>
                <a:latin typeface="Arial"/>
              </a:rPr>
              <a:t>L.Rossi - LHC future @ Open symposium EUSPP-Granada May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BFDCA1C4-9514-7B4F-976F-D92F7E296653}" type="slidenum">
              <a:rPr lang="fr-FR">
                <a:solidFill>
                  <a:srgbClr val="64BCD9"/>
                </a:solidFill>
                <a:latin typeface="Arial"/>
              </a:rPr>
              <a:pPr defTabSz="457200"/>
              <a:t>14</a:t>
            </a:fld>
            <a:endParaRPr lang="fr-FR">
              <a:solidFill>
                <a:srgbClr val="64BCD9"/>
              </a:solidFill>
              <a:latin typeface="Arial"/>
            </a:endParaRPr>
          </a:p>
        </p:txBody>
      </p:sp>
      <p:pic>
        <p:nvPicPr>
          <p:cNvPr id="6" name="Picture 5" descr="IMG_119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9" y="3725935"/>
            <a:ext cx="2520000" cy="1890000"/>
          </a:xfrm>
          <a:prstGeom prst="rect">
            <a:avLst/>
          </a:prstGeom>
        </p:spPr>
      </p:pic>
      <p:pic>
        <p:nvPicPr>
          <p:cNvPr id="7" name="Picture 6" descr="IMG_119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29" y="1782911"/>
            <a:ext cx="2520000" cy="189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9" y="1782910"/>
            <a:ext cx="2520000" cy="189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99" y="3734853"/>
            <a:ext cx="2520000" cy="189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6" t="2043" r="24162" b="-2043"/>
          <a:stretch/>
        </p:blipFill>
        <p:spPr>
          <a:xfrm>
            <a:off x="5814316" y="1799326"/>
            <a:ext cx="3340681" cy="387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822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0486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fr-CH" sz="3000" b="1" dirty="0" err="1">
                <a:solidFill>
                  <a:srgbClr val="0055A0"/>
                </a:solidFill>
                <a:latin typeface="Arial"/>
              </a:rPr>
              <a:t>Overview</a:t>
            </a:r>
            <a:r>
              <a:rPr lang="fr-CH" sz="3000" b="1" dirty="0">
                <a:solidFill>
                  <a:srgbClr val="0055A0"/>
                </a:solidFill>
                <a:latin typeface="Arial"/>
              </a:rPr>
              <a:t> of 16 T </a:t>
            </a:r>
            <a:r>
              <a:rPr lang="fr-CH" sz="3000" b="1" dirty="0" err="1">
                <a:solidFill>
                  <a:srgbClr val="0055A0"/>
                </a:solidFill>
                <a:latin typeface="Arial"/>
              </a:rPr>
              <a:t>magnet</a:t>
            </a:r>
            <a:r>
              <a:rPr lang="fr-CH" sz="3000" b="1" dirty="0">
                <a:solidFill>
                  <a:srgbClr val="0055A0"/>
                </a:solidFill>
                <a:latin typeface="Arial"/>
              </a:rPr>
              <a:t> R&amp;D</a:t>
            </a:r>
            <a:endParaRPr lang="en-GB" sz="3000" b="1" dirty="0">
              <a:solidFill>
                <a:srgbClr val="0055A0"/>
              </a:solidFill>
              <a:latin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5" y="722168"/>
            <a:ext cx="1329474" cy="637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07558" y="722169"/>
            <a:ext cx="653644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350" b="1" dirty="0" err="1">
                <a:solidFill>
                  <a:srgbClr val="0055A0"/>
                </a:solidFill>
                <a:latin typeface="Arial"/>
              </a:rPr>
              <a:t>EuroCirCol</a:t>
            </a:r>
            <a:r>
              <a:rPr lang="en-US" sz="1350" b="1" dirty="0">
                <a:solidFill>
                  <a:srgbClr val="0055A0"/>
                </a:solidFill>
                <a:latin typeface="Arial"/>
              </a:rPr>
              <a:t> WP5 </a:t>
            </a:r>
            <a:r>
              <a:rPr lang="en-US" sz="1350" b="1" dirty="0">
                <a:solidFill>
                  <a:srgbClr val="4D4D4D">
                    <a:lumMod val="50000"/>
                  </a:srgbClr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b="1" dirty="0">
                <a:solidFill>
                  <a:srgbClr val="0055A0"/>
                </a:solidFill>
                <a:latin typeface="Arial"/>
              </a:rPr>
              <a:t>(CEA, CERN, CIEMAT, </a:t>
            </a:r>
            <a:r>
              <a:rPr lang="en-US" sz="1350" b="1" dirty="0" err="1">
                <a:solidFill>
                  <a:srgbClr val="0055A0"/>
                </a:solidFill>
                <a:latin typeface="Arial"/>
              </a:rPr>
              <a:t>UNIGE</a:t>
            </a:r>
            <a:r>
              <a:rPr lang="en-US" sz="750" b="1" dirty="0" err="1">
                <a:solidFill>
                  <a:srgbClr val="0055A0"/>
                </a:solidFill>
                <a:latin typeface="Arial"/>
              </a:rPr>
              <a:t>neva</a:t>
            </a:r>
            <a:r>
              <a:rPr lang="en-US" sz="1350" b="1" dirty="0">
                <a:solidFill>
                  <a:srgbClr val="0055A0"/>
                </a:solidFill>
                <a:latin typeface="Arial"/>
              </a:rPr>
              <a:t>, KEK, INFN, </a:t>
            </a:r>
            <a:r>
              <a:rPr lang="en-US" sz="1350" b="1" dirty="0" err="1">
                <a:solidFill>
                  <a:srgbClr val="0055A0"/>
                </a:solidFill>
                <a:latin typeface="Arial"/>
              </a:rPr>
              <a:t>T</a:t>
            </a:r>
            <a:r>
              <a:rPr lang="en-US" sz="750" b="1" dirty="0" err="1">
                <a:solidFill>
                  <a:srgbClr val="0055A0"/>
                </a:solidFill>
                <a:latin typeface="Arial"/>
              </a:rPr>
              <a:t>ampere</a:t>
            </a:r>
            <a:r>
              <a:rPr lang="en-US" sz="1350" b="1" dirty="0" err="1">
                <a:solidFill>
                  <a:srgbClr val="0055A0"/>
                </a:solidFill>
                <a:latin typeface="Arial"/>
              </a:rPr>
              <a:t>U</a:t>
            </a:r>
            <a:r>
              <a:rPr lang="en-US" sz="1350" b="1" dirty="0">
                <a:solidFill>
                  <a:srgbClr val="0055A0"/>
                </a:solidFill>
                <a:latin typeface="Arial"/>
              </a:rPr>
              <a:t>, </a:t>
            </a:r>
            <a:r>
              <a:rPr lang="en-US" sz="1350" b="1" dirty="0" err="1">
                <a:solidFill>
                  <a:srgbClr val="0055A0"/>
                </a:solidFill>
                <a:latin typeface="Arial"/>
              </a:rPr>
              <a:t>UT</a:t>
            </a:r>
            <a:r>
              <a:rPr lang="en-US" sz="750" b="1" dirty="0" err="1">
                <a:solidFill>
                  <a:srgbClr val="0055A0"/>
                </a:solidFill>
                <a:latin typeface="Arial"/>
              </a:rPr>
              <a:t>wente</a:t>
            </a:r>
            <a:r>
              <a:rPr lang="en-US" sz="1350" b="1" dirty="0">
                <a:solidFill>
                  <a:srgbClr val="0055A0"/>
                </a:solidFill>
                <a:latin typeface="Arial"/>
              </a:rPr>
              <a:t>)</a:t>
            </a:r>
          </a:p>
          <a:p>
            <a:pPr defTabSz="685800"/>
            <a:r>
              <a:rPr lang="en-GB" sz="1350" dirty="0">
                <a:solidFill>
                  <a:srgbClr val="0055A0"/>
                </a:solidFill>
                <a:latin typeface="Arial"/>
              </a:rPr>
              <a:t>Feed the FCC CDR with design and cost model of 16 T magnets</a:t>
            </a:r>
          </a:p>
        </p:txBody>
      </p:sp>
      <p:sp>
        <p:nvSpPr>
          <p:cNvPr id="7" name="Rectangle 6"/>
          <p:cNvSpPr/>
          <p:nvPr/>
        </p:nvSpPr>
        <p:spPr>
          <a:xfrm>
            <a:off x="2607558" y="1493022"/>
            <a:ext cx="51862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GB" sz="1350" b="1" dirty="0">
                <a:solidFill>
                  <a:srgbClr val="0055A0"/>
                </a:solidFill>
                <a:latin typeface="Arial"/>
              </a:rPr>
              <a:t>FCC 16 T Magnet Development</a:t>
            </a:r>
            <a:r>
              <a:rPr lang="en-GB" sz="1350" dirty="0">
                <a:solidFill>
                  <a:srgbClr val="0055A0"/>
                </a:solidFill>
                <a:latin typeface="Arial"/>
              </a:rPr>
              <a:t>, supporting: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0055A0"/>
                </a:solidFill>
                <a:latin typeface="Arial"/>
              </a:rPr>
              <a:t>conductor development &amp; procurement 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0055A0"/>
                </a:solidFill>
                <a:latin typeface="Arial"/>
              </a:rPr>
              <a:t>R&amp;D magnets and associated development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0055A0"/>
                </a:solidFill>
                <a:latin typeface="Arial"/>
              </a:rPr>
              <a:t>model magnets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18" y="1551122"/>
            <a:ext cx="1910369" cy="8421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07558" y="2542308"/>
            <a:ext cx="63296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350" b="1" dirty="0">
                <a:solidFill>
                  <a:srgbClr val="0055A0"/>
                </a:solidFill>
                <a:latin typeface="Arial"/>
              </a:rPr>
              <a:t>US Magnet Development Program (</a:t>
            </a:r>
            <a:r>
              <a:rPr lang="en-US" sz="1350" b="1" dirty="0">
                <a:solidFill>
                  <a:srgbClr val="0055A0"/>
                </a:solidFill>
                <a:latin typeface="Arial"/>
              </a:rPr>
              <a:t>ASC/NHMFL, BNL, FNAL, LBNL)</a:t>
            </a:r>
            <a:endParaRPr lang="en-GB" sz="1350" b="1" dirty="0">
              <a:solidFill>
                <a:srgbClr val="0055A0"/>
              </a:solidFill>
              <a:latin typeface="Arial"/>
            </a:endParaRP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GB" sz="1350" dirty="0">
                <a:solidFill>
                  <a:srgbClr val="0055A0"/>
                </a:solidFill>
                <a:latin typeface="Arial"/>
              </a:rPr>
              <a:t>14-15 T cosine-theta magnet (2017-2019)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55A0"/>
                </a:solidFill>
                <a:latin typeface="Arial"/>
              </a:rPr>
              <a:t>Design, manufacture, and test of a 2-layer 10 T CCT magnet</a:t>
            </a:r>
          </a:p>
          <a:p>
            <a:pPr marL="214313" indent="-214313" defTabSz="68580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55A0"/>
                </a:solidFill>
                <a:latin typeface="Arial"/>
              </a:rPr>
              <a:t>Novel diagnostics and advanced modeling techniques</a:t>
            </a:r>
            <a:endParaRPr lang="en-GB" sz="1350" dirty="0">
              <a:solidFill>
                <a:srgbClr val="0055A0"/>
              </a:solidFill>
              <a:latin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44" y="2621315"/>
            <a:ext cx="2145329" cy="793143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D5397406-A282-884A-A510-427912D265A1}"/>
              </a:ext>
            </a:extLst>
          </p:cNvPr>
          <p:cNvSpPr txBox="1">
            <a:spLocks/>
          </p:cNvSpPr>
          <p:nvPr/>
        </p:nvSpPr>
        <p:spPr>
          <a:xfrm>
            <a:off x="628650" y="4240905"/>
            <a:ext cx="7886700" cy="1281564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100564" tIns="50282" rIns="100564" bIns="50282" rtlCol="0" anchor="ctr">
            <a:noAutofit/>
          </a:bodyPr>
          <a:lstStyle>
            <a:lvl1pPr algn="ctr" defTabSz="51357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96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marL="342900" marR="0" lvl="0" indent="-342900" algn="l" defTabSz="5135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 panose="02000503020000020003" pitchFamily="2" charset="0"/>
              </a:rPr>
              <a:t>Prototype magnets are being assembled</a:t>
            </a:r>
          </a:p>
          <a:p>
            <a:pPr marL="342900" marR="0" lvl="0" indent="-342900" algn="l" defTabSz="5135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venir Roman" panose="02000503020000020003" pitchFamily="2" charset="0"/>
              </a:rPr>
              <a:t>Nb</a:t>
            </a:r>
            <a:r>
              <a:rPr lang="en-US" sz="2400" baseline="-25000" dirty="0">
                <a:solidFill>
                  <a:prstClr val="black"/>
                </a:solidFill>
                <a:latin typeface="Avenir Roman" panose="02000503020000020003" pitchFamily="2" charset="0"/>
              </a:rPr>
              <a:t>3</a:t>
            </a:r>
            <a:r>
              <a:rPr lang="en-US" sz="2400" dirty="0">
                <a:solidFill>
                  <a:prstClr val="black"/>
                </a:solidFill>
                <a:latin typeface="Avenir Roman" panose="02000503020000020003" pitchFamily="2" charset="0"/>
              </a:rPr>
              <a:t>Sn Technology challenging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472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306EBA-E8F4-C443-A39C-37A62F4FA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Other accelerator activities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F35AEE-7CD1-1C40-ABAF-0BCEB39E8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483" y="793750"/>
            <a:ext cx="8893277" cy="2254613"/>
          </a:xfrm>
        </p:spPr>
        <p:txBody>
          <a:bodyPr/>
          <a:lstStyle/>
          <a:p>
            <a:pPr marL="0" lvl="0" indent="0">
              <a:lnSpc>
                <a:spcPct val="100000"/>
              </a:lnSpc>
              <a:spcAft>
                <a:spcPct val="0"/>
              </a:spcAft>
              <a:buClrTx/>
              <a:buSzTx/>
              <a:defRPr/>
            </a:pPr>
            <a:r>
              <a:rPr lang="en-US" altLang="en-US" b="1" dirty="0">
                <a:solidFill>
                  <a:srgbClr val="0052FF"/>
                </a:solidFill>
                <a:latin typeface="Arial" charset="0"/>
              </a:rPr>
              <a:t>Physics Beyond Colliders </a:t>
            </a:r>
            <a:br>
              <a:rPr lang="en-US" altLang="en-US" b="1" dirty="0">
                <a:solidFill>
                  <a:srgbClr val="0052FF"/>
                </a:solidFill>
                <a:latin typeface="Arial" charset="0"/>
              </a:rPr>
            </a:br>
            <a:r>
              <a:rPr lang="en-US" altLang="en-US" dirty="0">
                <a:solidFill>
                  <a:srgbClr val="0052FF"/>
                </a:solidFill>
                <a:latin typeface="Arial" charset="0"/>
              </a:rPr>
              <a:t>Study group </a:t>
            </a:r>
            <a:r>
              <a:rPr lang="en-US" altLang="en-US" dirty="0">
                <a:solidFill>
                  <a:prstClr val="black"/>
                </a:solidFill>
                <a:latin typeface="Arial" charset="0"/>
              </a:rPr>
              <a:t>set up in 2016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to explore </a:t>
            </a:r>
            <a:r>
              <a:rPr lang="en-US" dirty="0">
                <a:solidFill>
                  <a:srgbClr val="0052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opportunities offered by CERN’s accelerator complex and other scientific infrastructure to get insight into some of today’s outstanding questions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in particle physics </a:t>
            </a:r>
            <a:r>
              <a:rPr lang="en-US" dirty="0">
                <a:solidFill>
                  <a:srgbClr val="0052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through projects complementary to high-energy colliders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(i.e. projects requiring different types of beams and experiments) </a:t>
            </a:r>
            <a:r>
              <a:rPr lang="en-US" dirty="0">
                <a:solidFill>
                  <a:srgbClr val="0052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and other initiatives in the world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6FCB4F-6BE7-9E43-AE8F-C327AEC19E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0B6FF4C2-71C1-5946-8214-B06D8B298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27352"/>
            <a:ext cx="92560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AWAKE</a:t>
            </a:r>
            <a:r>
              <a:rPr lang="en-US" sz="1600" dirty="0"/>
              <a:t>  (Advanced Proton Driven Plasma Wakefield Acceleration Experiment) :</a:t>
            </a:r>
          </a:p>
          <a:p>
            <a:r>
              <a:rPr lang="en-US" altLang="en-US" sz="1600" dirty="0">
                <a:solidFill>
                  <a:srgbClr val="0052FF"/>
                </a:solidFill>
              </a:rPr>
              <a:t>Goal: proof-of-concept demonstration of new acceleration technique</a:t>
            </a:r>
            <a:r>
              <a:rPr lang="en-US" altLang="en-US" sz="1600" dirty="0">
                <a:solidFill>
                  <a:srgbClr val="000000"/>
                </a:solidFill>
              </a:rPr>
              <a:t>: 400 GeV p from SPS generate</a:t>
            </a:r>
          </a:p>
          <a:p>
            <a:r>
              <a:rPr lang="en-US" altLang="en-US" sz="1600" dirty="0">
                <a:solidFill>
                  <a:srgbClr val="000000"/>
                </a:solidFill>
              </a:rPr>
              <a:t>strong EM fields in a 10 m plasma cell </a:t>
            </a:r>
            <a:r>
              <a:rPr lang="en-US" altLang="en-US" sz="1600" dirty="0">
                <a:solidFill>
                  <a:srgbClr val="000000"/>
                </a:solidFill>
                <a:sym typeface="Wingdings" pitchFamily="2" charset="2"/>
              </a:rPr>
              <a:t> injected </a:t>
            </a:r>
            <a:r>
              <a:rPr lang="en-US" altLang="en-US" sz="1600" dirty="0">
                <a:solidFill>
                  <a:srgbClr val="000000"/>
                </a:solidFill>
              </a:rPr>
              <a:t>e</a:t>
            </a:r>
            <a:r>
              <a:rPr lang="en-US" altLang="en-US" sz="1600" baseline="30000" dirty="0">
                <a:solidFill>
                  <a:srgbClr val="000000"/>
                </a:solidFill>
              </a:rPr>
              <a:t>-</a:t>
            </a:r>
            <a:r>
              <a:rPr lang="en-US" altLang="en-US" sz="1600" dirty="0">
                <a:solidFill>
                  <a:srgbClr val="000000"/>
                </a:solidFill>
              </a:rPr>
              <a:t> beam </a:t>
            </a:r>
            <a:r>
              <a:rPr lang="en-US" altLang="en-US" sz="1600" dirty="0">
                <a:solidFill>
                  <a:srgbClr val="000000"/>
                </a:solidFill>
                <a:sym typeface="Wingdings" pitchFamily="2" charset="2"/>
              </a:rPr>
              <a:t>accelerated in the wake of the p beam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ED65ED59-6690-AF48-B814-6A045D537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446713"/>
            <a:ext cx="89217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dirty="0">
                <a:solidFill>
                  <a:schemeClr val="tx1"/>
                </a:solidFill>
              </a:rPr>
              <a:t>2018: </a:t>
            </a:r>
            <a:r>
              <a:rPr lang="en-US" altLang="en-US" sz="1600" b="1" dirty="0">
                <a:solidFill>
                  <a:srgbClr val="0432FF"/>
                </a:solidFill>
              </a:rPr>
              <a:t>first demonstration of p-driven e</a:t>
            </a:r>
            <a:r>
              <a:rPr lang="en-US" altLang="en-US" sz="1600" b="1" baseline="30000" dirty="0">
                <a:solidFill>
                  <a:srgbClr val="0432FF"/>
                </a:solidFill>
              </a:rPr>
              <a:t>-</a:t>
            </a:r>
            <a:r>
              <a:rPr lang="en-US" altLang="en-US" sz="1600" b="1" dirty="0">
                <a:solidFill>
                  <a:srgbClr val="0432FF"/>
                </a:solidFill>
              </a:rPr>
              <a:t> acceleration:</a:t>
            </a:r>
            <a:r>
              <a:rPr lang="en-US" altLang="en-US" sz="1400" b="1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600" b="1" dirty="0">
                <a:solidFill>
                  <a:srgbClr val="0432FF"/>
                </a:solidFill>
              </a:rPr>
              <a:t>20 MeV </a:t>
            </a:r>
            <a:r>
              <a:rPr lang="en-US" altLang="en-US" sz="1600" b="1" dirty="0">
                <a:solidFill>
                  <a:srgbClr val="0432FF"/>
                </a:solidFill>
                <a:sym typeface="Wingdings" pitchFamily="2" charset="2"/>
              </a:rPr>
              <a:t> 2 GeV </a:t>
            </a:r>
            <a:r>
              <a:rPr lang="en-US" altLang="en-US" sz="1600" dirty="0">
                <a:solidFill>
                  <a:schemeClr val="tx1"/>
                </a:solidFill>
                <a:sym typeface="Wingdings" pitchFamily="2" charset="2"/>
              </a:rPr>
              <a:t>over 10 m</a:t>
            </a:r>
            <a:endParaRPr lang="en-US" altLang="en-US" sz="1600" dirty="0">
              <a:solidFill>
                <a:srgbClr val="000000"/>
              </a:solidFill>
              <a:ea typeface="ＭＳ Ｐゴシック" panose="020B0600070205080204" pitchFamily="34" charset="-128"/>
              <a:sym typeface="Wingdings" pitchFamily="2" charset="2"/>
            </a:endParaRPr>
          </a:p>
          <a:p>
            <a:r>
              <a:rPr lang="en-US" altLang="en-US" sz="1600" dirty="0">
                <a:solidFill>
                  <a:srgbClr val="000000"/>
                </a:solidFill>
                <a:ea typeface="ＭＳ Ｐゴシック" panose="020B0600070205080204" pitchFamily="34" charset="-128"/>
                <a:sym typeface="Wingdings" pitchFamily="2" charset="2"/>
              </a:rPr>
              <a:t> corresponds to </a:t>
            </a:r>
            <a:r>
              <a:rPr lang="en-US" altLang="en-US" sz="1600" b="1" dirty="0">
                <a:solidFill>
                  <a:srgbClr val="0052FF"/>
                </a:solidFill>
                <a:ea typeface="ＭＳ Ｐゴシック" panose="020B0600070205080204" pitchFamily="34" charset="-128"/>
                <a:sym typeface="Wingdings" pitchFamily="2" charset="2"/>
              </a:rPr>
              <a:t>gradient of 200 MV/m </a:t>
            </a:r>
          </a:p>
          <a:p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  <a:sym typeface="Wingdings" pitchFamily="2" charset="2"/>
              </a:rPr>
              <a:t>Next step (AWAKE Run 2): demonstrate </a:t>
            </a:r>
            <a:r>
              <a:rPr lang="en-US" altLang="en-US" sz="1600" dirty="0">
                <a:solidFill>
                  <a:srgbClr val="007600"/>
                </a:solidFill>
                <a:ea typeface="ＭＳ Ｐゴシック" panose="020B0600070205080204" pitchFamily="34" charset="-128"/>
                <a:sym typeface="Wingdings" pitchFamily="2" charset="2"/>
              </a:rPr>
              <a:t>~ 1 GV/m gradient </a:t>
            </a:r>
            <a:r>
              <a:rPr lang="en-US" altLang="en-US" sz="1600" dirty="0">
                <a:solidFill>
                  <a:schemeClr val="tx1"/>
                </a:solidFill>
                <a:ea typeface="ＭＳ Ｐゴシック" panose="020B0600070205080204" pitchFamily="34" charset="-128"/>
                <a:sym typeface="Wingdings" pitchFamily="2" charset="2"/>
              </a:rPr>
              <a:t>and </a:t>
            </a:r>
            <a:r>
              <a:rPr lang="en-US" altLang="en-US" sz="1600" dirty="0">
                <a:solidFill>
                  <a:srgbClr val="007600"/>
                </a:solidFill>
              </a:rPr>
              <a:t>e</a:t>
            </a:r>
            <a:r>
              <a:rPr lang="en-US" altLang="en-US" sz="1600" baseline="30000" dirty="0">
                <a:solidFill>
                  <a:srgbClr val="007600"/>
                </a:solidFill>
              </a:rPr>
              <a:t>- </a:t>
            </a:r>
            <a:r>
              <a:rPr lang="en-US" altLang="en-US" sz="1600" dirty="0">
                <a:solidFill>
                  <a:srgbClr val="007600"/>
                </a:solidFill>
              </a:rPr>
              <a:t>beam emittance </a:t>
            </a:r>
            <a:r>
              <a:rPr lang="en-US" altLang="en-US" sz="1600" dirty="0">
                <a:solidFill>
                  <a:schemeClr val="tx1"/>
                </a:solidFill>
              </a:rPr>
              <a:t>preservation </a:t>
            </a:r>
          </a:p>
          <a:p>
            <a:r>
              <a:rPr lang="en-US" altLang="en-US" sz="16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altLang="en-US" sz="1600" dirty="0">
                <a:solidFill>
                  <a:srgbClr val="007600"/>
                </a:solidFill>
                <a:sym typeface="Wingdings" pitchFamily="2" charset="2"/>
              </a:rPr>
              <a:t>towards the use of AWAKE beams for physics applications </a:t>
            </a:r>
            <a:endParaRPr lang="en-US" altLang="en-US" sz="1600" dirty="0">
              <a:solidFill>
                <a:srgbClr val="0076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FE458F98-B37E-CC49-8E53-43D77C3DC43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63" y="4294188"/>
            <a:ext cx="1789112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62">
            <a:extLst>
              <a:ext uri="{FF2B5EF4-FFF2-40B4-BE49-F238E27FC236}">
                <a16:creationId xmlns:a16="http://schemas.microsoft.com/office/drawing/2014/main" id="{9997102B-0B79-5346-8C3F-BD893E41024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46038" y="4146550"/>
            <a:ext cx="7031038" cy="1300163"/>
            <a:chOff x="1304521" y="2170878"/>
            <a:chExt cx="9492717" cy="1504270"/>
          </a:xfrm>
        </p:grpSpPr>
        <p:grpSp>
          <p:nvGrpSpPr>
            <p:cNvPr id="11" name="Group 63">
              <a:extLst>
                <a:ext uri="{FF2B5EF4-FFF2-40B4-BE49-F238E27FC236}">
                  <a16:creationId xmlns:a16="http://schemas.microsoft.com/office/drawing/2014/main" id="{2BBE95DF-09B5-1B4F-AD99-957019CFFC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4521" y="2170878"/>
              <a:ext cx="9492717" cy="1504270"/>
              <a:chOff x="1304521" y="2140754"/>
              <a:chExt cx="9492717" cy="2090946"/>
            </a:xfrm>
          </p:grpSpPr>
          <p:grpSp>
            <p:nvGrpSpPr>
              <p:cNvPr id="13" name="Group 65">
                <a:extLst>
                  <a:ext uri="{FF2B5EF4-FFF2-40B4-BE49-F238E27FC236}">
                    <a16:creationId xmlns:a16="http://schemas.microsoft.com/office/drawing/2014/main" id="{6F090B7A-8B06-DE4C-B4BF-6F190E8A89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72321" y="2140754"/>
                <a:ext cx="3424917" cy="1788439"/>
                <a:chOff x="1854596" y="2498895"/>
                <a:chExt cx="4796452" cy="2846557"/>
              </a:xfrm>
            </p:grpSpPr>
            <p:cxnSp>
              <p:nvCxnSpPr>
                <p:cNvPr id="48" name="Straight Arrow Connector 47">
                  <a:extLst>
                    <a:ext uri="{FF2B5EF4-FFF2-40B4-BE49-F238E27FC236}">
                      <a16:creationId xmlns:a16="http://schemas.microsoft.com/office/drawing/2014/main" id="{25DBDE66-C1B0-0842-B886-0E6379BDF6A5}"/>
                    </a:ext>
                  </a:extLst>
                </p:cNvPr>
                <p:cNvCxnSpPr/>
                <p:nvPr/>
              </p:nvCxnSpPr>
              <p:spPr>
                <a:xfrm>
                  <a:off x="1932511" y="4713526"/>
                  <a:ext cx="4184249" cy="0"/>
                </a:xfrm>
                <a:prstGeom prst="straightConnector1">
                  <a:avLst/>
                </a:prstGeom>
                <a:ln w="28575" cmpd="sng">
                  <a:solidFill>
                    <a:srgbClr val="FF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124A56EE-EABB-A242-8984-C67DFDBE978A}"/>
                    </a:ext>
                  </a:extLst>
                </p:cNvPr>
                <p:cNvSpPr/>
                <p:nvPr/>
              </p:nvSpPr>
              <p:spPr>
                <a:xfrm>
                  <a:off x="3514363" y="4327488"/>
                  <a:ext cx="699375" cy="483563"/>
                </a:xfrm>
                <a:prstGeom prst="rect">
                  <a:avLst/>
                </a:prstGeom>
                <a:solidFill>
                  <a:srgbClr val="3366F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en-US" altLang="en-US" sz="800" b="1">
                    <a:solidFill>
                      <a:srgbClr val="FFFFFF"/>
                    </a:solidFill>
                  </a:endParaRPr>
                </a:p>
              </p:txBody>
            </p:sp>
            <p:cxnSp>
              <p:nvCxnSpPr>
                <p:cNvPr id="50" name="Straight Connector 49">
                  <a:extLst>
                    <a:ext uri="{FF2B5EF4-FFF2-40B4-BE49-F238E27FC236}">
                      <a16:creationId xmlns:a16="http://schemas.microsoft.com/office/drawing/2014/main" id="{DB3E1E69-4504-D44C-971D-F763DD228BF2}"/>
                    </a:ext>
                  </a:extLst>
                </p:cNvPr>
                <p:cNvCxnSpPr/>
                <p:nvPr/>
              </p:nvCxnSpPr>
              <p:spPr>
                <a:xfrm>
                  <a:off x="4291780" y="3908945"/>
                  <a:ext cx="585316" cy="723310"/>
                </a:xfrm>
                <a:prstGeom prst="line">
                  <a:avLst/>
                </a:prstGeom>
                <a:ln w="76200" cmpd="sng">
                  <a:solidFill>
                    <a:srgbClr val="8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85DAEDCF-69FB-2343-932F-D6BB057600DD}"/>
                    </a:ext>
                  </a:extLst>
                </p:cNvPr>
                <p:cNvCxnSpPr/>
                <p:nvPr/>
              </p:nvCxnSpPr>
              <p:spPr>
                <a:xfrm flipV="1">
                  <a:off x="3946595" y="4506284"/>
                  <a:ext cx="792426" cy="138160"/>
                </a:xfrm>
                <a:prstGeom prst="straightConnector1">
                  <a:avLst/>
                </a:prstGeom>
                <a:ln w="28575" cmpd="sng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8F8BD4AF-15D5-7F44-A7DA-B3FFFDA80ACD}"/>
                    </a:ext>
                  </a:extLst>
                </p:cNvPr>
                <p:cNvSpPr/>
                <p:nvPr/>
              </p:nvSpPr>
              <p:spPr>
                <a:xfrm>
                  <a:off x="3697460" y="4364061"/>
                  <a:ext cx="894481" cy="300702"/>
                </a:xfrm>
                <a:custGeom>
                  <a:avLst/>
                  <a:gdLst>
                    <a:gd name="connsiteX0" fmla="*/ 0 w 895048"/>
                    <a:gd name="connsiteY0" fmla="*/ 302381 h 302381"/>
                    <a:gd name="connsiteX1" fmla="*/ 544286 w 895048"/>
                    <a:gd name="connsiteY1" fmla="*/ 205619 h 302381"/>
                    <a:gd name="connsiteX2" fmla="*/ 895048 w 895048"/>
                    <a:gd name="connsiteY2" fmla="*/ 0 h 302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5048" h="302381">
                      <a:moveTo>
                        <a:pt x="0" y="302381"/>
                      </a:moveTo>
                      <a:cubicBezTo>
                        <a:pt x="197555" y="279198"/>
                        <a:pt x="395111" y="256016"/>
                        <a:pt x="544286" y="205619"/>
                      </a:cubicBezTo>
                      <a:cubicBezTo>
                        <a:pt x="693461" y="155222"/>
                        <a:pt x="895048" y="0"/>
                        <a:pt x="895048" y="0"/>
                      </a:cubicBezTo>
                    </a:path>
                  </a:pathLst>
                </a:custGeom>
                <a:ln w="28575" cmpd="sng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25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3EB48328-68C3-A541-BC38-4E9F33697201}"/>
                    </a:ext>
                  </a:extLst>
                </p:cNvPr>
                <p:cNvSpPr/>
                <p:nvPr/>
              </p:nvSpPr>
              <p:spPr>
                <a:xfrm>
                  <a:off x="3643431" y="4120249"/>
                  <a:ext cx="804432" cy="540450"/>
                </a:xfrm>
                <a:custGeom>
                  <a:avLst/>
                  <a:gdLst>
                    <a:gd name="connsiteX0" fmla="*/ 0 w 895048"/>
                    <a:gd name="connsiteY0" fmla="*/ 302381 h 302381"/>
                    <a:gd name="connsiteX1" fmla="*/ 544286 w 895048"/>
                    <a:gd name="connsiteY1" fmla="*/ 205619 h 302381"/>
                    <a:gd name="connsiteX2" fmla="*/ 895048 w 895048"/>
                    <a:gd name="connsiteY2" fmla="*/ 0 h 302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5048" h="302381">
                      <a:moveTo>
                        <a:pt x="0" y="302381"/>
                      </a:moveTo>
                      <a:cubicBezTo>
                        <a:pt x="197555" y="279198"/>
                        <a:pt x="395111" y="256016"/>
                        <a:pt x="544286" y="205619"/>
                      </a:cubicBezTo>
                      <a:cubicBezTo>
                        <a:pt x="693461" y="155222"/>
                        <a:pt x="895048" y="0"/>
                        <a:pt x="895048" y="0"/>
                      </a:cubicBezTo>
                    </a:path>
                  </a:pathLst>
                </a:custGeom>
                <a:ln w="28575" cmpd="sng">
                  <a:solidFill>
                    <a:srgbClr val="008000"/>
                  </a:solidFill>
                  <a:headEnd type="none"/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825"/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827F1B3-B246-734B-8D4B-6686A2A4B000}"/>
                    </a:ext>
                  </a:extLst>
                </p:cNvPr>
                <p:cNvSpPr txBox="1"/>
                <p:nvPr/>
              </p:nvSpPr>
              <p:spPr>
                <a:xfrm>
                  <a:off x="5768574" y="4721653"/>
                  <a:ext cx="882474" cy="62578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675" dirty="0">
                      <a:solidFill>
                        <a:srgbClr val="FF0000"/>
                      </a:solidFill>
                      <a:latin typeface="Arial" charset="0"/>
                    </a:rPr>
                    <a:t>protons</a:t>
                  </a:r>
                </a:p>
              </p:txBody>
            </p:sp>
            <p:cxnSp>
              <p:nvCxnSpPr>
                <p:cNvPr id="55" name="Straight Arrow Connector 54">
                  <a:extLst>
                    <a:ext uri="{FF2B5EF4-FFF2-40B4-BE49-F238E27FC236}">
                      <a16:creationId xmlns:a16="http://schemas.microsoft.com/office/drawing/2014/main" id="{80D96EB4-6E87-D04B-914C-BE45C501D2F6}"/>
                    </a:ext>
                  </a:extLst>
                </p:cNvPr>
                <p:cNvCxnSpPr/>
                <p:nvPr/>
              </p:nvCxnSpPr>
              <p:spPr>
                <a:xfrm>
                  <a:off x="1854469" y="4681018"/>
                  <a:ext cx="1861000" cy="0"/>
                </a:xfrm>
                <a:prstGeom prst="straightConnector1">
                  <a:avLst/>
                </a:prstGeom>
                <a:ln w="28575" cmpd="sng">
                  <a:solidFill>
                    <a:srgbClr val="008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118A8615-2853-F94D-925B-6AE6F728D56D}"/>
                    </a:ext>
                  </a:extLst>
                </p:cNvPr>
                <p:cNvSpPr/>
                <p:nvPr/>
              </p:nvSpPr>
              <p:spPr>
                <a:xfrm>
                  <a:off x="2727940" y="4534730"/>
                  <a:ext cx="255136" cy="247875"/>
                </a:xfrm>
                <a:prstGeom prst="rect">
                  <a:avLst/>
                </a:prstGeom>
                <a:solidFill>
                  <a:srgbClr val="ED0202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en-US" altLang="en-US" sz="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4B1F1430-D857-6C49-B68B-786164447CF4}"/>
                    </a:ext>
                  </a:extLst>
                </p:cNvPr>
                <p:cNvSpPr/>
                <p:nvPr/>
              </p:nvSpPr>
              <p:spPr>
                <a:xfrm>
                  <a:off x="3061118" y="4538792"/>
                  <a:ext cx="252136" cy="243812"/>
                </a:xfrm>
                <a:prstGeom prst="rect">
                  <a:avLst/>
                </a:prstGeom>
                <a:solidFill>
                  <a:srgbClr val="ED0202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en-US" altLang="en-US" sz="800" b="1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26DE45BF-20E5-0D48-AD21-609DDC721F2B}"/>
                    </a:ext>
                  </a:extLst>
                </p:cNvPr>
                <p:cNvSpPr txBox="1"/>
                <p:nvPr/>
              </p:nvSpPr>
              <p:spPr>
                <a:xfrm>
                  <a:off x="2430779" y="4095868"/>
                  <a:ext cx="1233664" cy="6257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675" dirty="0">
                      <a:solidFill>
                        <a:srgbClr val="ED0202"/>
                      </a:solidFill>
                      <a:latin typeface="Arial" charset="0"/>
                    </a:rPr>
                    <a:t>quadrupoles</a:t>
                  </a:r>
                </a:p>
              </p:txBody>
            </p:sp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B06247D9-718E-3541-AC90-312F95198F62}"/>
                    </a:ext>
                  </a:extLst>
                </p:cNvPr>
                <p:cNvSpPr txBox="1"/>
                <p:nvPr/>
              </p:nvSpPr>
              <p:spPr>
                <a:xfrm>
                  <a:off x="3166175" y="3433509"/>
                  <a:ext cx="1305701" cy="731437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675" dirty="0">
                      <a:solidFill>
                        <a:srgbClr val="3366FF"/>
                      </a:solidFill>
                      <a:latin typeface="Arial" charset="0"/>
                    </a:rPr>
                    <a:t>spectrometer dipole</a:t>
                  </a:r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DBEB01E5-B52A-A54B-9F65-D41DE553C91C}"/>
                    </a:ext>
                  </a:extLst>
                </p:cNvPr>
                <p:cNvSpPr txBox="1"/>
                <p:nvPr/>
              </p:nvSpPr>
              <p:spPr>
                <a:xfrm>
                  <a:off x="4504895" y="3827674"/>
                  <a:ext cx="1371737" cy="475433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en-US" sz="675">
                      <a:solidFill>
                        <a:srgbClr val="800000"/>
                      </a:solidFill>
                      <a:latin typeface="Arial" charset="0"/>
                    </a:rPr>
                    <a:t>scintillator</a:t>
                  </a:r>
                  <a:endParaRPr lang="en-US" sz="675" dirty="0">
                    <a:solidFill>
                      <a:srgbClr val="8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490A2DC-0600-DB47-AF42-702C99FF9DA9}"/>
                    </a:ext>
                  </a:extLst>
                </p:cNvPr>
                <p:cNvSpPr/>
                <p:nvPr/>
              </p:nvSpPr>
              <p:spPr>
                <a:xfrm>
                  <a:off x="5408380" y="2982458"/>
                  <a:ext cx="327177" cy="207239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/>
                  <a:endParaRPr lang="en-US" altLang="en-US" sz="80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06018707-56B2-6A43-A02E-BE506BB48701}"/>
                    </a:ext>
                  </a:extLst>
                </p:cNvPr>
                <p:cNvSpPr txBox="1"/>
                <p:nvPr/>
              </p:nvSpPr>
              <p:spPr>
                <a:xfrm>
                  <a:off x="5231286" y="2498895"/>
                  <a:ext cx="885475" cy="625785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675" dirty="0">
                      <a:solidFill>
                        <a:schemeClr val="bg1">
                          <a:lumMod val="50000"/>
                        </a:schemeClr>
                      </a:solidFill>
                      <a:latin typeface="Arial" charset="0"/>
                    </a:rPr>
                    <a:t>camera</a:t>
                  </a:r>
                </a:p>
              </p:txBody>
            </p:sp>
            <p:cxnSp>
              <p:nvCxnSpPr>
                <p:cNvPr id="63" name="Straight Arrow Connector 62">
                  <a:extLst>
                    <a:ext uri="{FF2B5EF4-FFF2-40B4-BE49-F238E27FC236}">
                      <a16:creationId xmlns:a16="http://schemas.microsoft.com/office/drawing/2014/main" id="{B6B18EAC-936A-8244-95BB-BF8BBE4628D9}"/>
                    </a:ext>
                  </a:extLst>
                </p:cNvPr>
                <p:cNvCxnSpPr/>
                <p:nvPr/>
              </p:nvCxnSpPr>
              <p:spPr>
                <a:xfrm flipV="1">
                  <a:off x="4672986" y="3084045"/>
                  <a:ext cx="18010" cy="1178427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1BEF36DE-8789-5B44-A454-96C0916DBB5C}"/>
                    </a:ext>
                  </a:extLst>
                </p:cNvPr>
                <p:cNvCxnSpPr/>
                <p:nvPr/>
              </p:nvCxnSpPr>
              <p:spPr>
                <a:xfrm flipH="1">
                  <a:off x="4516902" y="2937757"/>
                  <a:ext cx="321172" cy="231623"/>
                </a:xfrm>
                <a:prstGeom prst="line">
                  <a:avLst/>
                </a:prstGeom>
                <a:ln w="38100" cmpd="sng">
                  <a:solidFill>
                    <a:srgbClr val="7F7F7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Arrow Connector 64">
                  <a:extLst>
                    <a:ext uri="{FF2B5EF4-FFF2-40B4-BE49-F238E27FC236}">
                      <a16:creationId xmlns:a16="http://schemas.microsoft.com/office/drawing/2014/main" id="{6D93AF64-1F21-E045-A888-143AEFEA4A1D}"/>
                    </a:ext>
                  </a:extLst>
                </p:cNvPr>
                <p:cNvCxnSpPr/>
                <p:nvPr/>
              </p:nvCxnSpPr>
              <p:spPr>
                <a:xfrm>
                  <a:off x="4709005" y="3084045"/>
                  <a:ext cx="699375" cy="0"/>
                </a:xfrm>
                <a:prstGeom prst="straightConnector1">
                  <a:avLst/>
                </a:prstGeom>
                <a:ln>
                  <a:solidFill>
                    <a:schemeClr val="bg1">
                      <a:lumMod val="50000"/>
                    </a:schemeClr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Group 66">
                <a:extLst>
                  <a:ext uri="{FF2B5EF4-FFF2-40B4-BE49-F238E27FC236}">
                    <a16:creationId xmlns:a16="http://schemas.microsoft.com/office/drawing/2014/main" id="{C4FA7C05-E505-6A43-8668-8DCCF3067A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04521" y="2523804"/>
                <a:ext cx="9011310" cy="1707896"/>
                <a:chOff x="150524" y="1990428"/>
                <a:chExt cx="8076511" cy="1597023"/>
              </a:xfrm>
            </p:grpSpPr>
            <p:grpSp>
              <p:nvGrpSpPr>
                <p:cNvPr id="15" name="Group 67">
                  <a:extLst>
                    <a:ext uri="{FF2B5EF4-FFF2-40B4-BE49-F238E27FC236}">
                      <a16:creationId xmlns:a16="http://schemas.microsoft.com/office/drawing/2014/main" id="{3A93B58B-A49D-3A45-B541-D08B5D77802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50524" y="1990428"/>
                  <a:ext cx="8076511" cy="1597023"/>
                  <a:chOff x="150524" y="1990428"/>
                  <a:chExt cx="8076511" cy="1597023"/>
                </a:xfrm>
              </p:grpSpPr>
              <p:grpSp>
                <p:nvGrpSpPr>
                  <p:cNvPr id="17" name="Group 69">
                    <a:extLst>
                      <a:ext uri="{FF2B5EF4-FFF2-40B4-BE49-F238E27FC236}">
                        <a16:creationId xmlns:a16="http://schemas.microsoft.com/office/drawing/2014/main" id="{A19D42CA-5004-3E4B-85F5-CD6E1621FC4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50524" y="1990428"/>
                    <a:ext cx="8076511" cy="1597023"/>
                    <a:chOff x="144322" y="2232737"/>
                    <a:chExt cx="8076511" cy="1597023"/>
                  </a:xfrm>
                </p:grpSpPr>
                <p:cxnSp>
                  <p:nvCxnSpPr>
                    <p:cNvPr id="19" name="Straight Arrow Connector 18">
                      <a:extLst>
                        <a:ext uri="{FF2B5EF4-FFF2-40B4-BE49-F238E27FC236}">
                          <a16:creationId xmlns:a16="http://schemas.microsoft.com/office/drawing/2014/main" id="{BCDC444F-0031-C54F-9AEF-26741FBD40B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36530" y="3156539"/>
                      <a:ext cx="1204448" cy="465524"/>
                    </a:xfrm>
                    <a:prstGeom prst="straightConnector1">
                      <a:avLst/>
                    </a:prstGeom>
                    <a:ln w="25400">
                      <a:solidFill>
                        <a:srgbClr val="FF0000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0" name="Rectangle 19">
                      <a:extLst>
                        <a:ext uri="{FF2B5EF4-FFF2-40B4-BE49-F238E27FC236}">
                          <a16:creationId xmlns:a16="http://schemas.microsoft.com/office/drawing/2014/main" id="{917A3107-1980-CF40-962D-3F0260E1C4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29730" y="3003751"/>
                      <a:ext cx="2116909" cy="338998"/>
                    </a:xfrm>
                    <a:prstGeom prst="rect">
                      <a:avLst/>
                    </a:prstGeom>
                    <a:solidFill>
                      <a:srgbClr val="FF66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en-US" altLang="en-US" sz="600">
                        <a:solidFill>
                          <a:srgbClr val="FFFFFF"/>
                        </a:solidFill>
                      </a:endParaRPr>
                    </a:p>
                  </p:txBody>
                </p:sp>
                <p:cxnSp>
                  <p:nvCxnSpPr>
                    <p:cNvPr id="21" name="Straight Arrow Connector 20">
                      <a:extLst>
                        <a:ext uri="{FF2B5EF4-FFF2-40B4-BE49-F238E27FC236}">
                          <a16:creationId xmlns:a16="http://schemas.microsoft.com/office/drawing/2014/main" id="{3AF3768D-0832-C243-9565-FA2747799E7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408322" y="3170863"/>
                      <a:ext cx="1521409" cy="0"/>
                    </a:xfrm>
                    <a:prstGeom prst="straightConnector1">
                      <a:avLst/>
                    </a:prstGeom>
                    <a:ln w="25400">
                      <a:solidFill>
                        <a:srgbClr val="FF0000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Arrow Connector 21">
                      <a:extLst>
                        <a:ext uri="{FF2B5EF4-FFF2-40B4-BE49-F238E27FC236}">
                          <a16:creationId xmlns:a16="http://schemas.microsoft.com/office/drawing/2014/main" id="{E36B7025-A93C-0F4E-8009-C04E456D1CF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929730" y="3170863"/>
                      <a:ext cx="3067789" cy="2387"/>
                    </a:xfrm>
                    <a:prstGeom prst="straightConnector1">
                      <a:avLst/>
                    </a:prstGeom>
                    <a:ln w="25400">
                      <a:solidFill>
                        <a:srgbClr val="FF0000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Arrow Connector 22">
                      <a:extLst>
                        <a:ext uri="{FF2B5EF4-FFF2-40B4-BE49-F238E27FC236}">
                          <a16:creationId xmlns:a16="http://schemas.microsoft.com/office/drawing/2014/main" id="{C84552BA-A7FF-D149-B399-54BC62BD227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51240" y="2628943"/>
                      <a:ext cx="0" cy="563405"/>
                    </a:xfrm>
                    <a:prstGeom prst="straightConnector1">
                      <a:avLst/>
                    </a:prstGeom>
                    <a:ln w="25400">
                      <a:solidFill>
                        <a:srgbClr val="0000FF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Arrow Connector 23">
                      <a:extLst>
                        <a:ext uri="{FF2B5EF4-FFF2-40B4-BE49-F238E27FC236}">
                          <a16:creationId xmlns:a16="http://schemas.microsoft.com/office/drawing/2014/main" id="{0229D356-07D2-1146-B866-F40B5DCF7E2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272758" y="2535839"/>
                      <a:ext cx="393798" cy="608763"/>
                    </a:xfrm>
                    <a:prstGeom prst="straightConnector1">
                      <a:avLst/>
                    </a:prstGeom>
                    <a:ln w="25400">
                      <a:solidFill>
                        <a:srgbClr val="008000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Arrow Connector 24">
                      <a:extLst>
                        <a:ext uri="{FF2B5EF4-FFF2-40B4-BE49-F238E27FC236}">
                          <a16:creationId xmlns:a16="http://schemas.microsoft.com/office/drawing/2014/main" id="{795408F1-43EA-A741-88A8-999A2D48C67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886643" y="2540613"/>
                      <a:ext cx="395720" cy="0"/>
                    </a:xfrm>
                    <a:prstGeom prst="straightConnector1">
                      <a:avLst/>
                    </a:prstGeom>
                    <a:ln w="25400">
                      <a:solidFill>
                        <a:srgbClr val="008000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6" name="Straight Arrow Connector 25">
                      <a:extLst>
                        <a:ext uri="{FF2B5EF4-FFF2-40B4-BE49-F238E27FC236}">
                          <a16:creationId xmlns:a16="http://schemas.microsoft.com/office/drawing/2014/main" id="{46DC0609-9C35-4D4D-8C06-000F66D4C520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3592464" y="3144602"/>
                      <a:ext cx="2441554" cy="0"/>
                    </a:xfrm>
                    <a:prstGeom prst="straightConnector1">
                      <a:avLst/>
                    </a:prstGeom>
                    <a:ln w="25400">
                      <a:solidFill>
                        <a:srgbClr val="008000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7" name="Straight Arrow Connector 26">
                      <a:extLst>
                        <a:ext uri="{FF2B5EF4-FFF2-40B4-BE49-F238E27FC236}">
                          <a16:creationId xmlns:a16="http://schemas.microsoft.com/office/drawing/2014/main" id="{A865B2B5-75A3-B84A-BA68-1276560A0075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5037034" y="3178024"/>
                      <a:ext cx="952801" cy="19098"/>
                    </a:xfrm>
                    <a:prstGeom prst="straightConnector1">
                      <a:avLst/>
                    </a:prstGeom>
                    <a:ln w="25400">
                      <a:solidFill>
                        <a:srgbClr val="0000FF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Arrow Connector 27">
                      <a:extLst>
                        <a:ext uri="{FF2B5EF4-FFF2-40B4-BE49-F238E27FC236}">
                          <a16:creationId xmlns:a16="http://schemas.microsoft.com/office/drawing/2014/main" id="{E309A6BA-743E-6E49-93CE-FBB3A1914C3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59034" y="3120729"/>
                      <a:ext cx="165203" cy="157562"/>
                    </a:xfrm>
                    <a:prstGeom prst="straightConnector1">
                      <a:avLst/>
                    </a:prstGeom>
                    <a:ln w="25400">
                      <a:solidFill>
                        <a:srgbClr val="0000C3"/>
                      </a:solidFill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9" name="Straight Arrow Connector 28">
                      <a:extLst>
                        <a:ext uri="{FF2B5EF4-FFF2-40B4-BE49-F238E27FC236}">
                          <a16:creationId xmlns:a16="http://schemas.microsoft.com/office/drawing/2014/main" id="{B3ED0916-8C34-0649-952A-747BD08CB61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12711" y="3273516"/>
                      <a:ext cx="165203" cy="157562"/>
                    </a:xfrm>
                    <a:prstGeom prst="straightConnector1">
                      <a:avLst/>
                    </a:prstGeom>
                    <a:ln w="25400">
                      <a:solidFill>
                        <a:srgbClr val="0000C3"/>
                      </a:solidFill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0" name="Rectangle 29">
                      <a:extLst>
                        <a:ext uri="{FF2B5EF4-FFF2-40B4-BE49-F238E27FC236}">
                          <a16:creationId xmlns:a16="http://schemas.microsoft.com/office/drawing/2014/main" id="{444A8919-6C0B-9842-A106-23BB431A21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33294" y="2421248"/>
                      <a:ext cx="630078" cy="298413"/>
                    </a:xfrm>
                    <a:prstGeom prst="rect">
                      <a:avLst/>
                    </a:prstGeom>
                    <a:solidFill>
                      <a:srgbClr val="008000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en-US" altLang="en-US" sz="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31" name="Isosceles Triangle 161">
                      <a:extLst>
                        <a:ext uri="{FF2B5EF4-FFF2-40B4-BE49-F238E27FC236}">
                          <a16:creationId xmlns:a16="http://schemas.microsoft.com/office/drawing/2014/main" id="{C62A6C8C-E8C6-C942-90C7-15DC7B782E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73854" y="2836640"/>
                      <a:ext cx="220911" cy="668446"/>
                    </a:xfrm>
                    <a:prstGeom prst="triangle">
                      <a:avLst/>
                    </a:prstGeom>
                    <a:solidFill>
                      <a:schemeClr val="accent1">
                        <a:tint val="100000"/>
                        <a:shade val="100000"/>
                        <a:satMod val="130000"/>
                        <a:alpha val="49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en-US" altLang="en-US" sz="7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32" name="Isosceles Triangle 162">
                      <a:extLst>
                        <a:ext uri="{FF2B5EF4-FFF2-40B4-BE49-F238E27FC236}">
                          <a16:creationId xmlns:a16="http://schemas.microsoft.com/office/drawing/2014/main" id="{56726564-2301-1448-A33C-0E3FFE3FF2D2}"/>
                        </a:ext>
                      </a:extLst>
                    </p:cNvPr>
                    <p:cNvSpPr/>
                    <p:nvPr/>
                  </p:nvSpPr>
                  <p:spPr>
                    <a:xfrm rot="2282123">
                      <a:off x="2242023" y="2421248"/>
                      <a:ext cx="145994" cy="281702"/>
                    </a:xfrm>
                    <a:prstGeom prst="triangle">
                      <a:avLst/>
                    </a:prstGeom>
                    <a:solidFill>
                      <a:schemeClr val="accent1">
                        <a:tint val="100000"/>
                        <a:shade val="100000"/>
                        <a:satMod val="130000"/>
                        <a:alpha val="49000"/>
                      </a:schemeClr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en-US" altLang="en-US" sz="7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CFE49778-BEC6-634A-BE96-528F7E2AFA0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6201" y="2232650"/>
                      <a:ext cx="630078" cy="405842"/>
                    </a:xfrm>
                    <a:prstGeom prst="rect">
                      <a:avLst/>
                    </a:prstGeom>
                    <a:solidFill>
                      <a:srgbClr val="0000FF"/>
                    </a:solidFill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en-US" altLang="en-US" sz="600">
                        <a:solidFill>
                          <a:srgbClr val="FFFFFF"/>
                        </a:solidFill>
                      </a:endParaRPr>
                    </a:p>
                  </p:txBody>
                </p:sp>
                <p:sp>
                  <p:nvSpPr>
                    <p:cNvPr id="34" name="TextBox 86">
                      <a:extLst>
                        <a:ext uri="{FF2B5EF4-FFF2-40B4-BE49-F238E27FC236}">
                          <a16:creationId xmlns:a16="http://schemas.microsoft.com/office/drawing/2014/main" id="{0775A2DD-0FC4-8941-A335-37D88B1354A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7728136" y="3273477"/>
                      <a:ext cx="492697" cy="51926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altLang="en-US" sz="600" b="1">
                          <a:solidFill>
                            <a:srgbClr val="0000FF"/>
                          </a:solidFill>
                        </a:rPr>
                        <a:t>Laser </a:t>
                      </a:r>
                    </a:p>
                    <a:p>
                      <a:r>
                        <a:rPr lang="en-US" altLang="en-US" sz="600" b="1">
                          <a:solidFill>
                            <a:srgbClr val="0000FF"/>
                          </a:solidFill>
                        </a:rPr>
                        <a:t>dump</a:t>
                      </a:r>
                    </a:p>
                  </p:txBody>
                </p:sp>
                <p:sp>
                  <p:nvSpPr>
                    <p:cNvPr id="35" name="Rectangle 87">
                      <a:extLst>
                        <a:ext uri="{FF2B5EF4-FFF2-40B4-BE49-F238E27FC236}">
                          <a16:creationId xmlns:a16="http://schemas.microsoft.com/office/drawing/2014/main" id="{C19DAFEE-27E6-D54A-AF7A-B629DA044006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 flipH="1">
                      <a:off x="2474460" y="2535838"/>
                      <a:ext cx="357300" cy="39868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altLang="en-US" sz="700">
                          <a:solidFill>
                            <a:srgbClr val="008000"/>
                          </a:solidFill>
                        </a:rPr>
                        <a:t>e</a:t>
                      </a:r>
                      <a:r>
                        <a:rPr lang="en-US" altLang="en-US" sz="700" baseline="30000">
                          <a:solidFill>
                            <a:srgbClr val="008000"/>
                          </a:solidFill>
                        </a:rPr>
                        <a:t>-</a:t>
                      </a:r>
                      <a:r>
                        <a:rPr lang="en-US" altLang="en-US" sz="700">
                          <a:solidFill>
                            <a:srgbClr val="008000"/>
                          </a:solidFill>
                        </a:rPr>
                        <a:t> </a:t>
                      </a:r>
                      <a:endParaRPr lang="en-US" altLang="en-US" sz="700"/>
                    </a:p>
                  </p:txBody>
                </p:sp>
                <p:sp>
                  <p:nvSpPr>
                    <p:cNvPr id="36" name="TextBox 35">
                      <a:extLst>
                        <a:ext uri="{FF2B5EF4-FFF2-40B4-BE49-F238E27FC236}">
                          <a16:creationId xmlns:a16="http://schemas.microsoft.com/office/drawing/2014/main" id="{508C8D9E-B022-6C4F-8A2F-FD566833E45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44322" y="2765020"/>
                      <a:ext cx="605106" cy="563405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 algn="ctr">
                        <a:defRPr/>
                      </a:pPr>
                      <a:r>
                        <a:rPr lang="en-US" sz="675" b="1" dirty="0">
                          <a:solidFill>
                            <a:srgbClr val="FF0000"/>
                          </a:solidFill>
                          <a:latin typeface="Arial" charset="0"/>
                        </a:rPr>
                        <a:t>SPS</a:t>
                      </a:r>
                    </a:p>
                    <a:p>
                      <a:pPr algn="ctr">
                        <a:defRPr/>
                      </a:pPr>
                      <a:r>
                        <a:rPr lang="en-US" sz="675" b="1" dirty="0">
                          <a:solidFill>
                            <a:srgbClr val="FF0000"/>
                          </a:solidFill>
                          <a:latin typeface="Arial" charset="0"/>
                        </a:rPr>
                        <a:t>protons</a:t>
                      </a:r>
                    </a:p>
                  </p:txBody>
                </p:sp>
                <p:sp>
                  <p:nvSpPr>
                    <p:cNvPr id="37" name="TextBox 36">
                      <a:extLst>
                        <a:ext uri="{FF2B5EF4-FFF2-40B4-BE49-F238E27FC236}">
                          <a16:creationId xmlns:a16="http://schemas.microsoft.com/office/drawing/2014/main" id="{23CEE220-6544-394B-807C-F5A6D05D9591}"/>
                        </a:ext>
                      </a:extLst>
                    </p:cNvPr>
                    <p:cNvSpPr txBox="1">
                      <a:spLocks noChangeAspect="1"/>
                    </p:cNvSpPr>
                    <p:nvPr/>
                  </p:nvSpPr>
                  <p:spPr>
                    <a:xfrm>
                      <a:off x="3283189" y="2528676"/>
                      <a:ext cx="1233263" cy="284090"/>
                    </a:xfrm>
                    <a:prstGeom prst="rect">
                      <a:avLst/>
                    </a:prstGeom>
                    <a:noFill/>
                  </p:spPr>
                  <p:txBody>
                    <a:bodyPr wrap="none">
                      <a:spAutoFit/>
                    </a:bodyPr>
                    <a:lstStyle/>
                    <a:p>
                      <a:pPr>
                        <a:defRPr/>
                      </a:pPr>
                      <a:r>
                        <a:rPr lang="en-US" sz="7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" charset="0"/>
                        </a:rPr>
                        <a:t>10m Rubidium plasma</a:t>
                      </a:r>
                    </a:p>
                  </p:txBody>
                </p:sp>
                <p:cxnSp>
                  <p:nvCxnSpPr>
                    <p:cNvPr id="38" name="Straight Arrow Connector 37">
                      <a:extLst>
                        <a:ext uri="{FF2B5EF4-FFF2-40B4-BE49-F238E27FC236}">
                          <a16:creationId xmlns:a16="http://schemas.microsoft.com/office/drawing/2014/main" id="{A6D45012-692C-B545-8F44-4AD204300411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2916283" y="2896322"/>
                      <a:ext cx="2182222" cy="7163"/>
                    </a:xfrm>
                    <a:prstGeom prst="straightConnector1">
                      <a:avLst/>
                    </a:prstGeom>
                    <a:ln w="2540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headEnd type="triangl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9" name="Straight Arrow Connector 38">
                      <a:extLst>
                        <a:ext uri="{FF2B5EF4-FFF2-40B4-BE49-F238E27FC236}">
                          <a16:creationId xmlns:a16="http://schemas.microsoft.com/office/drawing/2014/main" id="{6FBE721C-4507-A44C-BBD5-01350BEA830F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666557" y="3146990"/>
                      <a:ext cx="1020036" cy="4775"/>
                    </a:xfrm>
                    <a:prstGeom prst="straightConnector1">
                      <a:avLst/>
                    </a:prstGeom>
                    <a:ln w="25400">
                      <a:solidFill>
                        <a:srgbClr val="008000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Straight Arrow Connector 39">
                      <a:extLst>
                        <a:ext uri="{FF2B5EF4-FFF2-40B4-BE49-F238E27FC236}">
                          <a16:creationId xmlns:a16="http://schemas.microsoft.com/office/drawing/2014/main" id="{AA1431CA-26C9-264F-9B13-3DA4B487A97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68200" y="2554937"/>
                      <a:ext cx="265094" cy="14324"/>
                    </a:xfrm>
                    <a:prstGeom prst="straightConnector1">
                      <a:avLst/>
                    </a:prstGeom>
                    <a:ln w="25400">
                      <a:solidFill>
                        <a:srgbClr val="0000FF"/>
                      </a:solidFill>
                      <a:headEnd type="none"/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1" name="TextBox 93">
                      <a:extLst>
                        <a:ext uri="{FF2B5EF4-FFF2-40B4-BE49-F238E27FC236}">
                          <a16:creationId xmlns:a16="http://schemas.microsoft.com/office/drawing/2014/main" id="{A1BFB37F-5ED3-FF45-B9EE-01FA0E4014A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398132" y="2405137"/>
                      <a:ext cx="534840" cy="34617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altLang="en-US" sz="600" b="1">
                          <a:solidFill>
                            <a:srgbClr val="FFFFFF"/>
                          </a:solidFill>
                        </a:rPr>
                        <a:t>RF gun</a:t>
                      </a:r>
                    </a:p>
                  </p:txBody>
                </p:sp>
                <p:sp>
                  <p:nvSpPr>
                    <p:cNvPr id="42" name="TextBox 94">
                      <a:extLst>
                        <a:ext uri="{FF2B5EF4-FFF2-40B4-BE49-F238E27FC236}">
                          <a16:creationId xmlns:a16="http://schemas.microsoft.com/office/drawing/2014/main" id="{D8C394E4-6837-0A40-803F-EF8FAA023B94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570512" y="2271326"/>
                      <a:ext cx="467795" cy="34617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altLang="en-US" sz="600" b="1">
                          <a:solidFill>
                            <a:srgbClr val="FFFFFF"/>
                          </a:solidFill>
                        </a:rPr>
                        <a:t>Laser</a:t>
                      </a:r>
                    </a:p>
                  </p:txBody>
                </p:sp>
                <p:sp>
                  <p:nvSpPr>
                    <p:cNvPr id="43" name="TextBox 95">
                      <a:extLst>
                        <a:ext uri="{FF2B5EF4-FFF2-40B4-BE49-F238E27FC236}">
                          <a16:creationId xmlns:a16="http://schemas.microsoft.com/office/drawing/2014/main" id="{DECD7B0F-6AE6-D04B-93D2-DA3E147E0BA7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917946" y="3310492"/>
                      <a:ext cx="1050143" cy="5192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altLang="en-US" sz="600" b="1">
                          <a:solidFill>
                            <a:srgbClr val="FF00FF"/>
                          </a:solidFill>
                        </a:rPr>
                        <a:t>Proton diagnostics</a:t>
                      </a:r>
                    </a:p>
                    <a:p>
                      <a:pPr algn="ctr"/>
                      <a:r>
                        <a:rPr lang="en-US" altLang="en-US" sz="600" b="1">
                          <a:solidFill>
                            <a:srgbClr val="FF00FF"/>
                          </a:solidFill>
                        </a:rPr>
                        <a:t>OTR, CTR, TCTR</a:t>
                      </a:r>
                    </a:p>
                  </p:txBody>
                </p:sp>
                <p:cxnSp>
                  <p:nvCxnSpPr>
                    <p:cNvPr id="44" name="Straight Arrow Connector 43">
                      <a:extLst>
                        <a:ext uri="{FF2B5EF4-FFF2-40B4-BE49-F238E27FC236}">
                          <a16:creationId xmlns:a16="http://schemas.microsoft.com/office/drawing/2014/main" id="{00C067F8-BC07-8840-A1A1-8B4164BE997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496147" y="3092081"/>
                      <a:ext cx="0" cy="162337"/>
                    </a:xfrm>
                    <a:prstGeom prst="straightConnector1">
                      <a:avLst/>
                    </a:prstGeom>
                    <a:ln w="76200" cmpd="sng">
                      <a:solidFill>
                        <a:srgbClr val="FF00FF"/>
                      </a:solidFill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Arrow Connector 44">
                      <a:extLst>
                        <a:ext uri="{FF2B5EF4-FFF2-40B4-BE49-F238E27FC236}">
                          <a16:creationId xmlns:a16="http://schemas.microsoft.com/office/drawing/2014/main" id="{5F286773-B981-A74E-B091-C12AE729979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607563" y="3094469"/>
                      <a:ext cx="0" cy="159949"/>
                    </a:xfrm>
                    <a:prstGeom prst="straightConnector1">
                      <a:avLst/>
                    </a:prstGeom>
                    <a:ln w="25400">
                      <a:solidFill>
                        <a:srgbClr val="FF00FF"/>
                      </a:solidFill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6" name="Rectangle 45">
                      <a:extLst>
                        <a:ext uri="{FF2B5EF4-FFF2-40B4-BE49-F238E27FC236}">
                          <a16:creationId xmlns:a16="http://schemas.microsoft.com/office/drawing/2014/main" id="{70CD1185-BDF7-E04B-8EF8-C13DB418ED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77156" y="3044335"/>
                      <a:ext cx="395720" cy="281702"/>
                    </a:xfrm>
                    <a:prstGeom prst="rect">
                      <a:avLst/>
                    </a:prstGeom>
                    <a:solidFill>
                      <a:srgbClr val="FF66FF">
                        <a:alpha val="16000"/>
                      </a:srgbClr>
                    </a:solidFill>
                    <a:ln>
                      <a:solidFill>
                        <a:srgbClr val="FF00FF"/>
                      </a:solidFill>
                    </a:ln>
                    <a:effectLst/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/>
                      <a:endParaRPr lang="en-US" altLang="en-US" sz="700">
                        <a:solidFill>
                          <a:srgbClr val="FFFFFF"/>
                        </a:solidFill>
                      </a:endParaRPr>
                    </a:p>
                  </p:txBody>
                </p:sp>
                <p:cxnSp>
                  <p:nvCxnSpPr>
                    <p:cNvPr id="47" name="Straight Arrow Connector 46">
                      <a:extLst>
                        <a:ext uri="{FF2B5EF4-FFF2-40B4-BE49-F238E27FC236}">
                          <a16:creationId xmlns:a16="http://schemas.microsoft.com/office/drawing/2014/main" id="{21F78933-EF28-5846-8CD3-DBF1238198E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353995" y="3092081"/>
                      <a:ext cx="0" cy="162337"/>
                    </a:xfrm>
                    <a:prstGeom prst="straightConnector1">
                      <a:avLst/>
                    </a:prstGeom>
                    <a:ln w="76200" cmpd="sng">
                      <a:solidFill>
                        <a:srgbClr val="FF00FF"/>
                      </a:solidFill>
                      <a:headEnd type="none"/>
                      <a:tailEnd type="non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cxnSp>
                <p:nvCxnSpPr>
                  <p:cNvPr id="18" name="Straight Arrow Connector 17">
                    <a:extLst>
                      <a:ext uri="{FF2B5EF4-FFF2-40B4-BE49-F238E27FC236}">
                        <a16:creationId xmlns:a16="http://schemas.microsoft.com/office/drawing/2014/main" id="{E96767BD-E912-9444-9606-888B094AD7A1}"/>
                      </a:ext>
                    </a:extLst>
                  </p:cNvPr>
                  <p:cNvCxnSpPr/>
                  <p:nvPr/>
                </p:nvCxnSpPr>
                <p:spPr>
                  <a:xfrm>
                    <a:off x="865126" y="2950039"/>
                    <a:ext cx="4195399" cy="0"/>
                  </a:xfrm>
                  <a:prstGeom prst="straightConnector1">
                    <a:avLst/>
                  </a:prstGeom>
                  <a:ln w="25400">
                    <a:solidFill>
                      <a:srgbClr val="0000FF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EAD55DE5-9B87-5349-B27E-36FE7FB0898E}"/>
                    </a:ext>
                  </a:extLst>
                </p:cNvPr>
                <p:cNvSpPr/>
                <p:nvPr/>
              </p:nvSpPr>
              <p:spPr>
                <a:xfrm flipH="1">
                  <a:off x="1598937" y="2634914"/>
                  <a:ext cx="357300" cy="367646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en-US" sz="675" b="1" dirty="0">
                      <a:solidFill>
                        <a:srgbClr val="FF0000"/>
                      </a:solidFill>
                      <a:latin typeface="Arial" charset="0"/>
                    </a:rPr>
                    <a:t>p </a:t>
                  </a:r>
                </a:p>
              </p:txBody>
            </p:sp>
          </p:grpSp>
        </p:grp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BE90DAF-8A23-C644-B62B-7B2635788E1C}"/>
                </a:ext>
              </a:extLst>
            </p:cNvPr>
            <p:cNvCxnSpPr/>
            <p:nvPr/>
          </p:nvCxnSpPr>
          <p:spPr>
            <a:xfrm>
              <a:off x="9946345" y="3089235"/>
              <a:ext cx="85732" cy="196529"/>
            </a:xfrm>
            <a:prstGeom prst="line">
              <a:avLst/>
            </a:prstGeom>
            <a:ln w="28575" cmpd="sng"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34183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E8D07D-1B68-6540-974B-5799FCF6A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796E8-E87C-8541-A413-0A00C6264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4963"/>
            <a:ext cx="8223250" cy="4663102"/>
          </a:xfrm>
        </p:spPr>
        <p:txBody>
          <a:bodyPr/>
          <a:lstStyle/>
          <a:p>
            <a:r>
              <a:rPr lang="en-US" sz="2400" dirty="0"/>
              <a:t>A variety of future HE accelerator are being studied</a:t>
            </a:r>
          </a:p>
          <a:p>
            <a:r>
              <a:rPr lang="en-US" sz="2400" dirty="0"/>
              <a:t>Designs reached a mature level</a:t>
            </a:r>
          </a:p>
          <a:p>
            <a:r>
              <a:rPr lang="en-US" sz="2400" dirty="0"/>
              <a:t>Technologies have been / are being developed</a:t>
            </a:r>
          </a:p>
          <a:p>
            <a:endParaRPr lang="en-US" sz="2400" dirty="0"/>
          </a:p>
          <a:p>
            <a:r>
              <a:rPr lang="en-US" sz="2400" dirty="0"/>
              <a:t>European Strategy Update should give some priorities</a:t>
            </a:r>
          </a:p>
          <a:p>
            <a:r>
              <a:rPr lang="en-US" sz="2400" dirty="0"/>
              <a:t>ILC decision in Japan can change the picture</a:t>
            </a:r>
          </a:p>
          <a:p>
            <a:endParaRPr lang="en-US" dirty="0"/>
          </a:p>
          <a:p>
            <a:r>
              <a:rPr lang="en-US" dirty="0"/>
              <a:t>Many</a:t>
            </a:r>
            <a:r>
              <a:rPr lang="en-US" b="1" dirty="0"/>
              <a:t> thanks </a:t>
            </a:r>
            <a:r>
              <a:rPr lang="en-US" dirty="0"/>
              <a:t>to </a:t>
            </a:r>
            <a:br>
              <a:rPr lang="en-US" dirty="0"/>
            </a:br>
            <a:r>
              <a:rPr lang="en-US" dirty="0"/>
              <a:t>Fabiola </a:t>
            </a:r>
            <a:r>
              <a:rPr lang="en-US" dirty="0" err="1"/>
              <a:t>Gianotti</a:t>
            </a:r>
            <a:r>
              <a:rPr lang="en-US" dirty="0"/>
              <a:t>, Michael </a:t>
            </a:r>
            <a:r>
              <a:rPr lang="en-US" dirty="0" err="1"/>
              <a:t>Benedikt</a:t>
            </a:r>
            <a:r>
              <a:rPr lang="en-US" dirty="0"/>
              <a:t>, Lucio Rossi, Steinar </a:t>
            </a:r>
            <a:r>
              <a:rPr lang="en-US" dirty="0" err="1"/>
              <a:t>Stapnes</a:t>
            </a:r>
            <a:r>
              <a:rPr lang="en-US" dirty="0"/>
              <a:t>, Paul Collier, Davide </a:t>
            </a:r>
            <a:r>
              <a:rPr lang="en-US" dirty="0" err="1"/>
              <a:t>Tommasini</a:t>
            </a:r>
            <a:r>
              <a:rPr lang="en-US" dirty="0"/>
              <a:t> for the material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945AA-BFC7-3B48-8BBF-5551B93A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CD6B1-C1DF-ED48-BCFD-743E713CD805}" type="datetime1">
              <a:rPr lang="en-GB" altLang="en-US" smtClean="0"/>
              <a:pPr/>
              <a:t>05/09/2019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114147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6D853-5E59-5B43-A8E3-CD96E2F2130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21CD6B1-C1DF-ED48-BCFD-743E713CD805}" type="datetime1">
              <a:rPr lang="en-GB" altLang="en-US" smtClean="0"/>
              <a:pPr/>
              <a:t>03/09/2019</a:t>
            </a:fld>
            <a:endParaRPr lang="en-GB" alt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D2E460-469F-2E48-8473-6FF1595DAA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8113"/>
            <a:ext cx="7886700" cy="750887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Spares</a:t>
            </a:r>
          </a:p>
        </p:txBody>
      </p:sp>
    </p:spTree>
    <p:extLst>
      <p:ext uri="{BB962C8B-B14F-4D97-AF65-F5344CB8AC3E}">
        <p14:creationId xmlns:p14="http://schemas.microsoft.com/office/powerpoint/2010/main" val="2759149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DE377-D4BE-A34D-84D4-99EA53362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099" y="0"/>
            <a:ext cx="8063681" cy="793750"/>
          </a:xfrm>
        </p:spPr>
        <p:txBody>
          <a:bodyPr/>
          <a:lstStyle/>
          <a:p>
            <a:r>
              <a:rPr lang="en-US" sz="2400" dirty="0" err="1">
                <a:solidFill>
                  <a:schemeClr val="bg1"/>
                </a:solidFill>
              </a:rPr>
              <a:t>F.Gianotti</a:t>
            </a:r>
            <a:r>
              <a:rPr lang="en-US" sz="2400" dirty="0">
                <a:solidFill>
                  <a:schemeClr val="bg1"/>
                </a:solidFill>
              </a:rPr>
              <a:t>: Outcome of the Granada Open Symposium (3 July – CERN)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D44D631-65F2-D04B-824D-476F184A20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354" y="911789"/>
            <a:ext cx="7849896" cy="5887423"/>
          </a:xfrm>
        </p:spPr>
      </p:pic>
    </p:spTree>
    <p:extLst>
      <p:ext uri="{BB962C8B-B14F-4D97-AF65-F5344CB8AC3E}">
        <p14:creationId xmlns:p14="http://schemas.microsoft.com/office/powerpoint/2010/main" val="2404804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16">
            <a:extLst>
              <a:ext uri="{FF2B5EF4-FFF2-40B4-BE49-F238E27FC236}">
                <a16:creationId xmlns:a16="http://schemas.microsoft.com/office/drawing/2014/main" id="{0C7A7972-03DE-5543-A8DA-1693FE541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164" y="103189"/>
            <a:ext cx="4653197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300" b="1" dirty="0">
                <a:solidFill>
                  <a:srgbClr val="FFFFFF"/>
                </a:solidFill>
              </a:rPr>
              <a:t>CLIC</a:t>
            </a:r>
            <a:r>
              <a:rPr lang="en-US" altLang="en-US" sz="2300" dirty="0">
                <a:solidFill>
                  <a:srgbClr val="FFFFFF"/>
                </a:solidFill>
              </a:rPr>
              <a:t>: multi-</a:t>
            </a:r>
            <a:r>
              <a:rPr lang="en-US" altLang="en-US" sz="2300" dirty="0" err="1">
                <a:solidFill>
                  <a:srgbClr val="FFFFFF"/>
                </a:solidFill>
              </a:rPr>
              <a:t>TeV</a:t>
            </a:r>
            <a:r>
              <a:rPr lang="en-US" altLang="en-US" sz="2300" dirty="0">
                <a:solidFill>
                  <a:srgbClr val="FFFFFF"/>
                </a:solidFill>
              </a:rPr>
              <a:t> </a:t>
            </a:r>
            <a:r>
              <a:rPr lang="en-US" altLang="en-US" sz="2300" dirty="0" err="1">
                <a:solidFill>
                  <a:srgbClr val="FFFFFF"/>
                </a:solidFill>
              </a:rPr>
              <a:t>e</a:t>
            </a:r>
            <a:r>
              <a:rPr lang="en-US" altLang="en-US" sz="2300" baseline="30000" dirty="0" err="1">
                <a:solidFill>
                  <a:srgbClr val="FFFFFF"/>
                </a:solidFill>
              </a:rPr>
              <a:t>+</a:t>
            </a:r>
            <a:r>
              <a:rPr lang="en-US" altLang="en-US" sz="2300" dirty="0" err="1">
                <a:solidFill>
                  <a:srgbClr val="FFFFFF"/>
                </a:solidFill>
              </a:rPr>
              <a:t>e</a:t>
            </a:r>
            <a:r>
              <a:rPr lang="en-US" altLang="en-US" sz="2300" baseline="30000" dirty="0">
                <a:solidFill>
                  <a:srgbClr val="FFFFFF"/>
                </a:solidFill>
              </a:rPr>
              <a:t>-</a:t>
            </a:r>
            <a:r>
              <a:rPr lang="en-US" altLang="en-US" sz="2300" dirty="0">
                <a:solidFill>
                  <a:srgbClr val="FFFFFF"/>
                </a:solidFill>
              </a:rPr>
              <a:t> linear collider</a:t>
            </a:r>
          </a:p>
        </p:txBody>
      </p:sp>
      <p:pic>
        <p:nvPicPr>
          <p:cNvPr id="46082" name="Picture 4">
            <a:extLst>
              <a:ext uri="{FF2B5EF4-FFF2-40B4-BE49-F238E27FC236}">
                <a16:creationId xmlns:a16="http://schemas.microsoft.com/office/drawing/2014/main" id="{471B7FE9-BC66-8E49-A7F0-78EAF92C32D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4" y="765178"/>
            <a:ext cx="3641725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">
            <a:extLst>
              <a:ext uri="{FF2B5EF4-FFF2-40B4-BE49-F238E27FC236}">
                <a16:creationId xmlns:a16="http://schemas.microsoft.com/office/drawing/2014/main" id="{08B47FB7-9297-F24D-9DF6-CC2E45F830E1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0" y="765178"/>
            <a:ext cx="5573713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710F20B-D5A6-E64A-81ED-29CB28EEF00A}"/>
              </a:ext>
            </a:extLst>
          </p:cNvPr>
          <p:cNvGrpSpPr>
            <a:grpSpLocks/>
          </p:cNvGrpSpPr>
          <p:nvPr/>
        </p:nvGrpSpPr>
        <p:grpSpPr bwMode="auto">
          <a:xfrm>
            <a:off x="66677" y="4729166"/>
            <a:ext cx="9329739" cy="1973263"/>
            <a:chOff x="86822" y="4729164"/>
            <a:chExt cx="9329781" cy="1972691"/>
          </a:xfrm>
        </p:grpSpPr>
        <p:grpSp>
          <p:nvGrpSpPr>
            <p:cNvPr id="46086" name="Group 6">
              <a:extLst>
                <a:ext uri="{FF2B5EF4-FFF2-40B4-BE49-F238E27FC236}">
                  <a16:creationId xmlns:a16="http://schemas.microsoft.com/office/drawing/2014/main" id="{A603122B-5637-B946-8DAA-E88935A3597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050127" y="4729164"/>
              <a:ext cx="7366476" cy="1972691"/>
              <a:chOff x="122441" y="1196753"/>
              <a:chExt cx="8961120" cy="2399679"/>
            </a:xfrm>
          </p:grpSpPr>
          <p:pic>
            <p:nvPicPr>
              <p:cNvPr id="46088" name="Picture 2">
                <a:extLst>
                  <a:ext uri="{FF2B5EF4-FFF2-40B4-BE49-F238E27FC236}">
                    <a16:creationId xmlns:a16="http://schemas.microsoft.com/office/drawing/2014/main" id="{EF74F97C-CE0B-CA43-91C8-D5486C70816B}"/>
                  </a:ext>
                </a:extLst>
              </p:cNvPr>
              <p:cNvPicPr preferRelativeResize="0"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2441" y="1196753"/>
                <a:ext cx="8961120" cy="23996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6089" name="TextBox 3">
                <a:extLst>
                  <a:ext uri="{FF2B5EF4-FFF2-40B4-BE49-F238E27FC236}">
                    <a16:creationId xmlns:a16="http://schemas.microsoft.com/office/drawing/2014/main" id="{25B722EA-C0A8-174F-8D51-4C43FF00F4E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83769" y="2492895"/>
                <a:ext cx="661447" cy="31814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1100"/>
                  <a:t>1 ab</a:t>
                </a:r>
                <a:r>
                  <a:rPr lang="en-US" altLang="en-US" sz="1100" baseline="30000"/>
                  <a:t>-1</a:t>
                </a:r>
              </a:p>
            </p:txBody>
          </p:sp>
          <p:sp>
            <p:nvSpPr>
              <p:cNvPr id="46090" name="TextBox 13">
                <a:extLst>
                  <a:ext uri="{FF2B5EF4-FFF2-40B4-BE49-F238E27FC236}">
                    <a16:creationId xmlns:a16="http://schemas.microsoft.com/office/drawing/2014/main" id="{591F424D-198B-C44E-99F9-40175BC177E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45876" y="2492895"/>
                <a:ext cx="803798" cy="31814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1100"/>
                  <a:t>2.5 ab</a:t>
                </a:r>
                <a:r>
                  <a:rPr lang="en-US" altLang="en-US" sz="1100" baseline="30000"/>
                  <a:t>-1</a:t>
                </a:r>
              </a:p>
            </p:txBody>
          </p:sp>
          <p:sp>
            <p:nvSpPr>
              <p:cNvPr id="46091" name="TextBox 14">
                <a:extLst>
                  <a:ext uri="{FF2B5EF4-FFF2-40B4-BE49-F238E27FC236}">
                    <a16:creationId xmlns:a16="http://schemas.microsoft.com/office/drawing/2014/main" id="{93208135-69D9-7145-9388-0954DED844C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55429" y="2431922"/>
                <a:ext cx="661447" cy="31814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altLang="en-US" sz="1100"/>
                  <a:t>5 ab</a:t>
                </a:r>
                <a:r>
                  <a:rPr lang="en-US" altLang="en-US" sz="1100" baseline="30000"/>
                  <a:t>-1</a:t>
                </a:r>
              </a:p>
            </p:txBody>
          </p:sp>
        </p:grpSp>
        <p:sp>
          <p:nvSpPr>
            <p:cNvPr id="22" name="TextBox 1">
              <a:extLst>
                <a:ext uri="{FF2B5EF4-FFF2-40B4-BE49-F238E27FC236}">
                  <a16:creationId xmlns:a16="http://schemas.microsoft.com/office/drawing/2014/main" id="{397ED83E-CC26-3D4C-AAD8-BA49251539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822" y="5157665"/>
              <a:ext cx="2056982" cy="14769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en-US" sz="1500" b="1" u="sng" dirty="0"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Technically: </a:t>
              </a:r>
            </a:p>
            <a:p>
              <a:pPr>
                <a:defRPr/>
              </a:pPr>
              <a:r>
                <a:rPr lang="en-US" altLang="en-US" sz="1500" dirty="0"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construction could</a:t>
              </a:r>
            </a:p>
            <a:p>
              <a:pPr>
                <a:defRPr/>
              </a:pPr>
              <a:r>
                <a:rPr lang="en-US" altLang="en-US" sz="1500" dirty="0"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start in ~2026 </a:t>
              </a:r>
            </a:p>
            <a:p>
              <a:pPr>
                <a:defRPr/>
              </a:pPr>
              <a:r>
                <a:rPr lang="en-US" altLang="en-US" sz="1500" dirty="0"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(TDR in 2025) </a:t>
              </a:r>
            </a:p>
            <a:p>
              <a:pPr marL="285737" indent="-285737">
                <a:buFont typeface="Wingdings" pitchFamily="2" charset="2"/>
                <a:buChar char="à"/>
                <a:defRPr/>
              </a:pPr>
              <a:r>
                <a:rPr lang="en-US" altLang="en-US" sz="1500" dirty="0">
                  <a:ea typeface="ＭＳ Ｐゴシック" panose="020B0600070205080204" pitchFamily="34" charset="-128"/>
                  <a:cs typeface="ＭＳ Ｐゴシック" panose="020B0600070205080204" pitchFamily="34" charset="-128"/>
                  <a:sym typeface="Wingdings" pitchFamily="2" charset="2"/>
                </a:rPr>
                <a:t>start operation at </a:t>
              </a:r>
            </a:p>
            <a:p>
              <a:pPr>
                <a:defRPr/>
              </a:pPr>
              <a:r>
                <a:rPr lang="en-US" altLang="en-US" sz="1500" dirty="0">
                  <a:ea typeface="ＭＳ Ｐゴシック" panose="020B0600070205080204" pitchFamily="34" charset="-128"/>
                  <a:cs typeface="ＭＳ Ｐゴシック" panose="020B0600070205080204" pitchFamily="34" charset="-128"/>
                  <a:sym typeface="Wingdings" pitchFamily="2" charset="2"/>
                </a:rPr>
                <a:t>√s=380 GeV in ~2035</a:t>
              </a:r>
              <a:endParaRPr lang="en-US" altLang="en-US" sz="1500" dirty="0">
                <a:ea typeface="ＭＳ Ｐゴシック" panose="020B0600070205080204" pitchFamily="34" charset="-128"/>
                <a:cs typeface="ＭＳ Ｐゴシック" panose="020B0600070205080204" pitchFamily="34" charset="-128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3479001-768B-6643-ACBF-B929922F1782}"/>
              </a:ext>
            </a:extLst>
          </p:cNvPr>
          <p:cNvSpPr txBox="1"/>
          <p:nvPr/>
        </p:nvSpPr>
        <p:spPr>
          <a:xfrm>
            <a:off x="-36513" y="3551243"/>
            <a:ext cx="8376011" cy="12464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Recent development of key technologies, progress towards demonstration of design parameters:</a:t>
            </a:r>
          </a:p>
          <a:p>
            <a:pPr marL="285737" indent="-285737">
              <a:buFont typeface="Wingdings" pitchFamily="2" charset="2"/>
              <a:buChar char="q"/>
              <a:defRPr/>
            </a:pPr>
            <a:r>
              <a:rPr lang="en-US" sz="15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100 MV/m accelerating structures with low breakdown rate </a:t>
            </a:r>
          </a:p>
          <a:p>
            <a:pPr marL="285737" indent="-285737">
              <a:buFont typeface="Wingdings" pitchFamily="2" charset="2"/>
              <a:buChar char="q"/>
              <a:defRPr/>
            </a:pPr>
            <a:r>
              <a:rPr lang="en-US" sz="15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two-beam acceleration scheme demonstrated (CTF3) up to 145 MV/m</a:t>
            </a:r>
          </a:p>
          <a:p>
            <a:pPr marL="285737" indent="-285737">
              <a:buFont typeface="Wingdings" pitchFamily="2" charset="2"/>
              <a:buChar char="q"/>
              <a:defRPr/>
            </a:pPr>
            <a:r>
              <a:rPr lang="en-US" sz="15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R&amp;D on alignment and vibration stabilization systems</a:t>
            </a:r>
          </a:p>
          <a:p>
            <a:pPr marL="285737" indent="-285737">
              <a:buFont typeface="Wingdings" pitchFamily="2" charset="2"/>
              <a:buChar char="q"/>
              <a:defRPr/>
            </a:pPr>
            <a:r>
              <a:rPr lang="en-US" sz="15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reduction of energy consumption </a:t>
            </a:r>
            <a:r>
              <a:rPr lang="en-US" sz="14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</a:t>
            </a:r>
            <a:r>
              <a:rPr lang="en-US" sz="1400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optimisation</a:t>
            </a:r>
            <a:r>
              <a:rPr lang="en-US" sz="14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ongoing for 1.5 and 3 </a:t>
            </a:r>
            <a:r>
              <a:rPr lang="en-US" sz="1400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TeV</a:t>
            </a:r>
            <a:r>
              <a:rPr lang="en-US" sz="14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 </a:t>
            </a:r>
            <a:r>
              <a:rPr lang="en-US" sz="15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and cost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F0F7350-F0B7-9C46-8979-10DABB2212EE}"/>
              </a:ext>
            </a:extLst>
          </p:cNvPr>
          <p:cNvSpPr/>
          <p:nvPr/>
        </p:nvSpPr>
        <p:spPr>
          <a:xfrm>
            <a:off x="7246259" y="165335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Fabiola </a:t>
            </a:r>
            <a:r>
              <a:rPr lang="en-US" dirty="0" err="1"/>
              <a:t>Gianotti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9671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2">
            <a:extLst>
              <a:ext uri="{FF2B5EF4-FFF2-40B4-BE49-F238E27FC236}">
                <a16:creationId xmlns:a16="http://schemas.microsoft.com/office/drawing/2014/main" id="{823A8203-62A7-6244-9C63-4062BE606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6475" y="6492875"/>
            <a:ext cx="914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charset="0"/>
                <a:ea typeface="Droid Sans Fallback" charset="0"/>
                <a:cs typeface="Droid Sans Fallback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fld id="{8945F2D0-EEF3-D04F-92F4-A8E2AAC8E18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/>
              </a:pPr>
              <a:t>20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1442" name="TextBox 4">
            <a:extLst>
              <a:ext uri="{FF2B5EF4-FFF2-40B4-BE49-F238E27FC236}">
                <a16:creationId xmlns:a16="http://schemas.microsoft.com/office/drawing/2014/main" id="{8C41E57A-0EC7-AF42-A6A1-915F0A600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138" y="117475"/>
            <a:ext cx="42148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</a:rPr>
              <a:t>Physics Beyond Colliders (PBC)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B6DD1D-02CC-F94F-A790-DE792B913CB0}"/>
              </a:ext>
            </a:extLst>
          </p:cNvPr>
          <p:cNvSpPr txBox="1"/>
          <p:nvPr/>
        </p:nvSpPr>
        <p:spPr>
          <a:xfrm>
            <a:off x="211138" y="814388"/>
            <a:ext cx="8753475" cy="12461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2FF"/>
                </a:solidFill>
                <a:effectLst/>
                <a:uLnTx/>
                <a:uFillTx/>
                <a:latin typeface="Arial" charset="0"/>
                <a:cs typeface="+mn-cs"/>
              </a:rPr>
              <a:t>Physics Beyond Colliders study group </a:t>
            </a:r>
            <a:r>
              <a:rPr kumimoji="0" lang="en-US" alt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+mn-cs"/>
              </a:rPr>
              <a:t>set up in 2016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to explore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opportunities offered by CERN’s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accelerator complex and other scientific infrastructure to get insight into some of today’s outstanding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questions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in particle physics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through projects complementary to high-energy colliders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(i.e. projects requiring different types of beams and experiments)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and other initiatives in the world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. </a:t>
            </a:r>
          </a:p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Projects should exploit the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52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uniqueness of CERN accelerator complex and infrastructure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.</a:t>
            </a:r>
          </a:p>
        </p:txBody>
      </p:sp>
      <p:grpSp>
        <p:nvGrpSpPr>
          <p:cNvPr id="61444" name="Group 5">
            <a:extLst>
              <a:ext uri="{FF2B5EF4-FFF2-40B4-BE49-F238E27FC236}">
                <a16:creationId xmlns:a16="http://schemas.microsoft.com/office/drawing/2014/main" id="{7FEF03F1-7D55-1E42-873C-A33AC6D17E2E}"/>
              </a:ext>
            </a:extLst>
          </p:cNvPr>
          <p:cNvGrpSpPr>
            <a:grpSpLocks/>
          </p:cNvGrpSpPr>
          <p:nvPr/>
        </p:nvGrpSpPr>
        <p:grpSpPr bwMode="auto">
          <a:xfrm>
            <a:off x="107950" y="2354263"/>
            <a:ext cx="8769350" cy="4170362"/>
            <a:chOff x="107589" y="2461938"/>
            <a:chExt cx="8769825" cy="4169432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89F0D50-0888-1F4D-AE26-6DAADFADB5D4}"/>
                </a:ext>
              </a:extLst>
            </p:cNvPr>
            <p:cNvSpPr txBox="1"/>
            <p:nvPr/>
          </p:nvSpPr>
          <p:spPr>
            <a:xfrm>
              <a:off x="155217" y="3860213"/>
              <a:ext cx="4129312" cy="1399863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Rare decays and precise measurements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KLEVER (K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0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L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  <a:sym typeface="Wingdings" pitchFamily="2" charset="2"/>
                </a:rPr>
                <a:t> π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  <a:sym typeface="Wingdings" pitchFamily="2" charset="2"/>
                </a:rPr>
                <a:t>0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  <a:sym typeface="Wingdings" pitchFamily="2" charset="2"/>
                </a:rPr>
                <a:t>𝜈𝜈)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  <a:sym typeface="Wingdings" pitchFamily="2" charset="2"/>
                </a:rPr>
                <a:t>TauFV@BDF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  <a:sym typeface="Wingdings" pitchFamily="2" charset="2"/>
                </a:rPr>
                <a:t>: 𝜏  3μ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  <a:sym typeface="Wingdings" pitchFamily="2" charset="2"/>
                </a:rPr>
                <a:t>REDTOP (𝜂 decays)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  <a:sym typeface="Wingdings" pitchFamily="2" charset="2"/>
                </a:rPr>
                <a:t>MUonE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  <a:sym typeface="Wingdings" pitchFamily="2" charset="2"/>
                </a:rPr>
                <a:t> (hadronic vacuum polarization for (g-2</a:t>
              </a:r>
              <a:r>
                <a:rPr kumimoji="0" lang="en-US" sz="14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  <a:sym typeface="Wingdings" pitchFamily="2" charset="2"/>
                </a:rPr>
                <a:t>μ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  <a:sym typeface="Wingdings" pitchFamily="2" charset="2"/>
                </a:rPr>
                <a:t>))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  <a:sym typeface="Wingdings" pitchFamily="2" charset="2"/>
                </a:rPr>
                <a:t>Proton EDM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91B038-B40B-8E41-AFB5-1E15E01B3484}"/>
                </a:ext>
              </a:extLst>
            </p:cNvPr>
            <p:cNvSpPr txBox="1"/>
            <p:nvPr/>
          </p:nvSpPr>
          <p:spPr>
            <a:xfrm>
              <a:off x="199669" y="2493681"/>
              <a:ext cx="4732594" cy="9697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QCD measurements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COMPASS++, DIRAC++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NA61++, NA60++  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Fixed target (gas, bending crystals) in ALICE and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LHCb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369744-9D12-8F43-BEFA-54617C4B5C54}"/>
                </a:ext>
              </a:extLst>
            </p:cNvPr>
            <p:cNvSpPr txBox="1"/>
            <p:nvPr/>
          </p:nvSpPr>
          <p:spPr>
            <a:xfrm>
              <a:off x="107589" y="5661624"/>
              <a:ext cx="5778813" cy="96974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Non-accelerator projects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Exploit CERN’s technology 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(RF, vacuum, magnets, optics, cryogenics)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for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experiments possibly located in other labs.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E.g. axion searches: IAXO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(helioscope),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JURA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(Light Shining through Wall)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1EB15A-FFC4-C84A-8CEF-6A733A69E90D}"/>
                </a:ext>
              </a:extLst>
            </p:cNvPr>
            <p:cNvSpPr txBox="1"/>
            <p:nvPr/>
          </p:nvSpPr>
          <p:spPr>
            <a:xfrm>
              <a:off x="5003704" y="4149074"/>
              <a:ext cx="3560956" cy="5221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Long-lived particles from LHC collisions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FASER, MATHUSLA, CODEX-b, 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milliQAN</a:t>
              </a: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02B30F-F9CA-8B49-8460-B9AB5C5992A1}"/>
                </a:ext>
              </a:extLst>
            </p:cNvPr>
            <p:cNvSpPr txBox="1"/>
            <p:nvPr/>
          </p:nvSpPr>
          <p:spPr>
            <a:xfrm>
              <a:off x="5219616" y="2461938"/>
              <a:ext cx="3470463" cy="139986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Hidden sector with “beam dump”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NA64++ (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e,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  <a:sym typeface="Wingdings" pitchFamily="2" charset="2"/>
                </a:rPr>
                <a:t>μ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  <a:sym typeface="Wingdings" pitchFamily="2" charset="2"/>
                </a:rPr>
                <a:t>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endParaRP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NA62++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Beam Dump Facility at North Area (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SHiP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)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LDMX@eSPS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 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AWAKE++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215E669-0935-6049-B3C8-0260017C97FE}"/>
                </a:ext>
              </a:extLst>
            </p:cNvPr>
            <p:cNvSpPr txBox="1"/>
            <p:nvPr/>
          </p:nvSpPr>
          <p:spPr>
            <a:xfrm>
              <a:off x="4859234" y="4977564"/>
              <a:ext cx="4018180" cy="53963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Other proposed facilities:</a:t>
              </a:r>
            </a:p>
            <a:p>
              <a:pPr marL="0" marR="0" lvl="0" indent="0" algn="l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𝛾-factory from Partially Stripped Ions;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34" charset="-128"/>
                  <a:cs typeface="ＭＳ Ｐゴシック" panose="020B0600070205080204" pitchFamily="34" charset="-128"/>
                </a:rPr>
                <a:t>nuSTORM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ＭＳ Ｐゴシック" panose="020B0600070205080204" pitchFamily="34" charset="-128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22E9A735-B87D-EA44-AB9B-B899B5B5566A}"/>
              </a:ext>
            </a:extLst>
          </p:cNvPr>
          <p:cNvSpPr/>
          <p:nvPr/>
        </p:nvSpPr>
        <p:spPr>
          <a:xfrm>
            <a:off x="6954841" y="162754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Fabiola </a:t>
            </a:r>
            <a:r>
              <a:rPr lang="en-US" dirty="0" err="1"/>
              <a:t>Gianotti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21983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ext Box 2">
            <a:extLst>
              <a:ext uri="{FF2B5EF4-FFF2-40B4-BE49-F238E27FC236}">
                <a16:creationId xmlns:a16="http://schemas.microsoft.com/office/drawing/2014/main" id="{71CE92F7-79C4-6149-B7F4-8599B6E7A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0939" y="6492878"/>
            <a:ext cx="914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defTabSz="457178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fld id="{5C287DF2-1CCD-924A-8104-460C5A513335}" type="slidenum">
              <a:rPr lang="en-US" altLang="en-US" sz="1400">
                <a:ea typeface="DejaVu Sans" charset="0"/>
                <a:cs typeface="DejaVu Sans" charset="0"/>
              </a:rPr>
              <a:pPr defTabSz="457178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</a:pPr>
              <a:t>21</a:t>
            </a:fld>
            <a:endParaRPr lang="en-US" altLang="en-US" sz="1400">
              <a:ea typeface="DejaVu Sans" charset="0"/>
              <a:cs typeface="DejaVu Sans" charset="0"/>
            </a:endParaRPr>
          </a:p>
        </p:txBody>
      </p:sp>
      <p:sp>
        <p:nvSpPr>
          <p:cNvPr id="39938" name="TextBox 25">
            <a:extLst>
              <a:ext uri="{FF2B5EF4-FFF2-40B4-BE49-F238E27FC236}">
                <a16:creationId xmlns:a16="http://schemas.microsoft.com/office/drawing/2014/main" id="{6375A7EE-13E6-F44C-BB9C-F2FBABB75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15889"/>
            <a:ext cx="4487126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178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300">
                <a:solidFill>
                  <a:prstClr val="white"/>
                </a:solidFill>
                <a:latin typeface="Arial" panose="020B0604020202020204" pitchFamily="34" charset="0"/>
              </a:rPr>
              <a:t>HL-LHC parameters and timeline</a:t>
            </a:r>
          </a:p>
        </p:txBody>
      </p:sp>
      <p:pic>
        <p:nvPicPr>
          <p:cNvPr id="39939" name="Picture 4">
            <a:extLst>
              <a:ext uri="{FF2B5EF4-FFF2-40B4-BE49-F238E27FC236}">
                <a16:creationId xmlns:a16="http://schemas.microsoft.com/office/drawing/2014/main" id="{3CC5C2AF-71C3-614B-A98E-8E51A76C61E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765177"/>
            <a:ext cx="8978900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56FE399-4AA8-5E45-8B1E-41F5B1A0FFCE}"/>
              </a:ext>
            </a:extLst>
          </p:cNvPr>
          <p:cNvGrpSpPr>
            <a:grpSpLocks/>
          </p:cNvGrpSpPr>
          <p:nvPr/>
        </p:nvGrpSpPr>
        <p:grpSpPr bwMode="auto">
          <a:xfrm>
            <a:off x="-36512" y="3138488"/>
            <a:ext cx="7847013" cy="3702050"/>
            <a:chOff x="33971" y="3141021"/>
            <a:chExt cx="7847933" cy="3702925"/>
          </a:xfrm>
        </p:grpSpPr>
        <p:cxnSp>
          <p:nvCxnSpPr>
            <p:cNvPr id="43016" name="Straight Arrow Connector 7">
              <a:extLst>
                <a:ext uri="{FF2B5EF4-FFF2-40B4-BE49-F238E27FC236}">
                  <a16:creationId xmlns:a16="http://schemas.microsoft.com/office/drawing/2014/main" id="{860AEE03-6E76-8A4A-98BA-613AD570FDA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71579" y="3141021"/>
              <a:ext cx="0" cy="792349"/>
            </a:xfrm>
            <a:prstGeom prst="straightConnector1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1C0A155-C2B3-3E48-90A5-104F84A0FC9B}"/>
                </a:ext>
              </a:extLst>
            </p:cNvPr>
            <p:cNvSpPr txBox="1"/>
            <p:nvPr/>
          </p:nvSpPr>
          <p:spPr bwMode="auto">
            <a:xfrm>
              <a:off x="111768" y="3644377"/>
              <a:ext cx="5000544" cy="1262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45717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prstClr val="black"/>
                  </a:solidFill>
                  <a:latin typeface="Arial" charset="0"/>
                </a:rPr>
                <a:t>LS2 (2019-2020):</a:t>
              </a:r>
            </a:p>
            <a:p>
              <a:pPr marL="285737" indent="-285737" defTabSz="457178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q"/>
                <a:defRPr/>
              </a:pPr>
              <a:r>
                <a:rPr lang="en-US" sz="1500" dirty="0">
                  <a:solidFill>
                    <a:prstClr val="black"/>
                  </a:solidFill>
                  <a:latin typeface="Arial" charset="0"/>
                </a:rPr>
                <a:t>LHC Injectors Upgrade (</a:t>
              </a:r>
              <a:r>
                <a:rPr lang="en-US" sz="1500" b="1" dirty="0">
                  <a:solidFill>
                    <a:srgbClr val="0228D6"/>
                  </a:solidFill>
                  <a:latin typeface="Arial" charset="0"/>
                </a:rPr>
                <a:t>LIU</a:t>
              </a:r>
              <a:r>
                <a:rPr lang="en-US" sz="1500" dirty="0">
                  <a:solidFill>
                    <a:prstClr val="black"/>
                  </a:solidFill>
                  <a:latin typeface="Arial" charset="0"/>
                </a:rPr>
                <a:t>)</a:t>
              </a:r>
            </a:p>
            <a:p>
              <a:pPr marL="285737" indent="-285737" defTabSz="457178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q"/>
                <a:defRPr/>
              </a:pPr>
              <a:r>
                <a:rPr lang="en-US" sz="1500" dirty="0">
                  <a:solidFill>
                    <a:prstClr val="black"/>
                  </a:solidFill>
                  <a:latin typeface="Arial" charset="0"/>
                </a:rPr>
                <a:t>Civil engineering for HL-LHC equipment P1, P5</a:t>
              </a:r>
            </a:p>
            <a:p>
              <a:pPr marL="285737" indent="-285737" defTabSz="457178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q"/>
                <a:defRPr/>
              </a:pPr>
              <a:r>
                <a:rPr lang="en-US" sz="1500" dirty="0">
                  <a:solidFill>
                    <a:prstClr val="black"/>
                  </a:solidFill>
                  <a:latin typeface="Arial" charset="0"/>
                </a:rPr>
                <a:t>Installation of (part of) 11T Nb</a:t>
              </a:r>
              <a:r>
                <a:rPr lang="en-US" sz="1500" baseline="-25000" dirty="0">
                  <a:solidFill>
                    <a:prstClr val="black"/>
                  </a:solidFill>
                  <a:latin typeface="Arial" charset="0"/>
                </a:rPr>
                <a:t>3</a:t>
              </a:r>
              <a:r>
                <a:rPr lang="en-US" sz="1500" dirty="0">
                  <a:solidFill>
                    <a:prstClr val="black"/>
                  </a:solidFill>
                  <a:latin typeface="Arial" charset="0"/>
                </a:rPr>
                <a:t>Sn dipoles for HL-LHC</a:t>
              </a:r>
            </a:p>
            <a:p>
              <a:pPr marL="285737" indent="-285737" defTabSz="457178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q"/>
                <a:defRPr/>
              </a:pPr>
              <a:r>
                <a:rPr lang="en-US" sz="1500" dirty="0">
                  <a:solidFill>
                    <a:prstClr val="black"/>
                  </a:solidFill>
                  <a:latin typeface="Arial" charset="0"/>
                </a:rPr>
                <a:t>Phase-1 upgrade of LHC experiments </a:t>
              </a:r>
            </a:p>
          </p:txBody>
        </p:sp>
        <p:sp>
          <p:nvSpPr>
            <p:cNvPr id="39946" name="TextBox 12">
              <a:extLst>
                <a:ext uri="{FF2B5EF4-FFF2-40B4-BE49-F238E27FC236}">
                  <a16:creationId xmlns:a16="http://schemas.microsoft.com/office/drawing/2014/main" id="{01F23747-3909-5A47-9D69-1B811B7363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971" y="5164265"/>
              <a:ext cx="4745766" cy="1508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17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>
                  <a:solidFill>
                    <a:srgbClr val="0228D6"/>
                  </a:solidFill>
                  <a:latin typeface="Arial" panose="020B0604020202020204" pitchFamily="34" charset="0"/>
                </a:rPr>
                <a:t>LIU will </a:t>
              </a:r>
              <a:r>
                <a:rPr lang="en-US" altLang="en-US" sz="1600">
                  <a:solidFill>
                    <a:srgbClr val="0228D6"/>
                  </a:solidFill>
                  <a:latin typeface="Arial" panose="020B0604020202020204" pitchFamily="34" charset="0"/>
                  <a:sym typeface="Wingdings" pitchFamily="2" charset="2"/>
                </a:rPr>
                <a:t>provide beams of intensity and brightness </a:t>
              </a:r>
            </a:p>
            <a:p>
              <a:pPr defTabSz="45717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600">
                  <a:solidFill>
                    <a:srgbClr val="0228D6"/>
                  </a:solidFill>
                  <a:latin typeface="Arial" panose="020B0604020202020204" pitchFamily="34" charset="0"/>
                  <a:sym typeface="Wingdings" pitchFamily="2" charset="2"/>
                </a:rPr>
                <a:t>needed by HL-LHC </a:t>
              </a:r>
              <a:r>
                <a:rPr lang="en-US" altLang="en-US" sz="1500">
                  <a:solidFill>
                    <a:srgbClr val="0228D6"/>
                  </a:solidFill>
                  <a:latin typeface="Arial" panose="020B0604020202020204" pitchFamily="34" charset="0"/>
                  <a:sym typeface="Wingdings" pitchFamily="2" charset="2"/>
                </a:rPr>
                <a:t>(</a:t>
              </a:r>
              <a:r>
                <a:rPr lang="en-US" altLang="en-US" sz="1500">
                  <a:solidFill>
                    <a:srgbClr val="0228D6"/>
                  </a:solidFill>
                  <a:latin typeface="Arial" panose="020B0604020202020204" pitchFamily="34" charset="0"/>
                </a:rPr>
                <a:t>2.3x10</a:t>
              </a:r>
              <a:r>
                <a:rPr lang="en-US" altLang="en-US" sz="1500" baseline="30000">
                  <a:solidFill>
                    <a:srgbClr val="0228D6"/>
                  </a:solidFill>
                  <a:latin typeface="Arial" panose="020B0604020202020204" pitchFamily="34" charset="0"/>
                </a:rPr>
                <a:t>11</a:t>
              </a:r>
              <a:r>
                <a:rPr lang="en-US" altLang="en-US" sz="1500">
                  <a:solidFill>
                    <a:srgbClr val="0228D6"/>
                  </a:solidFill>
                  <a:latin typeface="Arial" panose="020B0604020202020204" pitchFamily="34" charset="0"/>
                </a:rPr>
                <a:t> p/bunch, ε~ 2.1 μm)</a:t>
              </a:r>
              <a:r>
                <a:rPr lang="en-US" altLang="en-US" sz="1500">
                  <a:solidFill>
                    <a:srgbClr val="0228D6"/>
                  </a:solidFill>
                  <a:latin typeface="Arial" panose="020B0604020202020204" pitchFamily="34" charset="0"/>
                  <a:sym typeface="Wingdings" pitchFamily="2" charset="2"/>
                </a:rPr>
                <a:t> </a:t>
              </a:r>
            </a:p>
            <a:p>
              <a:pPr defTabSz="45717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>
                  <a:solidFill>
                    <a:srgbClr val="000000"/>
                  </a:solidFill>
                  <a:latin typeface="Arial" panose="020B0604020202020204" pitchFamily="34" charset="0"/>
                  <a:sym typeface="Wingdings" pitchFamily="2" charset="2"/>
                </a:rPr>
                <a:t>Linac 4: </a:t>
              </a:r>
              <a:r>
                <a:rPr lang="en-US" altLang="en-US" sz="1500">
                  <a:solidFill>
                    <a:prstClr val="black"/>
                  </a:solidFill>
                  <a:latin typeface="Arial" panose="020B0604020202020204" pitchFamily="34" charset="0"/>
                  <a:sym typeface="Wingdings" pitchFamily="2" charset="2"/>
                </a:rPr>
                <a:t>160 MeV H</a:t>
              </a:r>
              <a:r>
                <a:rPr lang="en-US" altLang="en-US" sz="1500" baseline="30000">
                  <a:solidFill>
                    <a:prstClr val="black"/>
                  </a:solidFill>
                  <a:latin typeface="Arial" panose="020B0604020202020204" pitchFamily="34" charset="0"/>
                  <a:sym typeface="Wingdings" pitchFamily="2" charset="2"/>
                </a:rPr>
                <a:t>-   </a:t>
              </a:r>
              <a:r>
                <a:rPr lang="en-US" altLang="en-US" sz="1500">
                  <a:solidFill>
                    <a:prstClr val="black"/>
                  </a:solidFill>
                  <a:latin typeface="Arial" panose="020B0604020202020204" pitchFamily="34" charset="0"/>
                  <a:sym typeface="Wingdings" pitchFamily="2" charset="2"/>
                </a:rPr>
                <a:t> </a:t>
              </a:r>
            </a:p>
            <a:p>
              <a:pPr defTabSz="45717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>
                  <a:solidFill>
                    <a:prstClr val="black"/>
                  </a:solidFill>
                  <a:latin typeface="Arial" panose="020B0604020202020204" pitchFamily="34" charset="0"/>
                  <a:sym typeface="Wingdings" pitchFamily="2" charset="2"/>
                </a:rPr>
                <a:t>PSB: 1.4 2 GeV</a:t>
              </a:r>
            </a:p>
            <a:p>
              <a:pPr defTabSz="45717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>
                  <a:solidFill>
                    <a:prstClr val="black"/>
                  </a:solidFill>
                  <a:latin typeface="Arial" panose="020B0604020202020204" pitchFamily="34" charset="0"/>
                  <a:sym typeface="Wingdings" pitchFamily="2" charset="2"/>
                </a:rPr>
                <a:t>PS: new injection and feedback systems</a:t>
              </a:r>
            </a:p>
            <a:p>
              <a:pPr defTabSz="457178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1500">
                  <a:solidFill>
                    <a:prstClr val="black"/>
                  </a:solidFill>
                  <a:latin typeface="Arial" panose="020B0604020202020204" pitchFamily="34" charset="0"/>
                  <a:sym typeface="Wingdings" pitchFamily="2" charset="2"/>
                </a:rPr>
                <a:t>SPS: new 200 MHz RF system</a:t>
              </a:r>
            </a:p>
          </p:txBody>
        </p:sp>
        <p:pic>
          <p:nvPicPr>
            <p:cNvPr id="39947" name="Picture 13">
              <a:extLst>
                <a:ext uri="{FF2B5EF4-FFF2-40B4-BE49-F238E27FC236}">
                  <a16:creationId xmlns:a16="http://schemas.microsoft.com/office/drawing/2014/main" id="{DC4D4C71-FCA6-184E-AF70-6E2EB4AA66AF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2708" y="4728335"/>
              <a:ext cx="3179196" cy="2115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85DABEE-2EE3-CC4B-8B15-37213CA522DF}"/>
              </a:ext>
            </a:extLst>
          </p:cNvPr>
          <p:cNvGrpSpPr>
            <a:grpSpLocks/>
          </p:cNvGrpSpPr>
          <p:nvPr/>
        </p:nvGrpSpPr>
        <p:grpSpPr bwMode="auto">
          <a:xfrm>
            <a:off x="5435602" y="3213100"/>
            <a:ext cx="3659079" cy="1303457"/>
            <a:chOff x="5291936" y="3429034"/>
            <a:chExt cx="3659099" cy="1304313"/>
          </a:xfrm>
        </p:grpSpPr>
        <p:cxnSp>
          <p:nvCxnSpPr>
            <p:cNvPr id="43014" name="Straight Arrow Connector 11">
              <a:extLst>
                <a:ext uri="{FF2B5EF4-FFF2-40B4-BE49-F238E27FC236}">
                  <a16:creationId xmlns:a16="http://schemas.microsoft.com/office/drawing/2014/main" id="{1B07463E-5A5B-5040-9CEC-34D17178DC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947708" y="3429034"/>
              <a:ext cx="0" cy="792683"/>
            </a:xfrm>
            <a:prstGeom prst="straightConnector1">
              <a:avLst/>
            </a:prstGeom>
            <a:noFill/>
            <a:ln w="76200">
              <a:solidFill>
                <a:srgbClr val="AB15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FF9A73-E508-C345-91F2-BFD57F08DE72}"/>
                </a:ext>
              </a:extLst>
            </p:cNvPr>
            <p:cNvSpPr txBox="1"/>
            <p:nvPr/>
          </p:nvSpPr>
          <p:spPr bwMode="auto">
            <a:xfrm>
              <a:off x="5291936" y="3932603"/>
              <a:ext cx="3659099" cy="800744"/>
            </a:xfrm>
            <a:prstGeom prst="rect">
              <a:avLst/>
            </a:prstGeom>
            <a:solidFill>
              <a:srgbClr val="AB1500"/>
            </a:solidFill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defTabSz="457178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prstClr val="white"/>
                  </a:solidFill>
                  <a:latin typeface="Arial" charset="0"/>
                </a:rPr>
                <a:t>LS3 (2024-2026):</a:t>
              </a:r>
            </a:p>
            <a:p>
              <a:pPr marL="285737" indent="-285737" defTabSz="457178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q"/>
                <a:defRPr/>
              </a:pPr>
              <a:r>
                <a:rPr lang="en-US" sz="1500" dirty="0">
                  <a:solidFill>
                    <a:prstClr val="white"/>
                  </a:solidFill>
                  <a:latin typeface="Arial" charset="0"/>
                </a:rPr>
                <a:t>HL-LHC installation </a:t>
              </a:r>
            </a:p>
            <a:p>
              <a:pPr marL="285737" indent="-285737" defTabSz="457178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charset="2"/>
                <a:buChar char="q"/>
                <a:defRPr/>
              </a:pPr>
              <a:r>
                <a:rPr lang="en-US" sz="1500" dirty="0">
                  <a:solidFill>
                    <a:prstClr val="white"/>
                  </a:solidFill>
                  <a:latin typeface="Arial" charset="0"/>
                </a:rPr>
                <a:t>Phase-2 upgrade of ATLAS and CMS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E87F0E58-687F-D241-87B6-58323529AB21}"/>
              </a:ext>
            </a:extLst>
          </p:cNvPr>
          <p:cNvSpPr/>
          <p:nvPr/>
        </p:nvSpPr>
        <p:spPr>
          <a:xfrm>
            <a:off x="7091365" y="154361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Fabiola </a:t>
            </a:r>
            <a:r>
              <a:rPr lang="en-US" dirty="0" err="1"/>
              <a:t>Gianotti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5797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CLIC 380 GeV layout and power generation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8C7DEC3-6546-7241-BCC8-3BEB7986D54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47" y="1821285"/>
            <a:ext cx="7574930" cy="38668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1354" y="3531666"/>
            <a:ext cx="3369734" cy="1720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4319" y="1473120"/>
            <a:ext cx="4395167" cy="756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641" y="2240047"/>
            <a:ext cx="1686845" cy="889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6996" y="4977801"/>
            <a:ext cx="1139885" cy="3438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685595"/>
            <a:r>
              <a:rPr lang="en-US" sz="817" dirty="0">
                <a:solidFill>
                  <a:prstClr val="black"/>
                </a:solidFill>
                <a:latin typeface="Avenir Book"/>
              </a:rPr>
              <a:t>Baseline electron </a:t>
            </a:r>
            <a:r>
              <a:rPr lang="en-US" sz="817" dirty="0" err="1">
                <a:solidFill>
                  <a:prstClr val="black"/>
                </a:solidFill>
                <a:latin typeface="Avenir Book"/>
              </a:rPr>
              <a:t>polarisation</a:t>
            </a:r>
            <a:r>
              <a:rPr lang="en-US" sz="817" dirty="0">
                <a:solidFill>
                  <a:prstClr val="black"/>
                </a:solidFill>
                <a:latin typeface="Avenir Book"/>
              </a:rPr>
              <a:t> ±80%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0176A10E-AB8A-4041-8A0F-7A85E97882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5745" y="5761395"/>
            <a:ext cx="2057400" cy="273844"/>
          </a:xfrm>
        </p:spPr>
        <p:txBody>
          <a:bodyPr/>
          <a:lstStyle/>
          <a:p>
            <a:pPr defTabSz="685595"/>
            <a:fld id="{AAB6FA28-7AEC-3F43-9C2D-3DB969CFEC6A}" type="slidenum">
              <a:rPr lang="en-US">
                <a:solidFill>
                  <a:prstClr val="white"/>
                </a:solidFill>
              </a:rPr>
              <a:pPr defTabSz="685595"/>
              <a:t>22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8">
            <a:extLst>
              <a:ext uri="{FF2B5EF4-FFF2-40B4-BE49-F238E27FC236}">
                <a16:creationId xmlns:a16="http://schemas.microsoft.com/office/drawing/2014/main" id="{1811AD61-8CC9-3E42-B67D-43F893AC71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944554" y="5770539"/>
            <a:ext cx="3254892" cy="273844"/>
          </a:xfrm>
        </p:spPr>
        <p:txBody>
          <a:bodyPr/>
          <a:lstStyle/>
          <a:p>
            <a:pPr defTabSz="685595"/>
            <a:r>
              <a:rPr lang="en-US">
                <a:solidFill>
                  <a:prstClr val="white"/>
                </a:solidFill>
              </a:rPr>
              <a:t>Steinar Stapnes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BBDBEF5C-23CD-E44F-9426-C71DA8087E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002" y="5772919"/>
            <a:ext cx="2057400" cy="273844"/>
          </a:xfrm>
        </p:spPr>
        <p:txBody>
          <a:bodyPr/>
          <a:lstStyle/>
          <a:p>
            <a:pPr defTabSz="685595"/>
            <a:r>
              <a:rPr lang="en-US" sz="900" dirty="0">
                <a:solidFill>
                  <a:prstClr val="white"/>
                </a:solidFill>
              </a:rPr>
              <a:t>LCs - Granada - May 2019</a:t>
            </a:r>
          </a:p>
        </p:txBody>
      </p:sp>
    </p:spTree>
    <p:extLst>
      <p:ext uri="{BB962C8B-B14F-4D97-AF65-F5344CB8AC3E}">
        <p14:creationId xmlns:p14="http://schemas.microsoft.com/office/powerpoint/2010/main" val="3841574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スライド番号プレースホルダー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595"/>
            <a:fld id="{AAB6FA28-7AEC-3F43-9C2D-3DB969CFEC6A}" type="slidenum">
              <a:rPr lang="en-US">
                <a:solidFill>
                  <a:prstClr val="white"/>
                </a:solidFill>
                <a:latin typeface="Avenir Roman" panose="02000503020000020003" pitchFamily="2" charset="0"/>
              </a:rPr>
              <a:pPr defTabSz="685595"/>
              <a:t>23</a:t>
            </a:fld>
            <a:endParaRPr lang="en-US" dirty="0">
              <a:solidFill>
                <a:prstClr val="white"/>
              </a:solidFill>
              <a:latin typeface="Avenir Roman" panose="02000503020000020003" pitchFamily="2" charset="0"/>
            </a:endParaRPr>
          </a:p>
        </p:txBody>
      </p:sp>
      <p:sp>
        <p:nvSpPr>
          <p:cNvPr id="38" name="正方形/長方形 37"/>
          <p:cNvSpPr/>
          <p:nvPr/>
        </p:nvSpPr>
        <p:spPr>
          <a:xfrm rot="20646862">
            <a:off x="850873" y="1906457"/>
            <a:ext cx="5899882" cy="2274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ja-JP" altLang="en-US" sz="1364" dirty="0">
              <a:solidFill>
                <a:prstClr val="white"/>
              </a:solidFill>
              <a:latin typeface="Avenir Roman" panose="02000503020000020003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4580" name="Picture 5" descr="OT0105H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8462" y="1311509"/>
            <a:ext cx="6536531" cy="243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4692256" y="1794253"/>
            <a:ext cx="926592" cy="2308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3" tIns="34286" rIns="68573" bIns="3428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42762"/>
            <a:r>
              <a:rPr lang="en-US" sz="1050" dirty="0">
                <a:solidFill>
                  <a:prstClr val="black"/>
                </a:solidFill>
                <a:latin typeface="Avenir Roman" panose="02000503020000020003" pitchFamily="2" charset="0"/>
              </a:rPr>
              <a:t>e- Source</a:t>
            </a:r>
            <a:endParaRPr lang="en-GB" sz="1050" dirty="0">
              <a:solidFill>
                <a:prstClr val="black"/>
              </a:solidFill>
              <a:latin typeface="Avenir Roman" panose="02000503020000020003" pitchFamily="2" charset="0"/>
            </a:endParaRPr>
          </a:p>
        </p:txBody>
      </p:sp>
      <p:sp>
        <p:nvSpPr>
          <p:cNvPr id="56" name="正方形/長方形 55"/>
          <p:cNvSpPr/>
          <p:nvPr/>
        </p:nvSpPr>
        <p:spPr>
          <a:xfrm rot="20646862">
            <a:off x="1526640" y="2910725"/>
            <a:ext cx="5899882" cy="22745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ja-JP" altLang="en-US" sz="1364">
              <a:solidFill>
                <a:prstClr val="white"/>
              </a:solidFill>
              <a:latin typeface="Avenir Roman" panose="02000503020000020003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98" name="TextBox 32"/>
          <p:cNvSpPr txBox="1">
            <a:spLocks noChangeArrowheads="1"/>
          </p:cNvSpPr>
          <p:nvPr/>
        </p:nvSpPr>
        <p:spPr bwMode="auto">
          <a:xfrm>
            <a:off x="5996170" y="2302246"/>
            <a:ext cx="1482252" cy="23082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68573" tIns="34286" rIns="68573" bIns="3428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42762"/>
            <a:r>
              <a:rPr lang="en-US" sz="1050" dirty="0">
                <a:solidFill>
                  <a:srgbClr val="000000"/>
                </a:solidFill>
                <a:latin typeface="Avenir Roman" panose="02000503020000020003" pitchFamily="2" charset="0"/>
              </a:rPr>
              <a:t>e+ Main </a:t>
            </a:r>
            <a:r>
              <a:rPr lang="en-US" sz="1050" dirty="0" err="1">
                <a:solidFill>
                  <a:srgbClr val="000000"/>
                </a:solidFill>
                <a:latin typeface="Avenir Roman" panose="02000503020000020003" pitchFamily="2" charset="0"/>
              </a:rPr>
              <a:t>Linac</a:t>
            </a:r>
            <a:endParaRPr lang="en-GB" sz="1050" dirty="0">
              <a:solidFill>
                <a:srgbClr val="000000"/>
              </a:solidFill>
              <a:latin typeface="Avenir Roman" panose="02000503020000020003" pitchFamily="2" charset="0"/>
            </a:endParaRPr>
          </a:p>
        </p:txBody>
      </p:sp>
      <p:sp>
        <p:nvSpPr>
          <p:cNvPr id="24584" name="TextBox 15"/>
          <p:cNvSpPr txBox="1">
            <a:spLocks noChangeArrowheads="1"/>
          </p:cNvSpPr>
          <p:nvPr/>
        </p:nvSpPr>
        <p:spPr bwMode="auto">
          <a:xfrm>
            <a:off x="2970185" y="3125906"/>
            <a:ext cx="959644" cy="230824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68573" tIns="34286" rIns="68573" bIns="3428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42762"/>
            <a:r>
              <a:rPr lang="en-US" sz="1050" dirty="0">
                <a:solidFill>
                  <a:prstClr val="black"/>
                </a:solidFill>
                <a:latin typeface="Avenir Roman" panose="02000503020000020003" pitchFamily="2" charset="0"/>
              </a:rPr>
              <a:t>e+ Source</a:t>
            </a:r>
            <a:endParaRPr lang="en-GB" sz="1050" dirty="0">
              <a:solidFill>
                <a:prstClr val="black"/>
              </a:solidFill>
              <a:latin typeface="Avenir Roman" panose="02000503020000020003" pitchFamily="2" charset="0"/>
            </a:endParaRPr>
          </a:p>
        </p:txBody>
      </p:sp>
      <p:sp>
        <p:nvSpPr>
          <p:cNvPr id="24593" name="TextBox 25"/>
          <p:cNvSpPr txBox="1">
            <a:spLocks noChangeArrowheads="1"/>
          </p:cNvSpPr>
          <p:nvPr/>
        </p:nvSpPr>
        <p:spPr bwMode="auto">
          <a:xfrm>
            <a:off x="1513282" y="3434725"/>
            <a:ext cx="1560709" cy="207741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wrap="square" lIns="68573" tIns="34286" rIns="68573" bIns="3428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42762"/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e- Main </a:t>
            </a:r>
            <a:r>
              <a:rPr lang="en-US" sz="900" dirty="0" err="1">
                <a:solidFill>
                  <a:prstClr val="black"/>
                </a:solidFill>
                <a:latin typeface="Avenir Roman" panose="02000503020000020003" pitchFamily="2" charset="0"/>
              </a:rPr>
              <a:t>Linac</a:t>
            </a:r>
            <a:endParaRPr lang="en-GB" sz="900" dirty="0">
              <a:solidFill>
                <a:prstClr val="black"/>
              </a:solidFill>
              <a:latin typeface="Avenir Roman" panose="02000503020000020003" pitchFamily="2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5466695" y="2533071"/>
            <a:ext cx="1770036" cy="73133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ja-JP" altLang="en-US" sz="1364">
              <a:solidFill>
                <a:prstClr val="white"/>
              </a:solidFill>
              <a:latin typeface="Avenir Roman" panose="02000503020000020003" pitchFamily="2" charset="0"/>
              <a:ea typeface="ＭＳ Ｐゴシック" panose="020B0600070205080204" pitchFamily="34" charset="-128"/>
            </a:endParaRPr>
          </a:p>
        </p:txBody>
      </p:sp>
      <p:cxnSp>
        <p:nvCxnSpPr>
          <p:cNvPr id="45" name="直線矢印コネクタ 44"/>
          <p:cNvCxnSpPr/>
          <p:nvPr/>
        </p:nvCxnSpPr>
        <p:spPr>
          <a:xfrm>
            <a:off x="4533791" y="4645003"/>
            <a:ext cx="512214" cy="498029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正方形/長方形 45"/>
          <p:cNvSpPr/>
          <p:nvPr/>
        </p:nvSpPr>
        <p:spPr>
          <a:xfrm rot="20646862">
            <a:off x="739242" y="1887826"/>
            <a:ext cx="5027602" cy="1716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ja-JP" altLang="en-US" sz="1364">
              <a:solidFill>
                <a:prstClr val="white"/>
              </a:solidFill>
              <a:latin typeface="Avenir Roman" panose="02000503020000020003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849737" y="2214009"/>
            <a:ext cx="124906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595"/>
            <a:r>
              <a:rPr lang="en-US" altLang="ja-JP" sz="1050" dirty="0">
                <a:solidFill>
                  <a:prstClr val="black"/>
                </a:solidFill>
                <a:latin typeface="Avenir Roman" panose="02000503020000020003" pitchFamily="2" charset="0"/>
                <a:ea typeface="ＭＳ Ｐゴシック" panose="020B0600070205080204" pitchFamily="34" charset="-128"/>
              </a:rPr>
              <a:t>Physics Detectors</a:t>
            </a:r>
            <a:endParaRPr lang="ja-JP" altLang="en-US" sz="1200" dirty="0">
              <a:solidFill>
                <a:prstClr val="black"/>
              </a:solidFill>
              <a:latin typeface="Avenir Roman" panose="02000503020000020003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4581" name="TextBox 6"/>
          <p:cNvSpPr txBox="1">
            <a:spLocks noChangeArrowheads="1"/>
          </p:cNvSpPr>
          <p:nvPr/>
        </p:nvSpPr>
        <p:spPr bwMode="auto">
          <a:xfrm>
            <a:off x="2911916" y="1560637"/>
            <a:ext cx="1002504" cy="23082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none" lIns="68573" tIns="34286" rIns="68573" bIns="34286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ctr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342762"/>
            <a:r>
              <a:rPr lang="en-US" sz="1050" dirty="0">
                <a:solidFill>
                  <a:prstClr val="black"/>
                </a:solidFill>
                <a:latin typeface="Avenir Roman" panose="02000503020000020003" pitchFamily="2" charset="0"/>
              </a:rPr>
              <a:t>Damping Ring</a:t>
            </a:r>
            <a:endParaRPr lang="en-GB" sz="1050" dirty="0">
              <a:solidFill>
                <a:prstClr val="black"/>
              </a:solidFill>
              <a:latin typeface="Avenir Roman" panose="02000503020000020003" pitchFamily="2" charset="0"/>
            </a:endParaRPr>
          </a:p>
        </p:txBody>
      </p:sp>
      <p:pic>
        <p:nvPicPr>
          <p:cNvPr id="26" name="Picture 8" descr="ILDhall2s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01649" y="1497569"/>
            <a:ext cx="816501" cy="690570"/>
          </a:xfrm>
          <a:prstGeom prst="rect">
            <a:avLst/>
          </a:prstGeom>
          <a:noFill/>
          <a:ln w="12700" cmpd="sng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直線矢印コネクタ 3"/>
          <p:cNvCxnSpPr/>
          <p:nvPr/>
        </p:nvCxnSpPr>
        <p:spPr bwMode="auto">
          <a:xfrm>
            <a:off x="1812887" y="1932750"/>
            <a:ext cx="2246309" cy="87535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EBA864DA-03AC-AD47-8415-89C1F6C1B7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0574" y="3394351"/>
            <a:ext cx="5853427" cy="26063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5EFEC35-A91E-6746-863A-92395F522093}"/>
              </a:ext>
            </a:extLst>
          </p:cNvPr>
          <p:cNvSpPr txBox="1"/>
          <p:nvPr/>
        </p:nvSpPr>
        <p:spPr>
          <a:xfrm>
            <a:off x="1094759" y="5188361"/>
            <a:ext cx="2158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595"/>
            <a:r>
              <a:rPr lang="en-US" sz="900" dirty="0">
                <a:solidFill>
                  <a:srgbClr val="FF0000"/>
                </a:solidFill>
                <a:latin typeface="Avenir Roman" panose="02000503020000020003" pitchFamily="2" charset="0"/>
              </a:rPr>
              <a:t>Luminosity upgrade to 10 Hz at 250 also considered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322E20-5276-A640-A42F-DA60FF0EE8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1286" y="2564356"/>
            <a:ext cx="3678773" cy="90291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BAA0E45-79CE-9E4F-B4EC-AA344F4CD3D0}"/>
              </a:ext>
            </a:extLst>
          </p:cNvPr>
          <p:cNvSpPr/>
          <p:nvPr/>
        </p:nvSpPr>
        <p:spPr>
          <a:xfrm>
            <a:off x="6737296" y="4030847"/>
            <a:ext cx="165253" cy="17486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US" sz="1364">
              <a:solidFill>
                <a:prstClr val="white"/>
              </a:solidFill>
              <a:latin typeface="Arial"/>
            </a:endParaRP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A48DEA96-2BF7-9C4F-9CA5-0BFF71B6AA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002" y="5772919"/>
            <a:ext cx="2057400" cy="273844"/>
          </a:xfrm>
        </p:spPr>
        <p:txBody>
          <a:bodyPr/>
          <a:lstStyle/>
          <a:p>
            <a:pPr defTabSz="685595"/>
            <a:r>
              <a:rPr lang="en-US" sz="900" dirty="0">
                <a:solidFill>
                  <a:prstClr val="white"/>
                </a:solidFill>
              </a:rPr>
              <a:t>LCs - Granada - May 2019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anchor="ctr">
            <a:noAutofit/>
          </a:bodyPr>
          <a:lstStyle/>
          <a:p>
            <a:pPr algn="ctr">
              <a:defRPr/>
            </a:pPr>
            <a:r>
              <a:rPr lang="en-US" altLang="ja-JP" sz="2400" dirty="0">
                <a:latin typeface="Avenir Roman" panose="02000503020000020003" pitchFamily="2" charset="0"/>
              </a:rPr>
              <a:t>ILC Design Overview</a:t>
            </a:r>
            <a:endParaRPr lang="en-GB" sz="2400" dirty="0">
              <a:solidFill>
                <a:schemeClr val="bg1">
                  <a:lumMod val="65000"/>
                </a:schemeClr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16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6101"/>
    </mc:Choice>
    <mc:Fallback xmlns="">
      <p:transition advTm="3610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420552D-9AC9-414D-A149-7E3614FEE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ILC in Japan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8BD681-A72A-8242-8087-FE2ACF3FD6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595"/>
            <a:fld id="{AAB6FA28-7AEC-3F43-9C2D-3DB969CFEC6A}" type="slidenum">
              <a:rPr lang="en-US">
                <a:solidFill>
                  <a:prstClr val="white"/>
                </a:solidFill>
              </a:rPr>
              <a:pPr defTabSz="685595"/>
              <a:t>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65BFF75-1125-3E4E-9685-E7C2CD2F2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595"/>
            <a:r>
              <a:rPr lang="en-US">
                <a:solidFill>
                  <a:prstClr val="white"/>
                </a:solidFill>
              </a:rPr>
              <a:t>Steinar Stapnes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AB9ED4-7617-EF42-A9CD-475451AE1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310" y="1511210"/>
            <a:ext cx="3896726" cy="2962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B991E5-A7BE-3B41-8171-32B58D327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22" y="1423406"/>
            <a:ext cx="3171647" cy="2448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BD9996-0EE0-0342-85D8-F38546A05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2031" y="3959679"/>
            <a:ext cx="2672838" cy="17230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E9821F-442F-EC4A-BA7B-F6E45B4ADE74}"/>
              </a:ext>
            </a:extLst>
          </p:cNvPr>
          <p:cNvSpPr/>
          <p:nvPr/>
        </p:nvSpPr>
        <p:spPr>
          <a:xfrm>
            <a:off x="4356310" y="4720454"/>
            <a:ext cx="2974130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595"/>
            <a:r>
              <a:rPr lang="en-US" sz="1050" dirty="0">
                <a:solidFill>
                  <a:prstClr val="black"/>
                </a:solidFill>
                <a:latin typeface="Avenir Roman" panose="02000503020000020003" pitchFamily="2" charset="0"/>
              </a:rPr>
              <a:t>Extensive studies of civil engineering, local layout of accelerator and lab, general and specific infrastructure - for the </a:t>
            </a:r>
            <a:r>
              <a:rPr lang="en-US" sz="1050" dirty="0" err="1">
                <a:solidFill>
                  <a:prstClr val="black"/>
                </a:solidFill>
                <a:latin typeface="Avenir Roman" panose="02000503020000020003" pitchFamily="2" charset="0"/>
              </a:rPr>
              <a:t>Kitakami</a:t>
            </a:r>
            <a:r>
              <a:rPr lang="en-US" sz="1050" dirty="0">
                <a:solidFill>
                  <a:prstClr val="black"/>
                </a:solidFill>
                <a:latin typeface="Avenir Roman" panose="02000503020000020003" pitchFamily="2" charset="0"/>
              </a:rPr>
              <a:t> site 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877A7B0-BBC5-4147-A93A-0E6F65464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002" y="5772919"/>
            <a:ext cx="2057400" cy="273844"/>
          </a:xfrm>
        </p:spPr>
        <p:txBody>
          <a:bodyPr/>
          <a:lstStyle/>
          <a:p>
            <a:pPr defTabSz="685595"/>
            <a:r>
              <a:rPr lang="en-US" sz="900" dirty="0">
                <a:solidFill>
                  <a:prstClr val="white"/>
                </a:solidFill>
              </a:rPr>
              <a:t>LCs - Granada - May 2019</a:t>
            </a:r>
          </a:p>
        </p:txBody>
      </p:sp>
    </p:spTree>
    <p:extLst>
      <p:ext uri="{BB962C8B-B14F-4D97-AF65-F5344CB8AC3E}">
        <p14:creationId xmlns:p14="http://schemas.microsoft.com/office/powerpoint/2010/main" val="3840959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DF41059-2536-8643-8F50-0B78AA06D819}"/>
              </a:ext>
            </a:extLst>
          </p:cNvPr>
          <p:cNvGrpSpPr/>
          <p:nvPr/>
        </p:nvGrpSpPr>
        <p:grpSpPr>
          <a:xfrm>
            <a:off x="235974" y="471948"/>
            <a:ext cx="8760541" cy="6066913"/>
            <a:chOff x="685801" y="885736"/>
            <a:chExt cx="7700789" cy="4948733"/>
          </a:xfrm>
        </p:grpSpPr>
        <p:cxnSp>
          <p:nvCxnSpPr>
            <p:cNvPr id="43" name="直線コネクタ 42"/>
            <p:cNvCxnSpPr/>
            <p:nvPr/>
          </p:nvCxnSpPr>
          <p:spPr>
            <a:xfrm>
              <a:off x="977485" y="3431475"/>
              <a:ext cx="7068368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1186460" y="2215859"/>
              <a:ext cx="1354858" cy="262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16531">
                <a:defRPr/>
              </a:pPr>
              <a:r>
                <a:rPr lang="en-US" altLang="en-US" sz="1108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Government Level</a:t>
              </a:r>
              <a:endParaRPr lang="ja-JP" altLang="en-US" sz="1108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cxnSp>
          <p:nvCxnSpPr>
            <p:cNvPr id="3" name="直線矢印コネクタ 2"/>
            <p:cNvCxnSpPr/>
            <p:nvPr/>
          </p:nvCxnSpPr>
          <p:spPr>
            <a:xfrm flipV="1">
              <a:off x="1912095" y="1648891"/>
              <a:ext cx="5732308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テキスト ボックス 3"/>
            <p:cNvSpPr txBox="1"/>
            <p:nvPr/>
          </p:nvSpPr>
          <p:spPr>
            <a:xfrm>
              <a:off x="1603353" y="1390688"/>
              <a:ext cx="830677" cy="305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16531">
                <a:defRPr/>
              </a:pPr>
              <a:r>
                <a:rPr lang="en-US" altLang="ja-JP" sz="1385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2018.12</a:t>
              </a:r>
              <a:endParaRPr lang="ja-JP" altLang="en-US" sz="1385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2424392" y="1384352"/>
              <a:ext cx="731290" cy="305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16531">
                <a:defRPr/>
              </a:pPr>
              <a:r>
                <a:rPr lang="en-US" altLang="ja-JP" sz="1385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2019.3</a:t>
              </a:r>
              <a:endParaRPr lang="ja-JP" altLang="en-US" sz="1385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4032747" y="1380459"/>
              <a:ext cx="731290" cy="305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16531">
                <a:defRPr/>
              </a:pPr>
              <a:r>
                <a:rPr lang="en-US" altLang="ja-JP" sz="1385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2020.5</a:t>
              </a:r>
              <a:endParaRPr lang="ja-JP" altLang="en-US" sz="1385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7013091" y="1391921"/>
              <a:ext cx="641522" cy="3054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16531">
                <a:defRPr/>
              </a:pPr>
              <a:r>
                <a:rPr lang="en-US" altLang="ja-JP" sz="1385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2024-</a:t>
              </a:r>
              <a:endParaRPr lang="ja-JP" altLang="en-US" sz="1385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15" name="右矢印 14"/>
            <p:cNvSpPr/>
            <p:nvPr/>
          </p:nvSpPr>
          <p:spPr>
            <a:xfrm>
              <a:off x="2921313" y="1752737"/>
              <a:ext cx="1973476" cy="843963"/>
            </a:xfrm>
            <a:prstGeom prst="rightArrow">
              <a:avLst>
                <a:gd name="adj1" fmla="val 50000"/>
                <a:gd name="adj2" fmla="val 71833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6531">
                <a:defRPr/>
              </a:pPr>
              <a:endParaRPr lang="ja-JP" altLang="en-US" sz="1247">
                <a:solidFill>
                  <a:prstClr val="white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818262" y="1672709"/>
              <a:ext cx="1671945" cy="326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16531">
                <a:defRPr/>
              </a:pPr>
              <a:r>
                <a:rPr lang="en-US" altLang="en-US" sz="761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Discussion among governments</a:t>
              </a:r>
              <a:endParaRPr lang="en-US" altLang="ja-JP" sz="761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  <a:p>
              <a:pPr algn="ctr" defTabSz="316531">
                <a:defRPr/>
              </a:pPr>
              <a:r>
                <a:rPr lang="en-US" altLang="en-US" sz="761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Exchange of information</a:t>
              </a:r>
              <a:endParaRPr lang="ja-JP" altLang="en-US" sz="761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217682" y="3782856"/>
              <a:ext cx="1435720" cy="262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6531">
                <a:defRPr/>
              </a:pPr>
              <a:r>
                <a:rPr lang="en-US" altLang="en-US" sz="1108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Physicists Level</a:t>
              </a:r>
              <a:endParaRPr lang="en-US" altLang="ja-JP" sz="1108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2921313" y="1966925"/>
              <a:ext cx="1699235" cy="443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6531">
                <a:defRPr/>
              </a:pPr>
              <a:r>
                <a:rPr lang="en-US" altLang="en-US" sz="761" dirty="0">
                  <a:solidFill>
                    <a:prstClr val="white"/>
                  </a:solidFill>
                  <a:latin typeface="Avenir Roman" panose="02000503020000020003" pitchFamily="2" charset="0"/>
                  <a:ea typeface="MS UI Gothic"/>
                </a:rPr>
                <a:t>Strengthen US-Japan Discussion Group, cost reduction R&amp;D, </a:t>
              </a:r>
              <a:endParaRPr lang="en-US" altLang="ja-JP" sz="761" dirty="0">
                <a:solidFill>
                  <a:prstClr val="white"/>
                </a:solidFill>
                <a:latin typeface="Avenir Roman" panose="02000503020000020003" pitchFamily="2" charset="0"/>
                <a:ea typeface="MS UI Gothic"/>
              </a:endParaRPr>
            </a:p>
            <a:p>
              <a:pPr defTabSz="316531">
                <a:defRPr/>
              </a:pPr>
              <a:r>
                <a:rPr lang="en-US" altLang="en-US" sz="761" dirty="0">
                  <a:solidFill>
                    <a:prstClr val="white"/>
                  </a:solidFill>
                  <a:latin typeface="Avenir Roman" panose="02000503020000020003" pitchFamily="2" charset="0"/>
                  <a:ea typeface="MS UI Gothic"/>
                </a:rPr>
                <a:t>governance discussion</a:t>
              </a:r>
              <a:endParaRPr lang="ja-JP" altLang="en-US" sz="761" dirty="0">
                <a:solidFill>
                  <a:prstClr val="white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25" name="右矢印 24"/>
            <p:cNvSpPr/>
            <p:nvPr/>
          </p:nvSpPr>
          <p:spPr>
            <a:xfrm>
              <a:off x="2921312" y="2384503"/>
              <a:ext cx="1956272" cy="747945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6531">
                <a:defRPr/>
              </a:pPr>
              <a:endParaRPr lang="ja-JP" altLang="en-US" sz="1247">
                <a:solidFill>
                  <a:prstClr val="white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2922697" y="2595713"/>
              <a:ext cx="1726755" cy="34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316531">
                <a:defRPr/>
              </a:pPr>
              <a:r>
                <a:rPr lang="en-US" altLang="en-US" sz="831" dirty="0">
                  <a:solidFill>
                    <a:prstClr val="white"/>
                  </a:solidFill>
                  <a:latin typeface="Avenir Roman" panose="02000503020000020003" pitchFamily="2" charset="0"/>
                  <a:ea typeface="MS UI Gothic"/>
                </a:rPr>
                <a:t>Establish Discussion Group with </a:t>
              </a:r>
            </a:p>
            <a:p>
              <a:pPr defTabSz="316531">
                <a:defRPr/>
              </a:pPr>
              <a:r>
                <a:rPr lang="en-US" altLang="en-US" sz="831" dirty="0">
                  <a:solidFill>
                    <a:prstClr val="white"/>
                  </a:solidFill>
                  <a:latin typeface="Avenir Roman" panose="02000503020000020003" pitchFamily="2" charset="0"/>
                  <a:ea typeface="MS UI Gothic"/>
                </a:rPr>
                <a:t>the  European partners </a:t>
              </a:r>
              <a:endParaRPr lang="en-US" altLang="ja-JP" sz="831" dirty="0">
                <a:solidFill>
                  <a:prstClr val="white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28" name="右矢印 27"/>
            <p:cNvSpPr/>
            <p:nvPr/>
          </p:nvSpPr>
          <p:spPr>
            <a:xfrm>
              <a:off x="2848975" y="5122074"/>
              <a:ext cx="2028609" cy="259111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6531">
                <a:defRPr/>
              </a:pPr>
              <a:endParaRPr lang="ja-JP" altLang="en-US" sz="1247" dirty="0">
                <a:solidFill>
                  <a:prstClr val="white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2314938" y="3834850"/>
              <a:ext cx="1219571" cy="3265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316531">
                <a:defRPr/>
              </a:pPr>
              <a:r>
                <a:rPr lang="en-US" altLang="en-US" sz="761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LCB/ICFA mtgs. @ Tokyo</a:t>
              </a:r>
              <a:endParaRPr lang="ja-JP" altLang="en-US" sz="761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cxnSp>
          <p:nvCxnSpPr>
            <p:cNvPr id="30" name="直線矢印コネクタ 29"/>
            <p:cNvCxnSpPr>
              <a:cxnSpLocks/>
            </p:cNvCxnSpPr>
            <p:nvPr/>
          </p:nvCxnSpPr>
          <p:spPr>
            <a:xfrm>
              <a:off x="2829985" y="4017239"/>
              <a:ext cx="0" cy="44790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矢印コネクタ 31"/>
            <p:cNvCxnSpPr>
              <a:cxnSpLocks/>
            </p:cNvCxnSpPr>
            <p:nvPr/>
          </p:nvCxnSpPr>
          <p:spPr>
            <a:xfrm flipV="1">
              <a:off x="4660197" y="4149605"/>
              <a:ext cx="0" cy="30336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テキスト ボックス 44"/>
            <p:cNvSpPr txBox="1"/>
            <p:nvPr/>
          </p:nvSpPr>
          <p:spPr>
            <a:xfrm>
              <a:off x="2438360" y="1668919"/>
              <a:ext cx="482953" cy="1488873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pPr algn="ctr" defTabSz="316531">
                <a:defRPr/>
              </a:pPr>
              <a:r>
                <a:rPr lang="en-US" altLang="ja-JP" sz="969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Announcement</a:t>
              </a:r>
            </a:p>
            <a:p>
              <a:pPr algn="ctr" defTabSz="316531">
                <a:defRPr/>
              </a:pPr>
              <a:r>
                <a:rPr lang="en-US" altLang="ja-JP" sz="969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by</a:t>
              </a:r>
              <a:r>
                <a:rPr lang="ja-JP" altLang="en-US" sz="969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 </a:t>
              </a:r>
              <a:r>
                <a:rPr lang="en-US" altLang="ja-JP" sz="969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Japanese government</a:t>
              </a:r>
              <a:endParaRPr lang="ja-JP" altLang="en-US" sz="969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55" name="テキスト ボックス 54"/>
            <p:cNvSpPr txBox="1"/>
            <p:nvPr/>
          </p:nvSpPr>
          <p:spPr>
            <a:xfrm>
              <a:off x="3046085" y="5168715"/>
              <a:ext cx="1757934" cy="188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6531">
                <a:defRPr/>
              </a:pPr>
              <a:r>
                <a:rPr lang="en-US" altLang="en-US" sz="623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Talks with other countries</a:t>
              </a:r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4815330" y="1752737"/>
              <a:ext cx="482953" cy="345931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pPr algn="ctr" defTabSz="316531">
                <a:defRPr/>
              </a:pPr>
              <a:r>
                <a:rPr lang="en-US" altLang="ja-JP" sz="969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Start negotiations among governments </a:t>
              </a:r>
              <a:endParaRPr lang="ja-JP" altLang="en-US" sz="969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  <a:p>
              <a:pPr algn="ctr" defTabSz="316531">
                <a:defRPr/>
              </a:pPr>
              <a:r>
                <a:rPr lang="en-US" altLang="ja-JP" sz="969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 on international sharing</a:t>
              </a:r>
            </a:p>
          </p:txBody>
        </p:sp>
        <p:sp>
          <p:nvSpPr>
            <p:cNvPr id="60" name="右矢印 59"/>
            <p:cNvSpPr/>
            <p:nvPr/>
          </p:nvSpPr>
          <p:spPr>
            <a:xfrm>
              <a:off x="5291497" y="1824342"/>
              <a:ext cx="2027682" cy="9729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6531">
                <a:defRPr/>
              </a:pPr>
              <a:endParaRPr lang="ja-JP" altLang="en-US" sz="1247">
                <a:solidFill>
                  <a:prstClr val="white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61" name="右矢印 60"/>
            <p:cNvSpPr/>
            <p:nvPr/>
          </p:nvSpPr>
          <p:spPr>
            <a:xfrm>
              <a:off x="6266723" y="3819965"/>
              <a:ext cx="1049692" cy="996392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6531">
                <a:defRPr/>
              </a:pPr>
              <a:endParaRPr lang="ja-JP" altLang="en-US" sz="1247">
                <a:solidFill>
                  <a:prstClr val="white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5291497" y="2082191"/>
              <a:ext cx="1826483" cy="475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6531">
                <a:defRPr/>
              </a:pPr>
              <a:r>
                <a:rPr lang="en-US" altLang="en-US" sz="831" b="1" dirty="0">
                  <a:solidFill>
                    <a:prstClr val="white"/>
                  </a:solidFill>
                  <a:latin typeface="Avenir Roman" panose="02000503020000020003" pitchFamily="2" charset="0"/>
                  <a:ea typeface="MS UI Gothic"/>
                </a:rPr>
                <a:t>Full-scale negotiation among </a:t>
              </a:r>
            </a:p>
            <a:p>
              <a:pPr defTabSz="316531">
                <a:defRPr/>
              </a:pPr>
              <a:r>
                <a:rPr lang="en-US" altLang="en-US" sz="831" b="1" dirty="0">
                  <a:solidFill>
                    <a:prstClr val="white"/>
                  </a:solidFill>
                  <a:latin typeface="Avenir Roman" panose="02000503020000020003" pitchFamily="2" charset="0"/>
                  <a:ea typeface="MS UI Gothic"/>
                </a:rPr>
                <a:t>governments </a:t>
              </a:r>
              <a:r>
                <a:rPr lang="mr-IN" altLang="en-US" sz="831" b="1" dirty="0">
                  <a:solidFill>
                    <a:prstClr val="white"/>
                  </a:solidFill>
                  <a:latin typeface="Avenir Roman" panose="02000503020000020003" pitchFamily="2" charset="0"/>
                  <a:ea typeface="MS UI Gothic"/>
                  <a:cs typeface="Mangal" panose="02040503050203030202" pitchFamily="18" charset="0"/>
                </a:rPr>
                <a:t>–</a:t>
              </a:r>
              <a:r>
                <a:rPr lang="en-US" altLang="en-US" sz="831" b="1" dirty="0">
                  <a:solidFill>
                    <a:prstClr val="white"/>
                  </a:solidFill>
                  <a:latin typeface="Avenir Roman" panose="02000503020000020003" pitchFamily="2" charset="0"/>
                  <a:ea typeface="MS UI Gothic"/>
                </a:rPr>
                <a:t> specification of</a:t>
              </a:r>
            </a:p>
            <a:p>
              <a:pPr defTabSz="316531">
                <a:defRPr/>
              </a:pPr>
              <a:r>
                <a:rPr lang="en-US" altLang="en-US" sz="831" b="1" dirty="0">
                  <a:solidFill>
                    <a:prstClr val="white"/>
                  </a:solidFill>
                  <a:latin typeface="Avenir Roman" panose="02000503020000020003" pitchFamily="2" charset="0"/>
                  <a:ea typeface="MS UI Gothic"/>
                </a:rPr>
                <a:t>conditions and processes</a:t>
              </a:r>
            </a:p>
          </p:txBody>
        </p:sp>
        <p:sp>
          <p:nvSpPr>
            <p:cNvPr id="63" name="テキスト ボックス 62"/>
            <p:cNvSpPr txBox="1"/>
            <p:nvPr/>
          </p:nvSpPr>
          <p:spPr>
            <a:xfrm>
              <a:off x="6273775" y="4103194"/>
              <a:ext cx="9453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6531">
                <a:defRPr/>
              </a:pPr>
              <a:r>
                <a:rPr lang="en-US" altLang="ja-JP" sz="900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ILC pre-lab</a:t>
              </a:r>
            </a:p>
            <a:p>
              <a:pPr defTabSz="316531">
                <a:defRPr/>
              </a:pPr>
              <a:r>
                <a:rPr lang="en-US" altLang="ja-JP" sz="900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(4 years)</a:t>
              </a:r>
              <a:endParaRPr lang="ja-JP" altLang="en-US" sz="900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grpSp>
          <p:nvGrpSpPr>
            <p:cNvPr id="38" name="グループ化 37"/>
            <p:cNvGrpSpPr/>
            <p:nvPr/>
          </p:nvGrpSpPr>
          <p:grpSpPr>
            <a:xfrm>
              <a:off x="7184890" y="1969576"/>
              <a:ext cx="799955" cy="2725091"/>
              <a:chOff x="7672914" y="2151218"/>
              <a:chExt cx="1117886" cy="3523399"/>
            </a:xfrm>
          </p:grpSpPr>
          <p:sp>
            <p:nvSpPr>
              <p:cNvPr id="37" name="正方形/長方形 36"/>
              <p:cNvSpPr/>
              <p:nvPr/>
            </p:nvSpPr>
            <p:spPr>
              <a:xfrm>
                <a:off x="7856708" y="2151218"/>
                <a:ext cx="910997" cy="3523399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16531">
                  <a:defRPr/>
                </a:pPr>
                <a:endParaRPr lang="ja-JP" altLang="en-US" sz="1247">
                  <a:solidFill>
                    <a:prstClr val="white"/>
                  </a:solidFill>
                  <a:latin typeface="Avenir Roman" panose="02000503020000020003" pitchFamily="2" charset="0"/>
                  <a:ea typeface="MS UI Gothic"/>
                </a:endParaRPr>
              </a:p>
            </p:txBody>
          </p:sp>
          <p:sp>
            <p:nvSpPr>
              <p:cNvPr id="68" name="テキスト ボックス 67"/>
              <p:cNvSpPr txBox="1"/>
              <p:nvPr/>
            </p:nvSpPr>
            <p:spPr>
              <a:xfrm>
                <a:off x="7672914" y="2296825"/>
                <a:ext cx="674896" cy="337779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vert="eaVert" wrap="square" rtlCol="0">
                <a:spAutoFit/>
              </a:bodyPr>
              <a:lstStyle/>
              <a:p>
                <a:pPr algn="ctr" defTabSz="316531">
                  <a:defRPr/>
                </a:pPr>
                <a:r>
                  <a:rPr lang="en-US" altLang="en-US" sz="969" dirty="0">
                    <a:solidFill>
                      <a:prstClr val="black"/>
                    </a:solidFill>
                    <a:latin typeface="Avenir Roman" panose="02000503020000020003" pitchFamily="2" charset="0"/>
                    <a:ea typeface="MS UI Gothic"/>
                  </a:rPr>
                  <a:t>Final agreement among governments</a:t>
                </a:r>
              </a:p>
              <a:p>
                <a:pPr algn="ctr" defTabSz="316531">
                  <a:defRPr/>
                </a:pPr>
                <a:r>
                  <a:rPr lang="en-US" altLang="en-US" sz="969" dirty="0">
                    <a:solidFill>
                      <a:prstClr val="black"/>
                    </a:solidFill>
                    <a:latin typeface="Avenir Roman" panose="02000503020000020003" pitchFamily="2" charset="0"/>
                    <a:ea typeface="MS UI Gothic"/>
                  </a:rPr>
                  <a:t> on construction</a:t>
                </a:r>
                <a:endParaRPr lang="en-US" altLang="ja-JP" sz="969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endParaRPr>
              </a:p>
            </p:txBody>
          </p:sp>
          <p:sp>
            <p:nvSpPr>
              <p:cNvPr id="12" name="テキスト ボックス 11"/>
              <p:cNvSpPr txBox="1"/>
              <p:nvPr/>
            </p:nvSpPr>
            <p:spPr>
              <a:xfrm>
                <a:off x="8264556" y="2168874"/>
                <a:ext cx="526244" cy="2362098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pPr defTabSz="316531">
                  <a:defRPr/>
                </a:pPr>
                <a:r>
                  <a:rPr lang="en-US" altLang="en-US" sz="1247" dirty="0">
                    <a:solidFill>
                      <a:prstClr val="black"/>
                    </a:solidFill>
                    <a:latin typeface="Avenir Roman" panose="02000503020000020003" pitchFamily="2" charset="0"/>
                    <a:ea typeface="MS UI Gothic"/>
                  </a:rPr>
                  <a:t>Start construction of ILC</a:t>
                </a:r>
                <a:endParaRPr lang="ja-JP" altLang="en-US" sz="1247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endParaRPr>
              </a:p>
            </p:txBody>
          </p:sp>
          <p:sp>
            <p:nvSpPr>
              <p:cNvPr id="13" name="右矢印 12"/>
              <p:cNvSpPr/>
              <p:nvPr/>
            </p:nvSpPr>
            <p:spPr>
              <a:xfrm>
                <a:off x="8236859" y="3459651"/>
                <a:ext cx="214687" cy="455368"/>
              </a:xfrm>
              <a:prstGeom prst="rightArrow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16531">
                  <a:defRPr/>
                </a:pPr>
                <a:endParaRPr lang="ja-JP" altLang="en-US" sz="1247">
                  <a:solidFill>
                    <a:prstClr val="white"/>
                  </a:solidFill>
                  <a:latin typeface="Avenir Roman" panose="02000503020000020003" pitchFamily="2" charset="0"/>
                  <a:ea typeface="MS UI Gothic"/>
                </a:endParaRPr>
              </a:p>
            </p:txBody>
          </p:sp>
        </p:grpSp>
        <p:sp>
          <p:nvSpPr>
            <p:cNvPr id="39" name="テキスト ボックス 38"/>
            <p:cNvSpPr txBox="1"/>
            <p:nvPr/>
          </p:nvSpPr>
          <p:spPr>
            <a:xfrm>
              <a:off x="1154678" y="5550417"/>
              <a:ext cx="6641169" cy="284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6531">
                <a:defRPr/>
              </a:pPr>
              <a:r>
                <a:rPr lang="ja-JP" altLang="en-US" sz="623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＊</a:t>
              </a:r>
              <a:r>
                <a:rPr lang="en-US" altLang="ja-JP" sz="623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ICFA: international organization of researchers consisting of directors of world’s major accelerator labs and representatives of researchers</a:t>
              </a:r>
            </a:p>
            <a:p>
              <a:pPr defTabSz="316531">
                <a:defRPr/>
              </a:pPr>
              <a:r>
                <a:rPr lang="ja-JP" altLang="en-US" sz="623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＊</a:t>
              </a:r>
              <a:r>
                <a:rPr lang="en-US" altLang="ja-JP" sz="623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ILC pre-lab: International research organization for the preparation of ILC based on agreements among world’s major accelerator labs such as KEK, CERN, FNAL, DESY etc.</a:t>
              </a:r>
              <a:endParaRPr lang="ja-JP" altLang="en-US" sz="623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40" name="タイトル 1">
              <a:extLst>
                <a:ext uri="{FF2B5EF4-FFF2-40B4-BE49-F238E27FC236}">
                  <a16:creationId xmlns:a16="http://schemas.microsoft.com/office/drawing/2014/main" id="{D95508A8-E95B-4C4E-85F7-1CCDBCFF0F86}"/>
                </a:ext>
              </a:extLst>
            </p:cNvPr>
            <p:cNvSpPr txBox="1">
              <a:spLocks/>
            </p:cNvSpPr>
            <p:nvPr/>
          </p:nvSpPr>
          <p:spPr>
            <a:xfrm>
              <a:off x="685801" y="885736"/>
              <a:ext cx="7700789" cy="577655"/>
            </a:xfrm>
            <a:prstGeom prst="rect">
              <a:avLst/>
            </a:prstGeom>
          </p:spPr>
          <p:txBody>
            <a:bodyPr vert="horz" lIns="63305" tIns="31652" rIns="63305" bIns="31652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633062">
                <a:defRPr/>
              </a:pPr>
              <a:r>
                <a:rPr lang="en-US" altLang="ja-JP" sz="2100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Processes toward realization of ILC</a:t>
              </a:r>
              <a:endParaRPr lang="ja-JP" altLang="en-US" sz="2100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5782BE94-9808-E24A-AC6D-66508F4B5724}"/>
                </a:ext>
              </a:extLst>
            </p:cNvPr>
            <p:cNvCxnSpPr>
              <a:cxnSpLocks/>
            </p:cNvCxnSpPr>
            <p:nvPr/>
          </p:nvCxnSpPr>
          <p:spPr>
            <a:xfrm>
              <a:off x="2734709" y="3152446"/>
              <a:ext cx="0" cy="693047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ED415DB7-340F-2941-A9D5-58B34B0AA675}"/>
                </a:ext>
              </a:extLst>
            </p:cNvPr>
            <p:cNvSpPr txBox="1"/>
            <p:nvPr/>
          </p:nvSpPr>
          <p:spPr>
            <a:xfrm>
              <a:off x="2383649" y="3601142"/>
              <a:ext cx="420308" cy="2842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33062">
                <a:defRPr/>
              </a:pPr>
              <a:r>
                <a:rPr lang="en-US" altLang="ja-JP" sz="1247" dirty="0">
                  <a:solidFill>
                    <a:prstClr val="black"/>
                  </a:solidFill>
                  <a:latin typeface="Avenir Roman" panose="02000503020000020003" pitchFamily="2" charset="0"/>
                  <a:ea typeface="游ゴシック" panose="020B0400000000000000" pitchFamily="50" charset="-128"/>
                </a:rPr>
                <a:t>3/7</a:t>
              </a:r>
              <a:endParaRPr lang="ja-JP" altLang="en-US" sz="1247" dirty="0">
                <a:solidFill>
                  <a:prstClr val="black"/>
                </a:solidFill>
                <a:latin typeface="Avenir Roman" panose="02000503020000020003" pitchFamily="2" charset="0"/>
                <a:ea typeface="游ゴシック" panose="020B0400000000000000" pitchFamily="50" charset="-128"/>
              </a:endParaRPr>
            </a:p>
          </p:txBody>
        </p:sp>
        <p:sp>
          <p:nvSpPr>
            <p:cNvPr id="51" name="右矢印 50">
              <a:extLst>
                <a:ext uri="{FF2B5EF4-FFF2-40B4-BE49-F238E27FC236}">
                  <a16:creationId xmlns:a16="http://schemas.microsoft.com/office/drawing/2014/main" id="{950EA246-08C0-2649-91D3-C1BAD89A4C1C}"/>
                </a:ext>
              </a:extLst>
            </p:cNvPr>
            <p:cNvSpPr/>
            <p:nvPr/>
          </p:nvSpPr>
          <p:spPr>
            <a:xfrm>
              <a:off x="1253095" y="5329154"/>
              <a:ext cx="4955516" cy="276460"/>
            </a:xfrm>
            <a:prstGeom prst="rightArrow">
              <a:avLst>
                <a:gd name="adj1" fmla="val 64434"/>
                <a:gd name="adj2" fmla="val 50000"/>
              </a:avLst>
            </a:prstGeom>
            <a:solidFill>
              <a:srgbClr val="00B0F0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6531">
                <a:defRPr/>
              </a:pPr>
              <a:endParaRPr lang="ja-JP" altLang="en-US" sz="1247" dirty="0">
                <a:solidFill>
                  <a:prstClr val="white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1269503" y="5364609"/>
              <a:ext cx="4935297" cy="2201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16531">
                <a:defRPr/>
              </a:pPr>
              <a:r>
                <a:rPr lang="en-US" altLang="ja-JP" sz="831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Good enough design f</a:t>
              </a:r>
              <a:r>
                <a:rPr lang="en-US" altLang="en-US" sz="831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or the final approval of construction, resolution of  remaining technical issues </a:t>
              </a:r>
              <a:endParaRPr lang="en-US" altLang="ja-JP" sz="831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54" name="テキスト ボックス 53">
              <a:extLst>
                <a:ext uri="{FF2B5EF4-FFF2-40B4-BE49-F238E27FC236}">
                  <a16:creationId xmlns:a16="http://schemas.microsoft.com/office/drawing/2014/main" id="{2103AD1E-2E7E-C54A-8652-2B725DAD3288}"/>
                </a:ext>
              </a:extLst>
            </p:cNvPr>
            <p:cNvSpPr txBox="1"/>
            <p:nvPr/>
          </p:nvSpPr>
          <p:spPr>
            <a:xfrm>
              <a:off x="2793266" y="3466766"/>
              <a:ext cx="976514" cy="348044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316531">
                <a:defRPr/>
              </a:pPr>
              <a:r>
                <a:rPr lang="en-US" altLang="en-US" sz="831" b="1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SCJ Master Plan</a:t>
              </a:r>
              <a:endParaRPr lang="en-US" altLang="ja-JP" sz="831" b="1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47" name="屈折矢印 46">
              <a:extLst>
                <a:ext uri="{FF2B5EF4-FFF2-40B4-BE49-F238E27FC236}">
                  <a16:creationId xmlns:a16="http://schemas.microsoft.com/office/drawing/2014/main" id="{7BB357DF-BD16-C94E-933D-6861C8ABC2A1}"/>
                </a:ext>
              </a:extLst>
            </p:cNvPr>
            <p:cNvSpPr/>
            <p:nvPr/>
          </p:nvSpPr>
          <p:spPr>
            <a:xfrm>
              <a:off x="6213593" y="4710920"/>
              <a:ext cx="374450" cy="825876"/>
            </a:xfrm>
            <a:prstGeom prst="bentUpArrow">
              <a:avLst>
                <a:gd name="adj1" fmla="val 50000"/>
                <a:gd name="adj2" fmla="val 25000"/>
                <a:gd name="adj3" fmla="val 25000"/>
              </a:avLst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33062">
                <a:defRPr/>
              </a:pPr>
              <a:endParaRPr lang="ja-JP" altLang="en-US" sz="1247">
                <a:solidFill>
                  <a:prstClr val="white"/>
                </a:solidFill>
                <a:latin typeface="Avenir Roman" panose="02000503020000020003" pitchFamily="2" charset="0"/>
                <a:ea typeface="游ゴシック" panose="020B0400000000000000" pitchFamily="50" charset="-128"/>
              </a:endParaRPr>
            </a:p>
          </p:txBody>
        </p:sp>
        <p:sp>
          <p:nvSpPr>
            <p:cNvPr id="64" name="右矢印 63">
              <a:extLst>
                <a:ext uri="{FF2B5EF4-FFF2-40B4-BE49-F238E27FC236}">
                  <a16:creationId xmlns:a16="http://schemas.microsoft.com/office/drawing/2014/main" id="{89B0C4D7-8FD3-AA46-80A6-49E04C7E014C}"/>
                </a:ext>
              </a:extLst>
            </p:cNvPr>
            <p:cNvSpPr/>
            <p:nvPr/>
          </p:nvSpPr>
          <p:spPr>
            <a:xfrm>
              <a:off x="1226142" y="4710922"/>
              <a:ext cx="1622834" cy="562777"/>
            </a:xfrm>
            <a:prstGeom prst="rightArrow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6531">
                <a:defRPr/>
              </a:pPr>
              <a:endParaRPr lang="ja-JP" altLang="en-US" sz="1247" dirty="0">
                <a:solidFill>
                  <a:prstClr val="white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31F99040-18B8-494C-83E4-007901F77652}"/>
                </a:ext>
              </a:extLst>
            </p:cNvPr>
            <p:cNvSpPr txBox="1"/>
            <p:nvPr/>
          </p:nvSpPr>
          <p:spPr>
            <a:xfrm>
              <a:off x="1278295" y="4832287"/>
              <a:ext cx="1650176" cy="348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33062">
                <a:defRPr/>
              </a:pPr>
              <a:r>
                <a:rPr lang="en-US" altLang="en-US" sz="831" dirty="0">
                  <a:solidFill>
                    <a:prstClr val="black"/>
                  </a:solidFill>
                  <a:latin typeface="Avenir Roman" panose="02000503020000020003" pitchFamily="2" charset="0"/>
                </a:rPr>
                <a:t>Draft proposal by researchers</a:t>
              </a:r>
            </a:p>
            <a:p>
              <a:pPr defTabSz="633062">
                <a:defRPr/>
              </a:pPr>
              <a:r>
                <a:rPr lang="en-US" altLang="en-US" sz="831" dirty="0">
                  <a:solidFill>
                    <a:prstClr val="black"/>
                  </a:solidFill>
                  <a:latin typeface="Avenir Roman" panose="02000503020000020003" pitchFamily="2" charset="0"/>
                </a:rPr>
                <a:t>on international cost sharing </a:t>
              </a:r>
              <a:endParaRPr lang="ja-JP" altLang="en-US" sz="831" dirty="0">
                <a:solidFill>
                  <a:prstClr val="black"/>
                </a:solidFill>
                <a:latin typeface="Avenir Roman" panose="02000503020000020003" pitchFamily="2" charset="0"/>
                <a:ea typeface="游ゴシック" panose="020B0400000000000000" pitchFamily="50" charset="-128"/>
              </a:endParaRPr>
            </a:p>
          </p:txBody>
        </p:sp>
        <p:sp>
          <p:nvSpPr>
            <p:cNvPr id="49" name="テキスト ボックス 48">
              <a:extLst>
                <a:ext uri="{FF2B5EF4-FFF2-40B4-BE49-F238E27FC236}">
                  <a16:creationId xmlns:a16="http://schemas.microsoft.com/office/drawing/2014/main" id="{A12C5C3F-C969-7F49-8D27-3F7A4C091089}"/>
                </a:ext>
              </a:extLst>
            </p:cNvPr>
            <p:cNvSpPr txBox="1"/>
            <p:nvPr/>
          </p:nvSpPr>
          <p:spPr>
            <a:xfrm>
              <a:off x="6064912" y="2543528"/>
              <a:ext cx="973343" cy="3480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33062">
                <a:defRPr/>
              </a:pPr>
              <a:r>
                <a:rPr lang="en-US" altLang="en-US" sz="831" b="1" dirty="0">
                  <a:solidFill>
                    <a:prstClr val="black"/>
                  </a:solidFill>
                  <a:latin typeface="Avenir Roman" panose="02000503020000020003" pitchFamily="2" charset="0"/>
                </a:rPr>
                <a:t>Critical decision</a:t>
              </a:r>
            </a:p>
            <a:p>
              <a:pPr defTabSz="633062">
                <a:defRPr/>
              </a:pPr>
              <a:r>
                <a:rPr lang="en-US" altLang="en-US" sz="831" b="1" dirty="0">
                  <a:solidFill>
                    <a:prstClr val="black"/>
                  </a:solidFill>
                  <a:latin typeface="Avenir Roman" panose="02000503020000020003" pitchFamily="2" charset="0"/>
                </a:rPr>
                <a:t>process</a:t>
              </a:r>
              <a:endParaRPr lang="en-US" altLang="ja-JP" sz="831" b="1" dirty="0">
                <a:solidFill>
                  <a:prstClr val="black"/>
                </a:solidFill>
                <a:latin typeface="Avenir Roman" panose="02000503020000020003" pitchFamily="2" charset="0"/>
                <a:ea typeface="游ゴシック" panose="020B0400000000000000" pitchFamily="50" charset="-128"/>
              </a:endParaRPr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43C1F801-8C9F-5B48-9E35-1FF03A99D438}"/>
                </a:ext>
              </a:extLst>
            </p:cNvPr>
            <p:cNvSpPr txBox="1"/>
            <p:nvPr/>
          </p:nvSpPr>
          <p:spPr>
            <a:xfrm>
              <a:off x="1225020" y="2496836"/>
              <a:ext cx="454537" cy="4759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defTabSz="633062">
                <a:defRPr/>
              </a:pPr>
              <a:r>
                <a:rPr lang="en-US" altLang="en-US" sz="831" dirty="0">
                  <a:solidFill>
                    <a:prstClr val="black"/>
                  </a:solidFill>
                  <a:latin typeface="Avenir Roman" panose="02000503020000020003" pitchFamily="2" charset="0"/>
                </a:rPr>
                <a:t>MEXT</a:t>
              </a:r>
            </a:p>
            <a:p>
              <a:pPr defTabSz="633062">
                <a:defRPr/>
              </a:pPr>
              <a:r>
                <a:rPr lang="en-US" altLang="en-US" sz="831" dirty="0">
                  <a:solidFill>
                    <a:prstClr val="black"/>
                  </a:solidFill>
                  <a:latin typeface="Avenir Roman" panose="02000503020000020003" pitchFamily="2" charset="0"/>
                </a:rPr>
                <a:t>panel</a:t>
              </a:r>
              <a:endParaRPr lang="en-US" altLang="ja-JP" sz="831" dirty="0">
                <a:solidFill>
                  <a:prstClr val="black"/>
                </a:solidFill>
                <a:latin typeface="Avenir Roman" panose="02000503020000020003" pitchFamily="2" charset="0"/>
                <a:ea typeface="游ゴシック" panose="020B0400000000000000" pitchFamily="50" charset="-128"/>
              </a:endParaRPr>
            </a:p>
          </p:txBody>
        </p:sp>
        <p:sp>
          <p:nvSpPr>
            <p:cNvPr id="57" name="テキスト ボックス 56">
              <a:extLst>
                <a:ext uri="{FF2B5EF4-FFF2-40B4-BE49-F238E27FC236}">
                  <a16:creationId xmlns:a16="http://schemas.microsoft.com/office/drawing/2014/main" id="{B9A4E32E-2011-444D-9E2D-E62B2D0151F3}"/>
                </a:ext>
              </a:extLst>
            </p:cNvPr>
            <p:cNvSpPr txBox="1"/>
            <p:nvPr/>
          </p:nvSpPr>
          <p:spPr>
            <a:xfrm>
              <a:off x="1270938" y="3451430"/>
              <a:ext cx="1249060" cy="2201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633062">
                <a:defRPr/>
              </a:pPr>
              <a:r>
                <a:rPr lang="en-US" altLang="ja-JP" sz="831" dirty="0">
                  <a:solidFill>
                    <a:prstClr val="black"/>
                  </a:solidFill>
                  <a:latin typeface="Avenir Roman" panose="02000503020000020003" pitchFamily="2" charset="0"/>
                  <a:ea typeface="游ゴシック" panose="020B0400000000000000" pitchFamily="50" charset="-128"/>
                </a:rPr>
                <a:t>SCJ committee on ILC</a:t>
              </a: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78FBE27F-CDB2-8D4E-A3EA-77306E3AC67B}"/>
                </a:ext>
              </a:extLst>
            </p:cNvPr>
            <p:cNvSpPr txBox="1"/>
            <p:nvPr/>
          </p:nvSpPr>
          <p:spPr>
            <a:xfrm>
              <a:off x="1758711" y="2493229"/>
              <a:ext cx="744114" cy="6037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defTabSz="633062">
                <a:defRPr/>
              </a:pPr>
              <a:r>
                <a:rPr lang="en-US" altLang="ja-JP" sz="831" dirty="0">
                  <a:solidFill>
                    <a:prstClr val="black"/>
                  </a:solidFill>
                  <a:latin typeface="Avenir Roman" panose="02000503020000020003" pitchFamily="2" charset="0"/>
                  <a:ea typeface="游ゴシック" panose="020B0400000000000000" pitchFamily="50" charset="-128"/>
                </a:rPr>
                <a:t>Summarize</a:t>
              </a:r>
            </a:p>
            <a:p>
              <a:pPr defTabSz="633062">
                <a:defRPr/>
              </a:pPr>
              <a:r>
                <a:rPr lang="en-US" altLang="ja-JP" sz="831" dirty="0">
                  <a:solidFill>
                    <a:prstClr val="black"/>
                  </a:solidFill>
                  <a:latin typeface="Avenir Roman" panose="02000503020000020003" pitchFamily="2" charset="0"/>
                  <a:ea typeface="游ゴシック" panose="020B0400000000000000" pitchFamily="50" charset="-128"/>
                </a:rPr>
                <a:t>opinions of </a:t>
              </a:r>
            </a:p>
            <a:p>
              <a:pPr defTabSz="633062">
                <a:defRPr/>
              </a:pPr>
              <a:r>
                <a:rPr lang="en-US" altLang="ja-JP" sz="831" dirty="0">
                  <a:solidFill>
                    <a:prstClr val="black"/>
                  </a:solidFill>
                  <a:latin typeface="Avenir Roman" panose="02000503020000020003" pitchFamily="2" charset="0"/>
                  <a:ea typeface="游ゴシック" panose="020B0400000000000000" pitchFamily="50" charset="-128"/>
                </a:rPr>
                <a:t>relevant </a:t>
              </a:r>
            </a:p>
            <a:p>
              <a:pPr defTabSz="633062">
                <a:defRPr/>
              </a:pPr>
              <a:r>
                <a:rPr lang="en-US" altLang="ja-JP" sz="831" dirty="0">
                  <a:solidFill>
                    <a:prstClr val="black"/>
                  </a:solidFill>
                  <a:latin typeface="Avenir Roman" panose="02000503020000020003" pitchFamily="2" charset="0"/>
                  <a:ea typeface="游ゴシック" panose="020B0400000000000000" pitchFamily="50" charset="-128"/>
                </a:rPr>
                <a:t>ministries</a:t>
              </a:r>
            </a:p>
          </p:txBody>
        </p:sp>
        <p:sp>
          <p:nvSpPr>
            <p:cNvPr id="73" name="テキスト ボックス 72">
              <a:extLst/>
            </p:cNvPr>
            <p:cNvSpPr txBox="1"/>
            <p:nvPr/>
          </p:nvSpPr>
          <p:spPr>
            <a:xfrm>
              <a:off x="5447245" y="2877304"/>
              <a:ext cx="568232" cy="2334746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eaVert" wrap="square" rtlCol="0">
              <a:spAutoFit/>
            </a:bodyPr>
            <a:lstStyle/>
            <a:p>
              <a:pPr algn="ctr" defTabSz="316531">
                <a:defRPr/>
              </a:pPr>
              <a:r>
                <a:rPr lang="en-US" altLang="ja-JP" sz="831" b="1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MOU among research labs on start of </a:t>
              </a:r>
            </a:p>
            <a:p>
              <a:pPr algn="ctr" defTabSz="316531">
                <a:defRPr/>
              </a:pPr>
              <a:r>
                <a:rPr lang="en-US" altLang="ja-JP" sz="831" b="1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the preparation phase under approval by each government </a:t>
              </a:r>
              <a:endParaRPr lang="ja-JP" altLang="en-US" sz="831" b="1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83" name="矢印: 下 82"/>
            <p:cNvSpPr/>
            <p:nvPr/>
          </p:nvSpPr>
          <p:spPr>
            <a:xfrm>
              <a:off x="5332765" y="2572124"/>
              <a:ext cx="813542" cy="305180"/>
            </a:xfrm>
            <a:prstGeom prst="downArrow">
              <a:avLst/>
            </a:prstGeom>
            <a:noFill/>
            <a:ln w="22225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33062">
                <a:defRPr/>
              </a:pPr>
              <a:endParaRPr lang="ja-JP" altLang="en-US" sz="1247">
                <a:solidFill>
                  <a:prstClr val="white"/>
                </a:solidFill>
                <a:latin typeface="Avenir Roman" panose="02000503020000020003" pitchFamily="2" charset="0"/>
                <a:ea typeface="游ゴシック" panose="020B0400000000000000" pitchFamily="50" charset="-128"/>
              </a:endParaRPr>
            </a:p>
          </p:txBody>
        </p:sp>
        <p:sp>
          <p:nvSpPr>
            <p:cNvPr id="71" name="矢印: 右 70"/>
            <p:cNvSpPr/>
            <p:nvPr/>
          </p:nvSpPr>
          <p:spPr>
            <a:xfrm>
              <a:off x="6028594" y="4250348"/>
              <a:ext cx="230324" cy="132059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33062">
                <a:defRPr/>
              </a:pPr>
              <a:endParaRPr lang="ja-JP" altLang="en-US" sz="1247">
                <a:solidFill>
                  <a:prstClr val="white"/>
                </a:solidFill>
                <a:latin typeface="Avenir Roman" panose="02000503020000020003" pitchFamily="2" charset="0"/>
                <a:ea typeface="游ゴシック" panose="020B0400000000000000" pitchFamily="50" charset="-128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2374188" y="4465149"/>
              <a:ext cx="2353485" cy="22018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 defTabSz="316531">
                <a:defRPr/>
              </a:pPr>
              <a:r>
                <a:rPr lang="en-US" altLang="en-US" sz="831" b="1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European Particle Physics Strategy Update </a:t>
              </a:r>
              <a:endParaRPr lang="ja-JP" altLang="en-US" sz="831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3958430" y="3851297"/>
              <a:ext cx="895325" cy="443583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defTabSz="316531">
                <a:defRPr/>
              </a:pPr>
              <a:r>
                <a:rPr lang="en-US" altLang="en-US" sz="761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EPPSU submitted to CERN</a:t>
              </a:r>
              <a:endParaRPr lang="en-US" altLang="ja-JP" sz="761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cxnSp>
          <p:nvCxnSpPr>
            <p:cNvPr id="34" name="直線矢印コネクタ 33"/>
            <p:cNvCxnSpPr>
              <a:cxnSpLocks/>
            </p:cNvCxnSpPr>
            <p:nvPr/>
          </p:nvCxnSpPr>
          <p:spPr>
            <a:xfrm flipV="1">
              <a:off x="4654440" y="2816831"/>
              <a:ext cx="0" cy="104825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テキスト ボックス 65">
              <a:extLst/>
            </p:cNvPr>
            <p:cNvSpPr txBox="1"/>
            <p:nvPr/>
          </p:nvSpPr>
          <p:spPr>
            <a:xfrm>
              <a:off x="3772768" y="3134033"/>
              <a:ext cx="847780" cy="443583"/>
            </a:xfrm>
            <a:prstGeom prst="rect">
              <a:avLst/>
            </a:prstGeom>
            <a:solidFill>
              <a:srgbClr val="FF9933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defTabSz="316531">
                <a:defRPr/>
              </a:pPr>
              <a:r>
                <a:rPr lang="en-US" altLang="en-US" sz="761" b="1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Next Roadmap</a:t>
              </a:r>
            </a:p>
            <a:p>
              <a:pPr defTabSz="316531">
                <a:defRPr/>
              </a:pPr>
              <a:r>
                <a:rPr lang="en-US" altLang="en-US" sz="761" b="1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by MEXT</a:t>
              </a:r>
              <a:endParaRPr lang="en-US" altLang="ja-JP" sz="761" b="1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5363612" y="1648262"/>
              <a:ext cx="1564735" cy="443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6531">
                <a:defRPr/>
              </a:pPr>
              <a:r>
                <a:rPr lang="en-US" altLang="ja-JP" sz="761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Agreement on governance, </a:t>
              </a:r>
            </a:p>
            <a:p>
              <a:pPr defTabSz="316531">
                <a:defRPr/>
              </a:pPr>
              <a:r>
                <a:rPr lang="en-US" altLang="ja-JP" sz="761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operation, sharing of cost </a:t>
              </a:r>
            </a:p>
            <a:p>
              <a:pPr defTabSz="316531">
                <a:defRPr/>
              </a:pPr>
              <a:r>
                <a:rPr lang="en-US" altLang="ja-JP" sz="761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and human resources</a:t>
              </a:r>
            </a:p>
          </p:txBody>
        </p:sp>
        <p:sp>
          <p:nvSpPr>
            <p:cNvPr id="44" name="矢印: 上向き折線 43"/>
            <p:cNvSpPr/>
            <p:nvPr/>
          </p:nvSpPr>
          <p:spPr>
            <a:xfrm rot="5400000" flipH="1">
              <a:off x="3562892" y="3255506"/>
              <a:ext cx="212592" cy="209925"/>
            </a:xfrm>
            <a:prstGeom prst="bent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33062">
                <a:defRPr/>
              </a:pPr>
              <a:endParaRPr lang="ja-JP" altLang="en-US" sz="1247">
                <a:solidFill>
                  <a:prstClr val="white"/>
                </a:solidFill>
                <a:latin typeface="Avenir Roman" panose="02000503020000020003" pitchFamily="2" charset="0"/>
                <a:ea typeface="游ゴシック" panose="020B0400000000000000" pitchFamily="50" charset="-128"/>
              </a:endParaRPr>
            </a:p>
          </p:txBody>
        </p:sp>
        <p:sp>
          <p:nvSpPr>
            <p:cNvPr id="17" name="右矢印 16"/>
            <p:cNvSpPr/>
            <p:nvPr/>
          </p:nvSpPr>
          <p:spPr>
            <a:xfrm>
              <a:off x="2859293" y="4625913"/>
              <a:ext cx="2018291" cy="561027"/>
            </a:xfrm>
            <a:prstGeom prst="rightArrow">
              <a:avLst>
                <a:gd name="adj1" fmla="val 64434"/>
                <a:gd name="adj2" fmla="val 50000"/>
              </a:avLst>
            </a:prstGeom>
            <a:solidFill>
              <a:srgbClr val="00B0F0"/>
            </a:solidFill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16531">
                <a:defRPr/>
              </a:pPr>
              <a:endParaRPr lang="ja-JP" altLang="en-US" sz="1247" dirty="0">
                <a:solidFill>
                  <a:prstClr val="white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2848975" y="4707373"/>
              <a:ext cx="1993565" cy="4331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16531">
                <a:defRPr/>
              </a:pPr>
              <a:r>
                <a:rPr lang="en-US" altLang="ja-JP" sz="761" b="1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Establish KEK International WG</a:t>
              </a:r>
            </a:p>
            <a:p>
              <a:pPr defTabSz="316531">
                <a:defRPr/>
              </a:pPr>
              <a:r>
                <a:rPr lang="en-US" altLang="en-US" sz="727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Produce draft for international sharing of</a:t>
              </a:r>
            </a:p>
            <a:p>
              <a:pPr defTabSz="316531">
                <a:defRPr/>
              </a:pPr>
              <a:r>
                <a:rPr lang="en-US" altLang="en-US" sz="727" dirty="0">
                  <a:solidFill>
                    <a:prstClr val="black"/>
                  </a:solidFill>
                  <a:latin typeface="Avenir Roman" panose="02000503020000020003" pitchFamily="2" charset="0"/>
                  <a:ea typeface="MS UI Gothic"/>
                </a:rPr>
                <a:t>human and material resources</a:t>
              </a:r>
              <a:endParaRPr lang="en-US" altLang="ja-JP" sz="727" dirty="0">
                <a:solidFill>
                  <a:prstClr val="black"/>
                </a:solidFill>
                <a:latin typeface="Avenir Roman" panose="02000503020000020003" pitchFamily="2" charset="0"/>
                <a:ea typeface="MS UI Gothic"/>
              </a:endParaRPr>
            </a:p>
          </p:txBody>
        </p:sp>
        <p:sp>
          <p:nvSpPr>
            <p:cNvPr id="74" name="矢印: 右 73"/>
            <p:cNvSpPr/>
            <p:nvPr/>
          </p:nvSpPr>
          <p:spPr>
            <a:xfrm>
              <a:off x="5307073" y="3132449"/>
              <a:ext cx="194090" cy="13115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33062">
                <a:defRPr/>
              </a:pPr>
              <a:endParaRPr lang="ja-JP" altLang="en-US" sz="1247">
                <a:solidFill>
                  <a:prstClr val="white"/>
                </a:solidFill>
                <a:latin typeface="Avenir Roman" panose="02000503020000020003" pitchFamily="2" charset="0"/>
                <a:ea typeface="游ゴシック" panose="020B0400000000000000" pitchFamily="50" charset="-128"/>
              </a:endParaRPr>
            </a:p>
          </p:txBody>
        </p:sp>
        <p:sp>
          <p:nvSpPr>
            <p:cNvPr id="2" name="テキスト ボックス 1"/>
            <p:cNvSpPr txBox="1"/>
            <p:nvPr/>
          </p:nvSpPr>
          <p:spPr>
            <a:xfrm>
              <a:off x="3153636" y="3089699"/>
              <a:ext cx="737702" cy="2414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33062"/>
              <a:r>
                <a:rPr lang="en-US" altLang="ja-JP" sz="969" dirty="0">
                  <a:solidFill>
                    <a:prstClr val="black"/>
                  </a:solidFill>
                  <a:latin typeface="Avenir Roman" panose="02000503020000020003" pitchFamily="2" charset="0"/>
                  <a:ea typeface="游ゴシック" panose="020B0400000000000000" pitchFamily="50" charset="-128"/>
                </a:rPr>
                <a:t>Oct. 2019</a:t>
              </a:r>
              <a:endParaRPr lang="ja-JP" altLang="en-US" sz="969" dirty="0">
                <a:solidFill>
                  <a:prstClr val="black"/>
                </a:solidFill>
                <a:latin typeface="Avenir Roman" panose="02000503020000020003" pitchFamily="2" charset="0"/>
                <a:ea typeface="游ゴシック" panose="020B0400000000000000" pitchFamily="50" charset="-128"/>
              </a:endParaRPr>
            </a:p>
          </p:txBody>
        </p:sp>
      </p:grp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BC50537D-8B51-D64A-9DDB-1DF8DD5550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4A79AE-CB97-44E0-A9FB-D08BB7378F1D}" type="slidenum">
              <a:rPr lang="en-GB" smtClean="0"/>
              <a:t>25</a:t>
            </a:fld>
            <a:endParaRPr lang="en-GB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C7FC5D4-048D-9440-AC40-D2F94EA51D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LCs - Granada - May 2019</a:t>
            </a:r>
            <a:endParaRPr lang="en-GB" dirty="0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2E0623F2-8610-9742-843B-8665264BC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>
                <a:latin typeface="Avenir Roman" panose="02000503020000020003" pitchFamily="2" charset="0"/>
              </a:rPr>
              <a:t>Steinar </a:t>
            </a:r>
            <a:r>
              <a:rPr lang="en-GB" dirty="0" err="1">
                <a:latin typeface="Avenir Roman" panose="02000503020000020003" pitchFamily="2" charset="0"/>
              </a:rPr>
              <a:t>Stapnes</a:t>
            </a:r>
            <a:endParaRPr lang="en-GB" dirty="0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642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1EE3A42-8AD6-6741-8789-CA6117F65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ja-JP" sz="2400" dirty="0">
                <a:latin typeface="Avenir Roman" panose="02000503020000020003" pitchFamily="2" charset="0"/>
              </a:rPr>
              <a:t>ILC-250 constru</a:t>
            </a:r>
            <a:r>
              <a:rPr kumimoji="1" lang="en-US" altLang="ja-JP" dirty="0">
                <a:latin typeface="Avenir Roman" panose="02000503020000020003" pitchFamily="2" charset="0"/>
              </a:rPr>
              <a:t>ction </a:t>
            </a:r>
            <a:endParaRPr kumimoji="1" lang="ja-JP" altLang="en-US">
              <a:latin typeface="Avenir Roman" panose="02000503020000020003" pitchFamily="2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0BC6C1C-D75A-AC40-8B62-272F9D3C49ED}"/>
              </a:ext>
            </a:extLst>
          </p:cNvPr>
          <p:cNvSpPr txBox="1"/>
          <p:nvPr/>
        </p:nvSpPr>
        <p:spPr>
          <a:xfrm>
            <a:off x="7856396" y="1547273"/>
            <a:ext cx="1359668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200" dirty="0">
                <a:latin typeface="Helvetica" pitchFamily="2" charset="0"/>
              </a:rPr>
              <a:t>Update: 190510a</a:t>
            </a:r>
            <a:endParaRPr kumimoji="1" lang="ja-JP" altLang="en-US" sz="1200">
              <a:latin typeface="Helvetica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253C31-10A6-EB46-94B6-8E3D89868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8" y="1050627"/>
            <a:ext cx="5065667" cy="239298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1BC30E4-4940-4C4B-BC27-8854E4FE42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967" t="14207" r="12376" b="18303"/>
          <a:stretch/>
        </p:blipFill>
        <p:spPr>
          <a:xfrm>
            <a:off x="6404063" y="861670"/>
            <a:ext cx="2739937" cy="1166584"/>
          </a:xfrm>
          <a:prstGeom prst="rect">
            <a:avLst/>
          </a:prstGeom>
          <a:ln w="38100">
            <a:noFill/>
          </a:ln>
        </p:spPr>
      </p:pic>
      <p:pic>
        <p:nvPicPr>
          <p:cNvPr id="9" name="図 16">
            <a:extLst>
              <a:ext uri="{FF2B5EF4-FFF2-40B4-BE49-F238E27FC236}">
                <a16:creationId xmlns:a16="http://schemas.microsoft.com/office/drawing/2014/main" id="{70FBC86B-CAF1-5E4E-B656-11E955D1C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1731" y="2043004"/>
            <a:ext cx="4072270" cy="1577998"/>
          </a:xfrm>
          <a:prstGeom prst="rect">
            <a:avLst/>
          </a:prstGeom>
          <a:ln w="38100"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510C1B-2B16-2D47-B605-CA4933C96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5780" y="3635752"/>
            <a:ext cx="7788220" cy="2942027"/>
          </a:xfrm>
          <a:prstGeom prst="rect">
            <a:avLst/>
          </a:prstGeom>
        </p:spPr>
      </p:pic>
      <p:sp>
        <p:nvSpPr>
          <p:cNvPr id="12" name="スライド番号プレースホルダー 5">
            <a:extLst>
              <a:ext uri="{FF2B5EF4-FFF2-40B4-BE49-F238E27FC236}">
                <a16:creationId xmlns:a16="http://schemas.microsoft.com/office/drawing/2014/main" id="{FCE8DEFE-3AF4-A849-B548-DE7AD75C5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95745" y="5761395"/>
            <a:ext cx="2057400" cy="273844"/>
          </a:xfrm>
        </p:spPr>
        <p:txBody>
          <a:bodyPr/>
          <a:lstStyle/>
          <a:p>
            <a:fld id="{09AA45E9-F684-4B9E-AA65-9D61C110348B}" type="slidenum">
              <a:rPr kumimoji="1" lang="ja-JP" altLang="en-US" smtClean="0">
                <a:latin typeface="Avenir Roman" panose="02000503020000020003" pitchFamily="2" charset="0"/>
              </a:rPr>
              <a:t>26</a:t>
            </a:fld>
            <a:endParaRPr kumimoji="1" lang="ja-JP" altLang="en-US">
              <a:latin typeface="Avenir Roman" panose="02000503020000020003" pitchFamily="2" charset="0"/>
            </a:endParaRPr>
          </a:p>
        </p:txBody>
      </p:sp>
      <p:sp>
        <p:nvSpPr>
          <p:cNvPr id="13" name="Date Placeholder 1">
            <a:extLst>
              <a:ext uri="{FF2B5EF4-FFF2-40B4-BE49-F238E27FC236}">
                <a16:creationId xmlns:a16="http://schemas.microsoft.com/office/drawing/2014/main" id="{C40FA577-B809-7546-B4F7-ECDB0F14F1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002" y="5772919"/>
            <a:ext cx="2057400" cy="273844"/>
          </a:xfrm>
        </p:spPr>
        <p:txBody>
          <a:bodyPr/>
          <a:lstStyle/>
          <a:p>
            <a:r>
              <a:rPr lang="en-US" dirty="0"/>
              <a:t>LCs - Granada - May 2019</a:t>
            </a:r>
            <a:endParaRPr lang="en-GB" dirty="0"/>
          </a:p>
        </p:txBody>
      </p:sp>
      <p:sp>
        <p:nvSpPr>
          <p:cNvPr id="14" name="フッター プレースホルダー 10">
            <a:extLst>
              <a:ext uri="{FF2B5EF4-FFF2-40B4-BE49-F238E27FC236}">
                <a16:creationId xmlns:a16="http://schemas.microsoft.com/office/drawing/2014/main" id="{83ADEB8E-E5A2-DA49-BABE-2F6A4E4493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6842" y="5770539"/>
            <a:ext cx="3302605" cy="273844"/>
          </a:xfrm>
        </p:spPr>
        <p:txBody>
          <a:bodyPr/>
          <a:lstStyle/>
          <a:p>
            <a:r>
              <a:rPr lang="en-US" altLang="ja-JP" dirty="0">
                <a:latin typeface="Avenir Roman" panose="02000503020000020003" pitchFamily="2" charset="0"/>
              </a:rPr>
              <a:t>Steinar Stapnes</a:t>
            </a:r>
            <a:endParaRPr lang="ja-JP" altLang="en-US"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135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092" y="1025944"/>
            <a:ext cx="3219420" cy="23395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5496" y="1268760"/>
            <a:ext cx="83287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onstruction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 cost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phase1 (FCC-ee)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is 11,6 BCHF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5,4 BCHF for civil engineering (47%)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2,2 BCHF for technical infrastructure (19%)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Calibri" panose="020F0502020204030204" pitchFamily="34" charset="0"/>
              </a:rPr>
              <a:t>4,0 BCHF accelerator and injector (34%)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2438" y="3717032"/>
            <a:ext cx="4036106" cy="244827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496" y="3284984"/>
            <a:ext cx="6624736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Construction cost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phase 2 (FCC-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hh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is 17,0 BCHF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13,6 BCHF accelerator and injector (57%)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Major part for4,700 Nb</a:t>
            </a:r>
            <a:r>
              <a:rPr kumimoji="0" lang="en-GB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    "/>
                <a:ea typeface="Calibri" panose="020F0502020204030204" pitchFamily="34" charset="0"/>
                <a:cs typeface="Times New Roman" panose="02020603050405020304" pitchFamily="18" charset="0"/>
              </a:rPr>
              <a:t>Sn 16 T main dipole magnets,  totalling 9,4 BCHF, targeting 2 MCHF/magnet.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CE and TI from FCC-ee re-used,	                                          0,6 BCHF for adaptation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-    2,8 BCHF for additional TI, driven by cryogenics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C377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7302" y="5765194"/>
            <a:ext cx="57699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(Cost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FCC-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hh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 stand alone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C377B"/>
                </a:solidFill>
                <a:effectLst/>
                <a:uLnTx/>
                <a:uFillTx/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would be 24,0 BCHF.)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36512" y="0"/>
            <a:ext cx="9180512" cy="1008112"/>
          </a:xfrm>
          <a:prstGeom prst="rect">
            <a:avLst/>
          </a:prstGeom>
          <a:solidFill>
            <a:srgbClr val="0C377B"/>
          </a:solidFill>
        </p:spPr>
        <p:txBody>
          <a:bodyPr tIns="0" bIns="0" anchor="ctr" anchorCtr="0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36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                  FCC integrated project cost estimate</a:t>
            </a:r>
          </a:p>
        </p:txBody>
      </p:sp>
      <p:pic>
        <p:nvPicPr>
          <p:cNvPr id="14" name="E9AE129B-AADE-4D42-A5CD-D33420D126B1" descr="7E832775-FA4B-45D5-A24A-50916B9E27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75884"/>
            <a:ext cx="2033801" cy="85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29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 isContent="1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439" y="490432"/>
            <a:ext cx="2046978" cy="1892826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595"/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Prototype components</a:t>
            </a:r>
          </a:p>
          <a:p>
            <a:pPr defTabSz="685595"/>
            <a:endParaRPr lang="en-US" sz="900" dirty="0">
              <a:solidFill>
                <a:prstClr val="black"/>
              </a:solidFill>
              <a:latin typeface="Avenir Roman" panose="02000503020000020003" pitchFamily="2" charset="0"/>
            </a:endParaRPr>
          </a:p>
          <a:p>
            <a:pPr defTabSz="685595"/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Laboratory with commercial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Accelerating structures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pulse compressors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alignment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stabilization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etc.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endParaRPr lang="en-US" sz="900" dirty="0">
              <a:solidFill>
                <a:prstClr val="black"/>
              </a:solidFill>
              <a:latin typeface="Avenir Roman" panose="02000503020000020003" pitchFamily="2" charset="0"/>
            </a:endParaRPr>
          </a:p>
          <a:p>
            <a:pPr defTabSz="685595"/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Full commercial supply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X-band klystrons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solid state modulators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etc.</a:t>
            </a:r>
            <a:endParaRPr lang="en-GB" sz="900" dirty="0">
              <a:solidFill>
                <a:prstClr val="black"/>
              </a:solidFill>
              <a:latin typeface="Avenir Roman" panose="02000503020000020003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90745" y="1529291"/>
            <a:ext cx="2379907" cy="2031325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595"/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Systems and 100 MeV-range facilities</a:t>
            </a:r>
          </a:p>
          <a:p>
            <a:pPr defTabSz="685595"/>
            <a:endParaRPr lang="en-US" sz="900" dirty="0">
              <a:solidFill>
                <a:prstClr val="black"/>
              </a:solidFill>
              <a:latin typeface="Avenir Roman" panose="02000503020000020003" pitchFamily="2" charset="0"/>
            </a:endParaRP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XBoxes at CERN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(NEXTEF KEK)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Test stand at Tsinghua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Frascati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NLCTA SLAC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Linearizers at Electra, PSI, Shanghai and Daresbury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Deflectors at SLAC, Shanghai, PSI and Trieste 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NLCTA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Smart*Light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FLASH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86660" y="4144744"/>
            <a:ext cx="1936042" cy="9233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defTabSz="685595"/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X-band GeV-range facilities</a:t>
            </a:r>
          </a:p>
          <a:p>
            <a:pPr defTabSz="685595"/>
            <a:endParaRPr lang="en-US" sz="900" dirty="0">
              <a:solidFill>
                <a:prstClr val="black"/>
              </a:solidFill>
              <a:latin typeface="Avenir Roman" panose="02000503020000020003" pitchFamily="2" charset="0"/>
            </a:endParaRPr>
          </a:p>
          <a:p>
            <a:pPr defTabSz="685595"/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Planning: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EU-</a:t>
            </a:r>
            <a:r>
              <a:rPr lang="en-US" sz="900" dirty="0" err="1">
                <a:solidFill>
                  <a:prstClr val="black"/>
                </a:solidFill>
                <a:latin typeface="Avenir Roman" panose="02000503020000020003" pitchFamily="2" charset="0"/>
              </a:rPr>
              <a:t>Praxia</a:t>
            </a:r>
            <a:endParaRPr lang="en-US" sz="900" dirty="0">
              <a:solidFill>
                <a:prstClr val="black"/>
              </a:solidFill>
              <a:latin typeface="Avenir Roman" panose="02000503020000020003" pitchFamily="2" charset="0"/>
            </a:endParaRP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prstClr val="black"/>
                </a:solidFill>
                <a:latin typeface="Avenir Roman" panose="02000503020000020003" pitchFamily="2" charset="0"/>
              </a:rPr>
              <a:t>eSPS</a:t>
            </a:r>
            <a:endParaRPr lang="en-US" sz="900" dirty="0">
              <a:solidFill>
                <a:prstClr val="black"/>
              </a:solidFill>
              <a:latin typeface="Avenir Roman" panose="02000503020000020003" pitchFamily="2" charset="0"/>
            </a:endParaRP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CompactLight</a:t>
            </a:r>
            <a:endParaRPr lang="en-GB" sz="900" dirty="0">
              <a:solidFill>
                <a:prstClr val="black"/>
              </a:solidFill>
              <a:latin typeface="Avenir Roman" panose="02000503020000020003" pitchFamily="2" charset="0"/>
            </a:endParaRPr>
          </a:p>
        </p:txBody>
      </p:sp>
      <p:sp>
        <p:nvSpPr>
          <p:cNvPr id="11" name="Bent-Up Arrow 10"/>
          <p:cNvSpPr/>
          <p:nvPr/>
        </p:nvSpPr>
        <p:spPr>
          <a:xfrm rot="5400000">
            <a:off x="1864111" y="2474213"/>
            <a:ext cx="664068" cy="541844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GB" sz="900">
              <a:solidFill>
                <a:prstClr val="white"/>
              </a:solidFill>
              <a:latin typeface="Avenir Roman" panose="02000503020000020003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D8E008-26CE-6246-A4B4-21FB55E7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03" y="96800"/>
            <a:ext cx="7886700" cy="562826"/>
          </a:xfrm>
        </p:spPr>
        <p:txBody>
          <a:bodyPr/>
          <a:lstStyle/>
          <a:p>
            <a:r>
              <a:rPr lang="en-US" sz="2400" dirty="0">
                <a:latin typeface="Avenir Roman" panose="02000503020000020003" pitchFamily="2" charset="0"/>
              </a:rPr>
              <a:t>X-band NCRF technology 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C4C7C248-7293-0640-9386-115F78910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1909" y="490745"/>
            <a:ext cx="1525193" cy="89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324776-CBAE-374D-8E8C-763F4DA771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01" y="2439272"/>
            <a:ext cx="1038962" cy="1694106"/>
          </a:xfrm>
          <a:prstGeom prst="rect">
            <a:avLst/>
          </a:prstGeom>
        </p:spPr>
      </p:pic>
      <p:pic>
        <p:nvPicPr>
          <p:cNvPr id="20" name="Picture 2" descr="http://www.sc-nova.com/?q=sites/default/files/imagecache/product_img_main/K2-3.jpg">
            <a:extLst>
              <a:ext uri="{FF2B5EF4-FFF2-40B4-BE49-F238E27FC236}">
                <a16:creationId xmlns:a16="http://schemas.microsoft.com/office/drawing/2014/main" id="{1E29B199-DFB2-A043-B00C-4B6DEFBA2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90" y="4133378"/>
            <a:ext cx="1341276" cy="107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A8B84A4-E916-5B4F-ADAD-74EC9FF919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98" t="70517" r="63637"/>
          <a:stretch/>
        </p:blipFill>
        <p:spPr>
          <a:xfrm>
            <a:off x="3505882" y="3846478"/>
            <a:ext cx="1620142" cy="10076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616D8B-42FE-D548-8DEA-D1A17F683E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6214" y="1374450"/>
            <a:ext cx="3168050" cy="27017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B14D1A-609C-D64B-80C6-CBCBFCE899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4351" y="3862089"/>
            <a:ext cx="1905433" cy="9920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36AD6D-92D8-9F42-B774-8F4B9FBB3CA4}"/>
              </a:ext>
            </a:extLst>
          </p:cNvPr>
          <p:cNvSpPr txBox="1"/>
          <p:nvPr/>
        </p:nvSpPr>
        <p:spPr>
          <a:xfrm>
            <a:off x="6507274" y="1567840"/>
            <a:ext cx="88166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595"/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Gradients</a:t>
            </a:r>
          </a:p>
        </p:txBody>
      </p:sp>
      <p:sp>
        <p:nvSpPr>
          <p:cNvPr id="21" name="Bent-Up Arrow 20">
            <a:extLst>
              <a:ext uri="{FF2B5EF4-FFF2-40B4-BE49-F238E27FC236}">
                <a16:creationId xmlns:a16="http://schemas.microsoft.com/office/drawing/2014/main" id="{705F90B6-306F-C84F-9065-26EA77208DDC}"/>
              </a:ext>
            </a:extLst>
          </p:cNvPr>
          <p:cNvSpPr/>
          <p:nvPr/>
        </p:nvSpPr>
        <p:spPr>
          <a:xfrm rot="5400000">
            <a:off x="4812544" y="3394939"/>
            <a:ext cx="969921" cy="126621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lang="en-GB" sz="900">
              <a:solidFill>
                <a:prstClr val="white"/>
              </a:solidFill>
              <a:latin typeface="Avenir Roman" panose="02000503020000020003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7B612C-6AD9-584B-A2BF-EF4DB4574CB1}"/>
              </a:ext>
            </a:extLst>
          </p:cNvPr>
          <p:cNvSpPr txBox="1"/>
          <p:nvPr/>
        </p:nvSpPr>
        <p:spPr>
          <a:xfrm>
            <a:off x="6969314" y="84178"/>
            <a:ext cx="15824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595"/>
            <a:r>
              <a:rPr lang="en-US" sz="1050" dirty="0" err="1">
                <a:solidFill>
                  <a:prstClr val="black"/>
                </a:solidFill>
                <a:latin typeface="Avenir Roman" panose="02000503020000020003" pitchFamily="2" charset="0"/>
              </a:rPr>
              <a:t>Swissfel</a:t>
            </a:r>
            <a:r>
              <a:rPr lang="en-US" sz="1050" dirty="0">
                <a:solidFill>
                  <a:prstClr val="black"/>
                </a:solidFill>
                <a:latin typeface="Avenir Roman" panose="02000503020000020003" pitchFamily="2" charset="0"/>
              </a:rPr>
              <a:t>: Specs similar, </a:t>
            </a:r>
            <a:br>
              <a:rPr lang="en-US" sz="1050" dirty="0">
                <a:solidFill>
                  <a:prstClr val="black"/>
                </a:solidFill>
                <a:latin typeface="Avenir Roman" panose="02000503020000020003" pitchFamily="2" charset="0"/>
              </a:rPr>
            </a:br>
            <a:r>
              <a:rPr lang="en-US" sz="1050" dirty="0">
                <a:solidFill>
                  <a:prstClr val="black"/>
                </a:solidFill>
                <a:latin typeface="Avenir Roman" panose="02000503020000020003" pitchFamily="2" charset="0"/>
              </a:rPr>
              <a:t>reached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D063B5A-0D08-C545-97FD-FF0A409C8D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5216" y="2439272"/>
            <a:ext cx="657225" cy="1066800"/>
          </a:xfrm>
          <a:prstGeom prst="rect">
            <a:avLst/>
          </a:prstGeom>
        </p:spPr>
      </p:pic>
      <p:sp>
        <p:nvSpPr>
          <p:cNvPr id="27" name="Title 2">
            <a:extLst>
              <a:ext uri="{FF2B5EF4-FFF2-40B4-BE49-F238E27FC236}">
                <a16:creationId xmlns:a16="http://schemas.microsoft.com/office/drawing/2014/main" id="{80D85A86-86DE-B744-945C-4321D9FD4699}"/>
              </a:ext>
            </a:extLst>
          </p:cNvPr>
          <p:cNvSpPr txBox="1">
            <a:spLocks/>
          </p:cNvSpPr>
          <p:nvPr/>
        </p:nvSpPr>
        <p:spPr>
          <a:xfrm>
            <a:off x="479282" y="5222472"/>
            <a:ext cx="7886700" cy="12815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100564" tIns="50282" rIns="100564" bIns="50282" rtlCol="0" anchor="ctr">
            <a:noAutofit/>
          </a:bodyPr>
          <a:lstStyle>
            <a:lvl1pPr algn="ctr" defTabSz="51357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96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venir Roman" panose="02000503020000020003" pitchFamily="2" charset="0"/>
              </a:rPr>
              <a:t>Technology now commercially produced, and used at various laboratories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venir Roman" panose="02000503020000020003" pitchFamily="2" charset="0"/>
              </a:rPr>
              <a:t>Gradients around 100 MV/m well-demonstrated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80872" y="559847"/>
            <a:ext cx="1936042" cy="923330"/>
          </a:xfrm>
          <a:prstGeom prst="rect">
            <a:avLst/>
          </a:prstGeom>
          <a:noFill/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685595"/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Normal-conducting, low- emittance GeV-range facilities</a:t>
            </a:r>
          </a:p>
          <a:p>
            <a:pPr defTabSz="685595"/>
            <a:endParaRPr lang="en-US" sz="900" dirty="0">
              <a:solidFill>
                <a:prstClr val="black"/>
              </a:solidFill>
              <a:latin typeface="Avenir Roman" panose="02000503020000020003" pitchFamily="2" charset="0"/>
            </a:endParaRPr>
          </a:p>
          <a:p>
            <a:pPr defTabSz="685595"/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Operational (C-band)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>
                <a:solidFill>
                  <a:prstClr val="black"/>
                </a:solidFill>
                <a:latin typeface="Avenir Roman" panose="02000503020000020003" pitchFamily="2" charset="0"/>
              </a:rPr>
              <a:t>SACLA</a:t>
            </a:r>
          </a:p>
          <a:p>
            <a:pPr marL="214313" indent="-214313" defTabSz="685595">
              <a:buFont typeface="Arial" panose="020B0604020202020204" pitchFamily="34" charset="0"/>
              <a:buChar char="•"/>
            </a:pPr>
            <a:r>
              <a:rPr lang="en-US" sz="900" dirty="0" err="1">
                <a:solidFill>
                  <a:prstClr val="black"/>
                </a:solidFill>
                <a:latin typeface="Avenir Roman" panose="02000503020000020003" pitchFamily="2" charset="0"/>
              </a:rPr>
              <a:t>SwissFEL</a:t>
            </a:r>
            <a:endParaRPr lang="en-US" sz="900" dirty="0">
              <a:solidFill>
                <a:prstClr val="black"/>
              </a:solidFill>
              <a:latin typeface="Avenir Roman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66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16">
            <a:extLst>
              <a:ext uri="{FF2B5EF4-FFF2-40B4-BE49-F238E27FC236}">
                <a16:creationId xmlns:a16="http://schemas.microsoft.com/office/drawing/2014/main" id="{0C7A7972-03DE-5543-A8DA-1693FE541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167" y="103189"/>
            <a:ext cx="4225837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300" b="1" dirty="0">
                <a:solidFill>
                  <a:srgbClr val="FFFFFF"/>
                </a:solidFill>
              </a:rPr>
              <a:t>ILC</a:t>
            </a:r>
            <a:r>
              <a:rPr lang="en-US" altLang="en-US" sz="2300" dirty="0">
                <a:solidFill>
                  <a:srgbClr val="FFFFFF"/>
                </a:solidFill>
              </a:rPr>
              <a:t>: international linear collider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479001-768B-6643-ACBF-B929922F1782}"/>
              </a:ext>
            </a:extLst>
          </p:cNvPr>
          <p:cNvSpPr txBox="1"/>
          <p:nvPr/>
        </p:nvSpPr>
        <p:spPr>
          <a:xfrm>
            <a:off x="0" y="4075134"/>
            <a:ext cx="5393969" cy="1569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37" indent="-285737">
              <a:buFont typeface="Wingdings" pitchFamily="2" charset="2"/>
              <a:buChar char="q"/>
              <a:defRPr/>
            </a:pPr>
            <a:r>
              <a:rPr lang="en-US" sz="1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250 GeV</a:t>
            </a:r>
            <a:r>
              <a:rPr lang="en-US" sz="16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sz="1600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centre</a:t>
            </a:r>
            <a:r>
              <a:rPr lang="en-US" sz="16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-of-mass energy </a:t>
            </a:r>
            <a:br>
              <a:rPr lang="en-US" sz="16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sz="16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(option of later upgrade to energies of around 1 </a:t>
            </a:r>
            <a:r>
              <a:rPr lang="en-US" sz="1600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TeV</a:t>
            </a:r>
            <a:r>
              <a:rPr lang="en-US" sz="16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</a:t>
            </a:r>
          </a:p>
          <a:p>
            <a:pPr marL="285737" indent="-285737">
              <a:buFont typeface="Wingdings" pitchFamily="2" charset="2"/>
              <a:buChar char="q"/>
              <a:defRPr/>
            </a:pPr>
            <a:r>
              <a:rPr lang="en-US" sz="16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Superconducting RF technology</a:t>
            </a:r>
          </a:p>
          <a:p>
            <a:pPr marL="285737" indent="-285737">
              <a:buFont typeface="Wingdings" pitchFamily="2" charset="2"/>
              <a:buChar char="q"/>
              <a:defRPr/>
            </a:pPr>
            <a:r>
              <a:rPr lang="en-US" sz="16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~20 km length</a:t>
            </a:r>
          </a:p>
          <a:p>
            <a:pPr marL="285737" indent="-285737">
              <a:buFont typeface="Wingdings" pitchFamily="2" charset="2"/>
              <a:buChar char="q"/>
              <a:defRPr/>
            </a:pPr>
            <a:r>
              <a:rPr lang="en-US" sz="16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Site chosen in north of Japan</a:t>
            </a:r>
          </a:p>
          <a:p>
            <a:pPr marL="285737" indent="-285737">
              <a:buFont typeface="Wingdings" pitchFamily="2" charset="2"/>
              <a:buChar char="q"/>
              <a:defRPr/>
            </a:pPr>
            <a:r>
              <a:rPr lang="en-US" sz="16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¥800bn (</a:t>
            </a:r>
            <a:r>
              <a:rPr lang="en-US" sz="1600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$7.5bn</a:t>
            </a:r>
            <a:r>
              <a:rPr lang="en-US" sz="1600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) construction cost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9A2700-BD45-D44F-9A02-A59D75C658CB}"/>
              </a:ext>
            </a:extLst>
          </p:cNvPr>
          <p:cNvGrpSpPr/>
          <p:nvPr/>
        </p:nvGrpSpPr>
        <p:grpSpPr>
          <a:xfrm>
            <a:off x="191730" y="988137"/>
            <a:ext cx="8931567" cy="2944509"/>
            <a:chOff x="739242" y="1134533"/>
            <a:chExt cx="8377649" cy="2585965"/>
          </a:xfrm>
        </p:grpSpPr>
        <p:sp>
          <p:nvSpPr>
            <p:cNvPr id="6" name="正方形/長方形 37">
              <a:extLst>
                <a:ext uri="{FF2B5EF4-FFF2-40B4-BE49-F238E27FC236}">
                  <a16:creationId xmlns:a16="http://schemas.microsoft.com/office/drawing/2014/main" id="{BCF40C60-A914-2C4E-8FF9-B157E1797E4A}"/>
                </a:ext>
              </a:extLst>
            </p:cNvPr>
            <p:cNvSpPr/>
            <p:nvPr/>
          </p:nvSpPr>
          <p:spPr>
            <a:xfrm rot="20646862">
              <a:off x="850873" y="1729481"/>
              <a:ext cx="5899882" cy="2274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95"/>
              <a:endParaRPr lang="ja-JP" altLang="en-US" sz="1364" dirty="0">
                <a:solidFill>
                  <a:prstClr val="white"/>
                </a:solidFill>
                <a:latin typeface="Avenir Roman" panose="02000503020000020003" pitchFamily="2" charset="0"/>
                <a:ea typeface="ＭＳ Ｐゴシック" panose="020B0600070205080204" pitchFamily="34" charset="-128"/>
              </a:endParaRPr>
            </a:p>
          </p:txBody>
        </p:sp>
        <p:pic>
          <p:nvPicPr>
            <p:cNvPr id="7" name="Picture 5" descr="OT0105H.jpg">
              <a:extLst>
                <a:ext uri="{FF2B5EF4-FFF2-40B4-BE49-F238E27FC236}">
                  <a16:creationId xmlns:a16="http://schemas.microsoft.com/office/drawing/2014/main" id="{4435236E-76F2-4540-AD1E-6C0510778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808462" y="1134533"/>
              <a:ext cx="6536531" cy="2438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9">
              <a:extLst>
                <a:ext uri="{FF2B5EF4-FFF2-40B4-BE49-F238E27FC236}">
                  <a16:creationId xmlns:a16="http://schemas.microsoft.com/office/drawing/2014/main" id="{10C2E6DB-EE47-7B4E-A24A-D274178BD2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2256" y="1617277"/>
              <a:ext cx="926592" cy="230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73" tIns="34286" rIns="68573" bIns="34286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342762"/>
              <a:r>
                <a:rPr lang="en-US" sz="1050" dirty="0">
                  <a:solidFill>
                    <a:prstClr val="black"/>
                  </a:solidFill>
                  <a:latin typeface="Avenir Roman" panose="02000503020000020003" pitchFamily="2" charset="0"/>
                </a:rPr>
                <a:t>e- Source</a:t>
              </a:r>
              <a:endParaRPr lang="en-GB" sz="1050" dirty="0">
                <a:solidFill>
                  <a:prstClr val="black"/>
                </a:solidFill>
                <a:latin typeface="Avenir Roman" panose="02000503020000020003" pitchFamily="2" charset="0"/>
              </a:endParaRPr>
            </a:p>
          </p:txBody>
        </p:sp>
        <p:sp>
          <p:nvSpPr>
            <p:cNvPr id="9" name="正方形/長方形 55">
              <a:extLst>
                <a:ext uri="{FF2B5EF4-FFF2-40B4-BE49-F238E27FC236}">
                  <a16:creationId xmlns:a16="http://schemas.microsoft.com/office/drawing/2014/main" id="{E02957DB-AF79-5549-A480-209A741EC959}"/>
                </a:ext>
              </a:extLst>
            </p:cNvPr>
            <p:cNvSpPr/>
            <p:nvPr/>
          </p:nvSpPr>
          <p:spPr>
            <a:xfrm rot="20646862">
              <a:off x="1526640" y="2733749"/>
              <a:ext cx="5899882" cy="22745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95"/>
              <a:endParaRPr lang="ja-JP" altLang="en-US" sz="1364">
                <a:solidFill>
                  <a:prstClr val="white"/>
                </a:solidFill>
                <a:latin typeface="Avenir Roman" panose="02000503020000020003" pitchFamily="2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TextBox 32">
              <a:extLst>
                <a:ext uri="{FF2B5EF4-FFF2-40B4-BE49-F238E27FC236}">
                  <a16:creationId xmlns:a16="http://schemas.microsoft.com/office/drawing/2014/main" id="{35802124-3C8C-B04E-83F5-3867970347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6170" y="2125270"/>
              <a:ext cx="1482252" cy="2308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square" lIns="68573" tIns="34286" rIns="68573" bIns="34286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342762"/>
              <a:r>
                <a:rPr lang="en-US" sz="1050" dirty="0">
                  <a:solidFill>
                    <a:srgbClr val="000000"/>
                  </a:solidFill>
                  <a:latin typeface="Avenir Roman" panose="02000503020000020003" pitchFamily="2" charset="0"/>
                </a:rPr>
                <a:t>e+ Main </a:t>
              </a:r>
              <a:r>
                <a:rPr lang="en-US" sz="1050" dirty="0" err="1">
                  <a:solidFill>
                    <a:srgbClr val="000000"/>
                  </a:solidFill>
                  <a:latin typeface="Avenir Roman" panose="02000503020000020003" pitchFamily="2" charset="0"/>
                </a:rPr>
                <a:t>Linac</a:t>
              </a:r>
              <a:endParaRPr lang="en-GB" sz="1050" dirty="0">
                <a:solidFill>
                  <a:srgbClr val="000000"/>
                </a:solidFill>
                <a:latin typeface="Avenir Roman" panose="02000503020000020003" pitchFamily="2" charset="0"/>
              </a:endParaRPr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7A74582E-FA0D-864D-9F1B-E7369996C9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0185" y="2948930"/>
              <a:ext cx="959644" cy="2308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lIns="68573" tIns="34286" rIns="68573" bIns="34286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342762"/>
              <a:r>
                <a:rPr lang="en-US" sz="1050" dirty="0">
                  <a:solidFill>
                    <a:prstClr val="black"/>
                  </a:solidFill>
                  <a:latin typeface="Avenir Roman" panose="02000503020000020003" pitchFamily="2" charset="0"/>
                </a:rPr>
                <a:t>e+ Source</a:t>
              </a:r>
              <a:endParaRPr lang="en-GB" sz="1050" dirty="0">
                <a:solidFill>
                  <a:prstClr val="black"/>
                </a:solidFill>
                <a:latin typeface="Avenir Roman" panose="02000503020000020003" pitchFamily="2" charset="0"/>
              </a:endParaRPr>
            </a:p>
          </p:txBody>
        </p:sp>
        <p:sp>
          <p:nvSpPr>
            <p:cNvPr id="13" name="TextBox 25">
              <a:extLst>
                <a:ext uri="{FF2B5EF4-FFF2-40B4-BE49-F238E27FC236}">
                  <a16:creationId xmlns:a16="http://schemas.microsoft.com/office/drawing/2014/main" id="{2E4EE563-0429-4A47-834E-13CB5FEB78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3282" y="3257749"/>
              <a:ext cx="1560709" cy="20774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/>
          </p:spPr>
          <p:txBody>
            <a:bodyPr wrap="square" lIns="68573" tIns="34286" rIns="68573" bIns="34286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342762"/>
              <a:r>
                <a:rPr lang="en-US" sz="900" dirty="0">
                  <a:solidFill>
                    <a:prstClr val="black"/>
                  </a:solidFill>
                  <a:latin typeface="Avenir Roman" panose="02000503020000020003" pitchFamily="2" charset="0"/>
                </a:rPr>
                <a:t>e- Main </a:t>
              </a:r>
              <a:r>
                <a:rPr lang="en-US" sz="900" dirty="0" err="1">
                  <a:solidFill>
                    <a:prstClr val="black"/>
                  </a:solidFill>
                  <a:latin typeface="Avenir Roman" panose="02000503020000020003" pitchFamily="2" charset="0"/>
                </a:rPr>
                <a:t>Linac</a:t>
              </a:r>
              <a:endParaRPr lang="en-GB" sz="900" dirty="0">
                <a:solidFill>
                  <a:prstClr val="black"/>
                </a:solidFill>
                <a:latin typeface="Avenir Roman" panose="02000503020000020003" pitchFamily="2" charset="0"/>
              </a:endParaRPr>
            </a:p>
          </p:txBody>
        </p:sp>
        <p:sp>
          <p:nvSpPr>
            <p:cNvPr id="14" name="正方形/長方形 38">
              <a:extLst>
                <a:ext uri="{FF2B5EF4-FFF2-40B4-BE49-F238E27FC236}">
                  <a16:creationId xmlns:a16="http://schemas.microsoft.com/office/drawing/2014/main" id="{FFAC8F48-DBA1-3B42-88CD-EA4A8FE13B63}"/>
                </a:ext>
              </a:extLst>
            </p:cNvPr>
            <p:cNvSpPr/>
            <p:nvPr/>
          </p:nvSpPr>
          <p:spPr>
            <a:xfrm>
              <a:off x="5466695" y="2356095"/>
              <a:ext cx="1770036" cy="73133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95"/>
              <a:endParaRPr lang="ja-JP" altLang="en-US" sz="1364">
                <a:solidFill>
                  <a:prstClr val="white"/>
                </a:solidFill>
                <a:latin typeface="Avenir Roman" panose="02000503020000020003" pitchFamily="2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5" name="正方形/長方形 45">
              <a:extLst>
                <a:ext uri="{FF2B5EF4-FFF2-40B4-BE49-F238E27FC236}">
                  <a16:creationId xmlns:a16="http://schemas.microsoft.com/office/drawing/2014/main" id="{56C3CF30-DFB7-F646-97BF-CA06431543B4}"/>
                </a:ext>
              </a:extLst>
            </p:cNvPr>
            <p:cNvSpPr/>
            <p:nvPr/>
          </p:nvSpPr>
          <p:spPr>
            <a:xfrm rot="20646862">
              <a:off x="739242" y="1710850"/>
              <a:ext cx="5027602" cy="17169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595"/>
              <a:endParaRPr lang="ja-JP" altLang="en-US" sz="1364">
                <a:solidFill>
                  <a:prstClr val="white"/>
                </a:solidFill>
                <a:latin typeface="Avenir Roman" panose="02000503020000020003" pitchFamily="2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6" name="テキスト ボックス 42">
              <a:extLst>
                <a:ext uri="{FF2B5EF4-FFF2-40B4-BE49-F238E27FC236}">
                  <a16:creationId xmlns:a16="http://schemas.microsoft.com/office/drawing/2014/main" id="{F130DBF3-C096-5C4E-9DA2-0289CE1A34F7}"/>
                </a:ext>
              </a:extLst>
            </p:cNvPr>
            <p:cNvSpPr txBox="1"/>
            <p:nvPr/>
          </p:nvSpPr>
          <p:spPr>
            <a:xfrm>
              <a:off x="849737" y="2037033"/>
              <a:ext cx="1249060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595"/>
              <a:r>
                <a:rPr lang="en-US" altLang="ja-JP" sz="1050" dirty="0">
                  <a:solidFill>
                    <a:prstClr val="black"/>
                  </a:solidFill>
                  <a:latin typeface="Avenir Roman" panose="02000503020000020003" pitchFamily="2" charset="0"/>
                  <a:ea typeface="ＭＳ Ｐゴシック" panose="020B0600070205080204" pitchFamily="34" charset="-128"/>
                </a:rPr>
                <a:t>Physics Detectors</a:t>
              </a:r>
              <a:endParaRPr lang="ja-JP" altLang="en-US" sz="1200" dirty="0">
                <a:solidFill>
                  <a:prstClr val="black"/>
                </a:solidFill>
                <a:latin typeface="Avenir Roman" panose="02000503020000020003" pitchFamily="2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069E4B5C-78C0-9840-B418-FAF912E41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11916" y="1383661"/>
              <a:ext cx="1002504" cy="2308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 wrap="none" lIns="68573" tIns="34286" rIns="68573" bIns="34286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ctr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342762"/>
              <a:r>
                <a:rPr lang="en-US" sz="1050" dirty="0">
                  <a:solidFill>
                    <a:prstClr val="black"/>
                  </a:solidFill>
                  <a:latin typeface="Avenir Roman" panose="02000503020000020003" pitchFamily="2" charset="0"/>
                </a:rPr>
                <a:t>Damping Ring</a:t>
              </a:r>
              <a:endParaRPr lang="en-GB" sz="1050" dirty="0">
                <a:solidFill>
                  <a:prstClr val="black"/>
                </a:solidFill>
                <a:latin typeface="Avenir Roman" panose="02000503020000020003" pitchFamily="2" charset="0"/>
              </a:endParaRPr>
            </a:p>
          </p:txBody>
        </p:sp>
        <p:pic>
          <p:nvPicPr>
            <p:cNvPr id="18" name="Picture 8" descr="ILDhall2s">
              <a:extLst>
                <a:ext uri="{FF2B5EF4-FFF2-40B4-BE49-F238E27FC236}">
                  <a16:creationId xmlns:a16="http://schemas.microsoft.com/office/drawing/2014/main" id="{AD76BDAF-DC93-E44E-8126-B0F9D2D3FA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01649" y="1320593"/>
              <a:ext cx="816501" cy="690570"/>
            </a:xfrm>
            <a:prstGeom prst="rect">
              <a:avLst/>
            </a:prstGeom>
            <a:noFill/>
            <a:ln w="12700" cmpd="sng">
              <a:solidFill>
                <a:srgbClr val="33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直線矢印コネクタ 3">
              <a:extLst>
                <a:ext uri="{FF2B5EF4-FFF2-40B4-BE49-F238E27FC236}">
                  <a16:creationId xmlns:a16="http://schemas.microsoft.com/office/drawing/2014/main" id="{E2AD2BF7-069A-EE4E-B3D4-CAE92871ED80}"/>
                </a:ext>
              </a:extLst>
            </p:cNvPr>
            <p:cNvCxnSpPr/>
            <p:nvPr/>
          </p:nvCxnSpPr>
          <p:spPr bwMode="auto">
            <a:xfrm>
              <a:off x="1812887" y="1755774"/>
              <a:ext cx="2246309" cy="875356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09BCF97-B1B3-F943-AFE0-C5598C481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0783" y="2646428"/>
              <a:ext cx="4376108" cy="1074070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93A4D292-C9D8-6B4B-A987-8EA6B2652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8420" y="4124290"/>
            <a:ext cx="3171647" cy="244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8775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>
                <a:solidFill>
                  <a:schemeClr val="bg1"/>
                </a:solidFill>
                <a:latin typeface="Avenir Roman" panose="02000503020000020003" pitchFamily="2" charset="0"/>
                <a:cs typeface="Calibri"/>
              </a:rPr>
              <a:t>Advances in L-band (~ 1GHz) SRF Cavity Gradient </a:t>
            </a:r>
            <a:endParaRPr lang="ja-JP" altLang="en-US" sz="2400" dirty="0">
              <a:solidFill>
                <a:schemeClr val="bg1"/>
              </a:solidFill>
              <a:latin typeface="Avenir Roman" panose="02000503020000020003" pitchFamily="2" charset="0"/>
              <a:cs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4F271B3-C763-4741-AE35-1BC054E57AE4}"/>
              </a:ext>
            </a:extLst>
          </p:cNvPr>
          <p:cNvGrpSpPr/>
          <p:nvPr/>
        </p:nvGrpSpPr>
        <p:grpSpPr>
          <a:xfrm>
            <a:off x="620292" y="926624"/>
            <a:ext cx="7491321" cy="4397543"/>
            <a:chOff x="620292" y="926625"/>
            <a:chExt cx="6171421" cy="3942754"/>
          </a:xfrm>
        </p:grpSpPr>
        <p:sp>
          <p:nvSpPr>
            <p:cNvPr id="10" name="テキスト ボックス 9"/>
            <p:cNvSpPr txBox="1"/>
            <p:nvPr/>
          </p:nvSpPr>
          <p:spPr>
            <a:xfrm>
              <a:off x="5532650" y="926625"/>
              <a:ext cx="1259063" cy="27699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ja-JP" sz="1200" dirty="0">
                  <a:latin typeface="Calibri"/>
                  <a:ea typeface="Osaka"/>
                  <a:cs typeface="Calibri"/>
                </a:rPr>
                <a:t>Courtesy</a:t>
              </a:r>
              <a:r>
                <a:rPr lang="en-US" altLang="ja-JP" sz="1050" dirty="0">
                  <a:latin typeface="Calibri"/>
                  <a:ea typeface="Osaka"/>
                  <a:cs typeface="Calibri"/>
                </a:rPr>
                <a:t>: R. </a:t>
              </a:r>
              <a:r>
                <a:rPr lang="en-US" altLang="ja-JP" sz="1050" dirty="0" err="1">
                  <a:latin typeface="Calibri"/>
                  <a:ea typeface="Osaka"/>
                  <a:cs typeface="Calibri"/>
                </a:rPr>
                <a:t>Geng</a:t>
              </a:r>
              <a:r>
                <a:rPr lang="en-US" altLang="ja-JP" sz="1050" dirty="0">
                  <a:latin typeface="Calibri"/>
                  <a:ea typeface="Osaka"/>
                  <a:cs typeface="Calibri"/>
                </a:rPr>
                <a:t>,</a:t>
              </a:r>
              <a:endParaRPr lang="ja-JP" altLang="en-US" sz="1050" dirty="0">
                <a:latin typeface="Calibri"/>
                <a:ea typeface="Osaka"/>
                <a:cs typeface="Calibri"/>
              </a:endParaRPr>
            </a:p>
          </p:txBody>
        </p:sp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2A51EC5A-2087-3F45-AE20-BE3645FF268B}"/>
                </a:ext>
              </a:extLst>
            </p:cNvPr>
            <p:cNvGrpSpPr/>
            <p:nvPr/>
          </p:nvGrpSpPr>
          <p:grpSpPr>
            <a:xfrm>
              <a:off x="620292" y="1184967"/>
              <a:ext cx="6079499" cy="3684412"/>
              <a:chOff x="3973379" y="1518503"/>
              <a:chExt cx="8105998" cy="4912549"/>
            </a:xfrm>
          </p:grpSpPr>
          <p:pic>
            <p:nvPicPr>
              <p:cNvPr id="2" name="図 1">
                <a:extLst>
                  <a:ext uri="{FF2B5EF4-FFF2-40B4-BE49-F238E27FC236}">
                    <a16:creationId xmlns:a16="http://schemas.microsoft.com/office/drawing/2014/main" id="{6C91BA9F-1734-E048-8744-EAFDD77CD1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973379" y="1518503"/>
                <a:ext cx="7707619" cy="4912549"/>
              </a:xfrm>
              <a:prstGeom prst="rect">
                <a:avLst/>
              </a:prstGeom>
            </p:spPr>
          </p:pic>
          <p:pic>
            <p:nvPicPr>
              <p:cNvPr id="12" name="Picture 4" descr="tesla9cell.pdf">
                <a:extLst>
                  <a:ext uri="{FF2B5EF4-FFF2-40B4-BE49-F238E27FC236}">
                    <a16:creationId xmlns:a16="http://schemas.microsoft.com/office/drawing/2014/main" id="{3B4549FC-99F6-B249-845F-FB4E1BDCC5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53954" y="5264650"/>
                <a:ext cx="1671793" cy="474874"/>
              </a:xfrm>
              <a:prstGeom prst="rect">
                <a:avLst/>
              </a:prstGeom>
            </p:spPr>
          </p:pic>
          <p:cxnSp>
            <p:nvCxnSpPr>
              <p:cNvPr id="9" name="直線コネクタ 8">
                <a:extLst>
                  <a:ext uri="{FF2B5EF4-FFF2-40B4-BE49-F238E27FC236}">
                    <a16:creationId xmlns:a16="http://schemas.microsoft.com/office/drawing/2014/main" id="{980F5D24-4E5F-D94D-A3E0-3F213021763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9163945" y="4614274"/>
                <a:ext cx="2718488" cy="0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FFC00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13" name="テキスト ボックス 12">
                <a:extLst>
                  <a:ext uri="{FF2B5EF4-FFF2-40B4-BE49-F238E27FC236}">
                    <a16:creationId xmlns:a16="http://schemas.microsoft.com/office/drawing/2014/main" id="{C3F8047A-C771-8D40-AFBF-30A348A68D42}"/>
                  </a:ext>
                </a:extLst>
              </p:cNvPr>
              <p:cNvSpPr txBox="1"/>
              <p:nvPr/>
            </p:nvSpPr>
            <p:spPr>
              <a:xfrm>
                <a:off x="10130034" y="4445649"/>
                <a:ext cx="1329852" cy="33855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50" dirty="0">
                    <a:solidFill>
                      <a:srgbClr val="FF0000"/>
                    </a:solidFill>
                    <a:latin typeface="Avenir Roman" panose="02000503020000020003" pitchFamily="2" charset="0"/>
                  </a:rPr>
                  <a:t>ILC 250 spec.</a:t>
                </a:r>
                <a:endParaRPr kumimoji="1" lang="ja-JP" altLang="en-US" sz="1050">
                  <a:solidFill>
                    <a:srgbClr val="FF0000"/>
                  </a:solidFill>
                  <a:latin typeface="Avenir Roman" panose="02000503020000020003" pitchFamily="2" charset="0"/>
                </a:endParaRPr>
              </a:p>
            </p:txBody>
          </p:sp>
          <p:cxnSp>
            <p:nvCxnSpPr>
              <p:cNvPr id="21" name="直線コネクタ 20">
                <a:extLst>
                  <a:ext uri="{FF2B5EF4-FFF2-40B4-BE49-F238E27FC236}">
                    <a16:creationId xmlns:a16="http://schemas.microsoft.com/office/drawing/2014/main" id="{EBBAD2AC-AD17-E345-829F-7500784F845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0325708" y="3402864"/>
                <a:ext cx="1507297" cy="32519"/>
              </a:xfrm>
              <a:prstGeom prst="line">
                <a:avLst/>
              </a:prstGeom>
              <a:solidFill>
                <a:schemeClr val="accent1"/>
              </a:solidFill>
              <a:ln w="38100" cap="flat" cmpd="sng" algn="ctr">
                <a:solidFill>
                  <a:srgbClr val="0070C0"/>
                </a:solidFill>
                <a:prstDash val="sysDot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24" name="テキスト ボックス 23">
                <a:extLst>
                  <a:ext uri="{FF2B5EF4-FFF2-40B4-BE49-F238E27FC236}">
                    <a16:creationId xmlns:a16="http://schemas.microsoft.com/office/drawing/2014/main" id="{791CC2EB-9341-1143-86F5-A183CBC1048B}"/>
                  </a:ext>
                </a:extLst>
              </p:cNvPr>
              <p:cNvSpPr txBox="1"/>
              <p:nvPr/>
            </p:nvSpPr>
            <p:spPr>
              <a:xfrm>
                <a:off x="10433200" y="3266759"/>
                <a:ext cx="1646177" cy="3385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050" dirty="0">
                    <a:solidFill>
                      <a:srgbClr val="0070C0"/>
                    </a:solidFill>
                    <a:latin typeface="Avenir Roman" panose="02000503020000020003" pitchFamily="2" charset="0"/>
                  </a:rPr>
                  <a:t>ILC upgrade goal</a:t>
                </a:r>
                <a:endParaRPr kumimoji="1" lang="ja-JP" altLang="en-US" sz="1050">
                  <a:solidFill>
                    <a:srgbClr val="0070C0"/>
                  </a:solidFill>
                  <a:latin typeface="Avenir Roman" panose="02000503020000020003" pitchFamily="2" charset="0"/>
                </a:endParaRPr>
              </a:p>
            </p:txBody>
          </p:sp>
          <p:pic>
            <p:nvPicPr>
              <p:cNvPr id="3" name="図 2">
                <a:extLst>
                  <a:ext uri="{FF2B5EF4-FFF2-40B4-BE49-F238E27FC236}">
                    <a16:creationId xmlns:a16="http://schemas.microsoft.com/office/drawing/2014/main" id="{FE13C5EA-013E-3946-B14B-C710D97CCD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78700" y="4319291"/>
                <a:ext cx="330200" cy="508000"/>
              </a:xfrm>
              <a:prstGeom prst="rect">
                <a:avLst/>
              </a:prstGeom>
            </p:spPr>
          </p:pic>
        </p:grpSp>
        <p:pic>
          <p:nvPicPr>
            <p:cNvPr id="32" name="図 31">
              <a:extLst>
                <a:ext uri="{FF2B5EF4-FFF2-40B4-BE49-F238E27FC236}">
                  <a16:creationId xmlns:a16="http://schemas.microsoft.com/office/drawing/2014/main" id="{B81B358C-7E3F-994B-838D-B83E61701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4628" y="1361177"/>
              <a:ext cx="634508" cy="377571"/>
            </a:xfrm>
            <a:prstGeom prst="rect">
              <a:avLst/>
            </a:prstGeom>
          </p:spPr>
        </p:pic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E5C52094-35F0-0748-88DE-4899D97AC77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210879" y="1762672"/>
              <a:ext cx="216569" cy="120115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70C0"/>
              </a:solidFill>
              <a:prstDash val="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FCCCBF5D-4423-2140-95F7-30FAF77A20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832478" y="1549962"/>
              <a:ext cx="330236" cy="37096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dash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7" name="角丸四角形 16">
              <a:extLst>
                <a:ext uri="{FF2B5EF4-FFF2-40B4-BE49-F238E27FC236}">
                  <a16:creationId xmlns:a16="http://schemas.microsoft.com/office/drawing/2014/main" id="{8178CEC9-91C7-3D44-BD51-81E4FB886C45}"/>
                </a:ext>
              </a:extLst>
            </p:cNvPr>
            <p:cNvSpPr/>
            <p:nvPr/>
          </p:nvSpPr>
          <p:spPr>
            <a:xfrm>
              <a:off x="3335113" y="1298075"/>
              <a:ext cx="437947" cy="464598"/>
            </a:xfrm>
            <a:prstGeom prst="roundRect">
              <a:avLst/>
            </a:prstGeom>
            <a:noFill/>
            <a:ln w="19050"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>
                <a:latin typeface="Avenir Roman" panose="02000503020000020003" pitchFamily="2" charset="0"/>
              </a:endParaRPr>
            </a:p>
          </p:txBody>
        </p:sp>
        <p:sp>
          <p:nvSpPr>
            <p:cNvPr id="31" name="角丸四角形 30">
              <a:extLst>
                <a:ext uri="{FF2B5EF4-FFF2-40B4-BE49-F238E27FC236}">
                  <a16:creationId xmlns:a16="http://schemas.microsoft.com/office/drawing/2014/main" id="{BD4A7336-DC11-4B4C-94FF-FC73A583BAA6}"/>
                </a:ext>
              </a:extLst>
            </p:cNvPr>
            <p:cNvSpPr/>
            <p:nvPr/>
          </p:nvSpPr>
          <p:spPr>
            <a:xfrm>
              <a:off x="3059803" y="1295862"/>
              <a:ext cx="275310" cy="464598"/>
            </a:xfrm>
            <a:prstGeom prst="roundRect">
              <a:avLst/>
            </a:prstGeom>
            <a:noFill/>
            <a:ln w="19050"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350">
                <a:latin typeface="Avenir Roman" panose="02000503020000020003" pitchFamily="2" charset="0"/>
              </a:endParaRPr>
            </a:p>
          </p:txBody>
        </p:sp>
      </p:grpSp>
      <p:sp>
        <p:nvSpPr>
          <p:cNvPr id="39" name="Title 2">
            <a:extLst>
              <a:ext uri="{FF2B5EF4-FFF2-40B4-BE49-F238E27FC236}">
                <a16:creationId xmlns:a16="http://schemas.microsoft.com/office/drawing/2014/main" id="{F86F2999-E621-0E43-9625-70650F68947D}"/>
              </a:ext>
            </a:extLst>
          </p:cNvPr>
          <p:cNvSpPr txBox="1">
            <a:spLocks/>
          </p:cNvSpPr>
          <p:nvPr/>
        </p:nvSpPr>
        <p:spPr>
          <a:xfrm>
            <a:off x="479282" y="5222472"/>
            <a:ext cx="7886700" cy="1281564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100564" tIns="50282" rIns="100564" bIns="50282" rtlCol="0" anchor="ctr">
            <a:noAutofit/>
          </a:bodyPr>
          <a:lstStyle>
            <a:lvl1pPr algn="ctr" defTabSz="51357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96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marL="342900" marR="0" lvl="0" indent="-342900" algn="l" defTabSz="5135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 panose="02000503020000020003" pitchFamily="2" charset="0"/>
              </a:rPr>
              <a:t>Very good progress in SC Cavity technology</a:t>
            </a:r>
          </a:p>
          <a:p>
            <a:pPr marL="342900" marR="0" lvl="0" indent="-342900" algn="l" defTabSz="51357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Roman" panose="02000503020000020003" pitchFamily="2" charset="0"/>
              </a:rPr>
              <a:t>Steady increase in gradients</a:t>
            </a:r>
          </a:p>
        </p:txBody>
      </p:sp>
    </p:spTree>
    <p:extLst>
      <p:ext uri="{BB962C8B-B14F-4D97-AF65-F5344CB8AC3E}">
        <p14:creationId xmlns:p14="http://schemas.microsoft.com/office/powerpoint/2010/main" val="3377350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図 19" descr="stf_generalView_A1_130830_low.pn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3594" y="1049769"/>
            <a:ext cx="5436207" cy="3857625"/>
          </a:xfrm>
          <a:prstGeom prst="rect">
            <a:avLst/>
          </a:prstGeom>
        </p:spPr>
      </p:pic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ja-JP" sz="2400" dirty="0">
                <a:latin typeface="Avenir Roman" panose="02000503020000020003" pitchFamily="2" charset="0"/>
                <a:cs typeface="Times New Roman" panose="02020603050405020304" pitchFamily="18" charset="0"/>
              </a:rPr>
              <a:t>SCRF: beam commissioning in STF-2 (KEK)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915" y="1595784"/>
            <a:ext cx="1687909" cy="1310612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1173" y="3629584"/>
            <a:ext cx="1920056" cy="1310612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999" y="1171348"/>
            <a:ext cx="1347055" cy="921895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811" y="1787167"/>
            <a:ext cx="1920192" cy="1310057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cxnSp>
        <p:nvCxnSpPr>
          <p:cNvPr id="11" name="直線矢印コネクタ 10"/>
          <p:cNvCxnSpPr/>
          <p:nvPr/>
        </p:nvCxnSpPr>
        <p:spPr bwMode="auto">
          <a:xfrm>
            <a:off x="2023867" y="2906397"/>
            <a:ext cx="279881" cy="133487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直線矢印コネクタ 13"/>
          <p:cNvCxnSpPr>
            <a:stCxn id="8" idx="3"/>
          </p:cNvCxnSpPr>
          <p:nvPr/>
        </p:nvCxnSpPr>
        <p:spPr bwMode="auto">
          <a:xfrm>
            <a:off x="4888053" y="1632296"/>
            <a:ext cx="673176" cy="10685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線矢印コネクタ 15"/>
          <p:cNvCxnSpPr>
            <a:stCxn id="9" idx="0"/>
          </p:cNvCxnSpPr>
          <p:nvPr/>
        </p:nvCxnSpPr>
        <p:spPr bwMode="auto">
          <a:xfrm flipH="1" flipV="1">
            <a:off x="5953261" y="1494948"/>
            <a:ext cx="1047647" cy="29222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直線矢印コネクタ 18"/>
          <p:cNvCxnSpPr>
            <a:stCxn id="4" idx="0"/>
          </p:cNvCxnSpPr>
          <p:nvPr/>
        </p:nvCxnSpPr>
        <p:spPr bwMode="auto">
          <a:xfrm flipH="1" flipV="1">
            <a:off x="3928278" y="3088452"/>
            <a:ext cx="672923" cy="54113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右矢印 20"/>
          <p:cNvSpPr/>
          <p:nvPr/>
        </p:nvSpPr>
        <p:spPr bwMode="auto">
          <a:xfrm rot="19139462">
            <a:off x="2332246" y="4399505"/>
            <a:ext cx="162018" cy="147450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ctr" hangingPunct="0">
              <a:spcBef>
                <a:spcPct val="0"/>
              </a:spcBef>
              <a:spcAft>
                <a:spcPct val="0"/>
              </a:spcAft>
            </a:pPr>
            <a:endParaRPr lang="ja-JP" altLang="en-US" sz="2700">
              <a:solidFill>
                <a:prstClr val="black"/>
              </a:solidFill>
              <a:latin typeface="Avenir Roman" panose="02000503020000020003" pitchFamily="2" charset="0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3" name="右矢印 22"/>
          <p:cNvSpPr/>
          <p:nvPr/>
        </p:nvSpPr>
        <p:spPr bwMode="auto">
          <a:xfrm rot="19421998">
            <a:off x="2919593" y="3509905"/>
            <a:ext cx="300393" cy="147450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ctr" hangingPunct="0">
              <a:spcBef>
                <a:spcPct val="0"/>
              </a:spcBef>
              <a:spcAft>
                <a:spcPct val="0"/>
              </a:spcAft>
            </a:pPr>
            <a:endParaRPr lang="ja-JP" altLang="en-US" sz="2700">
              <a:solidFill>
                <a:prstClr val="black"/>
              </a:solidFill>
              <a:latin typeface="Avenir Roman" panose="02000503020000020003" pitchFamily="2" charset="0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4" name="右矢印 23"/>
          <p:cNvSpPr/>
          <p:nvPr/>
        </p:nvSpPr>
        <p:spPr bwMode="auto">
          <a:xfrm rot="19270180">
            <a:off x="4962034" y="2110354"/>
            <a:ext cx="640124" cy="147450"/>
          </a:xfrm>
          <a:prstGeom prst="rightArrow">
            <a:avLst/>
          </a:prstGeom>
          <a:solidFill>
            <a:srgbClr val="FFFF00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ctr" hangingPunct="0">
              <a:spcBef>
                <a:spcPct val="0"/>
              </a:spcBef>
              <a:spcAft>
                <a:spcPct val="0"/>
              </a:spcAft>
            </a:pPr>
            <a:endParaRPr lang="ja-JP" altLang="en-US" sz="2700">
              <a:solidFill>
                <a:prstClr val="black"/>
              </a:solidFill>
              <a:latin typeface="Avenir Roman" panose="02000503020000020003" pitchFamily="2" charset="0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123093" y="4568939"/>
            <a:ext cx="734496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 defTabSz="685595"/>
            <a:r>
              <a:rPr kumimoji="1" lang="en-US" altLang="ja-JP" sz="1200" dirty="0">
                <a:solidFill>
                  <a:prstClr val="black"/>
                </a:solidFill>
                <a:latin typeface="Avenir Roman" panose="02000503020000020003" pitchFamily="2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~3 MeV</a:t>
            </a:r>
            <a:endParaRPr kumimoji="1" lang="ja-JP" altLang="en-US" sz="1200" dirty="0">
              <a:solidFill>
                <a:prstClr val="black"/>
              </a:solidFill>
              <a:latin typeface="Avenir Roman" panose="02000503020000020003" pitchFamily="2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226644" y="3261941"/>
            <a:ext cx="819455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 defTabSz="685595"/>
            <a:r>
              <a:rPr kumimoji="1" lang="en-US" altLang="ja-JP" sz="1200" dirty="0">
                <a:solidFill>
                  <a:prstClr val="black"/>
                </a:solidFill>
                <a:latin typeface="Avenir Roman" panose="02000503020000020003" pitchFamily="2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~40 MeV</a:t>
            </a:r>
            <a:endParaRPr kumimoji="1" lang="ja-JP" altLang="en-US" sz="1200" dirty="0">
              <a:solidFill>
                <a:prstClr val="black"/>
              </a:solidFill>
              <a:latin typeface="Avenir Roman" panose="02000503020000020003" pitchFamily="2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5091074" y="2315118"/>
            <a:ext cx="904415" cy="27699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 defTabSz="685595"/>
            <a:r>
              <a:rPr kumimoji="1" lang="en-US" altLang="ja-JP" sz="1200" dirty="0">
                <a:solidFill>
                  <a:prstClr val="black"/>
                </a:solidFill>
                <a:latin typeface="Avenir Roman" panose="02000503020000020003" pitchFamily="2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~260 MeV</a:t>
            </a:r>
            <a:endParaRPr kumimoji="1" lang="ja-JP" altLang="en-US" sz="1200" dirty="0">
              <a:solidFill>
                <a:prstClr val="black"/>
              </a:solidFill>
              <a:latin typeface="Avenir Roman" panose="02000503020000020003" pitchFamily="2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graphicFrame>
        <p:nvGraphicFramePr>
          <p:cNvPr id="30" name="表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735214"/>
              </p:ext>
            </p:extLst>
          </p:nvPr>
        </p:nvGraphicFramePr>
        <p:xfrm>
          <a:off x="5756222" y="3316634"/>
          <a:ext cx="2827187" cy="1596333"/>
        </p:xfrm>
        <a:graphic>
          <a:graphicData uri="http://schemas.openxmlformats.org/drawingml/2006/table">
            <a:tbl>
              <a:tblPr firstRow="1">
                <a:tableStyleId>{5940675A-B579-460E-94D1-54222C63F5DA}</a:tableStyleId>
              </a:tblPr>
              <a:tblGrid>
                <a:gridCol w="1963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38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7863"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Achievements in STF-2 accelerator</a:t>
                      </a:r>
                      <a:endParaRPr kumimoji="1" lang="ja-JP" altLang="en-US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6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</a:t>
                      </a:r>
                      <a:r>
                        <a:rPr kumimoji="1" lang="en-US" altLang="ja-JP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energy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~271 MeV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16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power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~68</a:t>
                      </a:r>
                      <a:r>
                        <a:rPr kumimoji="1" lang="en-US" altLang="ja-JP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16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current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~263 </a:t>
                      </a:r>
                      <a:r>
                        <a:rPr kumimoji="1" lang="en-US" altLang="ja-JP" sz="1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16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gradient @CM1/2a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~32 MV/m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694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Capture</a:t>
                      </a:r>
                      <a:r>
                        <a:rPr kumimoji="1" lang="ja-JP" altLang="en-US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~20 MV/m</a:t>
                      </a:r>
                      <a:endParaRPr kumimoji="1" lang="ja-JP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7" name="テキスト ボックス 36"/>
          <p:cNvSpPr txBox="1"/>
          <p:nvPr/>
        </p:nvSpPr>
        <p:spPr>
          <a:xfrm>
            <a:off x="1116554" y="3787629"/>
            <a:ext cx="1055546" cy="438582"/>
          </a:xfrm>
          <a:prstGeom prst="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 defTabSz="685595"/>
            <a:r>
              <a:rPr lang="en-US" altLang="ja-JP" sz="1200" b="1" dirty="0">
                <a:solidFill>
                  <a:prstClr val="black"/>
                </a:solidFill>
                <a:latin typeface="Avenir Roman" panose="02000503020000020003" pitchFamily="2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Capture</a:t>
            </a:r>
            <a:r>
              <a:rPr kumimoji="1" lang="en-US" altLang="ja-JP" sz="1200" b="1" dirty="0">
                <a:solidFill>
                  <a:prstClr val="black"/>
                </a:solidFill>
                <a:latin typeface="Avenir Roman" panose="02000503020000020003" pitchFamily="2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 CM</a:t>
            </a:r>
          </a:p>
          <a:p>
            <a:pPr algn="ctr" defTabSz="685595"/>
            <a:r>
              <a:rPr kumimoji="1" lang="en-US" altLang="ja-JP" sz="1050" b="1" dirty="0">
                <a:solidFill>
                  <a:prstClr val="black"/>
                </a:solidFill>
                <a:latin typeface="Avenir Roman" panose="02000503020000020003" pitchFamily="2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(Two cavities)</a:t>
            </a:r>
            <a:endParaRPr kumimoji="1" lang="ja-JP" altLang="en-US" sz="1050" b="1" dirty="0">
              <a:solidFill>
                <a:prstClr val="black"/>
              </a:solidFill>
              <a:latin typeface="Avenir Roman" panose="02000503020000020003" pitchFamily="2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4304652" y="2889475"/>
            <a:ext cx="1140056" cy="276999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 defTabSz="685595"/>
            <a:r>
              <a:rPr kumimoji="1" lang="en-US" altLang="ja-JP" sz="1200" b="1" dirty="0">
                <a:solidFill>
                  <a:prstClr val="black"/>
                </a:solidFill>
                <a:latin typeface="Avenir Roman" panose="02000503020000020003" pitchFamily="2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CM1 + CM2a</a:t>
            </a:r>
          </a:p>
        </p:txBody>
      </p:sp>
      <p:cxnSp>
        <p:nvCxnSpPr>
          <p:cNvPr id="39" name="直線矢印コネクタ 38"/>
          <p:cNvCxnSpPr>
            <a:stCxn id="37" idx="3"/>
          </p:cNvCxnSpPr>
          <p:nvPr/>
        </p:nvCxnSpPr>
        <p:spPr bwMode="auto">
          <a:xfrm flipV="1">
            <a:off x="2172100" y="3959477"/>
            <a:ext cx="448714" cy="4744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2" name="テキスト ボックス 41"/>
          <p:cNvSpPr txBox="1"/>
          <p:nvPr/>
        </p:nvSpPr>
        <p:spPr>
          <a:xfrm>
            <a:off x="6521618" y="1171956"/>
            <a:ext cx="1523367" cy="4154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 defTabSz="685595"/>
            <a:r>
              <a:rPr kumimoji="1" lang="en-US" altLang="ja-JP" sz="2100" dirty="0">
                <a:solidFill>
                  <a:prstClr val="black"/>
                </a:solidFill>
                <a:latin typeface="Avenir Roman" panose="02000503020000020003" pitchFamily="2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preliminary</a:t>
            </a:r>
            <a:endParaRPr kumimoji="1" lang="ja-JP" altLang="en-US" sz="2100" dirty="0">
              <a:solidFill>
                <a:prstClr val="black"/>
              </a:solidFill>
              <a:latin typeface="Avenir Roman" panose="02000503020000020003" pitchFamily="2" charset="0"/>
              <a:ea typeface="ＭＳ Ｐゴシック" panose="020B060007020508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5756222" y="4394452"/>
            <a:ext cx="2827187" cy="2614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kumimoji="1" lang="ja-JP" altLang="en-US" sz="1364">
              <a:solidFill>
                <a:prstClr val="white"/>
              </a:solidFill>
              <a:latin typeface="Avenir Roman" panose="02000503020000020003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933247" y="768096"/>
            <a:ext cx="7277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595"/>
            <a:r>
              <a:rPr kumimoji="1" lang="en-US" altLang="ja-JP" dirty="0">
                <a:solidFill>
                  <a:prstClr val="black"/>
                </a:solidFill>
                <a:latin typeface="Avenir Roman" panose="02000503020000020003" pitchFamily="2" charset="0"/>
                <a:ea typeface="ＭＳ Ｐゴシック" panose="020B0600070205080204" pitchFamily="34" charset="-128"/>
              </a:rPr>
              <a:t>32 MV/m operation is confirmed by beam operation </a:t>
            </a:r>
            <a:r>
              <a:rPr kumimoji="1" lang="en-US" altLang="ja-JP" dirty="0">
                <a:solidFill>
                  <a:srgbClr val="FF0000"/>
                </a:solidFill>
                <a:latin typeface="Avenir Roman" panose="02000503020000020003" pitchFamily="2" charset="0"/>
                <a:ea typeface="ＭＳ Ｐゴシック" panose="020B0600070205080204" pitchFamily="34" charset="-128"/>
              </a:rPr>
              <a:t>on March, 2019</a:t>
            </a:r>
            <a:endParaRPr kumimoji="1" lang="ja-JP" altLang="en-US" dirty="0">
              <a:solidFill>
                <a:prstClr val="black"/>
              </a:solidFill>
              <a:latin typeface="Avenir Roman" panose="02000503020000020003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5756222" y="3630865"/>
            <a:ext cx="2827187" cy="22751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595"/>
            <a:endParaRPr kumimoji="1" lang="ja-JP" altLang="en-US" sz="1364">
              <a:solidFill>
                <a:prstClr val="white"/>
              </a:solidFill>
              <a:latin typeface="Avenir Roman" panose="02000503020000020003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C07636AE-FDFA-2D40-86AD-E816F61DFA63}"/>
              </a:ext>
            </a:extLst>
          </p:cNvPr>
          <p:cNvSpPr txBox="1">
            <a:spLocks/>
          </p:cNvSpPr>
          <p:nvPr/>
        </p:nvSpPr>
        <p:spPr>
          <a:xfrm>
            <a:off x="628650" y="5267328"/>
            <a:ext cx="7886700" cy="9870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100564" tIns="50282" rIns="100564" bIns="50282" rtlCol="0" anchor="ctr">
            <a:noAutofit/>
          </a:bodyPr>
          <a:lstStyle>
            <a:lvl1pPr algn="ctr" defTabSz="51357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96" b="0" i="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venir Roman" panose="02000503020000020003" pitchFamily="2" charset="0"/>
              </a:rPr>
              <a:t>High gradient also operationally demonstrated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Avenir Roman" panose="02000503020000020003" pitchFamily="2" charset="0"/>
              </a:rPr>
              <a:t>Well-demonstrated in large scale at </a:t>
            </a:r>
            <a:r>
              <a:rPr lang="en-US" sz="2400" b="1" dirty="0">
                <a:latin typeface="Avenir Roman" panose="02000503020000020003" pitchFamily="2" charset="0"/>
              </a:rPr>
              <a:t>Euro-XFEL</a:t>
            </a:r>
          </a:p>
        </p:txBody>
      </p:sp>
    </p:spTree>
    <p:extLst>
      <p:ext uri="{BB962C8B-B14F-4D97-AF65-F5344CB8AC3E}">
        <p14:creationId xmlns:p14="http://schemas.microsoft.com/office/powerpoint/2010/main" val="419559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62"/>
    </mc:Choice>
    <mc:Fallback xmlns="">
      <p:transition spd="slow" advTm="2716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16">
            <a:extLst>
              <a:ext uri="{FF2B5EF4-FFF2-40B4-BE49-F238E27FC236}">
                <a16:creationId xmlns:a16="http://schemas.microsoft.com/office/drawing/2014/main" id="{0C7A7972-03DE-5543-A8DA-1693FE541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5167" y="103189"/>
            <a:ext cx="5109091" cy="44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300" b="1" dirty="0">
                <a:solidFill>
                  <a:srgbClr val="FFFFFF"/>
                </a:solidFill>
              </a:rPr>
              <a:t>ILC</a:t>
            </a:r>
            <a:r>
              <a:rPr lang="en-US" altLang="en-US" sz="2300" dirty="0">
                <a:solidFill>
                  <a:srgbClr val="FFFFFF"/>
                </a:solidFill>
              </a:rPr>
              <a:t>: international linear collider status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479001-768B-6643-ACBF-B929922F1782}"/>
              </a:ext>
            </a:extLst>
          </p:cNvPr>
          <p:cNvSpPr txBox="1"/>
          <p:nvPr/>
        </p:nvSpPr>
        <p:spPr>
          <a:xfrm>
            <a:off x="0" y="845235"/>
            <a:ext cx="9144000" cy="47705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37" indent="-285737">
              <a:buFont typeface="Wingdings" pitchFamily="2" charset="2"/>
              <a:buChar char="q"/>
              <a:defRPr/>
            </a:pPr>
            <a:r>
              <a:rPr 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2018</a:t>
            </a:r>
            <a: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: Science Council of Japan (SCJ) report failed to support the ILC’s construction in Japan. </a:t>
            </a:r>
          </a:p>
          <a:p>
            <a:pPr marL="742915" lvl="1" indent="-285737">
              <a:buFont typeface="Wingdings" pitchFamily="2" charset="2"/>
              <a:buChar char="q"/>
              <a:defRPr/>
            </a:pPr>
            <a: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did not yet have enough international backing</a:t>
            </a:r>
          </a:p>
          <a:p>
            <a:pPr marL="742915" lvl="1" indent="-285737">
              <a:buFont typeface="Wingdings" pitchFamily="2" charset="2"/>
              <a:buChar char="q"/>
              <a:defRPr/>
            </a:pPr>
            <a: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collider’s importance beyond research “unclear” and “considered to be limited”</a:t>
            </a:r>
          </a:p>
          <a:p>
            <a:pPr marL="742915" lvl="1" indent="-285737">
              <a:buFont typeface="Wingdings" pitchFamily="2" charset="2"/>
              <a:buChar char="q"/>
              <a:defRPr/>
            </a:pPr>
            <a:endParaRPr 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5737" indent="-285737">
              <a:buFont typeface="Wingdings" pitchFamily="2" charset="2"/>
              <a:buChar char="q"/>
              <a:defRPr/>
            </a:pPr>
            <a:r>
              <a:rPr 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2019</a:t>
            </a:r>
            <a: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: </a:t>
            </a:r>
            <a:r>
              <a:rPr lang="en-US" altLang="en-US" b="1" dirty="0">
                <a:solidFill>
                  <a:schemeClr val="tx1"/>
                </a:solidFill>
              </a:rPr>
              <a:t>Statement</a:t>
            </a:r>
            <a:r>
              <a:rPr lang="en-US" altLang="en-US" dirty="0">
                <a:solidFill>
                  <a:schemeClr val="tx1"/>
                </a:solidFill>
              </a:rPr>
              <a:t> by </a:t>
            </a:r>
            <a:r>
              <a:rPr lang="en-US" altLang="en-US" b="1" dirty="0">
                <a:solidFill>
                  <a:schemeClr val="tx1"/>
                </a:solidFill>
              </a:rPr>
              <a:t>MEXT</a:t>
            </a:r>
            <a:r>
              <a:rPr lang="en-US" altLang="en-US" dirty="0">
                <a:solidFill>
                  <a:schemeClr val="tx1"/>
                </a:solidFill>
              </a:rPr>
              <a:t> (Japanese Ministry of Education, Culture, Sports, Science and Technology) at ICFA and LCB meetings on 7 March 2019 in Tokyo </a:t>
            </a:r>
            <a:r>
              <a:rPr lang="en-US" altLang="en-US" sz="1600" dirty="0">
                <a:solidFill>
                  <a:schemeClr val="tx1"/>
                </a:solidFill>
                <a:hlinkClick r:id="rId2"/>
              </a:rPr>
              <a:t>https://www.kek.jp/en/newsroom/2019/03/13/2100/</a:t>
            </a:r>
            <a:endParaRPr lang="en-US" sz="1600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  <a:p>
            <a:pPr marL="285737" indent="-285737">
              <a:buFont typeface="Wingdings" pitchFamily="2" charset="2"/>
              <a:buChar char="q"/>
              <a:defRPr/>
            </a:pPr>
            <a: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Japanese government has formally “</a:t>
            </a:r>
            <a:r>
              <a:rPr 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expressed an interest</a:t>
            </a:r>
            <a: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”</a:t>
            </a:r>
          </a:p>
          <a:p>
            <a:pPr marL="285737" indent="-285737">
              <a:buFont typeface="Wingdings" pitchFamily="2" charset="2"/>
              <a:buChar char="q"/>
              <a:defRPr/>
            </a:pPr>
            <a: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but has </a:t>
            </a:r>
            <a:r>
              <a:rPr 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not decided whether to host the machine</a:t>
            </a:r>
          </a:p>
          <a:p>
            <a:pPr marL="285737" indent="-285737">
              <a:buFont typeface="Wingdings" pitchFamily="2" charset="2"/>
              <a:buChar char="q"/>
              <a:defRPr/>
            </a:pPr>
            <a: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The final </a:t>
            </a:r>
            <a:r>
              <a:rPr 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go-ahead</a:t>
            </a:r>
            <a: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will only be given </a:t>
            </a:r>
            <a:r>
              <a:rPr 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if</a:t>
            </a:r>
          </a:p>
          <a:p>
            <a:pPr marL="742915" lvl="1" indent="-285737">
              <a:buFont typeface="Wingdings" pitchFamily="2" charset="2"/>
              <a:buChar char="q"/>
              <a:defRPr/>
            </a:pPr>
            <a:r>
              <a:rPr 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enough international support and funding </a:t>
            </a:r>
            <a: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can be found to construct the ILC</a:t>
            </a:r>
            <a:b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- negotiations on cost sharing will be carried out by officials from KEK</a:t>
            </a:r>
          </a:p>
          <a:p>
            <a:pPr lvl="1">
              <a:defRPr/>
            </a:pPr>
            <a: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and </a:t>
            </a:r>
          </a:p>
          <a:p>
            <a:pPr marL="742915" lvl="1" indent="-285737">
              <a:buFont typeface="Wingdings" pitchFamily="2" charset="2"/>
              <a:buChar char="q"/>
              <a:defRPr/>
            </a:pPr>
            <a:r>
              <a:rPr 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consensus</a:t>
            </a:r>
            <a: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</a:t>
            </a:r>
            <a:r>
              <a:rPr 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within</a:t>
            </a:r>
            <a: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 the </a:t>
            </a:r>
            <a:r>
              <a:rPr lang="en-US" b="1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Japanese scientific community </a:t>
            </a:r>
            <a: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that it is worth pursuing:</a:t>
            </a:r>
            <a:b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- needs to be included in the next roadmap of large science projects</a:t>
            </a:r>
            <a:b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</a:br>
            <a:r>
              <a:rPr lang="en-US" dirty="0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- ILC proposal submitted with recommendation letter from Barry </a:t>
            </a:r>
            <a:r>
              <a:rPr lang="en-US" dirty="0" err="1">
                <a:ea typeface="ＭＳ Ｐゴシック" panose="020B0600070205080204" pitchFamily="34" charset="-128"/>
                <a:cs typeface="ＭＳ Ｐゴシック" panose="020B0600070205080204" pitchFamily="34" charset="-128"/>
              </a:rPr>
              <a:t>Barish</a:t>
            </a:r>
            <a:endParaRPr lang="en-US" dirty="0">
              <a:ea typeface="ＭＳ Ｐゴシック" panose="020B0600070205080204" pitchFamily="34" charset="-128"/>
              <a:cs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839758-36B3-D24F-8872-DBA8099DF8CA}"/>
              </a:ext>
            </a:extLst>
          </p:cNvPr>
          <p:cNvSpPr/>
          <p:nvPr/>
        </p:nvSpPr>
        <p:spPr>
          <a:xfrm>
            <a:off x="0" y="568955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altLang="en-US" dirty="0"/>
              <a:t> ”</a:t>
            </a:r>
            <a:r>
              <a:rPr lang="en-US" altLang="en-US" dirty="0">
                <a:solidFill>
                  <a:srgbClr val="0052FF"/>
                </a:solidFill>
              </a:rPr>
              <a:t>Preparation plan for European participation in the ILC</a:t>
            </a:r>
            <a:r>
              <a:rPr lang="en-US" altLang="en-US" dirty="0"/>
              <a:t>”, describing possible scientific and industrial contributions of Europe to the ILC over a four-year preparatory phase, prepared by E-JADE (</a:t>
            </a:r>
            <a:r>
              <a:rPr lang="en-US" altLang="en-US" sz="1600" dirty="0">
                <a:solidFill>
                  <a:schemeClr val="tx1"/>
                </a:solidFill>
              </a:rPr>
              <a:t>Europe-Japan Accelerator Development Exchange </a:t>
            </a:r>
            <a:r>
              <a:rPr lang="en-US" altLang="en-US" sz="1600" dirty="0" err="1">
                <a:solidFill>
                  <a:schemeClr val="tx1"/>
                </a:solidFill>
              </a:rPr>
              <a:t>Programme</a:t>
            </a:r>
            <a:r>
              <a:rPr lang="en-US" altLang="en-US" sz="1600" dirty="0">
                <a:solidFill>
                  <a:schemeClr val="tx1"/>
                </a:solidFill>
              </a:rPr>
              <a:t>, H2020)</a:t>
            </a:r>
          </a:p>
        </p:txBody>
      </p:sp>
    </p:spTree>
    <p:extLst>
      <p:ext uri="{BB962C8B-B14F-4D97-AF65-F5344CB8AC3E}">
        <p14:creationId xmlns:p14="http://schemas.microsoft.com/office/powerpoint/2010/main" val="14288419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595"/>
            <a:fld id="{DEF62AA5-A9F9-344C-9738-C68EB5A8EDFF}" type="slidenum">
              <a:rPr lang="en-US">
                <a:solidFill>
                  <a:prstClr val="white"/>
                </a:solidFill>
              </a:rPr>
              <a:pPr defTabSz="685595"/>
              <a:t>8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defTabSz="685595"/>
            <a:r>
              <a:rPr lang="en-US">
                <a:solidFill>
                  <a:prstClr val="white"/>
                </a:solidFill>
              </a:rPr>
              <a:t>LCs - Granada - May 2019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595"/>
            <a:r>
              <a:rPr lang="en-US">
                <a:solidFill>
                  <a:prstClr val="white"/>
                </a:solidFill>
              </a:rPr>
              <a:t>Steinar Stapnes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/>
              <a:t>(Linear Collider) Summary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888394"/>
            <a:ext cx="8377083" cy="56630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94574" indent="-194574" defTabSz="685595">
              <a:buFont typeface="Arial" charset="0"/>
              <a:buChar char="•"/>
            </a:pPr>
            <a:r>
              <a:rPr lang="en-US" sz="20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CLIC and ILC</a:t>
            </a:r>
            <a:r>
              <a:rPr lang="en-US" sz="20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 have both </a:t>
            </a:r>
            <a:r>
              <a:rPr lang="en-US" sz="20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submitted</a:t>
            </a:r>
            <a:r>
              <a:rPr lang="en-US" sz="20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  <a:r>
              <a:rPr lang="en-US" sz="20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very complete </a:t>
            </a:r>
            <a:r>
              <a:rPr lang="en-US" sz="20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ESU </a:t>
            </a:r>
            <a:r>
              <a:rPr lang="en-US" sz="20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proposals</a:t>
            </a:r>
            <a:r>
              <a:rPr lang="en-US" sz="20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 for implementation of a LC being ready for </a:t>
            </a:r>
            <a:r>
              <a:rPr lang="en-US" sz="20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start up ~2035</a:t>
            </a:r>
          </a:p>
          <a:p>
            <a:pPr marL="557109" lvl="1" indent="-214313" defTabSz="68559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One focused on being hosted at CERN, the other hosted in Japan </a:t>
            </a:r>
          </a:p>
          <a:p>
            <a:pPr marL="557109" lvl="1" indent="-214313" defTabSz="68559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In both cases promoted and set up as international projects </a:t>
            </a:r>
          </a:p>
          <a:p>
            <a:pPr marL="194574" indent="-194574" defTabSz="685595">
              <a:buFont typeface="Arial" charset="0"/>
              <a:buChar char="•"/>
            </a:pPr>
            <a:endParaRPr lang="en-US" sz="2000" dirty="0">
              <a:solidFill>
                <a:prstClr val="black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194574" indent="-194574" defTabSz="685595"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The main accelerator </a:t>
            </a:r>
            <a:r>
              <a:rPr lang="en-US" sz="20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technologies</a:t>
            </a:r>
            <a:r>
              <a:rPr lang="en-US" sz="20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 have been </a:t>
            </a:r>
            <a:r>
              <a:rPr lang="en-US" sz="2000" b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demonstrated</a:t>
            </a:r>
          </a:p>
          <a:p>
            <a:pPr marL="194574" indent="-194574" defTabSz="685595"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The cost and implementation time are similar to LHC </a:t>
            </a:r>
          </a:p>
          <a:p>
            <a:pPr marL="194574" indent="-194574" defTabSz="685595"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The physics case is broad and profound, and being further developed </a:t>
            </a:r>
          </a:p>
          <a:p>
            <a:pPr marL="194574" indent="-194574" defTabSz="685595"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The detector concept and detector technologies R&amp;D are advanced </a:t>
            </a:r>
          </a:p>
          <a:p>
            <a:pPr marL="194574" indent="-194574" defTabSz="685595">
              <a:buFont typeface="Arial" charset="0"/>
              <a:buChar char="•"/>
            </a:pPr>
            <a:endParaRPr lang="en-US" sz="2000" dirty="0">
              <a:solidFill>
                <a:prstClr val="black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194574" indent="-194574" defTabSz="685595"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Implementing a LC now provides a very attractive, implementable way forward, with a good match between scientific progress and further technology development – not only for LC technologies .. </a:t>
            </a:r>
          </a:p>
          <a:p>
            <a:pPr marL="194574" indent="-194574" defTabSz="685595">
              <a:buFont typeface="Arial" charset="0"/>
              <a:buChar char="•"/>
            </a:pPr>
            <a:endParaRPr lang="en-US" sz="2000" dirty="0">
              <a:solidFill>
                <a:prstClr val="black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194574" indent="-194574" defTabSz="685595">
              <a:buFont typeface="Arial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The projects are presented in number of comprehensive publications: </a:t>
            </a:r>
            <a:endParaRPr lang="en-US" sz="2000" b="1" dirty="0">
              <a:solidFill>
                <a:prstClr val="black"/>
              </a:solidFill>
              <a:latin typeface="Avenir Book"/>
            </a:endParaRPr>
          </a:p>
          <a:p>
            <a:pPr marL="204788" defTabSz="685595"/>
            <a:r>
              <a:rPr lang="en-US" sz="2000" dirty="0">
                <a:solidFill>
                  <a:prstClr val="black"/>
                </a:solidFill>
                <a:latin typeface="Avenir Roman" panose="02000503020000020003" pitchFamily="2" charset="0"/>
                <a:hlinkClick r:id="rId3"/>
              </a:rPr>
              <a:t>https://clic.cern/european-strategy</a:t>
            </a:r>
            <a:r>
              <a:rPr lang="en-US" sz="2000" dirty="0">
                <a:solidFill>
                  <a:prstClr val="black"/>
                </a:solidFill>
                <a:latin typeface="Avenir Roman" panose="02000503020000020003" pitchFamily="2" charset="0"/>
              </a:rPr>
              <a:t> and </a:t>
            </a:r>
            <a:r>
              <a:rPr lang="en-US" sz="2000" dirty="0">
                <a:solidFill>
                  <a:prstClr val="black"/>
                </a:solidFill>
                <a:latin typeface="Avenir Roman" panose="02000503020000020003" pitchFamily="2" charset="0"/>
                <a:hlinkClick r:id="rId4"/>
              </a:rPr>
              <a:t>https://ilchome.web.cern.ch/content/ilc-european-strategy-document</a:t>
            </a:r>
            <a:endParaRPr lang="en-US" sz="2000" dirty="0">
              <a:solidFill>
                <a:prstClr val="black"/>
              </a:solidFill>
              <a:latin typeface="Avenir Roman" panose="02000503020000020003" pitchFamily="2" charset="0"/>
            </a:endParaRPr>
          </a:p>
          <a:p>
            <a:pPr defTabSz="685595"/>
            <a:endParaRPr lang="en-US" sz="1100" dirty="0">
              <a:solidFill>
                <a:prstClr val="black"/>
              </a:solidFill>
              <a:latin typeface="Avenir Roman" panose="02000503020000020003" pitchFamily="2" charset="0"/>
            </a:endParaRPr>
          </a:p>
          <a:p>
            <a:pPr defTabSz="685595"/>
            <a:endParaRPr lang="en-US" sz="1100" dirty="0">
              <a:solidFill>
                <a:prstClr val="black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8395" y="6278790"/>
            <a:ext cx="6727210" cy="2600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595"/>
            <a:r>
              <a:rPr lang="en-US" sz="109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Thanks to all my Linear Collider colleagues – all the work and summarie</a:t>
            </a:r>
            <a:r>
              <a:rPr lang="en-US" sz="1090" i="1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s</a:t>
            </a:r>
            <a:r>
              <a:rPr lang="en-US" sz="1090" dirty="0">
                <a:solidFill>
                  <a:prstClr val="black"/>
                </a:solidFill>
                <a:latin typeface="Avenir Book" charset="0"/>
                <a:ea typeface="Avenir Book" charset="0"/>
                <a:cs typeface="Avenir Book" charset="0"/>
              </a:rPr>
              <a:t> presented are theirs   </a:t>
            </a:r>
          </a:p>
        </p:txBody>
      </p:sp>
    </p:spTree>
    <p:extLst>
      <p:ext uri="{BB962C8B-B14F-4D97-AF65-F5344CB8AC3E}">
        <p14:creationId xmlns:p14="http://schemas.microsoft.com/office/powerpoint/2010/main" val="1243243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Group 11">
            <a:extLst>
              <a:ext uri="{FF2B5EF4-FFF2-40B4-BE49-F238E27FC236}">
                <a16:creationId xmlns:a16="http://schemas.microsoft.com/office/drawing/2014/main" id="{0B0E22C0-E7EF-9D48-93AD-9679033CE2C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21575" y="731839"/>
            <a:ext cx="2022475" cy="2259012"/>
            <a:chOff x="4886" y="988195"/>
            <a:chExt cx="5228848" cy="5837975"/>
          </a:xfrm>
        </p:grpSpPr>
        <p:pic>
          <p:nvPicPr>
            <p:cNvPr id="47113" name="Picture 12">
              <a:extLst>
                <a:ext uri="{FF2B5EF4-FFF2-40B4-BE49-F238E27FC236}">
                  <a16:creationId xmlns:a16="http://schemas.microsoft.com/office/drawing/2014/main" id="{6C04EBFA-B02E-BA44-A84B-EEB8C695F7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45" r="1218"/>
            <a:stretch>
              <a:fillRect/>
            </a:stretch>
          </p:blipFill>
          <p:spPr bwMode="auto">
            <a:xfrm>
              <a:off x="4886" y="988195"/>
              <a:ext cx="5228848" cy="583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6082CAB-6F27-AE4B-9FB4-2B4FF8EE5CFB}"/>
                </a:ext>
              </a:extLst>
            </p:cNvPr>
            <p:cNvSpPr/>
            <p:nvPr/>
          </p:nvSpPr>
          <p:spPr>
            <a:xfrm>
              <a:off x="1322357" y="1390248"/>
              <a:ext cx="1120469" cy="1087183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1pPr>
              <a:lvl2pPr>
                <a:defRPr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2pPr>
              <a:lvl3pPr>
                <a:defRPr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3pPr>
              <a:lvl4pPr>
                <a:defRPr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4pPr>
              <a:lvl5pPr>
                <a:defRPr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endParaRPr lang="en-US" altLang="en-US" sz="1351">
                <a:solidFill>
                  <a:srgbClr val="FFFFFF"/>
                </a:solidFill>
              </a:endParaRPr>
            </a:p>
          </p:txBody>
        </p:sp>
        <p:sp>
          <p:nvSpPr>
            <p:cNvPr id="47115" name="TextBox 14">
              <a:extLst>
                <a:ext uri="{FF2B5EF4-FFF2-40B4-BE49-F238E27FC236}">
                  <a16:creationId xmlns:a16="http://schemas.microsoft.com/office/drawing/2014/main" id="{34EDD660-CCBA-A64C-9542-A9887151D0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7579" y="1870280"/>
              <a:ext cx="1231702" cy="477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Droid Sans Fallback" charset="0"/>
                  <a:cs typeface="Droid Sans Fallback" charset="0"/>
                </a:defRPr>
              </a:lvl1pPr>
              <a:lvl2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Droid Sans Fallback" charset="0"/>
                  <a:cs typeface="Droid Sans Fallback" charset="0"/>
                </a:defRPr>
              </a:lvl2pPr>
              <a:lvl3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Droid Sans Fallback" charset="0"/>
                  <a:cs typeface="Droid Sans Fallback" charset="0"/>
                </a:defRPr>
              </a:lvl3pPr>
              <a:lvl4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Droid Sans Fallback" charset="0"/>
                  <a:cs typeface="Droid Sans Fallback" charset="0"/>
                </a:defRPr>
              </a:lvl4pPr>
              <a:lvl5pPr>
                <a:defRPr>
                  <a:solidFill>
                    <a:schemeClr val="bg1"/>
                  </a:solidFill>
                  <a:latin typeface="Arial" panose="020B0604020202020204" pitchFamily="34" charset="0"/>
                  <a:ea typeface="Droid Sans Fallback" charset="0"/>
                  <a:cs typeface="Droid Sans Fallback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roid Sans Fallback" charset="0"/>
                  <a:cs typeface="Droid Sans Fallback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roid Sans Fallback" charset="0"/>
                  <a:cs typeface="Droid Sans Fallback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roid Sans Fallback" charset="0"/>
                  <a:cs typeface="Droid Sans Fallback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panose="020B0604020202020204" pitchFamily="34" charset="0"/>
                  <a:ea typeface="Droid Sans Fallback" charset="0"/>
                  <a:cs typeface="Droid Sans Fallback" charset="0"/>
                </a:defRPr>
              </a:lvl9pPr>
            </a:lstStyle>
            <a:p>
              <a:r>
                <a:rPr lang="en-GB" altLang="en-US" sz="600" b="1">
                  <a:solidFill>
                    <a:srgbClr val="FF0000"/>
                  </a:solidFill>
                  <a:ea typeface="ＭＳ Ｐゴシック" panose="020B0600070205080204" pitchFamily="34" charset="-128"/>
                </a:rPr>
                <a:t>HE-LHC</a:t>
              </a:r>
            </a:p>
          </p:txBody>
        </p:sp>
      </p:grpSp>
      <p:sp>
        <p:nvSpPr>
          <p:cNvPr id="47107" name="TextBox 6">
            <a:extLst>
              <a:ext uri="{FF2B5EF4-FFF2-40B4-BE49-F238E27FC236}">
                <a16:creationId xmlns:a16="http://schemas.microsoft.com/office/drawing/2014/main" id="{58C75B39-379B-5443-96C3-A064C77E7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1" y="133354"/>
            <a:ext cx="365035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100" b="1" dirty="0">
                <a:solidFill>
                  <a:srgbClr val="FFFFFF"/>
                </a:solidFill>
              </a:rPr>
              <a:t>FCC</a:t>
            </a:r>
            <a:r>
              <a:rPr lang="en-US" altLang="en-US" sz="2100" dirty="0">
                <a:solidFill>
                  <a:srgbClr val="FFFFFF"/>
                </a:solidFill>
              </a:rPr>
              <a:t>: Future Circular Collider</a:t>
            </a: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A3EE82F1-05F8-6947-A4D8-7C0ECAD68FB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4" y="801693"/>
            <a:ext cx="6022819" cy="346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AE8536A-8159-0046-BF62-C6BDBFB04314}"/>
              </a:ext>
            </a:extLst>
          </p:cNvPr>
          <p:cNvGrpSpPr>
            <a:grpSpLocks/>
          </p:cNvGrpSpPr>
          <p:nvPr/>
        </p:nvGrpSpPr>
        <p:grpSpPr bwMode="auto">
          <a:xfrm>
            <a:off x="93668" y="5589591"/>
            <a:ext cx="9158287" cy="1223963"/>
            <a:chOff x="93663" y="5589240"/>
            <a:chExt cx="9158857" cy="1223962"/>
          </a:xfrm>
        </p:grpSpPr>
        <p:sp>
          <p:nvSpPr>
            <p:cNvPr id="47111" name="TextBox 14">
              <a:extLst>
                <a:ext uri="{FF2B5EF4-FFF2-40B4-BE49-F238E27FC236}">
                  <a16:creationId xmlns:a16="http://schemas.microsoft.com/office/drawing/2014/main" id="{7A8EAA42-00AA-8B4D-83B0-11E145D26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663" y="5661248"/>
              <a:ext cx="4199616" cy="1077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 b="1" u="sng"/>
                <a:t>Preliminary, purely technical</a:t>
              </a:r>
              <a:r>
                <a:rPr lang="en-US" altLang="en-US" sz="1600" b="1"/>
                <a:t> </a:t>
              </a:r>
              <a:r>
                <a:rPr lang="en-US" altLang="en-US" sz="1600"/>
                <a:t>schedule for </a:t>
              </a:r>
            </a:p>
            <a:p>
              <a:r>
                <a:rPr lang="en-US" altLang="en-US" sz="1600">
                  <a:solidFill>
                    <a:srgbClr val="0432FF"/>
                  </a:solidFill>
                </a:rPr>
                <a:t>integrated programme (FCC-ee followed by</a:t>
              </a:r>
            </a:p>
            <a:p>
              <a:r>
                <a:rPr lang="en-US" altLang="en-US" sz="1600">
                  <a:solidFill>
                    <a:srgbClr val="0432FF"/>
                  </a:solidFill>
                </a:rPr>
                <a:t>FCC-hh)</a:t>
              </a:r>
              <a:r>
                <a:rPr lang="en-US" altLang="en-US" sz="1600"/>
                <a:t>, assuming green light to </a:t>
              </a:r>
            </a:p>
            <a:p>
              <a:r>
                <a:rPr lang="en-US" altLang="en-US" sz="1600"/>
                <a:t>preparation work in 2020.</a:t>
              </a:r>
            </a:p>
          </p:txBody>
        </p:sp>
        <p:pic>
          <p:nvPicPr>
            <p:cNvPr id="47112" name="Picture 4">
              <a:extLst>
                <a:ext uri="{FF2B5EF4-FFF2-40B4-BE49-F238E27FC236}">
                  <a16:creationId xmlns:a16="http://schemas.microsoft.com/office/drawing/2014/main" id="{338BBBDF-1F17-874B-9792-BF7781FE7280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8708" y="5589240"/>
              <a:ext cx="5103812" cy="122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183" name="Picture 4">
            <a:extLst>
              <a:ext uri="{FF2B5EF4-FFF2-40B4-BE49-F238E27FC236}">
                <a16:creationId xmlns:a16="http://schemas.microsoft.com/office/drawing/2014/main" id="{BD384E16-AC1B-7645-97D9-C9BB78D68EC6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2" y="4196992"/>
            <a:ext cx="6491287" cy="148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376E9BF-0CB4-CE46-BCDC-E3EB5DE69A7F}"/>
              </a:ext>
            </a:extLst>
          </p:cNvPr>
          <p:cNvSpPr/>
          <p:nvPr/>
        </p:nvSpPr>
        <p:spPr>
          <a:xfrm>
            <a:off x="6954841" y="162754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Fabiola </a:t>
            </a:r>
            <a:r>
              <a:rPr lang="en-US" dirty="0" err="1"/>
              <a:t>Gianotti</a:t>
            </a:r>
            <a:endParaRPr lang="en-US" dirty="0"/>
          </a:p>
        </p:txBody>
      </p:sp>
      <p:sp>
        <p:nvSpPr>
          <p:cNvPr id="47106" name="TextBox 16">
            <a:extLst>
              <a:ext uri="{FF2B5EF4-FFF2-40B4-BE49-F238E27FC236}">
                <a16:creationId xmlns:a16="http://schemas.microsoft.com/office/drawing/2014/main" id="{2ACEFBA2-DCAF-9F41-B68A-149452803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097" y="3068643"/>
            <a:ext cx="317090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1200" dirty="0">
                <a:solidFill>
                  <a:srgbClr val="C00000"/>
                </a:solidFill>
                <a:sym typeface="Wingdings" pitchFamily="2" charset="2"/>
              </a:rPr>
              <a:t>Also studied: HE-LHC: </a:t>
            </a:r>
            <a:r>
              <a:rPr lang="en-US" altLang="en-US" sz="1200" dirty="0">
                <a:solidFill>
                  <a:srgbClr val="C00000"/>
                </a:solidFill>
              </a:rPr>
              <a:t>√s=27 </a:t>
            </a:r>
            <a:r>
              <a:rPr lang="en-US" altLang="en-US" sz="1200" dirty="0" err="1">
                <a:solidFill>
                  <a:srgbClr val="C00000"/>
                </a:solidFill>
              </a:rPr>
              <a:t>TeV</a:t>
            </a:r>
            <a:r>
              <a:rPr lang="en-US" altLang="en-US" sz="1200" dirty="0">
                <a:solidFill>
                  <a:srgbClr val="C00000"/>
                </a:solidFill>
              </a:rPr>
              <a:t> using FCC-</a:t>
            </a:r>
            <a:r>
              <a:rPr lang="en-US" altLang="en-US" sz="1200" dirty="0" err="1">
                <a:solidFill>
                  <a:srgbClr val="C00000"/>
                </a:solidFill>
              </a:rPr>
              <a:t>hh</a:t>
            </a:r>
            <a:r>
              <a:rPr lang="en-US" altLang="en-US" sz="1200" dirty="0">
                <a:solidFill>
                  <a:srgbClr val="C00000"/>
                </a:solidFill>
              </a:rPr>
              <a:t> 16 T magnets in LHC tunnel; L~1.6x10</a:t>
            </a:r>
            <a:r>
              <a:rPr lang="en-US" altLang="en-US" sz="1200" baseline="30000" dirty="0">
                <a:solidFill>
                  <a:srgbClr val="C00000"/>
                </a:solidFill>
              </a:rPr>
              <a:t>35</a:t>
            </a:r>
            <a:r>
              <a:rPr lang="en-US" altLang="en-US" sz="1200" dirty="0">
                <a:solidFill>
                  <a:srgbClr val="C00000"/>
                </a:solidFill>
              </a:rPr>
              <a:t> </a:t>
            </a:r>
            <a:r>
              <a:rPr lang="en-US" altLang="en-US" sz="1200" dirty="0">
                <a:solidFill>
                  <a:srgbClr val="C00000"/>
                </a:solidFill>
                <a:sym typeface="Wingdings" pitchFamily="2" charset="2"/>
              </a:rPr>
              <a:t> </a:t>
            </a:r>
            <a:r>
              <a:rPr lang="en-US" altLang="en-US" sz="1200" dirty="0">
                <a:solidFill>
                  <a:srgbClr val="C00000"/>
                </a:solidFill>
              </a:rPr>
              <a:t>15 ab</a:t>
            </a:r>
            <a:r>
              <a:rPr lang="en-US" altLang="en-US" sz="1200" baseline="30000" dirty="0">
                <a:solidFill>
                  <a:srgbClr val="C00000"/>
                </a:solidFill>
              </a:rPr>
              <a:t>-1 </a:t>
            </a:r>
            <a:r>
              <a:rPr lang="en-US" altLang="en-US" sz="1200" dirty="0">
                <a:solidFill>
                  <a:srgbClr val="C00000"/>
                </a:solidFill>
              </a:rPr>
              <a:t>for 20 years operation</a:t>
            </a:r>
          </a:p>
        </p:txBody>
      </p:sp>
    </p:spTree>
    <p:extLst>
      <p:ext uri="{BB962C8B-B14F-4D97-AF65-F5344CB8AC3E}">
        <p14:creationId xmlns:p14="http://schemas.microsoft.com/office/powerpoint/2010/main" val="150549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omic Sans MS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st_standard_4_3" id="{6D8468D9-50C7-3F47-9256-F17E30C2A8F2}" vid="{2272F3B6-CDA9-4649-879E-361B2F226CEB}"/>
    </a:ext>
  </a:extLst>
</a:theme>
</file>

<file path=ppt/theme/theme4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omic Sans MS"/>
        <a:ea typeface="Droid Sans Fallback"/>
        <a:cs typeface="Droid Sans Fallback"/>
      </a:majorFont>
      <a:minorFont>
        <a:latin typeface="Arial"/>
        <a:ea typeface="Droid Sans Fallback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FC5643-CERN3027 - Scale of contributions">
  <a:themeElements>
    <a:clrScheme name="Personnalisée 4">
      <a:dk1>
        <a:srgbClr val="0C377B"/>
      </a:dk1>
      <a:lt1>
        <a:srgbClr val="FFFFFF"/>
      </a:lt1>
      <a:dk2>
        <a:srgbClr val="0C377B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CERN(4-3)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8499</TotalTime>
  <Words>2168</Words>
  <Application>Microsoft Macintosh PowerPoint</Application>
  <PresentationFormat>On-screen Show (4:3)</PresentationFormat>
  <Paragraphs>391</Paragraphs>
  <Slides>27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53" baseType="lpstr">
      <vt:lpstr>ＭＳ Ｐゴシック</vt:lpstr>
      <vt:lpstr>MS UI Gothic</vt:lpstr>
      <vt:lpstr>Osaka</vt:lpstr>
      <vt:lpstr>游ゴシック</vt:lpstr>
      <vt:lpstr>Arial</vt:lpstr>
      <vt:lpstr>Arial    </vt:lpstr>
      <vt:lpstr>Arial Unicode MS</vt:lpstr>
      <vt:lpstr>Avenir Book</vt:lpstr>
      <vt:lpstr>Avenir Roman</vt:lpstr>
      <vt:lpstr>Calibri</vt:lpstr>
      <vt:lpstr>Calibri Light</vt:lpstr>
      <vt:lpstr>Comic Sans MS</vt:lpstr>
      <vt:lpstr>DejaVu Sans</vt:lpstr>
      <vt:lpstr>Droid Sans Fallback</vt:lpstr>
      <vt:lpstr>Helvetica</vt:lpstr>
      <vt:lpstr>Mangal</vt:lpstr>
      <vt:lpstr>Palatino Linotype</vt:lpstr>
      <vt:lpstr>Times New Roman</vt:lpstr>
      <vt:lpstr>Wingdings</vt:lpstr>
      <vt:lpstr>1_Office Theme</vt:lpstr>
      <vt:lpstr>4_Office Theme</vt:lpstr>
      <vt:lpstr>5_Office Theme</vt:lpstr>
      <vt:lpstr>Thème Office</vt:lpstr>
      <vt:lpstr>Office Theme</vt:lpstr>
      <vt:lpstr>1_FC5643-CERN3027 - Scale of contributions</vt:lpstr>
      <vt:lpstr>CERN(4-3)</vt:lpstr>
      <vt:lpstr>HE Beschleuniger und Technologien (50 Jahre in 10 Minuten!)</vt:lpstr>
      <vt:lpstr>PowerPoint Presentation</vt:lpstr>
      <vt:lpstr>X-band NCRF technology </vt:lpstr>
      <vt:lpstr>PowerPoint Presentation</vt:lpstr>
      <vt:lpstr>Advances in L-band (~ 1GHz) SRF Cavity Gradient </vt:lpstr>
      <vt:lpstr>SCRF: beam commissioning in STF-2 (KEK)</vt:lpstr>
      <vt:lpstr>PowerPoint Presentation</vt:lpstr>
      <vt:lpstr>(Linear Collider)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11 T in full swing production: LS2 installation in 2020! great care given the stress sensitivity of Nb3Sn</vt:lpstr>
      <vt:lpstr>PowerPoint Presentation</vt:lpstr>
      <vt:lpstr>Other accelerator activities</vt:lpstr>
      <vt:lpstr>Conclusion</vt:lpstr>
      <vt:lpstr>Spares</vt:lpstr>
      <vt:lpstr>F.Gianotti: Outcome of the Granada Open Symposium (3 July – CERN)</vt:lpstr>
      <vt:lpstr>PowerPoint Presentation</vt:lpstr>
      <vt:lpstr>PowerPoint Presentation</vt:lpstr>
      <vt:lpstr>CLIC 380 GeV layout and power generation</vt:lpstr>
      <vt:lpstr>ILC Design Overview</vt:lpstr>
      <vt:lpstr>ILC in Japan</vt:lpstr>
      <vt:lpstr>PowerPoint Presentation</vt:lpstr>
      <vt:lpstr>ILC-250 construction 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TECKER</dc:creator>
  <cp:lastModifiedBy>Frank TECKER</cp:lastModifiedBy>
  <cp:revision>53</cp:revision>
  <dcterms:created xsi:type="dcterms:W3CDTF">2019-08-30T14:39:53Z</dcterms:created>
  <dcterms:modified xsi:type="dcterms:W3CDTF">2019-09-05T12:19:08Z</dcterms:modified>
</cp:coreProperties>
</file>