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1" r:id="rId2"/>
    <p:sldId id="338" r:id="rId3"/>
    <p:sldId id="354" r:id="rId4"/>
    <p:sldId id="355" r:id="rId5"/>
    <p:sldId id="367" r:id="rId6"/>
    <p:sldId id="368" r:id="rId7"/>
    <p:sldId id="369" r:id="rId8"/>
    <p:sldId id="370" r:id="rId9"/>
    <p:sldId id="371" r:id="rId1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0A14"/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0" autoAdjust="0"/>
    <p:restoredTop sz="94743" autoAdjust="0"/>
  </p:normalViewPr>
  <p:slideViewPr>
    <p:cSldViewPr>
      <p:cViewPr varScale="1">
        <p:scale>
          <a:sx n="100" d="100"/>
          <a:sy n="100" d="100"/>
        </p:scale>
        <p:origin x="82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B61F-A59C-49E2-A530-FA609DF9D087}" type="datetimeFigureOut">
              <a:rPr lang="de-DE" smtClean="0"/>
              <a:t>04.09.2019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E4D9-F0AA-4DD1-AF4B-4E8E9B4AB4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1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C4C4-A80C-43FF-B18C-8A5EC136CD2E}" type="datetimeFigureOut">
              <a:rPr lang="de-DE" smtClean="0"/>
              <a:t>04.09.2019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27ECC-29BA-4FCC-88E2-C69DD36319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328592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3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7205D8-1494-4AAD-8C24-51265D81BA93}" type="datetime1">
              <a:rPr lang="de-DE" smtClean="0"/>
              <a:t>04.09.2019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8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35274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864917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2648893"/>
            <a:ext cx="8460432" cy="0"/>
          </a:xfrm>
          <a:prstGeom prst="line">
            <a:avLst/>
          </a:prstGeom>
          <a:ln w="28575">
            <a:solidFill>
              <a:srgbClr val="C80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355976" y="5334387"/>
            <a:ext cx="4104456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 smtClean="0"/>
              <a:t>T. Stengler</a:t>
            </a:r>
          </a:p>
          <a:p>
            <a:r>
              <a:rPr lang="de-DE" sz="2000" dirty="0" smtClean="0"/>
              <a:t>SRF Conference, Dresden 2019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/>
          <a:stretch/>
        </p:blipFill>
        <p:spPr>
          <a:xfrm>
            <a:off x="179512" y="5589240"/>
            <a:ext cx="3773949" cy="6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 smtClean="0"/>
              <a:t>Textmasterformat – Fließtext linksbündig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3C00A-089E-4B5B-8E2D-208C55B0B545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2942E-7CFD-4B29-A4D8-6DE9716636D0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7B81A7-6660-47CD-A977-B1FFF69A6380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505064"/>
                </a:solidFill>
              </a:rPr>
              <a:t>Titelmasterformat durch Klicken bearbeiten</a:t>
            </a:r>
            <a:endParaRPr lang="de-DE" dirty="0">
              <a:solidFill>
                <a:srgbClr val="505064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Acknowledgements</a:t>
            </a:r>
            <a: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  <a:t/>
            </a:r>
            <a:b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8AE6D60-56E6-4D45-AE9A-D2B9319B6214}" type="datetime1">
              <a:rPr lang="de-DE" smtClean="0"/>
              <a:t>04.09.2019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977136" y="6520259"/>
            <a:ext cx="1043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2A69D-2703-4334-8462-704FF35C970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59632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520259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63" r:id="rId7"/>
    <p:sldLayoutId id="2147483662" r:id="rId8"/>
    <p:sldLayoutId id="2147483660" r:id="rId9"/>
    <p:sldLayoutId id="2147483659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607815"/>
            <a:ext cx="7772400" cy="1362075"/>
          </a:xfrm>
        </p:spPr>
        <p:txBody>
          <a:bodyPr/>
          <a:lstStyle/>
          <a:p>
            <a:r>
              <a:rPr lang="en-US" dirty="0"/>
              <a:t>SRF </a:t>
            </a:r>
            <a:r>
              <a:rPr lang="en-US" dirty="0" err="1"/>
              <a:t>Herausforderungen</a:t>
            </a:r>
            <a:r>
              <a:rPr lang="en-US" dirty="0"/>
              <a:t> 2030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2"/>
          </p:nvPr>
        </p:nvSpPr>
        <p:spPr>
          <a:xfrm>
            <a:off x="2339752" y="3634116"/>
            <a:ext cx="4104456" cy="130705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Florian Hug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500" dirty="0" smtClean="0"/>
          </a:p>
          <a:p>
            <a:pPr algn="ctr"/>
            <a:r>
              <a:rPr lang="en-US" dirty="0" err="1" smtClean="0"/>
              <a:t>KfB</a:t>
            </a:r>
            <a:r>
              <a:rPr lang="en-US" dirty="0" smtClean="0"/>
              <a:t> </a:t>
            </a:r>
            <a:r>
              <a:rPr lang="en-US" dirty="0" err="1" smtClean="0"/>
              <a:t>Strategieworkshop</a:t>
            </a:r>
            <a:r>
              <a:rPr lang="en-US" dirty="0" smtClean="0"/>
              <a:t> 2030, </a:t>
            </a:r>
          </a:p>
          <a:p>
            <a:pPr algn="ctr"/>
            <a:r>
              <a:rPr lang="en-US" dirty="0" smtClean="0"/>
              <a:t>Darmstadt, September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4" y="134704"/>
            <a:ext cx="1260000" cy="126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6361" y="5052246"/>
            <a:ext cx="3603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05064"/>
                </a:solidFill>
              </a:rPr>
              <a:t>supported by </a:t>
            </a:r>
            <a:endParaRPr lang="en-US" sz="1600" dirty="0" smtClean="0">
              <a:solidFill>
                <a:srgbClr val="505064"/>
              </a:solidFill>
            </a:endParaRPr>
          </a:p>
          <a:p>
            <a:r>
              <a:rPr lang="en-US" sz="1600" dirty="0" smtClean="0">
                <a:solidFill>
                  <a:srgbClr val="505064"/>
                </a:solidFill>
              </a:rPr>
              <a:t>the </a:t>
            </a:r>
            <a:r>
              <a:rPr lang="en-US" sz="1600" dirty="0">
                <a:solidFill>
                  <a:srgbClr val="505064"/>
                </a:solidFill>
              </a:rPr>
              <a:t>German Research Foundation (DFG): </a:t>
            </a:r>
            <a:endParaRPr lang="en-US" sz="1600" dirty="0" smtClean="0">
              <a:solidFill>
                <a:srgbClr val="505064"/>
              </a:solidFill>
            </a:endParaRPr>
          </a:p>
          <a:p>
            <a:endParaRPr lang="en-US" sz="1600" dirty="0">
              <a:solidFill>
                <a:srgbClr val="505064"/>
              </a:solidFill>
            </a:endParaRPr>
          </a:p>
          <a:p>
            <a:endParaRPr lang="en-US" sz="1600" dirty="0" smtClean="0">
              <a:solidFill>
                <a:srgbClr val="505064"/>
              </a:solidFill>
            </a:endParaRPr>
          </a:p>
          <a:p>
            <a:endParaRPr lang="en-US" sz="1600" dirty="0">
              <a:solidFill>
                <a:srgbClr val="505064"/>
              </a:solidFill>
            </a:endParaRPr>
          </a:p>
          <a:p>
            <a:r>
              <a:rPr lang="en-US" sz="1600" dirty="0" smtClean="0">
                <a:solidFill>
                  <a:srgbClr val="505064"/>
                </a:solidFill>
              </a:rPr>
              <a:t>EXC </a:t>
            </a:r>
            <a:r>
              <a:rPr lang="en-US" sz="1600" dirty="0">
                <a:solidFill>
                  <a:srgbClr val="505064"/>
                </a:solidFill>
              </a:rPr>
              <a:t>2118/2019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660232" y="5092597"/>
            <a:ext cx="2310572" cy="1360739"/>
            <a:chOff x="6012160" y="5042686"/>
            <a:chExt cx="2310572" cy="1360739"/>
          </a:xfrm>
        </p:grpSpPr>
        <p:sp>
          <p:nvSpPr>
            <p:cNvPr id="8" name="Textfeld 7"/>
            <p:cNvSpPr txBox="1"/>
            <p:nvPr/>
          </p:nvSpPr>
          <p:spPr>
            <a:xfrm>
              <a:off x="6012160" y="5042686"/>
              <a:ext cx="1810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1600">
                  <a:solidFill>
                    <a:srgbClr val="505064"/>
                  </a:solidFill>
                </a:defRPr>
              </a:lvl1pPr>
            </a:lstStyle>
            <a:p>
              <a:r>
                <a:rPr lang="en-US" dirty="0"/>
                <a:t>in cooperation with</a:t>
              </a: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5381240"/>
              <a:ext cx="2166556" cy="1022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5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Inhalt</a:t>
            </a:r>
            <a:r>
              <a:rPr lang="en-US" dirty="0" smtClean="0"/>
              <a:t>/</a:t>
            </a:r>
            <a:r>
              <a:rPr lang="en-US" dirty="0" err="1" smtClean="0"/>
              <a:t>Herausforderungen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97768" y="1249487"/>
            <a:ext cx="8748464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Bulk </a:t>
            </a:r>
            <a:r>
              <a:rPr lang="en-US" dirty="0" err="1" smtClean="0"/>
              <a:t>Niob</a:t>
            </a:r>
            <a:r>
              <a:rPr lang="en-US" dirty="0" smtClean="0"/>
              <a:t> Cavities: </a:t>
            </a:r>
            <a:r>
              <a:rPr lang="en-US" dirty="0" err="1" smtClean="0"/>
              <a:t>fundamentale</a:t>
            </a:r>
            <a:r>
              <a:rPr lang="en-US" dirty="0" smtClean="0"/>
              <a:t> Limits (</a:t>
            </a:r>
            <a:r>
              <a:rPr lang="en-US" dirty="0" err="1" smtClean="0"/>
              <a:t>Güte</a:t>
            </a:r>
            <a:r>
              <a:rPr lang="en-US" dirty="0" smtClean="0"/>
              <a:t>/Feld)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Serienproduktion</a:t>
            </a:r>
            <a:r>
              <a:rPr lang="en-US" dirty="0" smtClean="0"/>
              <a:t> von “</a:t>
            </a:r>
            <a:r>
              <a:rPr lang="en-US" dirty="0" err="1" smtClean="0"/>
              <a:t>guten</a:t>
            </a:r>
            <a:r>
              <a:rPr lang="en-US" dirty="0" smtClean="0"/>
              <a:t>” Cavities</a:t>
            </a:r>
          </a:p>
          <a:p>
            <a:pPr marL="1200150" lvl="1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Alternative </a:t>
            </a:r>
            <a:r>
              <a:rPr lang="en-US" dirty="0" err="1" smtClean="0"/>
              <a:t>Präparationsmethoden</a:t>
            </a:r>
            <a:r>
              <a:rPr lang="en-US" dirty="0" smtClean="0"/>
              <a:t> (N-dopin</a:t>
            </a:r>
            <a:r>
              <a:rPr lang="en-US" dirty="0" smtClean="0"/>
              <a:t>g etc.)</a:t>
            </a:r>
            <a:endParaRPr lang="en-US" dirty="0"/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Erforschung</a:t>
            </a:r>
            <a:r>
              <a:rPr lang="en-US" dirty="0" smtClean="0"/>
              <a:t> </a:t>
            </a:r>
            <a:r>
              <a:rPr lang="en-US" dirty="0" err="1" smtClean="0"/>
              <a:t>Alternativer</a:t>
            </a:r>
            <a:r>
              <a:rPr lang="en-US" dirty="0" smtClean="0"/>
              <a:t> </a:t>
            </a:r>
            <a:r>
              <a:rPr lang="en-US" dirty="0" err="1" smtClean="0"/>
              <a:t>Materialien</a:t>
            </a:r>
            <a:r>
              <a:rPr lang="en-US" dirty="0" smtClean="0"/>
              <a:t> (Nb</a:t>
            </a:r>
            <a:r>
              <a:rPr lang="en-US" baseline="-25000" dirty="0" smtClean="0"/>
              <a:t>3</a:t>
            </a:r>
            <a:r>
              <a:rPr lang="en-US" dirty="0" smtClean="0"/>
              <a:t>Sn, MgB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NbN</a:t>
            </a:r>
            <a:r>
              <a:rPr lang="en-US" dirty="0" smtClean="0"/>
              <a:t>,…)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Langzeit-Betrieb</a:t>
            </a:r>
            <a:r>
              <a:rPr lang="en-US" dirty="0" smtClean="0"/>
              <a:t> von SRF </a:t>
            </a:r>
            <a:r>
              <a:rPr lang="en-US" dirty="0" err="1" smtClean="0"/>
              <a:t>basierten</a:t>
            </a:r>
            <a:r>
              <a:rPr lang="en-US" dirty="0" smtClean="0"/>
              <a:t> </a:t>
            </a:r>
            <a:r>
              <a:rPr lang="en-US" dirty="0" err="1" smtClean="0"/>
              <a:t>Beschleunigern</a:t>
            </a:r>
            <a:endParaRPr lang="en-US" dirty="0" smtClean="0"/>
          </a:p>
          <a:p>
            <a:pPr marL="1200150" lvl="1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Degradation, “</a:t>
            </a:r>
            <a:r>
              <a:rPr lang="en-US" dirty="0" err="1" smtClean="0"/>
              <a:t>dreckige</a:t>
            </a:r>
            <a:r>
              <a:rPr lang="en-US" dirty="0" smtClean="0"/>
              <a:t>” </a:t>
            </a:r>
            <a:r>
              <a:rPr lang="en-US" dirty="0" err="1" smtClean="0"/>
              <a:t>Umgebung</a:t>
            </a:r>
            <a:r>
              <a:rPr lang="en-US" dirty="0" smtClean="0"/>
              <a:t>, </a:t>
            </a:r>
            <a:r>
              <a:rPr lang="en-US" dirty="0" err="1" smtClean="0"/>
              <a:t>Ventile</a:t>
            </a:r>
            <a:r>
              <a:rPr lang="en-US" dirty="0" smtClean="0"/>
              <a:t>, Targets,…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SRF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zukünftige</a:t>
            </a:r>
            <a:r>
              <a:rPr lang="en-US" dirty="0" smtClean="0"/>
              <a:t> Beschleuniger</a:t>
            </a:r>
            <a:endParaRPr lang="en-US" dirty="0"/>
          </a:p>
          <a:p>
            <a:pPr marL="1200150" lvl="1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FCC, ILC, etc.</a:t>
            </a:r>
            <a:endParaRPr lang="en-US" dirty="0"/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SRF Cavities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Hadronen</a:t>
            </a:r>
            <a:r>
              <a:rPr lang="en-US" dirty="0" smtClean="0"/>
              <a:t> Linacs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Koppler</a:t>
            </a:r>
            <a:r>
              <a:rPr lang="en-US" dirty="0" smtClean="0"/>
              <a:t>/LLRF</a:t>
            </a:r>
            <a:endParaRPr lang="en-US" dirty="0" smtClean="0"/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Bulk </a:t>
            </a:r>
            <a:r>
              <a:rPr lang="en-US" dirty="0" err="1" smtClean="0"/>
              <a:t>Niob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6" y="3212976"/>
            <a:ext cx="3690253" cy="30234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427" y="3212976"/>
            <a:ext cx="4158790" cy="2776250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17218" y="1124744"/>
            <a:ext cx="4814822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Verbesserte</a:t>
            </a:r>
            <a:r>
              <a:rPr lang="en-US" sz="2400" dirty="0" smtClean="0"/>
              <a:t> </a:t>
            </a:r>
            <a:r>
              <a:rPr lang="en-US" sz="2400" dirty="0" err="1" smtClean="0"/>
              <a:t>Güten</a:t>
            </a:r>
            <a:r>
              <a:rPr lang="en-US" sz="2400" dirty="0" smtClean="0"/>
              <a:t> und </a:t>
            </a:r>
            <a:r>
              <a:rPr lang="en-US" sz="2400" dirty="0" err="1" smtClean="0"/>
              <a:t>Maximalfelder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</a:t>
            </a:r>
            <a:r>
              <a:rPr lang="en-US" sz="2400" dirty="0" err="1" smtClean="0"/>
              <a:t>Stickstoff-Behandlung</a:t>
            </a:r>
            <a:r>
              <a:rPr lang="en-US" sz="2400" dirty="0" smtClean="0"/>
              <a:t> (N-doping/infusion).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Aber: </a:t>
            </a:r>
            <a:r>
              <a:rPr lang="en-US" sz="2400" dirty="0" err="1" smtClean="0"/>
              <a:t>Effekte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</a:t>
            </a:r>
            <a:r>
              <a:rPr lang="en-US" sz="2400" dirty="0" err="1" smtClean="0"/>
              <a:t>teilweise</a:t>
            </a:r>
            <a:r>
              <a:rPr lang="en-US" sz="2400" dirty="0" smtClean="0"/>
              <a:t> </a:t>
            </a:r>
            <a:r>
              <a:rPr lang="en-US" sz="2400" dirty="0" err="1" smtClean="0"/>
              <a:t>unverstanden</a:t>
            </a:r>
            <a:r>
              <a:rPr lang="en-US" sz="2400" dirty="0" smtClean="0"/>
              <a:t>, </a:t>
            </a:r>
            <a:r>
              <a:rPr lang="en-US" sz="2400" dirty="0" err="1" smtClean="0"/>
              <a:t>Kryomoduldesign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schnelles</a:t>
            </a:r>
            <a:r>
              <a:rPr lang="en-US" sz="2400" dirty="0" smtClean="0"/>
              <a:t> </a:t>
            </a:r>
            <a:r>
              <a:rPr lang="en-US" sz="2400" dirty="0" err="1" smtClean="0"/>
              <a:t>Abkühlen</a:t>
            </a:r>
            <a:r>
              <a:rPr lang="en-US" sz="2400" dirty="0" smtClean="0"/>
              <a:t>, </a:t>
            </a:r>
            <a:r>
              <a:rPr lang="en-US" sz="2400" dirty="0" err="1" smtClean="0"/>
              <a:t>Thermoströme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4706253" y="1124744"/>
            <a:ext cx="4488364" cy="527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Tx/>
              <a:buNone/>
              <a:defRPr sz="2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Erfahrung</a:t>
            </a:r>
            <a:r>
              <a:rPr lang="en-US" sz="2400" dirty="0" smtClean="0"/>
              <a:t> XFEL </a:t>
            </a:r>
            <a:r>
              <a:rPr lang="en-US" sz="2400" dirty="0" err="1" smtClean="0"/>
              <a:t>Serien-produktion</a:t>
            </a:r>
            <a:r>
              <a:rPr lang="en-US" sz="2400" dirty="0" smtClean="0"/>
              <a:t> </a:t>
            </a:r>
            <a:r>
              <a:rPr lang="en-US" sz="2400" dirty="0" err="1" smtClean="0"/>
              <a:t>zeigt</a:t>
            </a:r>
            <a:r>
              <a:rPr lang="en-US" sz="2400" dirty="0" smtClean="0"/>
              <a:t> </a:t>
            </a:r>
            <a:r>
              <a:rPr lang="en-US" sz="2400" dirty="0" err="1" smtClean="0"/>
              <a:t>Machbarkeit</a:t>
            </a:r>
            <a:r>
              <a:rPr lang="en-US" sz="2400" dirty="0" smtClean="0"/>
              <a:t> von SRF </a:t>
            </a:r>
            <a:r>
              <a:rPr lang="en-US" sz="2400" dirty="0" err="1" smtClean="0"/>
              <a:t>Großprojekten</a:t>
            </a:r>
            <a:endParaRPr lang="en-US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Aber: </a:t>
            </a:r>
            <a:r>
              <a:rPr lang="en-US" sz="2400" dirty="0" err="1" smtClean="0"/>
              <a:t>Ausschuss</a:t>
            </a:r>
            <a:r>
              <a:rPr lang="en-US" sz="2400" dirty="0" smtClean="0"/>
              <a:t> in </a:t>
            </a:r>
            <a:r>
              <a:rPr lang="en-US" sz="2400" dirty="0" err="1" smtClean="0"/>
              <a:t>Serienproduktion</a:t>
            </a:r>
            <a:r>
              <a:rPr lang="en-US" sz="2400" dirty="0" smtClean="0"/>
              <a:t> </a:t>
            </a:r>
            <a:r>
              <a:rPr lang="en-US" sz="2400" dirty="0" err="1" smtClean="0"/>
              <a:t>wäre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</a:t>
            </a:r>
            <a:r>
              <a:rPr lang="en-US" sz="2400" dirty="0" err="1" smtClean="0"/>
              <a:t>viel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hoch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ILC</a:t>
            </a:r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8525" y="6149235"/>
            <a:ext cx="2092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A. </a:t>
            </a:r>
            <a:r>
              <a:rPr lang="en-US" dirty="0" err="1" smtClean="0"/>
              <a:t>Grasselino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5067560" y="6142313"/>
            <a:ext cx="1494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N. Walker,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Alternative </a:t>
            </a:r>
            <a:r>
              <a:rPr lang="en-US" dirty="0" err="1" smtClean="0"/>
              <a:t>Materialien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05.09.2019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17218" y="1124744"/>
            <a:ext cx="4814822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Supraleiter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höherer</a:t>
            </a:r>
            <a:r>
              <a:rPr lang="en-US" sz="2400" dirty="0" smtClean="0"/>
              <a:t> </a:t>
            </a:r>
            <a:r>
              <a:rPr lang="en-US" sz="2400" dirty="0" err="1" smtClean="0"/>
              <a:t>Sprungtemperatur</a:t>
            </a:r>
            <a:r>
              <a:rPr lang="en-US" sz="2400" dirty="0" smtClean="0"/>
              <a:t> und </a:t>
            </a:r>
            <a:r>
              <a:rPr lang="en-US" sz="2400" dirty="0" err="1" smtClean="0"/>
              <a:t>höherem</a:t>
            </a:r>
            <a:r>
              <a:rPr lang="en-US" sz="2400" dirty="0" smtClean="0"/>
              <a:t> </a:t>
            </a:r>
            <a:r>
              <a:rPr lang="en-US" sz="2400" dirty="0" err="1" smtClean="0"/>
              <a:t>kritischen</a:t>
            </a:r>
            <a:r>
              <a:rPr lang="en-US" sz="2400" dirty="0" smtClean="0"/>
              <a:t> </a:t>
            </a:r>
            <a:r>
              <a:rPr lang="en-US" sz="2400" dirty="0" err="1" smtClean="0"/>
              <a:t>Magnetfeld</a:t>
            </a:r>
            <a:r>
              <a:rPr lang="en-US" sz="2400" dirty="0" smtClean="0"/>
              <a:t> (</a:t>
            </a:r>
            <a:r>
              <a:rPr lang="en-US" sz="2400" dirty="0" err="1" smtClean="0"/>
              <a:t>z.B</a:t>
            </a:r>
            <a:r>
              <a:rPr lang="en-US" sz="2400" dirty="0"/>
              <a:t>. Nb</a:t>
            </a:r>
            <a:r>
              <a:rPr lang="en-US" sz="2400" baseline="-25000" dirty="0"/>
              <a:t>3</a:t>
            </a:r>
            <a:r>
              <a:rPr lang="en-US" sz="2400" dirty="0"/>
              <a:t>Sn, MgB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err="1" smtClean="0"/>
              <a:t>NbN</a:t>
            </a:r>
            <a:r>
              <a:rPr lang="en-US" sz="2400" dirty="0" smtClean="0"/>
              <a:t>) </a:t>
            </a:r>
            <a:r>
              <a:rPr lang="en-US" sz="2400" dirty="0" err="1" smtClean="0"/>
              <a:t>erlauben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prinzipiell</a:t>
            </a:r>
            <a:r>
              <a:rPr lang="en-US" sz="2400" dirty="0" smtClean="0"/>
              <a:t>) </a:t>
            </a:r>
            <a:r>
              <a:rPr lang="en-US" sz="2400" dirty="0" err="1" smtClean="0"/>
              <a:t>höhere</a:t>
            </a:r>
            <a:r>
              <a:rPr lang="en-US" sz="2400" dirty="0" smtClean="0"/>
              <a:t> </a:t>
            </a:r>
            <a:r>
              <a:rPr lang="en-US" sz="2400" dirty="0" err="1" smtClean="0"/>
              <a:t>Gradienten</a:t>
            </a:r>
            <a:r>
              <a:rPr lang="en-US" sz="2400" dirty="0" smtClean="0"/>
              <a:t> und </a:t>
            </a:r>
            <a:r>
              <a:rPr lang="en-US" sz="2400" dirty="0" err="1" smtClean="0"/>
              <a:t>höhere</a:t>
            </a:r>
            <a:r>
              <a:rPr lang="en-US" sz="2400" dirty="0" smtClean="0"/>
              <a:t> </a:t>
            </a:r>
            <a:r>
              <a:rPr lang="en-US" sz="2400" dirty="0" err="1" smtClean="0"/>
              <a:t>Güten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Aber: </a:t>
            </a:r>
            <a:r>
              <a:rPr lang="en-US" sz="2400" dirty="0" err="1" smtClean="0"/>
              <a:t>teilweise</a:t>
            </a:r>
            <a:r>
              <a:rPr lang="en-US" sz="2400" dirty="0" smtClean="0"/>
              <a:t> </a:t>
            </a:r>
            <a:r>
              <a:rPr lang="en-US" sz="2400" dirty="0" err="1" smtClean="0"/>
              <a:t>sehr</a:t>
            </a:r>
            <a:r>
              <a:rPr lang="en-US" sz="2400" dirty="0" smtClean="0"/>
              <a:t> </a:t>
            </a:r>
            <a:r>
              <a:rPr lang="en-US" sz="2400" dirty="0" err="1" smtClean="0"/>
              <a:t>schwierige</a:t>
            </a:r>
            <a:r>
              <a:rPr lang="en-US" sz="2400" dirty="0" smtClean="0"/>
              <a:t> </a:t>
            </a:r>
            <a:r>
              <a:rPr lang="en-US" sz="2400" dirty="0" err="1" smtClean="0"/>
              <a:t>Herstellung</a:t>
            </a:r>
            <a:r>
              <a:rPr lang="en-US" sz="2400" dirty="0" smtClean="0"/>
              <a:t>, Sputtering vs. Vapor Diffusion,…</a:t>
            </a:r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9" name="Grafik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2" y="4221088"/>
            <a:ext cx="3924419" cy="2002080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962" y="3429000"/>
            <a:ext cx="3502036" cy="26501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870" y="116632"/>
            <a:ext cx="2343637" cy="3042751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78525" y="6149235"/>
            <a:ext cx="3823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N. </a:t>
            </a:r>
            <a:r>
              <a:rPr lang="en-US" dirty="0" err="1" smtClean="0"/>
              <a:t>Schäfer</a:t>
            </a:r>
            <a:r>
              <a:rPr lang="en-US" dirty="0" smtClean="0"/>
              <a:t>, TU Da, Nb</a:t>
            </a:r>
            <a:r>
              <a:rPr lang="en-US" baseline="-25000" dirty="0" smtClean="0"/>
              <a:t>3</a:t>
            </a:r>
            <a:r>
              <a:rPr lang="en-US" dirty="0" smtClean="0"/>
              <a:t>Sn auf </a:t>
            </a:r>
            <a:r>
              <a:rPr lang="en-US" dirty="0" err="1" smtClean="0"/>
              <a:t>Glas</a:t>
            </a:r>
            <a:r>
              <a:rPr lang="en-US" dirty="0" smtClean="0"/>
              <a:t> </a:t>
            </a:r>
            <a:r>
              <a:rPr lang="en-US" dirty="0" err="1" smtClean="0"/>
              <a:t>gedampft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4695962" y="6012816"/>
            <a:ext cx="3607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S. Posen, </a:t>
            </a:r>
            <a:r>
              <a:rPr lang="en-US" dirty="0" err="1" smtClean="0"/>
              <a:t>Fermilab</a:t>
            </a:r>
            <a:r>
              <a:rPr lang="en-US" dirty="0" smtClean="0"/>
              <a:t>, Nb</a:t>
            </a:r>
            <a:r>
              <a:rPr lang="en-US" baseline="-25000" dirty="0" smtClean="0"/>
              <a:t>3</a:t>
            </a:r>
            <a:r>
              <a:rPr lang="en-US" dirty="0" smtClean="0"/>
              <a:t>Sn auf Bulk </a:t>
            </a:r>
            <a:r>
              <a:rPr lang="en-US" dirty="0" err="1" smtClean="0"/>
              <a:t>Niob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“Wuppertal” </a:t>
            </a:r>
            <a:r>
              <a:rPr lang="en-US" dirty="0" err="1" smtClean="0"/>
              <a:t>Methode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5236947" y="3018438"/>
            <a:ext cx="3301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err="1" smtClean="0"/>
              <a:t>NbN</a:t>
            </a:r>
            <a:r>
              <a:rPr lang="en-US" dirty="0" smtClean="0"/>
              <a:t> </a:t>
            </a:r>
            <a:r>
              <a:rPr lang="en-US" dirty="0" err="1" smtClean="0"/>
              <a:t>Phasendiagramm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-Phase in 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Langzeit</a:t>
            </a:r>
            <a:r>
              <a:rPr lang="en-US" dirty="0" err="1"/>
              <a:t>-</a:t>
            </a:r>
            <a:r>
              <a:rPr lang="en-US" dirty="0" err="1" smtClean="0"/>
              <a:t>Betrieb</a:t>
            </a:r>
            <a:r>
              <a:rPr lang="en-US" dirty="0" smtClean="0"/>
              <a:t> von SRF Anlagen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658793"/>
            <a:ext cx="3277689" cy="248048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780928"/>
            <a:ext cx="4930361" cy="3456384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117218" y="980728"/>
            <a:ext cx="8775262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Langzeitbetrieb</a:t>
            </a:r>
            <a:r>
              <a:rPr lang="en-US" sz="2400" dirty="0" smtClean="0"/>
              <a:t> </a:t>
            </a:r>
            <a:r>
              <a:rPr lang="en-US" sz="2400" dirty="0" err="1" smtClean="0"/>
              <a:t>Abnahme</a:t>
            </a:r>
            <a:r>
              <a:rPr lang="en-US" sz="2400" dirty="0" smtClean="0"/>
              <a:t> der </a:t>
            </a:r>
            <a:r>
              <a:rPr lang="en-US" sz="2400" dirty="0" err="1" smtClean="0"/>
              <a:t>ürsprünglichen</a:t>
            </a:r>
            <a:r>
              <a:rPr lang="en-US" sz="2400" dirty="0" smtClean="0"/>
              <a:t> Performance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Gründe</a:t>
            </a:r>
            <a:r>
              <a:rPr lang="en-US" sz="2400" dirty="0"/>
              <a:t> </a:t>
            </a:r>
            <a:r>
              <a:rPr lang="en-US" sz="2400" dirty="0" err="1" smtClean="0"/>
              <a:t>z.B</a:t>
            </a:r>
            <a:r>
              <a:rPr lang="en-US" sz="2400" dirty="0" smtClean="0"/>
              <a:t>. </a:t>
            </a:r>
            <a:r>
              <a:rPr lang="en-US" sz="2400" dirty="0" err="1" smtClean="0"/>
              <a:t>Partikelproduktion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</a:t>
            </a:r>
            <a:r>
              <a:rPr lang="en-US" sz="2400" dirty="0" err="1" smtClean="0"/>
              <a:t>Vakuumventile</a:t>
            </a:r>
            <a:r>
              <a:rPr lang="en-US" sz="2400" dirty="0" smtClean="0"/>
              <a:t>, </a:t>
            </a:r>
            <a:r>
              <a:rPr lang="en-US" sz="2400" dirty="0" err="1" smtClean="0"/>
              <a:t>Diagnosetargets</a:t>
            </a:r>
            <a:r>
              <a:rPr lang="en-US" sz="2400" dirty="0" smtClean="0"/>
              <a:t>, </a:t>
            </a:r>
            <a:r>
              <a:rPr lang="en-US" sz="2400" dirty="0" err="1" smtClean="0"/>
              <a:t>Strahlverluste</a:t>
            </a:r>
            <a:r>
              <a:rPr lang="en-US" sz="2400" dirty="0" smtClean="0"/>
              <a:t>, </a:t>
            </a:r>
            <a:r>
              <a:rPr lang="en-US" sz="2400" dirty="0" err="1" smtClean="0"/>
              <a:t>Vakuumeinbrüche</a:t>
            </a:r>
            <a:r>
              <a:rPr lang="en-US" sz="2400" dirty="0" smtClean="0"/>
              <a:t>,..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Nicht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alles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zu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verhindern</a:t>
            </a:r>
            <a:r>
              <a:rPr lang="en-US" sz="2400" dirty="0" smtClean="0">
                <a:sym typeface="Wingdings" panose="05000000000000000000" pitchFamily="2" charset="2"/>
              </a:rPr>
              <a:t>. </a:t>
            </a:r>
            <a:r>
              <a:rPr lang="en-US" sz="2400" dirty="0" err="1" smtClean="0">
                <a:sym typeface="Wingdings" panose="05000000000000000000" pitchFamily="2" charset="2"/>
              </a:rPr>
              <a:t>Strategien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zur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regelmäßigen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Wartung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  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     und </a:t>
            </a:r>
            <a:r>
              <a:rPr lang="en-US" sz="2400" dirty="0" err="1" smtClean="0">
                <a:sym typeface="Wingdings" panose="05000000000000000000" pitchFamily="2" charset="2"/>
              </a:rPr>
              <a:t>Erforschung</a:t>
            </a:r>
            <a:r>
              <a:rPr lang="en-US" sz="2400" dirty="0" smtClean="0">
                <a:sym typeface="Wingdings" panose="05000000000000000000" pitchFamily="2" charset="2"/>
              </a:rPr>
              <a:t> von </a:t>
            </a:r>
            <a:r>
              <a:rPr lang="en-US" sz="2400" dirty="0" err="1" smtClean="0">
                <a:sym typeface="Wingdings" panose="05000000000000000000" pitchFamily="2" charset="2"/>
              </a:rPr>
              <a:t>Degradationsquellen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notwendig</a:t>
            </a:r>
            <a:r>
              <a:rPr lang="en-US" sz="2400" dirty="0" smtClean="0">
                <a:sym typeface="Wingdings" panose="05000000000000000000" pitchFamily="2" charset="2"/>
              </a:rPr>
              <a:t>. 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8525" y="6149235"/>
            <a:ext cx="1375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C. Reece, JLAB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5589859" y="6087308"/>
            <a:ext cx="1524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A. Arnold, HZDR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5989780" y="2788315"/>
            <a:ext cx="30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</a:rPr>
              <a:t>Herbst</a:t>
            </a:r>
            <a:r>
              <a:rPr lang="en-US" dirty="0" smtClean="0">
                <a:solidFill>
                  <a:srgbClr val="FF0000"/>
                </a:solidFill>
              </a:rPr>
              <a:t> 2020: </a:t>
            </a:r>
            <a:r>
              <a:rPr lang="en-US" dirty="0" err="1" smtClean="0">
                <a:solidFill>
                  <a:srgbClr val="FF0000"/>
                </a:solidFill>
              </a:rPr>
              <a:t>Nächster</a:t>
            </a:r>
            <a:r>
              <a:rPr lang="en-US" dirty="0" smtClean="0">
                <a:solidFill>
                  <a:srgbClr val="FF0000"/>
                </a:solidFill>
              </a:rPr>
              <a:t> “Dirty SRF”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Workshop am HIM (Mainz)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Anforderungen</a:t>
            </a:r>
            <a:r>
              <a:rPr lang="en-US" dirty="0" smtClean="0"/>
              <a:t> </a:t>
            </a:r>
            <a:r>
              <a:rPr lang="en-US" dirty="0" err="1" smtClean="0"/>
              <a:t>zukünftiger</a:t>
            </a:r>
            <a:r>
              <a:rPr lang="en-US" dirty="0" smtClean="0"/>
              <a:t> Beschleuniger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17218" y="980728"/>
            <a:ext cx="8775262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FCC Design Report:</a:t>
            </a:r>
          </a:p>
          <a:p>
            <a:pPr marL="120015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400 MHz Cavities, ca. 400 </a:t>
            </a:r>
            <a:r>
              <a:rPr lang="en-US" sz="2000" dirty="0" err="1" smtClean="0"/>
              <a:t>Stück</a:t>
            </a:r>
            <a:r>
              <a:rPr lang="en-US" sz="2000" dirty="0" smtClean="0"/>
              <a:t> </a:t>
            </a:r>
            <a:r>
              <a:rPr lang="en-US" sz="2000" dirty="0" err="1" smtClean="0"/>
              <a:t>bei</a:t>
            </a:r>
            <a:r>
              <a:rPr lang="en-US" sz="2000" dirty="0" smtClean="0"/>
              <a:t> ~10 MV/m @ 4.5 K</a:t>
            </a:r>
          </a:p>
          <a:p>
            <a:pPr marL="120015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/>
              <a:t>Alternativ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tt: 800 MHz, 20 MV/m @2K</a:t>
            </a:r>
          </a:p>
          <a:p>
            <a:pPr lvl="1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Nb</a:t>
            </a:r>
            <a:r>
              <a:rPr lang="en-US" sz="2000" dirty="0" smtClean="0">
                <a:sym typeface="Wingdings" panose="05000000000000000000" pitchFamily="2" charset="2"/>
              </a:rPr>
              <a:t> auf </a:t>
            </a:r>
            <a:r>
              <a:rPr lang="en-US" sz="2000" dirty="0" err="1" smtClean="0">
                <a:sym typeface="Wingdings" panose="05000000000000000000" pitchFamily="2" charset="2"/>
              </a:rPr>
              <a:t>Kupfer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bzw</a:t>
            </a:r>
            <a:r>
              <a:rPr lang="en-US" sz="2000" dirty="0" smtClean="0">
                <a:sym typeface="Wingdings" panose="05000000000000000000" pitchFamily="2" charset="2"/>
              </a:rPr>
              <a:t>. Nb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Sn auf </a:t>
            </a:r>
            <a:r>
              <a:rPr lang="en-US" sz="2000" dirty="0" err="1" smtClean="0">
                <a:sym typeface="Wingdings" panose="05000000000000000000" pitchFamily="2" charset="2"/>
              </a:rPr>
              <a:t>Kupfer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derzeit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Methode</a:t>
            </a:r>
            <a:r>
              <a:rPr lang="en-US" sz="2000" dirty="0" smtClean="0">
                <a:sym typeface="Wingdings" panose="05000000000000000000" pitchFamily="2" charset="2"/>
              </a:rPr>
              <a:t> der Wahl. Muss in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     </a:t>
            </a:r>
            <a:r>
              <a:rPr lang="en-US" sz="2000" dirty="0" err="1" smtClean="0">
                <a:sym typeface="Wingdings" panose="05000000000000000000" pitchFamily="2" charset="2"/>
              </a:rPr>
              <a:t>zuverlässige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Serienproduktion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überführt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werden</a:t>
            </a:r>
            <a:endParaRPr lang="en-US" sz="2000" dirty="0" smtClean="0"/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ILC:</a:t>
            </a:r>
          </a:p>
          <a:p>
            <a:pPr marL="120015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32 MV/m </a:t>
            </a:r>
            <a:r>
              <a:rPr lang="en-US" sz="2000" dirty="0" err="1" smtClean="0"/>
              <a:t>bei</a:t>
            </a:r>
            <a:r>
              <a:rPr lang="en-US" sz="2000" dirty="0" smtClean="0"/>
              <a:t>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&gt; 1x10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 err="1" smtClean="0"/>
              <a:t>gefordert</a:t>
            </a:r>
            <a:r>
              <a:rPr lang="en-US" sz="2000" dirty="0" smtClean="0"/>
              <a:t>, 16000 Cavities, 31 km Tunnel</a:t>
            </a:r>
          </a:p>
          <a:p>
            <a:pPr lvl="1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Industrielle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Serienproduktion</a:t>
            </a:r>
            <a:r>
              <a:rPr lang="en-US" sz="2000" dirty="0" smtClean="0">
                <a:sym typeface="Wingdings" panose="05000000000000000000" pitchFamily="2" charset="2"/>
              </a:rPr>
              <a:t> auf </a:t>
            </a:r>
            <a:r>
              <a:rPr lang="en-US" sz="2000" dirty="0" err="1" smtClean="0">
                <a:sym typeface="Wingdings" panose="05000000000000000000" pitchFamily="2" charset="2"/>
              </a:rPr>
              <a:t>noch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höherem</a:t>
            </a:r>
            <a:r>
              <a:rPr lang="en-US" sz="2000" dirty="0" smtClean="0">
                <a:sym typeface="Wingdings" panose="05000000000000000000" pitchFamily="2" charset="2"/>
              </a:rPr>
              <a:t> Level </a:t>
            </a:r>
            <a:r>
              <a:rPr lang="en-US" sz="2000" dirty="0" err="1" smtClean="0">
                <a:sym typeface="Wingdings" panose="05000000000000000000" pitchFamily="2" charset="2"/>
              </a:rPr>
              <a:t>als</a:t>
            </a:r>
            <a:r>
              <a:rPr lang="en-US" sz="2000" dirty="0" smtClean="0">
                <a:sym typeface="Wingdings" panose="05000000000000000000" pitchFamily="2" charset="2"/>
              </a:rPr>
              <a:t> XFEL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	  </a:t>
            </a:r>
            <a:r>
              <a:rPr lang="en-US" sz="2000" dirty="0" err="1" smtClean="0">
                <a:sym typeface="Wingdings" panose="05000000000000000000" pitchFamily="2" charset="2"/>
              </a:rPr>
              <a:t>notwendig</a:t>
            </a:r>
            <a:endParaRPr lang="en-US" sz="2000" dirty="0" smtClean="0"/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GW ERLs (</a:t>
            </a:r>
            <a:r>
              <a:rPr lang="en-US" sz="2400" dirty="0" err="1" smtClean="0">
                <a:sym typeface="Wingdings" panose="05000000000000000000" pitchFamily="2" charset="2"/>
              </a:rPr>
              <a:t>LHeC</a:t>
            </a:r>
            <a:r>
              <a:rPr lang="en-US" sz="2400" dirty="0" smtClean="0">
                <a:sym typeface="Wingdings" panose="05000000000000000000" pitchFamily="2" charset="2"/>
              </a:rPr>
              <a:t>, FCC eh, </a:t>
            </a:r>
            <a:r>
              <a:rPr lang="en-US" sz="2400" dirty="0" err="1" smtClean="0">
                <a:sym typeface="Wingdings" panose="05000000000000000000" pitchFamily="2" charset="2"/>
              </a:rPr>
              <a:t>eRHIC</a:t>
            </a:r>
            <a:r>
              <a:rPr lang="en-US" sz="2400" dirty="0" smtClean="0">
                <a:sym typeface="Wingdings" panose="05000000000000000000" pitchFamily="2" charset="2"/>
              </a:rPr>
              <a:t>), Synchrotrons (Bessy VSR)</a:t>
            </a:r>
          </a:p>
          <a:p>
            <a:pPr marL="120015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ym typeface="Wingdings" panose="05000000000000000000" pitchFamily="2" charset="2"/>
              </a:rPr>
              <a:t>Riesige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cw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Strahlleistung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hohe</a:t>
            </a:r>
            <a:r>
              <a:rPr lang="en-US" sz="2000" dirty="0" smtClean="0">
                <a:sym typeface="Wingdings" panose="05000000000000000000" pitchFamily="2" charset="2"/>
              </a:rPr>
              <a:t> HOM </a:t>
            </a:r>
            <a:r>
              <a:rPr lang="en-US" sz="2000" dirty="0" err="1" smtClean="0">
                <a:sym typeface="Wingdings" panose="05000000000000000000" pitchFamily="2" charset="2"/>
              </a:rPr>
              <a:t>Lasten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Dämpfung</a:t>
            </a:r>
            <a:r>
              <a:rPr lang="en-US" sz="2000" dirty="0" smtClean="0">
                <a:sym typeface="Wingdings" panose="05000000000000000000" pitchFamily="2" charset="2"/>
              </a:rPr>
              <a:t> von HOMs, </a:t>
            </a:r>
            <a:r>
              <a:rPr lang="en-US" sz="2000" dirty="0" err="1" smtClean="0">
                <a:sym typeface="Wingdings" panose="05000000000000000000" pitchFamily="2" charset="2"/>
              </a:rPr>
              <a:t>Abführen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hoher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Leistungen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aus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kalten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Bereichen</a:t>
            </a:r>
            <a:endParaRPr lang="en-US" sz="2000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2915816" y="1844824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SRF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Hadronen</a:t>
            </a:r>
            <a:r>
              <a:rPr lang="en-US" dirty="0" smtClean="0"/>
              <a:t> Linacs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17218" y="896724"/>
            <a:ext cx="8775262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Ansatz von GSI/HIM, GU Frankfurt:</a:t>
            </a:r>
          </a:p>
          <a:p>
            <a:pPr marL="120015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SRF CW </a:t>
            </a:r>
            <a:r>
              <a:rPr lang="en-US" sz="2000" dirty="0" err="1" smtClean="0"/>
              <a:t>Linac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Schwerionen</a:t>
            </a:r>
            <a:r>
              <a:rPr lang="en-US" sz="2000" dirty="0" smtClean="0"/>
              <a:t> (</a:t>
            </a:r>
            <a:r>
              <a:rPr lang="en-US" sz="2000" dirty="0" err="1" smtClean="0"/>
              <a:t>vor</a:t>
            </a:r>
            <a:r>
              <a:rPr lang="en-US" sz="2000" dirty="0" smtClean="0"/>
              <a:t> </a:t>
            </a:r>
            <a:r>
              <a:rPr lang="en-US" sz="2000" dirty="0" err="1" smtClean="0"/>
              <a:t>allem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Superschwere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)</a:t>
            </a:r>
          </a:p>
          <a:p>
            <a:pPr marL="120015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/>
              <a:t>Basiert</a:t>
            </a:r>
            <a:r>
              <a:rPr lang="en-US" sz="2000" dirty="0" smtClean="0"/>
              <a:t> auf CH </a:t>
            </a:r>
            <a:r>
              <a:rPr lang="en-US" sz="2000" dirty="0" err="1" smtClean="0"/>
              <a:t>Kavitäten</a:t>
            </a:r>
            <a:r>
              <a:rPr lang="en-US" sz="2000" dirty="0" smtClean="0"/>
              <a:t> (GU Frankfurt </a:t>
            </a:r>
            <a:r>
              <a:rPr lang="en-US" sz="2000" dirty="0" err="1" smtClean="0"/>
              <a:t>Entwicklung</a:t>
            </a:r>
            <a:r>
              <a:rPr lang="en-US" sz="2000" dirty="0" smtClean="0"/>
              <a:t>)</a:t>
            </a:r>
          </a:p>
          <a:p>
            <a:pPr marL="120015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/>
              <a:t>Erste</a:t>
            </a:r>
            <a:r>
              <a:rPr lang="en-US" sz="2000" dirty="0" smtClean="0"/>
              <a:t> </a:t>
            </a:r>
            <a:r>
              <a:rPr lang="en-US" sz="2000" dirty="0" err="1" smtClean="0"/>
              <a:t>Ionenstrahlen</a:t>
            </a:r>
            <a:r>
              <a:rPr lang="en-US" sz="2000" dirty="0" smtClean="0"/>
              <a:t> </a:t>
            </a:r>
            <a:r>
              <a:rPr lang="en-US" sz="2000" dirty="0" err="1" smtClean="0"/>
              <a:t>bereits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Prototyp</a:t>
            </a:r>
            <a:r>
              <a:rPr lang="en-US" sz="2000" dirty="0" smtClean="0"/>
              <a:t> </a:t>
            </a:r>
            <a:r>
              <a:rPr lang="en-US" sz="2000" dirty="0" err="1" smtClean="0"/>
              <a:t>beschleunigt</a:t>
            </a: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25144"/>
            <a:ext cx="7804654" cy="16603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965" y="2402367"/>
            <a:ext cx="4554107" cy="23227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18" y="2413415"/>
            <a:ext cx="3619727" cy="241048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95191" y="6241835"/>
            <a:ext cx="450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err="1" smtClean="0"/>
              <a:t>Bilder</a:t>
            </a:r>
            <a:r>
              <a:rPr lang="en-US" dirty="0" smtClean="0"/>
              <a:t>: AGs Barth &amp; </a:t>
            </a:r>
            <a:r>
              <a:rPr lang="en-US" dirty="0" err="1" smtClean="0"/>
              <a:t>Podlech</a:t>
            </a:r>
            <a:r>
              <a:rPr lang="en-US" dirty="0" smtClean="0"/>
              <a:t>, GSI, HIM, GU Frankfurt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Koppler</a:t>
            </a:r>
            <a:r>
              <a:rPr lang="en-US" dirty="0" smtClean="0"/>
              <a:t>/LLRF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17218" y="1124744"/>
            <a:ext cx="4454782" cy="52758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err="1" smtClean="0"/>
              <a:t>Koppler</a:t>
            </a:r>
            <a:r>
              <a:rPr lang="en-US" sz="2400" dirty="0" smtClean="0"/>
              <a:t>: </a:t>
            </a:r>
            <a:r>
              <a:rPr lang="en-US" sz="2400" dirty="0" err="1" smtClean="0"/>
              <a:t>immer</a:t>
            </a:r>
            <a:r>
              <a:rPr lang="en-US" sz="2400" dirty="0" smtClean="0"/>
              <a:t> </a:t>
            </a:r>
            <a:r>
              <a:rPr lang="en-US" sz="2400" dirty="0" err="1" smtClean="0"/>
              <a:t>höhere</a:t>
            </a:r>
            <a:r>
              <a:rPr lang="en-US" sz="2400" dirty="0" smtClean="0"/>
              <a:t> </a:t>
            </a:r>
            <a:r>
              <a:rPr lang="en-US" sz="2400" dirty="0" err="1" smtClean="0"/>
              <a:t>Leistungen</a:t>
            </a:r>
            <a:r>
              <a:rPr lang="en-US" sz="2400" dirty="0" smtClean="0"/>
              <a:t> in </a:t>
            </a:r>
            <a:r>
              <a:rPr lang="en-US" sz="2400" dirty="0" err="1" smtClean="0"/>
              <a:t>cw</a:t>
            </a:r>
            <a:r>
              <a:rPr lang="en-US" sz="2400" dirty="0" smtClean="0"/>
              <a:t> </a:t>
            </a:r>
            <a:r>
              <a:rPr lang="en-US" sz="2400" dirty="0" err="1" smtClean="0"/>
              <a:t>gefordert</a:t>
            </a:r>
            <a:r>
              <a:rPr lang="en-US" sz="2400" dirty="0" smtClean="0"/>
              <a:t>. (</a:t>
            </a:r>
            <a:r>
              <a:rPr lang="en-US" sz="2400" dirty="0" err="1" smtClean="0"/>
              <a:t>z.B</a:t>
            </a:r>
            <a:r>
              <a:rPr lang="en-US" sz="2400" dirty="0" smtClean="0"/>
              <a:t>. 1MW </a:t>
            </a:r>
            <a:r>
              <a:rPr lang="en-US" sz="2400" dirty="0" err="1" smtClean="0"/>
              <a:t>cw</a:t>
            </a:r>
            <a:r>
              <a:rPr lang="en-US" sz="2400" dirty="0" smtClean="0"/>
              <a:t> (400 MHz) </a:t>
            </a:r>
            <a:r>
              <a:rPr lang="en-US" sz="2400" dirty="0" err="1" smtClean="0"/>
              <a:t>bei</a:t>
            </a:r>
            <a:r>
              <a:rPr lang="en-US" sz="2400" dirty="0" smtClean="0"/>
              <a:t> FCC </a:t>
            </a:r>
            <a:r>
              <a:rPr lang="en-US" sz="2400" dirty="0" err="1" smtClean="0"/>
              <a:t>ee</a:t>
            </a:r>
            <a:r>
              <a:rPr lang="en-US" sz="2400" dirty="0" smtClean="0"/>
              <a:t>)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err="1" smtClean="0"/>
              <a:t>Noch</a:t>
            </a:r>
            <a:r>
              <a:rPr lang="en-US" sz="2400" dirty="0" smtClean="0"/>
              <a:t> </a:t>
            </a:r>
            <a:r>
              <a:rPr lang="en-US" sz="2400" dirty="0" err="1" smtClean="0"/>
              <a:t>viel</a:t>
            </a:r>
            <a:r>
              <a:rPr lang="en-US" sz="2400" dirty="0" smtClean="0"/>
              <a:t> </a:t>
            </a:r>
            <a:r>
              <a:rPr lang="en-US" sz="2400" dirty="0" err="1" smtClean="0"/>
              <a:t>Forschung</a:t>
            </a:r>
            <a:r>
              <a:rPr lang="en-US" sz="2400" dirty="0" smtClean="0"/>
              <a:t> </a:t>
            </a:r>
            <a:r>
              <a:rPr lang="en-US" sz="2400" dirty="0" err="1" smtClean="0"/>
              <a:t>nötig</a:t>
            </a:r>
            <a:r>
              <a:rPr lang="en-US" sz="2400" dirty="0" smtClean="0"/>
              <a:t>. </a:t>
            </a:r>
            <a:r>
              <a:rPr lang="en-US" sz="2400" dirty="0" err="1" smtClean="0"/>
              <a:t>Auch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 smtClean="0"/>
              <a:t>bezüglich</a:t>
            </a:r>
            <a:r>
              <a:rPr lang="en-US" sz="2400" dirty="0" smtClean="0"/>
              <a:t> HF Sender. </a:t>
            </a:r>
            <a:r>
              <a:rPr lang="en-US" sz="2400" dirty="0" err="1" smtClean="0"/>
              <a:t>Effizienz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 smtClean="0"/>
              <a:t>wichtig</a:t>
            </a:r>
            <a:r>
              <a:rPr lang="en-US" sz="2400" dirty="0" smtClean="0"/>
              <a:t>, </a:t>
            </a:r>
            <a:r>
              <a:rPr lang="en-US" sz="2400" dirty="0" err="1" smtClean="0"/>
              <a:t>insbesondere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 smtClean="0"/>
              <a:t>Großprojekten</a:t>
            </a:r>
            <a:r>
              <a:rPr lang="en-US" sz="2400" dirty="0" smtClean="0"/>
              <a:t> (</a:t>
            </a:r>
            <a:r>
              <a:rPr lang="en-US" sz="2400" dirty="0" err="1" smtClean="0"/>
              <a:t>viele</a:t>
            </a:r>
            <a:r>
              <a:rPr lang="en-US" sz="2400" dirty="0" smtClean="0"/>
              <a:t> HF Sender)</a:t>
            </a:r>
            <a:endParaRPr lang="en-US" sz="24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2400" dirty="0" smtClean="0"/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706253" y="1124744"/>
            <a:ext cx="4488364" cy="527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Tx/>
              <a:buNone/>
              <a:defRPr sz="2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LLRF: </a:t>
            </a:r>
            <a:r>
              <a:rPr lang="en-US" sz="2400" dirty="0" err="1" smtClean="0"/>
              <a:t>stabiler</a:t>
            </a:r>
            <a:r>
              <a:rPr lang="en-US" sz="2400" dirty="0" smtClean="0"/>
              <a:t> </a:t>
            </a:r>
            <a:r>
              <a:rPr lang="en-US" sz="2400" dirty="0" err="1" smtClean="0"/>
              <a:t>Betrieb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r>
              <a:rPr lang="en-US" sz="2400" dirty="0" err="1" smtClean="0"/>
              <a:t>hoher</a:t>
            </a:r>
            <a:r>
              <a:rPr lang="en-US" sz="2400" dirty="0" smtClean="0"/>
              <a:t> </a:t>
            </a:r>
            <a:r>
              <a:rPr lang="en-US" sz="2400" dirty="0" err="1" smtClean="0"/>
              <a:t>Regelgenauigkeit</a:t>
            </a:r>
            <a:r>
              <a:rPr lang="en-US" sz="2400" dirty="0" smtClean="0"/>
              <a:t>. </a:t>
            </a:r>
            <a:r>
              <a:rPr lang="en-US" sz="2400" dirty="0" err="1" smtClean="0"/>
              <a:t>Ausregeln</a:t>
            </a:r>
            <a:r>
              <a:rPr lang="en-US" sz="2400" dirty="0" smtClean="0"/>
              <a:t> von </a:t>
            </a:r>
            <a:r>
              <a:rPr lang="en-US" sz="2400" dirty="0" err="1" smtClean="0"/>
              <a:t>Mikrophonie</a:t>
            </a:r>
            <a:r>
              <a:rPr lang="en-US" sz="2400" dirty="0" smtClean="0"/>
              <a:t>. </a:t>
            </a:r>
            <a:r>
              <a:rPr lang="en-US" sz="2400" dirty="0" err="1" smtClean="0"/>
              <a:t>Umgang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wechselnden</a:t>
            </a:r>
            <a:r>
              <a:rPr lang="en-US" sz="2400" dirty="0" smtClean="0"/>
              <a:t> </a:t>
            </a:r>
            <a:r>
              <a:rPr lang="en-US" sz="2400" dirty="0" err="1" smtClean="0"/>
              <a:t>Strahllasten</a:t>
            </a:r>
            <a:r>
              <a:rPr lang="en-US" sz="2400" dirty="0" smtClean="0"/>
              <a:t>,…</a:t>
            </a:r>
            <a:endParaRPr lang="en-US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Fortschritte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im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Bereich</a:t>
            </a:r>
            <a:r>
              <a:rPr lang="en-US" sz="2400" dirty="0" smtClean="0">
                <a:sym typeface="Wingdings" panose="05000000000000000000" pitchFamily="2" charset="2"/>
              </a:rPr>
              <a:t> LLRF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     </a:t>
            </a:r>
            <a:r>
              <a:rPr lang="en-US" sz="2400" dirty="0" err="1" smtClean="0">
                <a:sym typeface="Wingdings" panose="05000000000000000000" pitchFamily="2" charset="2"/>
              </a:rPr>
              <a:t>erlauben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höheres</a:t>
            </a:r>
            <a:r>
              <a:rPr lang="en-US" sz="2400" dirty="0" smtClean="0">
                <a:sym typeface="Wingdings" panose="05000000000000000000" pitchFamily="2" charset="2"/>
              </a:rPr>
              <a:t> Q</a:t>
            </a:r>
            <a:r>
              <a:rPr lang="en-US" sz="2400" baseline="-25000" dirty="0" smtClean="0">
                <a:sym typeface="Wingdings" panose="05000000000000000000" pitchFamily="2" charset="2"/>
              </a:rPr>
              <a:t>ext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damit</a:t>
            </a:r>
            <a:r>
              <a:rPr lang="en-US" sz="2400" dirty="0" smtClean="0">
                <a:sym typeface="Wingdings" panose="05000000000000000000" pitchFamily="2" charset="2"/>
              </a:rPr>
              <a:t/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     </a:t>
            </a:r>
            <a:r>
              <a:rPr lang="en-US" sz="2400" dirty="0" err="1" smtClean="0">
                <a:sym typeface="Wingdings" panose="05000000000000000000" pitchFamily="2" charset="2"/>
              </a:rPr>
              <a:t>niedrigere</a:t>
            </a:r>
            <a:r>
              <a:rPr lang="en-US" sz="2400" dirty="0" smtClean="0">
                <a:sym typeface="Wingdings" panose="05000000000000000000" pitchFamily="2" charset="2"/>
              </a:rPr>
              <a:t> P</a:t>
            </a:r>
            <a:r>
              <a:rPr lang="en-US" sz="2400" baseline="-25000" dirty="0" smtClean="0">
                <a:sym typeface="Wingdings" panose="05000000000000000000" pitchFamily="2" charset="2"/>
              </a:rPr>
              <a:t>for</a:t>
            </a:r>
            <a:r>
              <a:rPr lang="en-US" sz="2400" dirty="0" smtClean="0">
                <a:sym typeface="Wingdings" panose="05000000000000000000" pitchFamily="2" charset="2"/>
              </a:rPr>
              <a:t> (</a:t>
            </a:r>
            <a:r>
              <a:rPr lang="en-US" sz="2400" dirty="0" err="1" smtClean="0">
                <a:sym typeface="Wingdings" panose="05000000000000000000" pitchFamily="2" charset="2"/>
              </a:rPr>
              <a:t>siehe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Koppler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30752"/>
            <a:ext cx="2371649" cy="307293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79712" y="5805264"/>
            <a:ext cx="173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LHC </a:t>
            </a:r>
            <a:r>
              <a:rPr lang="en-US" dirty="0" err="1" smtClean="0"/>
              <a:t>Koppler</a:t>
            </a:r>
            <a:r>
              <a:rPr lang="en-US" dirty="0" smtClean="0"/>
              <a:t>, CERN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6"/>
          <a:stretch/>
        </p:blipFill>
        <p:spPr>
          <a:xfrm>
            <a:off x="4706253" y="3797674"/>
            <a:ext cx="4402251" cy="183161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641169" y="5990242"/>
            <a:ext cx="147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505064"/>
                </a:solidFill>
              </a:defRPr>
            </a:lvl1pPr>
          </a:lstStyle>
          <a:p>
            <a:r>
              <a:rPr lang="en-US" dirty="0" smtClean="0"/>
              <a:t>µTCA Lab,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/</a:t>
            </a:r>
            <a:r>
              <a:rPr lang="en-US" dirty="0" err="1" smtClean="0"/>
              <a:t>Strategie</a:t>
            </a:r>
            <a:r>
              <a:rPr lang="en-US" dirty="0" smtClean="0"/>
              <a:t> 2030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04.09.2019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4704"/>
            <a:ext cx="599932" cy="599932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97768" y="1249487"/>
            <a:ext cx="8748464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Beschleunigerforschung in Deutschland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aktiv</a:t>
            </a:r>
            <a:r>
              <a:rPr lang="en-US" dirty="0" smtClean="0"/>
              <a:t> und </a:t>
            </a:r>
            <a:r>
              <a:rPr lang="en-US" dirty="0" err="1" smtClean="0"/>
              <a:t>erfolgreich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Bereich</a:t>
            </a:r>
            <a:r>
              <a:rPr lang="en-US" dirty="0" smtClean="0"/>
              <a:t> SRF (</a:t>
            </a:r>
            <a:r>
              <a:rPr lang="en-US" dirty="0" err="1" smtClean="0"/>
              <a:t>v.a.</a:t>
            </a:r>
            <a:r>
              <a:rPr lang="en-US" dirty="0" smtClean="0"/>
              <a:t> Helmholtz </a:t>
            </a:r>
            <a:r>
              <a:rPr lang="en-US" dirty="0" err="1" smtClean="0"/>
              <a:t>Zentren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Forschung</a:t>
            </a:r>
            <a:r>
              <a:rPr lang="en-US" dirty="0" smtClean="0"/>
              <a:t> an </a:t>
            </a:r>
            <a:r>
              <a:rPr lang="en-US" dirty="0" err="1" smtClean="0"/>
              <a:t>Universitäten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Fortsetzung</a:t>
            </a:r>
            <a:r>
              <a:rPr lang="en-US" dirty="0" smtClean="0"/>
              <a:t> der </a:t>
            </a:r>
            <a:r>
              <a:rPr lang="en-US" dirty="0" err="1" smtClean="0"/>
              <a:t>Aktivitäten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 (BMBF, ARD, EU…) </a:t>
            </a:r>
            <a:endParaRPr lang="en-US" dirty="0"/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Grundlagenforschung</a:t>
            </a:r>
            <a:r>
              <a:rPr lang="en-US" dirty="0" smtClean="0"/>
              <a:t> </a:t>
            </a:r>
            <a:r>
              <a:rPr lang="en-US" u="sng" dirty="0" smtClean="0"/>
              <a:t>und</a:t>
            </a:r>
            <a:r>
              <a:rPr lang="en-US" dirty="0" smtClean="0"/>
              <a:t> </a:t>
            </a:r>
            <a:r>
              <a:rPr lang="en-US" dirty="0" err="1" smtClean="0"/>
              <a:t>Technologieentwicklung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 (</a:t>
            </a:r>
            <a:r>
              <a:rPr lang="en-US" dirty="0" err="1" smtClean="0"/>
              <a:t>Verständnis</a:t>
            </a:r>
            <a:r>
              <a:rPr lang="en-US" dirty="0" smtClean="0"/>
              <a:t> von </a:t>
            </a:r>
            <a:r>
              <a:rPr lang="en-US" dirty="0" err="1" smtClean="0"/>
              <a:t>Effekten</a:t>
            </a:r>
            <a:r>
              <a:rPr lang="en-US" dirty="0" smtClean="0"/>
              <a:t>, </a:t>
            </a:r>
            <a:r>
              <a:rPr lang="en-US" dirty="0" err="1" smtClean="0"/>
              <a:t>Materialwiss</a:t>
            </a:r>
            <a:r>
              <a:rPr lang="en-US" dirty="0" smtClean="0"/>
              <a:t>. </a:t>
            </a:r>
            <a:r>
              <a:rPr lang="en-US" dirty="0" err="1" smtClean="0"/>
              <a:t>Forschung</a:t>
            </a:r>
            <a:r>
              <a:rPr lang="en-US" dirty="0" smtClean="0"/>
              <a:t>, alternative </a:t>
            </a:r>
            <a:r>
              <a:rPr lang="en-US" dirty="0" err="1" smtClean="0"/>
              <a:t>Materialien</a:t>
            </a:r>
            <a:r>
              <a:rPr lang="en-US" dirty="0" smtClean="0"/>
              <a:t>,…)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Langzeit-Betrieb</a:t>
            </a:r>
            <a:r>
              <a:rPr lang="en-US" dirty="0" smtClean="0"/>
              <a:t> von SRF </a:t>
            </a:r>
            <a:r>
              <a:rPr lang="en-US" dirty="0" err="1" smtClean="0"/>
              <a:t>basierten</a:t>
            </a:r>
            <a:r>
              <a:rPr lang="en-US" dirty="0" smtClean="0"/>
              <a:t> </a:t>
            </a:r>
            <a:r>
              <a:rPr lang="en-US" dirty="0" err="1" smtClean="0"/>
              <a:t>Beschleunigern</a:t>
            </a:r>
            <a:r>
              <a:rPr lang="en-US" dirty="0" smtClean="0"/>
              <a:t> </a:t>
            </a:r>
            <a:r>
              <a:rPr lang="en-US" dirty="0" err="1" smtClean="0"/>
              <a:t>sollte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in den </a:t>
            </a:r>
            <a:r>
              <a:rPr lang="en-US" dirty="0" err="1" smtClean="0"/>
              <a:t>Fokus</a:t>
            </a:r>
            <a:r>
              <a:rPr lang="en-US" dirty="0" smtClean="0"/>
              <a:t> greaten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SRF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zukünftige</a:t>
            </a:r>
            <a:r>
              <a:rPr lang="en-US" dirty="0" smtClean="0"/>
              <a:t> Beschleuniger </a:t>
            </a:r>
            <a:r>
              <a:rPr lang="en-US" dirty="0" err="1" smtClean="0"/>
              <a:t>essentiell</a:t>
            </a:r>
            <a:endParaRPr lang="en-US" dirty="0"/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Microsoft Office PowerPoint</Application>
  <PresentationFormat>Bildschirmpräsentation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Minion Pro</vt:lpstr>
      <vt:lpstr>Symbol</vt:lpstr>
      <vt:lpstr>Wingdings</vt:lpstr>
      <vt:lpstr>PRISMA</vt:lpstr>
      <vt:lpstr>SRF Herausforderungen 2030</vt:lpstr>
      <vt:lpstr>Inhalt/Herausforderungen</vt:lpstr>
      <vt:lpstr>Bulk Niob</vt:lpstr>
      <vt:lpstr>Alternative Materialien</vt:lpstr>
      <vt:lpstr>Langzeit-Betrieb von SRF Anlagen</vt:lpstr>
      <vt:lpstr>Anforderungen zukünftiger Beschleuniger</vt:lpstr>
      <vt:lpstr>SRF für Hadronen Linacs</vt:lpstr>
      <vt:lpstr>Koppler/LLRF</vt:lpstr>
      <vt:lpstr>Zusammenfassung/Strategie 2030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labs</dc:creator>
  <cp:lastModifiedBy>Florian Hug</cp:lastModifiedBy>
  <cp:revision>179</cp:revision>
  <cp:lastPrinted>2014-11-19T11:23:53Z</cp:lastPrinted>
  <dcterms:created xsi:type="dcterms:W3CDTF">2013-05-06T21:14:49Z</dcterms:created>
  <dcterms:modified xsi:type="dcterms:W3CDTF">2019-09-05T09:36:18Z</dcterms:modified>
</cp:coreProperties>
</file>