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2" r:id="rId3"/>
    <p:sldId id="264" r:id="rId4"/>
    <p:sldId id="261" r:id="rId5"/>
    <p:sldId id="258" r:id="rId6"/>
    <p:sldId id="260" r:id="rId7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0F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-798" y="-29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spaltig_Mater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Folientitel, insgesamt zweizeilig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691200"/>
            <a:ext cx="8424000" cy="266400"/>
          </a:xfr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 smtClean="0"/>
              <a:t>Entweder zweizeiliger Titel oder Titel mit Subheader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5"/>
          </p:nvPr>
        </p:nvSpPr>
        <p:spPr>
          <a:xfrm>
            <a:off x="358777" y="1311275"/>
            <a:ext cx="4105275" cy="34226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4679952" y="1311275"/>
            <a:ext cx="4092575" cy="34226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8989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chspaltig_Mater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Folientitel, insgesamt zweizeilig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 hasCustomPrompt="1"/>
          </p:nvPr>
        </p:nvSpPr>
        <p:spPr>
          <a:xfrm>
            <a:off x="358775" y="691200"/>
            <a:ext cx="8424000" cy="266400"/>
          </a:xfrm>
        </p:spPr>
        <p:txBody>
          <a:bodyPr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de-DE" dirty="0" smtClean="0"/>
              <a:t>Entweder zweizeiliger Titel oder Titel mit Subheader</a:t>
            </a:r>
            <a:endParaRPr lang="de-DE" dirty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6"/>
          </p:nvPr>
        </p:nvSpPr>
        <p:spPr>
          <a:xfrm>
            <a:off x="360001" y="1311276"/>
            <a:ext cx="6264638" cy="12604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7"/>
          </p:nvPr>
        </p:nvSpPr>
        <p:spPr>
          <a:xfrm>
            <a:off x="358777" y="2879999"/>
            <a:ext cx="4105275" cy="1853925"/>
          </a:xfrm>
        </p:spPr>
        <p:txBody>
          <a:bodyPr/>
          <a:lstStyle/>
          <a:p>
            <a:endParaRPr lang="de-DE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8"/>
          </p:nvPr>
        </p:nvSpPr>
        <p:spPr>
          <a:xfrm>
            <a:off x="4679952" y="2879725"/>
            <a:ext cx="4105275" cy="1854200"/>
          </a:xfrm>
        </p:spPr>
        <p:txBody>
          <a:bodyPr/>
          <a:lstStyle/>
          <a:p>
            <a:endParaRPr lang="de-DE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358777" y="2761200"/>
            <a:ext cx="4105275" cy="107950"/>
          </a:xfrm>
        </p:spPr>
        <p:txBody>
          <a:bodyPr/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 smtClean="0"/>
              <a:t>Bildunterschrift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4679951" y="2761200"/>
            <a:ext cx="4105275" cy="107950"/>
          </a:xfrm>
        </p:spPr>
        <p:txBody>
          <a:bodyPr/>
          <a:lstStyle>
            <a:lvl1pPr marL="0" indent="0">
              <a:lnSpc>
                <a:spcPts val="800"/>
              </a:lnSpc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de-DE" dirty="0" smtClean="0"/>
              <a:t>Bildunterschrift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6551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5" name="Textplatzhalter 10"/>
          <p:cNvSpPr>
            <a:spLocks noGrp="1"/>
          </p:cNvSpPr>
          <p:nvPr>
            <p:ph idx="1"/>
          </p:nvPr>
        </p:nvSpPr>
        <p:spPr>
          <a:xfrm>
            <a:off x="360000" y="1311275"/>
            <a:ext cx="8424000" cy="34226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9204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6508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7644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 userDrawn="1"/>
        </p:nvSpPr>
        <p:spPr>
          <a:xfrm>
            <a:off x="-6306" y="4733925"/>
            <a:ext cx="1273854" cy="304733"/>
          </a:xfrm>
          <a:custGeom>
            <a:avLst/>
            <a:gdLst>
              <a:gd name="connsiteX0" fmla="*/ 6306 w 1273854"/>
              <a:gd name="connsiteY0" fmla="*/ 0 h 510802"/>
              <a:gd name="connsiteX1" fmla="*/ 1040524 w 1273854"/>
              <a:gd name="connsiteY1" fmla="*/ 6306 h 510802"/>
              <a:gd name="connsiteX2" fmla="*/ 1273854 w 1273854"/>
              <a:gd name="connsiteY2" fmla="*/ 504496 h 510802"/>
              <a:gd name="connsiteX3" fmla="*/ 0 w 1273854"/>
              <a:gd name="connsiteY3" fmla="*/ 510802 h 510802"/>
              <a:gd name="connsiteX4" fmla="*/ 6306 w 1273854"/>
              <a:gd name="connsiteY4" fmla="*/ 0 h 510802"/>
              <a:gd name="connsiteX0" fmla="*/ 6306 w 1273854"/>
              <a:gd name="connsiteY0" fmla="*/ 0 h 510802"/>
              <a:gd name="connsiteX1" fmla="*/ 937654 w 1273854"/>
              <a:gd name="connsiteY1" fmla="*/ 9094 h 510802"/>
              <a:gd name="connsiteX2" fmla="*/ 1273854 w 1273854"/>
              <a:gd name="connsiteY2" fmla="*/ 504496 h 510802"/>
              <a:gd name="connsiteX3" fmla="*/ 0 w 1273854"/>
              <a:gd name="connsiteY3" fmla="*/ 510802 h 510802"/>
              <a:gd name="connsiteX4" fmla="*/ 6306 w 1273854"/>
              <a:gd name="connsiteY4" fmla="*/ 0 h 510802"/>
              <a:gd name="connsiteX0" fmla="*/ 4401 w 1273854"/>
              <a:gd name="connsiteY0" fmla="*/ 4848 h 501708"/>
              <a:gd name="connsiteX1" fmla="*/ 937654 w 1273854"/>
              <a:gd name="connsiteY1" fmla="*/ 0 h 501708"/>
              <a:gd name="connsiteX2" fmla="*/ 1273854 w 1273854"/>
              <a:gd name="connsiteY2" fmla="*/ 495402 h 501708"/>
              <a:gd name="connsiteX3" fmla="*/ 0 w 1273854"/>
              <a:gd name="connsiteY3" fmla="*/ 501708 h 501708"/>
              <a:gd name="connsiteX4" fmla="*/ 4401 w 1273854"/>
              <a:gd name="connsiteY4" fmla="*/ 4848 h 501708"/>
              <a:gd name="connsiteX0" fmla="*/ 4401 w 1273854"/>
              <a:gd name="connsiteY0" fmla="*/ 0 h 508014"/>
              <a:gd name="connsiteX1" fmla="*/ 937654 w 1273854"/>
              <a:gd name="connsiteY1" fmla="*/ 6306 h 508014"/>
              <a:gd name="connsiteX2" fmla="*/ 1273854 w 1273854"/>
              <a:gd name="connsiteY2" fmla="*/ 501708 h 508014"/>
              <a:gd name="connsiteX3" fmla="*/ 0 w 1273854"/>
              <a:gd name="connsiteY3" fmla="*/ 508014 h 508014"/>
              <a:gd name="connsiteX4" fmla="*/ 4401 w 1273854"/>
              <a:gd name="connsiteY4" fmla="*/ 0 h 508014"/>
              <a:gd name="connsiteX0" fmla="*/ 4401 w 1273854"/>
              <a:gd name="connsiteY0" fmla="*/ 7636 h 501708"/>
              <a:gd name="connsiteX1" fmla="*/ 937654 w 1273854"/>
              <a:gd name="connsiteY1" fmla="*/ 0 h 501708"/>
              <a:gd name="connsiteX2" fmla="*/ 1273854 w 1273854"/>
              <a:gd name="connsiteY2" fmla="*/ 495402 h 501708"/>
              <a:gd name="connsiteX3" fmla="*/ 0 w 1273854"/>
              <a:gd name="connsiteY3" fmla="*/ 501708 h 501708"/>
              <a:gd name="connsiteX4" fmla="*/ 4401 w 1273854"/>
              <a:gd name="connsiteY4" fmla="*/ 7636 h 501708"/>
              <a:gd name="connsiteX0" fmla="*/ 2496 w 1273854"/>
              <a:gd name="connsiteY0" fmla="*/ 0 h 505225"/>
              <a:gd name="connsiteX1" fmla="*/ 937654 w 1273854"/>
              <a:gd name="connsiteY1" fmla="*/ 3517 h 505225"/>
              <a:gd name="connsiteX2" fmla="*/ 1273854 w 1273854"/>
              <a:gd name="connsiteY2" fmla="*/ 498919 h 505225"/>
              <a:gd name="connsiteX3" fmla="*/ 0 w 1273854"/>
              <a:gd name="connsiteY3" fmla="*/ 505225 h 505225"/>
              <a:gd name="connsiteX4" fmla="*/ 2496 w 1273854"/>
              <a:gd name="connsiteY4" fmla="*/ 0 h 505225"/>
              <a:gd name="connsiteX0" fmla="*/ 2496 w 1273854"/>
              <a:gd name="connsiteY0" fmla="*/ 0 h 505225"/>
              <a:gd name="connsiteX1" fmla="*/ 979564 w 1273854"/>
              <a:gd name="connsiteY1" fmla="*/ 3516 h 505225"/>
              <a:gd name="connsiteX2" fmla="*/ 1273854 w 1273854"/>
              <a:gd name="connsiteY2" fmla="*/ 498919 h 505225"/>
              <a:gd name="connsiteX3" fmla="*/ 0 w 1273854"/>
              <a:gd name="connsiteY3" fmla="*/ 505225 h 505225"/>
              <a:gd name="connsiteX4" fmla="*/ 2496 w 1273854"/>
              <a:gd name="connsiteY4" fmla="*/ 0 h 505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3854" h="505225">
                <a:moveTo>
                  <a:pt x="2496" y="0"/>
                </a:moveTo>
                <a:lnTo>
                  <a:pt x="979564" y="3516"/>
                </a:lnTo>
                <a:lnTo>
                  <a:pt x="1273854" y="498919"/>
                </a:lnTo>
                <a:lnTo>
                  <a:pt x="0" y="505225"/>
                </a:lnTo>
                <a:lnTo>
                  <a:pt x="2496" y="0"/>
                </a:lnTo>
                <a:close/>
              </a:path>
            </a:pathLst>
          </a:custGeom>
          <a:solidFill>
            <a:srgbClr val="005A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" y="4878001"/>
            <a:ext cx="9143983" cy="271461"/>
          </a:xfrm>
          <a:prstGeom prst="rect">
            <a:avLst/>
          </a:prstGeom>
        </p:spPr>
      </p:pic>
      <p:sp>
        <p:nvSpPr>
          <p:cNvPr id="4" name="Titelplatzhalter 3"/>
          <p:cNvSpPr>
            <a:spLocks noGrp="1"/>
          </p:cNvSpPr>
          <p:nvPr>
            <p:ph type="title"/>
          </p:nvPr>
        </p:nvSpPr>
        <p:spPr>
          <a:xfrm>
            <a:off x="360000" y="219601"/>
            <a:ext cx="8424000" cy="37193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 smtClean="0"/>
              <a:t>Folientitel, insgesamt zweizeilig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idx="1"/>
          </p:nvPr>
        </p:nvSpPr>
        <p:spPr>
          <a:xfrm>
            <a:off x="360000" y="1311275"/>
            <a:ext cx="8424000" cy="34226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9" name="Textfeld 8"/>
          <p:cNvSpPr txBox="1"/>
          <p:nvPr userDrawn="1"/>
        </p:nvSpPr>
        <p:spPr>
          <a:xfrm>
            <a:off x="1193537" y="4976905"/>
            <a:ext cx="11544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rgbClr val="FFFFFF"/>
                </a:solidFill>
                <a:cs typeface="Arial"/>
              </a:rPr>
              <a:t>U. Schramm    HZDR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93" y="4803998"/>
            <a:ext cx="602297" cy="220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feld 12"/>
          <p:cNvSpPr txBox="1"/>
          <p:nvPr userDrawn="1"/>
        </p:nvSpPr>
        <p:spPr>
          <a:xfrm>
            <a:off x="8688979" y="4888472"/>
            <a:ext cx="4427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C172518-173E-4150-ADC7-9A676108EB8A}" type="slidenum">
              <a:rPr lang="en-GB" sz="1000">
                <a:solidFill>
                  <a:prstClr val="white"/>
                </a:solidFill>
              </a:rPr>
              <a:pPr/>
              <a:t>‹Nr.›</a:t>
            </a:fld>
            <a:endParaRPr lang="en-GB" sz="1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880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2200" b="1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180000" rtl="0" eaLnBrk="1" latinLnBrk="0" hangingPunct="1">
        <a:lnSpc>
          <a:spcPts val="1800"/>
        </a:lnSpc>
        <a:spcBef>
          <a:spcPts val="1100"/>
        </a:spcBef>
        <a:spcAft>
          <a:spcPts val="0"/>
        </a:spcAft>
        <a:buClr>
          <a:schemeClr val="accent3"/>
        </a:buClr>
        <a:buFont typeface="Wingdings" panose="05000000000000000000" pitchFamily="2" charset="2"/>
        <a:buChar char="§"/>
        <a:tabLst>
          <a:tab pos="180000" algn="l"/>
          <a:tab pos="360000" algn="l"/>
        </a:tabLst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79388" algn="l" defTabSz="914400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80975" algn="l" defTabSz="914400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4625" algn="l" defTabSz="914400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00125" indent="-285750" algn="l" defTabSz="914400" rtl="0" eaLnBrk="1" latinLnBrk="0" hangingPunct="1">
        <a:spcBef>
          <a:spcPct val="20000"/>
        </a:spcBef>
        <a:buClr>
          <a:schemeClr val="accent3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3528" y="155416"/>
            <a:ext cx="7909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err="1" smtClean="0">
                <a:solidFill>
                  <a:srgbClr val="0070C0"/>
                </a:solidFill>
              </a:rPr>
              <a:t>Prospects</a:t>
            </a:r>
            <a:r>
              <a:rPr lang="de-DE" sz="2000" b="1" dirty="0" smtClean="0">
                <a:solidFill>
                  <a:srgbClr val="0070C0"/>
                </a:solidFill>
              </a:rPr>
              <a:t> </a:t>
            </a:r>
            <a:r>
              <a:rPr lang="de-DE" sz="2000" b="1" dirty="0" err="1" smtClean="0">
                <a:solidFill>
                  <a:srgbClr val="0070C0"/>
                </a:solidFill>
              </a:rPr>
              <a:t>and</a:t>
            </a:r>
            <a:r>
              <a:rPr lang="de-DE" sz="2000" b="1" dirty="0" smtClean="0">
                <a:solidFill>
                  <a:srgbClr val="0070C0"/>
                </a:solidFill>
              </a:rPr>
              <a:t> </a:t>
            </a:r>
            <a:r>
              <a:rPr lang="de-DE" sz="2000" b="1" dirty="0" err="1" smtClean="0">
                <a:solidFill>
                  <a:srgbClr val="0070C0"/>
                </a:solidFill>
              </a:rPr>
              <a:t>Challenges</a:t>
            </a:r>
            <a:r>
              <a:rPr lang="de-DE" sz="2000" b="1" dirty="0" smtClean="0">
                <a:solidFill>
                  <a:srgbClr val="0070C0"/>
                </a:solidFill>
              </a:rPr>
              <a:t> </a:t>
            </a:r>
            <a:r>
              <a:rPr lang="de-DE" sz="2000" b="1" dirty="0" err="1" smtClean="0">
                <a:solidFill>
                  <a:srgbClr val="0070C0"/>
                </a:solidFill>
              </a:rPr>
              <a:t>of</a:t>
            </a:r>
            <a:r>
              <a:rPr lang="de-DE" sz="2000" b="1" dirty="0" smtClean="0">
                <a:solidFill>
                  <a:srgbClr val="0070C0"/>
                </a:solidFill>
              </a:rPr>
              <a:t> Laser Plasma </a:t>
            </a:r>
            <a:r>
              <a:rPr lang="de-DE" sz="2000" b="1" dirty="0" err="1" smtClean="0">
                <a:solidFill>
                  <a:srgbClr val="0070C0"/>
                </a:solidFill>
              </a:rPr>
              <a:t>Acceleration</a:t>
            </a:r>
            <a:r>
              <a:rPr lang="de-DE" sz="2000" b="1" dirty="0" smtClean="0">
                <a:solidFill>
                  <a:srgbClr val="0070C0"/>
                </a:solidFill>
              </a:rPr>
              <a:t> 2020 ff</a:t>
            </a:r>
            <a:endParaRPr lang="de-DE" sz="2000" b="1" dirty="0">
              <a:solidFill>
                <a:srgbClr val="0070C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83568" y="701283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Thoughts</a:t>
            </a:r>
            <a:r>
              <a:rPr lang="de-DE" dirty="0" smtClean="0"/>
              <a:t> </a:t>
            </a:r>
            <a:r>
              <a:rPr lang="de-DE" dirty="0" err="1" smtClean="0"/>
              <a:t>along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line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turning</a:t>
            </a:r>
            <a:r>
              <a:rPr lang="de-DE" dirty="0" smtClean="0"/>
              <a:t>  </a:t>
            </a:r>
            <a:r>
              <a:rPr lang="en-US" i="1" dirty="0" smtClean="0">
                <a:solidFill>
                  <a:schemeClr val="accent1"/>
                </a:solidFill>
              </a:rPr>
              <a:t>Novel </a:t>
            </a:r>
            <a:r>
              <a:rPr lang="en-US" i="1" dirty="0">
                <a:solidFill>
                  <a:srgbClr val="002060"/>
                </a:solidFill>
              </a:rPr>
              <a:t>Accele</a:t>
            </a:r>
            <a:r>
              <a:rPr lang="en-US" i="1" dirty="0">
                <a:solidFill>
                  <a:schemeClr val="accent1"/>
                </a:solidFill>
              </a:rPr>
              <a:t>ration </a:t>
            </a:r>
            <a:r>
              <a:rPr lang="en-US" i="1" dirty="0" smtClean="0">
                <a:solidFill>
                  <a:schemeClr val="accent1"/>
                </a:solidFill>
              </a:rPr>
              <a:t>Concepts  </a:t>
            </a:r>
            <a:r>
              <a:rPr lang="en-US" dirty="0" smtClean="0"/>
              <a:t>into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</a:p>
          <a:p>
            <a:r>
              <a:rPr lang="en-US" i="1" dirty="0" smtClean="0">
                <a:solidFill>
                  <a:schemeClr val="accent1"/>
                </a:solidFill>
              </a:rPr>
              <a:t>Novel </a:t>
            </a:r>
            <a:r>
              <a:rPr lang="en-US" i="1" dirty="0">
                <a:solidFill>
                  <a:schemeClr val="accent1"/>
                </a:solidFill>
              </a:rPr>
              <a:t>Accelerators and their </a:t>
            </a:r>
            <a:r>
              <a:rPr lang="en-US" i="1" dirty="0" smtClean="0">
                <a:solidFill>
                  <a:schemeClr val="accent1"/>
                </a:solidFill>
              </a:rPr>
              <a:t>Applications </a:t>
            </a:r>
            <a:r>
              <a:rPr lang="en-US" dirty="0" smtClean="0"/>
              <a:t>based on present achievements</a:t>
            </a:r>
            <a:endParaRPr lang="en-US" dirty="0"/>
          </a:p>
        </p:txBody>
      </p:sp>
      <p:sp>
        <p:nvSpPr>
          <p:cNvPr id="2" name="Textfeld 1"/>
          <p:cNvSpPr txBox="1"/>
          <p:nvPr/>
        </p:nvSpPr>
        <p:spPr>
          <a:xfrm>
            <a:off x="179512" y="1698943"/>
            <a:ext cx="28038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i="1" dirty="0" smtClean="0"/>
              <a:t>&gt;10 </a:t>
            </a:r>
            <a:r>
              <a:rPr lang="de-DE" sz="1600" i="1" dirty="0" err="1" smtClean="0"/>
              <a:t>kA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electron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peak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current</a:t>
            </a:r>
            <a:endParaRPr lang="de-DE" sz="1600" i="1" dirty="0" smtClean="0"/>
          </a:p>
          <a:p>
            <a:r>
              <a:rPr lang="de-DE" sz="1600" i="1" dirty="0" smtClean="0"/>
              <a:t> </a:t>
            </a:r>
            <a:r>
              <a:rPr lang="de-DE" sz="1600" i="1" dirty="0" err="1" smtClean="0"/>
              <a:t>and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fs-scale</a:t>
            </a:r>
            <a:r>
              <a:rPr lang="de-DE" sz="1600" i="1" dirty="0" smtClean="0"/>
              <a:t> </a:t>
            </a:r>
            <a:r>
              <a:rPr lang="de-DE" sz="1600" i="1" dirty="0" err="1" smtClean="0"/>
              <a:t>metrology</a:t>
            </a:r>
            <a:endParaRPr lang="de-DE" sz="1600" i="1" dirty="0"/>
          </a:p>
        </p:txBody>
      </p:sp>
      <p:sp>
        <p:nvSpPr>
          <p:cNvPr id="3" name="Textfeld 2"/>
          <p:cNvSpPr txBox="1"/>
          <p:nvPr/>
        </p:nvSpPr>
        <p:spPr>
          <a:xfrm>
            <a:off x="3061678" y="4085659"/>
            <a:ext cx="33105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/>
              <a:t>&gt;50 </a:t>
            </a:r>
            <a:r>
              <a:rPr lang="de-DE" i="1" dirty="0" err="1" smtClean="0"/>
              <a:t>MeV</a:t>
            </a:r>
            <a:r>
              <a:rPr lang="de-DE" i="1" dirty="0" smtClean="0"/>
              <a:t> </a:t>
            </a:r>
            <a:r>
              <a:rPr lang="de-DE" i="1" dirty="0" err="1" smtClean="0"/>
              <a:t>protons</a:t>
            </a:r>
            <a:r>
              <a:rPr lang="de-DE" i="1" dirty="0" smtClean="0"/>
              <a:t> @ 15J </a:t>
            </a:r>
            <a:r>
              <a:rPr lang="de-DE" i="1" dirty="0" err="1" smtClean="0"/>
              <a:t>laser</a:t>
            </a:r>
            <a:r>
              <a:rPr lang="de-DE" i="1" dirty="0" smtClean="0"/>
              <a:t> </a:t>
            </a:r>
          </a:p>
          <a:p>
            <a:r>
              <a:rPr lang="de-DE" i="1" dirty="0"/>
              <a:t> </a:t>
            </a:r>
            <a:r>
              <a:rPr lang="de-DE" i="1" dirty="0" err="1" smtClean="0"/>
              <a:t>energy</a:t>
            </a:r>
            <a:r>
              <a:rPr lang="de-DE" i="1" dirty="0" smtClean="0"/>
              <a:t>, </a:t>
            </a:r>
            <a:r>
              <a:rPr lang="de-DE" i="1" dirty="0" err="1" smtClean="0"/>
              <a:t>near</a:t>
            </a:r>
            <a:r>
              <a:rPr lang="de-DE" i="1" dirty="0" smtClean="0"/>
              <a:t> </a:t>
            </a:r>
            <a:r>
              <a:rPr lang="de-DE" i="1" dirty="0" err="1" smtClean="0"/>
              <a:t>Debris-free</a:t>
            </a:r>
            <a:r>
              <a:rPr lang="de-DE" i="1" dirty="0" smtClean="0"/>
              <a:t> 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6219445" y="1504404"/>
            <a:ext cx="29610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LWFA-PWFA hybrid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Bright Betatron </a:t>
            </a:r>
            <a:r>
              <a:rPr lang="de-DE" dirty="0" err="1" smtClean="0"/>
              <a:t>radiation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Intense</a:t>
            </a:r>
            <a:r>
              <a:rPr lang="de-DE" dirty="0" smtClean="0"/>
              <a:t> </a:t>
            </a:r>
            <a:r>
              <a:rPr lang="de-DE" dirty="0" err="1" smtClean="0"/>
              <a:t>neutron</a:t>
            </a:r>
            <a:r>
              <a:rPr lang="de-DE" dirty="0" smtClean="0"/>
              <a:t> </a:t>
            </a:r>
            <a:r>
              <a:rPr lang="de-DE" dirty="0" err="1" smtClean="0"/>
              <a:t>pulses</a:t>
            </a:r>
            <a:endParaRPr lang="de-DE" dirty="0" smtClean="0"/>
          </a:p>
        </p:txBody>
      </p:sp>
      <p:sp>
        <p:nvSpPr>
          <p:cNvPr id="12" name="Textfeld 11"/>
          <p:cNvSpPr txBox="1"/>
          <p:nvPr/>
        </p:nvSpPr>
        <p:spPr>
          <a:xfrm>
            <a:off x="6216493" y="2571750"/>
            <a:ext cx="282000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i="1" dirty="0" err="1" smtClean="0"/>
              <a:t>Predictive</a:t>
            </a:r>
            <a:r>
              <a:rPr lang="de-DE" i="1" dirty="0" smtClean="0"/>
              <a:t> </a:t>
            </a:r>
            <a:r>
              <a:rPr lang="de-DE" i="1" dirty="0" err="1" smtClean="0"/>
              <a:t>simulation</a:t>
            </a:r>
            <a:r>
              <a:rPr lang="de-DE" i="1" dirty="0" smtClean="0"/>
              <a:t> </a:t>
            </a:r>
          </a:p>
          <a:p>
            <a:r>
              <a:rPr lang="de-DE" i="1" dirty="0"/>
              <a:t> </a:t>
            </a:r>
            <a:r>
              <a:rPr lang="de-DE" i="1" dirty="0" smtClean="0"/>
              <a:t>     </a:t>
            </a:r>
            <a:r>
              <a:rPr lang="de-DE" i="1" dirty="0" err="1" smtClean="0"/>
              <a:t>capability</a:t>
            </a:r>
            <a:r>
              <a:rPr lang="de-DE" i="1" dirty="0" smtClean="0"/>
              <a:t> (</a:t>
            </a:r>
            <a:r>
              <a:rPr lang="de-DE" i="1" dirty="0" err="1" smtClean="0"/>
              <a:t>onset</a:t>
            </a:r>
            <a:r>
              <a:rPr lang="de-DE" i="1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i="1" dirty="0" err="1" smtClean="0"/>
              <a:t>Femto-scale</a:t>
            </a:r>
            <a:r>
              <a:rPr lang="de-DE" i="1" dirty="0" smtClean="0"/>
              <a:t> </a:t>
            </a:r>
            <a:r>
              <a:rPr lang="de-DE" i="1" dirty="0" err="1" smtClean="0"/>
              <a:t>metrology</a:t>
            </a:r>
            <a:endParaRPr lang="de-DE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i="1" dirty="0" err="1" smtClean="0"/>
              <a:t>Leading</a:t>
            </a:r>
            <a:r>
              <a:rPr lang="de-DE" i="1" dirty="0" smtClean="0"/>
              <a:t> </a:t>
            </a:r>
            <a:r>
              <a:rPr lang="de-DE" i="1" dirty="0" err="1" smtClean="0"/>
              <a:t>laser</a:t>
            </a:r>
            <a:r>
              <a:rPr lang="de-DE" i="1" dirty="0" smtClean="0"/>
              <a:t> </a:t>
            </a:r>
          </a:p>
          <a:p>
            <a:r>
              <a:rPr lang="de-DE" i="1" dirty="0"/>
              <a:t> </a:t>
            </a:r>
            <a:r>
              <a:rPr lang="de-DE" i="1" dirty="0" smtClean="0"/>
              <a:t>            </a:t>
            </a:r>
            <a:r>
              <a:rPr lang="de-DE" i="1" dirty="0" err="1" smtClean="0"/>
              <a:t>infrastructure</a:t>
            </a:r>
            <a:endParaRPr lang="de-DE" i="1" dirty="0" smtClean="0"/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1830" y="1648420"/>
            <a:ext cx="3032338" cy="2291482"/>
          </a:xfrm>
          <a:prstGeom prst="rect">
            <a:avLst/>
          </a:prstGeom>
        </p:spPr>
      </p:pic>
      <p:pic>
        <p:nvPicPr>
          <p:cNvPr id="14" name="Picture 3" descr="D:\BFieldMeasurement\BFieldMeasurement\PhD thesis Zarini\figures\shot396_selected_bunch_curren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40" y="2427734"/>
            <a:ext cx="2849276" cy="1818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011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3528" y="155416"/>
            <a:ext cx="7909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err="1" smtClean="0">
                <a:solidFill>
                  <a:srgbClr val="0070C0"/>
                </a:solidFill>
              </a:rPr>
              <a:t>Prospects</a:t>
            </a:r>
            <a:r>
              <a:rPr lang="de-DE" sz="2000" b="1" dirty="0" smtClean="0">
                <a:solidFill>
                  <a:srgbClr val="0070C0"/>
                </a:solidFill>
              </a:rPr>
              <a:t> </a:t>
            </a:r>
            <a:r>
              <a:rPr lang="de-DE" sz="2000" b="1" dirty="0" err="1" smtClean="0">
                <a:solidFill>
                  <a:srgbClr val="0070C0"/>
                </a:solidFill>
              </a:rPr>
              <a:t>and</a:t>
            </a:r>
            <a:r>
              <a:rPr lang="de-DE" sz="2000" b="1" dirty="0" smtClean="0">
                <a:solidFill>
                  <a:srgbClr val="0070C0"/>
                </a:solidFill>
              </a:rPr>
              <a:t> </a:t>
            </a:r>
            <a:r>
              <a:rPr lang="de-DE" sz="2000" b="1" dirty="0" err="1" smtClean="0">
                <a:solidFill>
                  <a:srgbClr val="0070C0"/>
                </a:solidFill>
              </a:rPr>
              <a:t>Challenges</a:t>
            </a:r>
            <a:r>
              <a:rPr lang="de-DE" sz="2000" b="1" dirty="0" smtClean="0">
                <a:solidFill>
                  <a:srgbClr val="0070C0"/>
                </a:solidFill>
              </a:rPr>
              <a:t> </a:t>
            </a:r>
            <a:r>
              <a:rPr lang="de-DE" sz="2000" b="1" dirty="0" err="1" smtClean="0">
                <a:solidFill>
                  <a:srgbClr val="0070C0"/>
                </a:solidFill>
              </a:rPr>
              <a:t>of</a:t>
            </a:r>
            <a:r>
              <a:rPr lang="de-DE" sz="2000" b="1" dirty="0" smtClean="0">
                <a:solidFill>
                  <a:srgbClr val="0070C0"/>
                </a:solidFill>
              </a:rPr>
              <a:t> Laser Plasma </a:t>
            </a:r>
            <a:r>
              <a:rPr lang="de-DE" sz="2000" b="1" dirty="0" err="1" smtClean="0">
                <a:solidFill>
                  <a:srgbClr val="0070C0"/>
                </a:solidFill>
              </a:rPr>
              <a:t>Acceleration</a:t>
            </a:r>
            <a:r>
              <a:rPr lang="de-DE" sz="2000" b="1" dirty="0" smtClean="0">
                <a:solidFill>
                  <a:srgbClr val="0070C0"/>
                </a:solidFill>
              </a:rPr>
              <a:t> 2020 ff</a:t>
            </a:r>
            <a:endParaRPr lang="de-DE" sz="2000" b="1" dirty="0">
              <a:solidFill>
                <a:srgbClr val="0070C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83568" y="701283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Thoughts</a:t>
            </a:r>
            <a:r>
              <a:rPr lang="de-DE" dirty="0" smtClean="0"/>
              <a:t> </a:t>
            </a:r>
            <a:r>
              <a:rPr lang="de-DE" dirty="0" err="1" smtClean="0"/>
              <a:t>along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line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turning</a:t>
            </a:r>
            <a:r>
              <a:rPr lang="de-DE" dirty="0" smtClean="0"/>
              <a:t>  </a:t>
            </a:r>
            <a:r>
              <a:rPr lang="en-US" i="1" dirty="0" smtClean="0">
                <a:solidFill>
                  <a:schemeClr val="accent1"/>
                </a:solidFill>
              </a:rPr>
              <a:t>Novel </a:t>
            </a:r>
            <a:r>
              <a:rPr lang="en-US" i="1" dirty="0">
                <a:solidFill>
                  <a:srgbClr val="002060"/>
                </a:solidFill>
              </a:rPr>
              <a:t>Accele</a:t>
            </a:r>
            <a:r>
              <a:rPr lang="en-US" i="1" dirty="0">
                <a:solidFill>
                  <a:schemeClr val="accent1"/>
                </a:solidFill>
              </a:rPr>
              <a:t>ration </a:t>
            </a:r>
            <a:r>
              <a:rPr lang="en-US" i="1" dirty="0" smtClean="0">
                <a:solidFill>
                  <a:schemeClr val="accent1"/>
                </a:solidFill>
              </a:rPr>
              <a:t>Concepts  </a:t>
            </a:r>
            <a:r>
              <a:rPr lang="en-US" dirty="0" smtClean="0"/>
              <a:t>into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</a:p>
          <a:p>
            <a:r>
              <a:rPr lang="en-US" i="1" dirty="0" smtClean="0">
                <a:solidFill>
                  <a:schemeClr val="accent1"/>
                </a:solidFill>
              </a:rPr>
              <a:t>Novel </a:t>
            </a:r>
            <a:r>
              <a:rPr lang="en-US" i="1" dirty="0">
                <a:solidFill>
                  <a:schemeClr val="accent1"/>
                </a:solidFill>
              </a:rPr>
              <a:t>Accelerators and their </a:t>
            </a:r>
            <a:r>
              <a:rPr lang="en-US" i="1" dirty="0" smtClean="0">
                <a:solidFill>
                  <a:schemeClr val="accent1"/>
                </a:solidFill>
              </a:rPr>
              <a:t>Applications </a:t>
            </a:r>
            <a:endParaRPr lang="en-US" dirty="0"/>
          </a:p>
        </p:txBody>
      </p:sp>
      <p:sp>
        <p:nvSpPr>
          <p:cNvPr id="8" name="Rechteck 7"/>
          <p:cNvSpPr/>
          <p:nvPr/>
        </p:nvSpPr>
        <p:spPr>
          <a:xfrm>
            <a:off x="323528" y="1563638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err="1"/>
              <a:t>Controlled</a:t>
            </a:r>
            <a:r>
              <a:rPr lang="de-DE" b="1" dirty="0"/>
              <a:t> beam </a:t>
            </a:r>
            <a:r>
              <a:rPr lang="de-DE" b="1" dirty="0" err="1"/>
              <a:t>quality</a:t>
            </a:r>
            <a:r>
              <a:rPr lang="de-DE" b="1" dirty="0"/>
              <a:t>  </a:t>
            </a:r>
            <a:r>
              <a:rPr lang="de-DE" dirty="0"/>
              <a:t>(</a:t>
            </a:r>
            <a:r>
              <a:rPr lang="de-DE" dirty="0" err="1"/>
              <a:t>charge</a:t>
            </a:r>
            <a:r>
              <a:rPr lang="de-DE" dirty="0"/>
              <a:t>, </a:t>
            </a:r>
            <a:r>
              <a:rPr lang="de-DE" dirty="0" err="1"/>
              <a:t>energy</a:t>
            </a:r>
            <a:r>
              <a:rPr lang="de-DE" dirty="0"/>
              <a:t>, </a:t>
            </a:r>
            <a:r>
              <a:rPr lang="de-DE" dirty="0" err="1"/>
              <a:t>bandwidth</a:t>
            </a:r>
            <a:r>
              <a:rPr lang="de-DE" dirty="0"/>
              <a:t>, </a:t>
            </a:r>
            <a:r>
              <a:rPr lang="de-DE" dirty="0" err="1"/>
              <a:t>emittance</a:t>
            </a:r>
            <a:r>
              <a:rPr lang="de-DE" dirty="0"/>
              <a:t>, </a:t>
            </a:r>
            <a:endParaRPr lang="de-DE" dirty="0" smtClean="0"/>
          </a:p>
          <a:p>
            <a:r>
              <a:rPr lang="de-DE" dirty="0"/>
              <a:t> </a:t>
            </a:r>
            <a:r>
              <a:rPr lang="de-DE" dirty="0" smtClean="0"/>
              <a:t>                                           pulse </a:t>
            </a:r>
            <a:r>
              <a:rPr lang="de-DE" dirty="0" err="1" smtClean="0"/>
              <a:t>duration</a:t>
            </a:r>
            <a:r>
              <a:rPr lang="de-DE" dirty="0" smtClean="0"/>
              <a:t>, slice </a:t>
            </a:r>
            <a:r>
              <a:rPr lang="de-DE" dirty="0" err="1" smtClean="0"/>
              <a:t>properties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323528" y="2366759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i="1" dirty="0" err="1" smtClean="0"/>
              <a:t>Advanced</a:t>
            </a:r>
            <a:r>
              <a:rPr lang="de-DE" b="1" i="1" dirty="0" smtClean="0"/>
              <a:t> </a:t>
            </a:r>
            <a:r>
              <a:rPr lang="de-DE" b="1" i="1" dirty="0" err="1" smtClean="0"/>
              <a:t>metrology</a:t>
            </a:r>
            <a:r>
              <a:rPr lang="de-DE" b="1" dirty="0" smtClean="0"/>
              <a:t>  </a:t>
            </a:r>
            <a:r>
              <a:rPr lang="de-DE" dirty="0" smtClean="0"/>
              <a:t>(on-target </a:t>
            </a:r>
            <a:r>
              <a:rPr lang="de-DE" dirty="0" err="1" smtClean="0"/>
              <a:t>laser</a:t>
            </a:r>
            <a:r>
              <a:rPr lang="de-DE" dirty="0" smtClean="0"/>
              <a:t> </a:t>
            </a:r>
            <a:r>
              <a:rPr lang="de-DE" dirty="0" err="1" smtClean="0"/>
              <a:t>diagnostics</a:t>
            </a:r>
            <a:r>
              <a:rPr lang="de-DE" dirty="0" smtClean="0"/>
              <a:t>, on-</a:t>
            </a:r>
            <a:r>
              <a:rPr lang="de-DE" dirty="0" err="1" smtClean="0"/>
              <a:t>shot</a:t>
            </a:r>
            <a:r>
              <a:rPr lang="de-DE" dirty="0" smtClean="0"/>
              <a:t> </a:t>
            </a:r>
            <a:r>
              <a:rPr lang="de-DE" dirty="0" err="1" smtClean="0"/>
              <a:t>plasma</a:t>
            </a:r>
            <a:r>
              <a:rPr lang="de-DE" dirty="0" smtClean="0"/>
              <a:t>  </a:t>
            </a:r>
          </a:p>
          <a:p>
            <a:r>
              <a:rPr lang="de-DE" dirty="0"/>
              <a:t> </a:t>
            </a:r>
            <a:r>
              <a:rPr lang="de-DE" dirty="0" smtClean="0"/>
              <a:t>                                      </a:t>
            </a:r>
            <a:r>
              <a:rPr lang="de-DE" dirty="0" err="1" smtClean="0"/>
              <a:t>diagnostics</a:t>
            </a:r>
            <a:r>
              <a:rPr lang="de-DE" dirty="0" smtClean="0"/>
              <a:t>, </a:t>
            </a:r>
            <a:r>
              <a:rPr lang="de-DE" dirty="0" err="1" smtClean="0"/>
              <a:t>femto-scale</a:t>
            </a:r>
            <a:r>
              <a:rPr lang="de-DE" dirty="0" smtClean="0"/>
              <a:t> </a:t>
            </a:r>
            <a:r>
              <a:rPr lang="de-DE" dirty="0" err="1" smtClean="0"/>
              <a:t>diagnostics</a:t>
            </a:r>
            <a:r>
              <a:rPr lang="de-DE" dirty="0" smtClean="0"/>
              <a:t>, beam </a:t>
            </a:r>
          </a:p>
          <a:p>
            <a:r>
              <a:rPr lang="de-DE" dirty="0" smtClean="0"/>
              <a:t>                                       </a:t>
            </a:r>
            <a:r>
              <a:rPr lang="de-DE" dirty="0" err="1" smtClean="0"/>
              <a:t>metrology</a:t>
            </a:r>
            <a:r>
              <a:rPr lang="de-DE" dirty="0" smtClean="0"/>
              <a:t>, </a:t>
            </a:r>
            <a:r>
              <a:rPr lang="de-DE" dirty="0" err="1" smtClean="0"/>
              <a:t>active</a:t>
            </a:r>
            <a:r>
              <a:rPr lang="de-DE" dirty="0" smtClean="0"/>
              <a:t> </a:t>
            </a:r>
            <a:r>
              <a:rPr lang="de-DE" dirty="0" err="1" smtClean="0"/>
              <a:t>feedback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323528" y="3446879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err="1" smtClean="0"/>
              <a:t>Application</a:t>
            </a:r>
            <a:r>
              <a:rPr lang="de-DE" b="1" dirty="0" smtClean="0"/>
              <a:t> </a:t>
            </a:r>
            <a:r>
              <a:rPr lang="de-DE" b="1" dirty="0" err="1" smtClean="0"/>
              <a:t>ready</a:t>
            </a:r>
            <a:r>
              <a:rPr lang="de-DE" b="1" dirty="0" smtClean="0"/>
              <a:t> </a:t>
            </a:r>
            <a:r>
              <a:rPr lang="de-DE" b="1" dirty="0" err="1" smtClean="0"/>
              <a:t>throughput</a:t>
            </a:r>
            <a:r>
              <a:rPr lang="de-DE" b="1" dirty="0" smtClean="0"/>
              <a:t> </a:t>
            </a:r>
            <a:r>
              <a:rPr lang="de-DE" dirty="0" smtClean="0"/>
              <a:t>(</a:t>
            </a:r>
            <a:r>
              <a:rPr lang="de-DE" dirty="0" err="1" smtClean="0"/>
              <a:t>repetition</a:t>
            </a:r>
            <a:r>
              <a:rPr lang="de-DE" dirty="0" smtClean="0"/>
              <a:t> rate, i.e. kHz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electrons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   </a:t>
            </a:r>
          </a:p>
          <a:p>
            <a:r>
              <a:rPr lang="de-DE" dirty="0"/>
              <a:t> </a:t>
            </a:r>
            <a:r>
              <a:rPr lang="de-DE" dirty="0" smtClean="0"/>
              <a:t>                                                    </a:t>
            </a:r>
            <a:r>
              <a:rPr lang="de-DE" dirty="0" err="1" smtClean="0"/>
              <a:t>photon</a:t>
            </a:r>
            <a:r>
              <a:rPr lang="de-DE" dirty="0" smtClean="0"/>
              <a:t> </a:t>
            </a:r>
            <a:r>
              <a:rPr lang="de-DE" dirty="0" err="1" smtClean="0"/>
              <a:t>sources</a:t>
            </a:r>
            <a:r>
              <a:rPr lang="de-DE" dirty="0" smtClean="0"/>
              <a:t>, 1Hz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ions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323528" y="4218642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i="1" dirty="0" smtClean="0"/>
              <a:t>Laser </a:t>
            </a:r>
            <a:r>
              <a:rPr lang="de-DE" b="1" i="1" dirty="0" err="1" smtClean="0"/>
              <a:t>and</a:t>
            </a:r>
            <a:r>
              <a:rPr lang="de-DE" b="1" i="1" dirty="0" smtClean="0"/>
              <a:t> </a:t>
            </a:r>
            <a:r>
              <a:rPr lang="de-DE" b="1" i="1" dirty="0" err="1" smtClean="0"/>
              <a:t>target</a:t>
            </a:r>
            <a:r>
              <a:rPr lang="de-DE" b="1" i="1" dirty="0" smtClean="0"/>
              <a:t> </a:t>
            </a:r>
            <a:r>
              <a:rPr lang="de-DE" b="1" i="1" dirty="0" err="1" smtClean="0"/>
              <a:t>technology</a:t>
            </a:r>
            <a:r>
              <a:rPr lang="de-DE" b="1" i="1" dirty="0" smtClean="0"/>
              <a:t> </a:t>
            </a:r>
            <a:r>
              <a:rPr lang="de-DE" b="1" i="1" dirty="0" err="1" smtClean="0"/>
              <a:t>development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1792241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 bwMode="auto">
          <a:xfrm>
            <a:off x="1219593" y="195486"/>
            <a:ext cx="7456863" cy="442442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63500"/>
          </a:effectLst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814" y="1476780"/>
            <a:ext cx="7141663" cy="2002972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397642"/>
            <a:ext cx="1216832" cy="2006246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9160" y="2352385"/>
            <a:ext cx="1181942" cy="2032415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898379"/>
            <a:ext cx="1565744" cy="1705309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410" y="2412906"/>
            <a:ext cx="963869" cy="1975717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279" y="2374191"/>
            <a:ext cx="1395650" cy="2010609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395536" y="362148"/>
            <a:ext cx="2357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solidFill>
                  <a:srgbClr val="FF0000"/>
                </a:solidFill>
              </a:rPr>
              <a:t>Energy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transfer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2195736" y="352856"/>
            <a:ext cx="1945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b="1" dirty="0" err="1" smtClean="0">
                <a:solidFill>
                  <a:schemeClr val="bg1">
                    <a:lumMod val="50000"/>
                  </a:schemeClr>
                </a:solidFill>
              </a:rPr>
              <a:t>and</a:t>
            </a:r>
            <a:r>
              <a:rPr lang="de-DE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b="1" dirty="0" err="1" smtClean="0">
                <a:solidFill>
                  <a:schemeClr val="bg1">
                    <a:lumMod val="50000"/>
                  </a:schemeClr>
                </a:solidFill>
              </a:rPr>
              <a:t>transport</a:t>
            </a:r>
            <a:endParaRPr lang="de-DE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997599" y="352856"/>
            <a:ext cx="2446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589C"/>
                </a:solidFill>
              </a:rPr>
              <a:t>Proton </a:t>
            </a:r>
            <a:r>
              <a:rPr lang="de-DE" b="1" dirty="0" err="1" smtClean="0">
                <a:solidFill>
                  <a:srgbClr val="00589C"/>
                </a:solidFill>
              </a:rPr>
              <a:t>acceleration</a:t>
            </a:r>
            <a:endParaRPr lang="de-DE" b="1" dirty="0">
              <a:solidFill>
                <a:srgbClr val="00589C"/>
              </a:solidFill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6284638" y="362148"/>
            <a:ext cx="2247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8D0F72"/>
                </a:solidFill>
              </a:rPr>
              <a:t>Dose </a:t>
            </a:r>
            <a:r>
              <a:rPr lang="de-DE" b="1" dirty="0" err="1" smtClean="0">
                <a:solidFill>
                  <a:srgbClr val="8D0F72"/>
                </a:solidFill>
              </a:rPr>
              <a:t>delivery</a:t>
            </a:r>
            <a:endParaRPr lang="de-DE" b="1" dirty="0" smtClean="0">
              <a:solidFill>
                <a:srgbClr val="8D0F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83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251520" y="1016605"/>
            <a:ext cx="82089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Highlights …  </a:t>
            </a:r>
          </a:p>
          <a:p>
            <a:endParaRPr lang="de-DE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err="1" smtClean="0"/>
              <a:t>Understand</a:t>
            </a:r>
            <a:r>
              <a:rPr lang="de-DE" b="1" dirty="0" smtClean="0"/>
              <a:t> </a:t>
            </a:r>
            <a:r>
              <a:rPr lang="de-DE" b="1" dirty="0" err="1" smtClean="0"/>
              <a:t>scaling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proton</a:t>
            </a:r>
            <a:r>
              <a:rPr lang="de-DE" b="1" dirty="0" smtClean="0"/>
              <a:t> </a:t>
            </a:r>
            <a:r>
              <a:rPr lang="de-DE" b="1" dirty="0" err="1" smtClean="0"/>
              <a:t>energies</a:t>
            </a:r>
            <a:r>
              <a:rPr lang="de-DE" b="1" dirty="0" smtClean="0"/>
              <a:t> </a:t>
            </a:r>
            <a:r>
              <a:rPr lang="de-DE" b="1" dirty="0" err="1" smtClean="0"/>
              <a:t>and</a:t>
            </a:r>
            <a:r>
              <a:rPr lang="de-DE" b="1" dirty="0" smtClean="0"/>
              <a:t> </a:t>
            </a:r>
            <a:r>
              <a:rPr lang="de-DE" b="1" dirty="0" err="1" smtClean="0"/>
              <a:t>assess</a:t>
            </a:r>
            <a:r>
              <a:rPr lang="de-DE" b="1" dirty="0" smtClean="0"/>
              <a:t> </a:t>
            </a:r>
            <a:r>
              <a:rPr lang="de-DE" b="1" dirty="0" err="1" smtClean="0"/>
              <a:t>appls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societal</a:t>
            </a:r>
            <a:r>
              <a:rPr lang="de-DE" b="1" dirty="0" smtClean="0"/>
              <a:t>  </a:t>
            </a:r>
            <a:r>
              <a:rPr lang="de-DE" b="1" dirty="0" err="1" smtClean="0"/>
              <a:t>relevance</a:t>
            </a:r>
            <a:r>
              <a:rPr lang="de-DE" b="1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err="1" smtClean="0"/>
              <a:t>Measure</a:t>
            </a:r>
            <a:r>
              <a:rPr lang="de-DE" b="1" dirty="0" smtClean="0"/>
              <a:t> </a:t>
            </a:r>
            <a:r>
              <a:rPr lang="de-DE" b="1" dirty="0" err="1" smtClean="0"/>
              <a:t>and</a:t>
            </a:r>
            <a:r>
              <a:rPr lang="de-DE" b="1" dirty="0" smtClean="0"/>
              <a:t> </a:t>
            </a:r>
            <a:r>
              <a:rPr lang="de-DE" b="1" dirty="0" err="1" smtClean="0"/>
              <a:t>control</a:t>
            </a:r>
            <a:r>
              <a:rPr lang="de-DE" b="1" dirty="0" smtClean="0"/>
              <a:t> e beam </a:t>
            </a:r>
            <a:r>
              <a:rPr lang="de-DE" b="1" dirty="0" err="1" smtClean="0"/>
              <a:t>parameters</a:t>
            </a:r>
            <a:r>
              <a:rPr lang="de-DE" b="1" dirty="0" smtClean="0"/>
              <a:t> relevant </a:t>
            </a:r>
            <a:r>
              <a:rPr lang="de-DE" b="1" dirty="0" err="1" smtClean="0"/>
              <a:t>for</a:t>
            </a:r>
            <a:r>
              <a:rPr lang="de-DE" b="1" dirty="0" smtClean="0"/>
              <a:t> FELs </a:t>
            </a:r>
            <a:r>
              <a:rPr lang="de-DE" b="1" dirty="0" err="1" smtClean="0"/>
              <a:t>and</a:t>
            </a:r>
            <a:r>
              <a:rPr lang="de-DE" b="1" dirty="0" smtClean="0"/>
              <a:t> </a:t>
            </a:r>
            <a:r>
              <a:rPr lang="de-DE" b="1" dirty="0" err="1" smtClean="0"/>
              <a:t>other</a:t>
            </a:r>
            <a:r>
              <a:rPr lang="de-DE" b="1" dirty="0" smtClean="0"/>
              <a:t> </a:t>
            </a:r>
            <a:r>
              <a:rPr lang="de-DE" b="1" dirty="0" err="1" smtClean="0"/>
              <a:t>applications</a:t>
            </a:r>
            <a:endParaRPr lang="de-DE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err="1" smtClean="0"/>
              <a:t>Increase</a:t>
            </a:r>
            <a:r>
              <a:rPr lang="de-DE" b="1" dirty="0" smtClean="0"/>
              <a:t> </a:t>
            </a:r>
            <a:r>
              <a:rPr lang="de-DE" b="1" dirty="0" err="1" smtClean="0"/>
              <a:t>average</a:t>
            </a:r>
            <a:r>
              <a:rPr lang="de-DE" b="1" dirty="0" smtClean="0"/>
              <a:t> power (</a:t>
            </a:r>
            <a:r>
              <a:rPr lang="de-DE" b="1" dirty="0" err="1" smtClean="0"/>
              <a:t>rep.rate</a:t>
            </a:r>
            <a:r>
              <a:rPr lang="de-DE" b="1" dirty="0" smtClean="0"/>
              <a:t>)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plasma</a:t>
            </a:r>
            <a:r>
              <a:rPr lang="de-DE" b="1" dirty="0" smtClean="0"/>
              <a:t> </a:t>
            </a:r>
            <a:r>
              <a:rPr lang="de-DE" b="1" dirty="0" err="1" smtClean="0"/>
              <a:t>accelerators</a:t>
            </a:r>
            <a:r>
              <a:rPr lang="de-DE" b="1" dirty="0" smtClean="0"/>
              <a:t> </a:t>
            </a:r>
            <a:r>
              <a:rPr lang="de-DE" b="1" dirty="0" err="1" smtClean="0"/>
              <a:t>for</a:t>
            </a:r>
            <a:r>
              <a:rPr lang="de-DE" b="1" dirty="0" smtClean="0"/>
              <a:t> high </a:t>
            </a:r>
            <a:r>
              <a:rPr lang="de-DE" b="1" dirty="0" err="1" smtClean="0"/>
              <a:t>throughput</a:t>
            </a:r>
            <a:r>
              <a:rPr lang="de-DE" b="1" dirty="0" smtClean="0"/>
              <a:t>  </a:t>
            </a:r>
            <a:r>
              <a:rPr lang="de-DE" b="1" dirty="0" err="1" smtClean="0"/>
              <a:t>applications</a:t>
            </a:r>
            <a:r>
              <a:rPr lang="de-DE" b="1" dirty="0" smtClean="0"/>
              <a:t> (</a:t>
            </a:r>
            <a:r>
              <a:rPr lang="de-DE" b="1" dirty="0" err="1" smtClean="0"/>
              <a:t>feedback</a:t>
            </a:r>
            <a:r>
              <a:rPr lang="de-DE" b="1" dirty="0" smtClean="0"/>
              <a:t> </a:t>
            </a:r>
            <a:r>
              <a:rPr lang="de-DE" b="1" dirty="0" err="1" smtClean="0"/>
              <a:t>to</a:t>
            </a:r>
            <a:r>
              <a:rPr lang="de-DE" b="1" dirty="0" smtClean="0"/>
              <a:t> </a:t>
            </a:r>
            <a:r>
              <a:rPr lang="de-DE" b="1" dirty="0" err="1" smtClean="0"/>
              <a:t>industry</a:t>
            </a:r>
            <a:r>
              <a:rPr lang="de-DE" b="1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err="1" smtClean="0"/>
              <a:t>Make</a:t>
            </a:r>
            <a:r>
              <a:rPr lang="de-DE" b="1" dirty="0" smtClean="0"/>
              <a:t> </a:t>
            </a:r>
            <a:r>
              <a:rPr lang="de-DE" b="1" dirty="0" err="1" smtClean="0"/>
              <a:t>use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current</a:t>
            </a:r>
            <a:r>
              <a:rPr lang="de-DE" b="1" dirty="0" smtClean="0"/>
              <a:t> </a:t>
            </a:r>
            <a:r>
              <a:rPr lang="de-DE" b="1" dirty="0" err="1" smtClean="0"/>
              <a:t>and</a:t>
            </a:r>
            <a:r>
              <a:rPr lang="de-DE" b="1" dirty="0" smtClean="0"/>
              <a:t> </a:t>
            </a:r>
            <a:r>
              <a:rPr lang="de-DE" b="1" dirty="0" err="1" smtClean="0"/>
              <a:t>upcoming</a:t>
            </a:r>
            <a:r>
              <a:rPr lang="de-DE" b="1" dirty="0" smtClean="0"/>
              <a:t> </a:t>
            </a:r>
            <a:r>
              <a:rPr lang="de-DE" b="1" dirty="0" err="1" smtClean="0"/>
              <a:t>facilities</a:t>
            </a:r>
            <a:r>
              <a:rPr lang="de-DE" b="1" dirty="0" smtClean="0"/>
              <a:t> (ATHENA, EUPRAXIA</a:t>
            </a:r>
            <a:r>
              <a:rPr lang="de-DE" b="1" smtClean="0"/>
              <a:t>, ELI)</a:t>
            </a:r>
            <a:endParaRPr lang="de-DE" b="1" dirty="0" smtClean="0"/>
          </a:p>
        </p:txBody>
      </p:sp>
      <p:sp>
        <p:nvSpPr>
          <p:cNvPr id="7" name="Textfeld 6"/>
          <p:cNvSpPr txBox="1"/>
          <p:nvPr/>
        </p:nvSpPr>
        <p:spPr>
          <a:xfrm>
            <a:off x="323528" y="155416"/>
            <a:ext cx="7909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err="1" smtClean="0">
                <a:solidFill>
                  <a:srgbClr val="0070C0"/>
                </a:solidFill>
              </a:rPr>
              <a:t>Prospects</a:t>
            </a:r>
            <a:r>
              <a:rPr lang="de-DE" sz="2000" b="1" dirty="0" smtClean="0">
                <a:solidFill>
                  <a:srgbClr val="0070C0"/>
                </a:solidFill>
              </a:rPr>
              <a:t> </a:t>
            </a:r>
            <a:r>
              <a:rPr lang="de-DE" sz="2000" b="1" dirty="0" err="1" smtClean="0">
                <a:solidFill>
                  <a:srgbClr val="0070C0"/>
                </a:solidFill>
              </a:rPr>
              <a:t>and</a:t>
            </a:r>
            <a:r>
              <a:rPr lang="de-DE" sz="2000" b="1" dirty="0" smtClean="0">
                <a:solidFill>
                  <a:srgbClr val="0070C0"/>
                </a:solidFill>
              </a:rPr>
              <a:t> </a:t>
            </a:r>
            <a:r>
              <a:rPr lang="de-DE" sz="2000" b="1" dirty="0" err="1" smtClean="0">
                <a:solidFill>
                  <a:srgbClr val="0070C0"/>
                </a:solidFill>
              </a:rPr>
              <a:t>Challenges</a:t>
            </a:r>
            <a:r>
              <a:rPr lang="de-DE" sz="2000" b="1" dirty="0" smtClean="0">
                <a:solidFill>
                  <a:srgbClr val="0070C0"/>
                </a:solidFill>
              </a:rPr>
              <a:t> </a:t>
            </a:r>
            <a:r>
              <a:rPr lang="de-DE" sz="2000" b="1" dirty="0" err="1" smtClean="0">
                <a:solidFill>
                  <a:srgbClr val="0070C0"/>
                </a:solidFill>
              </a:rPr>
              <a:t>of</a:t>
            </a:r>
            <a:r>
              <a:rPr lang="de-DE" sz="2000" b="1" dirty="0" smtClean="0">
                <a:solidFill>
                  <a:srgbClr val="0070C0"/>
                </a:solidFill>
              </a:rPr>
              <a:t> Laser Plasma </a:t>
            </a:r>
            <a:r>
              <a:rPr lang="de-DE" sz="2000" b="1" dirty="0" err="1" smtClean="0">
                <a:solidFill>
                  <a:srgbClr val="0070C0"/>
                </a:solidFill>
              </a:rPr>
              <a:t>Acceleration</a:t>
            </a:r>
            <a:r>
              <a:rPr lang="de-DE" sz="2000" b="1" dirty="0" smtClean="0">
                <a:solidFill>
                  <a:srgbClr val="0070C0"/>
                </a:solidFill>
              </a:rPr>
              <a:t> 2020 ff</a:t>
            </a:r>
            <a:endParaRPr lang="de-DE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778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43134" y="151522"/>
            <a:ext cx="9024669" cy="37193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200" b="1" kern="120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rgbClr val="1F497D"/>
                </a:solidFill>
              </a:rPr>
              <a:t>ST4 </a:t>
            </a:r>
            <a:r>
              <a:rPr lang="en-US" sz="2000" dirty="0">
                <a:solidFill>
                  <a:srgbClr val="1F497D"/>
                </a:solidFill>
              </a:rPr>
              <a:t>– </a:t>
            </a:r>
            <a:r>
              <a:rPr lang="en-US" sz="2000" dirty="0" smtClean="0">
                <a:solidFill>
                  <a:srgbClr val="1F497D"/>
                </a:solidFill>
              </a:rPr>
              <a:t>POF4  </a:t>
            </a:r>
            <a:endParaRPr lang="en-GB" sz="1200" dirty="0">
              <a:solidFill>
                <a:srgbClr val="1F497D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483768" y="160076"/>
            <a:ext cx="5112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Novel </a:t>
            </a:r>
            <a:r>
              <a:rPr lang="en-US" b="1" dirty="0" smtClean="0">
                <a:solidFill>
                  <a:srgbClr val="002060"/>
                </a:solidFill>
              </a:rPr>
              <a:t>Accele</a:t>
            </a:r>
            <a:r>
              <a:rPr lang="en-US" b="1" dirty="0" smtClean="0">
                <a:solidFill>
                  <a:schemeClr val="accent1"/>
                </a:solidFill>
              </a:rPr>
              <a:t>ration Concepts</a:t>
            </a:r>
          </a:p>
          <a:p>
            <a:r>
              <a:rPr lang="en-US" i="1" dirty="0" smtClean="0">
                <a:solidFill>
                  <a:schemeClr val="accent1"/>
                </a:solidFill>
              </a:rPr>
              <a:t>-&gt; Novel Accelerators and their </a:t>
            </a:r>
            <a:r>
              <a:rPr lang="en-US" b="1" i="1" dirty="0" smtClean="0">
                <a:solidFill>
                  <a:schemeClr val="accent1"/>
                </a:solidFill>
              </a:rPr>
              <a:t>Applications</a:t>
            </a:r>
            <a:endParaRPr lang="en-US" b="1" i="1" dirty="0">
              <a:solidFill>
                <a:schemeClr val="accent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51520" y="905688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err="1" smtClean="0"/>
              <a:t>Controlled</a:t>
            </a:r>
            <a:r>
              <a:rPr lang="de-DE" b="1" dirty="0" smtClean="0"/>
              <a:t> beam </a:t>
            </a:r>
            <a:r>
              <a:rPr lang="de-DE" b="1" dirty="0" err="1" smtClean="0"/>
              <a:t>quality</a:t>
            </a:r>
            <a:r>
              <a:rPr lang="de-DE" b="1" dirty="0" smtClean="0"/>
              <a:t>  </a:t>
            </a:r>
            <a:r>
              <a:rPr lang="de-DE" dirty="0" smtClean="0"/>
              <a:t>(</a:t>
            </a:r>
            <a:r>
              <a:rPr lang="de-DE" dirty="0" err="1" smtClean="0"/>
              <a:t>charge</a:t>
            </a:r>
            <a:r>
              <a:rPr lang="de-DE" dirty="0" smtClean="0"/>
              <a:t>, </a:t>
            </a:r>
            <a:r>
              <a:rPr lang="de-DE" dirty="0" err="1" smtClean="0"/>
              <a:t>energy</a:t>
            </a:r>
            <a:r>
              <a:rPr lang="de-DE" dirty="0" smtClean="0"/>
              <a:t>, </a:t>
            </a:r>
            <a:r>
              <a:rPr lang="de-DE" dirty="0" err="1" smtClean="0"/>
              <a:t>bandwidth</a:t>
            </a:r>
            <a:r>
              <a:rPr lang="de-DE" dirty="0" smtClean="0"/>
              <a:t>, </a:t>
            </a:r>
            <a:r>
              <a:rPr lang="de-DE" dirty="0" err="1" smtClean="0"/>
              <a:t>emittance</a:t>
            </a:r>
            <a:r>
              <a:rPr lang="de-DE" dirty="0" smtClean="0"/>
              <a:t>, </a:t>
            </a:r>
            <a:r>
              <a:rPr lang="de-DE" dirty="0" err="1" smtClean="0"/>
              <a:t>duration</a:t>
            </a:r>
            <a:r>
              <a:rPr lang="de-DE" dirty="0" smtClean="0"/>
              <a:t>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de-DE" dirty="0" smtClean="0"/>
              <a:t>LWFA </a:t>
            </a:r>
            <a:r>
              <a:rPr lang="de-DE" dirty="0" err="1" smtClean="0"/>
              <a:t>injection</a:t>
            </a:r>
            <a:r>
              <a:rPr lang="de-DE" dirty="0" smtClean="0"/>
              <a:t> high Q (</a:t>
            </a:r>
            <a:r>
              <a:rPr lang="de-DE" dirty="0" err="1" smtClean="0"/>
              <a:t>THz</a:t>
            </a:r>
            <a:r>
              <a:rPr lang="de-DE" dirty="0" smtClean="0"/>
              <a:t> </a:t>
            </a:r>
            <a:r>
              <a:rPr lang="de-DE" dirty="0" err="1" smtClean="0"/>
              <a:t>generation</a:t>
            </a:r>
            <a:r>
              <a:rPr lang="de-DE" dirty="0" smtClean="0"/>
              <a:t>, Betatron, Hybrid, …)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de-DE" dirty="0" smtClean="0"/>
              <a:t>LWFA </a:t>
            </a:r>
            <a:r>
              <a:rPr lang="de-DE" dirty="0" err="1" smtClean="0"/>
              <a:t>injection</a:t>
            </a:r>
            <a:r>
              <a:rPr lang="de-DE" dirty="0" smtClean="0"/>
              <a:t> high </a:t>
            </a:r>
            <a:r>
              <a:rPr lang="de-DE" dirty="0" err="1" smtClean="0"/>
              <a:t>quality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phase</a:t>
            </a:r>
            <a:r>
              <a:rPr lang="de-DE" dirty="0" smtClean="0"/>
              <a:t> </a:t>
            </a:r>
            <a:r>
              <a:rPr lang="de-DE" dirty="0" err="1" smtClean="0"/>
              <a:t>space</a:t>
            </a:r>
            <a:r>
              <a:rPr lang="de-DE" dirty="0" smtClean="0"/>
              <a:t> </a:t>
            </a:r>
            <a:r>
              <a:rPr lang="de-DE" dirty="0" err="1" smtClean="0"/>
              <a:t>manipulation</a:t>
            </a:r>
            <a:r>
              <a:rPr lang="de-DE" dirty="0" smtClean="0"/>
              <a:t> (FEL, incl. </a:t>
            </a:r>
            <a:r>
              <a:rPr lang="de-DE" dirty="0" err="1"/>
              <a:t>o</a:t>
            </a:r>
            <a:r>
              <a:rPr lang="de-DE" dirty="0" err="1" smtClean="0"/>
              <a:t>ther</a:t>
            </a:r>
            <a:r>
              <a:rPr lang="de-DE" dirty="0" smtClean="0"/>
              <a:t> </a:t>
            </a:r>
            <a:r>
              <a:rPr lang="de-DE" dirty="0" err="1" smtClean="0"/>
              <a:t>structures</a:t>
            </a:r>
            <a:r>
              <a:rPr lang="de-DE" dirty="0" smtClean="0"/>
              <a:t>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de-DE" dirty="0" err="1" smtClean="0"/>
              <a:t>Combination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RF </a:t>
            </a:r>
            <a:r>
              <a:rPr lang="de-DE" dirty="0" err="1" smtClean="0"/>
              <a:t>technology</a:t>
            </a:r>
            <a:r>
              <a:rPr lang="de-DE" dirty="0" smtClean="0"/>
              <a:t>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de-DE" dirty="0" smtClean="0"/>
              <a:t>LWFA </a:t>
            </a:r>
            <a:r>
              <a:rPr lang="de-DE" dirty="0" err="1" smtClean="0"/>
              <a:t>energy</a:t>
            </a:r>
            <a:r>
              <a:rPr lang="de-DE" dirty="0" smtClean="0"/>
              <a:t> </a:t>
            </a:r>
            <a:r>
              <a:rPr lang="de-DE" dirty="0" err="1" smtClean="0"/>
              <a:t>scaling</a:t>
            </a:r>
            <a:r>
              <a:rPr lang="de-DE" dirty="0" smtClean="0"/>
              <a:t> (</a:t>
            </a:r>
            <a:r>
              <a:rPr lang="de-DE" dirty="0" err="1" smtClean="0"/>
              <a:t>staging</a:t>
            </a:r>
            <a:r>
              <a:rPr lang="de-DE" dirty="0" smtClean="0"/>
              <a:t> –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phase</a:t>
            </a:r>
            <a:r>
              <a:rPr lang="de-DE" dirty="0" smtClean="0"/>
              <a:t> </a:t>
            </a:r>
            <a:r>
              <a:rPr lang="de-DE" dirty="0" err="1" smtClean="0"/>
              <a:t>space</a:t>
            </a:r>
            <a:r>
              <a:rPr lang="de-DE" dirty="0" smtClean="0"/>
              <a:t> </a:t>
            </a:r>
            <a:r>
              <a:rPr lang="de-DE" dirty="0" err="1" smtClean="0"/>
              <a:t>control</a:t>
            </a:r>
            <a:r>
              <a:rPr lang="de-DE" dirty="0" smtClean="0"/>
              <a:t>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de-DE" dirty="0" smtClean="0"/>
              <a:t>PWFA (incl. Hybrid)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quality</a:t>
            </a:r>
            <a:r>
              <a:rPr lang="de-DE" dirty="0" smtClean="0"/>
              <a:t> </a:t>
            </a:r>
            <a:r>
              <a:rPr lang="de-DE" dirty="0" err="1" smtClean="0"/>
              <a:t>booster</a:t>
            </a:r>
            <a:endParaRPr lang="de-DE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de-DE" dirty="0" smtClean="0"/>
              <a:t>Ion </a:t>
            </a:r>
            <a:r>
              <a:rPr lang="de-DE" dirty="0" err="1" smtClean="0"/>
              <a:t>energy</a:t>
            </a:r>
            <a:r>
              <a:rPr lang="de-DE" dirty="0" smtClean="0"/>
              <a:t> </a:t>
            </a:r>
            <a:r>
              <a:rPr lang="de-DE" dirty="0" err="1" smtClean="0"/>
              <a:t>scaling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controlled</a:t>
            </a:r>
            <a:r>
              <a:rPr lang="de-DE" dirty="0" smtClean="0"/>
              <a:t> dose </a:t>
            </a:r>
            <a:r>
              <a:rPr lang="de-DE" dirty="0" err="1" smtClean="0"/>
              <a:t>deposition</a:t>
            </a:r>
            <a:r>
              <a:rPr lang="de-DE" dirty="0" smtClean="0"/>
              <a:t> (</a:t>
            </a:r>
            <a:r>
              <a:rPr lang="de-DE" dirty="0" err="1" smtClean="0"/>
              <a:t>transport</a:t>
            </a:r>
            <a:r>
              <a:rPr lang="de-DE" dirty="0" smtClean="0"/>
              <a:t>)</a:t>
            </a:r>
          </a:p>
          <a:p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smtClean="0"/>
              <a:t>Average </a:t>
            </a:r>
            <a:r>
              <a:rPr lang="de-DE" b="1" dirty="0" err="1" smtClean="0"/>
              <a:t>energy</a:t>
            </a:r>
            <a:r>
              <a:rPr lang="de-DE" dirty="0" smtClean="0"/>
              <a:t> (</a:t>
            </a:r>
            <a:r>
              <a:rPr lang="de-DE" dirty="0" err="1" smtClean="0"/>
              <a:t>repetition</a:t>
            </a:r>
            <a:r>
              <a:rPr lang="de-DE" dirty="0" smtClean="0"/>
              <a:t> rate)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de-DE" dirty="0" smtClean="0"/>
              <a:t>PWFA </a:t>
            </a:r>
            <a:r>
              <a:rPr lang="de-DE" dirty="0" err="1" smtClean="0"/>
              <a:t>and</a:t>
            </a:r>
            <a:r>
              <a:rPr lang="de-DE" dirty="0" smtClean="0"/>
              <a:t> Hybrid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concept</a:t>
            </a:r>
            <a:r>
              <a:rPr lang="de-DE" dirty="0" smtClean="0"/>
              <a:t> </a:t>
            </a:r>
            <a:r>
              <a:rPr lang="de-DE" dirty="0" err="1" smtClean="0"/>
              <a:t>study</a:t>
            </a:r>
            <a:r>
              <a:rPr lang="de-DE" dirty="0" smtClean="0"/>
              <a:t>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de-DE" dirty="0" smtClean="0"/>
              <a:t>LWFA </a:t>
            </a:r>
            <a:r>
              <a:rPr lang="de-DE" dirty="0" err="1" smtClean="0"/>
              <a:t>depending</a:t>
            </a:r>
            <a:r>
              <a:rPr lang="de-DE" dirty="0" smtClean="0"/>
              <a:t> on </a:t>
            </a:r>
            <a:r>
              <a:rPr lang="de-DE" dirty="0" err="1" smtClean="0"/>
              <a:t>driver</a:t>
            </a:r>
            <a:r>
              <a:rPr lang="de-DE" dirty="0" smtClean="0"/>
              <a:t> </a:t>
            </a:r>
            <a:r>
              <a:rPr lang="de-DE" dirty="0" err="1" smtClean="0"/>
              <a:t>technology</a:t>
            </a:r>
            <a:r>
              <a:rPr lang="de-DE" dirty="0" smtClean="0"/>
              <a:t>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de-DE" dirty="0" smtClean="0"/>
              <a:t>Ions DPSSL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compatible</a:t>
            </a:r>
            <a:r>
              <a:rPr lang="de-DE" dirty="0" smtClean="0"/>
              <a:t> </a:t>
            </a:r>
            <a:r>
              <a:rPr lang="de-DE" dirty="0" err="1" smtClean="0"/>
              <a:t>contrast</a:t>
            </a:r>
            <a:r>
              <a:rPr lang="de-DE" dirty="0" smtClean="0"/>
              <a:t> </a:t>
            </a:r>
            <a:r>
              <a:rPr lang="de-DE" dirty="0" err="1" smtClean="0"/>
              <a:t>improvement</a:t>
            </a:r>
            <a:endParaRPr lang="de-DE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de-DE" dirty="0" smtClean="0"/>
              <a:t>Ions </a:t>
            </a:r>
            <a:r>
              <a:rPr lang="de-DE" dirty="0" err="1" smtClean="0"/>
              <a:t>targetry</a:t>
            </a:r>
            <a:r>
              <a:rPr lang="de-DE" dirty="0" smtClean="0"/>
              <a:t> (</a:t>
            </a:r>
            <a:r>
              <a:rPr lang="de-DE" dirty="0" err="1" smtClean="0"/>
              <a:t>Debris-free</a:t>
            </a:r>
            <a:r>
              <a:rPr lang="de-DE" dirty="0" smtClean="0"/>
              <a:t>, fast </a:t>
            </a:r>
            <a:r>
              <a:rPr lang="de-DE" dirty="0" err="1" smtClean="0"/>
              <a:t>exchange</a:t>
            </a:r>
            <a:r>
              <a:rPr lang="de-DE" dirty="0" smtClean="0"/>
              <a:t>, …)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594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43134" y="151522"/>
            <a:ext cx="9024669" cy="37193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200" b="1" kern="120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solidFill>
                  <a:srgbClr val="1F497D"/>
                </a:solidFill>
              </a:rPr>
              <a:t>ST4 </a:t>
            </a:r>
            <a:r>
              <a:rPr lang="en-US" sz="2000" dirty="0">
                <a:solidFill>
                  <a:srgbClr val="1F497D"/>
                </a:solidFill>
              </a:rPr>
              <a:t>– </a:t>
            </a:r>
            <a:r>
              <a:rPr lang="en-US" sz="2000" dirty="0" smtClean="0">
                <a:solidFill>
                  <a:srgbClr val="1F497D"/>
                </a:solidFill>
              </a:rPr>
              <a:t>POF4  </a:t>
            </a:r>
            <a:endParaRPr lang="en-GB" sz="1200" dirty="0">
              <a:solidFill>
                <a:srgbClr val="1F497D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483768" y="160076"/>
            <a:ext cx="5112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Novel Acceleration Concepts</a:t>
            </a:r>
          </a:p>
          <a:p>
            <a:r>
              <a:rPr lang="en-US" i="1" dirty="0" smtClean="0">
                <a:solidFill>
                  <a:schemeClr val="accent1"/>
                </a:solidFill>
              </a:rPr>
              <a:t>-&gt; Novel Accelerators and their </a:t>
            </a:r>
            <a:r>
              <a:rPr lang="en-US" b="1" i="1" dirty="0" smtClean="0">
                <a:solidFill>
                  <a:schemeClr val="accent1"/>
                </a:solidFill>
              </a:rPr>
              <a:t>Applications</a:t>
            </a:r>
            <a:endParaRPr lang="en-US" b="1" i="1" dirty="0">
              <a:solidFill>
                <a:schemeClr val="accent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51520" y="1016605"/>
            <a:ext cx="87129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err="1" smtClean="0"/>
              <a:t>Controlled</a:t>
            </a:r>
            <a:r>
              <a:rPr lang="de-DE" b="1" dirty="0" smtClean="0"/>
              <a:t> beam </a:t>
            </a:r>
            <a:r>
              <a:rPr lang="de-DE" b="1" dirty="0" err="1" smtClean="0"/>
              <a:t>quality</a:t>
            </a:r>
            <a:r>
              <a:rPr lang="de-DE" b="1" dirty="0" smtClean="0"/>
              <a:t>  -&gt; </a:t>
            </a:r>
            <a:r>
              <a:rPr lang="de-DE" b="1" dirty="0" err="1" smtClean="0"/>
              <a:t>Improved</a:t>
            </a:r>
            <a:r>
              <a:rPr lang="de-DE" b="1" dirty="0" smtClean="0"/>
              <a:t> </a:t>
            </a:r>
            <a:r>
              <a:rPr lang="de-DE" b="1" dirty="0" err="1"/>
              <a:t>m</a:t>
            </a:r>
            <a:r>
              <a:rPr lang="de-DE" b="1" dirty="0" err="1" smtClean="0"/>
              <a:t>easurement</a:t>
            </a:r>
            <a:r>
              <a:rPr lang="de-DE" b="1" dirty="0" smtClean="0"/>
              <a:t> </a:t>
            </a:r>
            <a:r>
              <a:rPr lang="de-DE" b="1" dirty="0" err="1" smtClean="0"/>
              <a:t>techniques</a:t>
            </a:r>
            <a:r>
              <a:rPr lang="de-DE" b="1" dirty="0" smtClean="0"/>
              <a:t>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de-DE" dirty="0" smtClean="0"/>
              <a:t>Beam </a:t>
            </a:r>
            <a:r>
              <a:rPr lang="de-DE" dirty="0" err="1" smtClean="0"/>
              <a:t>parameters</a:t>
            </a:r>
            <a:r>
              <a:rPr lang="de-DE" dirty="0" smtClean="0"/>
              <a:t>, slice </a:t>
            </a:r>
            <a:r>
              <a:rPr lang="de-DE" dirty="0" err="1" smtClean="0"/>
              <a:t>properties</a:t>
            </a:r>
            <a:r>
              <a:rPr lang="de-DE" dirty="0" smtClean="0"/>
              <a:t>, </a:t>
            </a:r>
            <a:r>
              <a:rPr lang="de-DE" dirty="0" err="1" smtClean="0"/>
              <a:t>shape</a:t>
            </a:r>
            <a:r>
              <a:rPr lang="de-DE" dirty="0" smtClean="0"/>
              <a:t>, high </a:t>
            </a:r>
            <a:r>
              <a:rPr lang="de-DE" dirty="0" err="1" smtClean="0"/>
              <a:t>resolution</a:t>
            </a:r>
            <a:r>
              <a:rPr lang="de-DE" dirty="0" smtClean="0"/>
              <a:t>, </a:t>
            </a:r>
            <a:r>
              <a:rPr lang="de-DE" dirty="0" err="1" smtClean="0"/>
              <a:t>polarization</a:t>
            </a:r>
            <a:r>
              <a:rPr lang="de-DE" dirty="0" smtClean="0"/>
              <a:t>…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de-DE" dirty="0" err="1" smtClean="0"/>
              <a:t>Active</a:t>
            </a:r>
            <a:r>
              <a:rPr lang="de-DE" dirty="0" smtClean="0"/>
              <a:t> </a:t>
            </a:r>
            <a:r>
              <a:rPr lang="de-DE" dirty="0" err="1" smtClean="0"/>
              <a:t>feedback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these</a:t>
            </a:r>
            <a:r>
              <a:rPr lang="de-DE" dirty="0" smtClean="0"/>
              <a:t> </a:t>
            </a:r>
            <a:r>
              <a:rPr lang="de-DE" dirty="0" err="1" smtClean="0"/>
              <a:t>measurements</a:t>
            </a:r>
            <a:endParaRPr lang="de-DE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de-DE" dirty="0" smtClean="0"/>
              <a:t>Plasma </a:t>
            </a:r>
            <a:r>
              <a:rPr lang="de-DE" dirty="0" err="1" smtClean="0"/>
              <a:t>conditions</a:t>
            </a:r>
            <a:r>
              <a:rPr lang="de-DE" dirty="0" smtClean="0"/>
              <a:t> time-</a:t>
            </a:r>
            <a:r>
              <a:rPr lang="de-DE" dirty="0" err="1" smtClean="0"/>
              <a:t>resolved</a:t>
            </a:r>
            <a:r>
              <a:rPr lang="de-DE" dirty="0" smtClean="0"/>
              <a:t> at variable </a:t>
            </a:r>
            <a:r>
              <a:rPr lang="de-DE" dirty="0" err="1" smtClean="0"/>
              <a:t>densities</a:t>
            </a:r>
            <a:r>
              <a:rPr lang="de-DE" dirty="0" smtClean="0"/>
              <a:t>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de-DE" dirty="0" err="1" smtClean="0"/>
              <a:t>Including</a:t>
            </a:r>
            <a:r>
              <a:rPr lang="de-DE" dirty="0" smtClean="0"/>
              <a:t> </a:t>
            </a:r>
            <a:r>
              <a:rPr lang="de-DE" dirty="0" err="1" smtClean="0"/>
              <a:t>overdense</a:t>
            </a:r>
            <a:r>
              <a:rPr lang="de-DE" dirty="0" smtClean="0"/>
              <a:t> at </a:t>
            </a:r>
            <a:r>
              <a:rPr lang="de-DE" dirty="0" err="1" smtClean="0"/>
              <a:t>full</a:t>
            </a:r>
            <a:r>
              <a:rPr lang="de-DE" dirty="0" smtClean="0"/>
              <a:t> </a:t>
            </a:r>
            <a:r>
              <a:rPr lang="de-DE" dirty="0" err="1" smtClean="0"/>
              <a:t>energy</a:t>
            </a:r>
            <a:r>
              <a:rPr lang="de-DE" dirty="0" smtClean="0"/>
              <a:t> (variable </a:t>
            </a:r>
            <a:r>
              <a:rPr lang="de-DE" dirty="0" err="1" smtClean="0"/>
              <a:t>critical</a:t>
            </a:r>
            <a:r>
              <a:rPr lang="de-DE" dirty="0" smtClean="0"/>
              <a:t> </a:t>
            </a:r>
            <a:r>
              <a:rPr lang="de-DE" dirty="0" err="1" smtClean="0"/>
              <a:t>densities</a:t>
            </a:r>
            <a:r>
              <a:rPr lang="de-DE" dirty="0"/>
              <a:t>) </a:t>
            </a:r>
            <a:endParaRPr lang="de-DE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de-DE" dirty="0" smtClean="0"/>
              <a:t>Laser </a:t>
            </a:r>
            <a:r>
              <a:rPr lang="de-DE" dirty="0" err="1"/>
              <a:t>parameters</a:t>
            </a:r>
            <a:r>
              <a:rPr lang="de-DE" dirty="0"/>
              <a:t> on </a:t>
            </a:r>
            <a:r>
              <a:rPr lang="de-DE" dirty="0" err="1"/>
              <a:t>target</a:t>
            </a:r>
            <a:r>
              <a:rPr lang="de-DE" dirty="0"/>
              <a:t> (</a:t>
            </a:r>
            <a:r>
              <a:rPr lang="de-DE" dirty="0" err="1"/>
              <a:t>full</a:t>
            </a:r>
            <a:r>
              <a:rPr lang="de-DE" dirty="0"/>
              <a:t> </a:t>
            </a:r>
            <a:r>
              <a:rPr lang="de-DE" dirty="0" err="1"/>
              <a:t>energy</a:t>
            </a:r>
            <a:r>
              <a:rPr lang="de-DE" dirty="0"/>
              <a:t>, </a:t>
            </a:r>
            <a:r>
              <a:rPr lang="de-DE" dirty="0" err="1"/>
              <a:t>full</a:t>
            </a:r>
            <a:r>
              <a:rPr lang="de-DE" dirty="0"/>
              <a:t> </a:t>
            </a:r>
            <a:r>
              <a:rPr lang="de-DE" dirty="0" err="1"/>
              <a:t>aperture</a:t>
            </a:r>
            <a:r>
              <a:rPr lang="de-DE" dirty="0"/>
              <a:t>, </a:t>
            </a:r>
            <a:r>
              <a:rPr lang="de-DE" dirty="0" err="1"/>
              <a:t>couplings</a:t>
            </a:r>
            <a:r>
              <a:rPr lang="de-DE" dirty="0"/>
              <a:t>, …)</a:t>
            </a:r>
            <a:endParaRPr lang="de-DE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de-DE" dirty="0" smtClean="0"/>
              <a:t>Image </a:t>
            </a:r>
            <a:r>
              <a:rPr lang="de-DE" dirty="0" err="1" smtClean="0"/>
              <a:t>guiding</a:t>
            </a:r>
            <a:r>
              <a:rPr lang="de-DE" dirty="0" smtClean="0"/>
              <a:t> </a:t>
            </a:r>
            <a:r>
              <a:rPr lang="de-DE" dirty="0" err="1" smtClean="0"/>
              <a:t>techniques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ion</a:t>
            </a:r>
            <a:r>
              <a:rPr lang="de-DE" dirty="0" smtClean="0"/>
              <a:t> </a:t>
            </a:r>
            <a:r>
              <a:rPr lang="de-DE" dirty="0" err="1" smtClean="0"/>
              <a:t>irradiation</a:t>
            </a:r>
            <a:endParaRPr lang="de-DE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Make</a:t>
            </a:r>
            <a:r>
              <a:rPr lang="de-DE" dirty="0"/>
              <a:t> </a:t>
            </a:r>
            <a:r>
              <a:rPr lang="de-DE" dirty="0" smtClean="0"/>
              <a:t>explicit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methods</a:t>
            </a:r>
            <a:r>
              <a:rPr lang="de-DE" dirty="0" smtClean="0"/>
              <a:t> </a:t>
            </a:r>
            <a:r>
              <a:rPr lang="de-DE" dirty="0" err="1" smtClean="0"/>
              <a:t>developed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future</a:t>
            </a:r>
            <a:r>
              <a:rPr lang="de-DE" dirty="0" smtClean="0"/>
              <a:t> </a:t>
            </a:r>
            <a:r>
              <a:rPr lang="de-DE" dirty="0" err="1" smtClean="0"/>
              <a:t>infrastructure</a:t>
            </a:r>
            <a:r>
              <a:rPr lang="de-DE" dirty="0" smtClean="0"/>
              <a:t>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de-DE" dirty="0" smtClean="0"/>
              <a:t>IVF </a:t>
            </a:r>
            <a:r>
              <a:rPr lang="de-DE" dirty="0" err="1" smtClean="0"/>
              <a:t>femtoscale</a:t>
            </a:r>
            <a:r>
              <a:rPr lang="de-DE" dirty="0" smtClean="0"/>
              <a:t> </a:t>
            </a:r>
            <a:r>
              <a:rPr lang="de-DE" dirty="0" err="1" smtClean="0"/>
              <a:t>probing</a:t>
            </a:r>
            <a:r>
              <a:rPr lang="de-DE" dirty="0" smtClean="0"/>
              <a:t>, matter </a:t>
            </a:r>
            <a:r>
              <a:rPr lang="de-DE" dirty="0" err="1" smtClean="0"/>
              <a:t>forum</a:t>
            </a:r>
            <a:r>
              <a:rPr lang="de-DE" dirty="0" smtClean="0"/>
              <a:t>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de-DE" dirty="0" smtClean="0"/>
              <a:t>Athena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de-DE" dirty="0" smtClean="0"/>
              <a:t>In </a:t>
            </a:r>
            <a:r>
              <a:rPr lang="de-DE" dirty="0" err="1" smtClean="0"/>
              <a:t>line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EU </a:t>
            </a:r>
            <a:r>
              <a:rPr lang="de-DE" dirty="0" err="1" smtClean="0"/>
              <a:t>projects</a:t>
            </a:r>
            <a:r>
              <a:rPr lang="de-DE" dirty="0" smtClean="0"/>
              <a:t> (</a:t>
            </a:r>
            <a:r>
              <a:rPr lang="de-DE" dirty="0" err="1" smtClean="0"/>
              <a:t>EuPRAXIA</a:t>
            </a:r>
            <a:r>
              <a:rPr lang="de-DE" dirty="0" smtClean="0"/>
              <a:t>, HIBEF@XFEL, …)</a:t>
            </a:r>
          </a:p>
          <a:p>
            <a:r>
              <a:rPr lang="de-DE" dirty="0" smtClean="0"/>
              <a:t>                                                                    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b="1" dirty="0"/>
          </a:p>
          <a:p>
            <a:endParaRPr lang="de-DE" b="1" dirty="0" smtClean="0"/>
          </a:p>
        </p:txBody>
      </p:sp>
    </p:spTree>
    <p:extLst>
      <p:ext uri="{BB962C8B-B14F-4D97-AF65-F5344CB8AC3E}">
        <p14:creationId xmlns:p14="http://schemas.microsoft.com/office/powerpoint/2010/main" val="1386039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Inhaltsfolie_Materie">
  <a:themeElements>
    <a:clrScheme name="hz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A2D6E"/>
      </a:accent1>
      <a:accent2>
        <a:srgbClr val="005AA0"/>
      </a:accent2>
      <a:accent3>
        <a:srgbClr val="8CB423"/>
      </a:accent3>
      <a:accent4>
        <a:srgbClr val="5A696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459</Words>
  <Application>Microsoft Office PowerPoint</Application>
  <PresentationFormat>Bildschirmpräsentation (16:9)</PresentationFormat>
  <Paragraphs>73</Paragraphs>
  <Slides>6</Slides>
  <Notes>0</Notes>
  <HiddenSlides>2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Inhaltsfolie_Materie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Ulrich Schramm</dc:creator>
  <cp:lastModifiedBy>Ulrich Schramm</cp:lastModifiedBy>
  <cp:revision>16</cp:revision>
  <dcterms:created xsi:type="dcterms:W3CDTF">2019-03-04T21:11:39Z</dcterms:created>
  <dcterms:modified xsi:type="dcterms:W3CDTF">2019-09-05T12:26:07Z</dcterms:modified>
</cp:coreProperties>
</file>