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23" r:id="rId2"/>
    <p:sldId id="327" r:id="rId3"/>
    <p:sldId id="340" r:id="rId4"/>
    <p:sldId id="342" r:id="rId5"/>
    <p:sldId id="346" r:id="rId6"/>
    <p:sldId id="347" r:id="rId7"/>
    <p:sldId id="343" r:id="rId8"/>
    <p:sldId id="362" r:id="rId9"/>
    <p:sldId id="344" r:id="rId10"/>
    <p:sldId id="341" r:id="rId11"/>
    <p:sldId id="345" r:id="rId12"/>
    <p:sldId id="368" r:id="rId13"/>
    <p:sldId id="369" r:id="rId14"/>
    <p:sldId id="350" r:id="rId15"/>
    <p:sldId id="355" r:id="rId16"/>
    <p:sldId id="371" r:id="rId17"/>
    <p:sldId id="351" r:id="rId18"/>
    <p:sldId id="353" r:id="rId19"/>
    <p:sldId id="354" r:id="rId20"/>
    <p:sldId id="364" r:id="rId21"/>
    <p:sldId id="365" r:id="rId22"/>
    <p:sldId id="339" r:id="rId23"/>
    <p:sldId id="370" r:id="rId24"/>
    <p:sldId id="352" r:id="rId25"/>
    <p:sldId id="349" r:id="rId26"/>
    <p:sldId id="357" r:id="rId27"/>
    <p:sldId id="358" r:id="rId28"/>
    <p:sldId id="359" r:id="rId29"/>
    <p:sldId id="375" r:id="rId30"/>
    <p:sldId id="374" r:id="rId31"/>
    <p:sldId id="361" r:id="rId32"/>
    <p:sldId id="366" r:id="rId33"/>
    <p:sldId id="367" r:id="rId34"/>
    <p:sldId id="372" r:id="rId35"/>
    <p:sldId id="373" r:id="rId36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00"/>
    <a:srgbClr val="0000FF"/>
    <a:srgbClr val="D60093"/>
    <a:srgbClr val="008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92" y="84"/>
      </p:cViewPr>
      <p:guideLst>
        <p:guide orient="horz" pos="2160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04F0BC7-FDB0-4D20-A2ED-D6616D46E87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70196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8D4E9C1-0D68-43C1-9CBA-4DE238A73436}" type="datetimeFigureOut">
              <a:rPr lang="de-DE" altLang="zh-CN"/>
              <a:pPr>
                <a:defRPr/>
              </a:pPr>
              <a:t>13.04.2019</a:t>
            </a:fld>
            <a:endParaRPr lang="de-DE" altLang="zh-CN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39154B-79D7-4BB3-814B-3B8989D1D10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612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40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77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71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17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1631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95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72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11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35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0293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5282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513763" y="6503988"/>
            <a:ext cx="558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99C0A1F5-F74A-4CD4-A9D8-004D1BD50B11}" type="slidenum">
              <a:rPr lang="de-DE" altLang="zh-CN" sz="1200" smtClean="0">
                <a:solidFill>
                  <a:srgbClr val="0066FF"/>
                </a:solidFill>
              </a:rPr>
              <a:pPr>
                <a:defRPr/>
              </a:pPr>
              <a:t>‹Nr.›</a:t>
            </a:fld>
            <a:endParaRPr lang="de-DE" altLang="zh-CN" sz="1200" smtClean="0">
              <a:solidFill>
                <a:srgbClr val="0066FF"/>
              </a:solidFill>
            </a:endParaRPr>
          </a:p>
        </p:txBody>
      </p:sp>
      <p:grpSp>
        <p:nvGrpSpPr>
          <p:cNvPr id="1027" name="Group 10"/>
          <p:cNvGrpSpPr>
            <a:grpSpLocks noChangeAspect="1"/>
          </p:cNvGrpSpPr>
          <p:nvPr userDrawn="1"/>
        </p:nvGrpSpPr>
        <p:grpSpPr bwMode="auto">
          <a:xfrm>
            <a:off x="7862888" y="76200"/>
            <a:ext cx="1192212" cy="665163"/>
            <a:chOff x="4929" y="531"/>
            <a:chExt cx="831" cy="453"/>
          </a:xfrm>
        </p:grpSpPr>
        <p:sp>
          <p:nvSpPr>
            <p:cNvPr id="1028" name="Freeform 11"/>
            <p:cNvSpPr>
              <a:spLocks noEditPoints="1"/>
            </p:cNvSpPr>
            <p:nvPr/>
          </p:nvSpPr>
          <p:spPr bwMode="auto">
            <a:xfrm>
              <a:off x="4929" y="531"/>
              <a:ext cx="829" cy="258"/>
            </a:xfrm>
            <a:custGeom>
              <a:avLst/>
              <a:gdLst>
                <a:gd name="T0" fmla="*/ 0 w 3318"/>
                <a:gd name="T1" fmla="*/ 0 h 1033"/>
                <a:gd name="T2" fmla="*/ 0 w 3318"/>
                <a:gd name="T3" fmla="*/ 0 h 1033"/>
                <a:gd name="T4" fmla="*/ 0 w 3318"/>
                <a:gd name="T5" fmla="*/ 0 h 1033"/>
                <a:gd name="T6" fmla="*/ 0 w 3318"/>
                <a:gd name="T7" fmla="*/ 0 h 1033"/>
                <a:gd name="T8" fmla="*/ 0 w 3318"/>
                <a:gd name="T9" fmla="*/ 0 h 1033"/>
                <a:gd name="T10" fmla="*/ 0 w 3318"/>
                <a:gd name="T11" fmla="*/ 0 h 1033"/>
                <a:gd name="T12" fmla="*/ 0 w 3318"/>
                <a:gd name="T13" fmla="*/ 0 h 1033"/>
                <a:gd name="T14" fmla="*/ 0 w 3318"/>
                <a:gd name="T15" fmla="*/ 0 h 1033"/>
                <a:gd name="T16" fmla="*/ 0 w 3318"/>
                <a:gd name="T17" fmla="*/ 0 h 1033"/>
                <a:gd name="T18" fmla="*/ 0 w 3318"/>
                <a:gd name="T19" fmla="*/ 0 h 1033"/>
                <a:gd name="T20" fmla="*/ 0 w 3318"/>
                <a:gd name="T21" fmla="*/ 0 h 1033"/>
                <a:gd name="T22" fmla="*/ 0 w 3318"/>
                <a:gd name="T23" fmla="*/ 0 h 1033"/>
                <a:gd name="T24" fmla="*/ 0 w 3318"/>
                <a:gd name="T25" fmla="*/ 0 h 1033"/>
                <a:gd name="T26" fmla="*/ 0 w 3318"/>
                <a:gd name="T27" fmla="*/ 0 h 1033"/>
                <a:gd name="T28" fmla="*/ 0 w 3318"/>
                <a:gd name="T29" fmla="*/ 0 h 1033"/>
                <a:gd name="T30" fmla="*/ 0 w 3318"/>
                <a:gd name="T31" fmla="*/ 0 h 1033"/>
                <a:gd name="T32" fmla="*/ 0 w 3318"/>
                <a:gd name="T33" fmla="*/ 0 h 1033"/>
                <a:gd name="T34" fmla="*/ 0 w 3318"/>
                <a:gd name="T35" fmla="*/ 0 h 1033"/>
                <a:gd name="T36" fmla="*/ 0 w 3318"/>
                <a:gd name="T37" fmla="*/ 0 h 1033"/>
                <a:gd name="T38" fmla="*/ 0 w 3318"/>
                <a:gd name="T39" fmla="*/ 0 h 1033"/>
                <a:gd name="T40" fmla="*/ 0 w 3318"/>
                <a:gd name="T41" fmla="*/ 0 h 1033"/>
                <a:gd name="T42" fmla="*/ 0 w 3318"/>
                <a:gd name="T43" fmla="*/ 0 h 1033"/>
                <a:gd name="T44" fmla="*/ 0 w 3318"/>
                <a:gd name="T45" fmla="*/ 0 h 1033"/>
                <a:gd name="T46" fmla="*/ 0 w 3318"/>
                <a:gd name="T47" fmla="*/ 0 h 1033"/>
                <a:gd name="T48" fmla="*/ 0 w 3318"/>
                <a:gd name="T49" fmla="*/ 0 h 1033"/>
                <a:gd name="T50" fmla="*/ 0 w 3318"/>
                <a:gd name="T51" fmla="*/ 0 h 1033"/>
                <a:gd name="T52" fmla="*/ 0 w 3318"/>
                <a:gd name="T53" fmla="*/ 0 h 1033"/>
                <a:gd name="T54" fmla="*/ 0 w 3318"/>
                <a:gd name="T55" fmla="*/ 0 h 1033"/>
                <a:gd name="T56" fmla="*/ 0 w 3318"/>
                <a:gd name="T57" fmla="*/ 0 h 1033"/>
                <a:gd name="T58" fmla="*/ 0 w 3318"/>
                <a:gd name="T59" fmla="*/ 0 h 1033"/>
                <a:gd name="T60" fmla="*/ 0 w 3318"/>
                <a:gd name="T61" fmla="*/ 0 h 1033"/>
                <a:gd name="T62" fmla="*/ 0 w 3318"/>
                <a:gd name="T63" fmla="*/ 0 h 1033"/>
                <a:gd name="T64" fmla="*/ 0 w 3318"/>
                <a:gd name="T65" fmla="*/ 0 h 1033"/>
                <a:gd name="T66" fmla="*/ 0 w 3318"/>
                <a:gd name="T67" fmla="*/ 0 h 1033"/>
                <a:gd name="T68" fmla="*/ 0 w 3318"/>
                <a:gd name="T69" fmla="*/ 0 h 1033"/>
                <a:gd name="T70" fmla="*/ 0 w 3318"/>
                <a:gd name="T71" fmla="*/ 0 h 1033"/>
                <a:gd name="T72" fmla="*/ 0 w 3318"/>
                <a:gd name="T73" fmla="*/ 0 h 1033"/>
                <a:gd name="T74" fmla="*/ 0 w 3318"/>
                <a:gd name="T75" fmla="*/ 0 h 1033"/>
                <a:gd name="T76" fmla="*/ 0 w 3318"/>
                <a:gd name="T77" fmla="*/ 0 h 1033"/>
                <a:gd name="T78" fmla="*/ 0 w 3318"/>
                <a:gd name="T79" fmla="*/ 0 h 1033"/>
                <a:gd name="T80" fmla="*/ 0 w 3318"/>
                <a:gd name="T81" fmla="*/ 0 h 1033"/>
                <a:gd name="T82" fmla="*/ 0 w 3318"/>
                <a:gd name="T83" fmla="*/ 0 h 1033"/>
                <a:gd name="T84" fmla="*/ 0 w 3318"/>
                <a:gd name="T85" fmla="*/ 0 h 1033"/>
                <a:gd name="T86" fmla="*/ 0 w 3318"/>
                <a:gd name="T87" fmla="*/ 0 h 1033"/>
                <a:gd name="T88" fmla="*/ 0 w 3318"/>
                <a:gd name="T89" fmla="*/ 0 h 1033"/>
                <a:gd name="T90" fmla="*/ 0 w 3318"/>
                <a:gd name="T91" fmla="*/ 0 h 1033"/>
                <a:gd name="T92" fmla="*/ 0 w 3318"/>
                <a:gd name="T93" fmla="*/ 0 h 1033"/>
                <a:gd name="T94" fmla="*/ 0 w 3318"/>
                <a:gd name="T95" fmla="*/ 0 h 1033"/>
                <a:gd name="T96" fmla="*/ 0 w 3318"/>
                <a:gd name="T97" fmla="*/ 0 h 1033"/>
                <a:gd name="T98" fmla="*/ 0 w 3318"/>
                <a:gd name="T99" fmla="*/ 0 h 1033"/>
                <a:gd name="T100" fmla="*/ 0 w 3318"/>
                <a:gd name="T101" fmla="*/ 0 h 1033"/>
                <a:gd name="T102" fmla="*/ 0 w 3318"/>
                <a:gd name="T103" fmla="*/ 0 h 1033"/>
                <a:gd name="T104" fmla="*/ 0 w 3318"/>
                <a:gd name="T105" fmla="*/ 0 h 1033"/>
                <a:gd name="T106" fmla="*/ 0 w 3318"/>
                <a:gd name="T107" fmla="*/ 0 h 1033"/>
                <a:gd name="T108" fmla="*/ 0 w 3318"/>
                <a:gd name="T109" fmla="*/ 0 h 1033"/>
                <a:gd name="T110" fmla="*/ 0 w 3318"/>
                <a:gd name="T111" fmla="*/ 0 h 1033"/>
                <a:gd name="T112" fmla="*/ 0 w 3318"/>
                <a:gd name="T113" fmla="*/ 0 h 1033"/>
                <a:gd name="T114" fmla="*/ 0 w 3318"/>
                <a:gd name="T115" fmla="*/ 0 h 1033"/>
                <a:gd name="T116" fmla="*/ 0 w 3318"/>
                <a:gd name="T117" fmla="*/ 0 h 1033"/>
                <a:gd name="T118" fmla="*/ 0 w 3318"/>
                <a:gd name="T119" fmla="*/ 0 h 1033"/>
                <a:gd name="T120" fmla="*/ 0 w 3318"/>
                <a:gd name="T121" fmla="*/ 0 h 1033"/>
                <a:gd name="T122" fmla="*/ 0 w 3318"/>
                <a:gd name="T123" fmla="*/ 0 h 1033"/>
                <a:gd name="T124" fmla="*/ 0 w 3318"/>
                <a:gd name="T125" fmla="*/ 0 h 10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18" h="1033">
                  <a:moveTo>
                    <a:pt x="2945" y="802"/>
                  </a:moveTo>
                  <a:lnTo>
                    <a:pt x="2943" y="802"/>
                  </a:lnTo>
                  <a:lnTo>
                    <a:pt x="2942" y="803"/>
                  </a:lnTo>
                  <a:lnTo>
                    <a:pt x="2940" y="804"/>
                  </a:lnTo>
                  <a:lnTo>
                    <a:pt x="2938" y="808"/>
                  </a:lnTo>
                  <a:lnTo>
                    <a:pt x="2934" y="817"/>
                  </a:lnTo>
                  <a:lnTo>
                    <a:pt x="2931" y="825"/>
                  </a:lnTo>
                  <a:lnTo>
                    <a:pt x="2918" y="844"/>
                  </a:lnTo>
                  <a:lnTo>
                    <a:pt x="2904" y="863"/>
                  </a:lnTo>
                  <a:lnTo>
                    <a:pt x="2887" y="879"/>
                  </a:lnTo>
                  <a:lnTo>
                    <a:pt x="2867" y="891"/>
                  </a:lnTo>
                  <a:lnTo>
                    <a:pt x="2860" y="894"/>
                  </a:lnTo>
                  <a:lnTo>
                    <a:pt x="2851" y="896"/>
                  </a:lnTo>
                  <a:lnTo>
                    <a:pt x="2849" y="897"/>
                  </a:lnTo>
                  <a:lnTo>
                    <a:pt x="2846" y="898"/>
                  </a:lnTo>
                  <a:lnTo>
                    <a:pt x="2842" y="899"/>
                  </a:lnTo>
                  <a:lnTo>
                    <a:pt x="2839" y="902"/>
                  </a:lnTo>
                  <a:lnTo>
                    <a:pt x="2838" y="904"/>
                  </a:lnTo>
                  <a:lnTo>
                    <a:pt x="2837" y="907"/>
                  </a:lnTo>
                  <a:lnTo>
                    <a:pt x="2839" y="912"/>
                  </a:lnTo>
                  <a:lnTo>
                    <a:pt x="2843" y="920"/>
                  </a:lnTo>
                  <a:lnTo>
                    <a:pt x="2851" y="928"/>
                  </a:lnTo>
                  <a:lnTo>
                    <a:pt x="2859" y="933"/>
                  </a:lnTo>
                  <a:lnTo>
                    <a:pt x="2867" y="935"/>
                  </a:lnTo>
                  <a:lnTo>
                    <a:pt x="2876" y="933"/>
                  </a:lnTo>
                  <a:lnTo>
                    <a:pt x="2886" y="927"/>
                  </a:lnTo>
                  <a:lnTo>
                    <a:pt x="2895" y="918"/>
                  </a:lnTo>
                  <a:lnTo>
                    <a:pt x="2905" y="907"/>
                  </a:lnTo>
                  <a:lnTo>
                    <a:pt x="2914" y="896"/>
                  </a:lnTo>
                  <a:lnTo>
                    <a:pt x="2921" y="885"/>
                  </a:lnTo>
                  <a:lnTo>
                    <a:pt x="2927" y="877"/>
                  </a:lnTo>
                  <a:lnTo>
                    <a:pt x="2931" y="871"/>
                  </a:lnTo>
                  <a:lnTo>
                    <a:pt x="2935" y="861"/>
                  </a:lnTo>
                  <a:lnTo>
                    <a:pt x="2941" y="850"/>
                  </a:lnTo>
                  <a:lnTo>
                    <a:pt x="2945" y="838"/>
                  </a:lnTo>
                  <a:lnTo>
                    <a:pt x="2947" y="827"/>
                  </a:lnTo>
                  <a:lnTo>
                    <a:pt x="2947" y="824"/>
                  </a:lnTo>
                  <a:lnTo>
                    <a:pt x="2947" y="822"/>
                  </a:lnTo>
                  <a:lnTo>
                    <a:pt x="2947" y="821"/>
                  </a:lnTo>
                  <a:lnTo>
                    <a:pt x="2947" y="820"/>
                  </a:lnTo>
                  <a:lnTo>
                    <a:pt x="2947" y="819"/>
                  </a:lnTo>
                  <a:lnTo>
                    <a:pt x="2947" y="818"/>
                  </a:lnTo>
                  <a:lnTo>
                    <a:pt x="2947" y="815"/>
                  </a:lnTo>
                  <a:lnTo>
                    <a:pt x="2947" y="812"/>
                  </a:lnTo>
                  <a:lnTo>
                    <a:pt x="2947" y="809"/>
                  </a:lnTo>
                  <a:lnTo>
                    <a:pt x="2947" y="808"/>
                  </a:lnTo>
                  <a:lnTo>
                    <a:pt x="2947" y="806"/>
                  </a:lnTo>
                  <a:lnTo>
                    <a:pt x="2947" y="804"/>
                  </a:lnTo>
                  <a:lnTo>
                    <a:pt x="2946" y="803"/>
                  </a:lnTo>
                  <a:lnTo>
                    <a:pt x="2945" y="802"/>
                  </a:lnTo>
                  <a:close/>
                  <a:moveTo>
                    <a:pt x="2772" y="821"/>
                  </a:moveTo>
                  <a:lnTo>
                    <a:pt x="2769" y="822"/>
                  </a:lnTo>
                  <a:lnTo>
                    <a:pt x="2767" y="825"/>
                  </a:lnTo>
                  <a:lnTo>
                    <a:pt x="2764" y="827"/>
                  </a:lnTo>
                  <a:lnTo>
                    <a:pt x="2763" y="831"/>
                  </a:lnTo>
                  <a:lnTo>
                    <a:pt x="2762" y="835"/>
                  </a:lnTo>
                  <a:lnTo>
                    <a:pt x="2762" y="838"/>
                  </a:lnTo>
                  <a:lnTo>
                    <a:pt x="2763" y="841"/>
                  </a:lnTo>
                  <a:lnTo>
                    <a:pt x="2763" y="844"/>
                  </a:lnTo>
                  <a:lnTo>
                    <a:pt x="2764" y="847"/>
                  </a:lnTo>
                  <a:lnTo>
                    <a:pt x="2764" y="850"/>
                  </a:lnTo>
                  <a:lnTo>
                    <a:pt x="2764" y="852"/>
                  </a:lnTo>
                  <a:lnTo>
                    <a:pt x="2764" y="854"/>
                  </a:lnTo>
                  <a:lnTo>
                    <a:pt x="2763" y="857"/>
                  </a:lnTo>
                  <a:lnTo>
                    <a:pt x="2762" y="859"/>
                  </a:lnTo>
                  <a:lnTo>
                    <a:pt x="2760" y="863"/>
                  </a:lnTo>
                  <a:lnTo>
                    <a:pt x="2758" y="864"/>
                  </a:lnTo>
                  <a:lnTo>
                    <a:pt x="2755" y="866"/>
                  </a:lnTo>
                  <a:lnTo>
                    <a:pt x="2751" y="866"/>
                  </a:lnTo>
                  <a:lnTo>
                    <a:pt x="2747" y="865"/>
                  </a:lnTo>
                  <a:lnTo>
                    <a:pt x="2740" y="863"/>
                  </a:lnTo>
                  <a:lnTo>
                    <a:pt x="2733" y="860"/>
                  </a:lnTo>
                  <a:lnTo>
                    <a:pt x="2729" y="859"/>
                  </a:lnTo>
                  <a:lnTo>
                    <a:pt x="2721" y="861"/>
                  </a:lnTo>
                  <a:lnTo>
                    <a:pt x="2716" y="865"/>
                  </a:lnTo>
                  <a:lnTo>
                    <a:pt x="2713" y="871"/>
                  </a:lnTo>
                  <a:lnTo>
                    <a:pt x="2711" y="880"/>
                  </a:lnTo>
                  <a:lnTo>
                    <a:pt x="2713" y="887"/>
                  </a:lnTo>
                  <a:lnTo>
                    <a:pt x="2715" y="897"/>
                  </a:lnTo>
                  <a:lnTo>
                    <a:pt x="2719" y="908"/>
                  </a:lnTo>
                  <a:lnTo>
                    <a:pt x="2724" y="919"/>
                  </a:lnTo>
                  <a:lnTo>
                    <a:pt x="2731" y="928"/>
                  </a:lnTo>
                  <a:lnTo>
                    <a:pt x="2740" y="934"/>
                  </a:lnTo>
                  <a:lnTo>
                    <a:pt x="2750" y="936"/>
                  </a:lnTo>
                  <a:lnTo>
                    <a:pt x="2757" y="935"/>
                  </a:lnTo>
                  <a:lnTo>
                    <a:pt x="2768" y="933"/>
                  </a:lnTo>
                  <a:lnTo>
                    <a:pt x="2781" y="930"/>
                  </a:lnTo>
                  <a:lnTo>
                    <a:pt x="2794" y="924"/>
                  </a:lnTo>
                  <a:lnTo>
                    <a:pt x="2806" y="918"/>
                  </a:lnTo>
                  <a:lnTo>
                    <a:pt x="2813" y="909"/>
                  </a:lnTo>
                  <a:lnTo>
                    <a:pt x="2816" y="900"/>
                  </a:lnTo>
                  <a:lnTo>
                    <a:pt x="2815" y="895"/>
                  </a:lnTo>
                  <a:lnTo>
                    <a:pt x="2812" y="889"/>
                  </a:lnTo>
                  <a:lnTo>
                    <a:pt x="2808" y="882"/>
                  </a:lnTo>
                  <a:lnTo>
                    <a:pt x="2805" y="877"/>
                  </a:lnTo>
                  <a:lnTo>
                    <a:pt x="2803" y="874"/>
                  </a:lnTo>
                  <a:lnTo>
                    <a:pt x="2799" y="874"/>
                  </a:lnTo>
                  <a:lnTo>
                    <a:pt x="2796" y="876"/>
                  </a:lnTo>
                  <a:lnTo>
                    <a:pt x="2794" y="877"/>
                  </a:lnTo>
                  <a:lnTo>
                    <a:pt x="2792" y="877"/>
                  </a:lnTo>
                  <a:lnTo>
                    <a:pt x="2785" y="885"/>
                  </a:lnTo>
                  <a:lnTo>
                    <a:pt x="2782" y="895"/>
                  </a:lnTo>
                  <a:lnTo>
                    <a:pt x="2779" y="905"/>
                  </a:lnTo>
                  <a:lnTo>
                    <a:pt x="2773" y="912"/>
                  </a:lnTo>
                  <a:lnTo>
                    <a:pt x="2772" y="912"/>
                  </a:lnTo>
                  <a:lnTo>
                    <a:pt x="2770" y="912"/>
                  </a:lnTo>
                  <a:lnTo>
                    <a:pt x="2768" y="912"/>
                  </a:lnTo>
                  <a:lnTo>
                    <a:pt x="2764" y="912"/>
                  </a:lnTo>
                  <a:lnTo>
                    <a:pt x="2761" y="912"/>
                  </a:lnTo>
                  <a:lnTo>
                    <a:pt x="2758" y="912"/>
                  </a:lnTo>
                  <a:lnTo>
                    <a:pt x="2749" y="911"/>
                  </a:lnTo>
                  <a:lnTo>
                    <a:pt x="2741" y="909"/>
                  </a:lnTo>
                  <a:lnTo>
                    <a:pt x="2734" y="906"/>
                  </a:lnTo>
                  <a:lnTo>
                    <a:pt x="2731" y="902"/>
                  </a:lnTo>
                  <a:lnTo>
                    <a:pt x="2733" y="896"/>
                  </a:lnTo>
                  <a:lnTo>
                    <a:pt x="2739" y="891"/>
                  </a:lnTo>
                  <a:lnTo>
                    <a:pt x="2745" y="885"/>
                  </a:lnTo>
                  <a:lnTo>
                    <a:pt x="2751" y="883"/>
                  </a:lnTo>
                  <a:lnTo>
                    <a:pt x="2754" y="884"/>
                  </a:lnTo>
                  <a:lnTo>
                    <a:pt x="2756" y="884"/>
                  </a:lnTo>
                  <a:lnTo>
                    <a:pt x="2758" y="885"/>
                  </a:lnTo>
                  <a:lnTo>
                    <a:pt x="2760" y="886"/>
                  </a:lnTo>
                  <a:lnTo>
                    <a:pt x="2768" y="883"/>
                  </a:lnTo>
                  <a:lnTo>
                    <a:pt x="2774" y="874"/>
                  </a:lnTo>
                  <a:lnTo>
                    <a:pt x="2779" y="865"/>
                  </a:lnTo>
                  <a:lnTo>
                    <a:pt x="2781" y="854"/>
                  </a:lnTo>
                  <a:lnTo>
                    <a:pt x="2782" y="846"/>
                  </a:lnTo>
                  <a:lnTo>
                    <a:pt x="2782" y="841"/>
                  </a:lnTo>
                  <a:lnTo>
                    <a:pt x="2780" y="833"/>
                  </a:lnTo>
                  <a:lnTo>
                    <a:pt x="2776" y="826"/>
                  </a:lnTo>
                  <a:lnTo>
                    <a:pt x="2772" y="821"/>
                  </a:lnTo>
                  <a:close/>
                  <a:moveTo>
                    <a:pt x="2521" y="792"/>
                  </a:moveTo>
                  <a:lnTo>
                    <a:pt x="2519" y="793"/>
                  </a:lnTo>
                  <a:lnTo>
                    <a:pt x="2517" y="794"/>
                  </a:lnTo>
                  <a:lnTo>
                    <a:pt x="2516" y="796"/>
                  </a:lnTo>
                  <a:lnTo>
                    <a:pt x="2516" y="799"/>
                  </a:lnTo>
                  <a:lnTo>
                    <a:pt x="2517" y="804"/>
                  </a:lnTo>
                  <a:lnTo>
                    <a:pt x="2521" y="813"/>
                  </a:lnTo>
                  <a:lnTo>
                    <a:pt x="2528" y="825"/>
                  </a:lnTo>
                  <a:lnTo>
                    <a:pt x="2535" y="838"/>
                  </a:lnTo>
                  <a:lnTo>
                    <a:pt x="2545" y="853"/>
                  </a:lnTo>
                  <a:lnTo>
                    <a:pt x="2555" y="868"/>
                  </a:lnTo>
                  <a:lnTo>
                    <a:pt x="2564" y="884"/>
                  </a:lnTo>
                  <a:lnTo>
                    <a:pt x="2573" y="898"/>
                  </a:lnTo>
                  <a:lnTo>
                    <a:pt x="2582" y="911"/>
                  </a:lnTo>
                  <a:lnTo>
                    <a:pt x="2589" y="922"/>
                  </a:lnTo>
                  <a:lnTo>
                    <a:pt x="2594" y="929"/>
                  </a:lnTo>
                  <a:lnTo>
                    <a:pt x="2597" y="933"/>
                  </a:lnTo>
                  <a:lnTo>
                    <a:pt x="2601" y="935"/>
                  </a:lnTo>
                  <a:lnTo>
                    <a:pt x="2604" y="937"/>
                  </a:lnTo>
                  <a:lnTo>
                    <a:pt x="2609" y="938"/>
                  </a:lnTo>
                  <a:lnTo>
                    <a:pt x="2612" y="938"/>
                  </a:lnTo>
                  <a:lnTo>
                    <a:pt x="2614" y="938"/>
                  </a:lnTo>
                  <a:lnTo>
                    <a:pt x="2615" y="938"/>
                  </a:lnTo>
                  <a:lnTo>
                    <a:pt x="2616" y="938"/>
                  </a:lnTo>
                  <a:lnTo>
                    <a:pt x="2616" y="937"/>
                  </a:lnTo>
                  <a:lnTo>
                    <a:pt x="2617" y="937"/>
                  </a:lnTo>
                  <a:lnTo>
                    <a:pt x="2617" y="935"/>
                  </a:lnTo>
                  <a:lnTo>
                    <a:pt x="2618" y="933"/>
                  </a:lnTo>
                  <a:lnTo>
                    <a:pt x="2617" y="932"/>
                  </a:lnTo>
                  <a:lnTo>
                    <a:pt x="2617" y="930"/>
                  </a:lnTo>
                  <a:lnTo>
                    <a:pt x="2615" y="927"/>
                  </a:lnTo>
                  <a:lnTo>
                    <a:pt x="2612" y="921"/>
                  </a:lnTo>
                  <a:lnTo>
                    <a:pt x="2605" y="912"/>
                  </a:lnTo>
                  <a:lnTo>
                    <a:pt x="2599" y="903"/>
                  </a:lnTo>
                  <a:lnTo>
                    <a:pt x="2591" y="892"/>
                  </a:lnTo>
                  <a:lnTo>
                    <a:pt x="2584" y="882"/>
                  </a:lnTo>
                  <a:lnTo>
                    <a:pt x="2576" y="871"/>
                  </a:lnTo>
                  <a:lnTo>
                    <a:pt x="2571" y="863"/>
                  </a:lnTo>
                  <a:lnTo>
                    <a:pt x="2568" y="856"/>
                  </a:lnTo>
                  <a:lnTo>
                    <a:pt x="2561" y="847"/>
                  </a:lnTo>
                  <a:lnTo>
                    <a:pt x="2556" y="839"/>
                  </a:lnTo>
                  <a:lnTo>
                    <a:pt x="2549" y="830"/>
                  </a:lnTo>
                  <a:lnTo>
                    <a:pt x="2545" y="822"/>
                  </a:lnTo>
                  <a:lnTo>
                    <a:pt x="2542" y="819"/>
                  </a:lnTo>
                  <a:lnTo>
                    <a:pt x="2539" y="815"/>
                  </a:lnTo>
                  <a:lnTo>
                    <a:pt x="2535" y="807"/>
                  </a:lnTo>
                  <a:lnTo>
                    <a:pt x="2531" y="801"/>
                  </a:lnTo>
                  <a:lnTo>
                    <a:pt x="2525" y="794"/>
                  </a:lnTo>
                  <a:lnTo>
                    <a:pt x="2521" y="792"/>
                  </a:lnTo>
                  <a:close/>
                  <a:moveTo>
                    <a:pt x="2583" y="782"/>
                  </a:moveTo>
                  <a:lnTo>
                    <a:pt x="2582" y="783"/>
                  </a:lnTo>
                  <a:lnTo>
                    <a:pt x="2581" y="786"/>
                  </a:lnTo>
                  <a:lnTo>
                    <a:pt x="2581" y="787"/>
                  </a:lnTo>
                  <a:lnTo>
                    <a:pt x="2581" y="789"/>
                  </a:lnTo>
                  <a:lnTo>
                    <a:pt x="2582" y="790"/>
                  </a:lnTo>
                  <a:lnTo>
                    <a:pt x="2582" y="791"/>
                  </a:lnTo>
                  <a:lnTo>
                    <a:pt x="2587" y="809"/>
                  </a:lnTo>
                  <a:lnTo>
                    <a:pt x="2595" y="829"/>
                  </a:lnTo>
                  <a:lnTo>
                    <a:pt x="2604" y="850"/>
                  </a:lnTo>
                  <a:lnTo>
                    <a:pt x="2615" y="869"/>
                  </a:lnTo>
                  <a:lnTo>
                    <a:pt x="2629" y="887"/>
                  </a:lnTo>
                  <a:lnTo>
                    <a:pt x="2645" y="903"/>
                  </a:lnTo>
                  <a:lnTo>
                    <a:pt x="2665" y="916"/>
                  </a:lnTo>
                  <a:lnTo>
                    <a:pt x="2670" y="919"/>
                  </a:lnTo>
                  <a:lnTo>
                    <a:pt x="2678" y="922"/>
                  </a:lnTo>
                  <a:lnTo>
                    <a:pt x="2687" y="925"/>
                  </a:lnTo>
                  <a:lnTo>
                    <a:pt x="2692" y="927"/>
                  </a:lnTo>
                  <a:lnTo>
                    <a:pt x="2693" y="927"/>
                  </a:lnTo>
                  <a:lnTo>
                    <a:pt x="2695" y="927"/>
                  </a:lnTo>
                  <a:lnTo>
                    <a:pt x="2697" y="925"/>
                  </a:lnTo>
                  <a:lnTo>
                    <a:pt x="2700" y="925"/>
                  </a:lnTo>
                  <a:lnTo>
                    <a:pt x="2702" y="924"/>
                  </a:lnTo>
                  <a:lnTo>
                    <a:pt x="2704" y="922"/>
                  </a:lnTo>
                  <a:lnTo>
                    <a:pt x="2705" y="920"/>
                  </a:lnTo>
                  <a:lnTo>
                    <a:pt x="2706" y="917"/>
                  </a:lnTo>
                  <a:lnTo>
                    <a:pt x="2704" y="909"/>
                  </a:lnTo>
                  <a:lnTo>
                    <a:pt x="2700" y="899"/>
                  </a:lnTo>
                  <a:lnTo>
                    <a:pt x="2694" y="890"/>
                  </a:lnTo>
                  <a:lnTo>
                    <a:pt x="2689" y="881"/>
                  </a:lnTo>
                  <a:lnTo>
                    <a:pt x="2683" y="874"/>
                  </a:lnTo>
                  <a:lnTo>
                    <a:pt x="2675" y="869"/>
                  </a:lnTo>
                  <a:lnTo>
                    <a:pt x="2665" y="864"/>
                  </a:lnTo>
                  <a:lnTo>
                    <a:pt x="2647" y="853"/>
                  </a:lnTo>
                  <a:lnTo>
                    <a:pt x="2630" y="838"/>
                  </a:lnTo>
                  <a:lnTo>
                    <a:pt x="2615" y="820"/>
                  </a:lnTo>
                  <a:lnTo>
                    <a:pt x="2601" y="801"/>
                  </a:lnTo>
                  <a:lnTo>
                    <a:pt x="2587" y="782"/>
                  </a:lnTo>
                  <a:lnTo>
                    <a:pt x="2586" y="782"/>
                  </a:lnTo>
                  <a:lnTo>
                    <a:pt x="2584" y="782"/>
                  </a:lnTo>
                  <a:lnTo>
                    <a:pt x="2583" y="782"/>
                  </a:lnTo>
                  <a:close/>
                  <a:moveTo>
                    <a:pt x="2932" y="662"/>
                  </a:moveTo>
                  <a:lnTo>
                    <a:pt x="2929" y="664"/>
                  </a:lnTo>
                  <a:lnTo>
                    <a:pt x="2927" y="668"/>
                  </a:lnTo>
                  <a:lnTo>
                    <a:pt x="2925" y="671"/>
                  </a:lnTo>
                  <a:lnTo>
                    <a:pt x="2916" y="689"/>
                  </a:lnTo>
                  <a:lnTo>
                    <a:pt x="2904" y="708"/>
                  </a:lnTo>
                  <a:lnTo>
                    <a:pt x="2888" y="723"/>
                  </a:lnTo>
                  <a:lnTo>
                    <a:pt x="2871" y="737"/>
                  </a:lnTo>
                  <a:lnTo>
                    <a:pt x="2852" y="749"/>
                  </a:lnTo>
                  <a:lnTo>
                    <a:pt x="2833" y="759"/>
                  </a:lnTo>
                  <a:lnTo>
                    <a:pt x="2814" y="767"/>
                  </a:lnTo>
                  <a:lnTo>
                    <a:pt x="2808" y="769"/>
                  </a:lnTo>
                  <a:lnTo>
                    <a:pt x="2799" y="772"/>
                  </a:lnTo>
                  <a:lnTo>
                    <a:pt x="2789" y="774"/>
                  </a:lnTo>
                  <a:lnTo>
                    <a:pt x="2783" y="775"/>
                  </a:lnTo>
                  <a:lnTo>
                    <a:pt x="2780" y="775"/>
                  </a:lnTo>
                  <a:lnTo>
                    <a:pt x="2777" y="776"/>
                  </a:lnTo>
                  <a:lnTo>
                    <a:pt x="2775" y="778"/>
                  </a:lnTo>
                  <a:lnTo>
                    <a:pt x="2773" y="780"/>
                  </a:lnTo>
                  <a:lnTo>
                    <a:pt x="2772" y="783"/>
                  </a:lnTo>
                  <a:lnTo>
                    <a:pt x="2773" y="787"/>
                  </a:lnTo>
                  <a:lnTo>
                    <a:pt x="2775" y="791"/>
                  </a:lnTo>
                  <a:lnTo>
                    <a:pt x="2779" y="798"/>
                  </a:lnTo>
                  <a:lnTo>
                    <a:pt x="2782" y="803"/>
                  </a:lnTo>
                  <a:lnTo>
                    <a:pt x="2789" y="818"/>
                  </a:lnTo>
                  <a:lnTo>
                    <a:pt x="2799" y="833"/>
                  </a:lnTo>
                  <a:lnTo>
                    <a:pt x="2803" y="839"/>
                  </a:lnTo>
                  <a:lnTo>
                    <a:pt x="2810" y="845"/>
                  </a:lnTo>
                  <a:lnTo>
                    <a:pt x="2819" y="852"/>
                  </a:lnTo>
                  <a:lnTo>
                    <a:pt x="2826" y="857"/>
                  </a:lnTo>
                  <a:lnTo>
                    <a:pt x="2835" y="858"/>
                  </a:lnTo>
                  <a:lnTo>
                    <a:pt x="2842" y="856"/>
                  </a:lnTo>
                  <a:lnTo>
                    <a:pt x="2853" y="852"/>
                  </a:lnTo>
                  <a:lnTo>
                    <a:pt x="2864" y="846"/>
                  </a:lnTo>
                  <a:lnTo>
                    <a:pt x="2875" y="840"/>
                  </a:lnTo>
                  <a:lnTo>
                    <a:pt x="2885" y="834"/>
                  </a:lnTo>
                  <a:lnTo>
                    <a:pt x="2891" y="830"/>
                  </a:lnTo>
                  <a:lnTo>
                    <a:pt x="2894" y="828"/>
                  </a:lnTo>
                  <a:lnTo>
                    <a:pt x="2904" y="818"/>
                  </a:lnTo>
                  <a:lnTo>
                    <a:pt x="2915" y="806"/>
                  </a:lnTo>
                  <a:lnTo>
                    <a:pt x="2924" y="794"/>
                  </a:lnTo>
                  <a:lnTo>
                    <a:pt x="2931" y="783"/>
                  </a:lnTo>
                  <a:lnTo>
                    <a:pt x="2935" y="774"/>
                  </a:lnTo>
                  <a:lnTo>
                    <a:pt x="2941" y="762"/>
                  </a:lnTo>
                  <a:lnTo>
                    <a:pt x="2945" y="749"/>
                  </a:lnTo>
                  <a:lnTo>
                    <a:pt x="2947" y="738"/>
                  </a:lnTo>
                  <a:lnTo>
                    <a:pt x="2947" y="734"/>
                  </a:lnTo>
                  <a:lnTo>
                    <a:pt x="2946" y="724"/>
                  </a:lnTo>
                  <a:lnTo>
                    <a:pt x="2944" y="711"/>
                  </a:lnTo>
                  <a:lnTo>
                    <a:pt x="2942" y="696"/>
                  </a:lnTo>
                  <a:lnTo>
                    <a:pt x="2940" y="682"/>
                  </a:lnTo>
                  <a:lnTo>
                    <a:pt x="2938" y="669"/>
                  </a:lnTo>
                  <a:lnTo>
                    <a:pt x="2937" y="665"/>
                  </a:lnTo>
                  <a:lnTo>
                    <a:pt x="2935" y="664"/>
                  </a:lnTo>
                  <a:lnTo>
                    <a:pt x="2934" y="663"/>
                  </a:lnTo>
                  <a:lnTo>
                    <a:pt x="2932" y="662"/>
                  </a:lnTo>
                  <a:close/>
                  <a:moveTo>
                    <a:pt x="2808" y="543"/>
                  </a:moveTo>
                  <a:lnTo>
                    <a:pt x="2807" y="534"/>
                  </a:lnTo>
                  <a:lnTo>
                    <a:pt x="2801" y="529"/>
                  </a:lnTo>
                  <a:lnTo>
                    <a:pt x="2792" y="523"/>
                  </a:lnTo>
                  <a:lnTo>
                    <a:pt x="2793" y="532"/>
                  </a:lnTo>
                  <a:lnTo>
                    <a:pt x="2794" y="538"/>
                  </a:lnTo>
                  <a:lnTo>
                    <a:pt x="2794" y="542"/>
                  </a:lnTo>
                  <a:lnTo>
                    <a:pt x="2794" y="544"/>
                  </a:lnTo>
                  <a:lnTo>
                    <a:pt x="2793" y="546"/>
                  </a:lnTo>
                  <a:lnTo>
                    <a:pt x="2792" y="548"/>
                  </a:lnTo>
                  <a:lnTo>
                    <a:pt x="2790" y="551"/>
                  </a:lnTo>
                  <a:lnTo>
                    <a:pt x="2789" y="553"/>
                  </a:lnTo>
                  <a:lnTo>
                    <a:pt x="2789" y="555"/>
                  </a:lnTo>
                  <a:lnTo>
                    <a:pt x="2789" y="556"/>
                  </a:lnTo>
                  <a:lnTo>
                    <a:pt x="2789" y="557"/>
                  </a:lnTo>
                  <a:lnTo>
                    <a:pt x="2790" y="558"/>
                  </a:lnTo>
                  <a:lnTo>
                    <a:pt x="2792" y="558"/>
                  </a:lnTo>
                  <a:lnTo>
                    <a:pt x="2794" y="558"/>
                  </a:lnTo>
                  <a:lnTo>
                    <a:pt x="2798" y="558"/>
                  </a:lnTo>
                  <a:lnTo>
                    <a:pt x="2802" y="556"/>
                  </a:lnTo>
                  <a:lnTo>
                    <a:pt x="2805" y="552"/>
                  </a:lnTo>
                  <a:lnTo>
                    <a:pt x="2807" y="547"/>
                  </a:lnTo>
                  <a:lnTo>
                    <a:pt x="2808" y="543"/>
                  </a:lnTo>
                  <a:close/>
                  <a:moveTo>
                    <a:pt x="2848" y="400"/>
                  </a:moveTo>
                  <a:lnTo>
                    <a:pt x="2846" y="401"/>
                  </a:lnTo>
                  <a:lnTo>
                    <a:pt x="2843" y="403"/>
                  </a:lnTo>
                  <a:lnTo>
                    <a:pt x="2841" y="405"/>
                  </a:lnTo>
                  <a:lnTo>
                    <a:pt x="2840" y="407"/>
                  </a:lnTo>
                  <a:lnTo>
                    <a:pt x="2840" y="409"/>
                  </a:lnTo>
                  <a:lnTo>
                    <a:pt x="2841" y="412"/>
                  </a:lnTo>
                  <a:lnTo>
                    <a:pt x="2842" y="415"/>
                  </a:lnTo>
                  <a:lnTo>
                    <a:pt x="2843" y="417"/>
                  </a:lnTo>
                  <a:lnTo>
                    <a:pt x="2847" y="419"/>
                  </a:lnTo>
                  <a:lnTo>
                    <a:pt x="2849" y="419"/>
                  </a:lnTo>
                  <a:lnTo>
                    <a:pt x="2851" y="419"/>
                  </a:lnTo>
                  <a:lnTo>
                    <a:pt x="2853" y="418"/>
                  </a:lnTo>
                  <a:lnTo>
                    <a:pt x="2855" y="416"/>
                  </a:lnTo>
                  <a:lnTo>
                    <a:pt x="2858" y="413"/>
                  </a:lnTo>
                  <a:lnTo>
                    <a:pt x="2858" y="411"/>
                  </a:lnTo>
                  <a:lnTo>
                    <a:pt x="2858" y="407"/>
                  </a:lnTo>
                  <a:lnTo>
                    <a:pt x="2855" y="405"/>
                  </a:lnTo>
                  <a:lnTo>
                    <a:pt x="2853" y="403"/>
                  </a:lnTo>
                  <a:lnTo>
                    <a:pt x="2851" y="401"/>
                  </a:lnTo>
                  <a:lnTo>
                    <a:pt x="2848" y="400"/>
                  </a:lnTo>
                  <a:close/>
                  <a:moveTo>
                    <a:pt x="2987" y="328"/>
                  </a:moveTo>
                  <a:lnTo>
                    <a:pt x="2979" y="331"/>
                  </a:lnTo>
                  <a:lnTo>
                    <a:pt x="2971" y="338"/>
                  </a:lnTo>
                  <a:lnTo>
                    <a:pt x="2965" y="349"/>
                  </a:lnTo>
                  <a:lnTo>
                    <a:pt x="2959" y="360"/>
                  </a:lnTo>
                  <a:lnTo>
                    <a:pt x="2956" y="371"/>
                  </a:lnTo>
                  <a:lnTo>
                    <a:pt x="2955" y="378"/>
                  </a:lnTo>
                  <a:lnTo>
                    <a:pt x="2956" y="387"/>
                  </a:lnTo>
                  <a:lnTo>
                    <a:pt x="2958" y="397"/>
                  </a:lnTo>
                  <a:lnTo>
                    <a:pt x="2962" y="407"/>
                  </a:lnTo>
                  <a:lnTo>
                    <a:pt x="2969" y="420"/>
                  </a:lnTo>
                  <a:lnTo>
                    <a:pt x="2978" y="432"/>
                  </a:lnTo>
                  <a:lnTo>
                    <a:pt x="2991" y="444"/>
                  </a:lnTo>
                  <a:lnTo>
                    <a:pt x="3006" y="454"/>
                  </a:lnTo>
                  <a:lnTo>
                    <a:pt x="3021" y="460"/>
                  </a:lnTo>
                  <a:lnTo>
                    <a:pt x="3034" y="461"/>
                  </a:lnTo>
                  <a:lnTo>
                    <a:pt x="3039" y="461"/>
                  </a:lnTo>
                  <a:lnTo>
                    <a:pt x="3047" y="458"/>
                  </a:lnTo>
                  <a:lnTo>
                    <a:pt x="3057" y="456"/>
                  </a:lnTo>
                  <a:lnTo>
                    <a:pt x="3065" y="452"/>
                  </a:lnTo>
                  <a:lnTo>
                    <a:pt x="3072" y="446"/>
                  </a:lnTo>
                  <a:lnTo>
                    <a:pt x="3075" y="439"/>
                  </a:lnTo>
                  <a:lnTo>
                    <a:pt x="3074" y="429"/>
                  </a:lnTo>
                  <a:lnTo>
                    <a:pt x="3070" y="419"/>
                  </a:lnTo>
                  <a:lnTo>
                    <a:pt x="3063" y="409"/>
                  </a:lnTo>
                  <a:lnTo>
                    <a:pt x="3057" y="407"/>
                  </a:lnTo>
                  <a:lnTo>
                    <a:pt x="3051" y="411"/>
                  </a:lnTo>
                  <a:lnTo>
                    <a:pt x="3046" y="416"/>
                  </a:lnTo>
                  <a:lnTo>
                    <a:pt x="3041" y="423"/>
                  </a:lnTo>
                  <a:lnTo>
                    <a:pt x="3036" y="427"/>
                  </a:lnTo>
                  <a:lnTo>
                    <a:pt x="3033" y="429"/>
                  </a:lnTo>
                  <a:lnTo>
                    <a:pt x="3028" y="430"/>
                  </a:lnTo>
                  <a:lnTo>
                    <a:pt x="3025" y="432"/>
                  </a:lnTo>
                  <a:lnTo>
                    <a:pt x="3022" y="432"/>
                  </a:lnTo>
                  <a:lnTo>
                    <a:pt x="3020" y="433"/>
                  </a:lnTo>
                  <a:lnTo>
                    <a:pt x="3017" y="433"/>
                  </a:lnTo>
                  <a:lnTo>
                    <a:pt x="3013" y="432"/>
                  </a:lnTo>
                  <a:lnTo>
                    <a:pt x="3010" y="432"/>
                  </a:lnTo>
                  <a:lnTo>
                    <a:pt x="3008" y="431"/>
                  </a:lnTo>
                  <a:lnTo>
                    <a:pt x="2996" y="425"/>
                  </a:lnTo>
                  <a:lnTo>
                    <a:pt x="2988" y="416"/>
                  </a:lnTo>
                  <a:lnTo>
                    <a:pt x="2983" y="407"/>
                  </a:lnTo>
                  <a:lnTo>
                    <a:pt x="2981" y="397"/>
                  </a:lnTo>
                  <a:lnTo>
                    <a:pt x="2982" y="388"/>
                  </a:lnTo>
                  <a:lnTo>
                    <a:pt x="2986" y="379"/>
                  </a:lnTo>
                  <a:lnTo>
                    <a:pt x="2992" y="371"/>
                  </a:lnTo>
                  <a:lnTo>
                    <a:pt x="3000" y="364"/>
                  </a:lnTo>
                  <a:lnTo>
                    <a:pt x="3011" y="361"/>
                  </a:lnTo>
                  <a:lnTo>
                    <a:pt x="3012" y="360"/>
                  </a:lnTo>
                  <a:lnTo>
                    <a:pt x="3013" y="359"/>
                  </a:lnTo>
                  <a:lnTo>
                    <a:pt x="3015" y="357"/>
                  </a:lnTo>
                  <a:lnTo>
                    <a:pt x="3015" y="354"/>
                  </a:lnTo>
                  <a:lnTo>
                    <a:pt x="3012" y="346"/>
                  </a:lnTo>
                  <a:lnTo>
                    <a:pt x="3006" y="337"/>
                  </a:lnTo>
                  <a:lnTo>
                    <a:pt x="2996" y="331"/>
                  </a:lnTo>
                  <a:lnTo>
                    <a:pt x="2987" y="328"/>
                  </a:lnTo>
                  <a:close/>
                  <a:moveTo>
                    <a:pt x="2859" y="365"/>
                  </a:moveTo>
                  <a:lnTo>
                    <a:pt x="2855" y="365"/>
                  </a:lnTo>
                  <a:lnTo>
                    <a:pt x="2853" y="365"/>
                  </a:lnTo>
                  <a:lnTo>
                    <a:pt x="2850" y="366"/>
                  </a:lnTo>
                  <a:lnTo>
                    <a:pt x="2848" y="366"/>
                  </a:lnTo>
                  <a:lnTo>
                    <a:pt x="2847" y="367"/>
                  </a:lnTo>
                  <a:lnTo>
                    <a:pt x="2845" y="367"/>
                  </a:lnTo>
                  <a:lnTo>
                    <a:pt x="2842" y="368"/>
                  </a:lnTo>
                  <a:lnTo>
                    <a:pt x="2839" y="368"/>
                  </a:lnTo>
                  <a:lnTo>
                    <a:pt x="2837" y="371"/>
                  </a:lnTo>
                  <a:lnTo>
                    <a:pt x="2835" y="372"/>
                  </a:lnTo>
                  <a:lnTo>
                    <a:pt x="2834" y="374"/>
                  </a:lnTo>
                  <a:lnTo>
                    <a:pt x="2833" y="378"/>
                  </a:lnTo>
                  <a:lnTo>
                    <a:pt x="2828" y="380"/>
                  </a:lnTo>
                  <a:lnTo>
                    <a:pt x="2824" y="383"/>
                  </a:lnTo>
                  <a:lnTo>
                    <a:pt x="2819" y="385"/>
                  </a:lnTo>
                  <a:lnTo>
                    <a:pt x="2815" y="388"/>
                  </a:lnTo>
                  <a:lnTo>
                    <a:pt x="2813" y="393"/>
                  </a:lnTo>
                  <a:lnTo>
                    <a:pt x="2813" y="396"/>
                  </a:lnTo>
                  <a:lnTo>
                    <a:pt x="2814" y="398"/>
                  </a:lnTo>
                  <a:lnTo>
                    <a:pt x="2816" y="399"/>
                  </a:lnTo>
                  <a:lnTo>
                    <a:pt x="2819" y="399"/>
                  </a:lnTo>
                  <a:lnTo>
                    <a:pt x="2823" y="398"/>
                  </a:lnTo>
                  <a:lnTo>
                    <a:pt x="2829" y="394"/>
                  </a:lnTo>
                  <a:lnTo>
                    <a:pt x="2838" y="392"/>
                  </a:lnTo>
                  <a:lnTo>
                    <a:pt x="2848" y="390"/>
                  </a:lnTo>
                  <a:lnTo>
                    <a:pt x="2853" y="391"/>
                  </a:lnTo>
                  <a:lnTo>
                    <a:pt x="2859" y="393"/>
                  </a:lnTo>
                  <a:lnTo>
                    <a:pt x="2864" y="396"/>
                  </a:lnTo>
                  <a:lnTo>
                    <a:pt x="2867" y="396"/>
                  </a:lnTo>
                  <a:lnTo>
                    <a:pt x="2868" y="396"/>
                  </a:lnTo>
                  <a:lnTo>
                    <a:pt x="2869" y="396"/>
                  </a:lnTo>
                  <a:lnTo>
                    <a:pt x="2869" y="394"/>
                  </a:lnTo>
                  <a:lnTo>
                    <a:pt x="2871" y="393"/>
                  </a:lnTo>
                  <a:lnTo>
                    <a:pt x="2869" y="391"/>
                  </a:lnTo>
                  <a:lnTo>
                    <a:pt x="2868" y="390"/>
                  </a:lnTo>
                  <a:lnTo>
                    <a:pt x="2868" y="387"/>
                  </a:lnTo>
                  <a:lnTo>
                    <a:pt x="2868" y="386"/>
                  </a:lnTo>
                  <a:lnTo>
                    <a:pt x="2869" y="386"/>
                  </a:lnTo>
                  <a:lnTo>
                    <a:pt x="2871" y="385"/>
                  </a:lnTo>
                  <a:lnTo>
                    <a:pt x="2873" y="385"/>
                  </a:lnTo>
                  <a:lnTo>
                    <a:pt x="2879" y="391"/>
                  </a:lnTo>
                  <a:lnTo>
                    <a:pt x="2885" y="397"/>
                  </a:lnTo>
                  <a:lnTo>
                    <a:pt x="2890" y="401"/>
                  </a:lnTo>
                  <a:lnTo>
                    <a:pt x="2891" y="398"/>
                  </a:lnTo>
                  <a:lnTo>
                    <a:pt x="2892" y="394"/>
                  </a:lnTo>
                  <a:lnTo>
                    <a:pt x="2893" y="391"/>
                  </a:lnTo>
                  <a:lnTo>
                    <a:pt x="2893" y="389"/>
                  </a:lnTo>
                  <a:lnTo>
                    <a:pt x="2890" y="380"/>
                  </a:lnTo>
                  <a:lnTo>
                    <a:pt x="2883" y="374"/>
                  </a:lnTo>
                  <a:lnTo>
                    <a:pt x="2875" y="370"/>
                  </a:lnTo>
                  <a:lnTo>
                    <a:pt x="2867" y="367"/>
                  </a:lnTo>
                  <a:lnTo>
                    <a:pt x="2864" y="366"/>
                  </a:lnTo>
                  <a:lnTo>
                    <a:pt x="2861" y="365"/>
                  </a:lnTo>
                  <a:lnTo>
                    <a:pt x="2859" y="365"/>
                  </a:lnTo>
                  <a:close/>
                  <a:moveTo>
                    <a:pt x="2429" y="454"/>
                  </a:moveTo>
                  <a:lnTo>
                    <a:pt x="2426" y="464"/>
                  </a:lnTo>
                  <a:lnTo>
                    <a:pt x="2423" y="475"/>
                  </a:lnTo>
                  <a:lnTo>
                    <a:pt x="2422" y="484"/>
                  </a:lnTo>
                  <a:lnTo>
                    <a:pt x="2423" y="492"/>
                  </a:lnTo>
                  <a:lnTo>
                    <a:pt x="2427" y="501"/>
                  </a:lnTo>
                  <a:lnTo>
                    <a:pt x="2434" y="508"/>
                  </a:lnTo>
                  <a:lnTo>
                    <a:pt x="2443" y="510"/>
                  </a:lnTo>
                  <a:lnTo>
                    <a:pt x="2445" y="510"/>
                  </a:lnTo>
                  <a:lnTo>
                    <a:pt x="2449" y="510"/>
                  </a:lnTo>
                  <a:lnTo>
                    <a:pt x="2453" y="509"/>
                  </a:lnTo>
                  <a:lnTo>
                    <a:pt x="2456" y="508"/>
                  </a:lnTo>
                  <a:lnTo>
                    <a:pt x="2459" y="507"/>
                  </a:lnTo>
                  <a:lnTo>
                    <a:pt x="2463" y="505"/>
                  </a:lnTo>
                  <a:lnTo>
                    <a:pt x="2465" y="504"/>
                  </a:lnTo>
                  <a:lnTo>
                    <a:pt x="2468" y="501"/>
                  </a:lnTo>
                  <a:lnTo>
                    <a:pt x="2473" y="494"/>
                  </a:lnTo>
                  <a:lnTo>
                    <a:pt x="2479" y="488"/>
                  </a:lnTo>
                  <a:lnTo>
                    <a:pt x="2485" y="480"/>
                  </a:lnTo>
                  <a:lnTo>
                    <a:pt x="2490" y="474"/>
                  </a:lnTo>
                  <a:lnTo>
                    <a:pt x="2492" y="470"/>
                  </a:lnTo>
                  <a:lnTo>
                    <a:pt x="2492" y="467"/>
                  </a:lnTo>
                  <a:lnTo>
                    <a:pt x="2492" y="465"/>
                  </a:lnTo>
                  <a:lnTo>
                    <a:pt x="2489" y="463"/>
                  </a:lnTo>
                  <a:lnTo>
                    <a:pt x="2484" y="462"/>
                  </a:lnTo>
                  <a:lnTo>
                    <a:pt x="2482" y="461"/>
                  </a:lnTo>
                  <a:lnTo>
                    <a:pt x="2479" y="460"/>
                  </a:lnTo>
                  <a:lnTo>
                    <a:pt x="2478" y="462"/>
                  </a:lnTo>
                  <a:lnTo>
                    <a:pt x="2473" y="467"/>
                  </a:lnTo>
                  <a:lnTo>
                    <a:pt x="2468" y="473"/>
                  </a:lnTo>
                  <a:lnTo>
                    <a:pt x="2462" y="478"/>
                  </a:lnTo>
                  <a:lnTo>
                    <a:pt x="2455" y="479"/>
                  </a:lnTo>
                  <a:lnTo>
                    <a:pt x="2453" y="479"/>
                  </a:lnTo>
                  <a:lnTo>
                    <a:pt x="2451" y="479"/>
                  </a:lnTo>
                  <a:lnTo>
                    <a:pt x="2449" y="478"/>
                  </a:lnTo>
                  <a:lnTo>
                    <a:pt x="2444" y="473"/>
                  </a:lnTo>
                  <a:lnTo>
                    <a:pt x="2442" y="467"/>
                  </a:lnTo>
                  <a:lnTo>
                    <a:pt x="2441" y="461"/>
                  </a:lnTo>
                  <a:lnTo>
                    <a:pt x="2440" y="455"/>
                  </a:lnTo>
                  <a:lnTo>
                    <a:pt x="2436" y="454"/>
                  </a:lnTo>
                  <a:lnTo>
                    <a:pt x="2432" y="453"/>
                  </a:lnTo>
                  <a:lnTo>
                    <a:pt x="2429" y="454"/>
                  </a:lnTo>
                  <a:close/>
                  <a:moveTo>
                    <a:pt x="2591" y="632"/>
                  </a:moveTo>
                  <a:lnTo>
                    <a:pt x="2590" y="638"/>
                  </a:lnTo>
                  <a:lnTo>
                    <a:pt x="2587" y="646"/>
                  </a:lnTo>
                  <a:lnTo>
                    <a:pt x="2585" y="653"/>
                  </a:lnTo>
                  <a:lnTo>
                    <a:pt x="2583" y="660"/>
                  </a:lnTo>
                  <a:lnTo>
                    <a:pt x="2582" y="664"/>
                  </a:lnTo>
                  <a:lnTo>
                    <a:pt x="2581" y="668"/>
                  </a:lnTo>
                  <a:lnTo>
                    <a:pt x="2578" y="674"/>
                  </a:lnTo>
                  <a:lnTo>
                    <a:pt x="2576" y="683"/>
                  </a:lnTo>
                  <a:lnTo>
                    <a:pt x="2574" y="691"/>
                  </a:lnTo>
                  <a:lnTo>
                    <a:pt x="2572" y="698"/>
                  </a:lnTo>
                  <a:lnTo>
                    <a:pt x="2572" y="702"/>
                  </a:lnTo>
                  <a:lnTo>
                    <a:pt x="2572" y="704"/>
                  </a:lnTo>
                  <a:lnTo>
                    <a:pt x="2571" y="708"/>
                  </a:lnTo>
                  <a:lnTo>
                    <a:pt x="2571" y="712"/>
                  </a:lnTo>
                  <a:lnTo>
                    <a:pt x="2571" y="714"/>
                  </a:lnTo>
                  <a:lnTo>
                    <a:pt x="2573" y="725"/>
                  </a:lnTo>
                  <a:lnTo>
                    <a:pt x="2577" y="737"/>
                  </a:lnTo>
                  <a:lnTo>
                    <a:pt x="2584" y="750"/>
                  </a:lnTo>
                  <a:lnTo>
                    <a:pt x="2591" y="763"/>
                  </a:lnTo>
                  <a:lnTo>
                    <a:pt x="2597" y="773"/>
                  </a:lnTo>
                  <a:lnTo>
                    <a:pt x="2610" y="792"/>
                  </a:lnTo>
                  <a:lnTo>
                    <a:pt x="2626" y="812"/>
                  </a:lnTo>
                  <a:lnTo>
                    <a:pt x="2644" y="829"/>
                  </a:lnTo>
                  <a:lnTo>
                    <a:pt x="2664" y="843"/>
                  </a:lnTo>
                  <a:lnTo>
                    <a:pt x="2673" y="850"/>
                  </a:lnTo>
                  <a:lnTo>
                    <a:pt x="2682" y="856"/>
                  </a:lnTo>
                  <a:lnTo>
                    <a:pt x="2692" y="859"/>
                  </a:lnTo>
                  <a:lnTo>
                    <a:pt x="2694" y="859"/>
                  </a:lnTo>
                  <a:lnTo>
                    <a:pt x="2695" y="859"/>
                  </a:lnTo>
                  <a:lnTo>
                    <a:pt x="2704" y="855"/>
                  </a:lnTo>
                  <a:lnTo>
                    <a:pt x="2714" y="847"/>
                  </a:lnTo>
                  <a:lnTo>
                    <a:pt x="2724" y="837"/>
                  </a:lnTo>
                  <a:lnTo>
                    <a:pt x="2735" y="825"/>
                  </a:lnTo>
                  <a:lnTo>
                    <a:pt x="2745" y="812"/>
                  </a:lnTo>
                  <a:lnTo>
                    <a:pt x="2754" y="800"/>
                  </a:lnTo>
                  <a:lnTo>
                    <a:pt x="2759" y="790"/>
                  </a:lnTo>
                  <a:lnTo>
                    <a:pt x="2761" y="782"/>
                  </a:lnTo>
                  <a:lnTo>
                    <a:pt x="2760" y="779"/>
                  </a:lnTo>
                  <a:lnTo>
                    <a:pt x="2759" y="777"/>
                  </a:lnTo>
                  <a:lnTo>
                    <a:pt x="2758" y="775"/>
                  </a:lnTo>
                  <a:lnTo>
                    <a:pt x="2754" y="774"/>
                  </a:lnTo>
                  <a:lnTo>
                    <a:pt x="2749" y="774"/>
                  </a:lnTo>
                  <a:lnTo>
                    <a:pt x="2746" y="773"/>
                  </a:lnTo>
                  <a:lnTo>
                    <a:pt x="2724" y="770"/>
                  </a:lnTo>
                  <a:lnTo>
                    <a:pt x="2702" y="764"/>
                  </a:lnTo>
                  <a:lnTo>
                    <a:pt x="2681" y="753"/>
                  </a:lnTo>
                  <a:lnTo>
                    <a:pt x="2669" y="746"/>
                  </a:lnTo>
                  <a:lnTo>
                    <a:pt x="2656" y="735"/>
                  </a:lnTo>
                  <a:lnTo>
                    <a:pt x="2643" y="723"/>
                  </a:lnTo>
                  <a:lnTo>
                    <a:pt x="2634" y="712"/>
                  </a:lnTo>
                  <a:lnTo>
                    <a:pt x="2620" y="692"/>
                  </a:lnTo>
                  <a:lnTo>
                    <a:pt x="2609" y="672"/>
                  </a:lnTo>
                  <a:lnTo>
                    <a:pt x="2607" y="669"/>
                  </a:lnTo>
                  <a:lnTo>
                    <a:pt x="2604" y="665"/>
                  </a:lnTo>
                  <a:lnTo>
                    <a:pt x="2600" y="652"/>
                  </a:lnTo>
                  <a:lnTo>
                    <a:pt x="2600" y="651"/>
                  </a:lnTo>
                  <a:lnTo>
                    <a:pt x="2600" y="650"/>
                  </a:lnTo>
                  <a:lnTo>
                    <a:pt x="2603" y="650"/>
                  </a:lnTo>
                  <a:lnTo>
                    <a:pt x="2607" y="653"/>
                  </a:lnTo>
                  <a:lnTo>
                    <a:pt x="2614" y="660"/>
                  </a:lnTo>
                  <a:lnTo>
                    <a:pt x="2623" y="670"/>
                  </a:lnTo>
                  <a:lnTo>
                    <a:pt x="2635" y="679"/>
                  </a:lnTo>
                  <a:lnTo>
                    <a:pt x="2648" y="690"/>
                  </a:lnTo>
                  <a:lnTo>
                    <a:pt x="2662" y="701"/>
                  </a:lnTo>
                  <a:lnTo>
                    <a:pt x="2675" y="712"/>
                  </a:lnTo>
                  <a:lnTo>
                    <a:pt x="2688" y="720"/>
                  </a:lnTo>
                  <a:lnTo>
                    <a:pt x="2700" y="725"/>
                  </a:lnTo>
                  <a:lnTo>
                    <a:pt x="2709" y="727"/>
                  </a:lnTo>
                  <a:lnTo>
                    <a:pt x="2751" y="727"/>
                  </a:lnTo>
                  <a:lnTo>
                    <a:pt x="2760" y="726"/>
                  </a:lnTo>
                  <a:lnTo>
                    <a:pt x="2770" y="724"/>
                  </a:lnTo>
                  <a:lnTo>
                    <a:pt x="2780" y="720"/>
                  </a:lnTo>
                  <a:lnTo>
                    <a:pt x="2787" y="712"/>
                  </a:lnTo>
                  <a:lnTo>
                    <a:pt x="2793" y="703"/>
                  </a:lnTo>
                  <a:lnTo>
                    <a:pt x="2795" y="691"/>
                  </a:lnTo>
                  <a:lnTo>
                    <a:pt x="2793" y="682"/>
                  </a:lnTo>
                  <a:lnTo>
                    <a:pt x="2788" y="675"/>
                  </a:lnTo>
                  <a:lnTo>
                    <a:pt x="2781" y="671"/>
                  </a:lnTo>
                  <a:lnTo>
                    <a:pt x="2772" y="668"/>
                  </a:lnTo>
                  <a:lnTo>
                    <a:pt x="2763" y="666"/>
                  </a:lnTo>
                  <a:lnTo>
                    <a:pt x="2755" y="665"/>
                  </a:lnTo>
                  <a:lnTo>
                    <a:pt x="2750" y="666"/>
                  </a:lnTo>
                  <a:lnTo>
                    <a:pt x="2743" y="668"/>
                  </a:lnTo>
                  <a:lnTo>
                    <a:pt x="2734" y="670"/>
                  </a:lnTo>
                  <a:lnTo>
                    <a:pt x="2728" y="670"/>
                  </a:lnTo>
                  <a:lnTo>
                    <a:pt x="2723" y="670"/>
                  </a:lnTo>
                  <a:lnTo>
                    <a:pt x="2717" y="668"/>
                  </a:lnTo>
                  <a:lnTo>
                    <a:pt x="2711" y="663"/>
                  </a:lnTo>
                  <a:lnTo>
                    <a:pt x="2708" y="659"/>
                  </a:lnTo>
                  <a:lnTo>
                    <a:pt x="2711" y="655"/>
                  </a:lnTo>
                  <a:lnTo>
                    <a:pt x="2717" y="651"/>
                  </a:lnTo>
                  <a:lnTo>
                    <a:pt x="2726" y="649"/>
                  </a:lnTo>
                  <a:lnTo>
                    <a:pt x="2733" y="649"/>
                  </a:lnTo>
                  <a:lnTo>
                    <a:pt x="2739" y="648"/>
                  </a:lnTo>
                  <a:lnTo>
                    <a:pt x="2743" y="649"/>
                  </a:lnTo>
                  <a:lnTo>
                    <a:pt x="2750" y="651"/>
                  </a:lnTo>
                  <a:lnTo>
                    <a:pt x="2760" y="653"/>
                  </a:lnTo>
                  <a:lnTo>
                    <a:pt x="2769" y="656"/>
                  </a:lnTo>
                  <a:lnTo>
                    <a:pt x="2773" y="656"/>
                  </a:lnTo>
                  <a:lnTo>
                    <a:pt x="2780" y="656"/>
                  </a:lnTo>
                  <a:lnTo>
                    <a:pt x="2786" y="652"/>
                  </a:lnTo>
                  <a:lnTo>
                    <a:pt x="2793" y="649"/>
                  </a:lnTo>
                  <a:lnTo>
                    <a:pt x="2797" y="643"/>
                  </a:lnTo>
                  <a:lnTo>
                    <a:pt x="2798" y="634"/>
                  </a:lnTo>
                  <a:lnTo>
                    <a:pt x="2796" y="629"/>
                  </a:lnTo>
                  <a:lnTo>
                    <a:pt x="2790" y="624"/>
                  </a:lnTo>
                  <a:lnTo>
                    <a:pt x="2783" y="621"/>
                  </a:lnTo>
                  <a:lnTo>
                    <a:pt x="2776" y="620"/>
                  </a:lnTo>
                  <a:lnTo>
                    <a:pt x="2767" y="623"/>
                  </a:lnTo>
                  <a:lnTo>
                    <a:pt x="2756" y="627"/>
                  </a:lnTo>
                  <a:lnTo>
                    <a:pt x="2744" y="630"/>
                  </a:lnTo>
                  <a:lnTo>
                    <a:pt x="2742" y="630"/>
                  </a:lnTo>
                  <a:lnTo>
                    <a:pt x="2740" y="629"/>
                  </a:lnTo>
                  <a:lnTo>
                    <a:pt x="2737" y="627"/>
                  </a:lnTo>
                  <a:lnTo>
                    <a:pt x="2734" y="626"/>
                  </a:lnTo>
                  <a:lnTo>
                    <a:pt x="2731" y="625"/>
                  </a:lnTo>
                  <a:lnTo>
                    <a:pt x="2729" y="624"/>
                  </a:lnTo>
                  <a:lnTo>
                    <a:pt x="2727" y="624"/>
                  </a:lnTo>
                  <a:lnTo>
                    <a:pt x="2723" y="624"/>
                  </a:lnTo>
                  <a:lnTo>
                    <a:pt x="2718" y="626"/>
                  </a:lnTo>
                  <a:lnTo>
                    <a:pt x="2711" y="630"/>
                  </a:lnTo>
                  <a:lnTo>
                    <a:pt x="2706" y="631"/>
                  </a:lnTo>
                  <a:lnTo>
                    <a:pt x="2702" y="632"/>
                  </a:lnTo>
                  <a:lnTo>
                    <a:pt x="2698" y="631"/>
                  </a:lnTo>
                  <a:lnTo>
                    <a:pt x="2693" y="627"/>
                  </a:lnTo>
                  <a:lnTo>
                    <a:pt x="2689" y="623"/>
                  </a:lnTo>
                  <a:lnTo>
                    <a:pt x="2684" y="620"/>
                  </a:lnTo>
                  <a:lnTo>
                    <a:pt x="2681" y="619"/>
                  </a:lnTo>
                  <a:lnTo>
                    <a:pt x="2680" y="619"/>
                  </a:lnTo>
                  <a:lnTo>
                    <a:pt x="2678" y="621"/>
                  </a:lnTo>
                  <a:lnTo>
                    <a:pt x="2676" y="622"/>
                  </a:lnTo>
                  <a:lnTo>
                    <a:pt x="2674" y="624"/>
                  </a:lnTo>
                  <a:lnTo>
                    <a:pt x="2671" y="625"/>
                  </a:lnTo>
                  <a:lnTo>
                    <a:pt x="2669" y="626"/>
                  </a:lnTo>
                  <a:lnTo>
                    <a:pt x="2668" y="626"/>
                  </a:lnTo>
                  <a:lnTo>
                    <a:pt x="2666" y="626"/>
                  </a:lnTo>
                  <a:lnTo>
                    <a:pt x="2665" y="625"/>
                  </a:lnTo>
                  <a:lnTo>
                    <a:pt x="2664" y="624"/>
                  </a:lnTo>
                  <a:lnTo>
                    <a:pt x="2663" y="623"/>
                  </a:lnTo>
                  <a:lnTo>
                    <a:pt x="2663" y="620"/>
                  </a:lnTo>
                  <a:lnTo>
                    <a:pt x="2664" y="616"/>
                  </a:lnTo>
                  <a:lnTo>
                    <a:pt x="2666" y="610"/>
                  </a:lnTo>
                  <a:lnTo>
                    <a:pt x="2670" y="606"/>
                  </a:lnTo>
                  <a:lnTo>
                    <a:pt x="2676" y="605"/>
                  </a:lnTo>
                  <a:lnTo>
                    <a:pt x="2677" y="605"/>
                  </a:lnTo>
                  <a:lnTo>
                    <a:pt x="2679" y="606"/>
                  </a:lnTo>
                  <a:lnTo>
                    <a:pt x="2682" y="607"/>
                  </a:lnTo>
                  <a:lnTo>
                    <a:pt x="2684" y="609"/>
                  </a:lnTo>
                  <a:lnTo>
                    <a:pt x="2687" y="610"/>
                  </a:lnTo>
                  <a:lnTo>
                    <a:pt x="2689" y="611"/>
                  </a:lnTo>
                  <a:lnTo>
                    <a:pt x="2691" y="611"/>
                  </a:lnTo>
                  <a:lnTo>
                    <a:pt x="2698" y="610"/>
                  </a:lnTo>
                  <a:lnTo>
                    <a:pt x="2703" y="607"/>
                  </a:lnTo>
                  <a:lnTo>
                    <a:pt x="2707" y="604"/>
                  </a:lnTo>
                  <a:lnTo>
                    <a:pt x="2710" y="600"/>
                  </a:lnTo>
                  <a:lnTo>
                    <a:pt x="2717" y="598"/>
                  </a:lnTo>
                  <a:lnTo>
                    <a:pt x="2724" y="600"/>
                  </a:lnTo>
                  <a:lnTo>
                    <a:pt x="2730" y="605"/>
                  </a:lnTo>
                  <a:lnTo>
                    <a:pt x="2734" y="610"/>
                  </a:lnTo>
                  <a:lnTo>
                    <a:pt x="2740" y="616"/>
                  </a:lnTo>
                  <a:lnTo>
                    <a:pt x="2745" y="617"/>
                  </a:lnTo>
                  <a:lnTo>
                    <a:pt x="2750" y="616"/>
                  </a:lnTo>
                  <a:lnTo>
                    <a:pt x="2755" y="611"/>
                  </a:lnTo>
                  <a:lnTo>
                    <a:pt x="2759" y="606"/>
                  </a:lnTo>
                  <a:lnTo>
                    <a:pt x="2764" y="601"/>
                  </a:lnTo>
                  <a:lnTo>
                    <a:pt x="2772" y="599"/>
                  </a:lnTo>
                  <a:lnTo>
                    <a:pt x="2780" y="601"/>
                  </a:lnTo>
                  <a:lnTo>
                    <a:pt x="2787" y="606"/>
                  </a:lnTo>
                  <a:lnTo>
                    <a:pt x="2795" y="610"/>
                  </a:lnTo>
                  <a:lnTo>
                    <a:pt x="2800" y="612"/>
                  </a:lnTo>
                  <a:lnTo>
                    <a:pt x="2805" y="611"/>
                  </a:lnTo>
                  <a:lnTo>
                    <a:pt x="2810" y="608"/>
                  </a:lnTo>
                  <a:lnTo>
                    <a:pt x="2816" y="606"/>
                  </a:lnTo>
                  <a:lnTo>
                    <a:pt x="2824" y="604"/>
                  </a:lnTo>
                  <a:lnTo>
                    <a:pt x="2825" y="605"/>
                  </a:lnTo>
                  <a:lnTo>
                    <a:pt x="2827" y="606"/>
                  </a:lnTo>
                  <a:lnTo>
                    <a:pt x="2829" y="609"/>
                  </a:lnTo>
                  <a:lnTo>
                    <a:pt x="2830" y="611"/>
                  </a:lnTo>
                  <a:lnTo>
                    <a:pt x="2832" y="613"/>
                  </a:lnTo>
                  <a:lnTo>
                    <a:pt x="2832" y="617"/>
                  </a:lnTo>
                  <a:lnTo>
                    <a:pt x="2832" y="620"/>
                  </a:lnTo>
                  <a:lnTo>
                    <a:pt x="2832" y="623"/>
                  </a:lnTo>
                  <a:lnTo>
                    <a:pt x="2832" y="626"/>
                  </a:lnTo>
                  <a:lnTo>
                    <a:pt x="2833" y="630"/>
                  </a:lnTo>
                  <a:lnTo>
                    <a:pt x="2835" y="632"/>
                  </a:lnTo>
                  <a:lnTo>
                    <a:pt x="2835" y="633"/>
                  </a:lnTo>
                  <a:lnTo>
                    <a:pt x="2836" y="634"/>
                  </a:lnTo>
                  <a:lnTo>
                    <a:pt x="2837" y="635"/>
                  </a:lnTo>
                  <a:lnTo>
                    <a:pt x="2839" y="635"/>
                  </a:lnTo>
                  <a:lnTo>
                    <a:pt x="2851" y="635"/>
                  </a:lnTo>
                  <a:lnTo>
                    <a:pt x="2858" y="633"/>
                  </a:lnTo>
                  <a:lnTo>
                    <a:pt x="2864" y="626"/>
                  </a:lnTo>
                  <a:lnTo>
                    <a:pt x="2872" y="616"/>
                  </a:lnTo>
                  <a:lnTo>
                    <a:pt x="2880" y="604"/>
                  </a:lnTo>
                  <a:lnTo>
                    <a:pt x="2888" y="592"/>
                  </a:lnTo>
                  <a:lnTo>
                    <a:pt x="2894" y="580"/>
                  </a:lnTo>
                  <a:lnTo>
                    <a:pt x="2901" y="569"/>
                  </a:lnTo>
                  <a:lnTo>
                    <a:pt x="2904" y="561"/>
                  </a:lnTo>
                  <a:lnTo>
                    <a:pt x="2906" y="558"/>
                  </a:lnTo>
                  <a:lnTo>
                    <a:pt x="2908" y="549"/>
                  </a:lnTo>
                  <a:lnTo>
                    <a:pt x="2909" y="541"/>
                  </a:lnTo>
                  <a:lnTo>
                    <a:pt x="2911" y="535"/>
                  </a:lnTo>
                  <a:lnTo>
                    <a:pt x="2912" y="530"/>
                  </a:lnTo>
                  <a:lnTo>
                    <a:pt x="2912" y="519"/>
                  </a:lnTo>
                  <a:lnTo>
                    <a:pt x="2912" y="504"/>
                  </a:lnTo>
                  <a:lnTo>
                    <a:pt x="2913" y="490"/>
                  </a:lnTo>
                  <a:lnTo>
                    <a:pt x="2916" y="477"/>
                  </a:lnTo>
                  <a:lnTo>
                    <a:pt x="2920" y="464"/>
                  </a:lnTo>
                  <a:lnTo>
                    <a:pt x="2921" y="450"/>
                  </a:lnTo>
                  <a:lnTo>
                    <a:pt x="2921" y="445"/>
                  </a:lnTo>
                  <a:lnTo>
                    <a:pt x="2920" y="438"/>
                  </a:lnTo>
                  <a:lnTo>
                    <a:pt x="2919" y="431"/>
                  </a:lnTo>
                  <a:lnTo>
                    <a:pt x="2918" y="428"/>
                  </a:lnTo>
                  <a:lnTo>
                    <a:pt x="2916" y="426"/>
                  </a:lnTo>
                  <a:lnTo>
                    <a:pt x="2914" y="424"/>
                  </a:lnTo>
                  <a:lnTo>
                    <a:pt x="2912" y="423"/>
                  </a:lnTo>
                  <a:lnTo>
                    <a:pt x="2909" y="422"/>
                  </a:lnTo>
                  <a:lnTo>
                    <a:pt x="2907" y="423"/>
                  </a:lnTo>
                  <a:lnTo>
                    <a:pt x="2906" y="423"/>
                  </a:lnTo>
                  <a:lnTo>
                    <a:pt x="2904" y="425"/>
                  </a:lnTo>
                  <a:lnTo>
                    <a:pt x="2903" y="428"/>
                  </a:lnTo>
                  <a:lnTo>
                    <a:pt x="2901" y="431"/>
                  </a:lnTo>
                  <a:lnTo>
                    <a:pt x="2900" y="435"/>
                  </a:lnTo>
                  <a:lnTo>
                    <a:pt x="2900" y="437"/>
                  </a:lnTo>
                  <a:lnTo>
                    <a:pt x="2900" y="441"/>
                  </a:lnTo>
                  <a:lnTo>
                    <a:pt x="2900" y="449"/>
                  </a:lnTo>
                  <a:lnTo>
                    <a:pt x="2899" y="455"/>
                  </a:lnTo>
                  <a:lnTo>
                    <a:pt x="2893" y="462"/>
                  </a:lnTo>
                  <a:lnTo>
                    <a:pt x="2886" y="469"/>
                  </a:lnTo>
                  <a:lnTo>
                    <a:pt x="2877" y="475"/>
                  </a:lnTo>
                  <a:lnTo>
                    <a:pt x="2868" y="479"/>
                  </a:lnTo>
                  <a:lnTo>
                    <a:pt x="2861" y="480"/>
                  </a:lnTo>
                  <a:lnTo>
                    <a:pt x="2860" y="480"/>
                  </a:lnTo>
                  <a:lnTo>
                    <a:pt x="2858" y="480"/>
                  </a:lnTo>
                  <a:lnTo>
                    <a:pt x="2855" y="479"/>
                  </a:lnTo>
                  <a:lnTo>
                    <a:pt x="2854" y="477"/>
                  </a:lnTo>
                  <a:lnTo>
                    <a:pt x="2853" y="475"/>
                  </a:lnTo>
                  <a:lnTo>
                    <a:pt x="2852" y="470"/>
                  </a:lnTo>
                  <a:lnTo>
                    <a:pt x="2853" y="469"/>
                  </a:lnTo>
                  <a:lnTo>
                    <a:pt x="2854" y="467"/>
                  </a:lnTo>
                  <a:lnTo>
                    <a:pt x="2855" y="465"/>
                  </a:lnTo>
                  <a:lnTo>
                    <a:pt x="2858" y="463"/>
                  </a:lnTo>
                  <a:lnTo>
                    <a:pt x="2858" y="461"/>
                  </a:lnTo>
                  <a:lnTo>
                    <a:pt x="2858" y="458"/>
                  </a:lnTo>
                  <a:lnTo>
                    <a:pt x="2856" y="457"/>
                  </a:lnTo>
                  <a:lnTo>
                    <a:pt x="2854" y="456"/>
                  </a:lnTo>
                  <a:lnTo>
                    <a:pt x="2852" y="455"/>
                  </a:lnTo>
                  <a:lnTo>
                    <a:pt x="2849" y="454"/>
                  </a:lnTo>
                  <a:lnTo>
                    <a:pt x="2848" y="453"/>
                  </a:lnTo>
                  <a:lnTo>
                    <a:pt x="2848" y="452"/>
                  </a:lnTo>
                  <a:lnTo>
                    <a:pt x="2849" y="450"/>
                  </a:lnTo>
                  <a:lnTo>
                    <a:pt x="2860" y="446"/>
                  </a:lnTo>
                  <a:lnTo>
                    <a:pt x="2872" y="444"/>
                  </a:lnTo>
                  <a:lnTo>
                    <a:pt x="2876" y="442"/>
                  </a:lnTo>
                  <a:lnTo>
                    <a:pt x="2882" y="436"/>
                  </a:lnTo>
                  <a:lnTo>
                    <a:pt x="2887" y="429"/>
                  </a:lnTo>
                  <a:lnTo>
                    <a:pt x="2891" y="422"/>
                  </a:lnTo>
                  <a:lnTo>
                    <a:pt x="2892" y="416"/>
                  </a:lnTo>
                  <a:lnTo>
                    <a:pt x="2892" y="415"/>
                  </a:lnTo>
                  <a:lnTo>
                    <a:pt x="2891" y="413"/>
                  </a:lnTo>
                  <a:lnTo>
                    <a:pt x="2889" y="411"/>
                  </a:lnTo>
                  <a:lnTo>
                    <a:pt x="2887" y="409"/>
                  </a:lnTo>
                  <a:lnTo>
                    <a:pt x="2883" y="406"/>
                  </a:lnTo>
                  <a:lnTo>
                    <a:pt x="2881" y="405"/>
                  </a:lnTo>
                  <a:lnTo>
                    <a:pt x="2878" y="404"/>
                  </a:lnTo>
                  <a:lnTo>
                    <a:pt x="2877" y="405"/>
                  </a:lnTo>
                  <a:lnTo>
                    <a:pt x="2876" y="405"/>
                  </a:lnTo>
                  <a:lnTo>
                    <a:pt x="2876" y="406"/>
                  </a:lnTo>
                  <a:lnTo>
                    <a:pt x="2876" y="415"/>
                  </a:lnTo>
                  <a:lnTo>
                    <a:pt x="2873" y="425"/>
                  </a:lnTo>
                  <a:lnTo>
                    <a:pt x="2866" y="432"/>
                  </a:lnTo>
                  <a:lnTo>
                    <a:pt x="2864" y="435"/>
                  </a:lnTo>
                  <a:lnTo>
                    <a:pt x="2861" y="436"/>
                  </a:lnTo>
                  <a:lnTo>
                    <a:pt x="2859" y="437"/>
                  </a:lnTo>
                  <a:lnTo>
                    <a:pt x="2855" y="438"/>
                  </a:lnTo>
                  <a:lnTo>
                    <a:pt x="2854" y="438"/>
                  </a:lnTo>
                  <a:lnTo>
                    <a:pt x="2851" y="438"/>
                  </a:lnTo>
                  <a:lnTo>
                    <a:pt x="2849" y="438"/>
                  </a:lnTo>
                  <a:lnTo>
                    <a:pt x="2847" y="438"/>
                  </a:lnTo>
                  <a:lnTo>
                    <a:pt x="2845" y="438"/>
                  </a:lnTo>
                  <a:lnTo>
                    <a:pt x="2836" y="432"/>
                  </a:lnTo>
                  <a:lnTo>
                    <a:pt x="2830" y="426"/>
                  </a:lnTo>
                  <a:lnTo>
                    <a:pt x="2827" y="418"/>
                  </a:lnTo>
                  <a:lnTo>
                    <a:pt x="2826" y="411"/>
                  </a:lnTo>
                  <a:lnTo>
                    <a:pt x="2826" y="410"/>
                  </a:lnTo>
                  <a:lnTo>
                    <a:pt x="2826" y="409"/>
                  </a:lnTo>
                  <a:lnTo>
                    <a:pt x="2826" y="407"/>
                  </a:lnTo>
                  <a:lnTo>
                    <a:pt x="2826" y="406"/>
                  </a:lnTo>
                  <a:lnTo>
                    <a:pt x="2825" y="404"/>
                  </a:lnTo>
                  <a:lnTo>
                    <a:pt x="2821" y="406"/>
                  </a:lnTo>
                  <a:lnTo>
                    <a:pt x="2813" y="411"/>
                  </a:lnTo>
                  <a:lnTo>
                    <a:pt x="2808" y="415"/>
                  </a:lnTo>
                  <a:lnTo>
                    <a:pt x="2805" y="420"/>
                  </a:lnTo>
                  <a:lnTo>
                    <a:pt x="2807" y="425"/>
                  </a:lnTo>
                  <a:lnTo>
                    <a:pt x="2811" y="429"/>
                  </a:lnTo>
                  <a:lnTo>
                    <a:pt x="2816" y="435"/>
                  </a:lnTo>
                  <a:lnTo>
                    <a:pt x="2821" y="438"/>
                  </a:lnTo>
                  <a:lnTo>
                    <a:pt x="2823" y="441"/>
                  </a:lnTo>
                  <a:lnTo>
                    <a:pt x="2823" y="444"/>
                  </a:lnTo>
                  <a:lnTo>
                    <a:pt x="2822" y="445"/>
                  </a:lnTo>
                  <a:lnTo>
                    <a:pt x="2820" y="448"/>
                  </a:lnTo>
                  <a:lnTo>
                    <a:pt x="2817" y="448"/>
                  </a:lnTo>
                  <a:lnTo>
                    <a:pt x="2815" y="448"/>
                  </a:lnTo>
                  <a:lnTo>
                    <a:pt x="2813" y="449"/>
                  </a:lnTo>
                  <a:lnTo>
                    <a:pt x="2811" y="449"/>
                  </a:lnTo>
                  <a:lnTo>
                    <a:pt x="2809" y="449"/>
                  </a:lnTo>
                  <a:lnTo>
                    <a:pt x="2808" y="450"/>
                  </a:lnTo>
                  <a:lnTo>
                    <a:pt x="2807" y="451"/>
                  </a:lnTo>
                  <a:lnTo>
                    <a:pt x="2806" y="453"/>
                  </a:lnTo>
                  <a:lnTo>
                    <a:pt x="2807" y="457"/>
                  </a:lnTo>
                  <a:lnTo>
                    <a:pt x="2808" y="465"/>
                  </a:lnTo>
                  <a:lnTo>
                    <a:pt x="2810" y="475"/>
                  </a:lnTo>
                  <a:lnTo>
                    <a:pt x="2812" y="482"/>
                  </a:lnTo>
                  <a:lnTo>
                    <a:pt x="2812" y="487"/>
                  </a:lnTo>
                  <a:lnTo>
                    <a:pt x="2812" y="503"/>
                  </a:lnTo>
                  <a:lnTo>
                    <a:pt x="2813" y="513"/>
                  </a:lnTo>
                  <a:lnTo>
                    <a:pt x="2816" y="519"/>
                  </a:lnTo>
                  <a:lnTo>
                    <a:pt x="2821" y="523"/>
                  </a:lnTo>
                  <a:lnTo>
                    <a:pt x="2824" y="528"/>
                  </a:lnTo>
                  <a:lnTo>
                    <a:pt x="2827" y="533"/>
                  </a:lnTo>
                  <a:lnTo>
                    <a:pt x="2828" y="542"/>
                  </a:lnTo>
                  <a:lnTo>
                    <a:pt x="2827" y="547"/>
                  </a:lnTo>
                  <a:lnTo>
                    <a:pt x="2823" y="553"/>
                  </a:lnTo>
                  <a:lnTo>
                    <a:pt x="2819" y="558"/>
                  </a:lnTo>
                  <a:lnTo>
                    <a:pt x="2815" y="561"/>
                  </a:lnTo>
                  <a:lnTo>
                    <a:pt x="2812" y="562"/>
                  </a:lnTo>
                  <a:lnTo>
                    <a:pt x="2810" y="565"/>
                  </a:lnTo>
                  <a:lnTo>
                    <a:pt x="2808" y="567"/>
                  </a:lnTo>
                  <a:lnTo>
                    <a:pt x="2807" y="568"/>
                  </a:lnTo>
                  <a:lnTo>
                    <a:pt x="2806" y="569"/>
                  </a:lnTo>
                  <a:lnTo>
                    <a:pt x="2806" y="570"/>
                  </a:lnTo>
                  <a:lnTo>
                    <a:pt x="2805" y="572"/>
                  </a:lnTo>
                  <a:lnTo>
                    <a:pt x="2803" y="573"/>
                  </a:lnTo>
                  <a:lnTo>
                    <a:pt x="2801" y="577"/>
                  </a:lnTo>
                  <a:lnTo>
                    <a:pt x="2798" y="579"/>
                  </a:lnTo>
                  <a:lnTo>
                    <a:pt x="2796" y="579"/>
                  </a:lnTo>
                  <a:lnTo>
                    <a:pt x="2793" y="579"/>
                  </a:lnTo>
                  <a:lnTo>
                    <a:pt x="2790" y="579"/>
                  </a:lnTo>
                  <a:lnTo>
                    <a:pt x="2781" y="577"/>
                  </a:lnTo>
                  <a:lnTo>
                    <a:pt x="2773" y="575"/>
                  </a:lnTo>
                  <a:lnTo>
                    <a:pt x="2766" y="574"/>
                  </a:lnTo>
                  <a:lnTo>
                    <a:pt x="2763" y="575"/>
                  </a:lnTo>
                  <a:lnTo>
                    <a:pt x="2761" y="577"/>
                  </a:lnTo>
                  <a:lnTo>
                    <a:pt x="2759" y="579"/>
                  </a:lnTo>
                  <a:lnTo>
                    <a:pt x="2757" y="580"/>
                  </a:lnTo>
                  <a:lnTo>
                    <a:pt x="2755" y="581"/>
                  </a:lnTo>
                  <a:lnTo>
                    <a:pt x="2754" y="582"/>
                  </a:lnTo>
                  <a:lnTo>
                    <a:pt x="2750" y="581"/>
                  </a:lnTo>
                  <a:lnTo>
                    <a:pt x="2747" y="580"/>
                  </a:lnTo>
                  <a:lnTo>
                    <a:pt x="2744" y="578"/>
                  </a:lnTo>
                  <a:lnTo>
                    <a:pt x="2744" y="577"/>
                  </a:lnTo>
                  <a:lnTo>
                    <a:pt x="2743" y="574"/>
                  </a:lnTo>
                  <a:lnTo>
                    <a:pt x="2742" y="572"/>
                  </a:lnTo>
                  <a:lnTo>
                    <a:pt x="2740" y="569"/>
                  </a:lnTo>
                  <a:lnTo>
                    <a:pt x="2737" y="566"/>
                  </a:lnTo>
                  <a:lnTo>
                    <a:pt x="2735" y="564"/>
                  </a:lnTo>
                  <a:lnTo>
                    <a:pt x="2733" y="562"/>
                  </a:lnTo>
                  <a:lnTo>
                    <a:pt x="2730" y="561"/>
                  </a:lnTo>
                  <a:lnTo>
                    <a:pt x="2727" y="562"/>
                  </a:lnTo>
                  <a:lnTo>
                    <a:pt x="2720" y="565"/>
                  </a:lnTo>
                  <a:lnTo>
                    <a:pt x="2714" y="567"/>
                  </a:lnTo>
                  <a:lnTo>
                    <a:pt x="2710" y="568"/>
                  </a:lnTo>
                  <a:lnTo>
                    <a:pt x="2703" y="566"/>
                  </a:lnTo>
                  <a:lnTo>
                    <a:pt x="2695" y="561"/>
                  </a:lnTo>
                  <a:lnTo>
                    <a:pt x="2690" y="554"/>
                  </a:lnTo>
                  <a:lnTo>
                    <a:pt x="2688" y="546"/>
                  </a:lnTo>
                  <a:lnTo>
                    <a:pt x="2688" y="544"/>
                  </a:lnTo>
                  <a:lnTo>
                    <a:pt x="2689" y="543"/>
                  </a:lnTo>
                  <a:lnTo>
                    <a:pt x="2690" y="541"/>
                  </a:lnTo>
                  <a:lnTo>
                    <a:pt x="2691" y="539"/>
                  </a:lnTo>
                  <a:lnTo>
                    <a:pt x="2693" y="538"/>
                  </a:lnTo>
                  <a:lnTo>
                    <a:pt x="2695" y="538"/>
                  </a:lnTo>
                  <a:lnTo>
                    <a:pt x="2697" y="538"/>
                  </a:lnTo>
                  <a:lnTo>
                    <a:pt x="2698" y="539"/>
                  </a:lnTo>
                  <a:lnTo>
                    <a:pt x="2700" y="540"/>
                  </a:lnTo>
                  <a:lnTo>
                    <a:pt x="2701" y="542"/>
                  </a:lnTo>
                  <a:lnTo>
                    <a:pt x="2702" y="543"/>
                  </a:lnTo>
                  <a:lnTo>
                    <a:pt x="2703" y="545"/>
                  </a:lnTo>
                  <a:lnTo>
                    <a:pt x="2705" y="546"/>
                  </a:lnTo>
                  <a:lnTo>
                    <a:pt x="2710" y="542"/>
                  </a:lnTo>
                  <a:lnTo>
                    <a:pt x="2716" y="536"/>
                  </a:lnTo>
                  <a:lnTo>
                    <a:pt x="2720" y="532"/>
                  </a:lnTo>
                  <a:lnTo>
                    <a:pt x="2723" y="530"/>
                  </a:lnTo>
                  <a:lnTo>
                    <a:pt x="2726" y="530"/>
                  </a:lnTo>
                  <a:lnTo>
                    <a:pt x="2728" y="531"/>
                  </a:lnTo>
                  <a:lnTo>
                    <a:pt x="2729" y="532"/>
                  </a:lnTo>
                  <a:lnTo>
                    <a:pt x="2733" y="536"/>
                  </a:lnTo>
                  <a:lnTo>
                    <a:pt x="2737" y="544"/>
                  </a:lnTo>
                  <a:lnTo>
                    <a:pt x="2739" y="552"/>
                  </a:lnTo>
                  <a:lnTo>
                    <a:pt x="2740" y="556"/>
                  </a:lnTo>
                  <a:lnTo>
                    <a:pt x="2742" y="559"/>
                  </a:lnTo>
                  <a:lnTo>
                    <a:pt x="2745" y="561"/>
                  </a:lnTo>
                  <a:lnTo>
                    <a:pt x="2749" y="564"/>
                  </a:lnTo>
                  <a:lnTo>
                    <a:pt x="2753" y="564"/>
                  </a:lnTo>
                  <a:lnTo>
                    <a:pt x="2762" y="562"/>
                  </a:lnTo>
                  <a:lnTo>
                    <a:pt x="2769" y="557"/>
                  </a:lnTo>
                  <a:lnTo>
                    <a:pt x="2773" y="549"/>
                  </a:lnTo>
                  <a:lnTo>
                    <a:pt x="2774" y="541"/>
                  </a:lnTo>
                  <a:lnTo>
                    <a:pt x="2773" y="536"/>
                  </a:lnTo>
                  <a:lnTo>
                    <a:pt x="2772" y="529"/>
                  </a:lnTo>
                  <a:lnTo>
                    <a:pt x="2770" y="521"/>
                  </a:lnTo>
                  <a:lnTo>
                    <a:pt x="2769" y="516"/>
                  </a:lnTo>
                  <a:lnTo>
                    <a:pt x="2769" y="515"/>
                  </a:lnTo>
                  <a:lnTo>
                    <a:pt x="2769" y="514"/>
                  </a:lnTo>
                  <a:lnTo>
                    <a:pt x="2769" y="510"/>
                  </a:lnTo>
                  <a:lnTo>
                    <a:pt x="2769" y="507"/>
                  </a:lnTo>
                  <a:lnTo>
                    <a:pt x="2769" y="505"/>
                  </a:lnTo>
                  <a:lnTo>
                    <a:pt x="2769" y="502"/>
                  </a:lnTo>
                  <a:lnTo>
                    <a:pt x="2770" y="495"/>
                  </a:lnTo>
                  <a:lnTo>
                    <a:pt x="2771" y="487"/>
                  </a:lnTo>
                  <a:lnTo>
                    <a:pt x="2771" y="477"/>
                  </a:lnTo>
                  <a:lnTo>
                    <a:pt x="2772" y="469"/>
                  </a:lnTo>
                  <a:lnTo>
                    <a:pt x="2772" y="466"/>
                  </a:lnTo>
                  <a:lnTo>
                    <a:pt x="2770" y="448"/>
                  </a:lnTo>
                  <a:lnTo>
                    <a:pt x="2764" y="429"/>
                  </a:lnTo>
                  <a:lnTo>
                    <a:pt x="2762" y="410"/>
                  </a:lnTo>
                  <a:lnTo>
                    <a:pt x="2762" y="402"/>
                  </a:lnTo>
                  <a:lnTo>
                    <a:pt x="2764" y="392"/>
                  </a:lnTo>
                  <a:lnTo>
                    <a:pt x="2767" y="381"/>
                  </a:lnTo>
                  <a:lnTo>
                    <a:pt x="2771" y="374"/>
                  </a:lnTo>
                  <a:lnTo>
                    <a:pt x="2782" y="365"/>
                  </a:lnTo>
                  <a:lnTo>
                    <a:pt x="2796" y="358"/>
                  </a:lnTo>
                  <a:lnTo>
                    <a:pt x="2812" y="350"/>
                  </a:lnTo>
                  <a:lnTo>
                    <a:pt x="2829" y="345"/>
                  </a:lnTo>
                  <a:lnTo>
                    <a:pt x="2847" y="344"/>
                  </a:lnTo>
                  <a:lnTo>
                    <a:pt x="2851" y="344"/>
                  </a:lnTo>
                  <a:lnTo>
                    <a:pt x="2859" y="346"/>
                  </a:lnTo>
                  <a:lnTo>
                    <a:pt x="2866" y="348"/>
                  </a:lnTo>
                  <a:lnTo>
                    <a:pt x="2874" y="351"/>
                  </a:lnTo>
                  <a:lnTo>
                    <a:pt x="2876" y="352"/>
                  </a:lnTo>
                  <a:lnTo>
                    <a:pt x="2878" y="353"/>
                  </a:lnTo>
                  <a:lnTo>
                    <a:pt x="2881" y="355"/>
                  </a:lnTo>
                  <a:lnTo>
                    <a:pt x="2883" y="357"/>
                  </a:lnTo>
                  <a:lnTo>
                    <a:pt x="2887" y="359"/>
                  </a:lnTo>
                  <a:lnTo>
                    <a:pt x="2889" y="359"/>
                  </a:lnTo>
                  <a:lnTo>
                    <a:pt x="2893" y="352"/>
                  </a:lnTo>
                  <a:lnTo>
                    <a:pt x="2896" y="344"/>
                  </a:lnTo>
                  <a:lnTo>
                    <a:pt x="2898" y="336"/>
                  </a:lnTo>
                  <a:lnTo>
                    <a:pt x="2895" y="324"/>
                  </a:lnTo>
                  <a:lnTo>
                    <a:pt x="2890" y="312"/>
                  </a:lnTo>
                  <a:lnTo>
                    <a:pt x="2882" y="301"/>
                  </a:lnTo>
                  <a:lnTo>
                    <a:pt x="2875" y="289"/>
                  </a:lnTo>
                  <a:lnTo>
                    <a:pt x="2868" y="277"/>
                  </a:lnTo>
                  <a:lnTo>
                    <a:pt x="2866" y="264"/>
                  </a:lnTo>
                  <a:lnTo>
                    <a:pt x="2867" y="259"/>
                  </a:lnTo>
                  <a:lnTo>
                    <a:pt x="2868" y="251"/>
                  </a:lnTo>
                  <a:lnTo>
                    <a:pt x="2869" y="242"/>
                  </a:lnTo>
                  <a:lnTo>
                    <a:pt x="2872" y="233"/>
                  </a:lnTo>
                  <a:lnTo>
                    <a:pt x="2872" y="229"/>
                  </a:lnTo>
                  <a:lnTo>
                    <a:pt x="2872" y="225"/>
                  </a:lnTo>
                  <a:lnTo>
                    <a:pt x="2872" y="222"/>
                  </a:lnTo>
                  <a:lnTo>
                    <a:pt x="2871" y="219"/>
                  </a:lnTo>
                  <a:lnTo>
                    <a:pt x="2871" y="216"/>
                  </a:lnTo>
                  <a:lnTo>
                    <a:pt x="2866" y="203"/>
                  </a:lnTo>
                  <a:lnTo>
                    <a:pt x="2858" y="191"/>
                  </a:lnTo>
                  <a:lnTo>
                    <a:pt x="2847" y="181"/>
                  </a:lnTo>
                  <a:lnTo>
                    <a:pt x="2836" y="175"/>
                  </a:lnTo>
                  <a:lnTo>
                    <a:pt x="2824" y="172"/>
                  </a:lnTo>
                  <a:lnTo>
                    <a:pt x="2820" y="172"/>
                  </a:lnTo>
                  <a:lnTo>
                    <a:pt x="2811" y="173"/>
                  </a:lnTo>
                  <a:lnTo>
                    <a:pt x="2800" y="175"/>
                  </a:lnTo>
                  <a:lnTo>
                    <a:pt x="2788" y="176"/>
                  </a:lnTo>
                  <a:lnTo>
                    <a:pt x="2780" y="176"/>
                  </a:lnTo>
                  <a:lnTo>
                    <a:pt x="2775" y="177"/>
                  </a:lnTo>
                  <a:lnTo>
                    <a:pt x="2760" y="175"/>
                  </a:lnTo>
                  <a:lnTo>
                    <a:pt x="2746" y="170"/>
                  </a:lnTo>
                  <a:lnTo>
                    <a:pt x="2733" y="165"/>
                  </a:lnTo>
                  <a:lnTo>
                    <a:pt x="2719" y="160"/>
                  </a:lnTo>
                  <a:lnTo>
                    <a:pt x="2703" y="159"/>
                  </a:lnTo>
                  <a:lnTo>
                    <a:pt x="2698" y="159"/>
                  </a:lnTo>
                  <a:lnTo>
                    <a:pt x="2690" y="160"/>
                  </a:lnTo>
                  <a:lnTo>
                    <a:pt x="2680" y="162"/>
                  </a:lnTo>
                  <a:lnTo>
                    <a:pt x="2669" y="163"/>
                  </a:lnTo>
                  <a:lnTo>
                    <a:pt x="2660" y="164"/>
                  </a:lnTo>
                  <a:lnTo>
                    <a:pt x="2636" y="168"/>
                  </a:lnTo>
                  <a:lnTo>
                    <a:pt x="2615" y="176"/>
                  </a:lnTo>
                  <a:lnTo>
                    <a:pt x="2599" y="189"/>
                  </a:lnTo>
                  <a:lnTo>
                    <a:pt x="2586" y="205"/>
                  </a:lnTo>
                  <a:lnTo>
                    <a:pt x="2577" y="223"/>
                  </a:lnTo>
                  <a:lnTo>
                    <a:pt x="2572" y="245"/>
                  </a:lnTo>
                  <a:lnTo>
                    <a:pt x="2570" y="270"/>
                  </a:lnTo>
                  <a:lnTo>
                    <a:pt x="2571" y="274"/>
                  </a:lnTo>
                  <a:lnTo>
                    <a:pt x="2571" y="281"/>
                  </a:lnTo>
                  <a:lnTo>
                    <a:pt x="2571" y="287"/>
                  </a:lnTo>
                  <a:lnTo>
                    <a:pt x="2565" y="302"/>
                  </a:lnTo>
                  <a:lnTo>
                    <a:pt x="2559" y="316"/>
                  </a:lnTo>
                  <a:lnTo>
                    <a:pt x="2552" y="331"/>
                  </a:lnTo>
                  <a:lnTo>
                    <a:pt x="2547" y="344"/>
                  </a:lnTo>
                  <a:lnTo>
                    <a:pt x="2545" y="359"/>
                  </a:lnTo>
                  <a:lnTo>
                    <a:pt x="2548" y="461"/>
                  </a:lnTo>
                  <a:lnTo>
                    <a:pt x="2546" y="471"/>
                  </a:lnTo>
                  <a:lnTo>
                    <a:pt x="2543" y="478"/>
                  </a:lnTo>
                  <a:lnTo>
                    <a:pt x="2538" y="481"/>
                  </a:lnTo>
                  <a:lnTo>
                    <a:pt x="2533" y="484"/>
                  </a:lnTo>
                  <a:lnTo>
                    <a:pt x="2529" y="488"/>
                  </a:lnTo>
                  <a:lnTo>
                    <a:pt x="2525" y="494"/>
                  </a:lnTo>
                  <a:lnTo>
                    <a:pt x="2524" y="504"/>
                  </a:lnTo>
                  <a:lnTo>
                    <a:pt x="2525" y="509"/>
                  </a:lnTo>
                  <a:lnTo>
                    <a:pt x="2525" y="519"/>
                  </a:lnTo>
                  <a:lnTo>
                    <a:pt x="2528" y="528"/>
                  </a:lnTo>
                  <a:lnTo>
                    <a:pt x="2528" y="531"/>
                  </a:lnTo>
                  <a:lnTo>
                    <a:pt x="2530" y="534"/>
                  </a:lnTo>
                  <a:lnTo>
                    <a:pt x="2531" y="538"/>
                  </a:lnTo>
                  <a:lnTo>
                    <a:pt x="2533" y="540"/>
                  </a:lnTo>
                  <a:lnTo>
                    <a:pt x="2534" y="541"/>
                  </a:lnTo>
                  <a:lnTo>
                    <a:pt x="2536" y="542"/>
                  </a:lnTo>
                  <a:lnTo>
                    <a:pt x="2538" y="543"/>
                  </a:lnTo>
                  <a:lnTo>
                    <a:pt x="2542" y="544"/>
                  </a:lnTo>
                  <a:lnTo>
                    <a:pt x="2544" y="545"/>
                  </a:lnTo>
                  <a:lnTo>
                    <a:pt x="2546" y="545"/>
                  </a:lnTo>
                  <a:lnTo>
                    <a:pt x="2550" y="543"/>
                  </a:lnTo>
                  <a:lnTo>
                    <a:pt x="2555" y="539"/>
                  </a:lnTo>
                  <a:lnTo>
                    <a:pt x="2559" y="532"/>
                  </a:lnTo>
                  <a:lnTo>
                    <a:pt x="2563" y="529"/>
                  </a:lnTo>
                  <a:lnTo>
                    <a:pt x="2565" y="532"/>
                  </a:lnTo>
                  <a:lnTo>
                    <a:pt x="2566" y="539"/>
                  </a:lnTo>
                  <a:lnTo>
                    <a:pt x="2565" y="546"/>
                  </a:lnTo>
                  <a:lnTo>
                    <a:pt x="2565" y="553"/>
                  </a:lnTo>
                  <a:lnTo>
                    <a:pt x="2568" y="564"/>
                  </a:lnTo>
                  <a:lnTo>
                    <a:pt x="2571" y="575"/>
                  </a:lnTo>
                  <a:lnTo>
                    <a:pt x="2574" y="586"/>
                  </a:lnTo>
                  <a:lnTo>
                    <a:pt x="2576" y="596"/>
                  </a:lnTo>
                  <a:lnTo>
                    <a:pt x="2578" y="600"/>
                  </a:lnTo>
                  <a:lnTo>
                    <a:pt x="2579" y="605"/>
                  </a:lnTo>
                  <a:lnTo>
                    <a:pt x="2582" y="609"/>
                  </a:lnTo>
                  <a:lnTo>
                    <a:pt x="2584" y="613"/>
                  </a:lnTo>
                  <a:lnTo>
                    <a:pt x="2587" y="621"/>
                  </a:lnTo>
                  <a:lnTo>
                    <a:pt x="2590" y="627"/>
                  </a:lnTo>
                  <a:lnTo>
                    <a:pt x="2591" y="632"/>
                  </a:lnTo>
                  <a:close/>
                  <a:moveTo>
                    <a:pt x="2931" y="204"/>
                  </a:moveTo>
                  <a:lnTo>
                    <a:pt x="2929" y="204"/>
                  </a:lnTo>
                  <a:lnTo>
                    <a:pt x="2927" y="204"/>
                  </a:lnTo>
                  <a:lnTo>
                    <a:pt x="2925" y="204"/>
                  </a:lnTo>
                  <a:lnTo>
                    <a:pt x="2922" y="205"/>
                  </a:lnTo>
                  <a:lnTo>
                    <a:pt x="2921" y="206"/>
                  </a:lnTo>
                  <a:lnTo>
                    <a:pt x="2921" y="207"/>
                  </a:lnTo>
                  <a:lnTo>
                    <a:pt x="2921" y="209"/>
                  </a:lnTo>
                  <a:lnTo>
                    <a:pt x="2922" y="211"/>
                  </a:lnTo>
                  <a:lnTo>
                    <a:pt x="2925" y="214"/>
                  </a:lnTo>
                  <a:lnTo>
                    <a:pt x="2927" y="216"/>
                  </a:lnTo>
                  <a:lnTo>
                    <a:pt x="2929" y="217"/>
                  </a:lnTo>
                  <a:lnTo>
                    <a:pt x="2930" y="219"/>
                  </a:lnTo>
                  <a:lnTo>
                    <a:pt x="2940" y="228"/>
                  </a:lnTo>
                  <a:lnTo>
                    <a:pt x="2949" y="237"/>
                  </a:lnTo>
                  <a:lnTo>
                    <a:pt x="2957" y="250"/>
                  </a:lnTo>
                  <a:lnTo>
                    <a:pt x="2965" y="264"/>
                  </a:lnTo>
                  <a:lnTo>
                    <a:pt x="2972" y="276"/>
                  </a:lnTo>
                  <a:lnTo>
                    <a:pt x="2980" y="285"/>
                  </a:lnTo>
                  <a:lnTo>
                    <a:pt x="2986" y="289"/>
                  </a:lnTo>
                  <a:lnTo>
                    <a:pt x="2993" y="292"/>
                  </a:lnTo>
                  <a:lnTo>
                    <a:pt x="2994" y="290"/>
                  </a:lnTo>
                  <a:lnTo>
                    <a:pt x="2995" y="289"/>
                  </a:lnTo>
                  <a:lnTo>
                    <a:pt x="2995" y="288"/>
                  </a:lnTo>
                  <a:lnTo>
                    <a:pt x="2996" y="284"/>
                  </a:lnTo>
                  <a:lnTo>
                    <a:pt x="2997" y="281"/>
                  </a:lnTo>
                  <a:lnTo>
                    <a:pt x="2997" y="279"/>
                  </a:lnTo>
                  <a:lnTo>
                    <a:pt x="2996" y="274"/>
                  </a:lnTo>
                  <a:lnTo>
                    <a:pt x="2995" y="270"/>
                  </a:lnTo>
                  <a:lnTo>
                    <a:pt x="2992" y="259"/>
                  </a:lnTo>
                  <a:lnTo>
                    <a:pt x="2987" y="246"/>
                  </a:lnTo>
                  <a:lnTo>
                    <a:pt x="2982" y="234"/>
                  </a:lnTo>
                  <a:lnTo>
                    <a:pt x="2973" y="223"/>
                  </a:lnTo>
                  <a:lnTo>
                    <a:pt x="2964" y="215"/>
                  </a:lnTo>
                  <a:lnTo>
                    <a:pt x="2952" y="209"/>
                  </a:lnTo>
                  <a:lnTo>
                    <a:pt x="2943" y="207"/>
                  </a:lnTo>
                  <a:lnTo>
                    <a:pt x="2935" y="205"/>
                  </a:lnTo>
                  <a:lnTo>
                    <a:pt x="2931" y="204"/>
                  </a:lnTo>
                  <a:close/>
                  <a:moveTo>
                    <a:pt x="2904" y="76"/>
                  </a:moveTo>
                  <a:lnTo>
                    <a:pt x="2896" y="77"/>
                  </a:lnTo>
                  <a:lnTo>
                    <a:pt x="2887" y="80"/>
                  </a:lnTo>
                  <a:lnTo>
                    <a:pt x="2877" y="86"/>
                  </a:lnTo>
                  <a:lnTo>
                    <a:pt x="2868" y="89"/>
                  </a:lnTo>
                  <a:lnTo>
                    <a:pt x="2863" y="92"/>
                  </a:lnTo>
                  <a:lnTo>
                    <a:pt x="2853" y="102"/>
                  </a:lnTo>
                  <a:lnTo>
                    <a:pt x="2847" y="113"/>
                  </a:lnTo>
                  <a:lnTo>
                    <a:pt x="2842" y="127"/>
                  </a:lnTo>
                  <a:lnTo>
                    <a:pt x="2841" y="131"/>
                  </a:lnTo>
                  <a:lnTo>
                    <a:pt x="2842" y="136"/>
                  </a:lnTo>
                  <a:lnTo>
                    <a:pt x="2842" y="139"/>
                  </a:lnTo>
                  <a:lnTo>
                    <a:pt x="2845" y="143"/>
                  </a:lnTo>
                  <a:lnTo>
                    <a:pt x="2847" y="147"/>
                  </a:lnTo>
                  <a:lnTo>
                    <a:pt x="2849" y="151"/>
                  </a:lnTo>
                  <a:lnTo>
                    <a:pt x="2852" y="154"/>
                  </a:lnTo>
                  <a:lnTo>
                    <a:pt x="2854" y="156"/>
                  </a:lnTo>
                  <a:lnTo>
                    <a:pt x="2858" y="158"/>
                  </a:lnTo>
                  <a:lnTo>
                    <a:pt x="2860" y="160"/>
                  </a:lnTo>
                  <a:lnTo>
                    <a:pt x="2862" y="168"/>
                  </a:lnTo>
                  <a:lnTo>
                    <a:pt x="2863" y="177"/>
                  </a:lnTo>
                  <a:lnTo>
                    <a:pt x="2865" y="182"/>
                  </a:lnTo>
                  <a:lnTo>
                    <a:pt x="2874" y="190"/>
                  </a:lnTo>
                  <a:lnTo>
                    <a:pt x="2880" y="193"/>
                  </a:lnTo>
                  <a:lnTo>
                    <a:pt x="2888" y="194"/>
                  </a:lnTo>
                  <a:lnTo>
                    <a:pt x="2896" y="192"/>
                  </a:lnTo>
                  <a:lnTo>
                    <a:pt x="2903" y="189"/>
                  </a:lnTo>
                  <a:lnTo>
                    <a:pt x="2908" y="185"/>
                  </a:lnTo>
                  <a:lnTo>
                    <a:pt x="2916" y="181"/>
                  </a:lnTo>
                  <a:lnTo>
                    <a:pt x="2925" y="178"/>
                  </a:lnTo>
                  <a:lnTo>
                    <a:pt x="2935" y="177"/>
                  </a:lnTo>
                  <a:lnTo>
                    <a:pt x="2938" y="177"/>
                  </a:lnTo>
                  <a:lnTo>
                    <a:pt x="2941" y="177"/>
                  </a:lnTo>
                  <a:lnTo>
                    <a:pt x="2945" y="178"/>
                  </a:lnTo>
                  <a:lnTo>
                    <a:pt x="2948" y="180"/>
                  </a:lnTo>
                  <a:lnTo>
                    <a:pt x="2952" y="181"/>
                  </a:lnTo>
                  <a:lnTo>
                    <a:pt x="2954" y="182"/>
                  </a:lnTo>
                  <a:lnTo>
                    <a:pt x="2955" y="183"/>
                  </a:lnTo>
                  <a:lnTo>
                    <a:pt x="2957" y="185"/>
                  </a:lnTo>
                  <a:lnTo>
                    <a:pt x="2959" y="188"/>
                  </a:lnTo>
                  <a:lnTo>
                    <a:pt x="2960" y="189"/>
                  </a:lnTo>
                  <a:lnTo>
                    <a:pt x="2962" y="189"/>
                  </a:lnTo>
                  <a:lnTo>
                    <a:pt x="2964" y="189"/>
                  </a:lnTo>
                  <a:lnTo>
                    <a:pt x="2965" y="184"/>
                  </a:lnTo>
                  <a:lnTo>
                    <a:pt x="2966" y="181"/>
                  </a:lnTo>
                  <a:lnTo>
                    <a:pt x="2966" y="179"/>
                  </a:lnTo>
                  <a:lnTo>
                    <a:pt x="2962" y="169"/>
                  </a:lnTo>
                  <a:lnTo>
                    <a:pt x="2955" y="159"/>
                  </a:lnTo>
                  <a:lnTo>
                    <a:pt x="2943" y="153"/>
                  </a:lnTo>
                  <a:lnTo>
                    <a:pt x="2931" y="147"/>
                  </a:lnTo>
                  <a:lnTo>
                    <a:pt x="2920" y="146"/>
                  </a:lnTo>
                  <a:lnTo>
                    <a:pt x="2916" y="146"/>
                  </a:lnTo>
                  <a:lnTo>
                    <a:pt x="2907" y="147"/>
                  </a:lnTo>
                  <a:lnTo>
                    <a:pt x="2899" y="149"/>
                  </a:lnTo>
                  <a:lnTo>
                    <a:pt x="2890" y="151"/>
                  </a:lnTo>
                  <a:lnTo>
                    <a:pt x="2888" y="152"/>
                  </a:lnTo>
                  <a:lnTo>
                    <a:pt x="2885" y="153"/>
                  </a:lnTo>
                  <a:lnTo>
                    <a:pt x="2881" y="154"/>
                  </a:lnTo>
                  <a:lnTo>
                    <a:pt x="2878" y="155"/>
                  </a:lnTo>
                  <a:lnTo>
                    <a:pt x="2875" y="155"/>
                  </a:lnTo>
                  <a:lnTo>
                    <a:pt x="2874" y="156"/>
                  </a:lnTo>
                  <a:lnTo>
                    <a:pt x="2872" y="155"/>
                  </a:lnTo>
                  <a:lnTo>
                    <a:pt x="2869" y="154"/>
                  </a:lnTo>
                  <a:lnTo>
                    <a:pt x="2868" y="152"/>
                  </a:lnTo>
                  <a:lnTo>
                    <a:pt x="2867" y="150"/>
                  </a:lnTo>
                  <a:lnTo>
                    <a:pt x="2867" y="146"/>
                  </a:lnTo>
                  <a:lnTo>
                    <a:pt x="2868" y="142"/>
                  </a:lnTo>
                  <a:lnTo>
                    <a:pt x="2869" y="136"/>
                  </a:lnTo>
                  <a:lnTo>
                    <a:pt x="2872" y="128"/>
                  </a:lnTo>
                  <a:lnTo>
                    <a:pt x="2875" y="123"/>
                  </a:lnTo>
                  <a:lnTo>
                    <a:pt x="2880" y="115"/>
                  </a:lnTo>
                  <a:lnTo>
                    <a:pt x="2888" y="105"/>
                  </a:lnTo>
                  <a:lnTo>
                    <a:pt x="2895" y="95"/>
                  </a:lnTo>
                  <a:lnTo>
                    <a:pt x="2904" y="88"/>
                  </a:lnTo>
                  <a:lnTo>
                    <a:pt x="2911" y="84"/>
                  </a:lnTo>
                  <a:lnTo>
                    <a:pt x="2912" y="82"/>
                  </a:lnTo>
                  <a:lnTo>
                    <a:pt x="2912" y="81"/>
                  </a:lnTo>
                  <a:lnTo>
                    <a:pt x="2912" y="80"/>
                  </a:lnTo>
                  <a:lnTo>
                    <a:pt x="2912" y="79"/>
                  </a:lnTo>
                  <a:lnTo>
                    <a:pt x="2911" y="78"/>
                  </a:lnTo>
                  <a:lnTo>
                    <a:pt x="2908" y="76"/>
                  </a:lnTo>
                  <a:lnTo>
                    <a:pt x="2906" y="76"/>
                  </a:lnTo>
                  <a:lnTo>
                    <a:pt x="2904" y="76"/>
                  </a:lnTo>
                  <a:close/>
                  <a:moveTo>
                    <a:pt x="2627" y="63"/>
                  </a:moveTo>
                  <a:lnTo>
                    <a:pt x="2618" y="64"/>
                  </a:lnTo>
                  <a:lnTo>
                    <a:pt x="2608" y="68"/>
                  </a:lnTo>
                  <a:lnTo>
                    <a:pt x="2597" y="73"/>
                  </a:lnTo>
                  <a:lnTo>
                    <a:pt x="2588" y="78"/>
                  </a:lnTo>
                  <a:lnTo>
                    <a:pt x="2587" y="79"/>
                  </a:lnTo>
                  <a:lnTo>
                    <a:pt x="2585" y="81"/>
                  </a:lnTo>
                  <a:lnTo>
                    <a:pt x="2583" y="82"/>
                  </a:lnTo>
                  <a:lnTo>
                    <a:pt x="2581" y="85"/>
                  </a:lnTo>
                  <a:lnTo>
                    <a:pt x="2579" y="86"/>
                  </a:lnTo>
                  <a:lnTo>
                    <a:pt x="2578" y="89"/>
                  </a:lnTo>
                  <a:lnTo>
                    <a:pt x="2578" y="91"/>
                  </a:lnTo>
                  <a:lnTo>
                    <a:pt x="2579" y="92"/>
                  </a:lnTo>
                  <a:lnTo>
                    <a:pt x="2579" y="93"/>
                  </a:lnTo>
                  <a:lnTo>
                    <a:pt x="2585" y="93"/>
                  </a:lnTo>
                  <a:lnTo>
                    <a:pt x="2594" y="92"/>
                  </a:lnTo>
                  <a:lnTo>
                    <a:pt x="2603" y="92"/>
                  </a:lnTo>
                  <a:lnTo>
                    <a:pt x="2612" y="92"/>
                  </a:lnTo>
                  <a:lnTo>
                    <a:pt x="2615" y="92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1" y="97"/>
                  </a:lnTo>
                  <a:lnTo>
                    <a:pt x="2623" y="99"/>
                  </a:lnTo>
                  <a:lnTo>
                    <a:pt x="2623" y="100"/>
                  </a:lnTo>
                  <a:lnTo>
                    <a:pt x="2621" y="104"/>
                  </a:lnTo>
                  <a:lnTo>
                    <a:pt x="2616" y="110"/>
                  </a:lnTo>
                  <a:lnTo>
                    <a:pt x="2610" y="115"/>
                  </a:lnTo>
                  <a:lnTo>
                    <a:pt x="2604" y="118"/>
                  </a:lnTo>
                  <a:lnTo>
                    <a:pt x="2601" y="120"/>
                  </a:lnTo>
                  <a:lnTo>
                    <a:pt x="2591" y="123"/>
                  </a:lnTo>
                  <a:lnTo>
                    <a:pt x="2584" y="125"/>
                  </a:lnTo>
                  <a:lnTo>
                    <a:pt x="2556" y="142"/>
                  </a:lnTo>
                  <a:lnTo>
                    <a:pt x="2531" y="163"/>
                  </a:lnTo>
                  <a:lnTo>
                    <a:pt x="2509" y="186"/>
                  </a:lnTo>
                  <a:lnTo>
                    <a:pt x="2505" y="192"/>
                  </a:lnTo>
                  <a:lnTo>
                    <a:pt x="2502" y="197"/>
                  </a:lnTo>
                  <a:lnTo>
                    <a:pt x="2499" y="203"/>
                  </a:lnTo>
                  <a:lnTo>
                    <a:pt x="2497" y="206"/>
                  </a:lnTo>
                  <a:lnTo>
                    <a:pt x="2497" y="210"/>
                  </a:lnTo>
                  <a:lnTo>
                    <a:pt x="2496" y="214"/>
                  </a:lnTo>
                  <a:lnTo>
                    <a:pt x="2497" y="217"/>
                  </a:lnTo>
                  <a:lnTo>
                    <a:pt x="2498" y="219"/>
                  </a:lnTo>
                  <a:lnTo>
                    <a:pt x="2502" y="221"/>
                  </a:lnTo>
                  <a:lnTo>
                    <a:pt x="2505" y="223"/>
                  </a:lnTo>
                  <a:lnTo>
                    <a:pt x="2509" y="224"/>
                  </a:lnTo>
                  <a:lnTo>
                    <a:pt x="2511" y="223"/>
                  </a:lnTo>
                  <a:lnTo>
                    <a:pt x="2513" y="222"/>
                  </a:lnTo>
                  <a:lnTo>
                    <a:pt x="2517" y="221"/>
                  </a:lnTo>
                  <a:lnTo>
                    <a:pt x="2519" y="220"/>
                  </a:lnTo>
                  <a:lnTo>
                    <a:pt x="2521" y="218"/>
                  </a:lnTo>
                  <a:lnTo>
                    <a:pt x="2523" y="216"/>
                  </a:lnTo>
                  <a:lnTo>
                    <a:pt x="2525" y="212"/>
                  </a:lnTo>
                  <a:lnTo>
                    <a:pt x="2528" y="208"/>
                  </a:lnTo>
                  <a:lnTo>
                    <a:pt x="2529" y="204"/>
                  </a:lnTo>
                  <a:lnTo>
                    <a:pt x="2530" y="199"/>
                  </a:lnTo>
                  <a:lnTo>
                    <a:pt x="2531" y="188"/>
                  </a:lnTo>
                  <a:lnTo>
                    <a:pt x="2534" y="178"/>
                  </a:lnTo>
                  <a:lnTo>
                    <a:pt x="2541" y="170"/>
                  </a:lnTo>
                  <a:lnTo>
                    <a:pt x="2549" y="165"/>
                  </a:lnTo>
                  <a:lnTo>
                    <a:pt x="2561" y="164"/>
                  </a:lnTo>
                  <a:lnTo>
                    <a:pt x="2563" y="164"/>
                  </a:lnTo>
                  <a:lnTo>
                    <a:pt x="2566" y="164"/>
                  </a:lnTo>
                  <a:lnTo>
                    <a:pt x="2570" y="165"/>
                  </a:lnTo>
                  <a:lnTo>
                    <a:pt x="2573" y="166"/>
                  </a:lnTo>
                  <a:lnTo>
                    <a:pt x="2575" y="166"/>
                  </a:lnTo>
                  <a:lnTo>
                    <a:pt x="2577" y="167"/>
                  </a:lnTo>
                  <a:lnTo>
                    <a:pt x="2578" y="166"/>
                  </a:lnTo>
                  <a:lnTo>
                    <a:pt x="2579" y="164"/>
                  </a:lnTo>
                  <a:lnTo>
                    <a:pt x="2581" y="162"/>
                  </a:lnTo>
                  <a:lnTo>
                    <a:pt x="2581" y="158"/>
                  </a:lnTo>
                  <a:lnTo>
                    <a:pt x="2582" y="155"/>
                  </a:lnTo>
                  <a:lnTo>
                    <a:pt x="2583" y="152"/>
                  </a:lnTo>
                  <a:lnTo>
                    <a:pt x="2592" y="140"/>
                  </a:lnTo>
                  <a:lnTo>
                    <a:pt x="2603" y="128"/>
                  </a:lnTo>
                  <a:lnTo>
                    <a:pt x="2616" y="119"/>
                  </a:lnTo>
                  <a:lnTo>
                    <a:pt x="2629" y="114"/>
                  </a:lnTo>
                  <a:lnTo>
                    <a:pt x="2630" y="114"/>
                  </a:lnTo>
                  <a:lnTo>
                    <a:pt x="2632" y="114"/>
                  </a:lnTo>
                  <a:lnTo>
                    <a:pt x="2636" y="114"/>
                  </a:lnTo>
                  <a:lnTo>
                    <a:pt x="2639" y="114"/>
                  </a:lnTo>
                  <a:lnTo>
                    <a:pt x="2645" y="114"/>
                  </a:lnTo>
                  <a:lnTo>
                    <a:pt x="2662" y="117"/>
                  </a:lnTo>
                  <a:lnTo>
                    <a:pt x="2679" y="123"/>
                  </a:lnTo>
                  <a:lnTo>
                    <a:pt x="2682" y="125"/>
                  </a:lnTo>
                  <a:lnTo>
                    <a:pt x="2689" y="129"/>
                  </a:lnTo>
                  <a:lnTo>
                    <a:pt x="2695" y="133"/>
                  </a:lnTo>
                  <a:lnTo>
                    <a:pt x="2703" y="138"/>
                  </a:lnTo>
                  <a:lnTo>
                    <a:pt x="2708" y="140"/>
                  </a:lnTo>
                  <a:lnTo>
                    <a:pt x="2710" y="139"/>
                  </a:lnTo>
                  <a:lnTo>
                    <a:pt x="2713" y="139"/>
                  </a:lnTo>
                  <a:lnTo>
                    <a:pt x="2715" y="137"/>
                  </a:lnTo>
                  <a:lnTo>
                    <a:pt x="2717" y="136"/>
                  </a:lnTo>
                  <a:lnTo>
                    <a:pt x="2717" y="133"/>
                  </a:lnTo>
                  <a:lnTo>
                    <a:pt x="2715" y="128"/>
                  </a:lnTo>
                  <a:lnTo>
                    <a:pt x="2709" y="123"/>
                  </a:lnTo>
                  <a:lnTo>
                    <a:pt x="2702" y="118"/>
                  </a:lnTo>
                  <a:lnTo>
                    <a:pt x="2694" y="114"/>
                  </a:lnTo>
                  <a:lnTo>
                    <a:pt x="2688" y="110"/>
                  </a:lnTo>
                  <a:lnTo>
                    <a:pt x="2686" y="104"/>
                  </a:lnTo>
                  <a:lnTo>
                    <a:pt x="2687" y="102"/>
                  </a:lnTo>
                  <a:lnTo>
                    <a:pt x="2688" y="100"/>
                  </a:lnTo>
                  <a:lnTo>
                    <a:pt x="2690" y="99"/>
                  </a:lnTo>
                  <a:lnTo>
                    <a:pt x="2692" y="98"/>
                  </a:lnTo>
                  <a:lnTo>
                    <a:pt x="2694" y="98"/>
                  </a:lnTo>
                  <a:lnTo>
                    <a:pt x="2696" y="98"/>
                  </a:lnTo>
                  <a:lnTo>
                    <a:pt x="2697" y="98"/>
                  </a:lnTo>
                  <a:lnTo>
                    <a:pt x="2708" y="99"/>
                  </a:lnTo>
                  <a:lnTo>
                    <a:pt x="2721" y="103"/>
                  </a:lnTo>
                  <a:lnTo>
                    <a:pt x="2734" y="110"/>
                  </a:lnTo>
                  <a:lnTo>
                    <a:pt x="2745" y="117"/>
                  </a:lnTo>
                  <a:lnTo>
                    <a:pt x="2754" y="124"/>
                  </a:lnTo>
                  <a:lnTo>
                    <a:pt x="2755" y="128"/>
                  </a:lnTo>
                  <a:lnTo>
                    <a:pt x="2758" y="133"/>
                  </a:lnTo>
                  <a:lnTo>
                    <a:pt x="2761" y="141"/>
                  </a:lnTo>
                  <a:lnTo>
                    <a:pt x="2764" y="146"/>
                  </a:lnTo>
                  <a:lnTo>
                    <a:pt x="2769" y="150"/>
                  </a:lnTo>
                  <a:lnTo>
                    <a:pt x="2771" y="149"/>
                  </a:lnTo>
                  <a:lnTo>
                    <a:pt x="2773" y="147"/>
                  </a:lnTo>
                  <a:lnTo>
                    <a:pt x="2776" y="144"/>
                  </a:lnTo>
                  <a:lnTo>
                    <a:pt x="2777" y="142"/>
                  </a:lnTo>
                  <a:lnTo>
                    <a:pt x="2780" y="139"/>
                  </a:lnTo>
                  <a:lnTo>
                    <a:pt x="2780" y="137"/>
                  </a:lnTo>
                  <a:lnTo>
                    <a:pt x="2780" y="134"/>
                  </a:lnTo>
                  <a:lnTo>
                    <a:pt x="2781" y="131"/>
                  </a:lnTo>
                  <a:lnTo>
                    <a:pt x="2781" y="128"/>
                  </a:lnTo>
                  <a:lnTo>
                    <a:pt x="2781" y="126"/>
                  </a:lnTo>
                  <a:lnTo>
                    <a:pt x="2781" y="124"/>
                  </a:lnTo>
                  <a:lnTo>
                    <a:pt x="2781" y="121"/>
                  </a:lnTo>
                  <a:lnTo>
                    <a:pt x="2781" y="118"/>
                  </a:lnTo>
                  <a:lnTo>
                    <a:pt x="2780" y="115"/>
                  </a:lnTo>
                  <a:lnTo>
                    <a:pt x="2779" y="112"/>
                  </a:lnTo>
                  <a:lnTo>
                    <a:pt x="2777" y="110"/>
                  </a:lnTo>
                  <a:lnTo>
                    <a:pt x="2771" y="103"/>
                  </a:lnTo>
                  <a:lnTo>
                    <a:pt x="2761" y="95"/>
                  </a:lnTo>
                  <a:lnTo>
                    <a:pt x="2751" y="89"/>
                  </a:lnTo>
                  <a:lnTo>
                    <a:pt x="2742" y="85"/>
                  </a:lnTo>
                  <a:lnTo>
                    <a:pt x="2734" y="84"/>
                  </a:lnTo>
                  <a:lnTo>
                    <a:pt x="2731" y="84"/>
                  </a:lnTo>
                  <a:lnTo>
                    <a:pt x="2723" y="85"/>
                  </a:lnTo>
                  <a:lnTo>
                    <a:pt x="2714" y="87"/>
                  </a:lnTo>
                  <a:lnTo>
                    <a:pt x="2706" y="88"/>
                  </a:lnTo>
                  <a:lnTo>
                    <a:pt x="2701" y="89"/>
                  </a:lnTo>
                  <a:lnTo>
                    <a:pt x="2696" y="88"/>
                  </a:lnTo>
                  <a:lnTo>
                    <a:pt x="2690" y="87"/>
                  </a:lnTo>
                  <a:lnTo>
                    <a:pt x="2681" y="85"/>
                  </a:lnTo>
                  <a:lnTo>
                    <a:pt x="2675" y="82"/>
                  </a:lnTo>
                  <a:lnTo>
                    <a:pt x="2670" y="80"/>
                  </a:lnTo>
                  <a:lnTo>
                    <a:pt x="2666" y="78"/>
                  </a:lnTo>
                  <a:lnTo>
                    <a:pt x="2662" y="75"/>
                  </a:lnTo>
                  <a:lnTo>
                    <a:pt x="2658" y="73"/>
                  </a:lnTo>
                  <a:lnTo>
                    <a:pt x="2653" y="69"/>
                  </a:lnTo>
                  <a:lnTo>
                    <a:pt x="2647" y="67"/>
                  </a:lnTo>
                  <a:lnTo>
                    <a:pt x="2641" y="65"/>
                  </a:lnTo>
                  <a:lnTo>
                    <a:pt x="2637" y="64"/>
                  </a:lnTo>
                  <a:lnTo>
                    <a:pt x="2634" y="63"/>
                  </a:lnTo>
                  <a:lnTo>
                    <a:pt x="2630" y="63"/>
                  </a:lnTo>
                  <a:lnTo>
                    <a:pt x="2627" y="63"/>
                  </a:lnTo>
                  <a:close/>
                  <a:moveTo>
                    <a:pt x="2202" y="1005"/>
                  </a:moveTo>
                  <a:lnTo>
                    <a:pt x="2204" y="977"/>
                  </a:lnTo>
                  <a:lnTo>
                    <a:pt x="2211" y="954"/>
                  </a:lnTo>
                  <a:lnTo>
                    <a:pt x="2220" y="933"/>
                  </a:lnTo>
                  <a:lnTo>
                    <a:pt x="2233" y="914"/>
                  </a:lnTo>
                  <a:lnTo>
                    <a:pt x="2251" y="897"/>
                  </a:lnTo>
                  <a:lnTo>
                    <a:pt x="2270" y="881"/>
                  </a:lnTo>
                  <a:lnTo>
                    <a:pt x="2292" y="867"/>
                  </a:lnTo>
                  <a:lnTo>
                    <a:pt x="2317" y="854"/>
                  </a:lnTo>
                  <a:lnTo>
                    <a:pt x="2344" y="841"/>
                  </a:lnTo>
                  <a:lnTo>
                    <a:pt x="2372" y="828"/>
                  </a:lnTo>
                  <a:lnTo>
                    <a:pt x="2402" y="815"/>
                  </a:lnTo>
                  <a:lnTo>
                    <a:pt x="2432" y="802"/>
                  </a:lnTo>
                  <a:lnTo>
                    <a:pt x="2465" y="787"/>
                  </a:lnTo>
                  <a:lnTo>
                    <a:pt x="2497" y="770"/>
                  </a:lnTo>
                  <a:lnTo>
                    <a:pt x="2495" y="767"/>
                  </a:lnTo>
                  <a:lnTo>
                    <a:pt x="2493" y="760"/>
                  </a:lnTo>
                  <a:lnTo>
                    <a:pt x="2488" y="749"/>
                  </a:lnTo>
                  <a:lnTo>
                    <a:pt x="2480" y="736"/>
                  </a:lnTo>
                  <a:lnTo>
                    <a:pt x="2471" y="721"/>
                  </a:lnTo>
                  <a:lnTo>
                    <a:pt x="2463" y="705"/>
                  </a:lnTo>
                  <a:lnTo>
                    <a:pt x="2454" y="690"/>
                  </a:lnTo>
                  <a:lnTo>
                    <a:pt x="2446" y="677"/>
                  </a:lnTo>
                  <a:lnTo>
                    <a:pt x="2441" y="665"/>
                  </a:lnTo>
                  <a:lnTo>
                    <a:pt x="2439" y="658"/>
                  </a:lnTo>
                  <a:lnTo>
                    <a:pt x="2441" y="647"/>
                  </a:lnTo>
                  <a:lnTo>
                    <a:pt x="2447" y="635"/>
                  </a:lnTo>
                  <a:lnTo>
                    <a:pt x="2457" y="624"/>
                  </a:lnTo>
                  <a:lnTo>
                    <a:pt x="2469" y="612"/>
                  </a:lnTo>
                  <a:lnTo>
                    <a:pt x="2482" y="603"/>
                  </a:lnTo>
                  <a:lnTo>
                    <a:pt x="2495" y="593"/>
                  </a:lnTo>
                  <a:lnTo>
                    <a:pt x="2507" y="583"/>
                  </a:lnTo>
                  <a:lnTo>
                    <a:pt x="2517" y="577"/>
                  </a:lnTo>
                  <a:lnTo>
                    <a:pt x="2523" y="570"/>
                  </a:lnTo>
                  <a:lnTo>
                    <a:pt x="2525" y="567"/>
                  </a:lnTo>
                  <a:lnTo>
                    <a:pt x="2517" y="554"/>
                  </a:lnTo>
                  <a:lnTo>
                    <a:pt x="2508" y="541"/>
                  </a:lnTo>
                  <a:lnTo>
                    <a:pt x="2503" y="543"/>
                  </a:lnTo>
                  <a:lnTo>
                    <a:pt x="2496" y="547"/>
                  </a:lnTo>
                  <a:lnTo>
                    <a:pt x="2486" y="554"/>
                  </a:lnTo>
                  <a:lnTo>
                    <a:pt x="2475" y="559"/>
                  </a:lnTo>
                  <a:lnTo>
                    <a:pt x="2462" y="565"/>
                  </a:lnTo>
                  <a:lnTo>
                    <a:pt x="2446" y="566"/>
                  </a:lnTo>
                  <a:lnTo>
                    <a:pt x="2428" y="564"/>
                  </a:lnTo>
                  <a:lnTo>
                    <a:pt x="2413" y="558"/>
                  </a:lnTo>
                  <a:lnTo>
                    <a:pt x="2401" y="548"/>
                  </a:lnTo>
                  <a:lnTo>
                    <a:pt x="2392" y="536"/>
                  </a:lnTo>
                  <a:lnTo>
                    <a:pt x="2387" y="521"/>
                  </a:lnTo>
                  <a:lnTo>
                    <a:pt x="2384" y="506"/>
                  </a:lnTo>
                  <a:lnTo>
                    <a:pt x="2384" y="489"/>
                  </a:lnTo>
                  <a:lnTo>
                    <a:pt x="2386" y="473"/>
                  </a:lnTo>
                  <a:lnTo>
                    <a:pt x="2390" y="455"/>
                  </a:lnTo>
                  <a:lnTo>
                    <a:pt x="2397" y="440"/>
                  </a:lnTo>
                  <a:lnTo>
                    <a:pt x="2404" y="426"/>
                  </a:lnTo>
                  <a:lnTo>
                    <a:pt x="2396" y="405"/>
                  </a:lnTo>
                  <a:lnTo>
                    <a:pt x="2390" y="388"/>
                  </a:lnTo>
                  <a:lnTo>
                    <a:pt x="2387" y="374"/>
                  </a:lnTo>
                  <a:lnTo>
                    <a:pt x="2387" y="363"/>
                  </a:lnTo>
                  <a:lnTo>
                    <a:pt x="2388" y="353"/>
                  </a:lnTo>
                  <a:lnTo>
                    <a:pt x="2391" y="346"/>
                  </a:lnTo>
                  <a:lnTo>
                    <a:pt x="2396" y="339"/>
                  </a:lnTo>
                  <a:lnTo>
                    <a:pt x="2400" y="335"/>
                  </a:lnTo>
                  <a:lnTo>
                    <a:pt x="2403" y="329"/>
                  </a:lnTo>
                  <a:lnTo>
                    <a:pt x="2406" y="325"/>
                  </a:lnTo>
                  <a:lnTo>
                    <a:pt x="2409" y="321"/>
                  </a:lnTo>
                  <a:lnTo>
                    <a:pt x="2409" y="315"/>
                  </a:lnTo>
                  <a:lnTo>
                    <a:pt x="2406" y="299"/>
                  </a:lnTo>
                  <a:lnTo>
                    <a:pt x="2403" y="283"/>
                  </a:lnTo>
                  <a:lnTo>
                    <a:pt x="2400" y="267"/>
                  </a:lnTo>
                  <a:lnTo>
                    <a:pt x="2399" y="249"/>
                  </a:lnTo>
                  <a:lnTo>
                    <a:pt x="2399" y="247"/>
                  </a:lnTo>
                  <a:lnTo>
                    <a:pt x="2399" y="242"/>
                  </a:lnTo>
                  <a:lnTo>
                    <a:pt x="2400" y="235"/>
                  </a:lnTo>
                  <a:lnTo>
                    <a:pt x="2401" y="231"/>
                  </a:lnTo>
                  <a:lnTo>
                    <a:pt x="2405" y="222"/>
                  </a:lnTo>
                  <a:lnTo>
                    <a:pt x="2411" y="217"/>
                  </a:lnTo>
                  <a:lnTo>
                    <a:pt x="2415" y="214"/>
                  </a:lnTo>
                  <a:lnTo>
                    <a:pt x="2420" y="209"/>
                  </a:lnTo>
                  <a:lnTo>
                    <a:pt x="2425" y="205"/>
                  </a:lnTo>
                  <a:lnTo>
                    <a:pt x="2428" y="197"/>
                  </a:lnTo>
                  <a:lnTo>
                    <a:pt x="2428" y="188"/>
                  </a:lnTo>
                  <a:lnTo>
                    <a:pt x="2430" y="169"/>
                  </a:lnTo>
                  <a:lnTo>
                    <a:pt x="2437" y="153"/>
                  </a:lnTo>
                  <a:lnTo>
                    <a:pt x="2446" y="140"/>
                  </a:lnTo>
                  <a:lnTo>
                    <a:pt x="2459" y="129"/>
                  </a:lnTo>
                  <a:lnTo>
                    <a:pt x="2473" y="119"/>
                  </a:lnTo>
                  <a:lnTo>
                    <a:pt x="2489" y="111"/>
                  </a:lnTo>
                  <a:lnTo>
                    <a:pt x="2504" y="102"/>
                  </a:lnTo>
                  <a:lnTo>
                    <a:pt x="2506" y="99"/>
                  </a:lnTo>
                  <a:lnTo>
                    <a:pt x="2507" y="91"/>
                  </a:lnTo>
                  <a:lnTo>
                    <a:pt x="2509" y="82"/>
                  </a:lnTo>
                  <a:lnTo>
                    <a:pt x="2512" y="71"/>
                  </a:lnTo>
                  <a:lnTo>
                    <a:pt x="2519" y="59"/>
                  </a:lnTo>
                  <a:lnTo>
                    <a:pt x="2528" y="48"/>
                  </a:lnTo>
                  <a:lnTo>
                    <a:pt x="2542" y="38"/>
                  </a:lnTo>
                  <a:lnTo>
                    <a:pt x="2560" y="28"/>
                  </a:lnTo>
                  <a:lnTo>
                    <a:pt x="2581" y="20"/>
                  </a:lnTo>
                  <a:lnTo>
                    <a:pt x="2602" y="13"/>
                  </a:lnTo>
                  <a:lnTo>
                    <a:pt x="2624" y="10"/>
                  </a:lnTo>
                  <a:lnTo>
                    <a:pt x="2644" y="11"/>
                  </a:lnTo>
                  <a:lnTo>
                    <a:pt x="2665" y="16"/>
                  </a:lnTo>
                  <a:lnTo>
                    <a:pt x="2684" y="27"/>
                  </a:lnTo>
                  <a:lnTo>
                    <a:pt x="2708" y="17"/>
                  </a:lnTo>
                  <a:lnTo>
                    <a:pt x="2734" y="10"/>
                  </a:lnTo>
                  <a:lnTo>
                    <a:pt x="2761" y="6"/>
                  </a:lnTo>
                  <a:lnTo>
                    <a:pt x="2788" y="2"/>
                  </a:lnTo>
                  <a:lnTo>
                    <a:pt x="2814" y="0"/>
                  </a:lnTo>
                  <a:lnTo>
                    <a:pt x="2830" y="0"/>
                  </a:lnTo>
                  <a:lnTo>
                    <a:pt x="2845" y="4"/>
                  </a:lnTo>
                  <a:lnTo>
                    <a:pt x="2855" y="12"/>
                  </a:lnTo>
                  <a:lnTo>
                    <a:pt x="2866" y="22"/>
                  </a:lnTo>
                  <a:lnTo>
                    <a:pt x="2876" y="35"/>
                  </a:lnTo>
                  <a:lnTo>
                    <a:pt x="2880" y="42"/>
                  </a:lnTo>
                  <a:lnTo>
                    <a:pt x="2894" y="34"/>
                  </a:lnTo>
                  <a:lnTo>
                    <a:pt x="2907" y="30"/>
                  </a:lnTo>
                  <a:lnTo>
                    <a:pt x="2918" y="32"/>
                  </a:lnTo>
                  <a:lnTo>
                    <a:pt x="2928" y="37"/>
                  </a:lnTo>
                  <a:lnTo>
                    <a:pt x="2935" y="47"/>
                  </a:lnTo>
                  <a:lnTo>
                    <a:pt x="2943" y="61"/>
                  </a:lnTo>
                  <a:lnTo>
                    <a:pt x="2957" y="53"/>
                  </a:lnTo>
                  <a:lnTo>
                    <a:pt x="2972" y="52"/>
                  </a:lnTo>
                  <a:lnTo>
                    <a:pt x="2988" y="56"/>
                  </a:lnTo>
                  <a:lnTo>
                    <a:pt x="3005" y="65"/>
                  </a:lnTo>
                  <a:lnTo>
                    <a:pt x="3020" y="77"/>
                  </a:lnTo>
                  <a:lnTo>
                    <a:pt x="3033" y="92"/>
                  </a:lnTo>
                  <a:lnTo>
                    <a:pt x="3043" y="110"/>
                  </a:lnTo>
                  <a:lnTo>
                    <a:pt x="3050" y="129"/>
                  </a:lnTo>
                  <a:lnTo>
                    <a:pt x="3054" y="149"/>
                  </a:lnTo>
                  <a:lnTo>
                    <a:pt x="3053" y="169"/>
                  </a:lnTo>
                  <a:lnTo>
                    <a:pt x="3048" y="189"/>
                  </a:lnTo>
                  <a:lnTo>
                    <a:pt x="3050" y="192"/>
                  </a:lnTo>
                  <a:lnTo>
                    <a:pt x="3062" y="198"/>
                  </a:lnTo>
                  <a:lnTo>
                    <a:pt x="3072" y="208"/>
                  </a:lnTo>
                  <a:lnTo>
                    <a:pt x="3079" y="222"/>
                  </a:lnTo>
                  <a:lnTo>
                    <a:pt x="3086" y="238"/>
                  </a:lnTo>
                  <a:lnTo>
                    <a:pt x="3090" y="255"/>
                  </a:lnTo>
                  <a:lnTo>
                    <a:pt x="3093" y="273"/>
                  </a:lnTo>
                  <a:lnTo>
                    <a:pt x="3096" y="289"/>
                  </a:lnTo>
                  <a:lnTo>
                    <a:pt x="3097" y="305"/>
                  </a:lnTo>
                  <a:lnTo>
                    <a:pt x="3098" y="316"/>
                  </a:lnTo>
                  <a:lnTo>
                    <a:pt x="3097" y="335"/>
                  </a:lnTo>
                  <a:lnTo>
                    <a:pt x="3092" y="351"/>
                  </a:lnTo>
                  <a:lnTo>
                    <a:pt x="3087" y="366"/>
                  </a:lnTo>
                  <a:lnTo>
                    <a:pt x="3084" y="383"/>
                  </a:lnTo>
                  <a:lnTo>
                    <a:pt x="3085" y="385"/>
                  </a:lnTo>
                  <a:lnTo>
                    <a:pt x="3086" y="387"/>
                  </a:lnTo>
                  <a:lnTo>
                    <a:pt x="3088" y="388"/>
                  </a:lnTo>
                  <a:lnTo>
                    <a:pt x="3090" y="390"/>
                  </a:lnTo>
                  <a:lnTo>
                    <a:pt x="3099" y="398"/>
                  </a:lnTo>
                  <a:lnTo>
                    <a:pt x="3106" y="404"/>
                  </a:lnTo>
                  <a:lnTo>
                    <a:pt x="3112" y="412"/>
                  </a:lnTo>
                  <a:lnTo>
                    <a:pt x="3116" y="420"/>
                  </a:lnTo>
                  <a:lnTo>
                    <a:pt x="3119" y="432"/>
                  </a:lnTo>
                  <a:lnTo>
                    <a:pt x="3122" y="449"/>
                  </a:lnTo>
                  <a:lnTo>
                    <a:pt x="3123" y="465"/>
                  </a:lnTo>
                  <a:lnTo>
                    <a:pt x="3120" y="482"/>
                  </a:lnTo>
                  <a:lnTo>
                    <a:pt x="3116" y="499"/>
                  </a:lnTo>
                  <a:lnTo>
                    <a:pt x="3107" y="514"/>
                  </a:lnTo>
                  <a:lnTo>
                    <a:pt x="3096" y="528"/>
                  </a:lnTo>
                  <a:lnTo>
                    <a:pt x="3084" y="538"/>
                  </a:lnTo>
                  <a:lnTo>
                    <a:pt x="3073" y="542"/>
                  </a:lnTo>
                  <a:lnTo>
                    <a:pt x="3061" y="543"/>
                  </a:lnTo>
                  <a:lnTo>
                    <a:pt x="3049" y="542"/>
                  </a:lnTo>
                  <a:lnTo>
                    <a:pt x="3036" y="539"/>
                  </a:lnTo>
                  <a:lnTo>
                    <a:pt x="3022" y="534"/>
                  </a:lnTo>
                  <a:lnTo>
                    <a:pt x="3007" y="529"/>
                  </a:lnTo>
                  <a:lnTo>
                    <a:pt x="3003" y="534"/>
                  </a:lnTo>
                  <a:lnTo>
                    <a:pt x="2998" y="541"/>
                  </a:lnTo>
                  <a:lnTo>
                    <a:pt x="2994" y="547"/>
                  </a:lnTo>
                  <a:lnTo>
                    <a:pt x="2991" y="554"/>
                  </a:lnTo>
                  <a:lnTo>
                    <a:pt x="2988" y="559"/>
                  </a:lnTo>
                  <a:lnTo>
                    <a:pt x="3017" y="573"/>
                  </a:lnTo>
                  <a:lnTo>
                    <a:pt x="3038" y="585"/>
                  </a:lnTo>
                  <a:lnTo>
                    <a:pt x="3057" y="596"/>
                  </a:lnTo>
                  <a:lnTo>
                    <a:pt x="3070" y="606"/>
                  </a:lnTo>
                  <a:lnTo>
                    <a:pt x="3078" y="616"/>
                  </a:lnTo>
                  <a:lnTo>
                    <a:pt x="3083" y="625"/>
                  </a:lnTo>
                  <a:lnTo>
                    <a:pt x="3085" y="635"/>
                  </a:lnTo>
                  <a:lnTo>
                    <a:pt x="3083" y="647"/>
                  </a:lnTo>
                  <a:lnTo>
                    <a:pt x="3078" y="661"/>
                  </a:lnTo>
                  <a:lnTo>
                    <a:pt x="3072" y="676"/>
                  </a:lnTo>
                  <a:lnTo>
                    <a:pt x="3063" y="696"/>
                  </a:lnTo>
                  <a:lnTo>
                    <a:pt x="3052" y="718"/>
                  </a:lnTo>
                  <a:lnTo>
                    <a:pt x="3040" y="746"/>
                  </a:lnTo>
                  <a:lnTo>
                    <a:pt x="3038" y="750"/>
                  </a:lnTo>
                  <a:lnTo>
                    <a:pt x="3035" y="756"/>
                  </a:lnTo>
                  <a:lnTo>
                    <a:pt x="3032" y="764"/>
                  </a:lnTo>
                  <a:lnTo>
                    <a:pt x="3030" y="769"/>
                  </a:lnTo>
                  <a:lnTo>
                    <a:pt x="3028" y="773"/>
                  </a:lnTo>
                  <a:lnTo>
                    <a:pt x="3028" y="774"/>
                  </a:lnTo>
                  <a:lnTo>
                    <a:pt x="3031" y="775"/>
                  </a:lnTo>
                  <a:lnTo>
                    <a:pt x="3032" y="776"/>
                  </a:lnTo>
                  <a:lnTo>
                    <a:pt x="3033" y="777"/>
                  </a:lnTo>
                  <a:lnTo>
                    <a:pt x="3041" y="781"/>
                  </a:lnTo>
                  <a:lnTo>
                    <a:pt x="3056" y="788"/>
                  </a:lnTo>
                  <a:lnTo>
                    <a:pt x="3073" y="795"/>
                  </a:lnTo>
                  <a:lnTo>
                    <a:pt x="3093" y="805"/>
                  </a:lnTo>
                  <a:lnTo>
                    <a:pt x="3117" y="815"/>
                  </a:lnTo>
                  <a:lnTo>
                    <a:pt x="3142" y="826"/>
                  </a:lnTo>
                  <a:lnTo>
                    <a:pt x="3167" y="838"/>
                  </a:lnTo>
                  <a:lnTo>
                    <a:pt x="3192" y="850"/>
                  </a:lnTo>
                  <a:lnTo>
                    <a:pt x="3215" y="863"/>
                  </a:lnTo>
                  <a:lnTo>
                    <a:pt x="3236" y="874"/>
                  </a:lnTo>
                  <a:lnTo>
                    <a:pt x="3255" y="886"/>
                  </a:lnTo>
                  <a:lnTo>
                    <a:pt x="3269" y="897"/>
                  </a:lnTo>
                  <a:lnTo>
                    <a:pt x="3285" y="914"/>
                  </a:lnTo>
                  <a:lnTo>
                    <a:pt x="3297" y="931"/>
                  </a:lnTo>
                  <a:lnTo>
                    <a:pt x="3305" y="949"/>
                  </a:lnTo>
                  <a:lnTo>
                    <a:pt x="3311" y="967"/>
                  </a:lnTo>
                  <a:lnTo>
                    <a:pt x="3315" y="982"/>
                  </a:lnTo>
                  <a:lnTo>
                    <a:pt x="3316" y="994"/>
                  </a:lnTo>
                  <a:lnTo>
                    <a:pt x="3317" y="1002"/>
                  </a:lnTo>
                  <a:lnTo>
                    <a:pt x="3317" y="1005"/>
                  </a:lnTo>
                  <a:lnTo>
                    <a:pt x="3318" y="1033"/>
                  </a:lnTo>
                  <a:lnTo>
                    <a:pt x="0" y="1033"/>
                  </a:lnTo>
                  <a:lnTo>
                    <a:pt x="0" y="1003"/>
                  </a:lnTo>
                  <a:lnTo>
                    <a:pt x="2202" y="1005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9" name="Freeform 12"/>
            <p:cNvSpPr>
              <a:spLocks noEditPoints="1"/>
            </p:cNvSpPr>
            <p:nvPr/>
          </p:nvSpPr>
          <p:spPr bwMode="auto">
            <a:xfrm>
              <a:off x="5571" y="617"/>
              <a:ext cx="40" cy="40"/>
            </a:xfrm>
            <a:custGeom>
              <a:avLst/>
              <a:gdLst>
                <a:gd name="T0" fmla="*/ 0 w 162"/>
                <a:gd name="T1" fmla="*/ 0 h 160"/>
                <a:gd name="T2" fmla="*/ 0 w 162"/>
                <a:gd name="T3" fmla="*/ 0 h 160"/>
                <a:gd name="T4" fmla="*/ 0 w 162"/>
                <a:gd name="T5" fmla="*/ 0 h 160"/>
                <a:gd name="T6" fmla="*/ 0 w 162"/>
                <a:gd name="T7" fmla="*/ 0 h 160"/>
                <a:gd name="T8" fmla="*/ 0 w 162"/>
                <a:gd name="T9" fmla="*/ 0 h 160"/>
                <a:gd name="T10" fmla="*/ 0 w 162"/>
                <a:gd name="T11" fmla="*/ 0 h 160"/>
                <a:gd name="T12" fmla="*/ 0 w 162"/>
                <a:gd name="T13" fmla="*/ 0 h 160"/>
                <a:gd name="T14" fmla="*/ 0 w 162"/>
                <a:gd name="T15" fmla="*/ 0 h 160"/>
                <a:gd name="T16" fmla="*/ 0 w 162"/>
                <a:gd name="T17" fmla="*/ 0 h 160"/>
                <a:gd name="T18" fmla="*/ 0 w 162"/>
                <a:gd name="T19" fmla="*/ 0 h 160"/>
                <a:gd name="T20" fmla="*/ 0 w 162"/>
                <a:gd name="T21" fmla="*/ 0 h 160"/>
                <a:gd name="T22" fmla="*/ 0 w 162"/>
                <a:gd name="T23" fmla="*/ 0 h 160"/>
                <a:gd name="T24" fmla="*/ 0 w 162"/>
                <a:gd name="T25" fmla="*/ 0 h 160"/>
                <a:gd name="T26" fmla="*/ 0 w 162"/>
                <a:gd name="T27" fmla="*/ 0 h 160"/>
                <a:gd name="T28" fmla="*/ 0 w 162"/>
                <a:gd name="T29" fmla="*/ 0 h 160"/>
                <a:gd name="T30" fmla="*/ 0 w 162"/>
                <a:gd name="T31" fmla="*/ 0 h 160"/>
                <a:gd name="T32" fmla="*/ 0 w 162"/>
                <a:gd name="T33" fmla="*/ 0 h 160"/>
                <a:gd name="T34" fmla="*/ 0 w 162"/>
                <a:gd name="T35" fmla="*/ 0 h 160"/>
                <a:gd name="T36" fmla="*/ 0 w 162"/>
                <a:gd name="T37" fmla="*/ 0 h 160"/>
                <a:gd name="T38" fmla="*/ 0 w 162"/>
                <a:gd name="T39" fmla="*/ 0 h 160"/>
                <a:gd name="T40" fmla="*/ 0 w 162"/>
                <a:gd name="T41" fmla="*/ 0 h 160"/>
                <a:gd name="T42" fmla="*/ 0 w 162"/>
                <a:gd name="T43" fmla="*/ 0 h 160"/>
                <a:gd name="T44" fmla="*/ 0 w 162"/>
                <a:gd name="T45" fmla="*/ 0 h 160"/>
                <a:gd name="T46" fmla="*/ 0 w 162"/>
                <a:gd name="T47" fmla="*/ 0 h 160"/>
                <a:gd name="T48" fmla="*/ 0 w 162"/>
                <a:gd name="T49" fmla="*/ 0 h 160"/>
                <a:gd name="T50" fmla="*/ 0 w 162"/>
                <a:gd name="T51" fmla="*/ 0 h 160"/>
                <a:gd name="T52" fmla="*/ 0 w 162"/>
                <a:gd name="T53" fmla="*/ 0 h 160"/>
                <a:gd name="T54" fmla="*/ 0 w 162"/>
                <a:gd name="T55" fmla="*/ 0 h 160"/>
                <a:gd name="T56" fmla="*/ 0 w 162"/>
                <a:gd name="T57" fmla="*/ 0 h 160"/>
                <a:gd name="T58" fmla="*/ 0 w 162"/>
                <a:gd name="T59" fmla="*/ 0 h 160"/>
                <a:gd name="T60" fmla="*/ 0 w 162"/>
                <a:gd name="T61" fmla="*/ 0 h 160"/>
                <a:gd name="T62" fmla="*/ 0 w 162"/>
                <a:gd name="T63" fmla="*/ 0 h 160"/>
                <a:gd name="T64" fmla="*/ 0 w 162"/>
                <a:gd name="T65" fmla="*/ 0 h 160"/>
                <a:gd name="T66" fmla="*/ 0 w 162"/>
                <a:gd name="T67" fmla="*/ 0 h 160"/>
                <a:gd name="T68" fmla="*/ 0 w 162"/>
                <a:gd name="T69" fmla="*/ 0 h 160"/>
                <a:gd name="T70" fmla="*/ 0 w 162"/>
                <a:gd name="T71" fmla="*/ 0 h 160"/>
                <a:gd name="T72" fmla="*/ 0 w 162"/>
                <a:gd name="T73" fmla="*/ 0 h 160"/>
                <a:gd name="T74" fmla="*/ 0 w 162"/>
                <a:gd name="T75" fmla="*/ 0 h 160"/>
                <a:gd name="T76" fmla="*/ 0 w 162"/>
                <a:gd name="T77" fmla="*/ 0 h 160"/>
                <a:gd name="T78" fmla="*/ 0 w 162"/>
                <a:gd name="T79" fmla="*/ 0 h 160"/>
                <a:gd name="T80" fmla="*/ 0 w 162"/>
                <a:gd name="T81" fmla="*/ 0 h 160"/>
                <a:gd name="T82" fmla="*/ 0 w 162"/>
                <a:gd name="T83" fmla="*/ 0 h 160"/>
                <a:gd name="T84" fmla="*/ 0 w 162"/>
                <a:gd name="T85" fmla="*/ 0 h 160"/>
                <a:gd name="T86" fmla="*/ 0 w 162"/>
                <a:gd name="T87" fmla="*/ 0 h 160"/>
                <a:gd name="T88" fmla="*/ 0 w 162"/>
                <a:gd name="T89" fmla="*/ 0 h 160"/>
                <a:gd name="T90" fmla="*/ 0 w 162"/>
                <a:gd name="T91" fmla="*/ 0 h 160"/>
                <a:gd name="T92" fmla="*/ 0 w 162"/>
                <a:gd name="T93" fmla="*/ 0 h 160"/>
                <a:gd name="T94" fmla="*/ 0 w 162"/>
                <a:gd name="T95" fmla="*/ 0 h 160"/>
                <a:gd name="T96" fmla="*/ 0 w 162"/>
                <a:gd name="T97" fmla="*/ 0 h 160"/>
                <a:gd name="T98" fmla="*/ 0 w 162"/>
                <a:gd name="T99" fmla="*/ 0 h 160"/>
                <a:gd name="T100" fmla="*/ 0 w 162"/>
                <a:gd name="T101" fmla="*/ 0 h 160"/>
                <a:gd name="T102" fmla="*/ 0 w 162"/>
                <a:gd name="T103" fmla="*/ 0 h 160"/>
                <a:gd name="T104" fmla="*/ 0 w 162"/>
                <a:gd name="T105" fmla="*/ 0 h 160"/>
                <a:gd name="T106" fmla="*/ 0 w 162"/>
                <a:gd name="T107" fmla="*/ 0 h 160"/>
                <a:gd name="T108" fmla="*/ 0 w 162"/>
                <a:gd name="T109" fmla="*/ 0 h 1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2" h="160">
                  <a:moveTo>
                    <a:pt x="84" y="54"/>
                  </a:moveTo>
                  <a:lnTo>
                    <a:pt x="81" y="55"/>
                  </a:lnTo>
                  <a:lnTo>
                    <a:pt x="79" y="56"/>
                  </a:lnTo>
                  <a:lnTo>
                    <a:pt x="76" y="58"/>
                  </a:lnTo>
                  <a:lnTo>
                    <a:pt x="75" y="60"/>
                  </a:lnTo>
                  <a:lnTo>
                    <a:pt x="74" y="64"/>
                  </a:lnTo>
                  <a:lnTo>
                    <a:pt x="74" y="66"/>
                  </a:lnTo>
                  <a:lnTo>
                    <a:pt x="75" y="68"/>
                  </a:lnTo>
                  <a:lnTo>
                    <a:pt x="76" y="70"/>
                  </a:lnTo>
                  <a:lnTo>
                    <a:pt x="78" y="72"/>
                  </a:lnTo>
                  <a:lnTo>
                    <a:pt x="81" y="73"/>
                  </a:lnTo>
                  <a:lnTo>
                    <a:pt x="84" y="73"/>
                  </a:lnTo>
                  <a:lnTo>
                    <a:pt x="86" y="73"/>
                  </a:lnTo>
                  <a:lnTo>
                    <a:pt x="88" y="71"/>
                  </a:lnTo>
                  <a:lnTo>
                    <a:pt x="91" y="69"/>
                  </a:lnTo>
                  <a:lnTo>
                    <a:pt x="92" y="66"/>
                  </a:lnTo>
                  <a:lnTo>
                    <a:pt x="92" y="62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2" y="59"/>
                  </a:lnTo>
                  <a:lnTo>
                    <a:pt x="91" y="57"/>
                  </a:lnTo>
                  <a:lnTo>
                    <a:pt x="89" y="56"/>
                  </a:lnTo>
                  <a:lnTo>
                    <a:pt x="87" y="55"/>
                  </a:lnTo>
                  <a:lnTo>
                    <a:pt x="84" y="54"/>
                  </a:lnTo>
                  <a:close/>
                  <a:moveTo>
                    <a:pt x="59" y="13"/>
                  </a:moveTo>
                  <a:lnTo>
                    <a:pt x="54" y="13"/>
                  </a:lnTo>
                  <a:lnTo>
                    <a:pt x="48" y="14"/>
                  </a:lnTo>
                  <a:lnTo>
                    <a:pt x="44" y="16"/>
                  </a:lnTo>
                  <a:lnTo>
                    <a:pt x="34" y="21"/>
                  </a:lnTo>
                  <a:lnTo>
                    <a:pt x="27" y="30"/>
                  </a:lnTo>
                  <a:lnTo>
                    <a:pt x="20" y="40"/>
                  </a:lnTo>
                  <a:lnTo>
                    <a:pt x="18" y="48"/>
                  </a:lnTo>
                  <a:lnTo>
                    <a:pt x="19" y="51"/>
                  </a:lnTo>
                  <a:lnTo>
                    <a:pt x="19" y="53"/>
                  </a:lnTo>
                  <a:lnTo>
                    <a:pt x="21" y="55"/>
                  </a:lnTo>
                  <a:lnTo>
                    <a:pt x="22" y="57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4" y="56"/>
                  </a:lnTo>
                  <a:lnTo>
                    <a:pt x="40" y="51"/>
                  </a:lnTo>
                  <a:lnTo>
                    <a:pt x="46" y="45"/>
                  </a:lnTo>
                  <a:lnTo>
                    <a:pt x="52" y="42"/>
                  </a:lnTo>
                  <a:lnTo>
                    <a:pt x="54" y="42"/>
                  </a:lnTo>
                  <a:lnTo>
                    <a:pt x="55" y="43"/>
                  </a:lnTo>
                  <a:lnTo>
                    <a:pt x="55" y="48"/>
                  </a:lnTo>
                  <a:lnTo>
                    <a:pt x="55" y="53"/>
                  </a:lnTo>
                  <a:lnTo>
                    <a:pt x="67" y="51"/>
                  </a:lnTo>
                  <a:lnTo>
                    <a:pt x="76" y="48"/>
                  </a:lnTo>
                  <a:lnTo>
                    <a:pt x="86" y="48"/>
                  </a:lnTo>
                  <a:lnTo>
                    <a:pt x="87" y="47"/>
                  </a:lnTo>
                  <a:lnTo>
                    <a:pt x="87" y="46"/>
                  </a:lnTo>
                  <a:lnTo>
                    <a:pt x="87" y="44"/>
                  </a:lnTo>
                  <a:lnTo>
                    <a:pt x="87" y="43"/>
                  </a:lnTo>
                  <a:lnTo>
                    <a:pt x="86" y="42"/>
                  </a:lnTo>
                  <a:lnTo>
                    <a:pt x="86" y="41"/>
                  </a:lnTo>
                  <a:lnTo>
                    <a:pt x="85" y="39"/>
                  </a:lnTo>
                  <a:lnTo>
                    <a:pt x="85" y="38"/>
                  </a:lnTo>
                  <a:lnTo>
                    <a:pt x="86" y="36"/>
                  </a:lnTo>
                  <a:lnTo>
                    <a:pt x="94" y="36"/>
                  </a:lnTo>
                  <a:lnTo>
                    <a:pt x="95" y="38"/>
                  </a:lnTo>
                  <a:lnTo>
                    <a:pt x="97" y="39"/>
                  </a:lnTo>
                  <a:lnTo>
                    <a:pt x="99" y="41"/>
                  </a:lnTo>
                  <a:lnTo>
                    <a:pt x="102" y="43"/>
                  </a:lnTo>
                  <a:lnTo>
                    <a:pt x="105" y="44"/>
                  </a:lnTo>
                  <a:lnTo>
                    <a:pt x="106" y="44"/>
                  </a:lnTo>
                  <a:lnTo>
                    <a:pt x="108" y="44"/>
                  </a:lnTo>
                  <a:lnTo>
                    <a:pt x="109" y="43"/>
                  </a:lnTo>
                  <a:lnTo>
                    <a:pt x="109" y="41"/>
                  </a:lnTo>
                  <a:lnTo>
                    <a:pt x="109" y="39"/>
                  </a:lnTo>
                  <a:lnTo>
                    <a:pt x="107" y="31"/>
                  </a:lnTo>
                  <a:lnTo>
                    <a:pt x="100" y="25"/>
                  </a:lnTo>
                  <a:lnTo>
                    <a:pt x="92" y="18"/>
                  </a:lnTo>
                  <a:lnTo>
                    <a:pt x="83" y="15"/>
                  </a:lnTo>
                  <a:lnTo>
                    <a:pt x="75" y="13"/>
                  </a:lnTo>
                  <a:lnTo>
                    <a:pt x="73" y="12"/>
                  </a:lnTo>
                  <a:lnTo>
                    <a:pt x="71" y="12"/>
                  </a:lnTo>
                  <a:lnTo>
                    <a:pt x="68" y="12"/>
                  </a:lnTo>
                  <a:lnTo>
                    <a:pt x="63" y="12"/>
                  </a:lnTo>
                  <a:lnTo>
                    <a:pt x="59" y="13"/>
                  </a:lnTo>
                  <a:close/>
                  <a:moveTo>
                    <a:pt x="73" y="0"/>
                  </a:moveTo>
                  <a:lnTo>
                    <a:pt x="76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93" y="1"/>
                  </a:lnTo>
                  <a:lnTo>
                    <a:pt x="102" y="2"/>
                  </a:lnTo>
                  <a:lnTo>
                    <a:pt x="111" y="5"/>
                  </a:lnTo>
                  <a:lnTo>
                    <a:pt x="126" y="14"/>
                  </a:lnTo>
                  <a:lnTo>
                    <a:pt x="142" y="25"/>
                  </a:lnTo>
                  <a:lnTo>
                    <a:pt x="157" y="39"/>
                  </a:lnTo>
                  <a:lnTo>
                    <a:pt x="158" y="42"/>
                  </a:lnTo>
                  <a:lnTo>
                    <a:pt x="160" y="49"/>
                  </a:lnTo>
                  <a:lnTo>
                    <a:pt x="162" y="57"/>
                  </a:lnTo>
                  <a:lnTo>
                    <a:pt x="162" y="62"/>
                  </a:lnTo>
                  <a:lnTo>
                    <a:pt x="161" y="67"/>
                  </a:lnTo>
                  <a:lnTo>
                    <a:pt x="160" y="75"/>
                  </a:lnTo>
                  <a:lnTo>
                    <a:pt x="158" y="86"/>
                  </a:lnTo>
                  <a:lnTo>
                    <a:pt x="155" y="97"/>
                  </a:lnTo>
                  <a:lnTo>
                    <a:pt x="154" y="104"/>
                  </a:lnTo>
                  <a:lnTo>
                    <a:pt x="155" y="110"/>
                  </a:lnTo>
                  <a:lnTo>
                    <a:pt x="157" y="118"/>
                  </a:lnTo>
                  <a:lnTo>
                    <a:pt x="158" y="126"/>
                  </a:lnTo>
                  <a:lnTo>
                    <a:pt x="160" y="134"/>
                  </a:lnTo>
                  <a:lnTo>
                    <a:pt x="160" y="138"/>
                  </a:lnTo>
                  <a:lnTo>
                    <a:pt x="160" y="145"/>
                  </a:lnTo>
                  <a:lnTo>
                    <a:pt x="159" y="152"/>
                  </a:lnTo>
                  <a:lnTo>
                    <a:pt x="155" y="160"/>
                  </a:lnTo>
                  <a:lnTo>
                    <a:pt x="152" y="158"/>
                  </a:lnTo>
                  <a:lnTo>
                    <a:pt x="148" y="152"/>
                  </a:lnTo>
                  <a:lnTo>
                    <a:pt x="142" y="146"/>
                  </a:lnTo>
                  <a:lnTo>
                    <a:pt x="138" y="137"/>
                  </a:lnTo>
                  <a:lnTo>
                    <a:pt x="135" y="130"/>
                  </a:lnTo>
                  <a:lnTo>
                    <a:pt x="134" y="123"/>
                  </a:lnTo>
                  <a:lnTo>
                    <a:pt x="135" y="117"/>
                  </a:lnTo>
                  <a:lnTo>
                    <a:pt x="138" y="110"/>
                  </a:lnTo>
                  <a:lnTo>
                    <a:pt x="142" y="105"/>
                  </a:lnTo>
                  <a:lnTo>
                    <a:pt x="146" y="97"/>
                  </a:lnTo>
                  <a:lnTo>
                    <a:pt x="147" y="87"/>
                  </a:lnTo>
                  <a:lnTo>
                    <a:pt x="147" y="86"/>
                  </a:lnTo>
                  <a:lnTo>
                    <a:pt x="147" y="84"/>
                  </a:lnTo>
                  <a:lnTo>
                    <a:pt x="146" y="83"/>
                  </a:lnTo>
                  <a:lnTo>
                    <a:pt x="145" y="82"/>
                  </a:lnTo>
                  <a:lnTo>
                    <a:pt x="142" y="81"/>
                  </a:lnTo>
                  <a:lnTo>
                    <a:pt x="141" y="82"/>
                  </a:lnTo>
                  <a:lnTo>
                    <a:pt x="139" y="83"/>
                  </a:lnTo>
                  <a:lnTo>
                    <a:pt x="137" y="85"/>
                  </a:lnTo>
                  <a:lnTo>
                    <a:pt x="134" y="87"/>
                  </a:lnTo>
                  <a:lnTo>
                    <a:pt x="132" y="91"/>
                  </a:lnTo>
                  <a:lnTo>
                    <a:pt x="129" y="93"/>
                  </a:lnTo>
                  <a:lnTo>
                    <a:pt x="127" y="94"/>
                  </a:lnTo>
                  <a:lnTo>
                    <a:pt x="126" y="94"/>
                  </a:lnTo>
                  <a:lnTo>
                    <a:pt x="125" y="95"/>
                  </a:lnTo>
                  <a:lnTo>
                    <a:pt x="124" y="95"/>
                  </a:lnTo>
                  <a:lnTo>
                    <a:pt x="122" y="95"/>
                  </a:lnTo>
                  <a:lnTo>
                    <a:pt x="119" y="95"/>
                  </a:lnTo>
                  <a:lnTo>
                    <a:pt x="118" y="94"/>
                  </a:lnTo>
                  <a:lnTo>
                    <a:pt x="115" y="93"/>
                  </a:lnTo>
                  <a:lnTo>
                    <a:pt x="115" y="92"/>
                  </a:lnTo>
                  <a:lnTo>
                    <a:pt x="114" y="92"/>
                  </a:lnTo>
                  <a:lnTo>
                    <a:pt x="120" y="83"/>
                  </a:lnTo>
                  <a:lnTo>
                    <a:pt x="125" y="75"/>
                  </a:lnTo>
                  <a:lnTo>
                    <a:pt x="127" y="68"/>
                  </a:lnTo>
                  <a:lnTo>
                    <a:pt x="127" y="66"/>
                  </a:lnTo>
                  <a:lnTo>
                    <a:pt x="125" y="64"/>
                  </a:lnTo>
                  <a:lnTo>
                    <a:pt x="123" y="61"/>
                  </a:lnTo>
                  <a:lnTo>
                    <a:pt x="120" y="59"/>
                  </a:lnTo>
                  <a:lnTo>
                    <a:pt x="118" y="57"/>
                  </a:lnTo>
                  <a:lnTo>
                    <a:pt x="114" y="56"/>
                  </a:lnTo>
                  <a:lnTo>
                    <a:pt x="113" y="55"/>
                  </a:lnTo>
                  <a:lnTo>
                    <a:pt x="111" y="56"/>
                  </a:lnTo>
                  <a:lnTo>
                    <a:pt x="110" y="58"/>
                  </a:lnTo>
                  <a:lnTo>
                    <a:pt x="110" y="60"/>
                  </a:lnTo>
                  <a:lnTo>
                    <a:pt x="110" y="62"/>
                  </a:lnTo>
                  <a:lnTo>
                    <a:pt x="110" y="65"/>
                  </a:lnTo>
                  <a:lnTo>
                    <a:pt x="111" y="67"/>
                  </a:lnTo>
                  <a:lnTo>
                    <a:pt x="111" y="69"/>
                  </a:lnTo>
                  <a:lnTo>
                    <a:pt x="111" y="71"/>
                  </a:lnTo>
                  <a:lnTo>
                    <a:pt x="108" y="79"/>
                  </a:lnTo>
                  <a:lnTo>
                    <a:pt x="102" y="86"/>
                  </a:lnTo>
                  <a:lnTo>
                    <a:pt x="95" y="92"/>
                  </a:lnTo>
                  <a:lnTo>
                    <a:pt x="87" y="94"/>
                  </a:lnTo>
                  <a:lnTo>
                    <a:pt x="81" y="93"/>
                  </a:lnTo>
                  <a:lnTo>
                    <a:pt x="72" y="90"/>
                  </a:lnTo>
                  <a:lnTo>
                    <a:pt x="68" y="86"/>
                  </a:lnTo>
                  <a:lnTo>
                    <a:pt x="62" y="80"/>
                  </a:lnTo>
                  <a:lnTo>
                    <a:pt x="60" y="75"/>
                  </a:lnTo>
                  <a:lnTo>
                    <a:pt x="60" y="71"/>
                  </a:lnTo>
                  <a:lnTo>
                    <a:pt x="61" y="67"/>
                  </a:lnTo>
                  <a:lnTo>
                    <a:pt x="61" y="61"/>
                  </a:lnTo>
                  <a:lnTo>
                    <a:pt x="61" y="60"/>
                  </a:lnTo>
                  <a:lnTo>
                    <a:pt x="60" y="59"/>
                  </a:lnTo>
                  <a:lnTo>
                    <a:pt x="60" y="58"/>
                  </a:lnTo>
                  <a:lnTo>
                    <a:pt x="59" y="58"/>
                  </a:lnTo>
                  <a:lnTo>
                    <a:pt x="57" y="57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48" y="62"/>
                  </a:lnTo>
                  <a:lnTo>
                    <a:pt x="46" y="66"/>
                  </a:lnTo>
                  <a:lnTo>
                    <a:pt x="45" y="68"/>
                  </a:lnTo>
                  <a:lnTo>
                    <a:pt x="44" y="71"/>
                  </a:lnTo>
                  <a:lnTo>
                    <a:pt x="43" y="73"/>
                  </a:lnTo>
                  <a:lnTo>
                    <a:pt x="44" y="80"/>
                  </a:lnTo>
                  <a:lnTo>
                    <a:pt x="47" y="86"/>
                  </a:lnTo>
                  <a:lnTo>
                    <a:pt x="53" y="92"/>
                  </a:lnTo>
                  <a:lnTo>
                    <a:pt x="60" y="95"/>
                  </a:lnTo>
                  <a:lnTo>
                    <a:pt x="58" y="98"/>
                  </a:lnTo>
                  <a:lnTo>
                    <a:pt x="57" y="100"/>
                  </a:lnTo>
                  <a:lnTo>
                    <a:pt x="55" y="103"/>
                  </a:lnTo>
                  <a:lnTo>
                    <a:pt x="52" y="103"/>
                  </a:lnTo>
                  <a:lnTo>
                    <a:pt x="49" y="103"/>
                  </a:lnTo>
                  <a:lnTo>
                    <a:pt x="41" y="101"/>
                  </a:lnTo>
                  <a:lnTo>
                    <a:pt x="35" y="96"/>
                  </a:lnTo>
                  <a:lnTo>
                    <a:pt x="31" y="90"/>
                  </a:lnTo>
                  <a:lnTo>
                    <a:pt x="29" y="83"/>
                  </a:lnTo>
                  <a:lnTo>
                    <a:pt x="26" y="78"/>
                  </a:lnTo>
                  <a:lnTo>
                    <a:pt x="22" y="75"/>
                  </a:lnTo>
                  <a:lnTo>
                    <a:pt x="19" y="77"/>
                  </a:lnTo>
                  <a:lnTo>
                    <a:pt x="17" y="78"/>
                  </a:lnTo>
                  <a:lnTo>
                    <a:pt x="14" y="78"/>
                  </a:lnTo>
                  <a:lnTo>
                    <a:pt x="13" y="78"/>
                  </a:lnTo>
                  <a:lnTo>
                    <a:pt x="9" y="77"/>
                  </a:lnTo>
                  <a:lnTo>
                    <a:pt x="7" y="74"/>
                  </a:lnTo>
                  <a:lnTo>
                    <a:pt x="5" y="72"/>
                  </a:lnTo>
                  <a:lnTo>
                    <a:pt x="4" y="71"/>
                  </a:lnTo>
                  <a:lnTo>
                    <a:pt x="1" y="68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3" y="43"/>
                  </a:lnTo>
                  <a:lnTo>
                    <a:pt x="9" y="29"/>
                  </a:lnTo>
                  <a:lnTo>
                    <a:pt x="20" y="17"/>
                  </a:lnTo>
                  <a:lnTo>
                    <a:pt x="35" y="8"/>
                  </a:lnTo>
                  <a:lnTo>
                    <a:pt x="53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4929" y="828"/>
              <a:ext cx="77" cy="75"/>
            </a:xfrm>
            <a:custGeom>
              <a:avLst/>
              <a:gdLst>
                <a:gd name="T0" fmla="*/ 0 w 314"/>
                <a:gd name="T1" fmla="*/ 0 h 302"/>
                <a:gd name="T2" fmla="*/ 0 w 314"/>
                <a:gd name="T3" fmla="*/ 0 h 302"/>
                <a:gd name="T4" fmla="*/ 0 w 314"/>
                <a:gd name="T5" fmla="*/ 0 h 302"/>
                <a:gd name="T6" fmla="*/ 0 w 314"/>
                <a:gd name="T7" fmla="*/ 0 h 302"/>
                <a:gd name="T8" fmla="*/ 0 w 314"/>
                <a:gd name="T9" fmla="*/ 0 h 302"/>
                <a:gd name="T10" fmla="*/ 0 w 314"/>
                <a:gd name="T11" fmla="*/ 0 h 302"/>
                <a:gd name="T12" fmla="*/ 0 w 314"/>
                <a:gd name="T13" fmla="*/ 0 h 302"/>
                <a:gd name="T14" fmla="*/ 0 w 314"/>
                <a:gd name="T15" fmla="*/ 0 h 302"/>
                <a:gd name="T16" fmla="*/ 0 w 314"/>
                <a:gd name="T17" fmla="*/ 0 h 302"/>
                <a:gd name="T18" fmla="*/ 0 w 314"/>
                <a:gd name="T19" fmla="*/ 0 h 302"/>
                <a:gd name="T20" fmla="*/ 0 w 314"/>
                <a:gd name="T21" fmla="*/ 0 h 302"/>
                <a:gd name="T22" fmla="*/ 0 w 314"/>
                <a:gd name="T23" fmla="*/ 0 h 302"/>
                <a:gd name="T24" fmla="*/ 0 w 314"/>
                <a:gd name="T25" fmla="*/ 0 h 302"/>
                <a:gd name="T26" fmla="*/ 0 w 314"/>
                <a:gd name="T27" fmla="*/ 0 h 302"/>
                <a:gd name="T28" fmla="*/ 0 w 314"/>
                <a:gd name="T29" fmla="*/ 0 h 302"/>
                <a:gd name="T30" fmla="*/ 0 w 314"/>
                <a:gd name="T31" fmla="*/ 0 h 302"/>
                <a:gd name="T32" fmla="*/ 0 w 314"/>
                <a:gd name="T33" fmla="*/ 0 h 302"/>
                <a:gd name="T34" fmla="*/ 0 w 314"/>
                <a:gd name="T35" fmla="*/ 0 h 302"/>
                <a:gd name="T36" fmla="*/ 0 w 314"/>
                <a:gd name="T37" fmla="*/ 0 h 302"/>
                <a:gd name="T38" fmla="*/ 0 w 314"/>
                <a:gd name="T39" fmla="*/ 0 h 302"/>
                <a:gd name="T40" fmla="*/ 0 w 314"/>
                <a:gd name="T41" fmla="*/ 0 h 302"/>
                <a:gd name="T42" fmla="*/ 0 w 314"/>
                <a:gd name="T43" fmla="*/ 0 h 302"/>
                <a:gd name="T44" fmla="*/ 0 w 314"/>
                <a:gd name="T45" fmla="*/ 0 h 302"/>
                <a:gd name="T46" fmla="*/ 0 w 314"/>
                <a:gd name="T47" fmla="*/ 0 h 302"/>
                <a:gd name="T48" fmla="*/ 0 w 314"/>
                <a:gd name="T49" fmla="*/ 0 h 302"/>
                <a:gd name="T50" fmla="*/ 0 w 314"/>
                <a:gd name="T51" fmla="*/ 0 h 302"/>
                <a:gd name="T52" fmla="*/ 0 w 314"/>
                <a:gd name="T53" fmla="*/ 0 h 302"/>
                <a:gd name="T54" fmla="*/ 0 w 314"/>
                <a:gd name="T55" fmla="*/ 0 h 302"/>
                <a:gd name="T56" fmla="*/ 0 w 314"/>
                <a:gd name="T57" fmla="*/ 0 h 302"/>
                <a:gd name="T58" fmla="*/ 0 w 314"/>
                <a:gd name="T59" fmla="*/ 0 h 302"/>
                <a:gd name="T60" fmla="*/ 0 w 314"/>
                <a:gd name="T61" fmla="*/ 0 h 302"/>
                <a:gd name="T62" fmla="*/ 0 w 314"/>
                <a:gd name="T63" fmla="*/ 0 h 302"/>
                <a:gd name="T64" fmla="*/ 0 w 314"/>
                <a:gd name="T65" fmla="*/ 0 h 302"/>
                <a:gd name="T66" fmla="*/ 0 w 314"/>
                <a:gd name="T67" fmla="*/ 0 h 302"/>
                <a:gd name="T68" fmla="*/ 0 w 314"/>
                <a:gd name="T69" fmla="*/ 0 h 302"/>
                <a:gd name="T70" fmla="*/ 0 w 314"/>
                <a:gd name="T71" fmla="*/ 0 h 302"/>
                <a:gd name="T72" fmla="*/ 0 w 314"/>
                <a:gd name="T73" fmla="*/ 0 h 302"/>
                <a:gd name="T74" fmla="*/ 0 w 314"/>
                <a:gd name="T75" fmla="*/ 0 h 302"/>
                <a:gd name="T76" fmla="*/ 0 w 314"/>
                <a:gd name="T77" fmla="*/ 0 h 302"/>
                <a:gd name="T78" fmla="*/ 0 w 314"/>
                <a:gd name="T79" fmla="*/ 0 h 302"/>
                <a:gd name="T80" fmla="*/ 0 w 314"/>
                <a:gd name="T81" fmla="*/ 0 h 302"/>
                <a:gd name="T82" fmla="*/ 0 w 314"/>
                <a:gd name="T83" fmla="*/ 0 h 3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14" h="302">
                  <a:moveTo>
                    <a:pt x="314" y="7"/>
                  </a:moveTo>
                  <a:lnTo>
                    <a:pt x="295" y="15"/>
                  </a:lnTo>
                  <a:lnTo>
                    <a:pt x="284" y="19"/>
                  </a:lnTo>
                  <a:lnTo>
                    <a:pt x="278" y="25"/>
                  </a:lnTo>
                  <a:lnTo>
                    <a:pt x="275" y="33"/>
                  </a:lnTo>
                  <a:lnTo>
                    <a:pt x="275" y="47"/>
                  </a:lnTo>
                  <a:lnTo>
                    <a:pt x="275" y="64"/>
                  </a:lnTo>
                  <a:lnTo>
                    <a:pt x="275" y="85"/>
                  </a:lnTo>
                  <a:lnTo>
                    <a:pt x="275" y="110"/>
                  </a:lnTo>
                  <a:lnTo>
                    <a:pt x="275" y="141"/>
                  </a:lnTo>
                  <a:lnTo>
                    <a:pt x="274" y="179"/>
                  </a:lnTo>
                  <a:lnTo>
                    <a:pt x="273" y="206"/>
                  </a:lnTo>
                  <a:lnTo>
                    <a:pt x="267" y="230"/>
                  </a:lnTo>
                  <a:lnTo>
                    <a:pt x="260" y="251"/>
                  </a:lnTo>
                  <a:lnTo>
                    <a:pt x="249" y="267"/>
                  </a:lnTo>
                  <a:lnTo>
                    <a:pt x="236" y="280"/>
                  </a:lnTo>
                  <a:lnTo>
                    <a:pt x="221" y="290"/>
                  </a:lnTo>
                  <a:lnTo>
                    <a:pt x="203" y="296"/>
                  </a:lnTo>
                  <a:lnTo>
                    <a:pt x="183" y="301"/>
                  </a:lnTo>
                  <a:lnTo>
                    <a:pt x="161" y="302"/>
                  </a:lnTo>
                  <a:lnTo>
                    <a:pt x="138" y="300"/>
                  </a:lnTo>
                  <a:lnTo>
                    <a:pt x="115" y="296"/>
                  </a:lnTo>
                  <a:lnTo>
                    <a:pt x="97" y="289"/>
                  </a:lnTo>
                  <a:lnTo>
                    <a:pt x="79" y="278"/>
                  </a:lnTo>
                  <a:lnTo>
                    <a:pt x="66" y="265"/>
                  </a:lnTo>
                  <a:lnTo>
                    <a:pt x="57" y="248"/>
                  </a:lnTo>
                  <a:lnTo>
                    <a:pt x="50" y="227"/>
                  </a:lnTo>
                  <a:lnTo>
                    <a:pt x="48" y="202"/>
                  </a:lnTo>
                  <a:lnTo>
                    <a:pt x="48" y="72"/>
                  </a:lnTo>
                  <a:lnTo>
                    <a:pt x="48" y="52"/>
                  </a:lnTo>
                  <a:lnTo>
                    <a:pt x="47" y="38"/>
                  </a:lnTo>
                  <a:lnTo>
                    <a:pt x="45" y="30"/>
                  </a:lnTo>
                  <a:lnTo>
                    <a:pt x="40" y="23"/>
                  </a:lnTo>
                  <a:lnTo>
                    <a:pt x="34" y="20"/>
                  </a:lnTo>
                  <a:lnTo>
                    <a:pt x="0" y="7"/>
                  </a:lnTo>
                  <a:lnTo>
                    <a:pt x="0" y="0"/>
                  </a:lnTo>
                  <a:lnTo>
                    <a:pt x="34" y="3"/>
                  </a:lnTo>
                  <a:lnTo>
                    <a:pt x="66" y="4"/>
                  </a:lnTo>
                  <a:lnTo>
                    <a:pt x="103" y="3"/>
                  </a:lnTo>
                  <a:lnTo>
                    <a:pt x="139" y="0"/>
                  </a:lnTo>
                  <a:lnTo>
                    <a:pt x="139" y="7"/>
                  </a:lnTo>
                  <a:lnTo>
                    <a:pt x="118" y="15"/>
                  </a:lnTo>
                  <a:lnTo>
                    <a:pt x="105" y="20"/>
                  </a:lnTo>
                  <a:lnTo>
                    <a:pt x="97" y="23"/>
                  </a:lnTo>
                  <a:lnTo>
                    <a:pt x="92" y="29"/>
                  </a:lnTo>
                  <a:lnTo>
                    <a:pt x="89" y="34"/>
                  </a:lnTo>
                  <a:lnTo>
                    <a:pt x="88" y="42"/>
                  </a:lnTo>
                  <a:lnTo>
                    <a:pt x="88" y="60"/>
                  </a:lnTo>
                  <a:lnTo>
                    <a:pt x="87" y="82"/>
                  </a:lnTo>
                  <a:lnTo>
                    <a:pt x="87" y="109"/>
                  </a:lnTo>
                  <a:lnTo>
                    <a:pt x="87" y="141"/>
                  </a:lnTo>
                  <a:lnTo>
                    <a:pt x="87" y="180"/>
                  </a:lnTo>
                  <a:lnTo>
                    <a:pt x="87" y="199"/>
                  </a:lnTo>
                  <a:lnTo>
                    <a:pt x="89" y="216"/>
                  </a:lnTo>
                  <a:lnTo>
                    <a:pt x="93" y="231"/>
                  </a:lnTo>
                  <a:lnTo>
                    <a:pt x="99" y="245"/>
                  </a:lnTo>
                  <a:lnTo>
                    <a:pt x="107" y="256"/>
                  </a:lnTo>
                  <a:lnTo>
                    <a:pt x="118" y="265"/>
                  </a:lnTo>
                  <a:lnTo>
                    <a:pt x="133" y="272"/>
                  </a:lnTo>
                  <a:lnTo>
                    <a:pt x="151" y="276"/>
                  </a:lnTo>
                  <a:lnTo>
                    <a:pt x="173" y="278"/>
                  </a:lnTo>
                  <a:lnTo>
                    <a:pt x="193" y="276"/>
                  </a:lnTo>
                  <a:lnTo>
                    <a:pt x="210" y="270"/>
                  </a:lnTo>
                  <a:lnTo>
                    <a:pt x="224" y="262"/>
                  </a:lnTo>
                  <a:lnTo>
                    <a:pt x="235" y="249"/>
                  </a:lnTo>
                  <a:lnTo>
                    <a:pt x="244" y="233"/>
                  </a:lnTo>
                  <a:lnTo>
                    <a:pt x="249" y="214"/>
                  </a:lnTo>
                  <a:lnTo>
                    <a:pt x="250" y="192"/>
                  </a:lnTo>
                  <a:lnTo>
                    <a:pt x="250" y="163"/>
                  </a:lnTo>
                  <a:lnTo>
                    <a:pt x="250" y="133"/>
                  </a:lnTo>
                  <a:lnTo>
                    <a:pt x="250" y="102"/>
                  </a:lnTo>
                  <a:lnTo>
                    <a:pt x="249" y="74"/>
                  </a:lnTo>
                  <a:lnTo>
                    <a:pt x="248" y="49"/>
                  </a:lnTo>
                  <a:lnTo>
                    <a:pt x="246" y="31"/>
                  </a:lnTo>
                  <a:lnTo>
                    <a:pt x="244" y="23"/>
                  </a:lnTo>
                  <a:lnTo>
                    <a:pt x="237" y="19"/>
                  </a:lnTo>
                  <a:lnTo>
                    <a:pt x="226" y="15"/>
                  </a:lnTo>
                  <a:lnTo>
                    <a:pt x="200" y="7"/>
                  </a:lnTo>
                  <a:lnTo>
                    <a:pt x="200" y="0"/>
                  </a:lnTo>
                  <a:lnTo>
                    <a:pt x="231" y="3"/>
                  </a:lnTo>
                  <a:lnTo>
                    <a:pt x="261" y="4"/>
                  </a:lnTo>
                  <a:lnTo>
                    <a:pt x="287" y="3"/>
                  </a:lnTo>
                  <a:lnTo>
                    <a:pt x="314" y="0"/>
                  </a:lnTo>
                  <a:lnTo>
                    <a:pt x="314" y="7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25" y="828"/>
              <a:ext cx="79" cy="76"/>
            </a:xfrm>
            <a:custGeom>
              <a:avLst/>
              <a:gdLst>
                <a:gd name="T0" fmla="*/ 0 w 318"/>
                <a:gd name="T1" fmla="*/ 0 h 306"/>
                <a:gd name="T2" fmla="*/ 0 w 318"/>
                <a:gd name="T3" fmla="*/ 0 h 306"/>
                <a:gd name="T4" fmla="*/ 0 w 318"/>
                <a:gd name="T5" fmla="*/ 0 h 306"/>
                <a:gd name="T6" fmla="*/ 0 w 318"/>
                <a:gd name="T7" fmla="*/ 0 h 306"/>
                <a:gd name="T8" fmla="*/ 0 w 318"/>
                <a:gd name="T9" fmla="*/ 0 h 306"/>
                <a:gd name="T10" fmla="*/ 0 w 318"/>
                <a:gd name="T11" fmla="*/ 0 h 306"/>
                <a:gd name="T12" fmla="*/ 0 w 318"/>
                <a:gd name="T13" fmla="*/ 0 h 306"/>
                <a:gd name="T14" fmla="*/ 0 w 318"/>
                <a:gd name="T15" fmla="*/ 0 h 306"/>
                <a:gd name="T16" fmla="*/ 0 w 318"/>
                <a:gd name="T17" fmla="*/ 0 h 306"/>
                <a:gd name="T18" fmla="*/ 0 w 318"/>
                <a:gd name="T19" fmla="*/ 0 h 306"/>
                <a:gd name="T20" fmla="*/ 0 w 318"/>
                <a:gd name="T21" fmla="*/ 0 h 306"/>
                <a:gd name="T22" fmla="*/ 0 w 318"/>
                <a:gd name="T23" fmla="*/ 0 h 306"/>
                <a:gd name="T24" fmla="*/ 0 w 318"/>
                <a:gd name="T25" fmla="*/ 0 h 306"/>
                <a:gd name="T26" fmla="*/ 0 w 318"/>
                <a:gd name="T27" fmla="*/ 0 h 306"/>
                <a:gd name="T28" fmla="*/ 0 w 318"/>
                <a:gd name="T29" fmla="*/ 0 h 306"/>
                <a:gd name="T30" fmla="*/ 0 w 318"/>
                <a:gd name="T31" fmla="*/ 0 h 306"/>
                <a:gd name="T32" fmla="*/ 0 w 318"/>
                <a:gd name="T33" fmla="*/ 0 h 306"/>
                <a:gd name="T34" fmla="*/ 0 w 318"/>
                <a:gd name="T35" fmla="*/ 0 h 306"/>
                <a:gd name="T36" fmla="*/ 0 w 318"/>
                <a:gd name="T37" fmla="*/ 0 h 306"/>
                <a:gd name="T38" fmla="*/ 0 w 318"/>
                <a:gd name="T39" fmla="*/ 0 h 306"/>
                <a:gd name="T40" fmla="*/ 0 w 318"/>
                <a:gd name="T41" fmla="*/ 0 h 306"/>
                <a:gd name="T42" fmla="*/ 0 w 318"/>
                <a:gd name="T43" fmla="*/ 0 h 306"/>
                <a:gd name="T44" fmla="*/ 0 w 318"/>
                <a:gd name="T45" fmla="*/ 0 h 306"/>
                <a:gd name="T46" fmla="*/ 0 w 318"/>
                <a:gd name="T47" fmla="*/ 0 h 306"/>
                <a:gd name="T48" fmla="*/ 0 w 318"/>
                <a:gd name="T49" fmla="*/ 0 h 306"/>
                <a:gd name="T50" fmla="*/ 0 w 318"/>
                <a:gd name="T51" fmla="*/ 0 h 306"/>
                <a:gd name="T52" fmla="*/ 0 w 318"/>
                <a:gd name="T53" fmla="*/ 0 h 306"/>
                <a:gd name="T54" fmla="*/ 0 w 318"/>
                <a:gd name="T55" fmla="*/ 0 h 306"/>
                <a:gd name="T56" fmla="*/ 0 w 318"/>
                <a:gd name="T57" fmla="*/ 0 h 306"/>
                <a:gd name="T58" fmla="*/ 0 w 318"/>
                <a:gd name="T59" fmla="*/ 0 h 306"/>
                <a:gd name="T60" fmla="*/ 0 w 318"/>
                <a:gd name="T61" fmla="*/ 0 h 306"/>
                <a:gd name="T62" fmla="*/ 0 w 318"/>
                <a:gd name="T63" fmla="*/ 0 h 306"/>
                <a:gd name="T64" fmla="*/ 0 w 318"/>
                <a:gd name="T65" fmla="*/ 0 h 306"/>
                <a:gd name="T66" fmla="*/ 0 w 318"/>
                <a:gd name="T67" fmla="*/ 0 h 306"/>
                <a:gd name="T68" fmla="*/ 0 w 318"/>
                <a:gd name="T69" fmla="*/ 0 h 306"/>
                <a:gd name="T70" fmla="*/ 0 w 318"/>
                <a:gd name="T71" fmla="*/ 0 h 306"/>
                <a:gd name="T72" fmla="*/ 0 w 318"/>
                <a:gd name="T73" fmla="*/ 0 h 306"/>
                <a:gd name="T74" fmla="*/ 0 w 318"/>
                <a:gd name="T75" fmla="*/ 0 h 306"/>
                <a:gd name="T76" fmla="*/ 0 w 318"/>
                <a:gd name="T77" fmla="*/ 0 h 306"/>
                <a:gd name="T78" fmla="*/ 0 w 318"/>
                <a:gd name="T79" fmla="*/ 0 h 3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18" h="306">
                  <a:moveTo>
                    <a:pt x="318" y="9"/>
                  </a:moveTo>
                  <a:lnTo>
                    <a:pt x="287" y="20"/>
                  </a:lnTo>
                  <a:lnTo>
                    <a:pt x="282" y="22"/>
                  </a:lnTo>
                  <a:lnTo>
                    <a:pt x="277" y="25"/>
                  </a:lnTo>
                  <a:lnTo>
                    <a:pt x="274" y="29"/>
                  </a:lnTo>
                  <a:lnTo>
                    <a:pt x="273" y="32"/>
                  </a:lnTo>
                  <a:lnTo>
                    <a:pt x="272" y="36"/>
                  </a:lnTo>
                  <a:lnTo>
                    <a:pt x="271" y="55"/>
                  </a:lnTo>
                  <a:lnTo>
                    <a:pt x="271" y="77"/>
                  </a:lnTo>
                  <a:lnTo>
                    <a:pt x="270" y="101"/>
                  </a:lnTo>
                  <a:lnTo>
                    <a:pt x="269" y="125"/>
                  </a:lnTo>
                  <a:lnTo>
                    <a:pt x="268" y="148"/>
                  </a:lnTo>
                  <a:lnTo>
                    <a:pt x="268" y="167"/>
                  </a:lnTo>
                  <a:lnTo>
                    <a:pt x="266" y="183"/>
                  </a:lnTo>
                  <a:lnTo>
                    <a:pt x="266" y="198"/>
                  </a:lnTo>
                  <a:lnTo>
                    <a:pt x="266" y="219"/>
                  </a:lnTo>
                  <a:lnTo>
                    <a:pt x="266" y="245"/>
                  </a:lnTo>
                  <a:lnTo>
                    <a:pt x="268" y="276"/>
                  </a:lnTo>
                  <a:lnTo>
                    <a:pt x="268" y="306"/>
                  </a:lnTo>
                  <a:lnTo>
                    <a:pt x="257" y="306"/>
                  </a:lnTo>
                  <a:lnTo>
                    <a:pt x="211" y="242"/>
                  </a:lnTo>
                  <a:lnTo>
                    <a:pt x="165" y="178"/>
                  </a:lnTo>
                  <a:lnTo>
                    <a:pt x="71" y="52"/>
                  </a:lnTo>
                  <a:lnTo>
                    <a:pt x="70" y="52"/>
                  </a:lnTo>
                  <a:lnTo>
                    <a:pt x="70" y="104"/>
                  </a:lnTo>
                  <a:lnTo>
                    <a:pt x="70" y="128"/>
                  </a:lnTo>
                  <a:lnTo>
                    <a:pt x="70" y="153"/>
                  </a:lnTo>
                  <a:lnTo>
                    <a:pt x="71" y="179"/>
                  </a:lnTo>
                  <a:lnTo>
                    <a:pt x="71" y="204"/>
                  </a:lnTo>
                  <a:lnTo>
                    <a:pt x="71" y="226"/>
                  </a:lnTo>
                  <a:lnTo>
                    <a:pt x="72" y="244"/>
                  </a:lnTo>
                  <a:lnTo>
                    <a:pt x="72" y="257"/>
                  </a:lnTo>
                  <a:lnTo>
                    <a:pt x="72" y="265"/>
                  </a:lnTo>
                  <a:lnTo>
                    <a:pt x="75" y="271"/>
                  </a:lnTo>
                  <a:lnTo>
                    <a:pt x="80" y="276"/>
                  </a:lnTo>
                  <a:lnTo>
                    <a:pt x="90" y="280"/>
                  </a:lnTo>
                  <a:lnTo>
                    <a:pt x="120" y="290"/>
                  </a:lnTo>
                  <a:lnTo>
                    <a:pt x="120" y="296"/>
                  </a:lnTo>
                  <a:lnTo>
                    <a:pt x="90" y="293"/>
                  </a:lnTo>
                  <a:lnTo>
                    <a:pt x="60" y="292"/>
                  </a:lnTo>
                  <a:lnTo>
                    <a:pt x="30" y="293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35" y="276"/>
                  </a:lnTo>
                  <a:lnTo>
                    <a:pt x="39" y="274"/>
                  </a:lnTo>
                  <a:lnTo>
                    <a:pt x="44" y="271"/>
                  </a:lnTo>
                  <a:lnTo>
                    <a:pt x="46" y="268"/>
                  </a:lnTo>
                  <a:lnTo>
                    <a:pt x="47" y="266"/>
                  </a:lnTo>
                  <a:lnTo>
                    <a:pt x="47" y="256"/>
                  </a:lnTo>
                  <a:lnTo>
                    <a:pt x="48" y="241"/>
                  </a:lnTo>
                  <a:lnTo>
                    <a:pt x="49" y="222"/>
                  </a:lnTo>
                  <a:lnTo>
                    <a:pt x="50" y="200"/>
                  </a:lnTo>
                  <a:lnTo>
                    <a:pt x="51" y="175"/>
                  </a:lnTo>
                  <a:lnTo>
                    <a:pt x="51" y="149"/>
                  </a:lnTo>
                  <a:lnTo>
                    <a:pt x="51" y="123"/>
                  </a:lnTo>
                  <a:lnTo>
                    <a:pt x="51" y="32"/>
                  </a:lnTo>
                  <a:lnTo>
                    <a:pt x="46" y="23"/>
                  </a:lnTo>
                  <a:lnTo>
                    <a:pt x="24" y="13"/>
                  </a:lnTo>
                  <a:lnTo>
                    <a:pt x="2" y="7"/>
                  </a:lnTo>
                  <a:lnTo>
                    <a:pt x="2" y="0"/>
                  </a:lnTo>
                  <a:lnTo>
                    <a:pt x="24" y="3"/>
                  </a:lnTo>
                  <a:lnTo>
                    <a:pt x="47" y="4"/>
                  </a:lnTo>
                  <a:lnTo>
                    <a:pt x="67" y="3"/>
                  </a:lnTo>
                  <a:lnTo>
                    <a:pt x="88" y="0"/>
                  </a:lnTo>
                  <a:lnTo>
                    <a:pt x="102" y="23"/>
                  </a:lnTo>
                  <a:lnTo>
                    <a:pt x="117" y="46"/>
                  </a:lnTo>
                  <a:lnTo>
                    <a:pt x="247" y="220"/>
                  </a:lnTo>
                  <a:lnTo>
                    <a:pt x="248" y="220"/>
                  </a:lnTo>
                  <a:lnTo>
                    <a:pt x="248" y="109"/>
                  </a:lnTo>
                  <a:lnTo>
                    <a:pt x="248" y="75"/>
                  </a:lnTo>
                  <a:lnTo>
                    <a:pt x="247" y="42"/>
                  </a:lnTo>
                  <a:lnTo>
                    <a:pt x="245" y="31"/>
                  </a:lnTo>
                  <a:lnTo>
                    <a:pt x="239" y="24"/>
                  </a:lnTo>
                  <a:lnTo>
                    <a:pt x="229" y="19"/>
                  </a:lnTo>
                  <a:lnTo>
                    <a:pt x="198" y="7"/>
                  </a:lnTo>
                  <a:lnTo>
                    <a:pt x="198" y="0"/>
                  </a:lnTo>
                  <a:lnTo>
                    <a:pt x="226" y="3"/>
                  </a:lnTo>
                  <a:lnTo>
                    <a:pt x="256" y="4"/>
                  </a:lnTo>
                  <a:lnTo>
                    <a:pt x="286" y="3"/>
                  </a:lnTo>
                  <a:lnTo>
                    <a:pt x="318" y="0"/>
                  </a:lnTo>
                  <a:lnTo>
                    <a:pt x="318" y="9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124" y="828"/>
              <a:ext cx="34" cy="74"/>
            </a:xfrm>
            <a:custGeom>
              <a:avLst/>
              <a:gdLst>
                <a:gd name="T0" fmla="*/ 0 w 139"/>
                <a:gd name="T1" fmla="*/ 0 h 296"/>
                <a:gd name="T2" fmla="*/ 0 w 139"/>
                <a:gd name="T3" fmla="*/ 0 h 296"/>
                <a:gd name="T4" fmla="*/ 0 w 139"/>
                <a:gd name="T5" fmla="*/ 0 h 296"/>
                <a:gd name="T6" fmla="*/ 0 w 139"/>
                <a:gd name="T7" fmla="*/ 0 h 296"/>
                <a:gd name="T8" fmla="*/ 0 w 139"/>
                <a:gd name="T9" fmla="*/ 0 h 296"/>
                <a:gd name="T10" fmla="*/ 0 w 139"/>
                <a:gd name="T11" fmla="*/ 0 h 296"/>
                <a:gd name="T12" fmla="*/ 0 w 139"/>
                <a:gd name="T13" fmla="*/ 0 h 296"/>
                <a:gd name="T14" fmla="*/ 0 w 139"/>
                <a:gd name="T15" fmla="*/ 0 h 296"/>
                <a:gd name="T16" fmla="*/ 0 w 139"/>
                <a:gd name="T17" fmla="*/ 0 h 296"/>
                <a:gd name="T18" fmla="*/ 0 w 139"/>
                <a:gd name="T19" fmla="*/ 0 h 296"/>
                <a:gd name="T20" fmla="*/ 0 w 139"/>
                <a:gd name="T21" fmla="*/ 0 h 296"/>
                <a:gd name="T22" fmla="*/ 0 w 139"/>
                <a:gd name="T23" fmla="*/ 0 h 296"/>
                <a:gd name="T24" fmla="*/ 0 w 139"/>
                <a:gd name="T25" fmla="*/ 0 h 296"/>
                <a:gd name="T26" fmla="*/ 0 w 139"/>
                <a:gd name="T27" fmla="*/ 0 h 296"/>
                <a:gd name="T28" fmla="*/ 0 w 139"/>
                <a:gd name="T29" fmla="*/ 0 h 296"/>
                <a:gd name="T30" fmla="*/ 0 w 139"/>
                <a:gd name="T31" fmla="*/ 0 h 296"/>
                <a:gd name="T32" fmla="*/ 0 w 139"/>
                <a:gd name="T33" fmla="*/ 0 h 296"/>
                <a:gd name="T34" fmla="*/ 0 w 139"/>
                <a:gd name="T35" fmla="*/ 0 h 296"/>
                <a:gd name="T36" fmla="*/ 0 w 139"/>
                <a:gd name="T37" fmla="*/ 0 h 296"/>
                <a:gd name="T38" fmla="*/ 0 w 139"/>
                <a:gd name="T39" fmla="*/ 0 h 296"/>
                <a:gd name="T40" fmla="*/ 0 w 139"/>
                <a:gd name="T41" fmla="*/ 0 h 296"/>
                <a:gd name="T42" fmla="*/ 0 w 139"/>
                <a:gd name="T43" fmla="*/ 0 h 296"/>
                <a:gd name="T44" fmla="*/ 0 w 139"/>
                <a:gd name="T45" fmla="*/ 0 h 296"/>
                <a:gd name="T46" fmla="*/ 0 w 139"/>
                <a:gd name="T47" fmla="*/ 0 h 296"/>
                <a:gd name="T48" fmla="*/ 0 w 139"/>
                <a:gd name="T49" fmla="*/ 0 h 296"/>
                <a:gd name="T50" fmla="*/ 0 w 139"/>
                <a:gd name="T51" fmla="*/ 0 h 296"/>
                <a:gd name="T52" fmla="*/ 0 w 139"/>
                <a:gd name="T53" fmla="*/ 0 h 296"/>
                <a:gd name="T54" fmla="*/ 0 w 139"/>
                <a:gd name="T55" fmla="*/ 0 h 296"/>
                <a:gd name="T56" fmla="*/ 0 w 139"/>
                <a:gd name="T57" fmla="*/ 0 h 296"/>
                <a:gd name="T58" fmla="*/ 0 w 139"/>
                <a:gd name="T59" fmla="*/ 0 h 296"/>
                <a:gd name="T60" fmla="*/ 0 w 139"/>
                <a:gd name="T61" fmla="*/ 0 h 296"/>
                <a:gd name="T62" fmla="*/ 0 w 139"/>
                <a:gd name="T63" fmla="*/ 0 h 296"/>
                <a:gd name="T64" fmla="*/ 0 w 139"/>
                <a:gd name="T65" fmla="*/ 0 h 296"/>
                <a:gd name="T66" fmla="*/ 0 w 139"/>
                <a:gd name="T67" fmla="*/ 0 h 296"/>
                <a:gd name="T68" fmla="*/ 0 w 139"/>
                <a:gd name="T69" fmla="*/ 0 h 296"/>
                <a:gd name="T70" fmla="*/ 0 w 139"/>
                <a:gd name="T71" fmla="*/ 0 h 296"/>
                <a:gd name="T72" fmla="*/ 0 w 139"/>
                <a:gd name="T73" fmla="*/ 0 h 296"/>
                <a:gd name="T74" fmla="*/ 0 w 139"/>
                <a:gd name="T75" fmla="*/ 0 h 296"/>
                <a:gd name="T76" fmla="*/ 0 w 139"/>
                <a:gd name="T77" fmla="*/ 0 h 296"/>
                <a:gd name="T78" fmla="*/ 0 w 139"/>
                <a:gd name="T79" fmla="*/ 0 h 296"/>
                <a:gd name="T80" fmla="*/ 0 w 139"/>
                <a:gd name="T81" fmla="*/ 0 h 296"/>
                <a:gd name="T82" fmla="*/ 0 w 139"/>
                <a:gd name="T83" fmla="*/ 0 h 296"/>
                <a:gd name="T84" fmla="*/ 0 w 139"/>
                <a:gd name="T85" fmla="*/ 0 h 296"/>
                <a:gd name="T86" fmla="*/ 0 w 139"/>
                <a:gd name="T87" fmla="*/ 0 h 296"/>
                <a:gd name="T88" fmla="*/ 0 w 139"/>
                <a:gd name="T89" fmla="*/ 0 h 296"/>
                <a:gd name="T90" fmla="*/ 0 w 139"/>
                <a:gd name="T91" fmla="*/ 0 h 296"/>
                <a:gd name="T92" fmla="*/ 0 w 139"/>
                <a:gd name="T93" fmla="*/ 0 h 296"/>
                <a:gd name="T94" fmla="*/ 0 w 139"/>
                <a:gd name="T95" fmla="*/ 0 h 296"/>
                <a:gd name="T96" fmla="*/ 0 w 139"/>
                <a:gd name="T97" fmla="*/ 0 h 2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9" h="296">
                  <a:moveTo>
                    <a:pt x="0" y="290"/>
                  </a:moveTo>
                  <a:lnTo>
                    <a:pt x="36" y="278"/>
                  </a:lnTo>
                  <a:lnTo>
                    <a:pt x="41" y="275"/>
                  </a:lnTo>
                  <a:lnTo>
                    <a:pt x="45" y="271"/>
                  </a:lnTo>
                  <a:lnTo>
                    <a:pt x="47" y="265"/>
                  </a:lnTo>
                  <a:lnTo>
                    <a:pt x="48" y="254"/>
                  </a:lnTo>
                  <a:lnTo>
                    <a:pt x="49" y="236"/>
                  </a:lnTo>
                  <a:lnTo>
                    <a:pt x="50" y="194"/>
                  </a:lnTo>
                  <a:lnTo>
                    <a:pt x="50" y="152"/>
                  </a:lnTo>
                  <a:lnTo>
                    <a:pt x="50" y="111"/>
                  </a:lnTo>
                  <a:lnTo>
                    <a:pt x="49" y="70"/>
                  </a:lnTo>
                  <a:lnTo>
                    <a:pt x="48" y="50"/>
                  </a:lnTo>
                  <a:lnTo>
                    <a:pt x="48" y="37"/>
                  </a:lnTo>
                  <a:lnTo>
                    <a:pt x="47" y="30"/>
                  </a:lnTo>
                  <a:lnTo>
                    <a:pt x="45" y="24"/>
                  </a:lnTo>
                  <a:lnTo>
                    <a:pt x="42" y="21"/>
                  </a:lnTo>
                  <a:lnTo>
                    <a:pt x="38" y="20"/>
                  </a:lnTo>
                  <a:lnTo>
                    <a:pt x="0" y="7"/>
                  </a:lnTo>
                  <a:lnTo>
                    <a:pt x="0" y="0"/>
                  </a:lnTo>
                  <a:lnTo>
                    <a:pt x="34" y="3"/>
                  </a:lnTo>
                  <a:lnTo>
                    <a:pt x="71" y="4"/>
                  </a:lnTo>
                  <a:lnTo>
                    <a:pt x="105" y="3"/>
                  </a:lnTo>
                  <a:lnTo>
                    <a:pt x="139" y="0"/>
                  </a:lnTo>
                  <a:lnTo>
                    <a:pt x="139" y="7"/>
                  </a:lnTo>
                  <a:lnTo>
                    <a:pt x="100" y="20"/>
                  </a:lnTo>
                  <a:lnTo>
                    <a:pt x="97" y="21"/>
                  </a:lnTo>
                  <a:lnTo>
                    <a:pt x="94" y="24"/>
                  </a:lnTo>
                  <a:lnTo>
                    <a:pt x="92" y="30"/>
                  </a:lnTo>
                  <a:lnTo>
                    <a:pt x="91" y="37"/>
                  </a:lnTo>
                  <a:lnTo>
                    <a:pt x="91" y="50"/>
                  </a:lnTo>
                  <a:lnTo>
                    <a:pt x="90" y="70"/>
                  </a:lnTo>
                  <a:lnTo>
                    <a:pt x="89" y="111"/>
                  </a:lnTo>
                  <a:lnTo>
                    <a:pt x="89" y="152"/>
                  </a:lnTo>
                  <a:lnTo>
                    <a:pt x="89" y="194"/>
                  </a:lnTo>
                  <a:lnTo>
                    <a:pt x="90" y="236"/>
                  </a:lnTo>
                  <a:lnTo>
                    <a:pt x="91" y="254"/>
                  </a:lnTo>
                  <a:lnTo>
                    <a:pt x="92" y="265"/>
                  </a:lnTo>
                  <a:lnTo>
                    <a:pt x="94" y="271"/>
                  </a:lnTo>
                  <a:lnTo>
                    <a:pt x="98" y="275"/>
                  </a:lnTo>
                  <a:lnTo>
                    <a:pt x="103" y="278"/>
                  </a:lnTo>
                  <a:lnTo>
                    <a:pt x="139" y="290"/>
                  </a:lnTo>
                  <a:lnTo>
                    <a:pt x="139" y="296"/>
                  </a:lnTo>
                  <a:lnTo>
                    <a:pt x="116" y="294"/>
                  </a:lnTo>
                  <a:lnTo>
                    <a:pt x="92" y="293"/>
                  </a:lnTo>
                  <a:lnTo>
                    <a:pt x="71" y="292"/>
                  </a:lnTo>
                  <a:lnTo>
                    <a:pt x="47" y="293"/>
                  </a:lnTo>
                  <a:lnTo>
                    <a:pt x="22" y="294"/>
                  </a:lnTo>
                  <a:lnTo>
                    <a:pt x="0" y="296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170" y="828"/>
              <a:ext cx="74" cy="75"/>
            </a:xfrm>
            <a:custGeom>
              <a:avLst/>
              <a:gdLst>
                <a:gd name="T0" fmla="*/ 0 w 296"/>
                <a:gd name="T1" fmla="*/ 0 h 302"/>
                <a:gd name="T2" fmla="*/ 0 w 296"/>
                <a:gd name="T3" fmla="*/ 0 h 302"/>
                <a:gd name="T4" fmla="*/ 0 w 296"/>
                <a:gd name="T5" fmla="*/ 0 h 302"/>
                <a:gd name="T6" fmla="*/ 0 w 296"/>
                <a:gd name="T7" fmla="*/ 0 h 302"/>
                <a:gd name="T8" fmla="*/ 0 w 296"/>
                <a:gd name="T9" fmla="*/ 0 h 302"/>
                <a:gd name="T10" fmla="*/ 0 w 296"/>
                <a:gd name="T11" fmla="*/ 0 h 302"/>
                <a:gd name="T12" fmla="*/ 0 w 296"/>
                <a:gd name="T13" fmla="*/ 0 h 302"/>
                <a:gd name="T14" fmla="*/ 0 w 296"/>
                <a:gd name="T15" fmla="*/ 0 h 302"/>
                <a:gd name="T16" fmla="*/ 0 w 296"/>
                <a:gd name="T17" fmla="*/ 0 h 302"/>
                <a:gd name="T18" fmla="*/ 0 w 296"/>
                <a:gd name="T19" fmla="*/ 0 h 302"/>
                <a:gd name="T20" fmla="*/ 0 w 296"/>
                <a:gd name="T21" fmla="*/ 0 h 302"/>
                <a:gd name="T22" fmla="*/ 0 w 296"/>
                <a:gd name="T23" fmla="*/ 0 h 302"/>
                <a:gd name="T24" fmla="*/ 0 w 296"/>
                <a:gd name="T25" fmla="*/ 0 h 302"/>
                <a:gd name="T26" fmla="*/ 0 w 296"/>
                <a:gd name="T27" fmla="*/ 0 h 302"/>
                <a:gd name="T28" fmla="*/ 0 w 296"/>
                <a:gd name="T29" fmla="*/ 0 h 302"/>
                <a:gd name="T30" fmla="*/ 0 w 296"/>
                <a:gd name="T31" fmla="*/ 0 h 302"/>
                <a:gd name="T32" fmla="*/ 0 w 296"/>
                <a:gd name="T33" fmla="*/ 0 h 302"/>
                <a:gd name="T34" fmla="*/ 0 w 296"/>
                <a:gd name="T35" fmla="*/ 0 h 302"/>
                <a:gd name="T36" fmla="*/ 0 w 296"/>
                <a:gd name="T37" fmla="*/ 0 h 302"/>
                <a:gd name="T38" fmla="*/ 0 w 296"/>
                <a:gd name="T39" fmla="*/ 0 h 302"/>
                <a:gd name="T40" fmla="*/ 0 w 296"/>
                <a:gd name="T41" fmla="*/ 0 h 302"/>
                <a:gd name="T42" fmla="*/ 0 w 296"/>
                <a:gd name="T43" fmla="*/ 0 h 302"/>
                <a:gd name="T44" fmla="*/ 0 w 296"/>
                <a:gd name="T45" fmla="*/ 0 h 302"/>
                <a:gd name="T46" fmla="*/ 0 w 296"/>
                <a:gd name="T47" fmla="*/ 0 h 302"/>
                <a:gd name="T48" fmla="*/ 0 w 296"/>
                <a:gd name="T49" fmla="*/ 0 h 302"/>
                <a:gd name="T50" fmla="*/ 0 w 296"/>
                <a:gd name="T51" fmla="*/ 0 h 302"/>
                <a:gd name="T52" fmla="*/ 0 w 296"/>
                <a:gd name="T53" fmla="*/ 0 h 302"/>
                <a:gd name="T54" fmla="*/ 0 w 296"/>
                <a:gd name="T55" fmla="*/ 0 h 302"/>
                <a:gd name="T56" fmla="*/ 0 w 296"/>
                <a:gd name="T57" fmla="*/ 0 h 302"/>
                <a:gd name="T58" fmla="*/ 0 w 296"/>
                <a:gd name="T59" fmla="*/ 0 h 302"/>
                <a:gd name="T60" fmla="*/ 0 w 296"/>
                <a:gd name="T61" fmla="*/ 0 h 302"/>
                <a:gd name="T62" fmla="*/ 0 w 296"/>
                <a:gd name="T63" fmla="*/ 0 h 302"/>
                <a:gd name="T64" fmla="*/ 0 w 296"/>
                <a:gd name="T65" fmla="*/ 0 h 302"/>
                <a:gd name="T66" fmla="*/ 0 w 296"/>
                <a:gd name="T67" fmla="*/ 0 h 302"/>
                <a:gd name="T68" fmla="*/ 0 w 296"/>
                <a:gd name="T69" fmla="*/ 0 h 302"/>
                <a:gd name="T70" fmla="*/ 0 w 296"/>
                <a:gd name="T71" fmla="*/ 0 h 302"/>
                <a:gd name="T72" fmla="*/ 0 w 296"/>
                <a:gd name="T73" fmla="*/ 0 h 302"/>
                <a:gd name="T74" fmla="*/ 0 w 296"/>
                <a:gd name="T75" fmla="*/ 0 h 302"/>
                <a:gd name="T76" fmla="*/ 0 w 296"/>
                <a:gd name="T77" fmla="*/ 0 h 302"/>
                <a:gd name="T78" fmla="*/ 0 w 296"/>
                <a:gd name="T79" fmla="*/ 0 h 302"/>
                <a:gd name="T80" fmla="*/ 0 w 296"/>
                <a:gd name="T81" fmla="*/ 0 h 302"/>
                <a:gd name="T82" fmla="*/ 0 w 296"/>
                <a:gd name="T83" fmla="*/ 0 h 302"/>
                <a:gd name="T84" fmla="*/ 0 w 296"/>
                <a:gd name="T85" fmla="*/ 0 h 302"/>
                <a:gd name="T86" fmla="*/ 0 w 296"/>
                <a:gd name="T87" fmla="*/ 0 h 302"/>
                <a:gd name="T88" fmla="*/ 0 w 296"/>
                <a:gd name="T89" fmla="*/ 0 h 302"/>
                <a:gd name="T90" fmla="*/ 0 w 296"/>
                <a:gd name="T91" fmla="*/ 0 h 302"/>
                <a:gd name="T92" fmla="*/ 0 w 296"/>
                <a:gd name="T93" fmla="*/ 0 h 302"/>
                <a:gd name="T94" fmla="*/ 0 w 296"/>
                <a:gd name="T95" fmla="*/ 0 h 302"/>
                <a:gd name="T96" fmla="*/ 0 w 296"/>
                <a:gd name="T97" fmla="*/ 0 h 302"/>
                <a:gd name="T98" fmla="*/ 0 w 296"/>
                <a:gd name="T99" fmla="*/ 0 h 302"/>
                <a:gd name="T100" fmla="*/ 0 w 296"/>
                <a:gd name="T101" fmla="*/ 0 h 302"/>
                <a:gd name="T102" fmla="*/ 0 w 296"/>
                <a:gd name="T103" fmla="*/ 0 h 302"/>
                <a:gd name="T104" fmla="*/ 0 w 296"/>
                <a:gd name="T105" fmla="*/ 0 h 302"/>
                <a:gd name="T106" fmla="*/ 0 w 296"/>
                <a:gd name="T107" fmla="*/ 0 h 302"/>
                <a:gd name="T108" fmla="*/ 0 w 296"/>
                <a:gd name="T109" fmla="*/ 0 h 302"/>
                <a:gd name="T110" fmla="*/ 0 w 296"/>
                <a:gd name="T111" fmla="*/ 0 h 302"/>
                <a:gd name="T112" fmla="*/ 0 w 296"/>
                <a:gd name="T113" fmla="*/ 0 h 302"/>
                <a:gd name="T114" fmla="*/ 0 w 296"/>
                <a:gd name="T115" fmla="*/ 0 h 302"/>
                <a:gd name="T116" fmla="*/ 0 w 296"/>
                <a:gd name="T117" fmla="*/ 0 h 302"/>
                <a:gd name="T118" fmla="*/ 0 w 296"/>
                <a:gd name="T119" fmla="*/ 0 h 302"/>
                <a:gd name="T120" fmla="*/ 0 w 296"/>
                <a:gd name="T121" fmla="*/ 0 h 302"/>
                <a:gd name="T122" fmla="*/ 0 w 296"/>
                <a:gd name="T123" fmla="*/ 0 h 302"/>
                <a:gd name="T124" fmla="*/ 0 w 296"/>
                <a:gd name="T125" fmla="*/ 0 h 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96" h="302">
                  <a:moveTo>
                    <a:pt x="0" y="0"/>
                  </a:moveTo>
                  <a:lnTo>
                    <a:pt x="32" y="3"/>
                  </a:lnTo>
                  <a:lnTo>
                    <a:pt x="64" y="4"/>
                  </a:lnTo>
                  <a:lnTo>
                    <a:pt x="93" y="3"/>
                  </a:lnTo>
                  <a:lnTo>
                    <a:pt x="123" y="0"/>
                  </a:lnTo>
                  <a:lnTo>
                    <a:pt x="123" y="7"/>
                  </a:lnTo>
                  <a:lnTo>
                    <a:pt x="106" y="11"/>
                  </a:lnTo>
                  <a:lnTo>
                    <a:pt x="93" y="16"/>
                  </a:lnTo>
                  <a:lnTo>
                    <a:pt x="86" y="18"/>
                  </a:lnTo>
                  <a:lnTo>
                    <a:pt x="83" y="21"/>
                  </a:lnTo>
                  <a:lnTo>
                    <a:pt x="82" y="24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90" y="54"/>
                  </a:lnTo>
                  <a:lnTo>
                    <a:pt x="98" y="70"/>
                  </a:lnTo>
                  <a:lnTo>
                    <a:pt x="105" y="89"/>
                  </a:lnTo>
                  <a:lnTo>
                    <a:pt x="113" y="111"/>
                  </a:lnTo>
                  <a:lnTo>
                    <a:pt x="123" y="133"/>
                  </a:lnTo>
                  <a:lnTo>
                    <a:pt x="131" y="154"/>
                  </a:lnTo>
                  <a:lnTo>
                    <a:pt x="140" y="176"/>
                  </a:lnTo>
                  <a:lnTo>
                    <a:pt x="149" y="196"/>
                  </a:lnTo>
                  <a:lnTo>
                    <a:pt x="155" y="212"/>
                  </a:lnTo>
                  <a:lnTo>
                    <a:pt x="162" y="226"/>
                  </a:lnTo>
                  <a:lnTo>
                    <a:pt x="178" y="186"/>
                  </a:lnTo>
                  <a:lnTo>
                    <a:pt x="194" y="147"/>
                  </a:lnTo>
                  <a:lnTo>
                    <a:pt x="208" y="110"/>
                  </a:lnTo>
                  <a:lnTo>
                    <a:pt x="221" y="74"/>
                  </a:lnTo>
                  <a:lnTo>
                    <a:pt x="232" y="42"/>
                  </a:lnTo>
                  <a:lnTo>
                    <a:pt x="235" y="31"/>
                  </a:lnTo>
                  <a:lnTo>
                    <a:pt x="236" y="23"/>
                  </a:lnTo>
                  <a:lnTo>
                    <a:pt x="234" y="19"/>
                  </a:lnTo>
                  <a:lnTo>
                    <a:pt x="227" y="16"/>
                  </a:lnTo>
                  <a:lnTo>
                    <a:pt x="216" y="11"/>
                  </a:lnTo>
                  <a:lnTo>
                    <a:pt x="202" y="7"/>
                  </a:lnTo>
                  <a:lnTo>
                    <a:pt x="202" y="0"/>
                  </a:lnTo>
                  <a:lnTo>
                    <a:pt x="228" y="3"/>
                  </a:lnTo>
                  <a:lnTo>
                    <a:pt x="255" y="4"/>
                  </a:lnTo>
                  <a:lnTo>
                    <a:pt x="275" y="3"/>
                  </a:lnTo>
                  <a:lnTo>
                    <a:pt x="296" y="0"/>
                  </a:lnTo>
                  <a:lnTo>
                    <a:pt x="296" y="7"/>
                  </a:lnTo>
                  <a:lnTo>
                    <a:pt x="284" y="10"/>
                  </a:lnTo>
                  <a:lnTo>
                    <a:pt x="274" y="16"/>
                  </a:lnTo>
                  <a:lnTo>
                    <a:pt x="268" y="22"/>
                  </a:lnTo>
                  <a:lnTo>
                    <a:pt x="262" y="32"/>
                  </a:lnTo>
                  <a:lnTo>
                    <a:pt x="244" y="73"/>
                  </a:lnTo>
                  <a:lnTo>
                    <a:pt x="224" y="121"/>
                  </a:lnTo>
                  <a:lnTo>
                    <a:pt x="203" y="175"/>
                  </a:lnTo>
                  <a:lnTo>
                    <a:pt x="179" y="236"/>
                  </a:lnTo>
                  <a:lnTo>
                    <a:pt x="155" y="302"/>
                  </a:lnTo>
                  <a:lnTo>
                    <a:pt x="144" y="302"/>
                  </a:lnTo>
                  <a:lnTo>
                    <a:pt x="130" y="264"/>
                  </a:lnTo>
                  <a:lnTo>
                    <a:pt x="115" y="224"/>
                  </a:lnTo>
                  <a:lnTo>
                    <a:pt x="99" y="183"/>
                  </a:lnTo>
                  <a:lnTo>
                    <a:pt x="83" y="141"/>
                  </a:lnTo>
                  <a:lnTo>
                    <a:pt x="66" y="102"/>
                  </a:lnTo>
                  <a:lnTo>
                    <a:pt x="52" y="67"/>
                  </a:lnTo>
                  <a:lnTo>
                    <a:pt x="38" y="35"/>
                  </a:lnTo>
                  <a:lnTo>
                    <a:pt x="34" y="24"/>
                  </a:lnTo>
                  <a:lnTo>
                    <a:pt x="29" y="19"/>
                  </a:lnTo>
                  <a:lnTo>
                    <a:pt x="22" y="15"/>
                  </a:lnTo>
                  <a:lnTo>
                    <a:pt x="13" y="1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257" y="828"/>
              <a:ext cx="62" cy="74"/>
            </a:xfrm>
            <a:custGeom>
              <a:avLst/>
              <a:gdLst>
                <a:gd name="T0" fmla="*/ 0 w 240"/>
                <a:gd name="T1" fmla="*/ 0 h 296"/>
                <a:gd name="T2" fmla="*/ 0 w 240"/>
                <a:gd name="T3" fmla="*/ 0 h 296"/>
                <a:gd name="T4" fmla="*/ 0 w 240"/>
                <a:gd name="T5" fmla="*/ 0 h 296"/>
                <a:gd name="T6" fmla="*/ 0 w 240"/>
                <a:gd name="T7" fmla="*/ 0 h 296"/>
                <a:gd name="T8" fmla="*/ 0 w 240"/>
                <a:gd name="T9" fmla="*/ 0 h 296"/>
                <a:gd name="T10" fmla="*/ 0 w 240"/>
                <a:gd name="T11" fmla="*/ 0 h 296"/>
                <a:gd name="T12" fmla="*/ 0 w 240"/>
                <a:gd name="T13" fmla="*/ 0 h 296"/>
                <a:gd name="T14" fmla="*/ 0 w 240"/>
                <a:gd name="T15" fmla="*/ 0 h 296"/>
                <a:gd name="T16" fmla="*/ 0 w 240"/>
                <a:gd name="T17" fmla="*/ 0 h 296"/>
                <a:gd name="T18" fmla="*/ 0 w 240"/>
                <a:gd name="T19" fmla="*/ 0 h 296"/>
                <a:gd name="T20" fmla="*/ 0 w 240"/>
                <a:gd name="T21" fmla="*/ 0 h 296"/>
                <a:gd name="T22" fmla="*/ 0 w 240"/>
                <a:gd name="T23" fmla="*/ 0 h 296"/>
                <a:gd name="T24" fmla="*/ 0 w 240"/>
                <a:gd name="T25" fmla="*/ 0 h 296"/>
                <a:gd name="T26" fmla="*/ 0 w 240"/>
                <a:gd name="T27" fmla="*/ 0 h 296"/>
                <a:gd name="T28" fmla="*/ 0 w 240"/>
                <a:gd name="T29" fmla="*/ 0 h 296"/>
                <a:gd name="T30" fmla="*/ 0 w 240"/>
                <a:gd name="T31" fmla="*/ 0 h 296"/>
                <a:gd name="T32" fmla="*/ 0 w 240"/>
                <a:gd name="T33" fmla="*/ 0 h 296"/>
                <a:gd name="T34" fmla="*/ 0 w 240"/>
                <a:gd name="T35" fmla="*/ 0 h 296"/>
                <a:gd name="T36" fmla="*/ 0 w 240"/>
                <a:gd name="T37" fmla="*/ 0 h 296"/>
                <a:gd name="T38" fmla="*/ 0 w 240"/>
                <a:gd name="T39" fmla="*/ 0 h 296"/>
                <a:gd name="T40" fmla="*/ 0 w 240"/>
                <a:gd name="T41" fmla="*/ 0 h 296"/>
                <a:gd name="T42" fmla="*/ 0 w 240"/>
                <a:gd name="T43" fmla="*/ 0 h 296"/>
                <a:gd name="T44" fmla="*/ 0 w 240"/>
                <a:gd name="T45" fmla="*/ 0 h 296"/>
                <a:gd name="T46" fmla="*/ 0 w 240"/>
                <a:gd name="T47" fmla="*/ 0 h 296"/>
                <a:gd name="T48" fmla="*/ 0 w 240"/>
                <a:gd name="T49" fmla="*/ 0 h 296"/>
                <a:gd name="T50" fmla="*/ 0 w 240"/>
                <a:gd name="T51" fmla="*/ 0 h 296"/>
                <a:gd name="T52" fmla="*/ 0 w 240"/>
                <a:gd name="T53" fmla="*/ 0 h 296"/>
                <a:gd name="T54" fmla="*/ 0 w 240"/>
                <a:gd name="T55" fmla="*/ 0 h 296"/>
                <a:gd name="T56" fmla="*/ 0 w 240"/>
                <a:gd name="T57" fmla="*/ 0 h 296"/>
                <a:gd name="T58" fmla="*/ 0 w 240"/>
                <a:gd name="T59" fmla="*/ 0 h 296"/>
                <a:gd name="T60" fmla="*/ 0 w 240"/>
                <a:gd name="T61" fmla="*/ 0 h 296"/>
                <a:gd name="T62" fmla="*/ 0 w 240"/>
                <a:gd name="T63" fmla="*/ 0 h 296"/>
                <a:gd name="T64" fmla="*/ 0 w 240"/>
                <a:gd name="T65" fmla="*/ 0 h 296"/>
                <a:gd name="T66" fmla="*/ 0 w 240"/>
                <a:gd name="T67" fmla="*/ 0 h 296"/>
                <a:gd name="T68" fmla="*/ 0 w 240"/>
                <a:gd name="T69" fmla="*/ 0 h 296"/>
                <a:gd name="T70" fmla="*/ 0 w 240"/>
                <a:gd name="T71" fmla="*/ 0 h 296"/>
                <a:gd name="T72" fmla="*/ 0 w 240"/>
                <a:gd name="T73" fmla="*/ 0 h 296"/>
                <a:gd name="T74" fmla="*/ 0 w 240"/>
                <a:gd name="T75" fmla="*/ 0 h 296"/>
                <a:gd name="T76" fmla="*/ 0 w 240"/>
                <a:gd name="T77" fmla="*/ 0 h 296"/>
                <a:gd name="T78" fmla="*/ 0 w 240"/>
                <a:gd name="T79" fmla="*/ 0 h 296"/>
                <a:gd name="T80" fmla="*/ 0 w 240"/>
                <a:gd name="T81" fmla="*/ 0 h 296"/>
                <a:gd name="T82" fmla="*/ 0 w 240"/>
                <a:gd name="T83" fmla="*/ 0 h 296"/>
                <a:gd name="T84" fmla="*/ 0 w 240"/>
                <a:gd name="T85" fmla="*/ 0 h 296"/>
                <a:gd name="T86" fmla="*/ 0 w 240"/>
                <a:gd name="T87" fmla="*/ 0 h 296"/>
                <a:gd name="T88" fmla="*/ 0 w 240"/>
                <a:gd name="T89" fmla="*/ 0 h 2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40" h="296">
                  <a:moveTo>
                    <a:pt x="50" y="70"/>
                  </a:moveTo>
                  <a:lnTo>
                    <a:pt x="50" y="50"/>
                  </a:lnTo>
                  <a:lnTo>
                    <a:pt x="49" y="37"/>
                  </a:lnTo>
                  <a:lnTo>
                    <a:pt x="48" y="30"/>
                  </a:lnTo>
                  <a:lnTo>
                    <a:pt x="46" y="24"/>
                  </a:lnTo>
                  <a:lnTo>
                    <a:pt x="42" y="21"/>
                  </a:lnTo>
                  <a:lnTo>
                    <a:pt x="38" y="20"/>
                  </a:lnTo>
                  <a:lnTo>
                    <a:pt x="0" y="7"/>
                  </a:lnTo>
                  <a:lnTo>
                    <a:pt x="0" y="0"/>
                  </a:lnTo>
                  <a:lnTo>
                    <a:pt x="55" y="3"/>
                  </a:lnTo>
                  <a:lnTo>
                    <a:pt x="107" y="4"/>
                  </a:lnTo>
                  <a:lnTo>
                    <a:pt x="172" y="3"/>
                  </a:lnTo>
                  <a:lnTo>
                    <a:pt x="235" y="0"/>
                  </a:lnTo>
                  <a:lnTo>
                    <a:pt x="235" y="12"/>
                  </a:lnTo>
                  <a:lnTo>
                    <a:pt x="234" y="25"/>
                  </a:lnTo>
                  <a:lnTo>
                    <a:pt x="234" y="35"/>
                  </a:lnTo>
                  <a:lnTo>
                    <a:pt x="234" y="45"/>
                  </a:lnTo>
                  <a:lnTo>
                    <a:pt x="235" y="57"/>
                  </a:lnTo>
                  <a:lnTo>
                    <a:pt x="235" y="69"/>
                  </a:lnTo>
                  <a:lnTo>
                    <a:pt x="229" y="69"/>
                  </a:lnTo>
                  <a:lnTo>
                    <a:pt x="217" y="34"/>
                  </a:lnTo>
                  <a:lnTo>
                    <a:pt x="215" y="29"/>
                  </a:lnTo>
                  <a:lnTo>
                    <a:pt x="211" y="24"/>
                  </a:lnTo>
                  <a:lnTo>
                    <a:pt x="205" y="22"/>
                  </a:lnTo>
                  <a:lnTo>
                    <a:pt x="194" y="21"/>
                  </a:lnTo>
                  <a:lnTo>
                    <a:pt x="179" y="21"/>
                  </a:lnTo>
                  <a:lnTo>
                    <a:pt x="156" y="21"/>
                  </a:lnTo>
                  <a:lnTo>
                    <a:pt x="131" y="21"/>
                  </a:lnTo>
                  <a:lnTo>
                    <a:pt x="110" y="21"/>
                  </a:lnTo>
                  <a:lnTo>
                    <a:pt x="91" y="22"/>
                  </a:lnTo>
                  <a:lnTo>
                    <a:pt x="89" y="47"/>
                  </a:lnTo>
                  <a:lnTo>
                    <a:pt x="89" y="74"/>
                  </a:lnTo>
                  <a:lnTo>
                    <a:pt x="89" y="130"/>
                  </a:lnTo>
                  <a:lnTo>
                    <a:pt x="137" y="130"/>
                  </a:lnTo>
                  <a:lnTo>
                    <a:pt x="160" y="130"/>
                  </a:lnTo>
                  <a:lnTo>
                    <a:pt x="177" y="130"/>
                  </a:lnTo>
                  <a:lnTo>
                    <a:pt x="189" y="129"/>
                  </a:lnTo>
                  <a:lnTo>
                    <a:pt x="195" y="127"/>
                  </a:lnTo>
                  <a:lnTo>
                    <a:pt x="199" y="124"/>
                  </a:lnTo>
                  <a:lnTo>
                    <a:pt x="202" y="120"/>
                  </a:lnTo>
                  <a:lnTo>
                    <a:pt x="213" y="87"/>
                  </a:lnTo>
                  <a:lnTo>
                    <a:pt x="220" y="87"/>
                  </a:lnTo>
                  <a:lnTo>
                    <a:pt x="219" y="113"/>
                  </a:lnTo>
                  <a:lnTo>
                    <a:pt x="219" y="139"/>
                  </a:lnTo>
                  <a:lnTo>
                    <a:pt x="219" y="167"/>
                  </a:lnTo>
                  <a:lnTo>
                    <a:pt x="220" y="196"/>
                  </a:lnTo>
                  <a:lnTo>
                    <a:pt x="213" y="196"/>
                  </a:lnTo>
                  <a:lnTo>
                    <a:pt x="202" y="160"/>
                  </a:lnTo>
                  <a:lnTo>
                    <a:pt x="199" y="155"/>
                  </a:lnTo>
                  <a:lnTo>
                    <a:pt x="195" y="152"/>
                  </a:lnTo>
                  <a:lnTo>
                    <a:pt x="189" y="151"/>
                  </a:lnTo>
                  <a:lnTo>
                    <a:pt x="177" y="150"/>
                  </a:lnTo>
                  <a:lnTo>
                    <a:pt x="160" y="149"/>
                  </a:lnTo>
                  <a:lnTo>
                    <a:pt x="137" y="149"/>
                  </a:lnTo>
                  <a:lnTo>
                    <a:pt x="89" y="149"/>
                  </a:lnTo>
                  <a:lnTo>
                    <a:pt x="89" y="212"/>
                  </a:lnTo>
                  <a:lnTo>
                    <a:pt x="89" y="243"/>
                  </a:lnTo>
                  <a:lnTo>
                    <a:pt x="91" y="274"/>
                  </a:lnTo>
                  <a:lnTo>
                    <a:pt x="124" y="275"/>
                  </a:lnTo>
                  <a:lnTo>
                    <a:pt x="155" y="276"/>
                  </a:lnTo>
                  <a:lnTo>
                    <a:pt x="176" y="276"/>
                  </a:lnTo>
                  <a:lnTo>
                    <a:pt x="192" y="275"/>
                  </a:lnTo>
                  <a:lnTo>
                    <a:pt x="202" y="275"/>
                  </a:lnTo>
                  <a:lnTo>
                    <a:pt x="209" y="274"/>
                  </a:lnTo>
                  <a:lnTo>
                    <a:pt x="212" y="271"/>
                  </a:lnTo>
                  <a:lnTo>
                    <a:pt x="216" y="269"/>
                  </a:lnTo>
                  <a:lnTo>
                    <a:pt x="220" y="263"/>
                  </a:lnTo>
                  <a:lnTo>
                    <a:pt x="224" y="252"/>
                  </a:lnTo>
                  <a:lnTo>
                    <a:pt x="229" y="239"/>
                  </a:lnTo>
                  <a:lnTo>
                    <a:pt x="234" y="220"/>
                  </a:lnTo>
                  <a:lnTo>
                    <a:pt x="240" y="220"/>
                  </a:lnTo>
                  <a:lnTo>
                    <a:pt x="239" y="241"/>
                  </a:lnTo>
                  <a:lnTo>
                    <a:pt x="238" y="261"/>
                  </a:lnTo>
                  <a:lnTo>
                    <a:pt x="238" y="296"/>
                  </a:lnTo>
                  <a:lnTo>
                    <a:pt x="223" y="295"/>
                  </a:lnTo>
                  <a:lnTo>
                    <a:pt x="202" y="294"/>
                  </a:lnTo>
                  <a:lnTo>
                    <a:pt x="179" y="293"/>
                  </a:lnTo>
                  <a:lnTo>
                    <a:pt x="155" y="293"/>
                  </a:lnTo>
                  <a:lnTo>
                    <a:pt x="133" y="292"/>
                  </a:lnTo>
                  <a:lnTo>
                    <a:pt x="117" y="292"/>
                  </a:lnTo>
                  <a:lnTo>
                    <a:pt x="76" y="293"/>
                  </a:lnTo>
                  <a:lnTo>
                    <a:pt x="36" y="294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35" y="278"/>
                  </a:lnTo>
                  <a:lnTo>
                    <a:pt x="41" y="275"/>
                  </a:lnTo>
                  <a:lnTo>
                    <a:pt x="46" y="271"/>
                  </a:lnTo>
                  <a:lnTo>
                    <a:pt x="49" y="265"/>
                  </a:lnTo>
                  <a:lnTo>
                    <a:pt x="50" y="254"/>
                  </a:lnTo>
                  <a:lnTo>
                    <a:pt x="50" y="236"/>
                  </a:lnTo>
                  <a:lnTo>
                    <a:pt x="50" y="7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" name="Freeform 18"/>
            <p:cNvSpPr>
              <a:spLocks noEditPoints="1"/>
            </p:cNvSpPr>
            <p:nvPr/>
          </p:nvSpPr>
          <p:spPr bwMode="auto">
            <a:xfrm>
              <a:off x="5340" y="828"/>
              <a:ext cx="73" cy="74"/>
            </a:xfrm>
            <a:custGeom>
              <a:avLst/>
              <a:gdLst>
                <a:gd name="T0" fmla="*/ 0 w 289"/>
                <a:gd name="T1" fmla="*/ 0 h 296"/>
                <a:gd name="T2" fmla="*/ 0 w 289"/>
                <a:gd name="T3" fmla="*/ 0 h 296"/>
                <a:gd name="T4" fmla="*/ 0 w 289"/>
                <a:gd name="T5" fmla="*/ 0 h 296"/>
                <a:gd name="T6" fmla="*/ 0 w 289"/>
                <a:gd name="T7" fmla="*/ 0 h 296"/>
                <a:gd name="T8" fmla="*/ 0 w 289"/>
                <a:gd name="T9" fmla="*/ 0 h 296"/>
                <a:gd name="T10" fmla="*/ 0 w 289"/>
                <a:gd name="T11" fmla="*/ 0 h 296"/>
                <a:gd name="T12" fmla="*/ 0 w 289"/>
                <a:gd name="T13" fmla="*/ 0 h 296"/>
                <a:gd name="T14" fmla="*/ 0 w 289"/>
                <a:gd name="T15" fmla="*/ 0 h 296"/>
                <a:gd name="T16" fmla="*/ 0 w 289"/>
                <a:gd name="T17" fmla="*/ 0 h 296"/>
                <a:gd name="T18" fmla="*/ 0 w 289"/>
                <a:gd name="T19" fmla="*/ 0 h 296"/>
                <a:gd name="T20" fmla="*/ 0 w 289"/>
                <a:gd name="T21" fmla="*/ 0 h 296"/>
                <a:gd name="T22" fmla="*/ 0 w 289"/>
                <a:gd name="T23" fmla="*/ 0 h 296"/>
                <a:gd name="T24" fmla="*/ 0 w 289"/>
                <a:gd name="T25" fmla="*/ 0 h 296"/>
                <a:gd name="T26" fmla="*/ 0 w 289"/>
                <a:gd name="T27" fmla="*/ 0 h 296"/>
                <a:gd name="T28" fmla="*/ 0 w 289"/>
                <a:gd name="T29" fmla="*/ 0 h 296"/>
                <a:gd name="T30" fmla="*/ 0 w 289"/>
                <a:gd name="T31" fmla="*/ 0 h 296"/>
                <a:gd name="T32" fmla="*/ 0 w 289"/>
                <a:gd name="T33" fmla="*/ 0 h 296"/>
                <a:gd name="T34" fmla="*/ 0 w 289"/>
                <a:gd name="T35" fmla="*/ 0 h 296"/>
                <a:gd name="T36" fmla="*/ 0 w 289"/>
                <a:gd name="T37" fmla="*/ 0 h 296"/>
                <a:gd name="T38" fmla="*/ 0 w 289"/>
                <a:gd name="T39" fmla="*/ 0 h 296"/>
                <a:gd name="T40" fmla="*/ 0 w 289"/>
                <a:gd name="T41" fmla="*/ 0 h 296"/>
                <a:gd name="T42" fmla="*/ 0 w 289"/>
                <a:gd name="T43" fmla="*/ 0 h 296"/>
                <a:gd name="T44" fmla="*/ 0 w 289"/>
                <a:gd name="T45" fmla="*/ 0 h 296"/>
                <a:gd name="T46" fmla="*/ 0 w 289"/>
                <a:gd name="T47" fmla="*/ 0 h 296"/>
                <a:gd name="T48" fmla="*/ 0 w 289"/>
                <a:gd name="T49" fmla="*/ 0 h 296"/>
                <a:gd name="T50" fmla="*/ 0 w 289"/>
                <a:gd name="T51" fmla="*/ 0 h 296"/>
                <a:gd name="T52" fmla="*/ 0 w 289"/>
                <a:gd name="T53" fmla="*/ 0 h 296"/>
                <a:gd name="T54" fmla="*/ 0 w 289"/>
                <a:gd name="T55" fmla="*/ 0 h 296"/>
                <a:gd name="T56" fmla="*/ 0 w 289"/>
                <a:gd name="T57" fmla="*/ 0 h 296"/>
                <a:gd name="T58" fmla="*/ 0 w 289"/>
                <a:gd name="T59" fmla="*/ 0 h 296"/>
                <a:gd name="T60" fmla="*/ 0 w 289"/>
                <a:gd name="T61" fmla="*/ 0 h 296"/>
                <a:gd name="T62" fmla="*/ 0 w 289"/>
                <a:gd name="T63" fmla="*/ 0 h 296"/>
                <a:gd name="T64" fmla="*/ 0 w 289"/>
                <a:gd name="T65" fmla="*/ 0 h 296"/>
                <a:gd name="T66" fmla="*/ 0 w 289"/>
                <a:gd name="T67" fmla="*/ 0 h 296"/>
                <a:gd name="T68" fmla="*/ 0 w 289"/>
                <a:gd name="T69" fmla="*/ 0 h 296"/>
                <a:gd name="T70" fmla="*/ 0 w 289"/>
                <a:gd name="T71" fmla="*/ 0 h 296"/>
                <a:gd name="T72" fmla="*/ 0 w 289"/>
                <a:gd name="T73" fmla="*/ 0 h 296"/>
                <a:gd name="T74" fmla="*/ 0 w 289"/>
                <a:gd name="T75" fmla="*/ 0 h 296"/>
                <a:gd name="T76" fmla="*/ 0 w 289"/>
                <a:gd name="T77" fmla="*/ 0 h 296"/>
                <a:gd name="T78" fmla="*/ 0 w 289"/>
                <a:gd name="T79" fmla="*/ 0 h 296"/>
                <a:gd name="T80" fmla="*/ 0 w 289"/>
                <a:gd name="T81" fmla="*/ 0 h 296"/>
                <a:gd name="T82" fmla="*/ 0 w 289"/>
                <a:gd name="T83" fmla="*/ 0 h 296"/>
                <a:gd name="T84" fmla="*/ 0 w 289"/>
                <a:gd name="T85" fmla="*/ 0 h 296"/>
                <a:gd name="T86" fmla="*/ 0 w 289"/>
                <a:gd name="T87" fmla="*/ 0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89" h="296">
                  <a:moveTo>
                    <a:pt x="0" y="290"/>
                  </a:moveTo>
                  <a:lnTo>
                    <a:pt x="35" y="278"/>
                  </a:lnTo>
                  <a:lnTo>
                    <a:pt x="42" y="275"/>
                  </a:lnTo>
                  <a:lnTo>
                    <a:pt x="45" y="271"/>
                  </a:lnTo>
                  <a:lnTo>
                    <a:pt x="48" y="265"/>
                  </a:lnTo>
                  <a:lnTo>
                    <a:pt x="50" y="254"/>
                  </a:lnTo>
                  <a:lnTo>
                    <a:pt x="50" y="236"/>
                  </a:lnTo>
                  <a:lnTo>
                    <a:pt x="50" y="70"/>
                  </a:lnTo>
                  <a:lnTo>
                    <a:pt x="50" y="50"/>
                  </a:lnTo>
                  <a:lnTo>
                    <a:pt x="48" y="37"/>
                  </a:lnTo>
                  <a:lnTo>
                    <a:pt x="47" y="30"/>
                  </a:lnTo>
                  <a:lnTo>
                    <a:pt x="45" y="24"/>
                  </a:lnTo>
                  <a:lnTo>
                    <a:pt x="43" y="21"/>
                  </a:lnTo>
                  <a:lnTo>
                    <a:pt x="39" y="20"/>
                  </a:lnTo>
                  <a:lnTo>
                    <a:pt x="0" y="7"/>
                  </a:lnTo>
                  <a:lnTo>
                    <a:pt x="0" y="0"/>
                  </a:lnTo>
                  <a:lnTo>
                    <a:pt x="28" y="3"/>
                  </a:lnTo>
                  <a:lnTo>
                    <a:pt x="63" y="4"/>
                  </a:lnTo>
                  <a:lnTo>
                    <a:pt x="87" y="3"/>
                  </a:lnTo>
                  <a:lnTo>
                    <a:pt x="116" y="2"/>
                  </a:lnTo>
                  <a:lnTo>
                    <a:pt x="146" y="0"/>
                  </a:lnTo>
                  <a:lnTo>
                    <a:pt x="171" y="2"/>
                  </a:lnTo>
                  <a:lnTo>
                    <a:pt x="192" y="6"/>
                  </a:lnTo>
                  <a:lnTo>
                    <a:pt x="211" y="13"/>
                  </a:lnTo>
                  <a:lnTo>
                    <a:pt x="226" y="24"/>
                  </a:lnTo>
                  <a:lnTo>
                    <a:pt x="237" y="37"/>
                  </a:lnTo>
                  <a:lnTo>
                    <a:pt x="244" y="52"/>
                  </a:lnTo>
                  <a:lnTo>
                    <a:pt x="246" y="71"/>
                  </a:lnTo>
                  <a:lnTo>
                    <a:pt x="244" y="89"/>
                  </a:lnTo>
                  <a:lnTo>
                    <a:pt x="239" y="106"/>
                  </a:lnTo>
                  <a:lnTo>
                    <a:pt x="230" y="119"/>
                  </a:lnTo>
                  <a:lnTo>
                    <a:pt x="218" y="128"/>
                  </a:lnTo>
                  <a:lnTo>
                    <a:pt x="204" y="137"/>
                  </a:lnTo>
                  <a:lnTo>
                    <a:pt x="188" y="142"/>
                  </a:lnTo>
                  <a:lnTo>
                    <a:pt x="171" y="147"/>
                  </a:lnTo>
                  <a:lnTo>
                    <a:pt x="235" y="242"/>
                  </a:lnTo>
                  <a:lnTo>
                    <a:pt x="244" y="256"/>
                  </a:lnTo>
                  <a:lnTo>
                    <a:pt x="252" y="268"/>
                  </a:lnTo>
                  <a:lnTo>
                    <a:pt x="258" y="276"/>
                  </a:lnTo>
                  <a:lnTo>
                    <a:pt x="265" y="281"/>
                  </a:lnTo>
                  <a:lnTo>
                    <a:pt x="271" y="285"/>
                  </a:lnTo>
                  <a:lnTo>
                    <a:pt x="279" y="288"/>
                  </a:lnTo>
                  <a:lnTo>
                    <a:pt x="289" y="290"/>
                  </a:lnTo>
                  <a:lnTo>
                    <a:pt x="289" y="296"/>
                  </a:lnTo>
                  <a:lnTo>
                    <a:pt x="272" y="295"/>
                  </a:lnTo>
                  <a:lnTo>
                    <a:pt x="257" y="294"/>
                  </a:lnTo>
                  <a:lnTo>
                    <a:pt x="240" y="295"/>
                  </a:lnTo>
                  <a:lnTo>
                    <a:pt x="223" y="296"/>
                  </a:lnTo>
                  <a:lnTo>
                    <a:pt x="204" y="265"/>
                  </a:lnTo>
                  <a:lnTo>
                    <a:pt x="184" y="233"/>
                  </a:lnTo>
                  <a:lnTo>
                    <a:pt x="162" y="203"/>
                  </a:lnTo>
                  <a:lnTo>
                    <a:pt x="143" y="175"/>
                  </a:lnTo>
                  <a:lnTo>
                    <a:pt x="124" y="150"/>
                  </a:lnTo>
                  <a:lnTo>
                    <a:pt x="88" y="150"/>
                  </a:lnTo>
                  <a:lnTo>
                    <a:pt x="88" y="203"/>
                  </a:lnTo>
                  <a:lnTo>
                    <a:pt x="88" y="229"/>
                  </a:lnTo>
                  <a:lnTo>
                    <a:pt x="90" y="248"/>
                  </a:lnTo>
                  <a:lnTo>
                    <a:pt x="91" y="261"/>
                  </a:lnTo>
                  <a:lnTo>
                    <a:pt x="93" y="269"/>
                  </a:lnTo>
                  <a:lnTo>
                    <a:pt x="96" y="275"/>
                  </a:lnTo>
                  <a:lnTo>
                    <a:pt x="101" y="277"/>
                  </a:lnTo>
                  <a:lnTo>
                    <a:pt x="138" y="290"/>
                  </a:lnTo>
                  <a:lnTo>
                    <a:pt x="138" y="296"/>
                  </a:lnTo>
                  <a:lnTo>
                    <a:pt x="122" y="294"/>
                  </a:lnTo>
                  <a:lnTo>
                    <a:pt x="104" y="293"/>
                  </a:lnTo>
                  <a:lnTo>
                    <a:pt x="86" y="293"/>
                  </a:lnTo>
                  <a:lnTo>
                    <a:pt x="72" y="292"/>
                  </a:lnTo>
                  <a:lnTo>
                    <a:pt x="35" y="293"/>
                  </a:lnTo>
                  <a:lnTo>
                    <a:pt x="0" y="296"/>
                  </a:lnTo>
                  <a:lnTo>
                    <a:pt x="0" y="290"/>
                  </a:lnTo>
                  <a:close/>
                  <a:moveTo>
                    <a:pt x="88" y="135"/>
                  </a:moveTo>
                  <a:lnTo>
                    <a:pt x="120" y="135"/>
                  </a:lnTo>
                  <a:lnTo>
                    <a:pt x="135" y="134"/>
                  </a:lnTo>
                  <a:lnTo>
                    <a:pt x="150" y="133"/>
                  </a:lnTo>
                  <a:lnTo>
                    <a:pt x="164" y="129"/>
                  </a:lnTo>
                  <a:lnTo>
                    <a:pt x="177" y="125"/>
                  </a:lnTo>
                  <a:lnTo>
                    <a:pt x="187" y="117"/>
                  </a:lnTo>
                  <a:lnTo>
                    <a:pt x="196" y="108"/>
                  </a:lnTo>
                  <a:lnTo>
                    <a:pt x="200" y="94"/>
                  </a:lnTo>
                  <a:lnTo>
                    <a:pt x="202" y="77"/>
                  </a:lnTo>
                  <a:lnTo>
                    <a:pt x="200" y="59"/>
                  </a:lnTo>
                  <a:lnTo>
                    <a:pt x="193" y="44"/>
                  </a:lnTo>
                  <a:lnTo>
                    <a:pt x="183" y="33"/>
                  </a:lnTo>
                  <a:lnTo>
                    <a:pt x="169" y="25"/>
                  </a:lnTo>
                  <a:lnTo>
                    <a:pt x="151" y="21"/>
                  </a:lnTo>
                  <a:lnTo>
                    <a:pt x="131" y="19"/>
                  </a:lnTo>
                  <a:lnTo>
                    <a:pt x="109" y="19"/>
                  </a:lnTo>
                  <a:lnTo>
                    <a:pt x="88" y="20"/>
                  </a:lnTo>
                  <a:lnTo>
                    <a:pt x="88" y="135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5430" y="826"/>
              <a:ext cx="48" cy="77"/>
            </a:xfrm>
            <a:custGeom>
              <a:avLst/>
              <a:gdLst>
                <a:gd name="T0" fmla="*/ 0 w 189"/>
                <a:gd name="T1" fmla="*/ 0 h 307"/>
                <a:gd name="T2" fmla="*/ 0 w 189"/>
                <a:gd name="T3" fmla="*/ 0 h 307"/>
                <a:gd name="T4" fmla="*/ 0 w 189"/>
                <a:gd name="T5" fmla="*/ 0 h 307"/>
                <a:gd name="T6" fmla="*/ 0 w 189"/>
                <a:gd name="T7" fmla="*/ 0 h 307"/>
                <a:gd name="T8" fmla="*/ 0 w 189"/>
                <a:gd name="T9" fmla="*/ 0 h 307"/>
                <a:gd name="T10" fmla="*/ 0 w 189"/>
                <a:gd name="T11" fmla="*/ 0 h 307"/>
                <a:gd name="T12" fmla="*/ 0 w 189"/>
                <a:gd name="T13" fmla="*/ 0 h 307"/>
                <a:gd name="T14" fmla="*/ 0 w 189"/>
                <a:gd name="T15" fmla="*/ 0 h 307"/>
                <a:gd name="T16" fmla="*/ 0 w 189"/>
                <a:gd name="T17" fmla="*/ 0 h 307"/>
                <a:gd name="T18" fmla="*/ 0 w 189"/>
                <a:gd name="T19" fmla="*/ 0 h 307"/>
                <a:gd name="T20" fmla="*/ 0 w 189"/>
                <a:gd name="T21" fmla="*/ 0 h 307"/>
                <a:gd name="T22" fmla="*/ 0 w 189"/>
                <a:gd name="T23" fmla="*/ 0 h 307"/>
                <a:gd name="T24" fmla="*/ 0 w 189"/>
                <a:gd name="T25" fmla="*/ 0 h 307"/>
                <a:gd name="T26" fmla="*/ 0 w 189"/>
                <a:gd name="T27" fmla="*/ 0 h 307"/>
                <a:gd name="T28" fmla="*/ 0 w 189"/>
                <a:gd name="T29" fmla="*/ 0 h 307"/>
                <a:gd name="T30" fmla="*/ 0 w 189"/>
                <a:gd name="T31" fmla="*/ 0 h 307"/>
                <a:gd name="T32" fmla="*/ 0 w 189"/>
                <a:gd name="T33" fmla="*/ 0 h 307"/>
                <a:gd name="T34" fmla="*/ 0 w 189"/>
                <a:gd name="T35" fmla="*/ 0 h 307"/>
                <a:gd name="T36" fmla="*/ 0 w 189"/>
                <a:gd name="T37" fmla="*/ 0 h 307"/>
                <a:gd name="T38" fmla="*/ 0 w 189"/>
                <a:gd name="T39" fmla="*/ 0 h 307"/>
                <a:gd name="T40" fmla="*/ 0 w 189"/>
                <a:gd name="T41" fmla="*/ 0 h 307"/>
                <a:gd name="T42" fmla="*/ 0 w 189"/>
                <a:gd name="T43" fmla="*/ 0 h 307"/>
                <a:gd name="T44" fmla="*/ 0 w 189"/>
                <a:gd name="T45" fmla="*/ 0 h 307"/>
                <a:gd name="T46" fmla="*/ 0 w 189"/>
                <a:gd name="T47" fmla="*/ 0 h 307"/>
                <a:gd name="T48" fmla="*/ 0 w 189"/>
                <a:gd name="T49" fmla="*/ 0 h 307"/>
                <a:gd name="T50" fmla="*/ 0 w 189"/>
                <a:gd name="T51" fmla="*/ 0 h 307"/>
                <a:gd name="T52" fmla="*/ 0 w 189"/>
                <a:gd name="T53" fmla="*/ 0 h 307"/>
                <a:gd name="T54" fmla="*/ 0 w 189"/>
                <a:gd name="T55" fmla="*/ 0 h 307"/>
                <a:gd name="T56" fmla="*/ 0 w 189"/>
                <a:gd name="T57" fmla="*/ 0 h 307"/>
                <a:gd name="T58" fmla="*/ 0 w 189"/>
                <a:gd name="T59" fmla="*/ 0 h 307"/>
                <a:gd name="T60" fmla="*/ 0 w 189"/>
                <a:gd name="T61" fmla="*/ 0 h 307"/>
                <a:gd name="T62" fmla="*/ 0 w 189"/>
                <a:gd name="T63" fmla="*/ 0 h 307"/>
                <a:gd name="T64" fmla="*/ 0 w 189"/>
                <a:gd name="T65" fmla="*/ 0 h 307"/>
                <a:gd name="T66" fmla="*/ 0 w 189"/>
                <a:gd name="T67" fmla="*/ 0 h 307"/>
                <a:gd name="T68" fmla="*/ 0 w 189"/>
                <a:gd name="T69" fmla="*/ 0 h 307"/>
                <a:gd name="T70" fmla="*/ 0 w 189"/>
                <a:gd name="T71" fmla="*/ 0 h 307"/>
                <a:gd name="T72" fmla="*/ 0 w 189"/>
                <a:gd name="T73" fmla="*/ 0 h 307"/>
                <a:gd name="T74" fmla="*/ 0 w 189"/>
                <a:gd name="T75" fmla="*/ 0 h 3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9" h="307">
                  <a:moveTo>
                    <a:pt x="9" y="219"/>
                  </a:moveTo>
                  <a:lnTo>
                    <a:pt x="15" y="219"/>
                  </a:lnTo>
                  <a:lnTo>
                    <a:pt x="30" y="277"/>
                  </a:lnTo>
                  <a:lnTo>
                    <a:pt x="47" y="284"/>
                  </a:lnTo>
                  <a:lnTo>
                    <a:pt x="63" y="287"/>
                  </a:lnTo>
                  <a:lnTo>
                    <a:pt x="77" y="288"/>
                  </a:lnTo>
                  <a:lnTo>
                    <a:pt x="93" y="287"/>
                  </a:lnTo>
                  <a:lnTo>
                    <a:pt x="107" y="284"/>
                  </a:lnTo>
                  <a:lnTo>
                    <a:pt x="120" y="279"/>
                  </a:lnTo>
                  <a:lnTo>
                    <a:pt x="132" y="271"/>
                  </a:lnTo>
                  <a:lnTo>
                    <a:pt x="141" y="260"/>
                  </a:lnTo>
                  <a:lnTo>
                    <a:pt x="146" y="246"/>
                  </a:lnTo>
                  <a:lnTo>
                    <a:pt x="147" y="229"/>
                  </a:lnTo>
                  <a:lnTo>
                    <a:pt x="145" y="216"/>
                  </a:lnTo>
                  <a:lnTo>
                    <a:pt x="139" y="204"/>
                  </a:lnTo>
                  <a:lnTo>
                    <a:pt x="128" y="193"/>
                  </a:lnTo>
                  <a:lnTo>
                    <a:pt x="115" y="184"/>
                  </a:lnTo>
                  <a:lnTo>
                    <a:pt x="101" y="176"/>
                  </a:lnTo>
                  <a:lnTo>
                    <a:pt x="85" y="168"/>
                  </a:lnTo>
                  <a:lnTo>
                    <a:pt x="67" y="159"/>
                  </a:lnTo>
                  <a:lnTo>
                    <a:pt x="51" y="151"/>
                  </a:lnTo>
                  <a:lnTo>
                    <a:pt x="36" y="141"/>
                  </a:lnTo>
                  <a:lnTo>
                    <a:pt x="23" y="130"/>
                  </a:lnTo>
                  <a:lnTo>
                    <a:pt x="13" y="117"/>
                  </a:lnTo>
                  <a:lnTo>
                    <a:pt x="7" y="101"/>
                  </a:lnTo>
                  <a:lnTo>
                    <a:pt x="3" y="82"/>
                  </a:lnTo>
                  <a:lnTo>
                    <a:pt x="7" y="63"/>
                  </a:lnTo>
                  <a:lnTo>
                    <a:pt x="13" y="46"/>
                  </a:lnTo>
                  <a:lnTo>
                    <a:pt x="23" y="31"/>
                  </a:lnTo>
                  <a:lnTo>
                    <a:pt x="36" y="21"/>
                  </a:lnTo>
                  <a:lnTo>
                    <a:pt x="51" y="11"/>
                  </a:lnTo>
                  <a:lnTo>
                    <a:pt x="68" y="4"/>
                  </a:lnTo>
                  <a:lnTo>
                    <a:pt x="87" y="1"/>
                  </a:lnTo>
                  <a:lnTo>
                    <a:pt x="105" y="0"/>
                  </a:lnTo>
                  <a:lnTo>
                    <a:pt x="121" y="1"/>
                  </a:lnTo>
                  <a:lnTo>
                    <a:pt x="139" y="3"/>
                  </a:lnTo>
                  <a:lnTo>
                    <a:pt x="157" y="9"/>
                  </a:lnTo>
                  <a:lnTo>
                    <a:pt x="173" y="14"/>
                  </a:lnTo>
                  <a:lnTo>
                    <a:pt x="170" y="77"/>
                  </a:lnTo>
                  <a:lnTo>
                    <a:pt x="166" y="77"/>
                  </a:lnTo>
                  <a:lnTo>
                    <a:pt x="147" y="26"/>
                  </a:lnTo>
                  <a:lnTo>
                    <a:pt x="125" y="20"/>
                  </a:lnTo>
                  <a:lnTo>
                    <a:pt x="101" y="17"/>
                  </a:lnTo>
                  <a:lnTo>
                    <a:pt x="83" y="21"/>
                  </a:lnTo>
                  <a:lnTo>
                    <a:pt x="68" y="27"/>
                  </a:lnTo>
                  <a:lnTo>
                    <a:pt x="56" y="39"/>
                  </a:lnTo>
                  <a:lnTo>
                    <a:pt x="48" y="53"/>
                  </a:lnTo>
                  <a:lnTo>
                    <a:pt x="46" y="72"/>
                  </a:lnTo>
                  <a:lnTo>
                    <a:pt x="48" y="86"/>
                  </a:lnTo>
                  <a:lnTo>
                    <a:pt x="53" y="98"/>
                  </a:lnTo>
                  <a:lnTo>
                    <a:pt x="62" y="107"/>
                  </a:lnTo>
                  <a:lnTo>
                    <a:pt x="74" y="116"/>
                  </a:lnTo>
                  <a:lnTo>
                    <a:pt x="87" y="124"/>
                  </a:lnTo>
                  <a:lnTo>
                    <a:pt x="102" y="130"/>
                  </a:lnTo>
                  <a:lnTo>
                    <a:pt x="117" y="137"/>
                  </a:lnTo>
                  <a:lnTo>
                    <a:pt x="132" y="144"/>
                  </a:lnTo>
                  <a:lnTo>
                    <a:pt x="147" y="153"/>
                  </a:lnTo>
                  <a:lnTo>
                    <a:pt x="160" y="161"/>
                  </a:lnTo>
                  <a:lnTo>
                    <a:pt x="172" y="172"/>
                  </a:lnTo>
                  <a:lnTo>
                    <a:pt x="181" y="185"/>
                  </a:lnTo>
                  <a:lnTo>
                    <a:pt x="187" y="202"/>
                  </a:lnTo>
                  <a:lnTo>
                    <a:pt x="189" y="220"/>
                  </a:lnTo>
                  <a:lnTo>
                    <a:pt x="188" y="234"/>
                  </a:lnTo>
                  <a:lnTo>
                    <a:pt x="184" y="247"/>
                  </a:lnTo>
                  <a:lnTo>
                    <a:pt x="178" y="260"/>
                  </a:lnTo>
                  <a:lnTo>
                    <a:pt x="169" y="273"/>
                  </a:lnTo>
                  <a:lnTo>
                    <a:pt x="156" y="284"/>
                  </a:lnTo>
                  <a:lnTo>
                    <a:pt x="140" y="293"/>
                  </a:lnTo>
                  <a:lnTo>
                    <a:pt x="120" y="300"/>
                  </a:lnTo>
                  <a:lnTo>
                    <a:pt x="96" y="305"/>
                  </a:lnTo>
                  <a:lnTo>
                    <a:pt x="68" y="307"/>
                  </a:lnTo>
                  <a:lnTo>
                    <a:pt x="52" y="306"/>
                  </a:lnTo>
                  <a:lnTo>
                    <a:pt x="36" y="303"/>
                  </a:lnTo>
                  <a:lnTo>
                    <a:pt x="20" y="300"/>
                  </a:lnTo>
                  <a:lnTo>
                    <a:pt x="0" y="294"/>
                  </a:lnTo>
                  <a:lnTo>
                    <a:pt x="9" y="219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5501" y="828"/>
              <a:ext cx="34" cy="74"/>
            </a:xfrm>
            <a:custGeom>
              <a:avLst/>
              <a:gdLst>
                <a:gd name="T0" fmla="*/ 0 w 139"/>
                <a:gd name="T1" fmla="*/ 0 h 296"/>
                <a:gd name="T2" fmla="*/ 0 w 139"/>
                <a:gd name="T3" fmla="*/ 0 h 296"/>
                <a:gd name="T4" fmla="*/ 0 w 139"/>
                <a:gd name="T5" fmla="*/ 0 h 296"/>
                <a:gd name="T6" fmla="*/ 0 w 139"/>
                <a:gd name="T7" fmla="*/ 0 h 296"/>
                <a:gd name="T8" fmla="*/ 0 w 139"/>
                <a:gd name="T9" fmla="*/ 0 h 296"/>
                <a:gd name="T10" fmla="*/ 0 w 139"/>
                <a:gd name="T11" fmla="*/ 0 h 296"/>
                <a:gd name="T12" fmla="*/ 0 w 139"/>
                <a:gd name="T13" fmla="*/ 0 h 296"/>
                <a:gd name="T14" fmla="*/ 0 w 139"/>
                <a:gd name="T15" fmla="*/ 0 h 296"/>
                <a:gd name="T16" fmla="*/ 0 w 139"/>
                <a:gd name="T17" fmla="*/ 0 h 296"/>
                <a:gd name="T18" fmla="*/ 0 w 139"/>
                <a:gd name="T19" fmla="*/ 0 h 296"/>
                <a:gd name="T20" fmla="*/ 0 w 139"/>
                <a:gd name="T21" fmla="*/ 0 h 296"/>
                <a:gd name="T22" fmla="*/ 0 w 139"/>
                <a:gd name="T23" fmla="*/ 0 h 296"/>
                <a:gd name="T24" fmla="*/ 0 w 139"/>
                <a:gd name="T25" fmla="*/ 0 h 296"/>
                <a:gd name="T26" fmla="*/ 0 w 139"/>
                <a:gd name="T27" fmla="*/ 0 h 296"/>
                <a:gd name="T28" fmla="*/ 0 w 139"/>
                <a:gd name="T29" fmla="*/ 0 h 296"/>
                <a:gd name="T30" fmla="*/ 0 w 139"/>
                <a:gd name="T31" fmla="*/ 0 h 296"/>
                <a:gd name="T32" fmla="*/ 0 w 139"/>
                <a:gd name="T33" fmla="*/ 0 h 296"/>
                <a:gd name="T34" fmla="*/ 0 w 139"/>
                <a:gd name="T35" fmla="*/ 0 h 296"/>
                <a:gd name="T36" fmla="*/ 0 w 139"/>
                <a:gd name="T37" fmla="*/ 0 h 296"/>
                <a:gd name="T38" fmla="*/ 0 w 139"/>
                <a:gd name="T39" fmla="*/ 0 h 296"/>
                <a:gd name="T40" fmla="*/ 0 w 139"/>
                <a:gd name="T41" fmla="*/ 0 h 296"/>
                <a:gd name="T42" fmla="*/ 0 w 139"/>
                <a:gd name="T43" fmla="*/ 0 h 296"/>
                <a:gd name="T44" fmla="*/ 0 w 139"/>
                <a:gd name="T45" fmla="*/ 0 h 296"/>
                <a:gd name="T46" fmla="*/ 0 w 139"/>
                <a:gd name="T47" fmla="*/ 0 h 296"/>
                <a:gd name="T48" fmla="*/ 0 w 139"/>
                <a:gd name="T49" fmla="*/ 0 h 296"/>
                <a:gd name="T50" fmla="*/ 0 w 139"/>
                <a:gd name="T51" fmla="*/ 0 h 296"/>
                <a:gd name="T52" fmla="*/ 0 w 139"/>
                <a:gd name="T53" fmla="*/ 0 h 296"/>
                <a:gd name="T54" fmla="*/ 0 w 139"/>
                <a:gd name="T55" fmla="*/ 0 h 296"/>
                <a:gd name="T56" fmla="*/ 0 w 139"/>
                <a:gd name="T57" fmla="*/ 0 h 296"/>
                <a:gd name="T58" fmla="*/ 0 w 139"/>
                <a:gd name="T59" fmla="*/ 0 h 296"/>
                <a:gd name="T60" fmla="*/ 0 w 139"/>
                <a:gd name="T61" fmla="*/ 0 h 296"/>
                <a:gd name="T62" fmla="*/ 0 w 139"/>
                <a:gd name="T63" fmla="*/ 0 h 296"/>
                <a:gd name="T64" fmla="*/ 0 w 139"/>
                <a:gd name="T65" fmla="*/ 0 h 296"/>
                <a:gd name="T66" fmla="*/ 0 w 139"/>
                <a:gd name="T67" fmla="*/ 0 h 296"/>
                <a:gd name="T68" fmla="*/ 0 w 139"/>
                <a:gd name="T69" fmla="*/ 0 h 296"/>
                <a:gd name="T70" fmla="*/ 0 w 139"/>
                <a:gd name="T71" fmla="*/ 0 h 296"/>
                <a:gd name="T72" fmla="*/ 0 w 139"/>
                <a:gd name="T73" fmla="*/ 0 h 296"/>
                <a:gd name="T74" fmla="*/ 0 w 139"/>
                <a:gd name="T75" fmla="*/ 0 h 296"/>
                <a:gd name="T76" fmla="*/ 0 w 139"/>
                <a:gd name="T77" fmla="*/ 0 h 296"/>
                <a:gd name="T78" fmla="*/ 0 w 139"/>
                <a:gd name="T79" fmla="*/ 0 h 296"/>
                <a:gd name="T80" fmla="*/ 0 w 139"/>
                <a:gd name="T81" fmla="*/ 0 h 296"/>
                <a:gd name="T82" fmla="*/ 0 w 139"/>
                <a:gd name="T83" fmla="*/ 0 h 296"/>
                <a:gd name="T84" fmla="*/ 0 w 139"/>
                <a:gd name="T85" fmla="*/ 0 h 296"/>
                <a:gd name="T86" fmla="*/ 0 w 139"/>
                <a:gd name="T87" fmla="*/ 0 h 296"/>
                <a:gd name="T88" fmla="*/ 0 w 139"/>
                <a:gd name="T89" fmla="*/ 0 h 296"/>
                <a:gd name="T90" fmla="*/ 0 w 139"/>
                <a:gd name="T91" fmla="*/ 0 h 296"/>
                <a:gd name="T92" fmla="*/ 0 w 139"/>
                <a:gd name="T93" fmla="*/ 0 h 296"/>
                <a:gd name="T94" fmla="*/ 0 w 139"/>
                <a:gd name="T95" fmla="*/ 0 h 296"/>
                <a:gd name="T96" fmla="*/ 0 w 139"/>
                <a:gd name="T97" fmla="*/ 0 h 2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9" h="296">
                  <a:moveTo>
                    <a:pt x="0" y="290"/>
                  </a:moveTo>
                  <a:lnTo>
                    <a:pt x="36" y="278"/>
                  </a:lnTo>
                  <a:lnTo>
                    <a:pt x="42" y="275"/>
                  </a:lnTo>
                  <a:lnTo>
                    <a:pt x="45" y="271"/>
                  </a:lnTo>
                  <a:lnTo>
                    <a:pt x="48" y="265"/>
                  </a:lnTo>
                  <a:lnTo>
                    <a:pt x="49" y="254"/>
                  </a:lnTo>
                  <a:lnTo>
                    <a:pt x="49" y="236"/>
                  </a:lnTo>
                  <a:lnTo>
                    <a:pt x="50" y="194"/>
                  </a:lnTo>
                  <a:lnTo>
                    <a:pt x="50" y="152"/>
                  </a:lnTo>
                  <a:lnTo>
                    <a:pt x="50" y="111"/>
                  </a:lnTo>
                  <a:lnTo>
                    <a:pt x="49" y="70"/>
                  </a:lnTo>
                  <a:lnTo>
                    <a:pt x="49" y="50"/>
                  </a:lnTo>
                  <a:lnTo>
                    <a:pt x="48" y="37"/>
                  </a:lnTo>
                  <a:lnTo>
                    <a:pt x="47" y="30"/>
                  </a:lnTo>
                  <a:lnTo>
                    <a:pt x="45" y="24"/>
                  </a:lnTo>
                  <a:lnTo>
                    <a:pt x="43" y="21"/>
                  </a:lnTo>
                  <a:lnTo>
                    <a:pt x="39" y="20"/>
                  </a:lnTo>
                  <a:lnTo>
                    <a:pt x="0" y="7"/>
                  </a:lnTo>
                  <a:lnTo>
                    <a:pt x="0" y="0"/>
                  </a:lnTo>
                  <a:lnTo>
                    <a:pt x="34" y="3"/>
                  </a:lnTo>
                  <a:lnTo>
                    <a:pt x="71" y="4"/>
                  </a:lnTo>
                  <a:lnTo>
                    <a:pt x="105" y="3"/>
                  </a:lnTo>
                  <a:lnTo>
                    <a:pt x="139" y="0"/>
                  </a:lnTo>
                  <a:lnTo>
                    <a:pt x="139" y="7"/>
                  </a:lnTo>
                  <a:lnTo>
                    <a:pt x="101" y="20"/>
                  </a:lnTo>
                  <a:lnTo>
                    <a:pt x="97" y="21"/>
                  </a:lnTo>
                  <a:lnTo>
                    <a:pt x="95" y="24"/>
                  </a:lnTo>
                  <a:lnTo>
                    <a:pt x="92" y="30"/>
                  </a:lnTo>
                  <a:lnTo>
                    <a:pt x="91" y="37"/>
                  </a:lnTo>
                  <a:lnTo>
                    <a:pt x="91" y="50"/>
                  </a:lnTo>
                  <a:lnTo>
                    <a:pt x="90" y="70"/>
                  </a:lnTo>
                  <a:lnTo>
                    <a:pt x="89" y="111"/>
                  </a:lnTo>
                  <a:lnTo>
                    <a:pt x="89" y="152"/>
                  </a:lnTo>
                  <a:lnTo>
                    <a:pt x="89" y="194"/>
                  </a:lnTo>
                  <a:lnTo>
                    <a:pt x="90" y="236"/>
                  </a:lnTo>
                  <a:lnTo>
                    <a:pt x="91" y="254"/>
                  </a:lnTo>
                  <a:lnTo>
                    <a:pt x="92" y="265"/>
                  </a:lnTo>
                  <a:lnTo>
                    <a:pt x="95" y="271"/>
                  </a:lnTo>
                  <a:lnTo>
                    <a:pt x="98" y="275"/>
                  </a:lnTo>
                  <a:lnTo>
                    <a:pt x="104" y="278"/>
                  </a:lnTo>
                  <a:lnTo>
                    <a:pt x="139" y="290"/>
                  </a:lnTo>
                  <a:lnTo>
                    <a:pt x="139" y="296"/>
                  </a:lnTo>
                  <a:lnTo>
                    <a:pt x="116" y="294"/>
                  </a:lnTo>
                  <a:lnTo>
                    <a:pt x="92" y="293"/>
                  </a:lnTo>
                  <a:lnTo>
                    <a:pt x="71" y="292"/>
                  </a:lnTo>
                  <a:lnTo>
                    <a:pt x="47" y="293"/>
                  </a:lnTo>
                  <a:lnTo>
                    <a:pt x="23" y="294"/>
                  </a:lnTo>
                  <a:lnTo>
                    <a:pt x="0" y="296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5552" y="828"/>
              <a:ext cx="60" cy="74"/>
            </a:xfrm>
            <a:custGeom>
              <a:avLst/>
              <a:gdLst>
                <a:gd name="T0" fmla="*/ 0 w 239"/>
                <a:gd name="T1" fmla="*/ 0 h 296"/>
                <a:gd name="T2" fmla="*/ 0 w 239"/>
                <a:gd name="T3" fmla="*/ 0 h 296"/>
                <a:gd name="T4" fmla="*/ 0 w 239"/>
                <a:gd name="T5" fmla="*/ 0 h 296"/>
                <a:gd name="T6" fmla="*/ 0 w 239"/>
                <a:gd name="T7" fmla="*/ 0 h 296"/>
                <a:gd name="T8" fmla="*/ 0 w 239"/>
                <a:gd name="T9" fmla="*/ 0 h 296"/>
                <a:gd name="T10" fmla="*/ 0 w 239"/>
                <a:gd name="T11" fmla="*/ 0 h 296"/>
                <a:gd name="T12" fmla="*/ 0 w 239"/>
                <a:gd name="T13" fmla="*/ 0 h 296"/>
                <a:gd name="T14" fmla="*/ 0 w 239"/>
                <a:gd name="T15" fmla="*/ 0 h 296"/>
                <a:gd name="T16" fmla="*/ 0 w 239"/>
                <a:gd name="T17" fmla="*/ 0 h 296"/>
                <a:gd name="T18" fmla="*/ 0 w 239"/>
                <a:gd name="T19" fmla="*/ 0 h 296"/>
                <a:gd name="T20" fmla="*/ 0 w 239"/>
                <a:gd name="T21" fmla="*/ 0 h 296"/>
                <a:gd name="T22" fmla="*/ 0 w 239"/>
                <a:gd name="T23" fmla="*/ 0 h 296"/>
                <a:gd name="T24" fmla="*/ 0 w 239"/>
                <a:gd name="T25" fmla="*/ 0 h 296"/>
                <a:gd name="T26" fmla="*/ 0 w 239"/>
                <a:gd name="T27" fmla="*/ 0 h 296"/>
                <a:gd name="T28" fmla="*/ 0 w 239"/>
                <a:gd name="T29" fmla="*/ 0 h 296"/>
                <a:gd name="T30" fmla="*/ 0 w 239"/>
                <a:gd name="T31" fmla="*/ 0 h 296"/>
                <a:gd name="T32" fmla="*/ 0 w 239"/>
                <a:gd name="T33" fmla="*/ 0 h 296"/>
                <a:gd name="T34" fmla="*/ 0 w 239"/>
                <a:gd name="T35" fmla="*/ 0 h 296"/>
                <a:gd name="T36" fmla="*/ 0 w 239"/>
                <a:gd name="T37" fmla="*/ 0 h 296"/>
                <a:gd name="T38" fmla="*/ 0 w 239"/>
                <a:gd name="T39" fmla="*/ 0 h 296"/>
                <a:gd name="T40" fmla="*/ 0 w 239"/>
                <a:gd name="T41" fmla="*/ 0 h 296"/>
                <a:gd name="T42" fmla="*/ 0 w 239"/>
                <a:gd name="T43" fmla="*/ 0 h 296"/>
                <a:gd name="T44" fmla="*/ 0 w 239"/>
                <a:gd name="T45" fmla="*/ 0 h 296"/>
                <a:gd name="T46" fmla="*/ 0 w 239"/>
                <a:gd name="T47" fmla="*/ 0 h 296"/>
                <a:gd name="T48" fmla="*/ 0 w 239"/>
                <a:gd name="T49" fmla="*/ 0 h 296"/>
                <a:gd name="T50" fmla="*/ 0 w 239"/>
                <a:gd name="T51" fmla="*/ 0 h 296"/>
                <a:gd name="T52" fmla="*/ 0 w 239"/>
                <a:gd name="T53" fmla="*/ 0 h 296"/>
                <a:gd name="T54" fmla="*/ 0 w 239"/>
                <a:gd name="T55" fmla="*/ 0 h 296"/>
                <a:gd name="T56" fmla="*/ 0 w 239"/>
                <a:gd name="T57" fmla="*/ 0 h 296"/>
                <a:gd name="T58" fmla="*/ 0 w 239"/>
                <a:gd name="T59" fmla="*/ 0 h 296"/>
                <a:gd name="T60" fmla="*/ 0 w 239"/>
                <a:gd name="T61" fmla="*/ 0 h 296"/>
                <a:gd name="T62" fmla="*/ 0 w 239"/>
                <a:gd name="T63" fmla="*/ 0 h 296"/>
                <a:gd name="T64" fmla="*/ 0 w 239"/>
                <a:gd name="T65" fmla="*/ 0 h 296"/>
                <a:gd name="T66" fmla="*/ 0 w 239"/>
                <a:gd name="T67" fmla="*/ 0 h 296"/>
                <a:gd name="T68" fmla="*/ 0 w 239"/>
                <a:gd name="T69" fmla="*/ 0 h 296"/>
                <a:gd name="T70" fmla="*/ 0 w 239"/>
                <a:gd name="T71" fmla="*/ 0 h 296"/>
                <a:gd name="T72" fmla="*/ 0 w 239"/>
                <a:gd name="T73" fmla="*/ 0 h 296"/>
                <a:gd name="T74" fmla="*/ 0 w 239"/>
                <a:gd name="T75" fmla="*/ 0 h 296"/>
                <a:gd name="T76" fmla="*/ 0 w 239"/>
                <a:gd name="T77" fmla="*/ 0 h 296"/>
                <a:gd name="T78" fmla="*/ 0 w 239"/>
                <a:gd name="T79" fmla="*/ 0 h 296"/>
                <a:gd name="T80" fmla="*/ 0 w 239"/>
                <a:gd name="T81" fmla="*/ 0 h 296"/>
                <a:gd name="T82" fmla="*/ 0 w 239"/>
                <a:gd name="T83" fmla="*/ 0 h 296"/>
                <a:gd name="T84" fmla="*/ 0 w 239"/>
                <a:gd name="T85" fmla="*/ 0 h 296"/>
                <a:gd name="T86" fmla="*/ 0 w 239"/>
                <a:gd name="T87" fmla="*/ 0 h 296"/>
                <a:gd name="T88" fmla="*/ 0 w 239"/>
                <a:gd name="T89" fmla="*/ 0 h 296"/>
                <a:gd name="T90" fmla="*/ 0 w 239"/>
                <a:gd name="T91" fmla="*/ 0 h 296"/>
                <a:gd name="T92" fmla="*/ 0 w 239"/>
                <a:gd name="T93" fmla="*/ 0 h 296"/>
                <a:gd name="T94" fmla="*/ 0 w 239"/>
                <a:gd name="T95" fmla="*/ 0 h 296"/>
                <a:gd name="T96" fmla="*/ 0 w 239"/>
                <a:gd name="T97" fmla="*/ 0 h 296"/>
                <a:gd name="T98" fmla="*/ 0 w 239"/>
                <a:gd name="T99" fmla="*/ 0 h 296"/>
                <a:gd name="T100" fmla="*/ 0 w 239"/>
                <a:gd name="T101" fmla="*/ 0 h 2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lnTo>
                    <a:pt x="59" y="3"/>
                  </a:lnTo>
                  <a:lnTo>
                    <a:pt x="119" y="4"/>
                  </a:lnTo>
                  <a:lnTo>
                    <a:pt x="180" y="3"/>
                  </a:lnTo>
                  <a:lnTo>
                    <a:pt x="239" y="0"/>
                  </a:lnTo>
                  <a:lnTo>
                    <a:pt x="239" y="78"/>
                  </a:lnTo>
                  <a:lnTo>
                    <a:pt x="233" y="78"/>
                  </a:lnTo>
                  <a:lnTo>
                    <a:pt x="218" y="42"/>
                  </a:lnTo>
                  <a:lnTo>
                    <a:pt x="216" y="36"/>
                  </a:lnTo>
                  <a:lnTo>
                    <a:pt x="212" y="31"/>
                  </a:lnTo>
                  <a:lnTo>
                    <a:pt x="207" y="29"/>
                  </a:lnTo>
                  <a:lnTo>
                    <a:pt x="197" y="26"/>
                  </a:lnTo>
                  <a:lnTo>
                    <a:pt x="184" y="24"/>
                  </a:lnTo>
                  <a:lnTo>
                    <a:pt x="164" y="24"/>
                  </a:lnTo>
                  <a:lnTo>
                    <a:pt x="138" y="24"/>
                  </a:lnTo>
                  <a:lnTo>
                    <a:pt x="138" y="225"/>
                  </a:lnTo>
                  <a:lnTo>
                    <a:pt x="139" y="244"/>
                  </a:lnTo>
                  <a:lnTo>
                    <a:pt x="141" y="258"/>
                  </a:lnTo>
                  <a:lnTo>
                    <a:pt x="143" y="266"/>
                  </a:lnTo>
                  <a:lnTo>
                    <a:pt x="145" y="270"/>
                  </a:lnTo>
                  <a:lnTo>
                    <a:pt x="150" y="274"/>
                  </a:lnTo>
                  <a:lnTo>
                    <a:pt x="159" y="278"/>
                  </a:lnTo>
                  <a:lnTo>
                    <a:pt x="172" y="283"/>
                  </a:lnTo>
                  <a:lnTo>
                    <a:pt x="190" y="290"/>
                  </a:lnTo>
                  <a:lnTo>
                    <a:pt x="190" y="296"/>
                  </a:lnTo>
                  <a:lnTo>
                    <a:pt x="169" y="294"/>
                  </a:lnTo>
                  <a:lnTo>
                    <a:pt x="146" y="293"/>
                  </a:lnTo>
                  <a:lnTo>
                    <a:pt x="119" y="292"/>
                  </a:lnTo>
                  <a:lnTo>
                    <a:pt x="93" y="293"/>
                  </a:lnTo>
                  <a:lnTo>
                    <a:pt x="70" y="294"/>
                  </a:lnTo>
                  <a:lnTo>
                    <a:pt x="49" y="296"/>
                  </a:lnTo>
                  <a:lnTo>
                    <a:pt x="49" y="290"/>
                  </a:lnTo>
                  <a:lnTo>
                    <a:pt x="67" y="283"/>
                  </a:lnTo>
                  <a:lnTo>
                    <a:pt x="80" y="278"/>
                  </a:lnTo>
                  <a:lnTo>
                    <a:pt x="89" y="274"/>
                  </a:lnTo>
                  <a:lnTo>
                    <a:pt x="94" y="270"/>
                  </a:lnTo>
                  <a:lnTo>
                    <a:pt x="96" y="266"/>
                  </a:lnTo>
                  <a:lnTo>
                    <a:pt x="98" y="258"/>
                  </a:lnTo>
                  <a:lnTo>
                    <a:pt x="99" y="244"/>
                  </a:lnTo>
                  <a:lnTo>
                    <a:pt x="101" y="225"/>
                  </a:lnTo>
                  <a:lnTo>
                    <a:pt x="101" y="24"/>
                  </a:lnTo>
                  <a:lnTo>
                    <a:pt x="75" y="24"/>
                  </a:lnTo>
                  <a:lnTo>
                    <a:pt x="55" y="24"/>
                  </a:lnTo>
                  <a:lnTo>
                    <a:pt x="42" y="26"/>
                  </a:lnTo>
                  <a:lnTo>
                    <a:pt x="32" y="29"/>
                  </a:lnTo>
                  <a:lnTo>
                    <a:pt x="27" y="31"/>
                  </a:lnTo>
                  <a:lnTo>
                    <a:pt x="23" y="36"/>
                  </a:lnTo>
                  <a:lnTo>
                    <a:pt x="20" y="4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9" name="Freeform 22"/>
            <p:cNvSpPr>
              <a:spLocks noEditPoints="1"/>
            </p:cNvSpPr>
            <p:nvPr/>
          </p:nvSpPr>
          <p:spPr bwMode="auto">
            <a:xfrm>
              <a:off x="5616" y="810"/>
              <a:ext cx="80" cy="91"/>
            </a:xfrm>
            <a:custGeom>
              <a:avLst/>
              <a:gdLst>
                <a:gd name="T0" fmla="*/ 0 w 324"/>
                <a:gd name="T1" fmla="*/ 0 h 365"/>
                <a:gd name="T2" fmla="*/ 0 w 324"/>
                <a:gd name="T3" fmla="*/ 0 h 365"/>
                <a:gd name="T4" fmla="*/ 0 w 324"/>
                <a:gd name="T5" fmla="*/ 0 h 365"/>
                <a:gd name="T6" fmla="*/ 0 w 324"/>
                <a:gd name="T7" fmla="*/ 0 h 365"/>
                <a:gd name="T8" fmla="*/ 0 w 324"/>
                <a:gd name="T9" fmla="*/ 0 h 365"/>
                <a:gd name="T10" fmla="*/ 0 w 324"/>
                <a:gd name="T11" fmla="*/ 0 h 365"/>
                <a:gd name="T12" fmla="*/ 0 w 324"/>
                <a:gd name="T13" fmla="*/ 0 h 365"/>
                <a:gd name="T14" fmla="*/ 0 w 324"/>
                <a:gd name="T15" fmla="*/ 0 h 365"/>
                <a:gd name="T16" fmla="*/ 0 w 324"/>
                <a:gd name="T17" fmla="*/ 0 h 365"/>
                <a:gd name="T18" fmla="*/ 0 w 324"/>
                <a:gd name="T19" fmla="*/ 0 h 365"/>
                <a:gd name="T20" fmla="*/ 0 w 324"/>
                <a:gd name="T21" fmla="*/ 0 h 365"/>
                <a:gd name="T22" fmla="*/ 0 w 324"/>
                <a:gd name="T23" fmla="*/ 0 h 365"/>
                <a:gd name="T24" fmla="*/ 0 w 324"/>
                <a:gd name="T25" fmla="*/ 0 h 365"/>
                <a:gd name="T26" fmla="*/ 0 w 324"/>
                <a:gd name="T27" fmla="*/ 0 h 365"/>
                <a:gd name="T28" fmla="*/ 0 w 324"/>
                <a:gd name="T29" fmla="*/ 0 h 365"/>
                <a:gd name="T30" fmla="*/ 0 w 324"/>
                <a:gd name="T31" fmla="*/ 0 h 365"/>
                <a:gd name="T32" fmla="*/ 0 w 324"/>
                <a:gd name="T33" fmla="*/ 0 h 365"/>
                <a:gd name="T34" fmla="*/ 0 w 324"/>
                <a:gd name="T35" fmla="*/ 0 h 365"/>
                <a:gd name="T36" fmla="*/ 0 w 324"/>
                <a:gd name="T37" fmla="*/ 0 h 365"/>
                <a:gd name="T38" fmla="*/ 0 w 324"/>
                <a:gd name="T39" fmla="*/ 0 h 365"/>
                <a:gd name="T40" fmla="*/ 0 w 324"/>
                <a:gd name="T41" fmla="*/ 0 h 365"/>
                <a:gd name="T42" fmla="*/ 0 w 324"/>
                <a:gd name="T43" fmla="*/ 0 h 365"/>
                <a:gd name="T44" fmla="*/ 0 w 324"/>
                <a:gd name="T45" fmla="*/ 0 h 365"/>
                <a:gd name="T46" fmla="*/ 0 w 324"/>
                <a:gd name="T47" fmla="*/ 0 h 365"/>
                <a:gd name="T48" fmla="*/ 0 w 324"/>
                <a:gd name="T49" fmla="*/ 0 h 365"/>
                <a:gd name="T50" fmla="*/ 0 w 324"/>
                <a:gd name="T51" fmla="*/ 0 h 365"/>
                <a:gd name="T52" fmla="*/ 0 w 324"/>
                <a:gd name="T53" fmla="*/ 0 h 365"/>
                <a:gd name="T54" fmla="*/ 0 w 324"/>
                <a:gd name="T55" fmla="*/ 0 h 365"/>
                <a:gd name="T56" fmla="*/ 0 w 324"/>
                <a:gd name="T57" fmla="*/ 0 h 365"/>
                <a:gd name="T58" fmla="*/ 0 w 324"/>
                <a:gd name="T59" fmla="*/ 0 h 365"/>
                <a:gd name="T60" fmla="*/ 0 w 324"/>
                <a:gd name="T61" fmla="*/ 0 h 365"/>
                <a:gd name="T62" fmla="*/ 0 w 324"/>
                <a:gd name="T63" fmla="*/ 0 h 365"/>
                <a:gd name="T64" fmla="*/ 0 w 324"/>
                <a:gd name="T65" fmla="*/ 0 h 365"/>
                <a:gd name="T66" fmla="*/ 0 w 324"/>
                <a:gd name="T67" fmla="*/ 0 h 365"/>
                <a:gd name="T68" fmla="*/ 0 w 324"/>
                <a:gd name="T69" fmla="*/ 0 h 365"/>
                <a:gd name="T70" fmla="*/ 0 w 324"/>
                <a:gd name="T71" fmla="*/ 0 h 3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4" h="365">
                  <a:moveTo>
                    <a:pt x="0" y="360"/>
                  </a:moveTo>
                  <a:lnTo>
                    <a:pt x="18" y="352"/>
                  </a:lnTo>
                  <a:lnTo>
                    <a:pt x="35" y="345"/>
                  </a:lnTo>
                  <a:lnTo>
                    <a:pt x="57" y="296"/>
                  </a:lnTo>
                  <a:lnTo>
                    <a:pt x="78" y="247"/>
                  </a:lnTo>
                  <a:lnTo>
                    <a:pt x="100" y="198"/>
                  </a:lnTo>
                  <a:lnTo>
                    <a:pt x="120" y="151"/>
                  </a:lnTo>
                  <a:lnTo>
                    <a:pt x="140" y="104"/>
                  </a:lnTo>
                  <a:lnTo>
                    <a:pt x="158" y="61"/>
                  </a:lnTo>
                  <a:lnTo>
                    <a:pt x="168" y="61"/>
                  </a:lnTo>
                  <a:lnTo>
                    <a:pt x="226" y="204"/>
                  </a:lnTo>
                  <a:lnTo>
                    <a:pt x="286" y="346"/>
                  </a:lnTo>
                  <a:lnTo>
                    <a:pt x="324" y="360"/>
                  </a:lnTo>
                  <a:lnTo>
                    <a:pt x="324" y="365"/>
                  </a:lnTo>
                  <a:lnTo>
                    <a:pt x="288" y="363"/>
                  </a:lnTo>
                  <a:lnTo>
                    <a:pt x="251" y="362"/>
                  </a:lnTo>
                  <a:lnTo>
                    <a:pt x="221" y="363"/>
                  </a:lnTo>
                  <a:lnTo>
                    <a:pt x="190" y="365"/>
                  </a:lnTo>
                  <a:lnTo>
                    <a:pt x="190" y="360"/>
                  </a:lnTo>
                  <a:lnTo>
                    <a:pt x="204" y="355"/>
                  </a:lnTo>
                  <a:lnTo>
                    <a:pt x="220" y="351"/>
                  </a:lnTo>
                  <a:lnTo>
                    <a:pt x="235" y="345"/>
                  </a:lnTo>
                  <a:lnTo>
                    <a:pt x="232" y="334"/>
                  </a:lnTo>
                  <a:lnTo>
                    <a:pt x="227" y="320"/>
                  </a:lnTo>
                  <a:lnTo>
                    <a:pt x="222" y="305"/>
                  </a:lnTo>
                  <a:lnTo>
                    <a:pt x="217" y="290"/>
                  </a:lnTo>
                  <a:lnTo>
                    <a:pt x="212" y="277"/>
                  </a:lnTo>
                  <a:lnTo>
                    <a:pt x="208" y="269"/>
                  </a:lnTo>
                  <a:lnTo>
                    <a:pt x="179" y="268"/>
                  </a:lnTo>
                  <a:lnTo>
                    <a:pt x="150" y="268"/>
                  </a:lnTo>
                  <a:lnTo>
                    <a:pt x="121" y="268"/>
                  </a:lnTo>
                  <a:lnTo>
                    <a:pt x="92" y="269"/>
                  </a:lnTo>
                  <a:lnTo>
                    <a:pt x="81" y="293"/>
                  </a:lnTo>
                  <a:lnTo>
                    <a:pt x="73" y="319"/>
                  </a:lnTo>
                  <a:lnTo>
                    <a:pt x="66" y="345"/>
                  </a:lnTo>
                  <a:lnTo>
                    <a:pt x="106" y="360"/>
                  </a:lnTo>
                  <a:lnTo>
                    <a:pt x="106" y="365"/>
                  </a:lnTo>
                  <a:lnTo>
                    <a:pt x="79" y="363"/>
                  </a:lnTo>
                  <a:lnTo>
                    <a:pt x="51" y="362"/>
                  </a:lnTo>
                  <a:lnTo>
                    <a:pt x="26" y="363"/>
                  </a:lnTo>
                  <a:lnTo>
                    <a:pt x="0" y="365"/>
                  </a:lnTo>
                  <a:lnTo>
                    <a:pt x="0" y="360"/>
                  </a:lnTo>
                  <a:close/>
                  <a:moveTo>
                    <a:pt x="116" y="44"/>
                  </a:moveTo>
                  <a:lnTo>
                    <a:pt x="105" y="41"/>
                  </a:lnTo>
                  <a:lnTo>
                    <a:pt x="98" y="33"/>
                  </a:lnTo>
                  <a:lnTo>
                    <a:pt x="94" y="22"/>
                  </a:lnTo>
                  <a:lnTo>
                    <a:pt x="98" y="11"/>
                  </a:lnTo>
                  <a:lnTo>
                    <a:pt x="106" y="3"/>
                  </a:lnTo>
                  <a:lnTo>
                    <a:pt x="116" y="0"/>
                  </a:lnTo>
                  <a:lnTo>
                    <a:pt x="127" y="3"/>
                  </a:lnTo>
                  <a:lnTo>
                    <a:pt x="135" y="11"/>
                  </a:lnTo>
                  <a:lnTo>
                    <a:pt x="139" y="22"/>
                  </a:lnTo>
                  <a:lnTo>
                    <a:pt x="135" y="33"/>
                  </a:lnTo>
                  <a:lnTo>
                    <a:pt x="128" y="41"/>
                  </a:lnTo>
                  <a:lnTo>
                    <a:pt x="116" y="44"/>
                  </a:lnTo>
                  <a:close/>
                  <a:moveTo>
                    <a:pt x="152" y="128"/>
                  </a:moveTo>
                  <a:lnTo>
                    <a:pt x="99" y="249"/>
                  </a:lnTo>
                  <a:lnTo>
                    <a:pt x="203" y="249"/>
                  </a:lnTo>
                  <a:lnTo>
                    <a:pt x="152" y="128"/>
                  </a:lnTo>
                  <a:close/>
                  <a:moveTo>
                    <a:pt x="207" y="44"/>
                  </a:moveTo>
                  <a:lnTo>
                    <a:pt x="197" y="41"/>
                  </a:lnTo>
                  <a:lnTo>
                    <a:pt x="189" y="33"/>
                  </a:lnTo>
                  <a:lnTo>
                    <a:pt x="185" y="22"/>
                  </a:lnTo>
                  <a:lnTo>
                    <a:pt x="189" y="11"/>
                  </a:lnTo>
                  <a:lnTo>
                    <a:pt x="197" y="3"/>
                  </a:lnTo>
                  <a:lnTo>
                    <a:pt x="207" y="0"/>
                  </a:lnTo>
                  <a:lnTo>
                    <a:pt x="219" y="3"/>
                  </a:lnTo>
                  <a:lnTo>
                    <a:pt x="226" y="11"/>
                  </a:lnTo>
                  <a:lnTo>
                    <a:pt x="230" y="22"/>
                  </a:lnTo>
                  <a:lnTo>
                    <a:pt x="226" y="33"/>
                  </a:lnTo>
                  <a:lnTo>
                    <a:pt x="219" y="41"/>
                  </a:lnTo>
                  <a:lnTo>
                    <a:pt x="207" y="44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698" y="828"/>
              <a:ext cx="60" cy="74"/>
            </a:xfrm>
            <a:custGeom>
              <a:avLst/>
              <a:gdLst>
                <a:gd name="T0" fmla="*/ 0 w 239"/>
                <a:gd name="T1" fmla="*/ 0 h 296"/>
                <a:gd name="T2" fmla="*/ 0 w 239"/>
                <a:gd name="T3" fmla="*/ 0 h 296"/>
                <a:gd name="T4" fmla="*/ 0 w 239"/>
                <a:gd name="T5" fmla="*/ 0 h 296"/>
                <a:gd name="T6" fmla="*/ 0 w 239"/>
                <a:gd name="T7" fmla="*/ 0 h 296"/>
                <a:gd name="T8" fmla="*/ 0 w 239"/>
                <a:gd name="T9" fmla="*/ 0 h 296"/>
                <a:gd name="T10" fmla="*/ 0 w 239"/>
                <a:gd name="T11" fmla="*/ 0 h 296"/>
                <a:gd name="T12" fmla="*/ 0 w 239"/>
                <a:gd name="T13" fmla="*/ 0 h 296"/>
                <a:gd name="T14" fmla="*/ 0 w 239"/>
                <a:gd name="T15" fmla="*/ 0 h 296"/>
                <a:gd name="T16" fmla="*/ 0 w 239"/>
                <a:gd name="T17" fmla="*/ 0 h 296"/>
                <a:gd name="T18" fmla="*/ 0 w 239"/>
                <a:gd name="T19" fmla="*/ 0 h 296"/>
                <a:gd name="T20" fmla="*/ 0 w 239"/>
                <a:gd name="T21" fmla="*/ 0 h 296"/>
                <a:gd name="T22" fmla="*/ 0 w 239"/>
                <a:gd name="T23" fmla="*/ 0 h 296"/>
                <a:gd name="T24" fmla="*/ 0 w 239"/>
                <a:gd name="T25" fmla="*/ 0 h 296"/>
                <a:gd name="T26" fmla="*/ 0 w 239"/>
                <a:gd name="T27" fmla="*/ 0 h 296"/>
                <a:gd name="T28" fmla="*/ 0 w 239"/>
                <a:gd name="T29" fmla="*/ 0 h 296"/>
                <a:gd name="T30" fmla="*/ 0 w 239"/>
                <a:gd name="T31" fmla="*/ 0 h 296"/>
                <a:gd name="T32" fmla="*/ 0 w 239"/>
                <a:gd name="T33" fmla="*/ 0 h 296"/>
                <a:gd name="T34" fmla="*/ 0 w 239"/>
                <a:gd name="T35" fmla="*/ 0 h 296"/>
                <a:gd name="T36" fmla="*/ 0 w 239"/>
                <a:gd name="T37" fmla="*/ 0 h 296"/>
                <a:gd name="T38" fmla="*/ 0 w 239"/>
                <a:gd name="T39" fmla="*/ 0 h 296"/>
                <a:gd name="T40" fmla="*/ 0 w 239"/>
                <a:gd name="T41" fmla="*/ 0 h 296"/>
                <a:gd name="T42" fmla="*/ 0 w 239"/>
                <a:gd name="T43" fmla="*/ 0 h 296"/>
                <a:gd name="T44" fmla="*/ 0 w 239"/>
                <a:gd name="T45" fmla="*/ 0 h 296"/>
                <a:gd name="T46" fmla="*/ 0 w 239"/>
                <a:gd name="T47" fmla="*/ 0 h 296"/>
                <a:gd name="T48" fmla="*/ 0 w 239"/>
                <a:gd name="T49" fmla="*/ 0 h 296"/>
                <a:gd name="T50" fmla="*/ 0 w 239"/>
                <a:gd name="T51" fmla="*/ 0 h 296"/>
                <a:gd name="T52" fmla="*/ 0 w 239"/>
                <a:gd name="T53" fmla="*/ 0 h 296"/>
                <a:gd name="T54" fmla="*/ 0 w 239"/>
                <a:gd name="T55" fmla="*/ 0 h 296"/>
                <a:gd name="T56" fmla="*/ 0 w 239"/>
                <a:gd name="T57" fmla="*/ 0 h 296"/>
                <a:gd name="T58" fmla="*/ 0 w 239"/>
                <a:gd name="T59" fmla="*/ 0 h 296"/>
                <a:gd name="T60" fmla="*/ 0 w 239"/>
                <a:gd name="T61" fmla="*/ 0 h 296"/>
                <a:gd name="T62" fmla="*/ 0 w 239"/>
                <a:gd name="T63" fmla="*/ 0 h 296"/>
                <a:gd name="T64" fmla="*/ 0 w 239"/>
                <a:gd name="T65" fmla="*/ 0 h 296"/>
                <a:gd name="T66" fmla="*/ 0 w 239"/>
                <a:gd name="T67" fmla="*/ 0 h 296"/>
                <a:gd name="T68" fmla="*/ 0 w 239"/>
                <a:gd name="T69" fmla="*/ 0 h 296"/>
                <a:gd name="T70" fmla="*/ 0 w 239"/>
                <a:gd name="T71" fmla="*/ 0 h 296"/>
                <a:gd name="T72" fmla="*/ 0 w 239"/>
                <a:gd name="T73" fmla="*/ 0 h 296"/>
                <a:gd name="T74" fmla="*/ 0 w 239"/>
                <a:gd name="T75" fmla="*/ 0 h 296"/>
                <a:gd name="T76" fmla="*/ 0 w 239"/>
                <a:gd name="T77" fmla="*/ 0 h 296"/>
                <a:gd name="T78" fmla="*/ 0 w 239"/>
                <a:gd name="T79" fmla="*/ 0 h 296"/>
                <a:gd name="T80" fmla="*/ 0 w 239"/>
                <a:gd name="T81" fmla="*/ 0 h 296"/>
                <a:gd name="T82" fmla="*/ 0 w 239"/>
                <a:gd name="T83" fmla="*/ 0 h 296"/>
                <a:gd name="T84" fmla="*/ 0 w 239"/>
                <a:gd name="T85" fmla="*/ 0 h 296"/>
                <a:gd name="T86" fmla="*/ 0 w 239"/>
                <a:gd name="T87" fmla="*/ 0 h 296"/>
                <a:gd name="T88" fmla="*/ 0 w 239"/>
                <a:gd name="T89" fmla="*/ 0 h 296"/>
                <a:gd name="T90" fmla="*/ 0 w 239"/>
                <a:gd name="T91" fmla="*/ 0 h 296"/>
                <a:gd name="T92" fmla="*/ 0 w 239"/>
                <a:gd name="T93" fmla="*/ 0 h 296"/>
                <a:gd name="T94" fmla="*/ 0 w 239"/>
                <a:gd name="T95" fmla="*/ 0 h 296"/>
                <a:gd name="T96" fmla="*/ 0 w 239"/>
                <a:gd name="T97" fmla="*/ 0 h 296"/>
                <a:gd name="T98" fmla="*/ 0 w 239"/>
                <a:gd name="T99" fmla="*/ 0 h 296"/>
                <a:gd name="T100" fmla="*/ 0 w 239"/>
                <a:gd name="T101" fmla="*/ 0 h 2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lnTo>
                    <a:pt x="60" y="3"/>
                  </a:lnTo>
                  <a:lnTo>
                    <a:pt x="119" y="4"/>
                  </a:lnTo>
                  <a:lnTo>
                    <a:pt x="180" y="3"/>
                  </a:lnTo>
                  <a:lnTo>
                    <a:pt x="239" y="0"/>
                  </a:lnTo>
                  <a:lnTo>
                    <a:pt x="239" y="78"/>
                  </a:lnTo>
                  <a:lnTo>
                    <a:pt x="233" y="78"/>
                  </a:lnTo>
                  <a:lnTo>
                    <a:pt x="219" y="42"/>
                  </a:lnTo>
                  <a:lnTo>
                    <a:pt x="217" y="36"/>
                  </a:lnTo>
                  <a:lnTo>
                    <a:pt x="212" y="31"/>
                  </a:lnTo>
                  <a:lnTo>
                    <a:pt x="207" y="29"/>
                  </a:lnTo>
                  <a:lnTo>
                    <a:pt x="197" y="26"/>
                  </a:lnTo>
                  <a:lnTo>
                    <a:pt x="184" y="24"/>
                  </a:lnTo>
                  <a:lnTo>
                    <a:pt x="165" y="24"/>
                  </a:lnTo>
                  <a:lnTo>
                    <a:pt x="139" y="24"/>
                  </a:lnTo>
                  <a:lnTo>
                    <a:pt x="139" y="225"/>
                  </a:lnTo>
                  <a:lnTo>
                    <a:pt x="140" y="244"/>
                  </a:lnTo>
                  <a:lnTo>
                    <a:pt x="141" y="258"/>
                  </a:lnTo>
                  <a:lnTo>
                    <a:pt x="143" y="266"/>
                  </a:lnTo>
                  <a:lnTo>
                    <a:pt x="145" y="270"/>
                  </a:lnTo>
                  <a:lnTo>
                    <a:pt x="151" y="274"/>
                  </a:lnTo>
                  <a:lnTo>
                    <a:pt x="159" y="278"/>
                  </a:lnTo>
                  <a:lnTo>
                    <a:pt x="172" y="283"/>
                  </a:lnTo>
                  <a:lnTo>
                    <a:pt x="190" y="290"/>
                  </a:lnTo>
                  <a:lnTo>
                    <a:pt x="190" y="296"/>
                  </a:lnTo>
                  <a:lnTo>
                    <a:pt x="169" y="294"/>
                  </a:lnTo>
                  <a:lnTo>
                    <a:pt x="146" y="293"/>
                  </a:lnTo>
                  <a:lnTo>
                    <a:pt x="119" y="292"/>
                  </a:lnTo>
                  <a:lnTo>
                    <a:pt x="93" y="293"/>
                  </a:lnTo>
                  <a:lnTo>
                    <a:pt x="71" y="294"/>
                  </a:lnTo>
                  <a:lnTo>
                    <a:pt x="49" y="296"/>
                  </a:lnTo>
                  <a:lnTo>
                    <a:pt x="49" y="290"/>
                  </a:lnTo>
                  <a:lnTo>
                    <a:pt x="67" y="283"/>
                  </a:lnTo>
                  <a:lnTo>
                    <a:pt x="80" y="278"/>
                  </a:lnTo>
                  <a:lnTo>
                    <a:pt x="89" y="274"/>
                  </a:lnTo>
                  <a:lnTo>
                    <a:pt x="94" y="270"/>
                  </a:lnTo>
                  <a:lnTo>
                    <a:pt x="97" y="266"/>
                  </a:lnTo>
                  <a:lnTo>
                    <a:pt x="99" y="258"/>
                  </a:lnTo>
                  <a:lnTo>
                    <a:pt x="100" y="244"/>
                  </a:lnTo>
                  <a:lnTo>
                    <a:pt x="101" y="225"/>
                  </a:lnTo>
                  <a:lnTo>
                    <a:pt x="101" y="24"/>
                  </a:lnTo>
                  <a:lnTo>
                    <a:pt x="75" y="24"/>
                  </a:lnTo>
                  <a:lnTo>
                    <a:pt x="55" y="24"/>
                  </a:lnTo>
                  <a:lnTo>
                    <a:pt x="43" y="26"/>
                  </a:lnTo>
                  <a:lnTo>
                    <a:pt x="33" y="29"/>
                  </a:lnTo>
                  <a:lnTo>
                    <a:pt x="27" y="31"/>
                  </a:lnTo>
                  <a:lnTo>
                    <a:pt x="23" y="36"/>
                  </a:lnTo>
                  <a:lnTo>
                    <a:pt x="21" y="42"/>
                  </a:lnTo>
                  <a:lnTo>
                    <a:pt x="7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4929" y="663"/>
              <a:ext cx="82" cy="86"/>
            </a:xfrm>
            <a:custGeom>
              <a:avLst/>
              <a:gdLst>
                <a:gd name="T0" fmla="*/ 0 w 328"/>
                <a:gd name="T1" fmla="*/ 0 h 343"/>
                <a:gd name="T2" fmla="*/ 0 w 328"/>
                <a:gd name="T3" fmla="*/ 0 h 343"/>
                <a:gd name="T4" fmla="*/ 0 w 328"/>
                <a:gd name="T5" fmla="*/ 0 h 343"/>
                <a:gd name="T6" fmla="*/ 0 w 328"/>
                <a:gd name="T7" fmla="*/ 0 h 343"/>
                <a:gd name="T8" fmla="*/ 0 w 328"/>
                <a:gd name="T9" fmla="*/ 0 h 343"/>
                <a:gd name="T10" fmla="*/ 0 w 328"/>
                <a:gd name="T11" fmla="*/ 0 h 343"/>
                <a:gd name="T12" fmla="*/ 0 w 328"/>
                <a:gd name="T13" fmla="*/ 0 h 343"/>
                <a:gd name="T14" fmla="*/ 0 w 328"/>
                <a:gd name="T15" fmla="*/ 0 h 343"/>
                <a:gd name="T16" fmla="*/ 0 w 328"/>
                <a:gd name="T17" fmla="*/ 0 h 343"/>
                <a:gd name="T18" fmla="*/ 0 w 328"/>
                <a:gd name="T19" fmla="*/ 0 h 343"/>
                <a:gd name="T20" fmla="*/ 0 w 328"/>
                <a:gd name="T21" fmla="*/ 0 h 343"/>
                <a:gd name="T22" fmla="*/ 0 w 328"/>
                <a:gd name="T23" fmla="*/ 0 h 343"/>
                <a:gd name="T24" fmla="*/ 0 w 328"/>
                <a:gd name="T25" fmla="*/ 0 h 343"/>
                <a:gd name="T26" fmla="*/ 0 w 328"/>
                <a:gd name="T27" fmla="*/ 0 h 343"/>
                <a:gd name="T28" fmla="*/ 0 w 328"/>
                <a:gd name="T29" fmla="*/ 0 h 343"/>
                <a:gd name="T30" fmla="*/ 0 w 328"/>
                <a:gd name="T31" fmla="*/ 0 h 343"/>
                <a:gd name="T32" fmla="*/ 0 w 328"/>
                <a:gd name="T33" fmla="*/ 0 h 343"/>
                <a:gd name="T34" fmla="*/ 0 w 328"/>
                <a:gd name="T35" fmla="*/ 0 h 343"/>
                <a:gd name="T36" fmla="*/ 0 w 328"/>
                <a:gd name="T37" fmla="*/ 0 h 343"/>
                <a:gd name="T38" fmla="*/ 0 w 328"/>
                <a:gd name="T39" fmla="*/ 0 h 343"/>
                <a:gd name="T40" fmla="*/ 0 w 328"/>
                <a:gd name="T41" fmla="*/ 0 h 343"/>
                <a:gd name="T42" fmla="*/ 0 w 328"/>
                <a:gd name="T43" fmla="*/ 0 h 343"/>
                <a:gd name="T44" fmla="*/ 0 w 328"/>
                <a:gd name="T45" fmla="*/ 0 h 343"/>
                <a:gd name="T46" fmla="*/ 0 w 328"/>
                <a:gd name="T47" fmla="*/ 0 h 343"/>
                <a:gd name="T48" fmla="*/ 0 w 328"/>
                <a:gd name="T49" fmla="*/ 0 h 343"/>
                <a:gd name="T50" fmla="*/ 0 w 328"/>
                <a:gd name="T51" fmla="*/ 0 h 343"/>
                <a:gd name="T52" fmla="*/ 0 w 328"/>
                <a:gd name="T53" fmla="*/ 0 h 343"/>
                <a:gd name="T54" fmla="*/ 0 w 328"/>
                <a:gd name="T55" fmla="*/ 0 h 343"/>
                <a:gd name="T56" fmla="*/ 0 w 328"/>
                <a:gd name="T57" fmla="*/ 0 h 343"/>
                <a:gd name="T58" fmla="*/ 0 w 328"/>
                <a:gd name="T59" fmla="*/ 0 h 343"/>
                <a:gd name="T60" fmla="*/ 0 w 328"/>
                <a:gd name="T61" fmla="*/ 0 h 343"/>
                <a:gd name="T62" fmla="*/ 0 w 328"/>
                <a:gd name="T63" fmla="*/ 0 h 343"/>
                <a:gd name="T64" fmla="*/ 0 w 328"/>
                <a:gd name="T65" fmla="*/ 0 h 343"/>
                <a:gd name="T66" fmla="*/ 0 w 328"/>
                <a:gd name="T67" fmla="*/ 0 h 343"/>
                <a:gd name="T68" fmla="*/ 0 w 328"/>
                <a:gd name="T69" fmla="*/ 0 h 343"/>
                <a:gd name="T70" fmla="*/ 0 w 328"/>
                <a:gd name="T71" fmla="*/ 0 h 343"/>
                <a:gd name="T72" fmla="*/ 0 w 328"/>
                <a:gd name="T73" fmla="*/ 0 h 343"/>
                <a:gd name="T74" fmla="*/ 0 w 328"/>
                <a:gd name="T75" fmla="*/ 0 h 343"/>
                <a:gd name="T76" fmla="*/ 0 w 328"/>
                <a:gd name="T77" fmla="*/ 0 h 343"/>
                <a:gd name="T78" fmla="*/ 0 w 328"/>
                <a:gd name="T79" fmla="*/ 0 h 343"/>
                <a:gd name="T80" fmla="*/ 0 w 328"/>
                <a:gd name="T81" fmla="*/ 0 h 343"/>
                <a:gd name="T82" fmla="*/ 0 w 328"/>
                <a:gd name="T83" fmla="*/ 0 h 3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8" h="343">
                  <a:moveTo>
                    <a:pt x="243" y="222"/>
                  </a:moveTo>
                  <a:lnTo>
                    <a:pt x="242" y="218"/>
                  </a:lnTo>
                  <a:lnTo>
                    <a:pt x="240" y="213"/>
                  </a:lnTo>
                  <a:lnTo>
                    <a:pt x="236" y="210"/>
                  </a:lnTo>
                  <a:lnTo>
                    <a:pt x="229" y="207"/>
                  </a:lnTo>
                  <a:lnTo>
                    <a:pt x="217" y="201"/>
                  </a:lnTo>
                  <a:lnTo>
                    <a:pt x="186" y="190"/>
                  </a:lnTo>
                  <a:lnTo>
                    <a:pt x="186" y="183"/>
                  </a:lnTo>
                  <a:lnTo>
                    <a:pt x="223" y="185"/>
                  </a:lnTo>
                  <a:lnTo>
                    <a:pt x="260" y="187"/>
                  </a:lnTo>
                  <a:lnTo>
                    <a:pt x="295" y="185"/>
                  </a:lnTo>
                  <a:lnTo>
                    <a:pt x="328" y="183"/>
                  </a:lnTo>
                  <a:lnTo>
                    <a:pt x="328" y="190"/>
                  </a:lnTo>
                  <a:lnTo>
                    <a:pt x="296" y="206"/>
                  </a:lnTo>
                  <a:lnTo>
                    <a:pt x="289" y="210"/>
                  </a:lnTo>
                  <a:lnTo>
                    <a:pt x="286" y="216"/>
                  </a:lnTo>
                  <a:lnTo>
                    <a:pt x="286" y="226"/>
                  </a:lnTo>
                  <a:lnTo>
                    <a:pt x="286" y="305"/>
                  </a:lnTo>
                  <a:lnTo>
                    <a:pt x="286" y="315"/>
                  </a:lnTo>
                  <a:lnTo>
                    <a:pt x="286" y="328"/>
                  </a:lnTo>
                  <a:lnTo>
                    <a:pt x="272" y="332"/>
                  </a:lnTo>
                  <a:lnTo>
                    <a:pt x="253" y="336"/>
                  </a:lnTo>
                  <a:lnTo>
                    <a:pt x="233" y="339"/>
                  </a:lnTo>
                  <a:lnTo>
                    <a:pt x="211" y="342"/>
                  </a:lnTo>
                  <a:lnTo>
                    <a:pt x="190" y="343"/>
                  </a:lnTo>
                  <a:lnTo>
                    <a:pt x="153" y="340"/>
                  </a:lnTo>
                  <a:lnTo>
                    <a:pt x="119" y="333"/>
                  </a:lnTo>
                  <a:lnTo>
                    <a:pt x="89" y="322"/>
                  </a:lnTo>
                  <a:lnTo>
                    <a:pt x="63" y="305"/>
                  </a:lnTo>
                  <a:lnTo>
                    <a:pt x="41" y="286"/>
                  </a:lnTo>
                  <a:lnTo>
                    <a:pt x="24" y="263"/>
                  </a:lnTo>
                  <a:lnTo>
                    <a:pt x="11" y="237"/>
                  </a:lnTo>
                  <a:lnTo>
                    <a:pt x="3" y="209"/>
                  </a:lnTo>
                  <a:lnTo>
                    <a:pt x="0" y="177"/>
                  </a:lnTo>
                  <a:lnTo>
                    <a:pt x="3" y="147"/>
                  </a:lnTo>
                  <a:lnTo>
                    <a:pt x="11" y="119"/>
                  </a:lnTo>
                  <a:lnTo>
                    <a:pt x="23" y="94"/>
                  </a:lnTo>
                  <a:lnTo>
                    <a:pt x="38" y="72"/>
                  </a:lnTo>
                  <a:lnTo>
                    <a:pt x="57" y="53"/>
                  </a:lnTo>
                  <a:lnTo>
                    <a:pt x="78" y="37"/>
                  </a:lnTo>
                  <a:lnTo>
                    <a:pt x="101" y="24"/>
                  </a:lnTo>
                  <a:lnTo>
                    <a:pt x="126" y="14"/>
                  </a:lnTo>
                  <a:lnTo>
                    <a:pt x="151" y="6"/>
                  </a:lnTo>
                  <a:lnTo>
                    <a:pt x="177" y="2"/>
                  </a:lnTo>
                  <a:lnTo>
                    <a:pt x="201" y="0"/>
                  </a:lnTo>
                  <a:lnTo>
                    <a:pt x="229" y="1"/>
                  </a:lnTo>
                  <a:lnTo>
                    <a:pt x="252" y="3"/>
                  </a:lnTo>
                  <a:lnTo>
                    <a:pt x="275" y="7"/>
                  </a:lnTo>
                  <a:lnTo>
                    <a:pt x="274" y="27"/>
                  </a:lnTo>
                  <a:lnTo>
                    <a:pt x="274" y="47"/>
                  </a:lnTo>
                  <a:lnTo>
                    <a:pt x="274" y="69"/>
                  </a:lnTo>
                  <a:lnTo>
                    <a:pt x="275" y="92"/>
                  </a:lnTo>
                  <a:lnTo>
                    <a:pt x="267" y="92"/>
                  </a:lnTo>
                  <a:lnTo>
                    <a:pt x="262" y="75"/>
                  </a:lnTo>
                  <a:lnTo>
                    <a:pt x="256" y="57"/>
                  </a:lnTo>
                  <a:lnTo>
                    <a:pt x="249" y="42"/>
                  </a:lnTo>
                  <a:lnTo>
                    <a:pt x="243" y="31"/>
                  </a:lnTo>
                  <a:lnTo>
                    <a:pt x="237" y="28"/>
                  </a:lnTo>
                  <a:lnTo>
                    <a:pt x="226" y="25"/>
                  </a:lnTo>
                  <a:lnTo>
                    <a:pt x="213" y="23"/>
                  </a:lnTo>
                  <a:lnTo>
                    <a:pt x="199" y="20"/>
                  </a:lnTo>
                  <a:lnTo>
                    <a:pt x="186" y="20"/>
                  </a:lnTo>
                  <a:lnTo>
                    <a:pt x="164" y="23"/>
                  </a:lnTo>
                  <a:lnTo>
                    <a:pt x="141" y="28"/>
                  </a:lnTo>
                  <a:lnTo>
                    <a:pt x="120" y="37"/>
                  </a:lnTo>
                  <a:lnTo>
                    <a:pt x="101" y="50"/>
                  </a:lnTo>
                  <a:lnTo>
                    <a:pt x="85" y="67"/>
                  </a:lnTo>
                  <a:lnTo>
                    <a:pt x="72" y="88"/>
                  </a:lnTo>
                  <a:lnTo>
                    <a:pt x="62" y="112"/>
                  </a:lnTo>
                  <a:lnTo>
                    <a:pt x="55" y="141"/>
                  </a:lnTo>
                  <a:lnTo>
                    <a:pt x="53" y="173"/>
                  </a:lnTo>
                  <a:lnTo>
                    <a:pt x="55" y="205"/>
                  </a:lnTo>
                  <a:lnTo>
                    <a:pt x="63" y="234"/>
                  </a:lnTo>
                  <a:lnTo>
                    <a:pt x="74" y="259"/>
                  </a:lnTo>
                  <a:lnTo>
                    <a:pt x="89" y="281"/>
                  </a:lnTo>
                  <a:lnTo>
                    <a:pt x="107" y="299"/>
                  </a:lnTo>
                  <a:lnTo>
                    <a:pt x="130" y="312"/>
                  </a:lnTo>
                  <a:lnTo>
                    <a:pt x="155" y="319"/>
                  </a:lnTo>
                  <a:lnTo>
                    <a:pt x="182" y="323"/>
                  </a:lnTo>
                  <a:lnTo>
                    <a:pt x="213" y="320"/>
                  </a:lnTo>
                  <a:lnTo>
                    <a:pt x="242" y="314"/>
                  </a:lnTo>
                  <a:lnTo>
                    <a:pt x="242" y="303"/>
                  </a:lnTo>
                  <a:lnTo>
                    <a:pt x="243" y="294"/>
                  </a:lnTo>
                  <a:lnTo>
                    <a:pt x="243" y="222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2" name="Freeform 25"/>
            <p:cNvSpPr>
              <a:spLocks noEditPoints="1"/>
            </p:cNvSpPr>
            <p:nvPr/>
          </p:nvSpPr>
          <p:spPr bwMode="auto">
            <a:xfrm>
              <a:off x="5027" y="663"/>
              <a:ext cx="81" cy="86"/>
            </a:xfrm>
            <a:custGeom>
              <a:avLst/>
              <a:gdLst>
                <a:gd name="T0" fmla="*/ 0 w 324"/>
                <a:gd name="T1" fmla="*/ 0 h 343"/>
                <a:gd name="T2" fmla="*/ 0 w 324"/>
                <a:gd name="T3" fmla="*/ 0 h 343"/>
                <a:gd name="T4" fmla="*/ 0 w 324"/>
                <a:gd name="T5" fmla="*/ 0 h 343"/>
                <a:gd name="T6" fmla="*/ 0 w 324"/>
                <a:gd name="T7" fmla="*/ 0 h 343"/>
                <a:gd name="T8" fmla="*/ 0 w 324"/>
                <a:gd name="T9" fmla="*/ 0 h 343"/>
                <a:gd name="T10" fmla="*/ 0 w 324"/>
                <a:gd name="T11" fmla="*/ 0 h 343"/>
                <a:gd name="T12" fmla="*/ 0 w 324"/>
                <a:gd name="T13" fmla="*/ 0 h 343"/>
                <a:gd name="T14" fmla="*/ 0 w 324"/>
                <a:gd name="T15" fmla="*/ 0 h 343"/>
                <a:gd name="T16" fmla="*/ 0 w 324"/>
                <a:gd name="T17" fmla="*/ 0 h 343"/>
                <a:gd name="T18" fmla="*/ 0 w 324"/>
                <a:gd name="T19" fmla="*/ 0 h 343"/>
                <a:gd name="T20" fmla="*/ 0 w 324"/>
                <a:gd name="T21" fmla="*/ 0 h 343"/>
                <a:gd name="T22" fmla="*/ 0 w 324"/>
                <a:gd name="T23" fmla="*/ 0 h 343"/>
                <a:gd name="T24" fmla="*/ 0 w 324"/>
                <a:gd name="T25" fmla="*/ 0 h 343"/>
                <a:gd name="T26" fmla="*/ 0 w 324"/>
                <a:gd name="T27" fmla="*/ 0 h 343"/>
                <a:gd name="T28" fmla="*/ 0 w 324"/>
                <a:gd name="T29" fmla="*/ 0 h 343"/>
                <a:gd name="T30" fmla="*/ 0 w 324"/>
                <a:gd name="T31" fmla="*/ 0 h 343"/>
                <a:gd name="T32" fmla="*/ 0 w 324"/>
                <a:gd name="T33" fmla="*/ 0 h 343"/>
                <a:gd name="T34" fmla="*/ 0 w 324"/>
                <a:gd name="T35" fmla="*/ 0 h 343"/>
                <a:gd name="T36" fmla="*/ 0 w 324"/>
                <a:gd name="T37" fmla="*/ 0 h 343"/>
                <a:gd name="T38" fmla="*/ 0 w 324"/>
                <a:gd name="T39" fmla="*/ 0 h 343"/>
                <a:gd name="T40" fmla="*/ 0 w 324"/>
                <a:gd name="T41" fmla="*/ 0 h 343"/>
                <a:gd name="T42" fmla="*/ 0 w 324"/>
                <a:gd name="T43" fmla="*/ 0 h 343"/>
                <a:gd name="T44" fmla="*/ 0 w 324"/>
                <a:gd name="T45" fmla="*/ 0 h 343"/>
                <a:gd name="T46" fmla="*/ 0 w 324"/>
                <a:gd name="T47" fmla="*/ 0 h 343"/>
                <a:gd name="T48" fmla="*/ 0 w 324"/>
                <a:gd name="T49" fmla="*/ 0 h 343"/>
                <a:gd name="T50" fmla="*/ 0 w 324"/>
                <a:gd name="T51" fmla="*/ 0 h 343"/>
                <a:gd name="T52" fmla="*/ 0 w 324"/>
                <a:gd name="T53" fmla="*/ 0 h 343"/>
                <a:gd name="T54" fmla="*/ 0 w 324"/>
                <a:gd name="T55" fmla="*/ 0 h 343"/>
                <a:gd name="T56" fmla="*/ 0 w 324"/>
                <a:gd name="T57" fmla="*/ 0 h 343"/>
                <a:gd name="T58" fmla="*/ 0 w 324"/>
                <a:gd name="T59" fmla="*/ 0 h 343"/>
                <a:gd name="T60" fmla="*/ 0 w 324"/>
                <a:gd name="T61" fmla="*/ 0 h 343"/>
                <a:gd name="T62" fmla="*/ 0 w 324"/>
                <a:gd name="T63" fmla="*/ 0 h 343"/>
                <a:gd name="T64" fmla="*/ 0 w 324"/>
                <a:gd name="T65" fmla="*/ 0 h 343"/>
                <a:gd name="T66" fmla="*/ 0 w 324"/>
                <a:gd name="T67" fmla="*/ 0 h 343"/>
                <a:gd name="T68" fmla="*/ 0 w 324"/>
                <a:gd name="T69" fmla="*/ 0 h 343"/>
                <a:gd name="T70" fmla="*/ 0 w 324"/>
                <a:gd name="T71" fmla="*/ 0 h 343"/>
                <a:gd name="T72" fmla="*/ 0 w 324"/>
                <a:gd name="T73" fmla="*/ 0 h 343"/>
                <a:gd name="T74" fmla="*/ 0 w 324"/>
                <a:gd name="T75" fmla="*/ 0 h 343"/>
                <a:gd name="T76" fmla="*/ 0 w 324"/>
                <a:gd name="T77" fmla="*/ 0 h 3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24" h="343">
                  <a:moveTo>
                    <a:pt x="0" y="174"/>
                  </a:moveTo>
                  <a:lnTo>
                    <a:pt x="2" y="142"/>
                  </a:lnTo>
                  <a:lnTo>
                    <a:pt x="10" y="111"/>
                  </a:lnTo>
                  <a:lnTo>
                    <a:pt x="21" y="84"/>
                  </a:lnTo>
                  <a:lnTo>
                    <a:pt x="36" y="59"/>
                  </a:lnTo>
                  <a:lnTo>
                    <a:pt x="55" y="39"/>
                  </a:lnTo>
                  <a:lnTo>
                    <a:pt x="79" y="23"/>
                  </a:lnTo>
                  <a:lnTo>
                    <a:pt x="105" y="11"/>
                  </a:lnTo>
                  <a:lnTo>
                    <a:pt x="135" y="3"/>
                  </a:lnTo>
                  <a:lnTo>
                    <a:pt x="168" y="0"/>
                  </a:lnTo>
                  <a:lnTo>
                    <a:pt x="198" y="3"/>
                  </a:lnTo>
                  <a:lnTo>
                    <a:pt x="226" y="10"/>
                  </a:lnTo>
                  <a:lnTo>
                    <a:pt x="251" y="20"/>
                  </a:lnTo>
                  <a:lnTo>
                    <a:pt x="272" y="36"/>
                  </a:lnTo>
                  <a:lnTo>
                    <a:pt x="290" y="55"/>
                  </a:lnTo>
                  <a:lnTo>
                    <a:pt x="304" y="77"/>
                  </a:lnTo>
                  <a:lnTo>
                    <a:pt x="315" y="103"/>
                  </a:lnTo>
                  <a:lnTo>
                    <a:pt x="321" y="130"/>
                  </a:lnTo>
                  <a:lnTo>
                    <a:pt x="324" y="160"/>
                  </a:lnTo>
                  <a:lnTo>
                    <a:pt x="321" y="190"/>
                  </a:lnTo>
                  <a:lnTo>
                    <a:pt x="316" y="219"/>
                  </a:lnTo>
                  <a:lnTo>
                    <a:pt x="307" y="245"/>
                  </a:lnTo>
                  <a:lnTo>
                    <a:pt x="296" y="268"/>
                  </a:lnTo>
                  <a:lnTo>
                    <a:pt x="280" y="290"/>
                  </a:lnTo>
                  <a:lnTo>
                    <a:pt x="262" y="307"/>
                  </a:lnTo>
                  <a:lnTo>
                    <a:pt x="240" y="323"/>
                  </a:lnTo>
                  <a:lnTo>
                    <a:pt x="217" y="333"/>
                  </a:lnTo>
                  <a:lnTo>
                    <a:pt x="189" y="340"/>
                  </a:lnTo>
                  <a:lnTo>
                    <a:pt x="160" y="343"/>
                  </a:lnTo>
                  <a:lnTo>
                    <a:pt x="130" y="340"/>
                  </a:lnTo>
                  <a:lnTo>
                    <a:pt x="103" y="333"/>
                  </a:lnTo>
                  <a:lnTo>
                    <a:pt x="78" y="323"/>
                  </a:lnTo>
                  <a:lnTo>
                    <a:pt x="57" y="307"/>
                  </a:lnTo>
                  <a:lnTo>
                    <a:pt x="40" y="290"/>
                  </a:lnTo>
                  <a:lnTo>
                    <a:pt x="26" y="270"/>
                  </a:lnTo>
                  <a:lnTo>
                    <a:pt x="14" y="248"/>
                  </a:lnTo>
                  <a:lnTo>
                    <a:pt x="7" y="224"/>
                  </a:lnTo>
                  <a:lnTo>
                    <a:pt x="2" y="199"/>
                  </a:lnTo>
                  <a:lnTo>
                    <a:pt x="0" y="174"/>
                  </a:lnTo>
                  <a:close/>
                  <a:moveTo>
                    <a:pt x="271" y="185"/>
                  </a:moveTo>
                  <a:lnTo>
                    <a:pt x="271" y="159"/>
                  </a:lnTo>
                  <a:lnTo>
                    <a:pt x="268" y="134"/>
                  </a:lnTo>
                  <a:lnTo>
                    <a:pt x="264" y="110"/>
                  </a:lnTo>
                  <a:lnTo>
                    <a:pt x="258" y="89"/>
                  </a:lnTo>
                  <a:lnTo>
                    <a:pt x="249" y="69"/>
                  </a:lnTo>
                  <a:lnTo>
                    <a:pt x="237" y="52"/>
                  </a:lnTo>
                  <a:lnTo>
                    <a:pt x="223" y="37"/>
                  </a:lnTo>
                  <a:lnTo>
                    <a:pt x="207" y="26"/>
                  </a:lnTo>
                  <a:lnTo>
                    <a:pt x="186" y="19"/>
                  </a:lnTo>
                  <a:lnTo>
                    <a:pt x="162" y="17"/>
                  </a:lnTo>
                  <a:lnTo>
                    <a:pt x="140" y="19"/>
                  </a:lnTo>
                  <a:lnTo>
                    <a:pt x="120" y="26"/>
                  </a:lnTo>
                  <a:lnTo>
                    <a:pt x="103" y="36"/>
                  </a:lnTo>
                  <a:lnTo>
                    <a:pt x="88" y="49"/>
                  </a:lnTo>
                  <a:lnTo>
                    <a:pt x="75" y="65"/>
                  </a:lnTo>
                  <a:lnTo>
                    <a:pt x="65" y="83"/>
                  </a:lnTo>
                  <a:lnTo>
                    <a:pt x="59" y="104"/>
                  </a:lnTo>
                  <a:lnTo>
                    <a:pt x="54" y="127"/>
                  </a:lnTo>
                  <a:lnTo>
                    <a:pt x="53" y="149"/>
                  </a:lnTo>
                  <a:lnTo>
                    <a:pt x="54" y="184"/>
                  </a:lnTo>
                  <a:lnTo>
                    <a:pt x="59" y="214"/>
                  </a:lnTo>
                  <a:lnTo>
                    <a:pt x="65" y="242"/>
                  </a:lnTo>
                  <a:lnTo>
                    <a:pt x="75" y="266"/>
                  </a:lnTo>
                  <a:lnTo>
                    <a:pt x="88" y="287"/>
                  </a:lnTo>
                  <a:lnTo>
                    <a:pt x="103" y="304"/>
                  </a:lnTo>
                  <a:lnTo>
                    <a:pt x="121" y="316"/>
                  </a:lnTo>
                  <a:lnTo>
                    <a:pt x="142" y="324"/>
                  </a:lnTo>
                  <a:lnTo>
                    <a:pt x="166" y="326"/>
                  </a:lnTo>
                  <a:lnTo>
                    <a:pt x="187" y="324"/>
                  </a:lnTo>
                  <a:lnTo>
                    <a:pt x="207" y="318"/>
                  </a:lnTo>
                  <a:lnTo>
                    <a:pt x="223" y="309"/>
                  </a:lnTo>
                  <a:lnTo>
                    <a:pt x="236" y="297"/>
                  </a:lnTo>
                  <a:lnTo>
                    <a:pt x="248" y="281"/>
                  </a:lnTo>
                  <a:lnTo>
                    <a:pt x="257" y="264"/>
                  </a:lnTo>
                  <a:lnTo>
                    <a:pt x="263" y="246"/>
                  </a:lnTo>
                  <a:lnTo>
                    <a:pt x="267" y="226"/>
                  </a:lnTo>
                  <a:lnTo>
                    <a:pt x="271" y="206"/>
                  </a:lnTo>
                  <a:lnTo>
                    <a:pt x="271" y="185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5123" y="665"/>
              <a:ext cx="71" cy="82"/>
            </a:xfrm>
            <a:custGeom>
              <a:avLst/>
              <a:gdLst>
                <a:gd name="T0" fmla="*/ 0 w 270"/>
                <a:gd name="T1" fmla="*/ 0 h 331"/>
                <a:gd name="T2" fmla="*/ 0 w 270"/>
                <a:gd name="T3" fmla="*/ 0 h 331"/>
                <a:gd name="T4" fmla="*/ 0 w 270"/>
                <a:gd name="T5" fmla="*/ 0 h 331"/>
                <a:gd name="T6" fmla="*/ 0 w 270"/>
                <a:gd name="T7" fmla="*/ 0 h 331"/>
                <a:gd name="T8" fmla="*/ 0 w 270"/>
                <a:gd name="T9" fmla="*/ 0 h 331"/>
                <a:gd name="T10" fmla="*/ 0 w 270"/>
                <a:gd name="T11" fmla="*/ 0 h 331"/>
                <a:gd name="T12" fmla="*/ 0 w 270"/>
                <a:gd name="T13" fmla="*/ 0 h 331"/>
                <a:gd name="T14" fmla="*/ 0 w 270"/>
                <a:gd name="T15" fmla="*/ 0 h 331"/>
                <a:gd name="T16" fmla="*/ 0 w 270"/>
                <a:gd name="T17" fmla="*/ 0 h 331"/>
                <a:gd name="T18" fmla="*/ 0 w 270"/>
                <a:gd name="T19" fmla="*/ 0 h 331"/>
                <a:gd name="T20" fmla="*/ 0 w 270"/>
                <a:gd name="T21" fmla="*/ 0 h 331"/>
                <a:gd name="T22" fmla="*/ 0 w 270"/>
                <a:gd name="T23" fmla="*/ 0 h 331"/>
                <a:gd name="T24" fmla="*/ 0 w 270"/>
                <a:gd name="T25" fmla="*/ 0 h 331"/>
                <a:gd name="T26" fmla="*/ 0 w 270"/>
                <a:gd name="T27" fmla="*/ 0 h 331"/>
                <a:gd name="T28" fmla="*/ 0 w 270"/>
                <a:gd name="T29" fmla="*/ 0 h 331"/>
                <a:gd name="T30" fmla="*/ 0 w 270"/>
                <a:gd name="T31" fmla="*/ 0 h 331"/>
                <a:gd name="T32" fmla="*/ 0 w 270"/>
                <a:gd name="T33" fmla="*/ 0 h 331"/>
                <a:gd name="T34" fmla="*/ 0 w 270"/>
                <a:gd name="T35" fmla="*/ 0 h 331"/>
                <a:gd name="T36" fmla="*/ 0 w 270"/>
                <a:gd name="T37" fmla="*/ 0 h 331"/>
                <a:gd name="T38" fmla="*/ 0 w 270"/>
                <a:gd name="T39" fmla="*/ 0 h 331"/>
                <a:gd name="T40" fmla="*/ 0 w 270"/>
                <a:gd name="T41" fmla="*/ 0 h 331"/>
                <a:gd name="T42" fmla="*/ 0 w 270"/>
                <a:gd name="T43" fmla="*/ 0 h 331"/>
                <a:gd name="T44" fmla="*/ 0 w 270"/>
                <a:gd name="T45" fmla="*/ 0 h 331"/>
                <a:gd name="T46" fmla="*/ 0 w 270"/>
                <a:gd name="T47" fmla="*/ 0 h 331"/>
                <a:gd name="T48" fmla="*/ 0 w 270"/>
                <a:gd name="T49" fmla="*/ 0 h 331"/>
                <a:gd name="T50" fmla="*/ 0 w 270"/>
                <a:gd name="T51" fmla="*/ 0 h 331"/>
                <a:gd name="T52" fmla="*/ 0 w 270"/>
                <a:gd name="T53" fmla="*/ 0 h 331"/>
                <a:gd name="T54" fmla="*/ 0 w 270"/>
                <a:gd name="T55" fmla="*/ 0 h 331"/>
                <a:gd name="T56" fmla="*/ 0 w 270"/>
                <a:gd name="T57" fmla="*/ 0 h 331"/>
                <a:gd name="T58" fmla="*/ 0 w 270"/>
                <a:gd name="T59" fmla="*/ 0 h 331"/>
                <a:gd name="T60" fmla="*/ 0 w 270"/>
                <a:gd name="T61" fmla="*/ 0 h 331"/>
                <a:gd name="T62" fmla="*/ 0 w 270"/>
                <a:gd name="T63" fmla="*/ 0 h 331"/>
                <a:gd name="T64" fmla="*/ 0 w 270"/>
                <a:gd name="T65" fmla="*/ 0 h 331"/>
                <a:gd name="T66" fmla="*/ 0 w 270"/>
                <a:gd name="T67" fmla="*/ 0 h 331"/>
                <a:gd name="T68" fmla="*/ 0 w 270"/>
                <a:gd name="T69" fmla="*/ 0 h 331"/>
                <a:gd name="T70" fmla="*/ 0 w 270"/>
                <a:gd name="T71" fmla="*/ 0 h 331"/>
                <a:gd name="T72" fmla="*/ 0 w 270"/>
                <a:gd name="T73" fmla="*/ 0 h 331"/>
                <a:gd name="T74" fmla="*/ 0 w 270"/>
                <a:gd name="T75" fmla="*/ 0 h 331"/>
                <a:gd name="T76" fmla="*/ 0 w 270"/>
                <a:gd name="T77" fmla="*/ 0 h 331"/>
                <a:gd name="T78" fmla="*/ 0 w 270"/>
                <a:gd name="T79" fmla="*/ 0 h 331"/>
                <a:gd name="T80" fmla="*/ 0 w 270"/>
                <a:gd name="T81" fmla="*/ 0 h 331"/>
                <a:gd name="T82" fmla="*/ 0 w 270"/>
                <a:gd name="T83" fmla="*/ 0 h 331"/>
                <a:gd name="T84" fmla="*/ 0 w 270"/>
                <a:gd name="T85" fmla="*/ 0 h 331"/>
                <a:gd name="T86" fmla="*/ 0 w 270"/>
                <a:gd name="T87" fmla="*/ 0 h 331"/>
                <a:gd name="T88" fmla="*/ 0 w 270"/>
                <a:gd name="T89" fmla="*/ 0 h 331"/>
                <a:gd name="T90" fmla="*/ 0 w 270"/>
                <a:gd name="T91" fmla="*/ 0 h 331"/>
                <a:gd name="T92" fmla="*/ 0 w 270"/>
                <a:gd name="T93" fmla="*/ 0 h 331"/>
                <a:gd name="T94" fmla="*/ 0 w 270"/>
                <a:gd name="T95" fmla="*/ 0 h 3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0" h="331">
                  <a:moveTo>
                    <a:pt x="56" y="77"/>
                  </a:moveTo>
                  <a:lnTo>
                    <a:pt x="56" y="57"/>
                  </a:lnTo>
                  <a:lnTo>
                    <a:pt x="55" y="43"/>
                  </a:lnTo>
                  <a:lnTo>
                    <a:pt x="54" y="33"/>
                  </a:lnTo>
                  <a:lnTo>
                    <a:pt x="52" y="27"/>
                  </a:lnTo>
                  <a:lnTo>
                    <a:pt x="49" y="24"/>
                  </a:lnTo>
                  <a:lnTo>
                    <a:pt x="43" y="22"/>
                  </a:lnTo>
                  <a:lnTo>
                    <a:pt x="0" y="8"/>
                  </a:lnTo>
                  <a:lnTo>
                    <a:pt x="0" y="0"/>
                  </a:lnTo>
                  <a:lnTo>
                    <a:pt x="62" y="4"/>
                  </a:lnTo>
                  <a:lnTo>
                    <a:pt x="121" y="5"/>
                  </a:lnTo>
                  <a:lnTo>
                    <a:pt x="194" y="4"/>
                  </a:lnTo>
                  <a:lnTo>
                    <a:pt x="263" y="0"/>
                  </a:lnTo>
                  <a:lnTo>
                    <a:pt x="263" y="14"/>
                  </a:lnTo>
                  <a:lnTo>
                    <a:pt x="262" y="28"/>
                  </a:lnTo>
                  <a:lnTo>
                    <a:pt x="262" y="39"/>
                  </a:lnTo>
                  <a:lnTo>
                    <a:pt x="262" y="50"/>
                  </a:lnTo>
                  <a:lnTo>
                    <a:pt x="263" y="63"/>
                  </a:lnTo>
                  <a:lnTo>
                    <a:pt x="263" y="76"/>
                  </a:lnTo>
                  <a:lnTo>
                    <a:pt x="257" y="76"/>
                  </a:lnTo>
                  <a:lnTo>
                    <a:pt x="243" y="38"/>
                  </a:lnTo>
                  <a:lnTo>
                    <a:pt x="240" y="33"/>
                  </a:lnTo>
                  <a:lnTo>
                    <a:pt x="237" y="28"/>
                  </a:lnTo>
                  <a:lnTo>
                    <a:pt x="233" y="26"/>
                  </a:lnTo>
                  <a:lnTo>
                    <a:pt x="224" y="24"/>
                  </a:lnTo>
                  <a:lnTo>
                    <a:pt x="213" y="24"/>
                  </a:lnTo>
                  <a:lnTo>
                    <a:pt x="197" y="23"/>
                  </a:lnTo>
                  <a:lnTo>
                    <a:pt x="174" y="23"/>
                  </a:lnTo>
                  <a:lnTo>
                    <a:pt x="147" y="24"/>
                  </a:lnTo>
                  <a:lnTo>
                    <a:pt x="122" y="24"/>
                  </a:lnTo>
                  <a:lnTo>
                    <a:pt x="102" y="24"/>
                  </a:lnTo>
                  <a:lnTo>
                    <a:pt x="101" y="52"/>
                  </a:lnTo>
                  <a:lnTo>
                    <a:pt x="100" y="83"/>
                  </a:lnTo>
                  <a:lnTo>
                    <a:pt x="100" y="147"/>
                  </a:lnTo>
                  <a:lnTo>
                    <a:pt x="153" y="147"/>
                  </a:lnTo>
                  <a:lnTo>
                    <a:pt x="177" y="147"/>
                  </a:lnTo>
                  <a:lnTo>
                    <a:pt x="194" y="145"/>
                  </a:lnTo>
                  <a:lnTo>
                    <a:pt x="206" y="145"/>
                  </a:lnTo>
                  <a:lnTo>
                    <a:pt x="214" y="143"/>
                  </a:lnTo>
                  <a:lnTo>
                    <a:pt x="220" y="141"/>
                  </a:lnTo>
                  <a:lnTo>
                    <a:pt x="223" y="138"/>
                  </a:lnTo>
                  <a:lnTo>
                    <a:pt x="225" y="134"/>
                  </a:lnTo>
                  <a:lnTo>
                    <a:pt x="239" y="98"/>
                  </a:lnTo>
                  <a:lnTo>
                    <a:pt x="246" y="98"/>
                  </a:lnTo>
                  <a:lnTo>
                    <a:pt x="246" y="127"/>
                  </a:lnTo>
                  <a:lnTo>
                    <a:pt x="245" y="155"/>
                  </a:lnTo>
                  <a:lnTo>
                    <a:pt x="246" y="187"/>
                  </a:lnTo>
                  <a:lnTo>
                    <a:pt x="246" y="218"/>
                  </a:lnTo>
                  <a:lnTo>
                    <a:pt x="239" y="218"/>
                  </a:lnTo>
                  <a:lnTo>
                    <a:pt x="225" y="179"/>
                  </a:lnTo>
                  <a:lnTo>
                    <a:pt x="223" y="175"/>
                  </a:lnTo>
                  <a:lnTo>
                    <a:pt x="220" y="171"/>
                  </a:lnTo>
                  <a:lnTo>
                    <a:pt x="214" y="169"/>
                  </a:lnTo>
                  <a:lnTo>
                    <a:pt x="206" y="168"/>
                  </a:lnTo>
                  <a:lnTo>
                    <a:pt x="194" y="167"/>
                  </a:lnTo>
                  <a:lnTo>
                    <a:pt x="177" y="166"/>
                  </a:lnTo>
                  <a:lnTo>
                    <a:pt x="153" y="166"/>
                  </a:lnTo>
                  <a:lnTo>
                    <a:pt x="100" y="166"/>
                  </a:lnTo>
                  <a:lnTo>
                    <a:pt x="100" y="236"/>
                  </a:lnTo>
                  <a:lnTo>
                    <a:pt x="101" y="271"/>
                  </a:lnTo>
                  <a:lnTo>
                    <a:pt x="102" y="306"/>
                  </a:lnTo>
                  <a:lnTo>
                    <a:pt x="139" y="307"/>
                  </a:lnTo>
                  <a:lnTo>
                    <a:pt x="173" y="307"/>
                  </a:lnTo>
                  <a:lnTo>
                    <a:pt x="197" y="307"/>
                  </a:lnTo>
                  <a:lnTo>
                    <a:pt x="214" y="307"/>
                  </a:lnTo>
                  <a:lnTo>
                    <a:pt x="226" y="307"/>
                  </a:lnTo>
                  <a:lnTo>
                    <a:pt x="234" y="305"/>
                  </a:lnTo>
                  <a:lnTo>
                    <a:pt x="238" y="304"/>
                  </a:lnTo>
                  <a:lnTo>
                    <a:pt x="241" y="300"/>
                  </a:lnTo>
                  <a:lnTo>
                    <a:pt x="246" y="293"/>
                  </a:lnTo>
                  <a:lnTo>
                    <a:pt x="251" y="282"/>
                  </a:lnTo>
                  <a:lnTo>
                    <a:pt x="257" y="267"/>
                  </a:lnTo>
                  <a:lnTo>
                    <a:pt x="262" y="246"/>
                  </a:lnTo>
                  <a:lnTo>
                    <a:pt x="270" y="246"/>
                  </a:lnTo>
                  <a:lnTo>
                    <a:pt x="267" y="269"/>
                  </a:lnTo>
                  <a:lnTo>
                    <a:pt x="266" y="292"/>
                  </a:lnTo>
                  <a:lnTo>
                    <a:pt x="266" y="331"/>
                  </a:lnTo>
                  <a:lnTo>
                    <a:pt x="252" y="330"/>
                  </a:lnTo>
                  <a:lnTo>
                    <a:pt x="233" y="329"/>
                  </a:lnTo>
                  <a:lnTo>
                    <a:pt x="211" y="329"/>
                  </a:lnTo>
                  <a:lnTo>
                    <a:pt x="188" y="327"/>
                  </a:lnTo>
                  <a:lnTo>
                    <a:pt x="167" y="326"/>
                  </a:lnTo>
                  <a:lnTo>
                    <a:pt x="147" y="326"/>
                  </a:lnTo>
                  <a:lnTo>
                    <a:pt x="132" y="326"/>
                  </a:lnTo>
                  <a:lnTo>
                    <a:pt x="86" y="327"/>
                  </a:lnTo>
                  <a:lnTo>
                    <a:pt x="41" y="329"/>
                  </a:lnTo>
                  <a:lnTo>
                    <a:pt x="0" y="331"/>
                  </a:lnTo>
                  <a:lnTo>
                    <a:pt x="0" y="323"/>
                  </a:lnTo>
                  <a:lnTo>
                    <a:pt x="40" y="310"/>
                  </a:lnTo>
                  <a:lnTo>
                    <a:pt x="47" y="308"/>
                  </a:lnTo>
                  <a:lnTo>
                    <a:pt x="51" y="305"/>
                  </a:lnTo>
                  <a:lnTo>
                    <a:pt x="53" y="300"/>
                  </a:lnTo>
                  <a:lnTo>
                    <a:pt x="55" y="292"/>
                  </a:lnTo>
                  <a:lnTo>
                    <a:pt x="56" y="281"/>
                  </a:lnTo>
                  <a:lnTo>
                    <a:pt x="56" y="264"/>
                  </a:lnTo>
                  <a:lnTo>
                    <a:pt x="56" y="77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5211" y="665"/>
              <a:ext cx="65" cy="82"/>
            </a:xfrm>
            <a:custGeom>
              <a:avLst/>
              <a:gdLst>
                <a:gd name="T0" fmla="*/ 0 w 267"/>
                <a:gd name="T1" fmla="*/ 0 h 331"/>
                <a:gd name="T2" fmla="*/ 0 w 267"/>
                <a:gd name="T3" fmla="*/ 0 h 331"/>
                <a:gd name="T4" fmla="*/ 0 w 267"/>
                <a:gd name="T5" fmla="*/ 0 h 331"/>
                <a:gd name="T6" fmla="*/ 0 w 267"/>
                <a:gd name="T7" fmla="*/ 0 h 331"/>
                <a:gd name="T8" fmla="*/ 0 w 267"/>
                <a:gd name="T9" fmla="*/ 0 h 331"/>
                <a:gd name="T10" fmla="*/ 0 w 267"/>
                <a:gd name="T11" fmla="*/ 0 h 331"/>
                <a:gd name="T12" fmla="*/ 0 w 267"/>
                <a:gd name="T13" fmla="*/ 0 h 331"/>
                <a:gd name="T14" fmla="*/ 0 w 267"/>
                <a:gd name="T15" fmla="*/ 0 h 331"/>
                <a:gd name="T16" fmla="*/ 0 w 267"/>
                <a:gd name="T17" fmla="*/ 0 h 331"/>
                <a:gd name="T18" fmla="*/ 0 w 267"/>
                <a:gd name="T19" fmla="*/ 0 h 331"/>
                <a:gd name="T20" fmla="*/ 0 w 267"/>
                <a:gd name="T21" fmla="*/ 0 h 331"/>
                <a:gd name="T22" fmla="*/ 0 w 267"/>
                <a:gd name="T23" fmla="*/ 0 h 331"/>
                <a:gd name="T24" fmla="*/ 0 w 267"/>
                <a:gd name="T25" fmla="*/ 0 h 331"/>
                <a:gd name="T26" fmla="*/ 0 w 267"/>
                <a:gd name="T27" fmla="*/ 0 h 331"/>
                <a:gd name="T28" fmla="*/ 0 w 267"/>
                <a:gd name="T29" fmla="*/ 0 h 331"/>
                <a:gd name="T30" fmla="*/ 0 w 267"/>
                <a:gd name="T31" fmla="*/ 0 h 331"/>
                <a:gd name="T32" fmla="*/ 0 w 267"/>
                <a:gd name="T33" fmla="*/ 0 h 331"/>
                <a:gd name="T34" fmla="*/ 0 w 267"/>
                <a:gd name="T35" fmla="*/ 0 h 331"/>
                <a:gd name="T36" fmla="*/ 0 w 267"/>
                <a:gd name="T37" fmla="*/ 0 h 331"/>
                <a:gd name="T38" fmla="*/ 0 w 267"/>
                <a:gd name="T39" fmla="*/ 0 h 331"/>
                <a:gd name="T40" fmla="*/ 0 w 267"/>
                <a:gd name="T41" fmla="*/ 0 h 331"/>
                <a:gd name="T42" fmla="*/ 0 w 267"/>
                <a:gd name="T43" fmla="*/ 0 h 331"/>
                <a:gd name="T44" fmla="*/ 0 w 267"/>
                <a:gd name="T45" fmla="*/ 0 h 331"/>
                <a:gd name="T46" fmla="*/ 0 w 267"/>
                <a:gd name="T47" fmla="*/ 0 h 331"/>
                <a:gd name="T48" fmla="*/ 0 w 267"/>
                <a:gd name="T49" fmla="*/ 0 h 331"/>
                <a:gd name="T50" fmla="*/ 0 w 267"/>
                <a:gd name="T51" fmla="*/ 0 h 331"/>
                <a:gd name="T52" fmla="*/ 0 w 267"/>
                <a:gd name="T53" fmla="*/ 0 h 331"/>
                <a:gd name="T54" fmla="*/ 0 w 267"/>
                <a:gd name="T55" fmla="*/ 0 h 331"/>
                <a:gd name="T56" fmla="*/ 0 w 267"/>
                <a:gd name="T57" fmla="*/ 0 h 331"/>
                <a:gd name="T58" fmla="*/ 0 w 267"/>
                <a:gd name="T59" fmla="*/ 0 h 331"/>
                <a:gd name="T60" fmla="*/ 0 w 267"/>
                <a:gd name="T61" fmla="*/ 0 h 331"/>
                <a:gd name="T62" fmla="*/ 0 w 267"/>
                <a:gd name="T63" fmla="*/ 0 h 331"/>
                <a:gd name="T64" fmla="*/ 0 w 267"/>
                <a:gd name="T65" fmla="*/ 0 h 331"/>
                <a:gd name="T66" fmla="*/ 0 w 267"/>
                <a:gd name="T67" fmla="*/ 0 h 331"/>
                <a:gd name="T68" fmla="*/ 0 w 267"/>
                <a:gd name="T69" fmla="*/ 0 h 331"/>
                <a:gd name="T70" fmla="*/ 0 w 267"/>
                <a:gd name="T71" fmla="*/ 0 h 331"/>
                <a:gd name="T72" fmla="*/ 0 w 267"/>
                <a:gd name="T73" fmla="*/ 0 h 331"/>
                <a:gd name="T74" fmla="*/ 0 w 267"/>
                <a:gd name="T75" fmla="*/ 0 h 331"/>
                <a:gd name="T76" fmla="*/ 0 w 267"/>
                <a:gd name="T77" fmla="*/ 0 h 331"/>
                <a:gd name="T78" fmla="*/ 0 w 267"/>
                <a:gd name="T79" fmla="*/ 0 h 331"/>
                <a:gd name="T80" fmla="*/ 0 w 267"/>
                <a:gd name="T81" fmla="*/ 0 h 331"/>
                <a:gd name="T82" fmla="*/ 0 w 267"/>
                <a:gd name="T83" fmla="*/ 0 h 331"/>
                <a:gd name="T84" fmla="*/ 0 w 267"/>
                <a:gd name="T85" fmla="*/ 0 h 331"/>
                <a:gd name="T86" fmla="*/ 0 w 267"/>
                <a:gd name="T87" fmla="*/ 0 h 331"/>
                <a:gd name="T88" fmla="*/ 0 w 267"/>
                <a:gd name="T89" fmla="*/ 0 h 331"/>
                <a:gd name="T90" fmla="*/ 0 w 267"/>
                <a:gd name="T91" fmla="*/ 0 h 331"/>
                <a:gd name="T92" fmla="*/ 0 w 267"/>
                <a:gd name="T93" fmla="*/ 0 h 331"/>
                <a:gd name="T94" fmla="*/ 0 w 267"/>
                <a:gd name="T95" fmla="*/ 0 h 331"/>
                <a:gd name="T96" fmla="*/ 0 w 267"/>
                <a:gd name="T97" fmla="*/ 0 h 331"/>
                <a:gd name="T98" fmla="*/ 0 w 267"/>
                <a:gd name="T99" fmla="*/ 0 h 331"/>
                <a:gd name="T100" fmla="*/ 0 w 267"/>
                <a:gd name="T101" fmla="*/ 0 h 331"/>
                <a:gd name="T102" fmla="*/ 0 w 267"/>
                <a:gd name="T103" fmla="*/ 0 h 331"/>
                <a:gd name="T104" fmla="*/ 0 w 267"/>
                <a:gd name="T105" fmla="*/ 0 h 331"/>
                <a:gd name="T106" fmla="*/ 0 w 267"/>
                <a:gd name="T107" fmla="*/ 0 h 331"/>
                <a:gd name="T108" fmla="*/ 0 w 267"/>
                <a:gd name="T109" fmla="*/ 0 h 3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7" h="331">
                  <a:moveTo>
                    <a:pt x="0" y="0"/>
                  </a:moveTo>
                  <a:lnTo>
                    <a:pt x="67" y="4"/>
                  </a:lnTo>
                  <a:lnTo>
                    <a:pt x="133" y="5"/>
                  </a:lnTo>
                  <a:lnTo>
                    <a:pt x="200" y="4"/>
                  </a:lnTo>
                  <a:lnTo>
                    <a:pt x="267" y="0"/>
                  </a:lnTo>
                  <a:lnTo>
                    <a:pt x="267" y="88"/>
                  </a:lnTo>
                  <a:lnTo>
                    <a:pt x="260" y="88"/>
                  </a:lnTo>
                  <a:lnTo>
                    <a:pt x="244" y="47"/>
                  </a:lnTo>
                  <a:lnTo>
                    <a:pt x="241" y="40"/>
                  </a:lnTo>
                  <a:lnTo>
                    <a:pt x="238" y="36"/>
                  </a:lnTo>
                  <a:lnTo>
                    <a:pt x="232" y="33"/>
                  </a:lnTo>
                  <a:lnTo>
                    <a:pt x="226" y="31"/>
                  </a:lnTo>
                  <a:lnTo>
                    <a:pt x="215" y="28"/>
                  </a:lnTo>
                  <a:lnTo>
                    <a:pt x="200" y="27"/>
                  </a:lnTo>
                  <a:lnTo>
                    <a:pt x="181" y="27"/>
                  </a:lnTo>
                  <a:lnTo>
                    <a:pt x="155" y="27"/>
                  </a:lnTo>
                  <a:lnTo>
                    <a:pt x="155" y="252"/>
                  </a:lnTo>
                  <a:lnTo>
                    <a:pt x="155" y="268"/>
                  </a:lnTo>
                  <a:lnTo>
                    <a:pt x="156" y="281"/>
                  </a:lnTo>
                  <a:lnTo>
                    <a:pt x="157" y="291"/>
                  </a:lnTo>
                  <a:lnTo>
                    <a:pt x="159" y="297"/>
                  </a:lnTo>
                  <a:lnTo>
                    <a:pt x="162" y="301"/>
                  </a:lnTo>
                  <a:lnTo>
                    <a:pt x="168" y="306"/>
                  </a:lnTo>
                  <a:lnTo>
                    <a:pt x="177" y="310"/>
                  </a:lnTo>
                  <a:lnTo>
                    <a:pt x="191" y="317"/>
                  </a:lnTo>
                  <a:lnTo>
                    <a:pt x="212" y="323"/>
                  </a:lnTo>
                  <a:lnTo>
                    <a:pt x="212" y="331"/>
                  </a:lnTo>
                  <a:lnTo>
                    <a:pt x="188" y="329"/>
                  </a:lnTo>
                  <a:lnTo>
                    <a:pt x="162" y="327"/>
                  </a:lnTo>
                  <a:lnTo>
                    <a:pt x="133" y="326"/>
                  </a:lnTo>
                  <a:lnTo>
                    <a:pt x="104" y="327"/>
                  </a:lnTo>
                  <a:lnTo>
                    <a:pt x="79" y="329"/>
                  </a:lnTo>
                  <a:lnTo>
                    <a:pt x="55" y="331"/>
                  </a:lnTo>
                  <a:lnTo>
                    <a:pt x="55" y="323"/>
                  </a:lnTo>
                  <a:lnTo>
                    <a:pt x="75" y="317"/>
                  </a:lnTo>
                  <a:lnTo>
                    <a:pt x="90" y="310"/>
                  </a:lnTo>
                  <a:lnTo>
                    <a:pt x="99" y="306"/>
                  </a:lnTo>
                  <a:lnTo>
                    <a:pt x="105" y="301"/>
                  </a:lnTo>
                  <a:lnTo>
                    <a:pt x="107" y="297"/>
                  </a:lnTo>
                  <a:lnTo>
                    <a:pt x="109" y="291"/>
                  </a:lnTo>
                  <a:lnTo>
                    <a:pt x="110" y="281"/>
                  </a:lnTo>
                  <a:lnTo>
                    <a:pt x="111" y="268"/>
                  </a:lnTo>
                  <a:lnTo>
                    <a:pt x="111" y="252"/>
                  </a:lnTo>
                  <a:lnTo>
                    <a:pt x="111" y="27"/>
                  </a:lnTo>
                  <a:lnTo>
                    <a:pt x="86" y="27"/>
                  </a:lnTo>
                  <a:lnTo>
                    <a:pt x="66" y="27"/>
                  </a:lnTo>
                  <a:lnTo>
                    <a:pt x="52" y="28"/>
                  </a:lnTo>
                  <a:lnTo>
                    <a:pt x="41" y="31"/>
                  </a:lnTo>
                  <a:lnTo>
                    <a:pt x="33" y="33"/>
                  </a:lnTo>
                  <a:lnTo>
                    <a:pt x="28" y="36"/>
                  </a:lnTo>
                  <a:lnTo>
                    <a:pt x="25" y="40"/>
                  </a:lnTo>
                  <a:lnTo>
                    <a:pt x="23" y="47"/>
                  </a:lnTo>
                  <a:lnTo>
                    <a:pt x="6" y="88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5295" y="665"/>
              <a:ext cx="85" cy="82"/>
            </a:xfrm>
            <a:custGeom>
              <a:avLst/>
              <a:gdLst>
                <a:gd name="T0" fmla="*/ 0 w 351"/>
                <a:gd name="T1" fmla="*/ 0 h 331"/>
                <a:gd name="T2" fmla="*/ 0 w 351"/>
                <a:gd name="T3" fmla="*/ 0 h 331"/>
                <a:gd name="T4" fmla="*/ 0 w 351"/>
                <a:gd name="T5" fmla="*/ 0 h 331"/>
                <a:gd name="T6" fmla="*/ 0 w 351"/>
                <a:gd name="T7" fmla="*/ 0 h 331"/>
                <a:gd name="T8" fmla="*/ 0 w 351"/>
                <a:gd name="T9" fmla="*/ 0 h 331"/>
                <a:gd name="T10" fmla="*/ 0 w 351"/>
                <a:gd name="T11" fmla="*/ 0 h 331"/>
                <a:gd name="T12" fmla="*/ 0 w 351"/>
                <a:gd name="T13" fmla="*/ 0 h 331"/>
                <a:gd name="T14" fmla="*/ 0 w 351"/>
                <a:gd name="T15" fmla="*/ 0 h 331"/>
                <a:gd name="T16" fmla="*/ 0 w 351"/>
                <a:gd name="T17" fmla="*/ 0 h 331"/>
                <a:gd name="T18" fmla="*/ 0 w 351"/>
                <a:gd name="T19" fmla="*/ 0 h 331"/>
                <a:gd name="T20" fmla="*/ 0 w 351"/>
                <a:gd name="T21" fmla="*/ 0 h 331"/>
                <a:gd name="T22" fmla="*/ 0 w 351"/>
                <a:gd name="T23" fmla="*/ 0 h 331"/>
                <a:gd name="T24" fmla="*/ 0 w 351"/>
                <a:gd name="T25" fmla="*/ 0 h 331"/>
                <a:gd name="T26" fmla="*/ 0 w 351"/>
                <a:gd name="T27" fmla="*/ 0 h 331"/>
                <a:gd name="T28" fmla="*/ 0 w 351"/>
                <a:gd name="T29" fmla="*/ 0 h 331"/>
                <a:gd name="T30" fmla="*/ 0 w 351"/>
                <a:gd name="T31" fmla="*/ 0 h 331"/>
                <a:gd name="T32" fmla="*/ 0 w 351"/>
                <a:gd name="T33" fmla="*/ 0 h 331"/>
                <a:gd name="T34" fmla="*/ 0 w 351"/>
                <a:gd name="T35" fmla="*/ 0 h 331"/>
                <a:gd name="T36" fmla="*/ 0 w 351"/>
                <a:gd name="T37" fmla="*/ 0 h 331"/>
                <a:gd name="T38" fmla="*/ 0 w 351"/>
                <a:gd name="T39" fmla="*/ 0 h 331"/>
                <a:gd name="T40" fmla="*/ 0 w 351"/>
                <a:gd name="T41" fmla="*/ 0 h 331"/>
                <a:gd name="T42" fmla="*/ 0 w 351"/>
                <a:gd name="T43" fmla="*/ 0 h 331"/>
                <a:gd name="T44" fmla="*/ 0 w 351"/>
                <a:gd name="T45" fmla="*/ 0 h 331"/>
                <a:gd name="T46" fmla="*/ 0 w 351"/>
                <a:gd name="T47" fmla="*/ 0 h 331"/>
                <a:gd name="T48" fmla="*/ 0 w 351"/>
                <a:gd name="T49" fmla="*/ 0 h 331"/>
                <a:gd name="T50" fmla="*/ 0 w 351"/>
                <a:gd name="T51" fmla="*/ 0 h 331"/>
                <a:gd name="T52" fmla="*/ 0 w 351"/>
                <a:gd name="T53" fmla="*/ 0 h 331"/>
                <a:gd name="T54" fmla="*/ 0 w 351"/>
                <a:gd name="T55" fmla="*/ 0 h 331"/>
                <a:gd name="T56" fmla="*/ 0 w 351"/>
                <a:gd name="T57" fmla="*/ 0 h 331"/>
                <a:gd name="T58" fmla="*/ 0 w 351"/>
                <a:gd name="T59" fmla="*/ 0 h 331"/>
                <a:gd name="T60" fmla="*/ 0 w 351"/>
                <a:gd name="T61" fmla="*/ 0 h 331"/>
                <a:gd name="T62" fmla="*/ 0 w 351"/>
                <a:gd name="T63" fmla="*/ 0 h 331"/>
                <a:gd name="T64" fmla="*/ 0 w 351"/>
                <a:gd name="T65" fmla="*/ 0 h 331"/>
                <a:gd name="T66" fmla="*/ 0 w 351"/>
                <a:gd name="T67" fmla="*/ 0 h 331"/>
                <a:gd name="T68" fmla="*/ 0 w 351"/>
                <a:gd name="T69" fmla="*/ 0 h 331"/>
                <a:gd name="T70" fmla="*/ 0 w 351"/>
                <a:gd name="T71" fmla="*/ 0 h 331"/>
                <a:gd name="T72" fmla="*/ 0 w 351"/>
                <a:gd name="T73" fmla="*/ 0 h 331"/>
                <a:gd name="T74" fmla="*/ 0 w 351"/>
                <a:gd name="T75" fmla="*/ 0 h 331"/>
                <a:gd name="T76" fmla="*/ 0 w 351"/>
                <a:gd name="T77" fmla="*/ 0 h 331"/>
                <a:gd name="T78" fmla="*/ 0 w 351"/>
                <a:gd name="T79" fmla="*/ 0 h 331"/>
                <a:gd name="T80" fmla="*/ 0 w 351"/>
                <a:gd name="T81" fmla="*/ 0 h 331"/>
                <a:gd name="T82" fmla="*/ 0 w 351"/>
                <a:gd name="T83" fmla="*/ 0 h 331"/>
                <a:gd name="T84" fmla="*/ 0 w 351"/>
                <a:gd name="T85" fmla="*/ 0 h 331"/>
                <a:gd name="T86" fmla="*/ 0 w 351"/>
                <a:gd name="T87" fmla="*/ 0 h 331"/>
                <a:gd name="T88" fmla="*/ 0 w 351"/>
                <a:gd name="T89" fmla="*/ 0 h 331"/>
                <a:gd name="T90" fmla="*/ 0 w 351"/>
                <a:gd name="T91" fmla="*/ 0 h 3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51" h="331">
                  <a:moveTo>
                    <a:pt x="0" y="323"/>
                  </a:moveTo>
                  <a:lnTo>
                    <a:pt x="40" y="310"/>
                  </a:lnTo>
                  <a:lnTo>
                    <a:pt x="46" y="308"/>
                  </a:lnTo>
                  <a:lnTo>
                    <a:pt x="50" y="305"/>
                  </a:lnTo>
                  <a:lnTo>
                    <a:pt x="53" y="300"/>
                  </a:lnTo>
                  <a:lnTo>
                    <a:pt x="55" y="292"/>
                  </a:lnTo>
                  <a:lnTo>
                    <a:pt x="56" y="281"/>
                  </a:lnTo>
                  <a:lnTo>
                    <a:pt x="56" y="264"/>
                  </a:lnTo>
                  <a:lnTo>
                    <a:pt x="56" y="77"/>
                  </a:lnTo>
                  <a:lnTo>
                    <a:pt x="56" y="57"/>
                  </a:lnTo>
                  <a:lnTo>
                    <a:pt x="55" y="43"/>
                  </a:lnTo>
                  <a:lnTo>
                    <a:pt x="54" y="33"/>
                  </a:lnTo>
                  <a:lnTo>
                    <a:pt x="52" y="27"/>
                  </a:lnTo>
                  <a:lnTo>
                    <a:pt x="48" y="24"/>
                  </a:lnTo>
                  <a:lnTo>
                    <a:pt x="43" y="22"/>
                  </a:lnTo>
                  <a:lnTo>
                    <a:pt x="0" y="8"/>
                  </a:lnTo>
                  <a:lnTo>
                    <a:pt x="0" y="0"/>
                  </a:lnTo>
                  <a:lnTo>
                    <a:pt x="39" y="4"/>
                  </a:lnTo>
                  <a:lnTo>
                    <a:pt x="76" y="5"/>
                  </a:lnTo>
                  <a:lnTo>
                    <a:pt x="115" y="4"/>
                  </a:lnTo>
                  <a:lnTo>
                    <a:pt x="155" y="0"/>
                  </a:lnTo>
                  <a:lnTo>
                    <a:pt x="155" y="8"/>
                  </a:lnTo>
                  <a:lnTo>
                    <a:pt x="117" y="20"/>
                  </a:lnTo>
                  <a:lnTo>
                    <a:pt x="109" y="23"/>
                  </a:lnTo>
                  <a:lnTo>
                    <a:pt x="104" y="27"/>
                  </a:lnTo>
                  <a:lnTo>
                    <a:pt x="101" y="33"/>
                  </a:lnTo>
                  <a:lnTo>
                    <a:pt x="100" y="41"/>
                  </a:lnTo>
                  <a:lnTo>
                    <a:pt x="100" y="54"/>
                  </a:lnTo>
                  <a:lnTo>
                    <a:pt x="100" y="147"/>
                  </a:lnTo>
                  <a:lnTo>
                    <a:pt x="251" y="147"/>
                  </a:lnTo>
                  <a:lnTo>
                    <a:pt x="251" y="54"/>
                  </a:lnTo>
                  <a:lnTo>
                    <a:pt x="251" y="41"/>
                  </a:lnTo>
                  <a:lnTo>
                    <a:pt x="250" y="33"/>
                  </a:lnTo>
                  <a:lnTo>
                    <a:pt x="247" y="27"/>
                  </a:lnTo>
                  <a:lnTo>
                    <a:pt x="241" y="23"/>
                  </a:lnTo>
                  <a:lnTo>
                    <a:pt x="234" y="20"/>
                  </a:lnTo>
                  <a:lnTo>
                    <a:pt x="195" y="8"/>
                  </a:lnTo>
                  <a:lnTo>
                    <a:pt x="195" y="0"/>
                  </a:lnTo>
                  <a:lnTo>
                    <a:pt x="236" y="4"/>
                  </a:lnTo>
                  <a:lnTo>
                    <a:pt x="275" y="5"/>
                  </a:lnTo>
                  <a:lnTo>
                    <a:pt x="312" y="4"/>
                  </a:lnTo>
                  <a:lnTo>
                    <a:pt x="351" y="0"/>
                  </a:lnTo>
                  <a:lnTo>
                    <a:pt x="351" y="8"/>
                  </a:lnTo>
                  <a:lnTo>
                    <a:pt x="307" y="22"/>
                  </a:lnTo>
                  <a:lnTo>
                    <a:pt x="303" y="24"/>
                  </a:lnTo>
                  <a:lnTo>
                    <a:pt x="299" y="27"/>
                  </a:lnTo>
                  <a:lnTo>
                    <a:pt x="297" y="33"/>
                  </a:lnTo>
                  <a:lnTo>
                    <a:pt x="296" y="43"/>
                  </a:lnTo>
                  <a:lnTo>
                    <a:pt x="294" y="57"/>
                  </a:lnTo>
                  <a:lnTo>
                    <a:pt x="294" y="77"/>
                  </a:lnTo>
                  <a:lnTo>
                    <a:pt x="294" y="264"/>
                  </a:lnTo>
                  <a:lnTo>
                    <a:pt x="294" y="281"/>
                  </a:lnTo>
                  <a:lnTo>
                    <a:pt x="296" y="292"/>
                  </a:lnTo>
                  <a:lnTo>
                    <a:pt x="298" y="300"/>
                  </a:lnTo>
                  <a:lnTo>
                    <a:pt x="300" y="305"/>
                  </a:lnTo>
                  <a:lnTo>
                    <a:pt x="305" y="308"/>
                  </a:lnTo>
                  <a:lnTo>
                    <a:pt x="311" y="310"/>
                  </a:lnTo>
                  <a:lnTo>
                    <a:pt x="351" y="323"/>
                  </a:lnTo>
                  <a:lnTo>
                    <a:pt x="351" y="331"/>
                  </a:lnTo>
                  <a:lnTo>
                    <a:pt x="311" y="327"/>
                  </a:lnTo>
                  <a:lnTo>
                    <a:pt x="270" y="326"/>
                  </a:lnTo>
                  <a:lnTo>
                    <a:pt x="253" y="326"/>
                  </a:lnTo>
                  <a:lnTo>
                    <a:pt x="234" y="327"/>
                  </a:lnTo>
                  <a:lnTo>
                    <a:pt x="214" y="329"/>
                  </a:lnTo>
                  <a:lnTo>
                    <a:pt x="195" y="331"/>
                  </a:lnTo>
                  <a:lnTo>
                    <a:pt x="195" y="323"/>
                  </a:lnTo>
                  <a:lnTo>
                    <a:pt x="236" y="309"/>
                  </a:lnTo>
                  <a:lnTo>
                    <a:pt x="241" y="307"/>
                  </a:lnTo>
                  <a:lnTo>
                    <a:pt x="246" y="303"/>
                  </a:lnTo>
                  <a:lnTo>
                    <a:pt x="248" y="296"/>
                  </a:lnTo>
                  <a:lnTo>
                    <a:pt x="250" y="286"/>
                  </a:lnTo>
                  <a:lnTo>
                    <a:pt x="251" y="271"/>
                  </a:lnTo>
                  <a:lnTo>
                    <a:pt x="251" y="252"/>
                  </a:lnTo>
                  <a:lnTo>
                    <a:pt x="251" y="227"/>
                  </a:lnTo>
                  <a:lnTo>
                    <a:pt x="251" y="166"/>
                  </a:lnTo>
                  <a:lnTo>
                    <a:pt x="100" y="166"/>
                  </a:lnTo>
                  <a:lnTo>
                    <a:pt x="100" y="227"/>
                  </a:lnTo>
                  <a:lnTo>
                    <a:pt x="100" y="252"/>
                  </a:lnTo>
                  <a:lnTo>
                    <a:pt x="100" y="271"/>
                  </a:lnTo>
                  <a:lnTo>
                    <a:pt x="101" y="286"/>
                  </a:lnTo>
                  <a:lnTo>
                    <a:pt x="103" y="296"/>
                  </a:lnTo>
                  <a:lnTo>
                    <a:pt x="105" y="303"/>
                  </a:lnTo>
                  <a:lnTo>
                    <a:pt x="109" y="307"/>
                  </a:lnTo>
                  <a:lnTo>
                    <a:pt x="115" y="309"/>
                  </a:lnTo>
                  <a:lnTo>
                    <a:pt x="155" y="323"/>
                  </a:lnTo>
                  <a:lnTo>
                    <a:pt x="155" y="331"/>
                  </a:lnTo>
                  <a:lnTo>
                    <a:pt x="136" y="329"/>
                  </a:lnTo>
                  <a:lnTo>
                    <a:pt x="117" y="327"/>
                  </a:lnTo>
                  <a:lnTo>
                    <a:pt x="98" y="326"/>
                  </a:lnTo>
                  <a:lnTo>
                    <a:pt x="81" y="326"/>
                  </a:lnTo>
                  <a:lnTo>
                    <a:pt x="40" y="327"/>
                  </a:lnTo>
                  <a:lnTo>
                    <a:pt x="0" y="331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398" y="665"/>
              <a:ext cx="65" cy="82"/>
            </a:xfrm>
            <a:custGeom>
              <a:avLst/>
              <a:gdLst>
                <a:gd name="T0" fmla="*/ 0 w 270"/>
                <a:gd name="T1" fmla="*/ 0 h 331"/>
                <a:gd name="T2" fmla="*/ 0 w 270"/>
                <a:gd name="T3" fmla="*/ 0 h 331"/>
                <a:gd name="T4" fmla="*/ 0 w 270"/>
                <a:gd name="T5" fmla="*/ 0 h 331"/>
                <a:gd name="T6" fmla="*/ 0 w 270"/>
                <a:gd name="T7" fmla="*/ 0 h 331"/>
                <a:gd name="T8" fmla="*/ 0 w 270"/>
                <a:gd name="T9" fmla="*/ 0 h 331"/>
                <a:gd name="T10" fmla="*/ 0 w 270"/>
                <a:gd name="T11" fmla="*/ 0 h 331"/>
                <a:gd name="T12" fmla="*/ 0 w 270"/>
                <a:gd name="T13" fmla="*/ 0 h 331"/>
                <a:gd name="T14" fmla="*/ 0 w 270"/>
                <a:gd name="T15" fmla="*/ 0 h 331"/>
                <a:gd name="T16" fmla="*/ 0 w 270"/>
                <a:gd name="T17" fmla="*/ 0 h 331"/>
                <a:gd name="T18" fmla="*/ 0 w 270"/>
                <a:gd name="T19" fmla="*/ 0 h 331"/>
                <a:gd name="T20" fmla="*/ 0 w 270"/>
                <a:gd name="T21" fmla="*/ 0 h 331"/>
                <a:gd name="T22" fmla="*/ 0 w 270"/>
                <a:gd name="T23" fmla="*/ 0 h 331"/>
                <a:gd name="T24" fmla="*/ 0 w 270"/>
                <a:gd name="T25" fmla="*/ 0 h 331"/>
                <a:gd name="T26" fmla="*/ 0 w 270"/>
                <a:gd name="T27" fmla="*/ 0 h 331"/>
                <a:gd name="T28" fmla="*/ 0 w 270"/>
                <a:gd name="T29" fmla="*/ 0 h 331"/>
                <a:gd name="T30" fmla="*/ 0 w 270"/>
                <a:gd name="T31" fmla="*/ 0 h 331"/>
                <a:gd name="T32" fmla="*/ 0 w 270"/>
                <a:gd name="T33" fmla="*/ 0 h 331"/>
                <a:gd name="T34" fmla="*/ 0 w 270"/>
                <a:gd name="T35" fmla="*/ 0 h 331"/>
                <a:gd name="T36" fmla="*/ 0 w 270"/>
                <a:gd name="T37" fmla="*/ 0 h 331"/>
                <a:gd name="T38" fmla="*/ 0 w 270"/>
                <a:gd name="T39" fmla="*/ 0 h 331"/>
                <a:gd name="T40" fmla="*/ 0 w 270"/>
                <a:gd name="T41" fmla="*/ 0 h 331"/>
                <a:gd name="T42" fmla="*/ 0 w 270"/>
                <a:gd name="T43" fmla="*/ 0 h 331"/>
                <a:gd name="T44" fmla="*/ 0 w 270"/>
                <a:gd name="T45" fmla="*/ 0 h 331"/>
                <a:gd name="T46" fmla="*/ 0 w 270"/>
                <a:gd name="T47" fmla="*/ 0 h 331"/>
                <a:gd name="T48" fmla="*/ 0 w 270"/>
                <a:gd name="T49" fmla="*/ 0 h 331"/>
                <a:gd name="T50" fmla="*/ 0 w 270"/>
                <a:gd name="T51" fmla="*/ 0 h 331"/>
                <a:gd name="T52" fmla="*/ 0 w 270"/>
                <a:gd name="T53" fmla="*/ 0 h 331"/>
                <a:gd name="T54" fmla="*/ 0 w 270"/>
                <a:gd name="T55" fmla="*/ 0 h 331"/>
                <a:gd name="T56" fmla="*/ 0 w 270"/>
                <a:gd name="T57" fmla="*/ 0 h 331"/>
                <a:gd name="T58" fmla="*/ 0 w 270"/>
                <a:gd name="T59" fmla="*/ 0 h 331"/>
                <a:gd name="T60" fmla="*/ 0 w 270"/>
                <a:gd name="T61" fmla="*/ 0 h 331"/>
                <a:gd name="T62" fmla="*/ 0 w 270"/>
                <a:gd name="T63" fmla="*/ 0 h 331"/>
                <a:gd name="T64" fmla="*/ 0 w 270"/>
                <a:gd name="T65" fmla="*/ 0 h 331"/>
                <a:gd name="T66" fmla="*/ 0 w 270"/>
                <a:gd name="T67" fmla="*/ 0 h 331"/>
                <a:gd name="T68" fmla="*/ 0 w 270"/>
                <a:gd name="T69" fmla="*/ 0 h 331"/>
                <a:gd name="T70" fmla="*/ 0 w 270"/>
                <a:gd name="T71" fmla="*/ 0 h 331"/>
                <a:gd name="T72" fmla="*/ 0 w 270"/>
                <a:gd name="T73" fmla="*/ 0 h 331"/>
                <a:gd name="T74" fmla="*/ 0 w 270"/>
                <a:gd name="T75" fmla="*/ 0 h 331"/>
                <a:gd name="T76" fmla="*/ 0 w 270"/>
                <a:gd name="T77" fmla="*/ 0 h 331"/>
                <a:gd name="T78" fmla="*/ 0 w 270"/>
                <a:gd name="T79" fmla="*/ 0 h 331"/>
                <a:gd name="T80" fmla="*/ 0 w 270"/>
                <a:gd name="T81" fmla="*/ 0 h 331"/>
                <a:gd name="T82" fmla="*/ 0 w 270"/>
                <a:gd name="T83" fmla="*/ 0 h 331"/>
                <a:gd name="T84" fmla="*/ 0 w 270"/>
                <a:gd name="T85" fmla="*/ 0 h 331"/>
                <a:gd name="T86" fmla="*/ 0 w 270"/>
                <a:gd name="T87" fmla="*/ 0 h 331"/>
                <a:gd name="T88" fmla="*/ 0 w 270"/>
                <a:gd name="T89" fmla="*/ 0 h 331"/>
                <a:gd name="T90" fmla="*/ 0 w 270"/>
                <a:gd name="T91" fmla="*/ 0 h 331"/>
                <a:gd name="T92" fmla="*/ 0 w 270"/>
                <a:gd name="T93" fmla="*/ 0 h 331"/>
                <a:gd name="T94" fmla="*/ 0 w 270"/>
                <a:gd name="T95" fmla="*/ 0 h 3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0" h="331">
                  <a:moveTo>
                    <a:pt x="57" y="77"/>
                  </a:moveTo>
                  <a:lnTo>
                    <a:pt x="57" y="57"/>
                  </a:lnTo>
                  <a:lnTo>
                    <a:pt x="55" y="43"/>
                  </a:lnTo>
                  <a:lnTo>
                    <a:pt x="54" y="33"/>
                  </a:lnTo>
                  <a:lnTo>
                    <a:pt x="52" y="27"/>
                  </a:lnTo>
                  <a:lnTo>
                    <a:pt x="49" y="24"/>
                  </a:lnTo>
                  <a:lnTo>
                    <a:pt x="44" y="22"/>
                  </a:lnTo>
                  <a:lnTo>
                    <a:pt x="0" y="8"/>
                  </a:lnTo>
                  <a:lnTo>
                    <a:pt x="0" y="0"/>
                  </a:lnTo>
                  <a:lnTo>
                    <a:pt x="62" y="4"/>
                  </a:lnTo>
                  <a:lnTo>
                    <a:pt x="121" y="5"/>
                  </a:lnTo>
                  <a:lnTo>
                    <a:pt x="194" y="4"/>
                  </a:lnTo>
                  <a:lnTo>
                    <a:pt x="263" y="0"/>
                  </a:lnTo>
                  <a:lnTo>
                    <a:pt x="263" y="14"/>
                  </a:lnTo>
                  <a:lnTo>
                    <a:pt x="262" y="28"/>
                  </a:lnTo>
                  <a:lnTo>
                    <a:pt x="262" y="39"/>
                  </a:lnTo>
                  <a:lnTo>
                    <a:pt x="262" y="50"/>
                  </a:lnTo>
                  <a:lnTo>
                    <a:pt x="263" y="63"/>
                  </a:lnTo>
                  <a:lnTo>
                    <a:pt x="263" y="76"/>
                  </a:lnTo>
                  <a:lnTo>
                    <a:pt x="257" y="76"/>
                  </a:lnTo>
                  <a:lnTo>
                    <a:pt x="243" y="38"/>
                  </a:lnTo>
                  <a:lnTo>
                    <a:pt x="240" y="33"/>
                  </a:lnTo>
                  <a:lnTo>
                    <a:pt x="237" y="28"/>
                  </a:lnTo>
                  <a:lnTo>
                    <a:pt x="233" y="26"/>
                  </a:lnTo>
                  <a:lnTo>
                    <a:pt x="225" y="24"/>
                  </a:lnTo>
                  <a:lnTo>
                    <a:pt x="213" y="24"/>
                  </a:lnTo>
                  <a:lnTo>
                    <a:pt x="197" y="23"/>
                  </a:lnTo>
                  <a:lnTo>
                    <a:pt x="174" y="23"/>
                  </a:lnTo>
                  <a:lnTo>
                    <a:pt x="147" y="24"/>
                  </a:lnTo>
                  <a:lnTo>
                    <a:pt x="123" y="24"/>
                  </a:lnTo>
                  <a:lnTo>
                    <a:pt x="102" y="24"/>
                  </a:lnTo>
                  <a:lnTo>
                    <a:pt x="101" y="52"/>
                  </a:lnTo>
                  <a:lnTo>
                    <a:pt x="100" y="83"/>
                  </a:lnTo>
                  <a:lnTo>
                    <a:pt x="100" y="147"/>
                  </a:lnTo>
                  <a:lnTo>
                    <a:pt x="153" y="147"/>
                  </a:lnTo>
                  <a:lnTo>
                    <a:pt x="177" y="147"/>
                  </a:lnTo>
                  <a:lnTo>
                    <a:pt x="194" y="145"/>
                  </a:lnTo>
                  <a:lnTo>
                    <a:pt x="206" y="145"/>
                  </a:lnTo>
                  <a:lnTo>
                    <a:pt x="215" y="143"/>
                  </a:lnTo>
                  <a:lnTo>
                    <a:pt x="220" y="141"/>
                  </a:lnTo>
                  <a:lnTo>
                    <a:pt x="223" y="138"/>
                  </a:lnTo>
                  <a:lnTo>
                    <a:pt x="225" y="134"/>
                  </a:lnTo>
                  <a:lnTo>
                    <a:pt x="239" y="98"/>
                  </a:lnTo>
                  <a:lnTo>
                    <a:pt x="246" y="98"/>
                  </a:lnTo>
                  <a:lnTo>
                    <a:pt x="246" y="127"/>
                  </a:lnTo>
                  <a:lnTo>
                    <a:pt x="245" y="155"/>
                  </a:lnTo>
                  <a:lnTo>
                    <a:pt x="246" y="187"/>
                  </a:lnTo>
                  <a:lnTo>
                    <a:pt x="246" y="218"/>
                  </a:lnTo>
                  <a:lnTo>
                    <a:pt x="239" y="218"/>
                  </a:lnTo>
                  <a:lnTo>
                    <a:pt x="225" y="179"/>
                  </a:lnTo>
                  <a:lnTo>
                    <a:pt x="223" y="175"/>
                  </a:lnTo>
                  <a:lnTo>
                    <a:pt x="220" y="171"/>
                  </a:lnTo>
                  <a:lnTo>
                    <a:pt x="215" y="169"/>
                  </a:lnTo>
                  <a:lnTo>
                    <a:pt x="206" y="168"/>
                  </a:lnTo>
                  <a:lnTo>
                    <a:pt x="194" y="167"/>
                  </a:lnTo>
                  <a:lnTo>
                    <a:pt x="177" y="166"/>
                  </a:lnTo>
                  <a:lnTo>
                    <a:pt x="153" y="166"/>
                  </a:lnTo>
                  <a:lnTo>
                    <a:pt x="100" y="166"/>
                  </a:lnTo>
                  <a:lnTo>
                    <a:pt x="100" y="236"/>
                  </a:lnTo>
                  <a:lnTo>
                    <a:pt x="101" y="271"/>
                  </a:lnTo>
                  <a:lnTo>
                    <a:pt x="102" y="306"/>
                  </a:lnTo>
                  <a:lnTo>
                    <a:pt x="139" y="307"/>
                  </a:lnTo>
                  <a:lnTo>
                    <a:pt x="173" y="307"/>
                  </a:lnTo>
                  <a:lnTo>
                    <a:pt x="197" y="307"/>
                  </a:lnTo>
                  <a:lnTo>
                    <a:pt x="215" y="307"/>
                  </a:lnTo>
                  <a:lnTo>
                    <a:pt x="226" y="307"/>
                  </a:lnTo>
                  <a:lnTo>
                    <a:pt x="234" y="305"/>
                  </a:lnTo>
                  <a:lnTo>
                    <a:pt x="238" y="304"/>
                  </a:lnTo>
                  <a:lnTo>
                    <a:pt x="242" y="300"/>
                  </a:lnTo>
                  <a:lnTo>
                    <a:pt x="246" y="293"/>
                  </a:lnTo>
                  <a:lnTo>
                    <a:pt x="251" y="282"/>
                  </a:lnTo>
                  <a:lnTo>
                    <a:pt x="257" y="267"/>
                  </a:lnTo>
                  <a:lnTo>
                    <a:pt x="262" y="246"/>
                  </a:lnTo>
                  <a:lnTo>
                    <a:pt x="270" y="246"/>
                  </a:lnTo>
                  <a:lnTo>
                    <a:pt x="268" y="269"/>
                  </a:lnTo>
                  <a:lnTo>
                    <a:pt x="266" y="292"/>
                  </a:lnTo>
                  <a:lnTo>
                    <a:pt x="266" y="331"/>
                  </a:lnTo>
                  <a:lnTo>
                    <a:pt x="252" y="330"/>
                  </a:lnTo>
                  <a:lnTo>
                    <a:pt x="233" y="329"/>
                  </a:lnTo>
                  <a:lnTo>
                    <a:pt x="211" y="329"/>
                  </a:lnTo>
                  <a:lnTo>
                    <a:pt x="189" y="327"/>
                  </a:lnTo>
                  <a:lnTo>
                    <a:pt x="167" y="326"/>
                  </a:lnTo>
                  <a:lnTo>
                    <a:pt x="147" y="326"/>
                  </a:lnTo>
                  <a:lnTo>
                    <a:pt x="132" y="326"/>
                  </a:lnTo>
                  <a:lnTo>
                    <a:pt x="86" y="327"/>
                  </a:lnTo>
                  <a:lnTo>
                    <a:pt x="41" y="329"/>
                  </a:lnTo>
                  <a:lnTo>
                    <a:pt x="0" y="331"/>
                  </a:lnTo>
                  <a:lnTo>
                    <a:pt x="0" y="323"/>
                  </a:lnTo>
                  <a:lnTo>
                    <a:pt x="40" y="310"/>
                  </a:lnTo>
                  <a:lnTo>
                    <a:pt x="47" y="308"/>
                  </a:lnTo>
                  <a:lnTo>
                    <a:pt x="51" y="305"/>
                  </a:lnTo>
                  <a:lnTo>
                    <a:pt x="53" y="300"/>
                  </a:lnTo>
                  <a:lnTo>
                    <a:pt x="55" y="292"/>
                  </a:lnTo>
                  <a:lnTo>
                    <a:pt x="57" y="281"/>
                  </a:lnTo>
                  <a:lnTo>
                    <a:pt x="57" y="264"/>
                  </a:lnTo>
                  <a:lnTo>
                    <a:pt x="57" y="77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930" y="941"/>
              <a:ext cx="32" cy="42"/>
            </a:xfrm>
            <a:custGeom>
              <a:avLst/>
              <a:gdLst>
                <a:gd name="T0" fmla="*/ 0 w 127"/>
                <a:gd name="T1" fmla="*/ 0 h 165"/>
                <a:gd name="T2" fmla="*/ 0 w 127"/>
                <a:gd name="T3" fmla="*/ 0 h 165"/>
                <a:gd name="T4" fmla="*/ 0 w 127"/>
                <a:gd name="T5" fmla="*/ 0 h 165"/>
                <a:gd name="T6" fmla="*/ 0 w 127"/>
                <a:gd name="T7" fmla="*/ 0 h 165"/>
                <a:gd name="T8" fmla="*/ 0 w 127"/>
                <a:gd name="T9" fmla="*/ 0 h 165"/>
                <a:gd name="T10" fmla="*/ 0 w 127"/>
                <a:gd name="T11" fmla="*/ 0 h 165"/>
                <a:gd name="T12" fmla="*/ 0 w 127"/>
                <a:gd name="T13" fmla="*/ 0 h 165"/>
                <a:gd name="T14" fmla="*/ 0 w 127"/>
                <a:gd name="T15" fmla="*/ 0 h 165"/>
                <a:gd name="T16" fmla="*/ 0 w 127"/>
                <a:gd name="T17" fmla="*/ 0 h 165"/>
                <a:gd name="T18" fmla="*/ 0 w 127"/>
                <a:gd name="T19" fmla="*/ 0 h 165"/>
                <a:gd name="T20" fmla="*/ 0 w 127"/>
                <a:gd name="T21" fmla="*/ 0 h 165"/>
                <a:gd name="T22" fmla="*/ 0 w 127"/>
                <a:gd name="T23" fmla="*/ 0 h 165"/>
                <a:gd name="T24" fmla="*/ 0 w 127"/>
                <a:gd name="T25" fmla="*/ 0 h 165"/>
                <a:gd name="T26" fmla="*/ 0 w 127"/>
                <a:gd name="T27" fmla="*/ 0 h 165"/>
                <a:gd name="T28" fmla="*/ 0 w 127"/>
                <a:gd name="T29" fmla="*/ 0 h 165"/>
                <a:gd name="T30" fmla="*/ 0 w 127"/>
                <a:gd name="T31" fmla="*/ 0 h 165"/>
                <a:gd name="T32" fmla="*/ 0 w 127"/>
                <a:gd name="T33" fmla="*/ 0 h 165"/>
                <a:gd name="T34" fmla="*/ 0 w 127"/>
                <a:gd name="T35" fmla="*/ 0 h 165"/>
                <a:gd name="T36" fmla="*/ 0 w 127"/>
                <a:gd name="T37" fmla="*/ 0 h 165"/>
                <a:gd name="T38" fmla="*/ 0 w 127"/>
                <a:gd name="T39" fmla="*/ 0 h 165"/>
                <a:gd name="T40" fmla="*/ 0 w 127"/>
                <a:gd name="T41" fmla="*/ 0 h 165"/>
                <a:gd name="T42" fmla="*/ 0 w 127"/>
                <a:gd name="T43" fmla="*/ 0 h 165"/>
                <a:gd name="T44" fmla="*/ 0 w 127"/>
                <a:gd name="T45" fmla="*/ 0 h 165"/>
                <a:gd name="T46" fmla="*/ 0 w 127"/>
                <a:gd name="T47" fmla="*/ 0 h 165"/>
                <a:gd name="T48" fmla="*/ 0 w 127"/>
                <a:gd name="T49" fmla="*/ 0 h 165"/>
                <a:gd name="T50" fmla="*/ 0 w 127"/>
                <a:gd name="T51" fmla="*/ 0 h 165"/>
                <a:gd name="T52" fmla="*/ 0 w 127"/>
                <a:gd name="T53" fmla="*/ 0 h 165"/>
                <a:gd name="T54" fmla="*/ 0 w 127"/>
                <a:gd name="T55" fmla="*/ 0 h 165"/>
                <a:gd name="T56" fmla="*/ 0 w 127"/>
                <a:gd name="T57" fmla="*/ 0 h 165"/>
                <a:gd name="T58" fmla="*/ 0 w 127"/>
                <a:gd name="T59" fmla="*/ 0 h 165"/>
                <a:gd name="T60" fmla="*/ 0 w 127"/>
                <a:gd name="T61" fmla="*/ 0 h 165"/>
                <a:gd name="T62" fmla="*/ 0 w 127"/>
                <a:gd name="T63" fmla="*/ 0 h 1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7" h="165">
                  <a:moveTo>
                    <a:pt x="0" y="162"/>
                  </a:moveTo>
                  <a:lnTo>
                    <a:pt x="19" y="156"/>
                  </a:lnTo>
                  <a:lnTo>
                    <a:pt x="23" y="153"/>
                  </a:lnTo>
                  <a:lnTo>
                    <a:pt x="27" y="150"/>
                  </a:lnTo>
                  <a:lnTo>
                    <a:pt x="28" y="144"/>
                  </a:lnTo>
                  <a:lnTo>
                    <a:pt x="28" y="132"/>
                  </a:lnTo>
                  <a:lnTo>
                    <a:pt x="28" y="39"/>
                  </a:lnTo>
                  <a:lnTo>
                    <a:pt x="28" y="27"/>
                  </a:lnTo>
                  <a:lnTo>
                    <a:pt x="27" y="19"/>
                  </a:lnTo>
                  <a:lnTo>
                    <a:pt x="26" y="15"/>
                  </a:lnTo>
                  <a:lnTo>
                    <a:pt x="25" y="13"/>
                  </a:lnTo>
                  <a:lnTo>
                    <a:pt x="21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32" y="2"/>
                  </a:lnTo>
                  <a:lnTo>
                    <a:pt x="65" y="2"/>
                  </a:lnTo>
                  <a:lnTo>
                    <a:pt x="96" y="2"/>
                  </a:lnTo>
                  <a:lnTo>
                    <a:pt x="127" y="0"/>
                  </a:lnTo>
                  <a:lnTo>
                    <a:pt x="127" y="9"/>
                  </a:lnTo>
                  <a:lnTo>
                    <a:pt x="127" y="18"/>
                  </a:lnTo>
                  <a:lnTo>
                    <a:pt x="127" y="29"/>
                  </a:lnTo>
                  <a:lnTo>
                    <a:pt x="127" y="40"/>
                  </a:lnTo>
                  <a:lnTo>
                    <a:pt x="124" y="40"/>
                  </a:lnTo>
                  <a:lnTo>
                    <a:pt x="118" y="21"/>
                  </a:lnTo>
                  <a:lnTo>
                    <a:pt x="117" y="17"/>
                  </a:lnTo>
                  <a:lnTo>
                    <a:pt x="114" y="15"/>
                  </a:lnTo>
                  <a:lnTo>
                    <a:pt x="111" y="14"/>
                  </a:lnTo>
                  <a:lnTo>
                    <a:pt x="109" y="14"/>
                  </a:lnTo>
                  <a:lnTo>
                    <a:pt x="105" y="14"/>
                  </a:lnTo>
                  <a:lnTo>
                    <a:pt x="51" y="14"/>
                  </a:lnTo>
                  <a:lnTo>
                    <a:pt x="49" y="29"/>
                  </a:lnTo>
                  <a:lnTo>
                    <a:pt x="49" y="44"/>
                  </a:lnTo>
                  <a:lnTo>
                    <a:pt x="49" y="73"/>
                  </a:lnTo>
                  <a:lnTo>
                    <a:pt x="72" y="73"/>
                  </a:lnTo>
                  <a:lnTo>
                    <a:pt x="87" y="73"/>
                  </a:lnTo>
                  <a:lnTo>
                    <a:pt x="98" y="73"/>
                  </a:lnTo>
                  <a:lnTo>
                    <a:pt x="104" y="72"/>
                  </a:lnTo>
                  <a:lnTo>
                    <a:pt x="107" y="70"/>
                  </a:lnTo>
                  <a:lnTo>
                    <a:pt x="109" y="67"/>
                  </a:lnTo>
                  <a:lnTo>
                    <a:pt x="115" y="48"/>
                  </a:lnTo>
                  <a:lnTo>
                    <a:pt x="119" y="48"/>
                  </a:lnTo>
                  <a:lnTo>
                    <a:pt x="119" y="63"/>
                  </a:lnTo>
                  <a:lnTo>
                    <a:pt x="119" y="78"/>
                  </a:lnTo>
                  <a:lnTo>
                    <a:pt x="119" y="94"/>
                  </a:lnTo>
                  <a:lnTo>
                    <a:pt x="119" y="109"/>
                  </a:lnTo>
                  <a:lnTo>
                    <a:pt x="115" y="109"/>
                  </a:lnTo>
                  <a:lnTo>
                    <a:pt x="109" y="89"/>
                  </a:lnTo>
                  <a:lnTo>
                    <a:pt x="107" y="87"/>
                  </a:lnTo>
                  <a:lnTo>
                    <a:pt x="104" y="85"/>
                  </a:lnTo>
                  <a:lnTo>
                    <a:pt x="98" y="84"/>
                  </a:lnTo>
                  <a:lnTo>
                    <a:pt x="87" y="83"/>
                  </a:lnTo>
                  <a:lnTo>
                    <a:pt x="72" y="83"/>
                  </a:lnTo>
                  <a:lnTo>
                    <a:pt x="49" y="83"/>
                  </a:lnTo>
                  <a:lnTo>
                    <a:pt x="49" y="132"/>
                  </a:lnTo>
                  <a:lnTo>
                    <a:pt x="49" y="144"/>
                  </a:lnTo>
                  <a:lnTo>
                    <a:pt x="51" y="150"/>
                  </a:lnTo>
                  <a:lnTo>
                    <a:pt x="54" y="153"/>
                  </a:lnTo>
                  <a:lnTo>
                    <a:pt x="58" y="156"/>
                  </a:lnTo>
                  <a:lnTo>
                    <a:pt x="78" y="162"/>
                  </a:lnTo>
                  <a:lnTo>
                    <a:pt x="78" y="165"/>
                  </a:lnTo>
                  <a:lnTo>
                    <a:pt x="58" y="164"/>
                  </a:lnTo>
                  <a:lnTo>
                    <a:pt x="39" y="164"/>
                  </a:lnTo>
                  <a:lnTo>
                    <a:pt x="19" y="164"/>
                  </a:lnTo>
                  <a:lnTo>
                    <a:pt x="0" y="165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8" name="Freeform 31"/>
            <p:cNvSpPr>
              <a:spLocks noEditPoints="1"/>
            </p:cNvSpPr>
            <p:nvPr/>
          </p:nvSpPr>
          <p:spPr bwMode="auto">
            <a:xfrm>
              <a:off x="4975" y="941"/>
              <a:ext cx="40" cy="42"/>
            </a:xfrm>
            <a:custGeom>
              <a:avLst/>
              <a:gdLst>
                <a:gd name="T0" fmla="*/ 0 w 162"/>
                <a:gd name="T1" fmla="*/ 0 h 165"/>
                <a:gd name="T2" fmla="*/ 0 w 162"/>
                <a:gd name="T3" fmla="*/ 0 h 165"/>
                <a:gd name="T4" fmla="*/ 0 w 162"/>
                <a:gd name="T5" fmla="*/ 0 h 165"/>
                <a:gd name="T6" fmla="*/ 0 w 162"/>
                <a:gd name="T7" fmla="*/ 0 h 165"/>
                <a:gd name="T8" fmla="*/ 0 w 162"/>
                <a:gd name="T9" fmla="*/ 0 h 165"/>
                <a:gd name="T10" fmla="*/ 0 w 162"/>
                <a:gd name="T11" fmla="*/ 0 h 165"/>
                <a:gd name="T12" fmla="*/ 0 w 162"/>
                <a:gd name="T13" fmla="*/ 0 h 165"/>
                <a:gd name="T14" fmla="*/ 0 w 162"/>
                <a:gd name="T15" fmla="*/ 0 h 165"/>
                <a:gd name="T16" fmla="*/ 0 w 162"/>
                <a:gd name="T17" fmla="*/ 0 h 165"/>
                <a:gd name="T18" fmla="*/ 0 w 162"/>
                <a:gd name="T19" fmla="*/ 0 h 165"/>
                <a:gd name="T20" fmla="*/ 0 w 162"/>
                <a:gd name="T21" fmla="*/ 0 h 165"/>
                <a:gd name="T22" fmla="*/ 0 w 162"/>
                <a:gd name="T23" fmla="*/ 0 h 165"/>
                <a:gd name="T24" fmla="*/ 0 w 162"/>
                <a:gd name="T25" fmla="*/ 0 h 165"/>
                <a:gd name="T26" fmla="*/ 0 w 162"/>
                <a:gd name="T27" fmla="*/ 0 h 165"/>
                <a:gd name="T28" fmla="*/ 0 w 162"/>
                <a:gd name="T29" fmla="*/ 0 h 165"/>
                <a:gd name="T30" fmla="*/ 0 w 162"/>
                <a:gd name="T31" fmla="*/ 0 h 165"/>
                <a:gd name="T32" fmla="*/ 0 w 162"/>
                <a:gd name="T33" fmla="*/ 0 h 165"/>
                <a:gd name="T34" fmla="*/ 0 w 162"/>
                <a:gd name="T35" fmla="*/ 0 h 165"/>
                <a:gd name="T36" fmla="*/ 0 w 162"/>
                <a:gd name="T37" fmla="*/ 0 h 165"/>
                <a:gd name="T38" fmla="*/ 0 w 162"/>
                <a:gd name="T39" fmla="*/ 0 h 165"/>
                <a:gd name="T40" fmla="*/ 0 w 162"/>
                <a:gd name="T41" fmla="*/ 0 h 165"/>
                <a:gd name="T42" fmla="*/ 0 w 162"/>
                <a:gd name="T43" fmla="*/ 0 h 165"/>
                <a:gd name="T44" fmla="*/ 0 w 162"/>
                <a:gd name="T45" fmla="*/ 0 h 165"/>
                <a:gd name="T46" fmla="*/ 0 w 162"/>
                <a:gd name="T47" fmla="*/ 0 h 165"/>
                <a:gd name="T48" fmla="*/ 0 w 162"/>
                <a:gd name="T49" fmla="*/ 0 h 165"/>
                <a:gd name="T50" fmla="*/ 0 w 162"/>
                <a:gd name="T51" fmla="*/ 0 h 165"/>
                <a:gd name="T52" fmla="*/ 0 w 162"/>
                <a:gd name="T53" fmla="*/ 0 h 165"/>
                <a:gd name="T54" fmla="*/ 0 w 162"/>
                <a:gd name="T55" fmla="*/ 0 h 165"/>
                <a:gd name="T56" fmla="*/ 0 w 162"/>
                <a:gd name="T57" fmla="*/ 0 h 165"/>
                <a:gd name="T58" fmla="*/ 0 w 162"/>
                <a:gd name="T59" fmla="*/ 0 h 165"/>
                <a:gd name="T60" fmla="*/ 0 w 162"/>
                <a:gd name="T61" fmla="*/ 0 h 165"/>
                <a:gd name="T62" fmla="*/ 0 w 162"/>
                <a:gd name="T63" fmla="*/ 0 h 165"/>
                <a:gd name="T64" fmla="*/ 0 w 162"/>
                <a:gd name="T65" fmla="*/ 0 h 165"/>
                <a:gd name="T66" fmla="*/ 0 w 162"/>
                <a:gd name="T67" fmla="*/ 0 h 165"/>
                <a:gd name="T68" fmla="*/ 0 w 162"/>
                <a:gd name="T69" fmla="*/ 0 h 165"/>
                <a:gd name="T70" fmla="*/ 0 w 162"/>
                <a:gd name="T71" fmla="*/ 0 h 165"/>
                <a:gd name="T72" fmla="*/ 0 w 162"/>
                <a:gd name="T73" fmla="*/ 0 h 1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" h="165">
                  <a:moveTo>
                    <a:pt x="0" y="162"/>
                  </a:moveTo>
                  <a:lnTo>
                    <a:pt x="20" y="156"/>
                  </a:lnTo>
                  <a:lnTo>
                    <a:pt x="24" y="153"/>
                  </a:lnTo>
                  <a:lnTo>
                    <a:pt x="26" y="150"/>
                  </a:lnTo>
                  <a:lnTo>
                    <a:pt x="27" y="144"/>
                  </a:lnTo>
                  <a:lnTo>
                    <a:pt x="28" y="132"/>
                  </a:lnTo>
                  <a:lnTo>
                    <a:pt x="28" y="39"/>
                  </a:lnTo>
                  <a:lnTo>
                    <a:pt x="27" y="27"/>
                  </a:lnTo>
                  <a:lnTo>
                    <a:pt x="27" y="19"/>
                  </a:lnTo>
                  <a:lnTo>
                    <a:pt x="26" y="15"/>
                  </a:lnTo>
                  <a:lnTo>
                    <a:pt x="24" y="13"/>
                  </a:lnTo>
                  <a:lnTo>
                    <a:pt x="22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6" y="2"/>
                  </a:lnTo>
                  <a:lnTo>
                    <a:pt x="56" y="1"/>
                  </a:lnTo>
                  <a:lnTo>
                    <a:pt x="81" y="0"/>
                  </a:lnTo>
                  <a:lnTo>
                    <a:pt x="101" y="2"/>
                  </a:lnTo>
                  <a:lnTo>
                    <a:pt x="116" y="6"/>
                  </a:lnTo>
                  <a:lnTo>
                    <a:pt x="128" y="15"/>
                  </a:lnTo>
                  <a:lnTo>
                    <a:pt x="135" y="26"/>
                  </a:lnTo>
                  <a:lnTo>
                    <a:pt x="137" y="40"/>
                  </a:lnTo>
                  <a:lnTo>
                    <a:pt x="135" y="54"/>
                  </a:lnTo>
                  <a:lnTo>
                    <a:pt x="130" y="65"/>
                  </a:lnTo>
                  <a:lnTo>
                    <a:pt x="121" y="73"/>
                  </a:lnTo>
                  <a:lnTo>
                    <a:pt x="109" y="79"/>
                  </a:lnTo>
                  <a:lnTo>
                    <a:pt x="95" y="82"/>
                  </a:lnTo>
                  <a:lnTo>
                    <a:pt x="131" y="135"/>
                  </a:lnTo>
                  <a:lnTo>
                    <a:pt x="139" y="147"/>
                  </a:lnTo>
                  <a:lnTo>
                    <a:pt x="144" y="153"/>
                  </a:lnTo>
                  <a:lnTo>
                    <a:pt x="149" y="158"/>
                  </a:lnTo>
                  <a:lnTo>
                    <a:pt x="155" y="161"/>
                  </a:lnTo>
                  <a:lnTo>
                    <a:pt x="162" y="162"/>
                  </a:lnTo>
                  <a:lnTo>
                    <a:pt x="162" y="165"/>
                  </a:lnTo>
                  <a:lnTo>
                    <a:pt x="153" y="165"/>
                  </a:lnTo>
                  <a:lnTo>
                    <a:pt x="144" y="164"/>
                  </a:lnTo>
                  <a:lnTo>
                    <a:pt x="134" y="165"/>
                  </a:lnTo>
                  <a:lnTo>
                    <a:pt x="125" y="165"/>
                  </a:lnTo>
                  <a:lnTo>
                    <a:pt x="112" y="144"/>
                  </a:lnTo>
                  <a:lnTo>
                    <a:pt x="96" y="122"/>
                  </a:lnTo>
                  <a:lnTo>
                    <a:pt x="82" y="101"/>
                  </a:lnTo>
                  <a:lnTo>
                    <a:pt x="69" y="84"/>
                  </a:lnTo>
                  <a:lnTo>
                    <a:pt x="50" y="84"/>
                  </a:lnTo>
                  <a:lnTo>
                    <a:pt x="50" y="113"/>
                  </a:lnTo>
                  <a:lnTo>
                    <a:pt x="50" y="131"/>
                  </a:lnTo>
                  <a:lnTo>
                    <a:pt x="50" y="143"/>
                  </a:lnTo>
                  <a:lnTo>
                    <a:pt x="51" y="149"/>
                  </a:lnTo>
                  <a:lnTo>
                    <a:pt x="53" y="153"/>
                  </a:lnTo>
                  <a:lnTo>
                    <a:pt x="57" y="156"/>
                  </a:lnTo>
                  <a:lnTo>
                    <a:pt x="78" y="162"/>
                  </a:lnTo>
                  <a:lnTo>
                    <a:pt x="78" y="165"/>
                  </a:lnTo>
                  <a:lnTo>
                    <a:pt x="65" y="165"/>
                  </a:lnTo>
                  <a:lnTo>
                    <a:pt x="51" y="164"/>
                  </a:lnTo>
                  <a:lnTo>
                    <a:pt x="40" y="164"/>
                  </a:lnTo>
                  <a:lnTo>
                    <a:pt x="20" y="164"/>
                  </a:lnTo>
                  <a:lnTo>
                    <a:pt x="0" y="165"/>
                  </a:lnTo>
                  <a:lnTo>
                    <a:pt x="0" y="162"/>
                  </a:lnTo>
                  <a:close/>
                  <a:moveTo>
                    <a:pt x="50" y="75"/>
                  </a:moveTo>
                  <a:lnTo>
                    <a:pt x="67" y="75"/>
                  </a:lnTo>
                  <a:lnTo>
                    <a:pt x="79" y="75"/>
                  </a:lnTo>
                  <a:lnTo>
                    <a:pt x="90" y="73"/>
                  </a:lnTo>
                  <a:lnTo>
                    <a:pt x="100" y="70"/>
                  </a:lnTo>
                  <a:lnTo>
                    <a:pt x="106" y="65"/>
                  </a:lnTo>
                  <a:lnTo>
                    <a:pt x="112" y="55"/>
                  </a:lnTo>
                  <a:lnTo>
                    <a:pt x="114" y="43"/>
                  </a:lnTo>
                  <a:lnTo>
                    <a:pt x="112" y="31"/>
                  </a:lnTo>
                  <a:lnTo>
                    <a:pt x="106" y="21"/>
                  </a:lnTo>
                  <a:lnTo>
                    <a:pt x="97" y="16"/>
                  </a:lnTo>
                  <a:lnTo>
                    <a:pt x="87" y="11"/>
                  </a:lnTo>
                  <a:lnTo>
                    <a:pt x="74" y="10"/>
                  </a:lnTo>
                  <a:lnTo>
                    <a:pt x="61" y="10"/>
                  </a:lnTo>
                  <a:lnTo>
                    <a:pt x="50" y="10"/>
                  </a:lnTo>
                  <a:lnTo>
                    <a:pt x="50" y="75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9" name="Freeform 32"/>
            <p:cNvSpPr>
              <a:spLocks noEditPoints="1"/>
            </p:cNvSpPr>
            <p:nvPr/>
          </p:nvSpPr>
          <p:spPr bwMode="auto">
            <a:xfrm>
              <a:off x="5022" y="940"/>
              <a:ext cx="45" cy="43"/>
            </a:xfrm>
            <a:custGeom>
              <a:avLst/>
              <a:gdLst>
                <a:gd name="T0" fmla="*/ 0 w 182"/>
                <a:gd name="T1" fmla="*/ 0 h 170"/>
                <a:gd name="T2" fmla="*/ 0 w 182"/>
                <a:gd name="T3" fmla="*/ 0 h 170"/>
                <a:gd name="T4" fmla="*/ 0 w 182"/>
                <a:gd name="T5" fmla="*/ 0 h 170"/>
                <a:gd name="T6" fmla="*/ 0 w 182"/>
                <a:gd name="T7" fmla="*/ 0 h 170"/>
                <a:gd name="T8" fmla="*/ 0 w 182"/>
                <a:gd name="T9" fmla="*/ 0 h 170"/>
                <a:gd name="T10" fmla="*/ 0 w 182"/>
                <a:gd name="T11" fmla="*/ 0 h 170"/>
                <a:gd name="T12" fmla="*/ 0 w 182"/>
                <a:gd name="T13" fmla="*/ 0 h 170"/>
                <a:gd name="T14" fmla="*/ 0 w 182"/>
                <a:gd name="T15" fmla="*/ 0 h 170"/>
                <a:gd name="T16" fmla="*/ 0 w 182"/>
                <a:gd name="T17" fmla="*/ 0 h 170"/>
                <a:gd name="T18" fmla="*/ 0 w 182"/>
                <a:gd name="T19" fmla="*/ 0 h 170"/>
                <a:gd name="T20" fmla="*/ 0 w 182"/>
                <a:gd name="T21" fmla="*/ 0 h 170"/>
                <a:gd name="T22" fmla="*/ 0 w 182"/>
                <a:gd name="T23" fmla="*/ 0 h 170"/>
                <a:gd name="T24" fmla="*/ 0 w 182"/>
                <a:gd name="T25" fmla="*/ 0 h 170"/>
                <a:gd name="T26" fmla="*/ 0 w 182"/>
                <a:gd name="T27" fmla="*/ 0 h 170"/>
                <a:gd name="T28" fmla="*/ 0 w 182"/>
                <a:gd name="T29" fmla="*/ 0 h 170"/>
                <a:gd name="T30" fmla="*/ 0 w 182"/>
                <a:gd name="T31" fmla="*/ 0 h 170"/>
                <a:gd name="T32" fmla="*/ 0 w 182"/>
                <a:gd name="T33" fmla="*/ 0 h 170"/>
                <a:gd name="T34" fmla="*/ 0 w 182"/>
                <a:gd name="T35" fmla="*/ 0 h 170"/>
                <a:gd name="T36" fmla="*/ 0 w 182"/>
                <a:gd name="T37" fmla="*/ 0 h 170"/>
                <a:gd name="T38" fmla="*/ 0 w 182"/>
                <a:gd name="T39" fmla="*/ 0 h 170"/>
                <a:gd name="T40" fmla="*/ 0 w 182"/>
                <a:gd name="T41" fmla="*/ 0 h 170"/>
                <a:gd name="T42" fmla="*/ 0 w 182"/>
                <a:gd name="T43" fmla="*/ 0 h 170"/>
                <a:gd name="T44" fmla="*/ 0 w 182"/>
                <a:gd name="T45" fmla="*/ 0 h 170"/>
                <a:gd name="T46" fmla="*/ 0 w 182"/>
                <a:gd name="T47" fmla="*/ 0 h 170"/>
                <a:gd name="T48" fmla="*/ 0 w 182"/>
                <a:gd name="T49" fmla="*/ 0 h 170"/>
                <a:gd name="T50" fmla="*/ 0 w 182"/>
                <a:gd name="T51" fmla="*/ 0 h 170"/>
                <a:gd name="T52" fmla="*/ 0 w 182"/>
                <a:gd name="T53" fmla="*/ 0 h 170"/>
                <a:gd name="T54" fmla="*/ 0 w 182"/>
                <a:gd name="T55" fmla="*/ 0 h 170"/>
                <a:gd name="T56" fmla="*/ 0 w 182"/>
                <a:gd name="T57" fmla="*/ 0 h 170"/>
                <a:gd name="T58" fmla="*/ 0 w 182"/>
                <a:gd name="T59" fmla="*/ 0 h 170"/>
                <a:gd name="T60" fmla="*/ 0 w 182"/>
                <a:gd name="T61" fmla="*/ 0 h 170"/>
                <a:gd name="T62" fmla="*/ 0 w 182"/>
                <a:gd name="T63" fmla="*/ 0 h 170"/>
                <a:gd name="T64" fmla="*/ 0 w 182"/>
                <a:gd name="T65" fmla="*/ 0 h 170"/>
                <a:gd name="T66" fmla="*/ 0 w 182"/>
                <a:gd name="T67" fmla="*/ 0 h 170"/>
                <a:gd name="T68" fmla="*/ 0 w 182"/>
                <a:gd name="T69" fmla="*/ 0 h 170"/>
                <a:gd name="T70" fmla="*/ 0 w 182"/>
                <a:gd name="T71" fmla="*/ 0 h 170"/>
                <a:gd name="T72" fmla="*/ 0 w 182"/>
                <a:gd name="T73" fmla="*/ 0 h 170"/>
                <a:gd name="T74" fmla="*/ 0 w 182"/>
                <a:gd name="T75" fmla="*/ 0 h 170"/>
                <a:gd name="T76" fmla="*/ 0 w 182"/>
                <a:gd name="T77" fmla="*/ 0 h 170"/>
                <a:gd name="T78" fmla="*/ 0 w 182"/>
                <a:gd name="T79" fmla="*/ 0 h 170"/>
                <a:gd name="T80" fmla="*/ 0 w 182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2" h="170">
                  <a:moveTo>
                    <a:pt x="0" y="167"/>
                  </a:moveTo>
                  <a:lnTo>
                    <a:pt x="10" y="164"/>
                  </a:lnTo>
                  <a:lnTo>
                    <a:pt x="20" y="158"/>
                  </a:lnTo>
                  <a:lnTo>
                    <a:pt x="38" y="118"/>
                  </a:lnTo>
                  <a:lnTo>
                    <a:pt x="56" y="77"/>
                  </a:lnTo>
                  <a:lnTo>
                    <a:pt x="74" y="37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127" y="80"/>
                  </a:lnTo>
                  <a:lnTo>
                    <a:pt x="161" y="159"/>
                  </a:lnTo>
                  <a:lnTo>
                    <a:pt x="182" y="167"/>
                  </a:lnTo>
                  <a:lnTo>
                    <a:pt x="182" y="170"/>
                  </a:lnTo>
                  <a:lnTo>
                    <a:pt x="162" y="169"/>
                  </a:lnTo>
                  <a:lnTo>
                    <a:pt x="141" y="169"/>
                  </a:lnTo>
                  <a:lnTo>
                    <a:pt x="124" y="169"/>
                  </a:lnTo>
                  <a:lnTo>
                    <a:pt x="106" y="170"/>
                  </a:lnTo>
                  <a:lnTo>
                    <a:pt x="106" y="167"/>
                  </a:lnTo>
                  <a:lnTo>
                    <a:pt x="114" y="165"/>
                  </a:lnTo>
                  <a:lnTo>
                    <a:pt x="124" y="163"/>
                  </a:lnTo>
                  <a:lnTo>
                    <a:pt x="132" y="159"/>
                  </a:lnTo>
                  <a:lnTo>
                    <a:pt x="129" y="149"/>
                  </a:lnTo>
                  <a:lnTo>
                    <a:pt x="125" y="137"/>
                  </a:lnTo>
                  <a:lnTo>
                    <a:pt x="121" y="125"/>
                  </a:lnTo>
                  <a:lnTo>
                    <a:pt x="117" y="116"/>
                  </a:lnTo>
                  <a:lnTo>
                    <a:pt x="101" y="116"/>
                  </a:lnTo>
                  <a:lnTo>
                    <a:pt x="85" y="116"/>
                  </a:lnTo>
                  <a:lnTo>
                    <a:pt x="69" y="116"/>
                  </a:lnTo>
                  <a:lnTo>
                    <a:pt x="52" y="116"/>
                  </a:lnTo>
                  <a:lnTo>
                    <a:pt x="44" y="137"/>
                  </a:lnTo>
                  <a:lnTo>
                    <a:pt x="37" y="159"/>
                  </a:lnTo>
                  <a:lnTo>
                    <a:pt x="60" y="167"/>
                  </a:lnTo>
                  <a:lnTo>
                    <a:pt x="60" y="170"/>
                  </a:lnTo>
                  <a:lnTo>
                    <a:pt x="45" y="169"/>
                  </a:lnTo>
                  <a:lnTo>
                    <a:pt x="30" y="169"/>
                  </a:lnTo>
                  <a:lnTo>
                    <a:pt x="14" y="169"/>
                  </a:lnTo>
                  <a:lnTo>
                    <a:pt x="0" y="170"/>
                  </a:lnTo>
                  <a:lnTo>
                    <a:pt x="0" y="167"/>
                  </a:lnTo>
                  <a:close/>
                  <a:moveTo>
                    <a:pt x="86" y="37"/>
                  </a:moveTo>
                  <a:lnTo>
                    <a:pt x="56" y="105"/>
                  </a:lnTo>
                  <a:lnTo>
                    <a:pt x="114" y="105"/>
                  </a:lnTo>
                  <a:lnTo>
                    <a:pt x="86" y="37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5075" y="941"/>
              <a:ext cx="45" cy="43"/>
            </a:xfrm>
            <a:custGeom>
              <a:avLst/>
              <a:gdLst>
                <a:gd name="T0" fmla="*/ 0 w 178"/>
                <a:gd name="T1" fmla="*/ 0 h 172"/>
                <a:gd name="T2" fmla="*/ 0 w 178"/>
                <a:gd name="T3" fmla="*/ 0 h 172"/>
                <a:gd name="T4" fmla="*/ 0 w 178"/>
                <a:gd name="T5" fmla="*/ 0 h 172"/>
                <a:gd name="T6" fmla="*/ 0 w 178"/>
                <a:gd name="T7" fmla="*/ 0 h 172"/>
                <a:gd name="T8" fmla="*/ 0 w 178"/>
                <a:gd name="T9" fmla="*/ 0 h 172"/>
                <a:gd name="T10" fmla="*/ 0 w 178"/>
                <a:gd name="T11" fmla="*/ 0 h 172"/>
                <a:gd name="T12" fmla="*/ 0 w 178"/>
                <a:gd name="T13" fmla="*/ 0 h 172"/>
                <a:gd name="T14" fmla="*/ 0 w 178"/>
                <a:gd name="T15" fmla="*/ 0 h 172"/>
                <a:gd name="T16" fmla="*/ 0 w 178"/>
                <a:gd name="T17" fmla="*/ 0 h 172"/>
                <a:gd name="T18" fmla="*/ 0 w 178"/>
                <a:gd name="T19" fmla="*/ 0 h 172"/>
                <a:gd name="T20" fmla="*/ 0 w 178"/>
                <a:gd name="T21" fmla="*/ 0 h 172"/>
                <a:gd name="T22" fmla="*/ 0 w 178"/>
                <a:gd name="T23" fmla="*/ 0 h 172"/>
                <a:gd name="T24" fmla="*/ 0 w 178"/>
                <a:gd name="T25" fmla="*/ 0 h 172"/>
                <a:gd name="T26" fmla="*/ 0 w 178"/>
                <a:gd name="T27" fmla="*/ 0 h 172"/>
                <a:gd name="T28" fmla="*/ 0 w 178"/>
                <a:gd name="T29" fmla="*/ 0 h 172"/>
                <a:gd name="T30" fmla="*/ 0 w 178"/>
                <a:gd name="T31" fmla="*/ 0 h 172"/>
                <a:gd name="T32" fmla="*/ 0 w 178"/>
                <a:gd name="T33" fmla="*/ 0 h 172"/>
                <a:gd name="T34" fmla="*/ 0 w 178"/>
                <a:gd name="T35" fmla="*/ 0 h 172"/>
                <a:gd name="T36" fmla="*/ 0 w 178"/>
                <a:gd name="T37" fmla="*/ 0 h 172"/>
                <a:gd name="T38" fmla="*/ 0 w 178"/>
                <a:gd name="T39" fmla="*/ 0 h 172"/>
                <a:gd name="T40" fmla="*/ 0 w 178"/>
                <a:gd name="T41" fmla="*/ 0 h 172"/>
                <a:gd name="T42" fmla="*/ 0 w 178"/>
                <a:gd name="T43" fmla="*/ 0 h 172"/>
                <a:gd name="T44" fmla="*/ 0 w 178"/>
                <a:gd name="T45" fmla="*/ 0 h 172"/>
                <a:gd name="T46" fmla="*/ 0 w 178"/>
                <a:gd name="T47" fmla="*/ 0 h 172"/>
                <a:gd name="T48" fmla="*/ 0 w 178"/>
                <a:gd name="T49" fmla="*/ 0 h 172"/>
                <a:gd name="T50" fmla="*/ 0 w 178"/>
                <a:gd name="T51" fmla="*/ 0 h 172"/>
                <a:gd name="T52" fmla="*/ 0 w 178"/>
                <a:gd name="T53" fmla="*/ 0 h 172"/>
                <a:gd name="T54" fmla="*/ 0 w 178"/>
                <a:gd name="T55" fmla="*/ 0 h 172"/>
                <a:gd name="T56" fmla="*/ 0 w 178"/>
                <a:gd name="T57" fmla="*/ 0 h 172"/>
                <a:gd name="T58" fmla="*/ 0 w 178"/>
                <a:gd name="T59" fmla="*/ 0 h 172"/>
                <a:gd name="T60" fmla="*/ 0 w 178"/>
                <a:gd name="T61" fmla="*/ 0 h 172"/>
                <a:gd name="T62" fmla="*/ 0 w 178"/>
                <a:gd name="T63" fmla="*/ 0 h 172"/>
                <a:gd name="T64" fmla="*/ 0 w 178"/>
                <a:gd name="T65" fmla="*/ 0 h 172"/>
                <a:gd name="T66" fmla="*/ 0 w 178"/>
                <a:gd name="T67" fmla="*/ 0 h 172"/>
                <a:gd name="T68" fmla="*/ 0 w 178"/>
                <a:gd name="T69" fmla="*/ 0 h 172"/>
                <a:gd name="T70" fmla="*/ 0 w 178"/>
                <a:gd name="T71" fmla="*/ 0 h 172"/>
                <a:gd name="T72" fmla="*/ 0 w 178"/>
                <a:gd name="T73" fmla="*/ 0 h 172"/>
                <a:gd name="T74" fmla="*/ 0 w 178"/>
                <a:gd name="T75" fmla="*/ 0 h 1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8" h="172">
                  <a:moveTo>
                    <a:pt x="178" y="5"/>
                  </a:moveTo>
                  <a:lnTo>
                    <a:pt x="161" y="11"/>
                  </a:lnTo>
                  <a:lnTo>
                    <a:pt x="156" y="13"/>
                  </a:lnTo>
                  <a:lnTo>
                    <a:pt x="154" y="15"/>
                  </a:lnTo>
                  <a:lnTo>
                    <a:pt x="152" y="17"/>
                  </a:lnTo>
                  <a:lnTo>
                    <a:pt x="152" y="20"/>
                  </a:lnTo>
                  <a:lnTo>
                    <a:pt x="151" y="35"/>
                  </a:lnTo>
                  <a:lnTo>
                    <a:pt x="150" y="54"/>
                  </a:lnTo>
                  <a:lnTo>
                    <a:pt x="150" y="73"/>
                  </a:lnTo>
                  <a:lnTo>
                    <a:pt x="149" y="89"/>
                  </a:lnTo>
                  <a:lnTo>
                    <a:pt x="149" y="102"/>
                  </a:lnTo>
                  <a:lnTo>
                    <a:pt x="149" y="113"/>
                  </a:lnTo>
                  <a:lnTo>
                    <a:pt x="149" y="130"/>
                  </a:lnTo>
                  <a:lnTo>
                    <a:pt x="149" y="150"/>
                  </a:lnTo>
                  <a:lnTo>
                    <a:pt x="150" y="172"/>
                  </a:lnTo>
                  <a:lnTo>
                    <a:pt x="143" y="172"/>
                  </a:lnTo>
                  <a:lnTo>
                    <a:pt x="117" y="135"/>
                  </a:lnTo>
                  <a:lnTo>
                    <a:pt x="92" y="100"/>
                  </a:lnTo>
                  <a:lnTo>
                    <a:pt x="39" y="29"/>
                  </a:lnTo>
                  <a:lnTo>
                    <a:pt x="39" y="58"/>
                  </a:lnTo>
                  <a:lnTo>
                    <a:pt x="39" y="76"/>
                  </a:lnTo>
                  <a:lnTo>
                    <a:pt x="39" y="96"/>
                  </a:lnTo>
                  <a:lnTo>
                    <a:pt x="39" y="114"/>
                  </a:lnTo>
                  <a:lnTo>
                    <a:pt x="40" y="131"/>
                  </a:lnTo>
                  <a:lnTo>
                    <a:pt x="40" y="143"/>
                  </a:lnTo>
                  <a:lnTo>
                    <a:pt x="40" y="148"/>
                  </a:lnTo>
                  <a:lnTo>
                    <a:pt x="41" y="150"/>
                  </a:lnTo>
                  <a:lnTo>
                    <a:pt x="42" y="152"/>
                  </a:lnTo>
                  <a:lnTo>
                    <a:pt x="43" y="153"/>
                  </a:lnTo>
                  <a:lnTo>
                    <a:pt x="46" y="156"/>
                  </a:lnTo>
                  <a:lnTo>
                    <a:pt x="50" y="157"/>
                  </a:lnTo>
                  <a:lnTo>
                    <a:pt x="67" y="162"/>
                  </a:lnTo>
                  <a:lnTo>
                    <a:pt x="67" y="165"/>
                  </a:lnTo>
                  <a:lnTo>
                    <a:pt x="49" y="164"/>
                  </a:lnTo>
                  <a:lnTo>
                    <a:pt x="32" y="164"/>
                  </a:lnTo>
                  <a:lnTo>
                    <a:pt x="16" y="164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19" y="154"/>
                  </a:lnTo>
                  <a:lnTo>
                    <a:pt x="22" y="153"/>
                  </a:lnTo>
                  <a:lnTo>
                    <a:pt x="24" y="151"/>
                  </a:lnTo>
                  <a:lnTo>
                    <a:pt x="26" y="149"/>
                  </a:lnTo>
                  <a:lnTo>
                    <a:pt x="26" y="140"/>
                  </a:lnTo>
                  <a:lnTo>
                    <a:pt x="27" y="126"/>
                  </a:lnTo>
                  <a:lnTo>
                    <a:pt x="28" y="109"/>
                  </a:lnTo>
                  <a:lnTo>
                    <a:pt x="28" y="89"/>
                  </a:lnTo>
                  <a:lnTo>
                    <a:pt x="28" y="69"/>
                  </a:lnTo>
                  <a:lnTo>
                    <a:pt x="28" y="18"/>
                  </a:lnTo>
                  <a:lnTo>
                    <a:pt x="24" y="13"/>
                  </a:lnTo>
                  <a:lnTo>
                    <a:pt x="13" y="7"/>
                  </a:lnTo>
                  <a:lnTo>
                    <a:pt x="1" y="4"/>
                  </a:lnTo>
                  <a:lnTo>
                    <a:pt x="1" y="0"/>
                  </a:lnTo>
                  <a:lnTo>
                    <a:pt x="13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8" y="0"/>
                  </a:lnTo>
                  <a:lnTo>
                    <a:pt x="56" y="13"/>
                  </a:lnTo>
                  <a:lnTo>
                    <a:pt x="66" y="26"/>
                  </a:lnTo>
                  <a:lnTo>
                    <a:pt x="138" y="124"/>
                  </a:lnTo>
                  <a:lnTo>
                    <a:pt x="139" y="123"/>
                  </a:lnTo>
                  <a:lnTo>
                    <a:pt x="139" y="60"/>
                  </a:lnTo>
                  <a:lnTo>
                    <a:pt x="138" y="42"/>
                  </a:lnTo>
                  <a:lnTo>
                    <a:pt x="138" y="23"/>
                  </a:lnTo>
                  <a:lnTo>
                    <a:pt x="137" y="19"/>
                  </a:lnTo>
                  <a:lnTo>
                    <a:pt x="136" y="16"/>
                  </a:lnTo>
                  <a:lnTo>
                    <a:pt x="134" y="14"/>
                  </a:lnTo>
                  <a:lnTo>
                    <a:pt x="132" y="13"/>
                  </a:lnTo>
                  <a:lnTo>
                    <a:pt x="127" y="10"/>
                  </a:lnTo>
                  <a:lnTo>
                    <a:pt x="111" y="4"/>
                  </a:lnTo>
                  <a:lnTo>
                    <a:pt x="111" y="0"/>
                  </a:lnTo>
                  <a:lnTo>
                    <a:pt x="126" y="2"/>
                  </a:lnTo>
                  <a:lnTo>
                    <a:pt x="142" y="2"/>
                  </a:lnTo>
                  <a:lnTo>
                    <a:pt x="160" y="2"/>
                  </a:lnTo>
                  <a:lnTo>
                    <a:pt x="178" y="0"/>
                  </a:lnTo>
                  <a:lnTo>
                    <a:pt x="178" y="5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1" name="Freeform 34"/>
            <p:cNvSpPr>
              <a:spLocks noEditPoints="1"/>
            </p:cNvSpPr>
            <p:nvPr/>
          </p:nvSpPr>
          <p:spPr bwMode="auto">
            <a:xfrm>
              <a:off x="5134" y="941"/>
              <a:ext cx="44" cy="42"/>
            </a:xfrm>
            <a:custGeom>
              <a:avLst/>
              <a:gdLst>
                <a:gd name="T0" fmla="*/ 0 w 179"/>
                <a:gd name="T1" fmla="*/ 0 h 165"/>
                <a:gd name="T2" fmla="*/ 0 w 179"/>
                <a:gd name="T3" fmla="*/ 0 h 165"/>
                <a:gd name="T4" fmla="*/ 0 w 179"/>
                <a:gd name="T5" fmla="*/ 0 h 165"/>
                <a:gd name="T6" fmla="*/ 0 w 179"/>
                <a:gd name="T7" fmla="*/ 0 h 165"/>
                <a:gd name="T8" fmla="*/ 0 w 179"/>
                <a:gd name="T9" fmla="*/ 0 h 165"/>
                <a:gd name="T10" fmla="*/ 0 w 179"/>
                <a:gd name="T11" fmla="*/ 0 h 165"/>
                <a:gd name="T12" fmla="*/ 0 w 179"/>
                <a:gd name="T13" fmla="*/ 0 h 165"/>
                <a:gd name="T14" fmla="*/ 0 w 179"/>
                <a:gd name="T15" fmla="*/ 0 h 165"/>
                <a:gd name="T16" fmla="*/ 0 w 179"/>
                <a:gd name="T17" fmla="*/ 0 h 165"/>
                <a:gd name="T18" fmla="*/ 0 w 179"/>
                <a:gd name="T19" fmla="*/ 0 h 165"/>
                <a:gd name="T20" fmla="*/ 0 w 179"/>
                <a:gd name="T21" fmla="*/ 0 h 165"/>
                <a:gd name="T22" fmla="*/ 0 w 179"/>
                <a:gd name="T23" fmla="*/ 0 h 165"/>
                <a:gd name="T24" fmla="*/ 0 w 179"/>
                <a:gd name="T25" fmla="*/ 0 h 165"/>
                <a:gd name="T26" fmla="*/ 0 w 179"/>
                <a:gd name="T27" fmla="*/ 0 h 165"/>
                <a:gd name="T28" fmla="*/ 0 w 179"/>
                <a:gd name="T29" fmla="*/ 0 h 165"/>
                <a:gd name="T30" fmla="*/ 0 w 179"/>
                <a:gd name="T31" fmla="*/ 0 h 165"/>
                <a:gd name="T32" fmla="*/ 0 w 179"/>
                <a:gd name="T33" fmla="*/ 0 h 165"/>
                <a:gd name="T34" fmla="*/ 0 w 179"/>
                <a:gd name="T35" fmla="*/ 0 h 165"/>
                <a:gd name="T36" fmla="*/ 0 w 179"/>
                <a:gd name="T37" fmla="*/ 0 h 165"/>
                <a:gd name="T38" fmla="*/ 0 w 179"/>
                <a:gd name="T39" fmla="*/ 0 h 165"/>
                <a:gd name="T40" fmla="*/ 0 w 179"/>
                <a:gd name="T41" fmla="*/ 0 h 165"/>
                <a:gd name="T42" fmla="*/ 0 w 179"/>
                <a:gd name="T43" fmla="*/ 0 h 165"/>
                <a:gd name="T44" fmla="*/ 0 w 179"/>
                <a:gd name="T45" fmla="*/ 0 h 165"/>
                <a:gd name="T46" fmla="*/ 0 w 179"/>
                <a:gd name="T47" fmla="*/ 0 h 165"/>
                <a:gd name="T48" fmla="*/ 0 w 179"/>
                <a:gd name="T49" fmla="*/ 0 h 165"/>
                <a:gd name="T50" fmla="*/ 0 w 179"/>
                <a:gd name="T51" fmla="*/ 0 h 165"/>
                <a:gd name="T52" fmla="*/ 0 w 179"/>
                <a:gd name="T53" fmla="*/ 0 h 165"/>
                <a:gd name="T54" fmla="*/ 0 w 179"/>
                <a:gd name="T55" fmla="*/ 0 h 165"/>
                <a:gd name="T56" fmla="*/ 0 w 179"/>
                <a:gd name="T57" fmla="*/ 0 h 165"/>
                <a:gd name="T58" fmla="*/ 0 w 179"/>
                <a:gd name="T59" fmla="*/ 0 h 165"/>
                <a:gd name="T60" fmla="*/ 0 w 179"/>
                <a:gd name="T61" fmla="*/ 0 h 165"/>
                <a:gd name="T62" fmla="*/ 0 w 179"/>
                <a:gd name="T63" fmla="*/ 0 h 165"/>
                <a:gd name="T64" fmla="*/ 0 w 179"/>
                <a:gd name="T65" fmla="*/ 0 h 165"/>
                <a:gd name="T66" fmla="*/ 0 w 179"/>
                <a:gd name="T67" fmla="*/ 0 h 165"/>
                <a:gd name="T68" fmla="*/ 0 w 179"/>
                <a:gd name="T69" fmla="*/ 0 h 165"/>
                <a:gd name="T70" fmla="*/ 0 w 179"/>
                <a:gd name="T71" fmla="*/ 0 h 165"/>
                <a:gd name="T72" fmla="*/ 0 w 179"/>
                <a:gd name="T73" fmla="*/ 0 h 165"/>
                <a:gd name="T74" fmla="*/ 0 w 179"/>
                <a:gd name="T75" fmla="*/ 0 h 165"/>
                <a:gd name="T76" fmla="*/ 0 w 179"/>
                <a:gd name="T77" fmla="*/ 0 h 165"/>
                <a:gd name="T78" fmla="*/ 0 w 179"/>
                <a:gd name="T79" fmla="*/ 0 h 165"/>
                <a:gd name="T80" fmla="*/ 0 w 179"/>
                <a:gd name="T81" fmla="*/ 0 h 165"/>
                <a:gd name="T82" fmla="*/ 0 w 179"/>
                <a:gd name="T83" fmla="*/ 0 h 1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9" h="165">
                  <a:moveTo>
                    <a:pt x="0" y="162"/>
                  </a:moveTo>
                  <a:lnTo>
                    <a:pt x="21" y="156"/>
                  </a:lnTo>
                  <a:lnTo>
                    <a:pt x="24" y="153"/>
                  </a:lnTo>
                  <a:lnTo>
                    <a:pt x="26" y="150"/>
                  </a:lnTo>
                  <a:lnTo>
                    <a:pt x="27" y="144"/>
                  </a:lnTo>
                  <a:lnTo>
                    <a:pt x="27" y="132"/>
                  </a:lnTo>
                  <a:lnTo>
                    <a:pt x="28" y="109"/>
                  </a:lnTo>
                  <a:lnTo>
                    <a:pt x="28" y="85"/>
                  </a:lnTo>
                  <a:lnTo>
                    <a:pt x="28" y="62"/>
                  </a:lnTo>
                  <a:lnTo>
                    <a:pt x="27" y="39"/>
                  </a:lnTo>
                  <a:lnTo>
                    <a:pt x="27" y="24"/>
                  </a:lnTo>
                  <a:lnTo>
                    <a:pt x="26" y="16"/>
                  </a:lnTo>
                  <a:lnTo>
                    <a:pt x="25" y="13"/>
                  </a:lnTo>
                  <a:lnTo>
                    <a:pt x="22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20" y="2"/>
                  </a:lnTo>
                  <a:lnTo>
                    <a:pt x="40" y="2"/>
                  </a:lnTo>
                  <a:lnTo>
                    <a:pt x="59" y="2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52" y="16"/>
                  </a:lnTo>
                  <a:lnTo>
                    <a:pt x="51" y="24"/>
                  </a:lnTo>
                  <a:lnTo>
                    <a:pt x="51" y="39"/>
                  </a:lnTo>
                  <a:lnTo>
                    <a:pt x="50" y="62"/>
                  </a:lnTo>
                  <a:lnTo>
                    <a:pt x="50" y="85"/>
                  </a:lnTo>
                  <a:lnTo>
                    <a:pt x="50" y="109"/>
                  </a:lnTo>
                  <a:lnTo>
                    <a:pt x="51" y="132"/>
                  </a:lnTo>
                  <a:lnTo>
                    <a:pt x="51" y="144"/>
                  </a:lnTo>
                  <a:lnTo>
                    <a:pt x="52" y="150"/>
                  </a:lnTo>
                  <a:lnTo>
                    <a:pt x="54" y="153"/>
                  </a:lnTo>
                  <a:lnTo>
                    <a:pt x="59" y="156"/>
                  </a:lnTo>
                  <a:lnTo>
                    <a:pt x="78" y="162"/>
                  </a:lnTo>
                  <a:lnTo>
                    <a:pt x="78" y="165"/>
                  </a:lnTo>
                  <a:lnTo>
                    <a:pt x="59" y="164"/>
                  </a:lnTo>
                  <a:lnTo>
                    <a:pt x="40" y="164"/>
                  </a:lnTo>
                  <a:lnTo>
                    <a:pt x="20" y="164"/>
                  </a:lnTo>
                  <a:lnTo>
                    <a:pt x="0" y="165"/>
                  </a:lnTo>
                  <a:lnTo>
                    <a:pt x="0" y="162"/>
                  </a:lnTo>
                  <a:close/>
                  <a:moveTo>
                    <a:pt x="107" y="162"/>
                  </a:moveTo>
                  <a:lnTo>
                    <a:pt x="118" y="159"/>
                  </a:lnTo>
                  <a:lnTo>
                    <a:pt x="125" y="157"/>
                  </a:lnTo>
                  <a:lnTo>
                    <a:pt x="126" y="154"/>
                  </a:lnTo>
                  <a:lnTo>
                    <a:pt x="126" y="153"/>
                  </a:lnTo>
                  <a:lnTo>
                    <a:pt x="124" y="151"/>
                  </a:lnTo>
                  <a:lnTo>
                    <a:pt x="121" y="149"/>
                  </a:lnTo>
                  <a:lnTo>
                    <a:pt x="57" y="78"/>
                  </a:lnTo>
                  <a:lnTo>
                    <a:pt x="111" y="29"/>
                  </a:lnTo>
                  <a:lnTo>
                    <a:pt x="116" y="23"/>
                  </a:lnTo>
                  <a:lnTo>
                    <a:pt x="120" y="20"/>
                  </a:lnTo>
                  <a:lnTo>
                    <a:pt x="124" y="16"/>
                  </a:lnTo>
                  <a:lnTo>
                    <a:pt x="125" y="14"/>
                  </a:lnTo>
                  <a:lnTo>
                    <a:pt x="126" y="11"/>
                  </a:lnTo>
                  <a:lnTo>
                    <a:pt x="124" y="9"/>
                  </a:lnTo>
                  <a:lnTo>
                    <a:pt x="117" y="7"/>
                  </a:lnTo>
                  <a:lnTo>
                    <a:pt x="107" y="4"/>
                  </a:lnTo>
                  <a:lnTo>
                    <a:pt x="107" y="0"/>
                  </a:lnTo>
                  <a:lnTo>
                    <a:pt x="125" y="2"/>
                  </a:lnTo>
                  <a:lnTo>
                    <a:pt x="141" y="2"/>
                  </a:lnTo>
                  <a:lnTo>
                    <a:pt x="155" y="2"/>
                  </a:lnTo>
                  <a:lnTo>
                    <a:pt x="170" y="0"/>
                  </a:lnTo>
                  <a:lnTo>
                    <a:pt x="170" y="4"/>
                  </a:lnTo>
                  <a:lnTo>
                    <a:pt x="161" y="6"/>
                  </a:lnTo>
                  <a:lnTo>
                    <a:pt x="152" y="10"/>
                  </a:lnTo>
                  <a:lnTo>
                    <a:pt x="142" y="17"/>
                  </a:lnTo>
                  <a:lnTo>
                    <a:pt x="80" y="70"/>
                  </a:lnTo>
                  <a:lnTo>
                    <a:pt x="156" y="151"/>
                  </a:lnTo>
                  <a:lnTo>
                    <a:pt x="157" y="152"/>
                  </a:lnTo>
                  <a:lnTo>
                    <a:pt x="159" y="153"/>
                  </a:lnTo>
                  <a:lnTo>
                    <a:pt x="160" y="156"/>
                  </a:lnTo>
                  <a:lnTo>
                    <a:pt x="161" y="156"/>
                  </a:lnTo>
                  <a:lnTo>
                    <a:pt x="163" y="157"/>
                  </a:lnTo>
                  <a:lnTo>
                    <a:pt x="165" y="158"/>
                  </a:lnTo>
                  <a:lnTo>
                    <a:pt x="169" y="159"/>
                  </a:lnTo>
                  <a:lnTo>
                    <a:pt x="173" y="161"/>
                  </a:lnTo>
                  <a:lnTo>
                    <a:pt x="179" y="162"/>
                  </a:lnTo>
                  <a:lnTo>
                    <a:pt x="179" y="165"/>
                  </a:lnTo>
                  <a:lnTo>
                    <a:pt x="159" y="164"/>
                  </a:lnTo>
                  <a:lnTo>
                    <a:pt x="141" y="164"/>
                  </a:lnTo>
                  <a:lnTo>
                    <a:pt x="124" y="164"/>
                  </a:lnTo>
                  <a:lnTo>
                    <a:pt x="107" y="165"/>
                  </a:lnTo>
                  <a:lnTo>
                    <a:pt x="107" y="162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188" y="941"/>
              <a:ext cx="33" cy="42"/>
            </a:xfrm>
            <a:custGeom>
              <a:avLst/>
              <a:gdLst>
                <a:gd name="T0" fmla="*/ 0 w 129"/>
                <a:gd name="T1" fmla="*/ 0 h 165"/>
                <a:gd name="T2" fmla="*/ 0 w 129"/>
                <a:gd name="T3" fmla="*/ 0 h 165"/>
                <a:gd name="T4" fmla="*/ 0 w 129"/>
                <a:gd name="T5" fmla="*/ 0 h 165"/>
                <a:gd name="T6" fmla="*/ 0 w 129"/>
                <a:gd name="T7" fmla="*/ 0 h 165"/>
                <a:gd name="T8" fmla="*/ 0 w 129"/>
                <a:gd name="T9" fmla="*/ 0 h 165"/>
                <a:gd name="T10" fmla="*/ 0 w 129"/>
                <a:gd name="T11" fmla="*/ 0 h 165"/>
                <a:gd name="T12" fmla="*/ 0 w 129"/>
                <a:gd name="T13" fmla="*/ 0 h 165"/>
                <a:gd name="T14" fmla="*/ 0 w 129"/>
                <a:gd name="T15" fmla="*/ 0 h 165"/>
                <a:gd name="T16" fmla="*/ 0 w 129"/>
                <a:gd name="T17" fmla="*/ 0 h 165"/>
                <a:gd name="T18" fmla="*/ 0 w 129"/>
                <a:gd name="T19" fmla="*/ 0 h 165"/>
                <a:gd name="T20" fmla="*/ 0 w 129"/>
                <a:gd name="T21" fmla="*/ 0 h 165"/>
                <a:gd name="T22" fmla="*/ 0 w 129"/>
                <a:gd name="T23" fmla="*/ 0 h 165"/>
                <a:gd name="T24" fmla="*/ 0 w 129"/>
                <a:gd name="T25" fmla="*/ 0 h 165"/>
                <a:gd name="T26" fmla="*/ 0 w 129"/>
                <a:gd name="T27" fmla="*/ 0 h 165"/>
                <a:gd name="T28" fmla="*/ 0 w 129"/>
                <a:gd name="T29" fmla="*/ 0 h 165"/>
                <a:gd name="T30" fmla="*/ 0 w 129"/>
                <a:gd name="T31" fmla="*/ 0 h 165"/>
                <a:gd name="T32" fmla="*/ 0 w 129"/>
                <a:gd name="T33" fmla="*/ 0 h 165"/>
                <a:gd name="T34" fmla="*/ 0 w 129"/>
                <a:gd name="T35" fmla="*/ 0 h 165"/>
                <a:gd name="T36" fmla="*/ 0 w 129"/>
                <a:gd name="T37" fmla="*/ 0 h 165"/>
                <a:gd name="T38" fmla="*/ 0 w 129"/>
                <a:gd name="T39" fmla="*/ 0 h 165"/>
                <a:gd name="T40" fmla="*/ 0 w 129"/>
                <a:gd name="T41" fmla="*/ 0 h 165"/>
                <a:gd name="T42" fmla="*/ 0 w 129"/>
                <a:gd name="T43" fmla="*/ 0 h 165"/>
                <a:gd name="T44" fmla="*/ 0 w 129"/>
                <a:gd name="T45" fmla="*/ 0 h 165"/>
                <a:gd name="T46" fmla="*/ 0 w 129"/>
                <a:gd name="T47" fmla="*/ 0 h 165"/>
                <a:gd name="T48" fmla="*/ 0 w 129"/>
                <a:gd name="T49" fmla="*/ 0 h 165"/>
                <a:gd name="T50" fmla="*/ 0 w 129"/>
                <a:gd name="T51" fmla="*/ 0 h 165"/>
                <a:gd name="T52" fmla="*/ 0 w 129"/>
                <a:gd name="T53" fmla="*/ 0 h 165"/>
                <a:gd name="T54" fmla="*/ 0 w 129"/>
                <a:gd name="T55" fmla="*/ 0 h 165"/>
                <a:gd name="T56" fmla="*/ 0 w 129"/>
                <a:gd name="T57" fmla="*/ 0 h 165"/>
                <a:gd name="T58" fmla="*/ 0 w 129"/>
                <a:gd name="T59" fmla="*/ 0 h 165"/>
                <a:gd name="T60" fmla="*/ 0 w 129"/>
                <a:gd name="T61" fmla="*/ 0 h 165"/>
                <a:gd name="T62" fmla="*/ 0 w 129"/>
                <a:gd name="T63" fmla="*/ 0 h 1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9" h="165">
                  <a:moveTo>
                    <a:pt x="0" y="162"/>
                  </a:moveTo>
                  <a:lnTo>
                    <a:pt x="20" y="156"/>
                  </a:lnTo>
                  <a:lnTo>
                    <a:pt x="25" y="153"/>
                  </a:lnTo>
                  <a:lnTo>
                    <a:pt x="27" y="150"/>
                  </a:lnTo>
                  <a:lnTo>
                    <a:pt x="28" y="144"/>
                  </a:lnTo>
                  <a:lnTo>
                    <a:pt x="28" y="132"/>
                  </a:lnTo>
                  <a:lnTo>
                    <a:pt x="28" y="39"/>
                  </a:lnTo>
                  <a:lnTo>
                    <a:pt x="28" y="27"/>
                  </a:lnTo>
                  <a:lnTo>
                    <a:pt x="28" y="19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2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33" y="2"/>
                  </a:lnTo>
                  <a:lnTo>
                    <a:pt x="65" y="2"/>
                  </a:lnTo>
                  <a:lnTo>
                    <a:pt x="97" y="2"/>
                  </a:lnTo>
                  <a:lnTo>
                    <a:pt x="129" y="0"/>
                  </a:lnTo>
                  <a:lnTo>
                    <a:pt x="128" y="9"/>
                  </a:lnTo>
                  <a:lnTo>
                    <a:pt x="128" y="18"/>
                  </a:lnTo>
                  <a:lnTo>
                    <a:pt x="128" y="29"/>
                  </a:lnTo>
                  <a:lnTo>
                    <a:pt x="129" y="40"/>
                  </a:lnTo>
                  <a:lnTo>
                    <a:pt x="124" y="40"/>
                  </a:lnTo>
                  <a:lnTo>
                    <a:pt x="119" y="21"/>
                  </a:lnTo>
                  <a:lnTo>
                    <a:pt x="117" y="17"/>
                  </a:lnTo>
                  <a:lnTo>
                    <a:pt x="115" y="15"/>
                  </a:lnTo>
                  <a:lnTo>
                    <a:pt x="112" y="14"/>
                  </a:lnTo>
                  <a:lnTo>
                    <a:pt x="109" y="14"/>
                  </a:lnTo>
                  <a:lnTo>
                    <a:pt x="105" y="14"/>
                  </a:lnTo>
                  <a:lnTo>
                    <a:pt x="52" y="14"/>
                  </a:lnTo>
                  <a:lnTo>
                    <a:pt x="51" y="29"/>
                  </a:lnTo>
                  <a:lnTo>
                    <a:pt x="50" y="44"/>
                  </a:lnTo>
                  <a:lnTo>
                    <a:pt x="50" y="73"/>
                  </a:lnTo>
                  <a:lnTo>
                    <a:pt x="72" y="73"/>
                  </a:lnTo>
                  <a:lnTo>
                    <a:pt x="89" y="73"/>
                  </a:lnTo>
                  <a:lnTo>
                    <a:pt x="98" y="73"/>
                  </a:lnTo>
                  <a:lnTo>
                    <a:pt x="105" y="72"/>
                  </a:lnTo>
                  <a:lnTo>
                    <a:pt x="107" y="70"/>
                  </a:lnTo>
                  <a:lnTo>
                    <a:pt x="109" y="67"/>
                  </a:lnTo>
                  <a:lnTo>
                    <a:pt x="116" y="48"/>
                  </a:lnTo>
                  <a:lnTo>
                    <a:pt x="120" y="48"/>
                  </a:lnTo>
                  <a:lnTo>
                    <a:pt x="119" y="63"/>
                  </a:lnTo>
                  <a:lnTo>
                    <a:pt x="119" y="78"/>
                  </a:lnTo>
                  <a:lnTo>
                    <a:pt x="119" y="94"/>
                  </a:lnTo>
                  <a:lnTo>
                    <a:pt x="120" y="109"/>
                  </a:lnTo>
                  <a:lnTo>
                    <a:pt x="116" y="109"/>
                  </a:lnTo>
                  <a:lnTo>
                    <a:pt x="109" y="89"/>
                  </a:lnTo>
                  <a:lnTo>
                    <a:pt x="107" y="87"/>
                  </a:lnTo>
                  <a:lnTo>
                    <a:pt x="105" y="85"/>
                  </a:lnTo>
                  <a:lnTo>
                    <a:pt x="98" y="84"/>
                  </a:lnTo>
                  <a:lnTo>
                    <a:pt x="89" y="83"/>
                  </a:lnTo>
                  <a:lnTo>
                    <a:pt x="72" y="83"/>
                  </a:lnTo>
                  <a:lnTo>
                    <a:pt x="50" y="83"/>
                  </a:lnTo>
                  <a:lnTo>
                    <a:pt x="50" y="132"/>
                  </a:lnTo>
                  <a:lnTo>
                    <a:pt x="51" y="144"/>
                  </a:lnTo>
                  <a:lnTo>
                    <a:pt x="52" y="150"/>
                  </a:lnTo>
                  <a:lnTo>
                    <a:pt x="54" y="153"/>
                  </a:lnTo>
                  <a:lnTo>
                    <a:pt x="59" y="156"/>
                  </a:lnTo>
                  <a:lnTo>
                    <a:pt x="79" y="162"/>
                  </a:lnTo>
                  <a:lnTo>
                    <a:pt x="79" y="165"/>
                  </a:lnTo>
                  <a:lnTo>
                    <a:pt x="59" y="164"/>
                  </a:lnTo>
                  <a:lnTo>
                    <a:pt x="39" y="164"/>
                  </a:lnTo>
                  <a:lnTo>
                    <a:pt x="19" y="164"/>
                  </a:lnTo>
                  <a:lnTo>
                    <a:pt x="0" y="165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234" y="941"/>
              <a:ext cx="42" cy="43"/>
            </a:xfrm>
            <a:custGeom>
              <a:avLst/>
              <a:gdLst>
                <a:gd name="T0" fmla="*/ 0 w 176"/>
                <a:gd name="T1" fmla="*/ 0 h 169"/>
                <a:gd name="T2" fmla="*/ 0 w 176"/>
                <a:gd name="T3" fmla="*/ 0 h 169"/>
                <a:gd name="T4" fmla="*/ 0 w 176"/>
                <a:gd name="T5" fmla="*/ 0 h 169"/>
                <a:gd name="T6" fmla="*/ 0 w 176"/>
                <a:gd name="T7" fmla="*/ 0 h 169"/>
                <a:gd name="T8" fmla="*/ 0 w 176"/>
                <a:gd name="T9" fmla="*/ 0 h 169"/>
                <a:gd name="T10" fmla="*/ 0 w 176"/>
                <a:gd name="T11" fmla="*/ 0 h 169"/>
                <a:gd name="T12" fmla="*/ 0 w 176"/>
                <a:gd name="T13" fmla="*/ 0 h 169"/>
                <a:gd name="T14" fmla="*/ 0 w 176"/>
                <a:gd name="T15" fmla="*/ 0 h 169"/>
                <a:gd name="T16" fmla="*/ 0 w 176"/>
                <a:gd name="T17" fmla="*/ 0 h 169"/>
                <a:gd name="T18" fmla="*/ 0 w 176"/>
                <a:gd name="T19" fmla="*/ 0 h 169"/>
                <a:gd name="T20" fmla="*/ 0 w 176"/>
                <a:gd name="T21" fmla="*/ 0 h 169"/>
                <a:gd name="T22" fmla="*/ 0 w 176"/>
                <a:gd name="T23" fmla="*/ 0 h 169"/>
                <a:gd name="T24" fmla="*/ 0 w 176"/>
                <a:gd name="T25" fmla="*/ 0 h 169"/>
                <a:gd name="T26" fmla="*/ 0 w 176"/>
                <a:gd name="T27" fmla="*/ 0 h 169"/>
                <a:gd name="T28" fmla="*/ 0 w 176"/>
                <a:gd name="T29" fmla="*/ 0 h 169"/>
                <a:gd name="T30" fmla="*/ 0 w 176"/>
                <a:gd name="T31" fmla="*/ 0 h 169"/>
                <a:gd name="T32" fmla="*/ 0 w 176"/>
                <a:gd name="T33" fmla="*/ 0 h 169"/>
                <a:gd name="T34" fmla="*/ 0 w 176"/>
                <a:gd name="T35" fmla="*/ 0 h 169"/>
                <a:gd name="T36" fmla="*/ 0 w 176"/>
                <a:gd name="T37" fmla="*/ 0 h 169"/>
                <a:gd name="T38" fmla="*/ 0 w 176"/>
                <a:gd name="T39" fmla="*/ 0 h 169"/>
                <a:gd name="T40" fmla="*/ 0 w 176"/>
                <a:gd name="T41" fmla="*/ 0 h 169"/>
                <a:gd name="T42" fmla="*/ 0 w 176"/>
                <a:gd name="T43" fmla="*/ 0 h 169"/>
                <a:gd name="T44" fmla="*/ 0 w 176"/>
                <a:gd name="T45" fmla="*/ 0 h 169"/>
                <a:gd name="T46" fmla="*/ 0 w 176"/>
                <a:gd name="T47" fmla="*/ 0 h 169"/>
                <a:gd name="T48" fmla="*/ 0 w 176"/>
                <a:gd name="T49" fmla="*/ 0 h 169"/>
                <a:gd name="T50" fmla="*/ 0 w 176"/>
                <a:gd name="T51" fmla="*/ 0 h 169"/>
                <a:gd name="T52" fmla="*/ 0 w 176"/>
                <a:gd name="T53" fmla="*/ 0 h 169"/>
                <a:gd name="T54" fmla="*/ 0 w 176"/>
                <a:gd name="T55" fmla="*/ 0 h 169"/>
                <a:gd name="T56" fmla="*/ 0 w 176"/>
                <a:gd name="T57" fmla="*/ 0 h 169"/>
                <a:gd name="T58" fmla="*/ 0 w 176"/>
                <a:gd name="T59" fmla="*/ 0 h 169"/>
                <a:gd name="T60" fmla="*/ 0 w 176"/>
                <a:gd name="T61" fmla="*/ 0 h 169"/>
                <a:gd name="T62" fmla="*/ 0 w 176"/>
                <a:gd name="T63" fmla="*/ 0 h 169"/>
                <a:gd name="T64" fmla="*/ 0 w 176"/>
                <a:gd name="T65" fmla="*/ 0 h 169"/>
                <a:gd name="T66" fmla="*/ 0 w 176"/>
                <a:gd name="T67" fmla="*/ 0 h 169"/>
                <a:gd name="T68" fmla="*/ 0 w 176"/>
                <a:gd name="T69" fmla="*/ 0 h 169"/>
                <a:gd name="T70" fmla="*/ 0 w 176"/>
                <a:gd name="T71" fmla="*/ 0 h 169"/>
                <a:gd name="T72" fmla="*/ 0 w 176"/>
                <a:gd name="T73" fmla="*/ 0 h 169"/>
                <a:gd name="T74" fmla="*/ 0 w 176"/>
                <a:gd name="T75" fmla="*/ 0 h 169"/>
                <a:gd name="T76" fmla="*/ 0 w 176"/>
                <a:gd name="T77" fmla="*/ 0 h 1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6" h="169">
                  <a:moveTo>
                    <a:pt x="176" y="4"/>
                  </a:moveTo>
                  <a:lnTo>
                    <a:pt x="164" y="8"/>
                  </a:lnTo>
                  <a:lnTo>
                    <a:pt x="161" y="9"/>
                  </a:lnTo>
                  <a:lnTo>
                    <a:pt x="158" y="11"/>
                  </a:lnTo>
                  <a:lnTo>
                    <a:pt x="155" y="14"/>
                  </a:lnTo>
                  <a:lnTo>
                    <a:pt x="154" y="16"/>
                  </a:lnTo>
                  <a:lnTo>
                    <a:pt x="153" y="18"/>
                  </a:lnTo>
                  <a:lnTo>
                    <a:pt x="153" y="28"/>
                  </a:lnTo>
                  <a:lnTo>
                    <a:pt x="153" y="41"/>
                  </a:lnTo>
                  <a:lnTo>
                    <a:pt x="153" y="56"/>
                  </a:lnTo>
                  <a:lnTo>
                    <a:pt x="153" y="75"/>
                  </a:lnTo>
                  <a:lnTo>
                    <a:pt x="153" y="100"/>
                  </a:lnTo>
                  <a:lnTo>
                    <a:pt x="151" y="120"/>
                  </a:lnTo>
                  <a:lnTo>
                    <a:pt x="147" y="136"/>
                  </a:lnTo>
                  <a:lnTo>
                    <a:pt x="140" y="148"/>
                  </a:lnTo>
                  <a:lnTo>
                    <a:pt x="131" y="158"/>
                  </a:lnTo>
                  <a:lnTo>
                    <a:pt x="119" y="164"/>
                  </a:lnTo>
                  <a:lnTo>
                    <a:pt x="106" y="167"/>
                  </a:lnTo>
                  <a:lnTo>
                    <a:pt x="89" y="169"/>
                  </a:lnTo>
                  <a:lnTo>
                    <a:pt x="72" y="167"/>
                  </a:lnTo>
                  <a:lnTo>
                    <a:pt x="57" y="163"/>
                  </a:lnTo>
                  <a:lnTo>
                    <a:pt x="44" y="156"/>
                  </a:lnTo>
                  <a:lnTo>
                    <a:pt x="34" y="145"/>
                  </a:lnTo>
                  <a:lnTo>
                    <a:pt x="28" y="131"/>
                  </a:lnTo>
                  <a:lnTo>
                    <a:pt x="27" y="113"/>
                  </a:lnTo>
                  <a:lnTo>
                    <a:pt x="27" y="41"/>
                  </a:lnTo>
                  <a:lnTo>
                    <a:pt x="26" y="27"/>
                  </a:lnTo>
                  <a:lnTo>
                    <a:pt x="25" y="19"/>
                  </a:lnTo>
                  <a:lnTo>
                    <a:pt x="22" y="14"/>
                  </a:lnTo>
                  <a:lnTo>
                    <a:pt x="18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18" y="2"/>
                  </a:lnTo>
                  <a:lnTo>
                    <a:pt x="36" y="2"/>
                  </a:lnTo>
                  <a:lnTo>
                    <a:pt x="57" y="2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66" y="8"/>
                  </a:lnTo>
                  <a:lnTo>
                    <a:pt x="60" y="10"/>
                  </a:lnTo>
                  <a:lnTo>
                    <a:pt x="56" y="11"/>
                  </a:lnTo>
                  <a:lnTo>
                    <a:pt x="53" y="14"/>
                  </a:lnTo>
                  <a:lnTo>
                    <a:pt x="51" y="15"/>
                  </a:lnTo>
                  <a:lnTo>
                    <a:pt x="49" y="17"/>
                  </a:lnTo>
                  <a:lnTo>
                    <a:pt x="49" y="20"/>
                  </a:lnTo>
                  <a:lnTo>
                    <a:pt x="48" y="23"/>
                  </a:lnTo>
                  <a:lnTo>
                    <a:pt x="48" y="36"/>
                  </a:lnTo>
                  <a:lnTo>
                    <a:pt x="48" y="53"/>
                  </a:lnTo>
                  <a:lnTo>
                    <a:pt x="48" y="74"/>
                  </a:lnTo>
                  <a:lnTo>
                    <a:pt x="48" y="100"/>
                  </a:lnTo>
                  <a:lnTo>
                    <a:pt x="48" y="114"/>
                  </a:lnTo>
                  <a:lnTo>
                    <a:pt x="51" y="126"/>
                  </a:lnTo>
                  <a:lnTo>
                    <a:pt x="54" y="136"/>
                  </a:lnTo>
                  <a:lnTo>
                    <a:pt x="60" y="145"/>
                  </a:lnTo>
                  <a:lnTo>
                    <a:pt x="69" y="150"/>
                  </a:lnTo>
                  <a:lnTo>
                    <a:pt x="81" y="154"/>
                  </a:lnTo>
                  <a:lnTo>
                    <a:pt x="96" y="156"/>
                  </a:lnTo>
                  <a:lnTo>
                    <a:pt x="111" y="153"/>
                  </a:lnTo>
                  <a:lnTo>
                    <a:pt x="123" y="148"/>
                  </a:lnTo>
                  <a:lnTo>
                    <a:pt x="133" y="138"/>
                  </a:lnTo>
                  <a:lnTo>
                    <a:pt x="138" y="124"/>
                  </a:lnTo>
                  <a:lnTo>
                    <a:pt x="140" y="108"/>
                  </a:lnTo>
                  <a:lnTo>
                    <a:pt x="140" y="87"/>
                  </a:lnTo>
                  <a:lnTo>
                    <a:pt x="139" y="67"/>
                  </a:lnTo>
                  <a:lnTo>
                    <a:pt x="139" y="47"/>
                  </a:lnTo>
                  <a:lnTo>
                    <a:pt x="138" y="30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5" y="13"/>
                  </a:lnTo>
                  <a:lnTo>
                    <a:pt x="133" y="10"/>
                  </a:lnTo>
                  <a:lnTo>
                    <a:pt x="129" y="9"/>
                  </a:lnTo>
                  <a:lnTo>
                    <a:pt x="126" y="8"/>
                  </a:lnTo>
                  <a:lnTo>
                    <a:pt x="112" y="4"/>
                  </a:lnTo>
                  <a:lnTo>
                    <a:pt x="112" y="0"/>
                  </a:lnTo>
                  <a:lnTo>
                    <a:pt x="128" y="2"/>
                  </a:lnTo>
                  <a:lnTo>
                    <a:pt x="146" y="2"/>
                  </a:lnTo>
                  <a:lnTo>
                    <a:pt x="161" y="2"/>
                  </a:lnTo>
                  <a:lnTo>
                    <a:pt x="176" y="0"/>
                  </a:lnTo>
                  <a:lnTo>
                    <a:pt x="176" y="4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4" name="Freeform 37"/>
            <p:cNvSpPr>
              <a:spLocks noEditPoints="1"/>
            </p:cNvSpPr>
            <p:nvPr/>
          </p:nvSpPr>
          <p:spPr bwMode="auto">
            <a:xfrm>
              <a:off x="5290" y="941"/>
              <a:ext cx="40" cy="42"/>
            </a:xfrm>
            <a:custGeom>
              <a:avLst/>
              <a:gdLst>
                <a:gd name="T0" fmla="*/ 0 w 162"/>
                <a:gd name="T1" fmla="*/ 0 h 165"/>
                <a:gd name="T2" fmla="*/ 0 w 162"/>
                <a:gd name="T3" fmla="*/ 0 h 165"/>
                <a:gd name="T4" fmla="*/ 0 w 162"/>
                <a:gd name="T5" fmla="*/ 0 h 165"/>
                <a:gd name="T6" fmla="*/ 0 w 162"/>
                <a:gd name="T7" fmla="*/ 0 h 165"/>
                <a:gd name="T8" fmla="*/ 0 w 162"/>
                <a:gd name="T9" fmla="*/ 0 h 165"/>
                <a:gd name="T10" fmla="*/ 0 w 162"/>
                <a:gd name="T11" fmla="*/ 0 h 165"/>
                <a:gd name="T12" fmla="*/ 0 w 162"/>
                <a:gd name="T13" fmla="*/ 0 h 165"/>
                <a:gd name="T14" fmla="*/ 0 w 162"/>
                <a:gd name="T15" fmla="*/ 0 h 165"/>
                <a:gd name="T16" fmla="*/ 0 w 162"/>
                <a:gd name="T17" fmla="*/ 0 h 165"/>
                <a:gd name="T18" fmla="*/ 0 w 162"/>
                <a:gd name="T19" fmla="*/ 0 h 165"/>
                <a:gd name="T20" fmla="*/ 0 w 162"/>
                <a:gd name="T21" fmla="*/ 0 h 165"/>
                <a:gd name="T22" fmla="*/ 0 w 162"/>
                <a:gd name="T23" fmla="*/ 0 h 165"/>
                <a:gd name="T24" fmla="*/ 0 w 162"/>
                <a:gd name="T25" fmla="*/ 0 h 165"/>
                <a:gd name="T26" fmla="*/ 0 w 162"/>
                <a:gd name="T27" fmla="*/ 0 h 165"/>
                <a:gd name="T28" fmla="*/ 0 w 162"/>
                <a:gd name="T29" fmla="*/ 0 h 165"/>
                <a:gd name="T30" fmla="*/ 0 w 162"/>
                <a:gd name="T31" fmla="*/ 0 h 165"/>
                <a:gd name="T32" fmla="*/ 0 w 162"/>
                <a:gd name="T33" fmla="*/ 0 h 165"/>
                <a:gd name="T34" fmla="*/ 0 w 162"/>
                <a:gd name="T35" fmla="*/ 0 h 165"/>
                <a:gd name="T36" fmla="*/ 0 w 162"/>
                <a:gd name="T37" fmla="*/ 0 h 165"/>
                <a:gd name="T38" fmla="*/ 0 w 162"/>
                <a:gd name="T39" fmla="*/ 0 h 165"/>
                <a:gd name="T40" fmla="*/ 0 w 162"/>
                <a:gd name="T41" fmla="*/ 0 h 165"/>
                <a:gd name="T42" fmla="*/ 0 w 162"/>
                <a:gd name="T43" fmla="*/ 0 h 165"/>
                <a:gd name="T44" fmla="*/ 0 w 162"/>
                <a:gd name="T45" fmla="*/ 0 h 165"/>
                <a:gd name="T46" fmla="*/ 0 w 162"/>
                <a:gd name="T47" fmla="*/ 0 h 165"/>
                <a:gd name="T48" fmla="*/ 0 w 162"/>
                <a:gd name="T49" fmla="*/ 0 h 165"/>
                <a:gd name="T50" fmla="*/ 0 w 162"/>
                <a:gd name="T51" fmla="*/ 0 h 165"/>
                <a:gd name="T52" fmla="*/ 0 w 162"/>
                <a:gd name="T53" fmla="*/ 0 h 165"/>
                <a:gd name="T54" fmla="*/ 0 w 162"/>
                <a:gd name="T55" fmla="*/ 0 h 165"/>
                <a:gd name="T56" fmla="*/ 0 w 162"/>
                <a:gd name="T57" fmla="*/ 0 h 165"/>
                <a:gd name="T58" fmla="*/ 0 w 162"/>
                <a:gd name="T59" fmla="*/ 0 h 165"/>
                <a:gd name="T60" fmla="*/ 0 w 162"/>
                <a:gd name="T61" fmla="*/ 0 h 165"/>
                <a:gd name="T62" fmla="*/ 0 w 162"/>
                <a:gd name="T63" fmla="*/ 0 h 165"/>
                <a:gd name="T64" fmla="*/ 0 w 162"/>
                <a:gd name="T65" fmla="*/ 0 h 165"/>
                <a:gd name="T66" fmla="*/ 0 w 162"/>
                <a:gd name="T67" fmla="*/ 0 h 165"/>
                <a:gd name="T68" fmla="*/ 0 w 162"/>
                <a:gd name="T69" fmla="*/ 0 h 165"/>
                <a:gd name="T70" fmla="*/ 0 w 162"/>
                <a:gd name="T71" fmla="*/ 0 h 165"/>
                <a:gd name="T72" fmla="*/ 0 w 162"/>
                <a:gd name="T73" fmla="*/ 0 h 1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" h="165">
                  <a:moveTo>
                    <a:pt x="0" y="162"/>
                  </a:moveTo>
                  <a:lnTo>
                    <a:pt x="20" y="156"/>
                  </a:lnTo>
                  <a:lnTo>
                    <a:pt x="24" y="153"/>
                  </a:lnTo>
                  <a:lnTo>
                    <a:pt x="27" y="150"/>
                  </a:lnTo>
                  <a:lnTo>
                    <a:pt x="28" y="144"/>
                  </a:lnTo>
                  <a:lnTo>
                    <a:pt x="28" y="132"/>
                  </a:lnTo>
                  <a:lnTo>
                    <a:pt x="28" y="39"/>
                  </a:lnTo>
                  <a:lnTo>
                    <a:pt x="28" y="27"/>
                  </a:lnTo>
                  <a:lnTo>
                    <a:pt x="28" y="19"/>
                  </a:lnTo>
                  <a:lnTo>
                    <a:pt x="27" y="15"/>
                  </a:lnTo>
                  <a:lnTo>
                    <a:pt x="24" y="13"/>
                  </a:lnTo>
                  <a:lnTo>
                    <a:pt x="21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5" y="2"/>
                  </a:lnTo>
                  <a:lnTo>
                    <a:pt x="57" y="1"/>
                  </a:lnTo>
                  <a:lnTo>
                    <a:pt x="82" y="0"/>
                  </a:lnTo>
                  <a:lnTo>
                    <a:pt x="101" y="2"/>
                  </a:lnTo>
                  <a:lnTo>
                    <a:pt x="116" y="6"/>
                  </a:lnTo>
                  <a:lnTo>
                    <a:pt x="128" y="15"/>
                  </a:lnTo>
                  <a:lnTo>
                    <a:pt x="136" y="26"/>
                  </a:lnTo>
                  <a:lnTo>
                    <a:pt x="138" y="40"/>
                  </a:lnTo>
                  <a:lnTo>
                    <a:pt x="136" y="54"/>
                  </a:lnTo>
                  <a:lnTo>
                    <a:pt x="131" y="65"/>
                  </a:lnTo>
                  <a:lnTo>
                    <a:pt x="121" y="73"/>
                  </a:lnTo>
                  <a:lnTo>
                    <a:pt x="109" y="79"/>
                  </a:lnTo>
                  <a:lnTo>
                    <a:pt x="96" y="82"/>
                  </a:lnTo>
                  <a:lnTo>
                    <a:pt x="132" y="135"/>
                  </a:lnTo>
                  <a:lnTo>
                    <a:pt x="139" y="147"/>
                  </a:lnTo>
                  <a:lnTo>
                    <a:pt x="145" y="153"/>
                  </a:lnTo>
                  <a:lnTo>
                    <a:pt x="149" y="158"/>
                  </a:lnTo>
                  <a:lnTo>
                    <a:pt x="154" y="161"/>
                  </a:lnTo>
                  <a:lnTo>
                    <a:pt x="162" y="162"/>
                  </a:lnTo>
                  <a:lnTo>
                    <a:pt x="162" y="165"/>
                  </a:lnTo>
                  <a:lnTo>
                    <a:pt x="153" y="165"/>
                  </a:lnTo>
                  <a:lnTo>
                    <a:pt x="145" y="164"/>
                  </a:lnTo>
                  <a:lnTo>
                    <a:pt x="135" y="165"/>
                  </a:lnTo>
                  <a:lnTo>
                    <a:pt x="125" y="165"/>
                  </a:lnTo>
                  <a:lnTo>
                    <a:pt x="112" y="144"/>
                  </a:lnTo>
                  <a:lnTo>
                    <a:pt x="97" y="122"/>
                  </a:lnTo>
                  <a:lnTo>
                    <a:pt x="83" y="101"/>
                  </a:lnTo>
                  <a:lnTo>
                    <a:pt x="70" y="84"/>
                  </a:lnTo>
                  <a:lnTo>
                    <a:pt x="49" y="84"/>
                  </a:lnTo>
                  <a:lnTo>
                    <a:pt x="49" y="113"/>
                  </a:lnTo>
                  <a:lnTo>
                    <a:pt x="49" y="131"/>
                  </a:lnTo>
                  <a:lnTo>
                    <a:pt x="50" y="143"/>
                  </a:lnTo>
                  <a:lnTo>
                    <a:pt x="52" y="149"/>
                  </a:lnTo>
                  <a:lnTo>
                    <a:pt x="54" y="153"/>
                  </a:lnTo>
                  <a:lnTo>
                    <a:pt x="57" y="156"/>
                  </a:lnTo>
                  <a:lnTo>
                    <a:pt x="78" y="162"/>
                  </a:lnTo>
                  <a:lnTo>
                    <a:pt x="78" y="165"/>
                  </a:lnTo>
                  <a:lnTo>
                    <a:pt x="66" y="165"/>
                  </a:lnTo>
                  <a:lnTo>
                    <a:pt x="52" y="164"/>
                  </a:lnTo>
                  <a:lnTo>
                    <a:pt x="41" y="164"/>
                  </a:lnTo>
                  <a:lnTo>
                    <a:pt x="20" y="164"/>
                  </a:lnTo>
                  <a:lnTo>
                    <a:pt x="0" y="165"/>
                  </a:lnTo>
                  <a:lnTo>
                    <a:pt x="0" y="162"/>
                  </a:lnTo>
                  <a:close/>
                  <a:moveTo>
                    <a:pt x="49" y="75"/>
                  </a:moveTo>
                  <a:lnTo>
                    <a:pt x="68" y="75"/>
                  </a:lnTo>
                  <a:lnTo>
                    <a:pt x="79" y="75"/>
                  </a:lnTo>
                  <a:lnTo>
                    <a:pt x="89" y="73"/>
                  </a:lnTo>
                  <a:lnTo>
                    <a:pt x="99" y="70"/>
                  </a:lnTo>
                  <a:lnTo>
                    <a:pt x="107" y="65"/>
                  </a:lnTo>
                  <a:lnTo>
                    <a:pt x="112" y="55"/>
                  </a:lnTo>
                  <a:lnTo>
                    <a:pt x="113" y="43"/>
                  </a:lnTo>
                  <a:lnTo>
                    <a:pt x="111" y="31"/>
                  </a:lnTo>
                  <a:lnTo>
                    <a:pt x="107" y="21"/>
                  </a:lnTo>
                  <a:lnTo>
                    <a:pt x="98" y="16"/>
                  </a:lnTo>
                  <a:lnTo>
                    <a:pt x="87" y="11"/>
                  </a:lnTo>
                  <a:lnTo>
                    <a:pt x="73" y="10"/>
                  </a:lnTo>
                  <a:lnTo>
                    <a:pt x="61" y="10"/>
                  </a:lnTo>
                  <a:lnTo>
                    <a:pt x="49" y="10"/>
                  </a:lnTo>
                  <a:lnTo>
                    <a:pt x="49" y="75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340" y="941"/>
              <a:ext cx="34" cy="42"/>
            </a:xfrm>
            <a:custGeom>
              <a:avLst/>
              <a:gdLst>
                <a:gd name="T0" fmla="*/ 0 w 134"/>
                <a:gd name="T1" fmla="*/ 0 h 165"/>
                <a:gd name="T2" fmla="*/ 0 w 134"/>
                <a:gd name="T3" fmla="*/ 0 h 165"/>
                <a:gd name="T4" fmla="*/ 0 w 134"/>
                <a:gd name="T5" fmla="*/ 0 h 165"/>
                <a:gd name="T6" fmla="*/ 0 w 134"/>
                <a:gd name="T7" fmla="*/ 0 h 165"/>
                <a:gd name="T8" fmla="*/ 0 w 134"/>
                <a:gd name="T9" fmla="*/ 0 h 165"/>
                <a:gd name="T10" fmla="*/ 0 w 134"/>
                <a:gd name="T11" fmla="*/ 0 h 165"/>
                <a:gd name="T12" fmla="*/ 0 w 134"/>
                <a:gd name="T13" fmla="*/ 0 h 165"/>
                <a:gd name="T14" fmla="*/ 0 w 134"/>
                <a:gd name="T15" fmla="*/ 0 h 165"/>
                <a:gd name="T16" fmla="*/ 0 w 134"/>
                <a:gd name="T17" fmla="*/ 0 h 165"/>
                <a:gd name="T18" fmla="*/ 0 w 134"/>
                <a:gd name="T19" fmla="*/ 0 h 165"/>
                <a:gd name="T20" fmla="*/ 0 w 134"/>
                <a:gd name="T21" fmla="*/ 0 h 165"/>
                <a:gd name="T22" fmla="*/ 0 w 134"/>
                <a:gd name="T23" fmla="*/ 0 h 165"/>
                <a:gd name="T24" fmla="*/ 0 w 134"/>
                <a:gd name="T25" fmla="*/ 0 h 165"/>
                <a:gd name="T26" fmla="*/ 0 w 134"/>
                <a:gd name="T27" fmla="*/ 0 h 165"/>
                <a:gd name="T28" fmla="*/ 0 w 134"/>
                <a:gd name="T29" fmla="*/ 0 h 165"/>
                <a:gd name="T30" fmla="*/ 0 w 134"/>
                <a:gd name="T31" fmla="*/ 0 h 165"/>
                <a:gd name="T32" fmla="*/ 0 w 134"/>
                <a:gd name="T33" fmla="*/ 0 h 165"/>
                <a:gd name="T34" fmla="*/ 0 w 134"/>
                <a:gd name="T35" fmla="*/ 0 h 165"/>
                <a:gd name="T36" fmla="*/ 0 w 134"/>
                <a:gd name="T37" fmla="*/ 0 h 165"/>
                <a:gd name="T38" fmla="*/ 0 w 134"/>
                <a:gd name="T39" fmla="*/ 0 h 165"/>
                <a:gd name="T40" fmla="*/ 0 w 134"/>
                <a:gd name="T41" fmla="*/ 0 h 165"/>
                <a:gd name="T42" fmla="*/ 0 w 134"/>
                <a:gd name="T43" fmla="*/ 0 h 165"/>
                <a:gd name="T44" fmla="*/ 0 w 134"/>
                <a:gd name="T45" fmla="*/ 0 h 165"/>
                <a:gd name="T46" fmla="*/ 0 w 134"/>
                <a:gd name="T47" fmla="*/ 0 h 165"/>
                <a:gd name="T48" fmla="*/ 0 w 134"/>
                <a:gd name="T49" fmla="*/ 0 h 165"/>
                <a:gd name="T50" fmla="*/ 0 w 134"/>
                <a:gd name="T51" fmla="*/ 0 h 165"/>
                <a:gd name="T52" fmla="*/ 0 w 134"/>
                <a:gd name="T53" fmla="*/ 0 h 165"/>
                <a:gd name="T54" fmla="*/ 0 w 134"/>
                <a:gd name="T55" fmla="*/ 0 h 165"/>
                <a:gd name="T56" fmla="*/ 0 w 134"/>
                <a:gd name="T57" fmla="*/ 0 h 165"/>
                <a:gd name="T58" fmla="*/ 0 w 134"/>
                <a:gd name="T59" fmla="*/ 0 h 165"/>
                <a:gd name="T60" fmla="*/ 0 w 134"/>
                <a:gd name="T61" fmla="*/ 0 h 165"/>
                <a:gd name="T62" fmla="*/ 0 w 134"/>
                <a:gd name="T63" fmla="*/ 0 h 165"/>
                <a:gd name="T64" fmla="*/ 0 w 134"/>
                <a:gd name="T65" fmla="*/ 0 h 165"/>
                <a:gd name="T66" fmla="*/ 0 w 134"/>
                <a:gd name="T67" fmla="*/ 0 h 165"/>
                <a:gd name="T68" fmla="*/ 0 w 134"/>
                <a:gd name="T69" fmla="*/ 0 h 165"/>
                <a:gd name="T70" fmla="*/ 0 w 134"/>
                <a:gd name="T71" fmla="*/ 0 h 165"/>
                <a:gd name="T72" fmla="*/ 0 w 134"/>
                <a:gd name="T73" fmla="*/ 0 h 165"/>
                <a:gd name="T74" fmla="*/ 0 w 134"/>
                <a:gd name="T75" fmla="*/ 0 h 165"/>
                <a:gd name="T76" fmla="*/ 0 w 134"/>
                <a:gd name="T77" fmla="*/ 0 h 165"/>
                <a:gd name="T78" fmla="*/ 0 w 134"/>
                <a:gd name="T79" fmla="*/ 0 h 165"/>
                <a:gd name="T80" fmla="*/ 0 w 134"/>
                <a:gd name="T81" fmla="*/ 0 h 165"/>
                <a:gd name="T82" fmla="*/ 0 w 134"/>
                <a:gd name="T83" fmla="*/ 0 h 165"/>
                <a:gd name="T84" fmla="*/ 0 w 134"/>
                <a:gd name="T85" fmla="*/ 0 h 165"/>
                <a:gd name="T86" fmla="*/ 0 w 134"/>
                <a:gd name="T87" fmla="*/ 0 h 165"/>
                <a:gd name="T88" fmla="*/ 0 w 134"/>
                <a:gd name="T89" fmla="*/ 0 h 165"/>
                <a:gd name="T90" fmla="*/ 0 w 134"/>
                <a:gd name="T91" fmla="*/ 0 h 1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34" h="165">
                  <a:moveTo>
                    <a:pt x="0" y="0"/>
                  </a:moveTo>
                  <a:lnTo>
                    <a:pt x="33" y="2"/>
                  </a:lnTo>
                  <a:lnTo>
                    <a:pt x="67" y="2"/>
                  </a:lnTo>
                  <a:lnTo>
                    <a:pt x="100" y="2"/>
                  </a:lnTo>
                  <a:lnTo>
                    <a:pt x="134" y="0"/>
                  </a:lnTo>
                  <a:lnTo>
                    <a:pt x="134" y="44"/>
                  </a:lnTo>
                  <a:lnTo>
                    <a:pt x="130" y="44"/>
                  </a:lnTo>
                  <a:lnTo>
                    <a:pt x="122" y="23"/>
                  </a:lnTo>
                  <a:lnTo>
                    <a:pt x="120" y="19"/>
                  </a:lnTo>
                  <a:lnTo>
                    <a:pt x="118" y="17"/>
                  </a:lnTo>
                  <a:lnTo>
                    <a:pt x="113" y="15"/>
                  </a:lnTo>
                  <a:lnTo>
                    <a:pt x="106" y="14"/>
                  </a:lnTo>
                  <a:lnTo>
                    <a:pt x="94" y="14"/>
                  </a:lnTo>
                  <a:lnTo>
                    <a:pt x="78" y="14"/>
                  </a:lnTo>
                  <a:lnTo>
                    <a:pt x="78" y="126"/>
                  </a:lnTo>
                  <a:lnTo>
                    <a:pt x="78" y="137"/>
                  </a:lnTo>
                  <a:lnTo>
                    <a:pt x="78" y="145"/>
                  </a:lnTo>
                  <a:lnTo>
                    <a:pt x="80" y="149"/>
                  </a:lnTo>
                  <a:lnTo>
                    <a:pt x="81" y="152"/>
                  </a:lnTo>
                  <a:lnTo>
                    <a:pt x="86" y="154"/>
                  </a:lnTo>
                  <a:lnTo>
                    <a:pt x="94" y="158"/>
                  </a:lnTo>
                  <a:lnTo>
                    <a:pt x="106" y="162"/>
                  </a:lnTo>
                  <a:lnTo>
                    <a:pt x="106" y="165"/>
                  </a:lnTo>
                  <a:lnTo>
                    <a:pt x="87" y="164"/>
                  </a:lnTo>
                  <a:lnTo>
                    <a:pt x="67" y="164"/>
                  </a:lnTo>
                  <a:lnTo>
                    <a:pt x="52" y="164"/>
                  </a:lnTo>
                  <a:lnTo>
                    <a:pt x="39" y="165"/>
                  </a:lnTo>
                  <a:lnTo>
                    <a:pt x="27" y="165"/>
                  </a:lnTo>
                  <a:lnTo>
                    <a:pt x="27" y="162"/>
                  </a:lnTo>
                  <a:lnTo>
                    <a:pt x="39" y="158"/>
                  </a:lnTo>
                  <a:lnTo>
                    <a:pt x="47" y="154"/>
                  </a:lnTo>
                  <a:lnTo>
                    <a:pt x="52" y="152"/>
                  </a:lnTo>
                  <a:lnTo>
                    <a:pt x="54" y="149"/>
                  </a:lnTo>
                  <a:lnTo>
                    <a:pt x="55" y="145"/>
                  </a:lnTo>
                  <a:lnTo>
                    <a:pt x="55" y="137"/>
                  </a:lnTo>
                  <a:lnTo>
                    <a:pt x="56" y="126"/>
                  </a:lnTo>
                  <a:lnTo>
                    <a:pt x="56" y="14"/>
                  </a:lnTo>
                  <a:lnTo>
                    <a:pt x="39" y="14"/>
                  </a:lnTo>
                  <a:lnTo>
                    <a:pt x="28" y="14"/>
                  </a:lnTo>
                  <a:lnTo>
                    <a:pt x="20" y="15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3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6" name="Freeform 39"/>
            <p:cNvSpPr>
              <a:spLocks noEditPoints="1"/>
            </p:cNvSpPr>
            <p:nvPr/>
          </p:nvSpPr>
          <p:spPr bwMode="auto">
            <a:xfrm>
              <a:off x="5409" y="940"/>
              <a:ext cx="44" cy="43"/>
            </a:xfrm>
            <a:custGeom>
              <a:avLst/>
              <a:gdLst>
                <a:gd name="T0" fmla="*/ 0 w 181"/>
                <a:gd name="T1" fmla="*/ 0 h 170"/>
                <a:gd name="T2" fmla="*/ 0 w 181"/>
                <a:gd name="T3" fmla="*/ 0 h 170"/>
                <a:gd name="T4" fmla="*/ 0 w 181"/>
                <a:gd name="T5" fmla="*/ 0 h 170"/>
                <a:gd name="T6" fmla="*/ 0 w 181"/>
                <a:gd name="T7" fmla="*/ 0 h 170"/>
                <a:gd name="T8" fmla="*/ 0 w 181"/>
                <a:gd name="T9" fmla="*/ 0 h 170"/>
                <a:gd name="T10" fmla="*/ 0 w 181"/>
                <a:gd name="T11" fmla="*/ 0 h 170"/>
                <a:gd name="T12" fmla="*/ 0 w 181"/>
                <a:gd name="T13" fmla="*/ 0 h 170"/>
                <a:gd name="T14" fmla="*/ 0 w 181"/>
                <a:gd name="T15" fmla="*/ 0 h 170"/>
                <a:gd name="T16" fmla="*/ 0 w 181"/>
                <a:gd name="T17" fmla="*/ 0 h 170"/>
                <a:gd name="T18" fmla="*/ 0 w 181"/>
                <a:gd name="T19" fmla="*/ 0 h 170"/>
                <a:gd name="T20" fmla="*/ 0 w 181"/>
                <a:gd name="T21" fmla="*/ 0 h 170"/>
                <a:gd name="T22" fmla="*/ 0 w 181"/>
                <a:gd name="T23" fmla="*/ 0 h 170"/>
                <a:gd name="T24" fmla="*/ 0 w 181"/>
                <a:gd name="T25" fmla="*/ 0 h 170"/>
                <a:gd name="T26" fmla="*/ 0 w 181"/>
                <a:gd name="T27" fmla="*/ 0 h 170"/>
                <a:gd name="T28" fmla="*/ 0 w 181"/>
                <a:gd name="T29" fmla="*/ 0 h 170"/>
                <a:gd name="T30" fmla="*/ 0 w 181"/>
                <a:gd name="T31" fmla="*/ 0 h 170"/>
                <a:gd name="T32" fmla="*/ 0 w 181"/>
                <a:gd name="T33" fmla="*/ 0 h 170"/>
                <a:gd name="T34" fmla="*/ 0 w 181"/>
                <a:gd name="T35" fmla="*/ 0 h 170"/>
                <a:gd name="T36" fmla="*/ 0 w 181"/>
                <a:gd name="T37" fmla="*/ 0 h 170"/>
                <a:gd name="T38" fmla="*/ 0 w 181"/>
                <a:gd name="T39" fmla="*/ 0 h 170"/>
                <a:gd name="T40" fmla="*/ 0 w 181"/>
                <a:gd name="T41" fmla="*/ 0 h 170"/>
                <a:gd name="T42" fmla="*/ 0 w 181"/>
                <a:gd name="T43" fmla="*/ 0 h 170"/>
                <a:gd name="T44" fmla="*/ 0 w 181"/>
                <a:gd name="T45" fmla="*/ 0 h 170"/>
                <a:gd name="T46" fmla="*/ 0 w 181"/>
                <a:gd name="T47" fmla="*/ 0 h 170"/>
                <a:gd name="T48" fmla="*/ 0 w 181"/>
                <a:gd name="T49" fmla="*/ 0 h 170"/>
                <a:gd name="T50" fmla="*/ 0 w 181"/>
                <a:gd name="T51" fmla="*/ 0 h 170"/>
                <a:gd name="T52" fmla="*/ 0 w 181"/>
                <a:gd name="T53" fmla="*/ 0 h 170"/>
                <a:gd name="T54" fmla="*/ 0 w 181"/>
                <a:gd name="T55" fmla="*/ 0 h 170"/>
                <a:gd name="T56" fmla="*/ 0 w 181"/>
                <a:gd name="T57" fmla="*/ 0 h 170"/>
                <a:gd name="T58" fmla="*/ 0 w 181"/>
                <a:gd name="T59" fmla="*/ 0 h 170"/>
                <a:gd name="T60" fmla="*/ 0 w 181"/>
                <a:gd name="T61" fmla="*/ 0 h 170"/>
                <a:gd name="T62" fmla="*/ 0 w 181"/>
                <a:gd name="T63" fmla="*/ 0 h 170"/>
                <a:gd name="T64" fmla="*/ 0 w 181"/>
                <a:gd name="T65" fmla="*/ 0 h 170"/>
                <a:gd name="T66" fmla="*/ 0 w 181"/>
                <a:gd name="T67" fmla="*/ 0 h 170"/>
                <a:gd name="T68" fmla="*/ 0 w 181"/>
                <a:gd name="T69" fmla="*/ 0 h 170"/>
                <a:gd name="T70" fmla="*/ 0 w 181"/>
                <a:gd name="T71" fmla="*/ 0 h 170"/>
                <a:gd name="T72" fmla="*/ 0 w 181"/>
                <a:gd name="T73" fmla="*/ 0 h 170"/>
                <a:gd name="T74" fmla="*/ 0 w 181"/>
                <a:gd name="T75" fmla="*/ 0 h 170"/>
                <a:gd name="T76" fmla="*/ 0 w 181"/>
                <a:gd name="T77" fmla="*/ 0 h 170"/>
                <a:gd name="T78" fmla="*/ 0 w 181"/>
                <a:gd name="T79" fmla="*/ 0 h 170"/>
                <a:gd name="T80" fmla="*/ 0 w 181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1" h="170">
                  <a:moveTo>
                    <a:pt x="0" y="167"/>
                  </a:moveTo>
                  <a:lnTo>
                    <a:pt x="9" y="164"/>
                  </a:lnTo>
                  <a:lnTo>
                    <a:pt x="20" y="158"/>
                  </a:lnTo>
                  <a:lnTo>
                    <a:pt x="38" y="118"/>
                  </a:lnTo>
                  <a:lnTo>
                    <a:pt x="56" y="77"/>
                  </a:lnTo>
                  <a:lnTo>
                    <a:pt x="73" y="37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26" y="80"/>
                  </a:lnTo>
                  <a:lnTo>
                    <a:pt x="160" y="159"/>
                  </a:lnTo>
                  <a:lnTo>
                    <a:pt x="181" y="167"/>
                  </a:lnTo>
                  <a:lnTo>
                    <a:pt x="181" y="170"/>
                  </a:lnTo>
                  <a:lnTo>
                    <a:pt x="162" y="169"/>
                  </a:lnTo>
                  <a:lnTo>
                    <a:pt x="141" y="169"/>
                  </a:lnTo>
                  <a:lnTo>
                    <a:pt x="124" y="169"/>
                  </a:lnTo>
                  <a:lnTo>
                    <a:pt x="107" y="170"/>
                  </a:lnTo>
                  <a:lnTo>
                    <a:pt x="107" y="167"/>
                  </a:lnTo>
                  <a:lnTo>
                    <a:pt x="114" y="165"/>
                  </a:lnTo>
                  <a:lnTo>
                    <a:pt x="123" y="163"/>
                  </a:lnTo>
                  <a:lnTo>
                    <a:pt x="132" y="159"/>
                  </a:lnTo>
                  <a:lnTo>
                    <a:pt x="128" y="149"/>
                  </a:lnTo>
                  <a:lnTo>
                    <a:pt x="124" y="137"/>
                  </a:lnTo>
                  <a:lnTo>
                    <a:pt x="120" y="125"/>
                  </a:lnTo>
                  <a:lnTo>
                    <a:pt x="117" y="116"/>
                  </a:lnTo>
                  <a:lnTo>
                    <a:pt x="100" y="116"/>
                  </a:lnTo>
                  <a:lnTo>
                    <a:pt x="84" y="116"/>
                  </a:lnTo>
                  <a:lnTo>
                    <a:pt x="68" y="116"/>
                  </a:lnTo>
                  <a:lnTo>
                    <a:pt x="52" y="116"/>
                  </a:lnTo>
                  <a:lnTo>
                    <a:pt x="43" y="137"/>
                  </a:lnTo>
                  <a:lnTo>
                    <a:pt x="36" y="159"/>
                  </a:lnTo>
                  <a:lnTo>
                    <a:pt x="59" y="167"/>
                  </a:lnTo>
                  <a:lnTo>
                    <a:pt x="59" y="170"/>
                  </a:lnTo>
                  <a:lnTo>
                    <a:pt x="44" y="169"/>
                  </a:lnTo>
                  <a:lnTo>
                    <a:pt x="29" y="169"/>
                  </a:lnTo>
                  <a:lnTo>
                    <a:pt x="15" y="169"/>
                  </a:lnTo>
                  <a:lnTo>
                    <a:pt x="0" y="170"/>
                  </a:lnTo>
                  <a:lnTo>
                    <a:pt x="0" y="167"/>
                  </a:lnTo>
                  <a:close/>
                  <a:moveTo>
                    <a:pt x="85" y="37"/>
                  </a:moveTo>
                  <a:lnTo>
                    <a:pt x="55" y="105"/>
                  </a:lnTo>
                  <a:lnTo>
                    <a:pt x="113" y="105"/>
                  </a:lnTo>
                  <a:lnTo>
                    <a:pt x="85" y="37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463" y="941"/>
              <a:ext cx="61" cy="42"/>
            </a:xfrm>
            <a:custGeom>
              <a:avLst/>
              <a:gdLst>
                <a:gd name="T0" fmla="*/ 0 w 238"/>
                <a:gd name="T1" fmla="*/ 0 h 165"/>
                <a:gd name="T2" fmla="*/ 0 w 238"/>
                <a:gd name="T3" fmla="*/ 0 h 165"/>
                <a:gd name="T4" fmla="*/ 0 w 238"/>
                <a:gd name="T5" fmla="*/ 0 h 165"/>
                <a:gd name="T6" fmla="*/ 0 w 238"/>
                <a:gd name="T7" fmla="*/ 0 h 165"/>
                <a:gd name="T8" fmla="*/ 0 w 238"/>
                <a:gd name="T9" fmla="*/ 0 h 165"/>
                <a:gd name="T10" fmla="*/ 0 w 238"/>
                <a:gd name="T11" fmla="*/ 0 h 165"/>
                <a:gd name="T12" fmla="*/ 0 w 238"/>
                <a:gd name="T13" fmla="*/ 0 h 165"/>
                <a:gd name="T14" fmla="*/ 0 w 238"/>
                <a:gd name="T15" fmla="*/ 0 h 165"/>
                <a:gd name="T16" fmla="*/ 0 w 238"/>
                <a:gd name="T17" fmla="*/ 0 h 165"/>
                <a:gd name="T18" fmla="*/ 0 w 238"/>
                <a:gd name="T19" fmla="*/ 0 h 165"/>
                <a:gd name="T20" fmla="*/ 0 w 238"/>
                <a:gd name="T21" fmla="*/ 0 h 165"/>
                <a:gd name="T22" fmla="*/ 0 w 238"/>
                <a:gd name="T23" fmla="*/ 0 h 165"/>
                <a:gd name="T24" fmla="*/ 0 w 238"/>
                <a:gd name="T25" fmla="*/ 0 h 165"/>
                <a:gd name="T26" fmla="*/ 0 w 238"/>
                <a:gd name="T27" fmla="*/ 0 h 165"/>
                <a:gd name="T28" fmla="*/ 0 w 238"/>
                <a:gd name="T29" fmla="*/ 0 h 165"/>
                <a:gd name="T30" fmla="*/ 0 w 238"/>
                <a:gd name="T31" fmla="*/ 0 h 165"/>
                <a:gd name="T32" fmla="*/ 0 w 238"/>
                <a:gd name="T33" fmla="*/ 0 h 165"/>
                <a:gd name="T34" fmla="*/ 0 w 238"/>
                <a:gd name="T35" fmla="*/ 0 h 165"/>
                <a:gd name="T36" fmla="*/ 0 w 238"/>
                <a:gd name="T37" fmla="*/ 0 h 165"/>
                <a:gd name="T38" fmla="*/ 0 w 238"/>
                <a:gd name="T39" fmla="*/ 0 h 165"/>
                <a:gd name="T40" fmla="*/ 0 w 238"/>
                <a:gd name="T41" fmla="*/ 0 h 165"/>
                <a:gd name="T42" fmla="*/ 0 w 238"/>
                <a:gd name="T43" fmla="*/ 0 h 165"/>
                <a:gd name="T44" fmla="*/ 0 w 238"/>
                <a:gd name="T45" fmla="*/ 0 h 165"/>
                <a:gd name="T46" fmla="*/ 0 w 238"/>
                <a:gd name="T47" fmla="*/ 0 h 165"/>
                <a:gd name="T48" fmla="*/ 0 w 238"/>
                <a:gd name="T49" fmla="*/ 0 h 165"/>
                <a:gd name="T50" fmla="*/ 0 w 238"/>
                <a:gd name="T51" fmla="*/ 0 h 165"/>
                <a:gd name="T52" fmla="*/ 0 w 238"/>
                <a:gd name="T53" fmla="*/ 0 h 165"/>
                <a:gd name="T54" fmla="*/ 0 w 238"/>
                <a:gd name="T55" fmla="*/ 0 h 165"/>
                <a:gd name="T56" fmla="*/ 0 w 238"/>
                <a:gd name="T57" fmla="*/ 0 h 165"/>
                <a:gd name="T58" fmla="*/ 0 w 238"/>
                <a:gd name="T59" fmla="*/ 0 h 165"/>
                <a:gd name="T60" fmla="*/ 0 w 238"/>
                <a:gd name="T61" fmla="*/ 0 h 165"/>
                <a:gd name="T62" fmla="*/ 0 w 238"/>
                <a:gd name="T63" fmla="*/ 0 h 165"/>
                <a:gd name="T64" fmla="*/ 0 w 238"/>
                <a:gd name="T65" fmla="*/ 0 h 165"/>
                <a:gd name="T66" fmla="*/ 0 w 238"/>
                <a:gd name="T67" fmla="*/ 0 h 165"/>
                <a:gd name="T68" fmla="*/ 0 w 238"/>
                <a:gd name="T69" fmla="*/ 0 h 165"/>
                <a:gd name="T70" fmla="*/ 0 w 238"/>
                <a:gd name="T71" fmla="*/ 0 h 165"/>
                <a:gd name="T72" fmla="*/ 0 w 238"/>
                <a:gd name="T73" fmla="*/ 0 h 165"/>
                <a:gd name="T74" fmla="*/ 0 w 238"/>
                <a:gd name="T75" fmla="*/ 0 h 165"/>
                <a:gd name="T76" fmla="*/ 0 w 238"/>
                <a:gd name="T77" fmla="*/ 0 h 165"/>
                <a:gd name="T78" fmla="*/ 0 w 238"/>
                <a:gd name="T79" fmla="*/ 0 h 165"/>
                <a:gd name="T80" fmla="*/ 0 w 238"/>
                <a:gd name="T81" fmla="*/ 0 h 165"/>
                <a:gd name="T82" fmla="*/ 0 w 238"/>
                <a:gd name="T83" fmla="*/ 0 h 165"/>
                <a:gd name="T84" fmla="*/ 0 w 238"/>
                <a:gd name="T85" fmla="*/ 0 h 165"/>
                <a:gd name="T86" fmla="*/ 0 w 238"/>
                <a:gd name="T87" fmla="*/ 0 h 165"/>
                <a:gd name="T88" fmla="*/ 0 w 238"/>
                <a:gd name="T89" fmla="*/ 0 h 165"/>
                <a:gd name="T90" fmla="*/ 0 w 238"/>
                <a:gd name="T91" fmla="*/ 0 h 165"/>
                <a:gd name="T92" fmla="*/ 0 w 238"/>
                <a:gd name="T93" fmla="*/ 0 h 165"/>
                <a:gd name="T94" fmla="*/ 0 w 238"/>
                <a:gd name="T95" fmla="*/ 0 h 165"/>
                <a:gd name="T96" fmla="*/ 0 w 238"/>
                <a:gd name="T97" fmla="*/ 0 h 1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38" h="165">
                  <a:moveTo>
                    <a:pt x="0" y="162"/>
                  </a:moveTo>
                  <a:lnTo>
                    <a:pt x="14" y="158"/>
                  </a:lnTo>
                  <a:lnTo>
                    <a:pt x="19" y="156"/>
                  </a:lnTo>
                  <a:lnTo>
                    <a:pt x="21" y="154"/>
                  </a:lnTo>
                  <a:lnTo>
                    <a:pt x="23" y="152"/>
                  </a:lnTo>
                  <a:lnTo>
                    <a:pt x="24" y="150"/>
                  </a:lnTo>
                  <a:lnTo>
                    <a:pt x="25" y="148"/>
                  </a:lnTo>
                  <a:lnTo>
                    <a:pt x="25" y="144"/>
                  </a:lnTo>
                  <a:lnTo>
                    <a:pt x="29" y="125"/>
                  </a:lnTo>
                  <a:lnTo>
                    <a:pt x="32" y="105"/>
                  </a:lnTo>
                  <a:lnTo>
                    <a:pt x="34" y="84"/>
                  </a:lnTo>
                  <a:lnTo>
                    <a:pt x="36" y="63"/>
                  </a:lnTo>
                  <a:lnTo>
                    <a:pt x="37" y="44"/>
                  </a:lnTo>
                  <a:lnTo>
                    <a:pt x="38" y="29"/>
                  </a:lnTo>
                  <a:lnTo>
                    <a:pt x="39" y="18"/>
                  </a:lnTo>
                  <a:lnTo>
                    <a:pt x="38" y="15"/>
                  </a:lnTo>
                  <a:lnTo>
                    <a:pt x="37" y="13"/>
                  </a:lnTo>
                  <a:lnTo>
                    <a:pt x="35" y="10"/>
                  </a:lnTo>
                  <a:lnTo>
                    <a:pt x="32" y="9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43" y="2"/>
                  </a:lnTo>
                  <a:lnTo>
                    <a:pt x="66" y="2"/>
                  </a:lnTo>
                  <a:lnTo>
                    <a:pt x="92" y="62"/>
                  </a:lnTo>
                  <a:lnTo>
                    <a:pt x="118" y="123"/>
                  </a:lnTo>
                  <a:lnTo>
                    <a:pt x="148" y="62"/>
                  </a:lnTo>
                  <a:lnTo>
                    <a:pt x="173" y="2"/>
                  </a:lnTo>
                  <a:lnTo>
                    <a:pt x="198" y="2"/>
                  </a:lnTo>
                  <a:lnTo>
                    <a:pt x="223" y="0"/>
                  </a:lnTo>
                  <a:lnTo>
                    <a:pt x="223" y="4"/>
                  </a:lnTo>
                  <a:lnTo>
                    <a:pt x="212" y="8"/>
                  </a:lnTo>
                  <a:lnTo>
                    <a:pt x="207" y="9"/>
                  </a:lnTo>
                  <a:lnTo>
                    <a:pt x="204" y="11"/>
                  </a:lnTo>
                  <a:lnTo>
                    <a:pt x="202" y="13"/>
                  </a:lnTo>
                  <a:lnTo>
                    <a:pt x="201" y="15"/>
                  </a:lnTo>
                  <a:lnTo>
                    <a:pt x="199" y="16"/>
                  </a:lnTo>
                  <a:lnTo>
                    <a:pt x="199" y="18"/>
                  </a:lnTo>
                  <a:lnTo>
                    <a:pt x="199" y="28"/>
                  </a:lnTo>
                  <a:lnTo>
                    <a:pt x="202" y="44"/>
                  </a:lnTo>
                  <a:lnTo>
                    <a:pt x="203" y="62"/>
                  </a:lnTo>
                  <a:lnTo>
                    <a:pt x="206" y="83"/>
                  </a:lnTo>
                  <a:lnTo>
                    <a:pt x="208" y="104"/>
                  </a:lnTo>
                  <a:lnTo>
                    <a:pt x="210" y="122"/>
                  </a:lnTo>
                  <a:lnTo>
                    <a:pt x="212" y="137"/>
                  </a:lnTo>
                  <a:lnTo>
                    <a:pt x="214" y="147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8" y="156"/>
                  </a:lnTo>
                  <a:lnTo>
                    <a:pt x="221" y="157"/>
                  </a:lnTo>
                  <a:lnTo>
                    <a:pt x="224" y="159"/>
                  </a:lnTo>
                  <a:lnTo>
                    <a:pt x="238" y="162"/>
                  </a:lnTo>
                  <a:lnTo>
                    <a:pt x="238" y="165"/>
                  </a:lnTo>
                  <a:lnTo>
                    <a:pt x="220" y="164"/>
                  </a:lnTo>
                  <a:lnTo>
                    <a:pt x="202" y="164"/>
                  </a:lnTo>
                  <a:lnTo>
                    <a:pt x="184" y="164"/>
                  </a:lnTo>
                  <a:lnTo>
                    <a:pt x="166" y="165"/>
                  </a:lnTo>
                  <a:lnTo>
                    <a:pt x="166" y="162"/>
                  </a:lnTo>
                  <a:lnTo>
                    <a:pt x="179" y="158"/>
                  </a:lnTo>
                  <a:lnTo>
                    <a:pt x="183" y="156"/>
                  </a:lnTo>
                  <a:lnTo>
                    <a:pt x="186" y="154"/>
                  </a:lnTo>
                  <a:lnTo>
                    <a:pt x="189" y="152"/>
                  </a:lnTo>
                  <a:lnTo>
                    <a:pt x="190" y="150"/>
                  </a:lnTo>
                  <a:lnTo>
                    <a:pt x="190" y="149"/>
                  </a:lnTo>
                  <a:lnTo>
                    <a:pt x="190" y="141"/>
                  </a:lnTo>
                  <a:lnTo>
                    <a:pt x="189" y="130"/>
                  </a:lnTo>
                  <a:lnTo>
                    <a:pt x="186" y="114"/>
                  </a:lnTo>
                  <a:lnTo>
                    <a:pt x="185" y="96"/>
                  </a:lnTo>
                  <a:lnTo>
                    <a:pt x="183" y="78"/>
                  </a:lnTo>
                  <a:lnTo>
                    <a:pt x="181" y="60"/>
                  </a:lnTo>
                  <a:lnTo>
                    <a:pt x="179" y="44"/>
                  </a:lnTo>
                  <a:lnTo>
                    <a:pt x="177" y="32"/>
                  </a:lnTo>
                  <a:lnTo>
                    <a:pt x="177" y="26"/>
                  </a:lnTo>
                  <a:lnTo>
                    <a:pt x="176" y="26"/>
                  </a:lnTo>
                  <a:lnTo>
                    <a:pt x="154" y="73"/>
                  </a:lnTo>
                  <a:lnTo>
                    <a:pt x="133" y="119"/>
                  </a:lnTo>
                  <a:lnTo>
                    <a:pt x="114" y="165"/>
                  </a:lnTo>
                  <a:lnTo>
                    <a:pt x="111" y="165"/>
                  </a:lnTo>
                  <a:lnTo>
                    <a:pt x="82" y="94"/>
                  </a:lnTo>
                  <a:lnTo>
                    <a:pt x="50" y="22"/>
                  </a:lnTo>
                  <a:lnTo>
                    <a:pt x="49" y="22"/>
                  </a:lnTo>
                  <a:lnTo>
                    <a:pt x="48" y="40"/>
                  </a:lnTo>
                  <a:lnTo>
                    <a:pt x="46" y="59"/>
                  </a:lnTo>
                  <a:lnTo>
                    <a:pt x="45" y="80"/>
                  </a:lnTo>
                  <a:lnTo>
                    <a:pt x="44" y="101"/>
                  </a:lnTo>
                  <a:lnTo>
                    <a:pt x="43" y="121"/>
                  </a:lnTo>
                  <a:lnTo>
                    <a:pt x="41" y="136"/>
                  </a:lnTo>
                  <a:lnTo>
                    <a:pt x="41" y="147"/>
                  </a:lnTo>
                  <a:lnTo>
                    <a:pt x="41" y="150"/>
                  </a:lnTo>
                  <a:lnTo>
                    <a:pt x="43" y="153"/>
                  </a:lnTo>
                  <a:lnTo>
                    <a:pt x="46" y="156"/>
                  </a:lnTo>
                  <a:lnTo>
                    <a:pt x="50" y="158"/>
                  </a:lnTo>
                  <a:lnTo>
                    <a:pt x="64" y="162"/>
                  </a:lnTo>
                  <a:lnTo>
                    <a:pt x="64" y="165"/>
                  </a:lnTo>
                  <a:lnTo>
                    <a:pt x="48" y="164"/>
                  </a:lnTo>
                  <a:lnTo>
                    <a:pt x="31" y="164"/>
                  </a:lnTo>
                  <a:lnTo>
                    <a:pt x="16" y="164"/>
                  </a:lnTo>
                  <a:lnTo>
                    <a:pt x="0" y="165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561" y="941"/>
              <a:ext cx="59" cy="42"/>
            </a:xfrm>
            <a:custGeom>
              <a:avLst/>
              <a:gdLst>
                <a:gd name="T0" fmla="*/ 0 w 237"/>
                <a:gd name="T1" fmla="*/ 0 h 165"/>
                <a:gd name="T2" fmla="*/ 0 w 237"/>
                <a:gd name="T3" fmla="*/ 0 h 165"/>
                <a:gd name="T4" fmla="*/ 0 w 237"/>
                <a:gd name="T5" fmla="*/ 0 h 165"/>
                <a:gd name="T6" fmla="*/ 0 w 237"/>
                <a:gd name="T7" fmla="*/ 0 h 165"/>
                <a:gd name="T8" fmla="*/ 0 w 237"/>
                <a:gd name="T9" fmla="*/ 0 h 165"/>
                <a:gd name="T10" fmla="*/ 0 w 237"/>
                <a:gd name="T11" fmla="*/ 0 h 165"/>
                <a:gd name="T12" fmla="*/ 0 w 237"/>
                <a:gd name="T13" fmla="*/ 0 h 165"/>
                <a:gd name="T14" fmla="*/ 0 w 237"/>
                <a:gd name="T15" fmla="*/ 0 h 165"/>
                <a:gd name="T16" fmla="*/ 0 w 237"/>
                <a:gd name="T17" fmla="*/ 0 h 165"/>
                <a:gd name="T18" fmla="*/ 0 w 237"/>
                <a:gd name="T19" fmla="*/ 0 h 165"/>
                <a:gd name="T20" fmla="*/ 0 w 237"/>
                <a:gd name="T21" fmla="*/ 0 h 165"/>
                <a:gd name="T22" fmla="*/ 0 w 237"/>
                <a:gd name="T23" fmla="*/ 0 h 165"/>
                <a:gd name="T24" fmla="*/ 0 w 237"/>
                <a:gd name="T25" fmla="*/ 0 h 165"/>
                <a:gd name="T26" fmla="*/ 0 w 237"/>
                <a:gd name="T27" fmla="*/ 0 h 165"/>
                <a:gd name="T28" fmla="*/ 0 w 237"/>
                <a:gd name="T29" fmla="*/ 0 h 165"/>
                <a:gd name="T30" fmla="*/ 0 w 237"/>
                <a:gd name="T31" fmla="*/ 0 h 165"/>
                <a:gd name="T32" fmla="*/ 0 w 237"/>
                <a:gd name="T33" fmla="*/ 0 h 165"/>
                <a:gd name="T34" fmla="*/ 0 w 237"/>
                <a:gd name="T35" fmla="*/ 0 h 165"/>
                <a:gd name="T36" fmla="*/ 0 w 237"/>
                <a:gd name="T37" fmla="*/ 0 h 165"/>
                <a:gd name="T38" fmla="*/ 0 w 237"/>
                <a:gd name="T39" fmla="*/ 0 h 165"/>
                <a:gd name="T40" fmla="*/ 0 w 237"/>
                <a:gd name="T41" fmla="*/ 0 h 165"/>
                <a:gd name="T42" fmla="*/ 0 w 237"/>
                <a:gd name="T43" fmla="*/ 0 h 165"/>
                <a:gd name="T44" fmla="*/ 0 w 237"/>
                <a:gd name="T45" fmla="*/ 0 h 165"/>
                <a:gd name="T46" fmla="*/ 0 w 237"/>
                <a:gd name="T47" fmla="*/ 0 h 165"/>
                <a:gd name="T48" fmla="*/ 0 w 237"/>
                <a:gd name="T49" fmla="*/ 0 h 165"/>
                <a:gd name="T50" fmla="*/ 0 w 237"/>
                <a:gd name="T51" fmla="*/ 0 h 165"/>
                <a:gd name="T52" fmla="*/ 0 w 237"/>
                <a:gd name="T53" fmla="*/ 0 h 165"/>
                <a:gd name="T54" fmla="*/ 0 w 237"/>
                <a:gd name="T55" fmla="*/ 0 h 165"/>
                <a:gd name="T56" fmla="*/ 0 w 237"/>
                <a:gd name="T57" fmla="*/ 0 h 165"/>
                <a:gd name="T58" fmla="*/ 0 w 237"/>
                <a:gd name="T59" fmla="*/ 0 h 165"/>
                <a:gd name="T60" fmla="*/ 0 w 237"/>
                <a:gd name="T61" fmla="*/ 0 h 165"/>
                <a:gd name="T62" fmla="*/ 0 w 237"/>
                <a:gd name="T63" fmla="*/ 0 h 165"/>
                <a:gd name="T64" fmla="*/ 0 w 237"/>
                <a:gd name="T65" fmla="*/ 0 h 165"/>
                <a:gd name="T66" fmla="*/ 0 w 237"/>
                <a:gd name="T67" fmla="*/ 0 h 165"/>
                <a:gd name="T68" fmla="*/ 0 w 237"/>
                <a:gd name="T69" fmla="*/ 0 h 165"/>
                <a:gd name="T70" fmla="*/ 0 w 237"/>
                <a:gd name="T71" fmla="*/ 0 h 165"/>
                <a:gd name="T72" fmla="*/ 0 w 237"/>
                <a:gd name="T73" fmla="*/ 0 h 165"/>
                <a:gd name="T74" fmla="*/ 0 w 237"/>
                <a:gd name="T75" fmla="*/ 0 h 165"/>
                <a:gd name="T76" fmla="*/ 0 w 237"/>
                <a:gd name="T77" fmla="*/ 0 h 165"/>
                <a:gd name="T78" fmla="*/ 0 w 237"/>
                <a:gd name="T79" fmla="*/ 0 h 165"/>
                <a:gd name="T80" fmla="*/ 0 w 237"/>
                <a:gd name="T81" fmla="*/ 0 h 165"/>
                <a:gd name="T82" fmla="*/ 0 w 237"/>
                <a:gd name="T83" fmla="*/ 0 h 165"/>
                <a:gd name="T84" fmla="*/ 0 w 237"/>
                <a:gd name="T85" fmla="*/ 0 h 165"/>
                <a:gd name="T86" fmla="*/ 0 w 237"/>
                <a:gd name="T87" fmla="*/ 0 h 165"/>
                <a:gd name="T88" fmla="*/ 0 w 237"/>
                <a:gd name="T89" fmla="*/ 0 h 165"/>
                <a:gd name="T90" fmla="*/ 0 w 237"/>
                <a:gd name="T91" fmla="*/ 0 h 165"/>
                <a:gd name="T92" fmla="*/ 0 w 237"/>
                <a:gd name="T93" fmla="*/ 0 h 165"/>
                <a:gd name="T94" fmla="*/ 0 w 237"/>
                <a:gd name="T95" fmla="*/ 0 h 165"/>
                <a:gd name="T96" fmla="*/ 0 w 237"/>
                <a:gd name="T97" fmla="*/ 0 h 1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37" h="165">
                  <a:moveTo>
                    <a:pt x="0" y="162"/>
                  </a:moveTo>
                  <a:lnTo>
                    <a:pt x="14" y="158"/>
                  </a:lnTo>
                  <a:lnTo>
                    <a:pt x="17" y="156"/>
                  </a:lnTo>
                  <a:lnTo>
                    <a:pt x="20" y="154"/>
                  </a:lnTo>
                  <a:lnTo>
                    <a:pt x="21" y="152"/>
                  </a:lnTo>
                  <a:lnTo>
                    <a:pt x="24" y="150"/>
                  </a:lnTo>
                  <a:lnTo>
                    <a:pt x="24" y="148"/>
                  </a:lnTo>
                  <a:lnTo>
                    <a:pt x="25" y="144"/>
                  </a:lnTo>
                  <a:lnTo>
                    <a:pt x="28" y="125"/>
                  </a:lnTo>
                  <a:lnTo>
                    <a:pt x="30" y="105"/>
                  </a:lnTo>
                  <a:lnTo>
                    <a:pt x="32" y="84"/>
                  </a:lnTo>
                  <a:lnTo>
                    <a:pt x="34" y="63"/>
                  </a:lnTo>
                  <a:lnTo>
                    <a:pt x="36" y="44"/>
                  </a:lnTo>
                  <a:lnTo>
                    <a:pt x="38" y="29"/>
                  </a:lnTo>
                  <a:lnTo>
                    <a:pt x="38" y="18"/>
                  </a:lnTo>
                  <a:lnTo>
                    <a:pt x="38" y="15"/>
                  </a:lnTo>
                  <a:lnTo>
                    <a:pt x="36" y="13"/>
                  </a:lnTo>
                  <a:lnTo>
                    <a:pt x="34" y="10"/>
                  </a:lnTo>
                  <a:lnTo>
                    <a:pt x="31" y="9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2" y="2"/>
                  </a:lnTo>
                  <a:lnTo>
                    <a:pt x="66" y="2"/>
                  </a:lnTo>
                  <a:lnTo>
                    <a:pt x="91" y="62"/>
                  </a:lnTo>
                  <a:lnTo>
                    <a:pt x="118" y="123"/>
                  </a:lnTo>
                  <a:lnTo>
                    <a:pt x="147" y="62"/>
                  </a:lnTo>
                  <a:lnTo>
                    <a:pt x="173" y="2"/>
                  </a:lnTo>
                  <a:lnTo>
                    <a:pt x="197" y="2"/>
                  </a:lnTo>
                  <a:lnTo>
                    <a:pt x="223" y="0"/>
                  </a:lnTo>
                  <a:lnTo>
                    <a:pt x="223" y="4"/>
                  </a:lnTo>
                  <a:lnTo>
                    <a:pt x="211" y="8"/>
                  </a:lnTo>
                  <a:lnTo>
                    <a:pt x="206" y="9"/>
                  </a:lnTo>
                  <a:lnTo>
                    <a:pt x="203" y="11"/>
                  </a:lnTo>
                  <a:lnTo>
                    <a:pt x="201" y="13"/>
                  </a:lnTo>
                  <a:lnTo>
                    <a:pt x="199" y="15"/>
                  </a:lnTo>
                  <a:lnTo>
                    <a:pt x="199" y="16"/>
                  </a:lnTo>
                  <a:lnTo>
                    <a:pt x="199" y="18"/>
                  </a:lnTo>
                  <a:lnTo>
                    <a:pt x="199" y="28"/>
                  </a:lnTo>
                  <a:lnTo>
                    <a:pt x="200" y="44"/>
                  </a:lnTo>
                  <a:lnTo>
                    <a:pt x="202" y="62"/>
                  </a:lnTo>
                  <a:lnTo>
                    <a:pt x="204" y="83"/>
                  </a:lnTo>
                  <a:lnTo>
                    <a:pt x="206" y="104"/>
                  </a:lnTo>
                  <a:lnTo>
                    <a:pt x="210" y="122"/>
                  </a:lnTo>
                  <a:lnTo>
                    <a:pt x="211" y="137"/>
                  </a:lnTo>
                  <a:lnTo>
                    <a:pt x="213" y="147"/>
                  </a:lnTo>
                  <a:lnTo>
                    <a:pt x="214" y="151"/>
                  </a:lnTo>
                  <a:lnTo>
                    <a:pt x="215" y="153"/>
                  </a:lnTo>
                  <a:lnTo>
                    <a:pt x="217" y="156"/>
                  </a:lnTo>
                  <a:lnTo>
                    <a:pt x="219" y="157"/>
                  </a:lnTo>
                  <a:lnTo>
                    <a:pt x="223" y="159"/>
                  </a:lnTo>
                  <a:lnTo>
                    <a:pt x="237" y="162"/>
                  </a:lnTo>
                  <a:lnTo>
                    <a:pt x="237" y="165"/>
                  </a:lnTo>
                  <a:lnTo>
                    <a:pt x="219" y="164"/>
                  </a:lnTo>
                  <a:lnTo>
                    <a:pt x="201" y="164"/>
                  </a:lnTo>
                  <a:lnTo>
                    <a:pt x="183" y="164"/>
                  </a:lnTo>
                  <a:lnTo>
                    <a:pt x="165" y="165"/>
                  </a:lnTo>
                  <a:lnTo>
                    <a:pt x="165" y="162"/>
                  </a:lnTo>
                  <a:lnTo>
                    <a:pt x="177" y="158"/>
                  </a:lnTo>
                  <a:lnTo>
                    <a:pt x="183" y="156"/>
                  </a:lnTo>
                  <a:lnTo>
                    <a:pt x="186" y="154"/>
                  </a:lnTo>
                  <a:lnTo>
                    <a:pt x="188" y="152"/>
                  </a:lnTo>
                  <a:lnTo>
                    <a:pt x="189" y="150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88" y="130"/>
                  </a:lnTo>
                  <a:lnTo>
                    <a:pt x="186" y="114"/>
                  </a:lnTo>
                  <a:lnTo>
                    <a:pt x="184" y="96"/>
                  </a:lnTo>
                  <a:lnTo>
                    <a:pt x="181" y="78"/>
                  </a:lnTo>
                  <a:lnTo>
                    <a:pt x="179" y="60"/>
                  </a:lnTo>
                  <a:lnTo>
                    <a:pt x="177" y="44"/>
                  </a:lnTo>
                  <a:lnTo>
                    <a:pt x="176" y="32"/>
                  </a:lnTo>
                  <a:lnTo>
                    <a:pt x="175" y="26"/>
                  </a:lnTo>
                  <a:lnTo>
                    <a:pt x="152" y="73"/>
                  </a:lnTo>
                  <a:lnTo>
                    <a:pt x="133" y="119"/>
                  </a:lnTo>
                  <a:lnTo>
                    <a:pt x="113" y="165"/>
                  </a:lnTo>
                  <a:lnTo>
                    <a:pt x="109" y="165"/>
                  </a:lnTo>
                  <a:lnTo>
                    <a:pt x="80" y="94"/>
                  </a:lnTo>
                  <a:lnTo>
                    <a:pt x="48" y="22"/>
                  </a:lnTo>
                  <a:lnTo>
                    <a:pt x="46" y="40"/>
                  </a:lnTo>
                  <a:lnTo>
                    <a:pt x="45" y="59"/>
                  </a:lnTo>
                  <a:lnTo>
                    <a:pt x="43" y="80"/>
                  </a:lnTo>
                  <a:lnTo>
                    <a:pt x="42" y="101"/>
                  </a:lnTo>
                  <a:lnTo>
                    <a:pt x="41" y="121"/>
                  </a:lnTo>
                  <a:lnTo>
                    <a:pt x="40" y="136"/>
                  </a:lnTo>
                  <a:lnTo>
                    <a:pt x="40" y="147"/>
                  </a:lnTo>
                  <a:lnTo>
                    <a:pt x="41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9" y="158"/>
                  </a:lnTo>
                  <a:lnTo>
                    <a:pt x="62" y="162"/>
                  </a:lnTo>
                  <a:lnTo>
                    <a:pt x="62" y="165"/>
                  </a:lnTo>
                  <a:lnTo>
                    <a:pt x="46" y="164"/>
                  </a:lnTo>
                  <a:lnTo>
                    <a:pt x="30" y="164"/>
                  </a:lnTo>
                  <a:lnTo>
                    <a:pt x="15" y="164"/>
                  </a:lnTo>
                  <a:lnTo>
                    <a:pt x="0" y="165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9" name="Freeform 42"/>
            <p:cNvSpPr>
              <a:spLocks noEditPoints="1"/>
            </p:cNvSpPr>
            <p:nvPr/>
          </p:nvSpPr>
          <p:spPr bwMode="auto">
            <a:xfrm>
              <a:off x="5629" y="940"/>
              <a:ext cx="42" cy="43"/>
            </a:xfrm>
            <a:custGeom>
              <a:avLst/>
              <a:gdLst>
                <a:gd name="T0" fmla="*/ 0 w 182"/>
                <a:gd name="T1" fmla="*/ 0 h 170"/>
                <a:gd name="T2" fmla="*/ 0 w 182"/>
                <a:gd name="T3" fmla="*/ 0 h 170"/>
                <a:gd name="T4" fmla="*/ 0 w 182"/>
                <a:gd name="T5" fmla="*/ 0 h 170"/>
                <a:gd name="T6" fmla="*/ 0 w 182"/>
                <a:gd name="T7" fmla="*/ 0 h 170"/>
                <a:gd name="T8" fmla="*/ 0 w 182"/>
                <a:gd name="T9" fmla="*/ 0 h 170"/>
                <a:gd name="T10" fmla="*/ 0 w 182"/>
                <a:gd name="T11" fmla="*/ 0 h 170"/>
                <a:gd name="T12" fmla="*/ 0 w 182"/>
                <a:gd name="T13" fmla="*/ 0 h 170"/>
                <a:gd name="T14" fmla="*/ 0 w 182"/>
                <a:gd name="T15" fmla="*/ 0 h 170"/>
                <a:gd name="T16" fmla="*/ 0 w 182"/>
                <a:gd name="T17" fmla="*/ 0 h 170"/>
                <a:gd name="T18" fmla="*/ 0 w 182"/>
                <a:gd name="T19" fmla="*/ 0 h 170"/>
                <a:gd name="T20" fmla="*/ 0 w 182"/>
                <a:gd name="T21" fmla="*/ 0 h 170"/>
                <a:gd name="T22" fmla="*/ 0 w 182"/>
                <a:gd name="T23" fmla="*/ 0 h 170"/>
                <a:gd name="T24" fmla="*/ 0 w 182"/>
                <a:gd name="T25" fmla="*/ 0 h 170"/>
                <a:gd name="T26" fmla="*/ 0 w 182"/>
                <a:gd name="T27" fmla="*/ 0 h 170"/>
                <a:gd name="T28" fmla="*/ 0 w 182"/>
                <a:gd name="T29" fmla="*/ 0 h 170"/>
                <a:gd name="T30" fmla="*/ 0 w 182"/>
                <a:gd name="T31" fmla="*/ 0 h 170"/>
                <a:gd name="T32" fmla="*/ 0 w 182"/>
                <a:gd name="T33" fmla="*/ 0 h 170"/>
                <a:gd name="T34" fmla="*/ 0 w 182"/>
                <a:gd name="T35" fmla="*/ 0 h 170"/>
                <a:gd name="T36" fmla="*/ 0 w 182"/>
                <a:gd name="T37" fmla="*/ 0 h 170"/>
                <a:gd name="T38" fmla="*/ 0 w 182"/>
                <a:gd name="T39" fmla="*/ 0 h 170"/>
                <a:gd name="T40" fmla="*/ 0 w 182"/>
                <a:gd name="T41" fmla="*/ 0 h 170"/>
                <a:gd name="T42" fmla="*/ 0 w 182"/>
                <a:gd name="T43" fmla="*/ 0 h 170"/>
                <a:gd name="T44" fmla="*/ 0 w 182"/>
                <a:gd name="T45" fmla="*/ 0 h 170"/>
                <a:gd name="T46" fmla="*/ 0 w 182"/>
                <a:gd name="T47" fmla="*/ 0 h 170"/>
                <a:gd name="T48" fmla="*/ 0 w 182"/>
                <a:gd name="T49" fmla="*/ 0 h 170"/>
                <a:gd name="T50" fmla="*/ 0 w 182"/>
                <a:gd name="T51" fmla="*/ 0 h 170"/>
                <a:gd name="T52" fmla="*/ 0 w 182"/>
                <a:gd name="T53" fmla="*/ 0 h 170"/>
                <a:gd name="T54" fmla="*/ 0 w 182"/>
                <a:gd name="T55" fmla="*/ 0 h 170"/>
                <a:gd name="T56" fmla="*/ 0 w 182"/>
                <a:gd name="T57" fmla="*/ 0 h 170"/>
                <a:gd name="T58" fmla="*/ 0 w 182"/>
                <a:gd name="T59" fmla="*/ 0 h 170"/>
                <a:gd name="T60" fmla="*/ 0 w 182"/>
                <a:gd name="T61" fmla="*/ 0 h 170"/>
                <a:gd name="T62" fmla="*/ 0 w 182"/>
                <a:gd name="T63" fmla="*/ 0 h 170"/>
                <a:gd name="T64" fmla="*/ 0 w 182"/>
                <a:gd name="T65" fmla="*/ 0 h 170"/>
                <a:gd name="T66" fmla="*/ 0 w 182"/>
                <a:gd name="T67" fmla="*/ 0 h 170"/>
                <a:gd name="T68" fmla="*/ 0 w 182"/>
                <a:gd name="T69" fmla="*/ 0 h 170"/>
                <a:gd name="T70" fmla="*/ 0 w 182"/>
                <a:gd name="T71" fmla="*/ 0 h 170"/>
                <a:gd name="T72" fmla="*/ 0 w 182"/>
                <a:gd name="T73" fmla="*/ 0 h 170"/>
                <a:gd name="T74" fmla="*/ 0 w 182"/>
                <a:gd name="T75" fmla="*/ 0 h 170"/>
                <a:gd name="T76" fmla="*/ 0 w 182"/>
                <a:gd name="T77" fmla="*/ 0 h 170"/>
                <a:gd name="T78" fmla="*/ 0 w 182"/>
                <a:gd name="T79" fmla="*/ 0 h 170"/>
                <a:gd name="T80" fmla="*/ 0 w 182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2" h="170">
                  <a:moveTo>
                    <a:pt x="0" y="167"/>
                  </a:moveTo>
                  <a:lnTo>
                    <a:pt x="10" y="164"/>
                  </a:lnTo>
                  <a:lnTo>
                    <a:pt x="20" y="158"/>
                  </a:lnTo>
                  <a:lnTo>
                    <a:pt x="38" y="118"/>
                  </a:lnTo>
                  <a:lnTo>
                    <a:pt x="57" y="77"/>
                  </a:lnTo>
                  <a:lnTo>
                    <a:pt x="74" y="37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127" y="80"/>
                  </a:lnTo>
                  <a:lnTo>
                    <a:pt x="160" y="159"/>
                  </a:lnTo>
                  <a:lnTo>
                    <a:pt x="182" y="167"/>
                  </a:lnTo>
                  <a:lnTo>
                    <a:pt x="182" y="170"/>
                  </a:lnTo>
                  <a:lnTo>
                    <a:pt x="161" y="169"/>
                  </a:lnTo>
                  <a:lnTo>
                    <a:pt x="142" y="169"/>
                  </a:lnTo>
                  <a:lnTo>
                    <a:pt x="125" y="169"/>
                  </a:lnTo>
                  <a:lnTo>
                    <a:pt x="107" y="170"/>
                  </a:lnTo>
                  <a:lnTo>
                    <a:pt x="107" y="167"/>
                  </a:lnTo>
                  <a:lnTo>
                    <a:pt x="115" y="165"/>
                  </a:lnTo>
                  <a:lnTo>
                    <a:pt x="124" y="163"/>
                  </a:lnTo>
                  <a:lnTo>
                    <a:pt x="132" y="159"/>
                  </a:lnTo>
                  <a:lnTo>
                    <a:pt x="129" y="149"/>
                  </a:lnTo>
                  <a:lnTo>
                    <a:pt x="125" y="137"/>
                  </a:lnTo>
                  <a:lnTo>
                    <a:pt x="120" y="125"/>
                  </a:lnTo>
                  <a:lnTo>
                    <a:pt x="117" y="116"/>
                  </a:lnTo>
                  <a:lnTo>
                    <a:pt x="101" y="116"/>
                  </a:lnTo>
                  <a:lnTo>
                    <a:pt x="85" y="116"/>
                  </a:lnTo>
                  <a:lnTo>
                    <a:pt x="68" y="116"/>
                  </a:lnTo>
                  <a:lnTo>
                    <a:pt x="52" y="116"/>
                  </a:lnTo>
                  <a:lnTo>
                    <a:pt x="44" y="137"/>
                  </a:lnTo>
                  <a:lnTo>
                    <a:pt x="37" y="159"/>
                  </a:lnTo>
                  <a:lnTo>
                    <a:pt x="60" y="167"/>
                  </a:lnTo>
                  <a:lnTo>
                    <a:pt x="60" y="170"/>
                  </a:lnTo>
                  <a:lnTo>
                    <a:pt x="45" y="169"/>
                  </a:lnTo>
                  <a:lnTo>
                    <a:pt x="29" y="169"/>
                  </a:lnTo>
                  <a:lnTo>
                    <a:pt x="15" y="169"/>
                  </a:lnTo>
                  <a:lnTo>
                    <a:pt x="0" y="170"/>
                  </a:lnTo>
                  <a:lnTo>
                    <a:pt x="0" y="167"/>
                  </a:lnTo>
                  <a:close/>
                  <a:moveTo>
                    <a:pt x="86" y="37"/>
                  </a:moveTo>
                  <a:lnTo>
                    <a:pt x="55" y="105"/>
                  </a:lnTo>
                  <a:lnTo>
                    <a:pt x="114" y="105"/>
                  </a:lnTo>
                  <a:lnTo>
                    <a:pt x="86" y="37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0" name="Freeform 43"/>
            <p:cNvSpPr>
              <a:spLocks/>
            </p:cNvSpPr>
            <p:nvPr/>
          </p:nvSpPr>
          <p:spPr bwMode="auto">
            <a:xfrm>
              <a:off x="5683" y="941"/>
              <a:ext cx="20" cy="42"/>
            </a:xfrm>
            <a:custGeom>
              <a:avLst/>
              <a:gdLst>
                <a:gd name="T0" fmla="*/ 0 w 78"/>
                <a:gd name="T1" fmla="*/ 0 h 165"/>
                <a:gd name="T2" fmla="*/ 0 w 78"/>
                <a:gd name="T3" fmla="*/ 0 h 165"/>
                <a:gd name="T4" fmla="*/ 0 w 78"/>
                <a:gd name="T5" fmla="*/ 0 h 165"/>
                <a:gd name="T6" fmla="*/ 0 w 78"/>
                <a:gd name="T7" fmla="*/ 0 h 165"/>
                <a:gd name="T8" fmla="*/ 0 w 78"/>
                <a:gd name="T9" fmla="*/ 0 h 165"/>
                <a:gd name="T10" fmla="*/ 0 w 78"/>
                <a:gd name="T11" fmla="*/ 0 h 165"/>
                <a:gd name="T12" fmla="*/ 0 w 78"/>
                <a:gd name="T13" fmla="*/ 0 h 165"/>
                <a:gd name="T14" fmla="*/ 0 w 78"/>
                <a:gd name="T15" fmla="*/ 0 h 165"/>
                <a:gd name="T16" fmla="*/ 0 w 78"/>
                <a:gd name="T17" fmla="*/ 0 h 165"/>
                <a:gd name="T18" fmla="*/ 0 w 78"/>
                <a:gd name="T19" fmla="*/ 0 h 165"/>
                <a:gd name="T20" fmla="*/ 0 w 78"/>
                <a:gd name="T21" fmla="*/ 0 h 165"/>
                <a:gd name="T22" fmla="*/ 0 w 78"/>
                <a:gd name="T23" fmla="*/ 0 h 165"/>
                <a:gd name="T24" fmla="*/ 0 w 78"/>
                <a:gd name="T25" fmla="*/ 0 h 165"/>
                <a:gd name="T26" fmla="*/ 0 w 78"/>
                <a:gd name="T27" fmla="*/ 0 h 165"/>
                <a:gd name="T28" fmla="*/ 0 w 78"/>
                <a:gd name="T29" fmla="*/ 0 h 165"/>
                <a:gd name="T30" fmla="*/ 0 w 78"/>
                <a:gd name="T31" fmla="*/ 0 h 165"/>
                <a:gd name="T32" fmla="*/ 0 w 78"/>
                <a:gd name="T33" fmla="*/ 0 h 165"/>
                <a:gd name="T34" fmla="*/ 0 w 78"/>
                <a:gd name="T35" fmla="*/ 0 h 165"/>
                <a:gd name="T36" fmla="*/ 0 w 78"/>
                <a:gd name="T37" fmla="*/ 0 h 165"/>
                <a:gd name="T38" fmla="*/ 0 w 78"/>
                <a:gd name="T39" fmla="*/ 0 h 165"/>
                <a:gd name="T40" fmla="*/ 0 w 78"/>
                <a:gd name="T41" fmla="*/ 0 h 165"/>
                <a:gd name="T42" fmla="*/ 0 w 78"/>
                <a:gd name="T43" fmla="*/ 0 h 165"/>
                <a:gd name="T44" fmla="*/ 0 w 78"/>
                <a:gd name="T45" fmla="*/ 0 h 165"/>
                <a:gd name="T46" fmla="*/ 0 w 78"/>
                <a:gd name="T47" fmla="*/ 0 h 165"/>
                <a:gd name="T48" fmla="*/ 0 w 78"/>
                <a:gd name="T49" fmla="*/ 0 h 165"/>
                <a:gd name="T50" fmla="*/ 0 w 78"/>
                <a:gd name="T51" fmla="*/ 0 h 165"/>
                <a:gd name="T52" fmla="*/ 0 w 78"/>
                <a:gd name="T53" fmla="*/ 0 h 165"/>
                <a:gd name="T54" fmla="*/ 0 w 78"/>
                <a:gd name="T55" fmla="*/ 0 h 165"/>
                <a:gd name="T56" fmla="*/ 0 w 78"/>
                <a:gd name="T57" fmla="*/ 0 h 165"/>
                <a:gd name="T58" fmla="*/ 0 w 78"/>
                <a:gd name="T59" fmla="*/ 0 h 165"/>
                <a:gd name="T60" fmla="*/ 0 w 78"/>
                <a:gd name="T61" fmla="*/ 0 h 165"/>
                <a:gd name="T62" fmla="*/ 0 w 78"/>
                <a:gd name="T63" fmla="*/ 0 h 165"/>
                <a:gd name="T64" fmla="*/ 0 w 78"/>
                <a:gd name="T65" fmla="*/ 0 h 165"/>
                <a:gd name="T66" fmla="*/ 0 w 78"/>
                <a:gd name="T67" fmla="*/ 0 h 165"/>
                <a:gd name="T68" fmla="*/ 0 w 78"/>
                <a:gd name="T69" fmla="*/ 0 h 165"/>
                <a:gd name="T70" fmla="*/ 0 w 78"/>
                <a:gd name="T71" fmla="*/ 0 h 165"/>
                <a:gd name="T72" fmla="*/ 0 w 78"/>
                <a:gd name="T73" fmla="*/ 0 h 165"/>
                <a:gd name="T74" fmla="*/ 0 w 78"/>
                <a:gd name="T75" fmla="*/ 0 h 165"/>
                <a:gd name="T76" fmla="*/ 0 w 78"/>
                <a:gd name="T77" fmla="*/ 0 h 165"/>
                <a:gd name="T78" fmla="*/ 0 w 78"/>
                <a:gd name="T79" fmla="*/ 0 h 165"/>
                <a:gd name="T80" fmla="*/ 0 w 78"/>
                <a:gd name="T81" fmla="*/ 0 h 1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8" h="165">
                  <a:moveTo>
                    <a:pt x="0" y="162"/>
                  </a:moveTo>
                  <a:lnTo>
                    <a:pt x="19" y="156"/>
                  </a:lnTo>
                  <a:lnTo>
                    <a:pt x="24" y="153"/>
                  </a:lnTo>
                  <a:lnTo>
                    <a:pt x="26" y="150"/>
                  </a:lnTo>
                  <a:lnTo>
                    <a:pt x="27" y="144"/>
                  </a:lnTo>
                  <a:lnTo>
                    <a:pt x="27" y="132"/>
                  </a:lnTo>
                  <a:lnTo>
                    <a:pt x="28" y="109"/>
                  </a:lnTo>
                  <a:lnTo>
                    <a:pt x="28" y="85"/>
                  </a:lnTo>
                  <a:lnTo>
                    <a:pt x="28" y="62"/>
                  </a:lnTo>
                  <a:lnTo>
                    <a:pt x="27" y="39"/>
                  </a:lnTo>
                  <a:lnTo>
                    <a:pt x="27" y="24"/>
                  </a:lnTo>
                  <a:lnTo>
                    <a:pt x="26" y="16"/>
                  </a:lnTo>
                  <a:lnTo>
                    <a:pt x="25" y="13"/>
                  </a:lnTo>
                  <a:lnTo>
                    <a:pt x="21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2"/>
                  </a:lnTo>
                  <a:lnTo>
                    <a:pt x="40" y="2"/>
                  </a:lnTo>
                  <a:lnTo>
                    <a:pt x="58" y="2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56" y="10"/>
                  </a:lnTo>
                  <a:lnTo>
                    <a:pt x="53" y="13"/>
                  </a:lnTo>
                  <a:lnTo>
                    <a:pt x="52" y="16"/>
                  </a:lnTo>
                  <a:lnTo>
                    <a:pt x="51" y="24"/>
                  </a:lnTo>
                  <a:lnTo>
                    <a:pt x="51" y="39"/>
                  </a:lnTo>
                  <a:lnTo>
                    <a:pt x="50" y="62"/>
                  </a:lnTo>
                  <a:lnTo>
                    <a:pt x="50" y="85"/>
                  </a:lnTo>
                  <a:lnTo>
                    <a:pt x="50" y="109"/>
                  </a:lnTo>
                  <a:lnTo>
                    <a:pt x="51" y="132"/>
                  </a:lnTo>
                  <a:lnTo>
                    <a:pt x="51" y="144"/>
                  </a:lnTo>
                  <a:lnTo>
                    <a:pt x="52" y="150"/>
                  </a:lnTo>
                  <a:lnTo>
                    <a:pt x="54" y="153"/>
                  </a:lnTo>
                  <a:lnTo>
                    <a:pt x="58" y="156"/>
                  </a:lnTo>
                  <a:lnTo>
                    <a:pt x="78" y="162"/>
                  </a:lnTo>
                  <a:lnTo>
                    <a:pt x="78" y="165"/>
                  </a:lnTo>
                  <a:lnTo>
                    <a:pt x="58" y="164"/>
                  </a:lnTo>
                  <a:lnTo>
                    <a:pt x="40" y="164"/>
                  </a:lnTo>
                  <a:lnTo>
                    <a:pt x="19" y="164"/>
                  </a:lnTo>
                  <a:lnTo>
                    <a:pt x="0" y="165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1" name="Freeform 44"/>
            <p:cNvSpPr>
              <a:spLocks/>
            </p:cNvSpPr>
            <p:nvPr/>
          </p:nvSpPr>
          <p:spPr bwMode="auto">
            <a:xfrm>
              <a:off x="5715" y="941"/>
              <a:ext cx="45" cy="43"/>
            </a:xfrm>
            <a:custGeom>
              <a:avLst/>
              <a:gdLst>
                <a:gd name="T0" fmla="*/ 0 w 179"/>
                <a:gd name="T1" fmla="*/ 0 h 172"/>
                <a:gd name="T2" fmla="*/ 0 w 179"/>
                <a:gd name="T3" fmla="*/ 0 h 172"/>
                <a:gd name="T4" fmla="*/ 0 w 179"/>
                <a:gd name="T5" fmla="*/ 0 h 172"/>
                <a:gd name="T6" fmla="*/ 0 w 179"/>
                <a:gd name="T7" fmla="*/ 0 h 172"/>
                <a:gd name="T8" fmla="*/ 0 w 179"/>
                <a:gd name="T9" fmla="*/ 0 h 172"/>
                <a:gd name="T10" fmla="*/ 0 w 179"/>
                <a:gd name="T11" fmla="*/ 0 h 172"/>
                <a:gd name="T12" fmla="*/ 0 w 179"/>
                <a:gd name="T13" fmla="*/ 0 h 172"/>
                <a:gd name="T14" fmla="*/ 0 w 179"/>
                <a:gd name="T15" fmla="*/ 0 h 172"/>
                <a:gd name="T16" fmla="*/ 0 w 179"/>
                <a:gd name="T17" fmla="*/ 0 h 172"/>
                <a:gd name="T18" fmla="*/ 0 w 179"/>
                <a:gd name="T19" fmla="*/ 0 h 172"/>
                <a:gd name="T20" fmla="*/ 0 w 179"/>
                <a:gd name="T21" fmla="*/ 0 h 172"/>
                <a:gd name="T22" fmla="*/ 0 w 179"/>
                <a:gd name="T23" fmla="*/ 0 h 172"/>
                <a:gd name="T24" fmla="*/ 0 w 179"/>
                <a:gd name="T25" fmla="*/ 0 h 172"/>
                <a:gd name="T26" fmla="*/ 0 w 179"/>
                <a:gd name="T27" fmla="*/ 0 h 172"/>
                <a:gd name="T28" fmla="*/ 0 w 179"/>
                <a:gd name="T29" fmla="*/ 0 h 172"/>
                <a:gd name="T30" fmla="*/ 0 w 179"/>
                <a:gd name="T31" fmla="*/ 0 h 172"/>
                <a:gd name="T32" fmla="*/ 0 w 179"/>
                <a:gd name="T33" fmla="*/ 0 h 172"/>
                <a:gd name="T34" fmla="*/ 0 w 179"/>
                <a:gd name="T35" fmla="*/ 0 h 172"/>
                <a:gd name="T36" fmla="*/ 0 w 179"/>
                <a:gd name="T37" fmla="*/ 0 h 172"/>
                <a:gd name="T38" fmla="*/ 0 w 179"/>
                <a:gd name="T39" fmla="*/ 0 h 172"/>
                <a:gd name="T40" fmla="*/ 0 w 179"/>
                <a:gd name="T41" fmla="*/ 0 h 172"/>
                <a:gd name="T42" fmla="*/ 0 w 179"/>
                <a:gd name="T43" fmla="*/ 0 h 172"/>
                <a:gd name="T44" fmla="*/ 0 w 179"/>
                <a:gd name="T45" fmla="*/ 0 h 172"/>
                <a:gd name="T46" fmla="*/ 0 w 179"/>
                <a:gd name="T47" fmla="*/ 0 h 172"/>
                <a:gd name="T48" fmla="*/ 0 w 179"/>
                <a:gd name="T49" fmla="*/ 0 h 172"/>
                <a:gd name="T50" fmla="*/ 0 w 179"/>
                <a:gd name="T51" fmla="*/ 0 h 172"/>
                <a:gd name="T52" fmla="*/ 0 w 179"/>
                <a:gd name="T53" fmla="*/ 0 h 172"/>
                <a:gd name="T54" fmla="*/ 0 w 179"/>
                <a:gd name="T55" fmla="*/ 0 h 172"/>
                <a:gd name="T56" fmla="*/ 0 w 179"/>
                <a:gd name="T57" fmla="*/ 0 h 172"/>
                <a:gd name="T58" fmla="*/ 0 w 179"/>
                <a:gd name="T59" fmla="*/ 0 h 172"/>
                <a:gd name="T60" fmla="*/ 0 w 179"/>
                <a:gd name="T61" fmla="*/ 0 h 172"/>
                <a:gd name="T62" fmla="*/ 0 w 179"/>
                <a:gd name="T63" fmla="*/ 0 h 172"/>
                <a:gd name="T64" fmla="*/ 0 w 179"/>
                <a:gd name="T65" fmla="*/ 0 h 172"/>
                <a:gd name="T66" fmla="*/ 0 w 179"/>
                <a:gd name="T67" fmla="*/ 0 h 172"/>
                <a:gd name="T68" fmla="*/ 0 w 179"/>
                <a:gd name="T69" fmla="*/ 0 h 172"/>
                <a:gd name="T70" fmla="*/ 0 w 179"/>
                <a:gd name="T71" fmla="*/ 0 h 172"/>
                <a:gd name="T72" fmla="*/ 0 w 179"/>
                <a:gd name="T73" fmla="*/ 0 h 172"/>
                <a:gd name="T74" fmla="*/ 0 w 179"/>
                <a:gd name="T75" fmla="*/ 0 h 1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9" h="172">
                  <a:moveTo>
                    <a:pt x="179" y="5"/>
                  </a:moveTo>
                  <a:lnTo>
                    <a:pt x="162" y="11"/>
                  </a:lnTo>
                  <a:lnTo>
                    <a:pt x="158" y="13"/>
                  </a:lnTo>
                  <a:lnTo>
                    <a:pt x="155" y="15"/>
                  </a:lnTo>
                  <a:lnTo>
                    <a:pt x="154" y="17"/>
                  </a:lnTo>
                  <a:lnTo>
                    <a:pt x="153" y="20"/>
                  </a:lnTo>
                  <a:lnTo>
                    <a:pt x="153" y="35"/>
                  </a:lnTo>
                  <a:lnTo>
                    <a:pt x="152" y="54"/>
                  </a:lnTo>
                  <a:lnTo>
                    <a:pt x="151" y="73"/>
                  </a:lnTo>
                  <a:lnTo>
                    <a:pt x="151" y="89"/>
                  </a:lnTo>
                  <a:lnTo>
                    <a:pt x="151" y="102"/>
                  </a:lnTo>
                  <a:lnTo>
                    <a:pt x="151" y="113"/>
                  </a:lnTo>
                  <a:lnTo>
                    <a:pt x="151" y="130"/>
                  </a:lnTo>
                  <a:lnTo>
                    <a:pt x="151" y="150"/>
                  </a:lnTo>
                  <a:lnTo>
                    <a:pt x="151" y="172"/>
                  </a:lnTo>
                  <a:lnTo>
                    <a:pt x="144" y="172"/>
                  </a:lnTo>
                  <a:lnTo>
                    <a:pt x="119" y="135"/>
                  </a:lnTo>
                  <a:lnTo>
                    <a:pt x="92" y="100"/>
                  </a:lnTo>
                  <a:lnTo>
                    <a:pt x="40" y="29"/>
                  </a:lnTo>
                  <a:lnTo>
                    <a:pt x="39" y="29"/>
                  </a:lnTo>
                  <a:lnTo>
                    <a:pt x="39" y="58"/>
                  </a:lnTo>
                  <a:lnTo>
                    <a:pt x="39" y="76"/>
                  </a:lnTo>
                  <a:lnTo>
                    <a:pt x="40" y="96"/>
                  </a:lnTo>
                  <a:lnTo>
                    <a:pt x="40" y="114"/>
                  </a:lnTo>
                  <a:lnTo>
                    <a:pt x="40" y="131"/>
                  </a:lnTo>
                  <a:lnTo>
                    <a:pt x="40" y="143"/>
                  </a:lnTo>
                  <a:lnTo>
                    <a:pt x="42" y="148"/>
                  </a:lnTo>
                  <a:lnTo>
                    <a:pt x="42" y="150"/>
                  </a:lnTo>
                  <a:lnTo>
                    <a:pt x="43" y="152"/>
                  </a:lnTo>
                  <a:lnTo>
                    <a:pt x="45" y="153"/>
                  </a:lnTo>
                  <a:lnTo>
                    <a:pt x="47" y="156"/>
                  </a:lnTo>
                  <a:lnTo>
                    <a:pt x="51" y="157"/>
                  </a:lnTo>
                  <a:lnTo>
                    <a:pt x="69" y="162"/>
                  </a:lnTo>
                  <a:lnTo>
                    <a:pt x="69" y="165"/>
                  </a:lnTo>
                  <a:lnTo>
                    <a:pt x="51" y="164"/>
                  </a:lnTo>
                  <a:lnTo>
                    <a:pt x="34" y="164"/>
                  </a:lnTo>
                  <a:lnTo>
                    <a:pt x="18" y="164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21" y="154"/>
                  </a:lnTo>
                  <a:lnTo>
                    <a:pt x="24" y="153"/>
                  </a:lnTo>
                  <a:lnTo>
                    <a:pt x="25" y="151"/>
                  </a:lnTo>
                  <a:lnTo>
                    <a:pt x="26" y="149"/>
                  </a:lnTo>
                  <a:lnTo>
                    <a:pt x="27" y="140"/>
                  </a:lnTo>
                  <a:lnTo>
                    <a:pt x="29" y="126"/>
                  </a:lnTo>
                  <a:lnTo>
                    <a:pt x="29" y="109"/>
                  </a:lnTo>
                  <a:lnTo>
                    <a:pt x="30" y="89"/>
                  </a:lnTo>
                  <a:lnTo>
                    <a:pt x="30" y="69"/>
                  </a:lnTo>
                  <a:lnTo>
                    <a:pt x="30" y="18"/>
                  </a:lnTo>
                  <a:lnTo>
                    <a:pt x="26" y="13"/>
                  </a:lnTo>
                  <a:lnTo>
                    <a:pt x="14" y="7"/>
                  </a:lnTo>
                  <a:lnTo>
                    <a:pt x="1" y="4"/>
                  </a:lnTo>
                  <a:lnTo>
                    <a:pt x="1" y="0"/>
                  </a:lnTo>
                  <a:lnTo>
                    <a:pt x="14" y="2"/>
                  </a:lnTo>
                  <a:lnTo>
                    <a:pt x="26" y="2"/>
                  </a:lnTo>
                  <a:lnTo>
                    <a:pt x="38" y="2"/>
                  </a:lnTo>
                  <a:lnTo>
                    <a:pt x="50" y="0"/>
                  </a:lnTo>
                  <a:lnTo>
                    <a:pt x="58" y="13"/>
                  </a:lnTo>
                  <a:lnTo>
                    <a:pt x="66" y="26"/>
                  </a:lnTo>
                  <a:lnTo>
                    <a:pt x="140" y="124"/>
                  </a:lnTo>
                  <a:lnTo>
                    <a:pt x="140" y="123"/>
                  </a:lnTo>
                  <a:lnTo>
                    <a:pt x="140" y="60"/>
                  </a:lnTo>
                  <a:lnTo>
                    <a:pt x="140" y="42"/>
                  </a:lnTo>
                  <a:lnTo>
                    <a:pt x="139" y="23"/>
                  </a:lnTo>
                  <a:lnTo>
                    <a:pt x="139" y="19"/>
                  </a:lnTo>
                  <a:lnTo>
                    <a:pt x="138" y="16"/>
                  </a:lnTo>
                  <a:lnTo>
                    <a:pt x="136" y="14"/>
                  </a:lnTo>
                  <a:lnTo>
                    <a:pt x="132" y="13"/>
                  </a:lnTo>
                  <a:lnTo>
                    <a:pt x="129" y="10"/>
                  </a:lnTo>
                  <a:lnTo>
                    <a:pt x="112" y="4"/>
                  </a:lnTo>
                  <a:lnTo>
                    <a:pt x="112" y="0"/>
                  </a:lnTo>
                  <a:lnTo>
                    <a:pt x="128" y="2"/>
                  </a:lnTo>
                  <a:lnTo>
                    <a:pt x="144" y="2"/>
                  </a:lnTo>
                  <a:lnTo>
                    <a:pt x="162" y="2"/>
                  </a:lnTo>
                  <a:lnTo>
                    <a:pt x="179" y="0"/>
                  </a:lnTo>
                  <a:lnTo>
                    <a:pt x="179" y="5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wmf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86379" y="1100756"/>
            <a:ext cx="81454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zh-CN" sz="3200" b="1" dirty="0" smtClean="0">
                <a:solidFill>
                  <a:srgbClr val="FF0000"/>
                </a:solidFill>
              </a:rPr>
              <a:t>Review on Layout and </a:t>
            </a:r>
            <a:r>
              <a:rPr lang="de-DE" altLang="zh-CN" sz="3200" b="1" dirty="0" err="1" smtClean="0">
                <a:solidFill>
                  <a:srgbClr val="FF0000"/>
                </a:solidFill>
              </a:rPr>
              <a:t>Construction</a:t>
            </a:r>
            <a:r>
              <a:rPr lang="de-DE" altLang="zh-CN" sz="3200" b="1" dirty="0" smtClean="0">
                <a:solidFill>
                  <a:srgbClr val="FF0000"/>
                </a:solidFill>
              </a:rPr>
              <a:t> </a:t>
            </a:r>
            <a:r>
              <a:rPr lang="de-DE" altLang="zh-CN" sz="3200" b="1" dirty="0" err="1" smtClean="0">
                <a:solidFill>
                  <a:srgbClr val="FF0000"/>
                </a:solidFill>
              </a:rPr>
              <a:t>of</a:t>
            </a:r>
            <a:r>
              <a:rPr lang="de-DE" altLang="zh-CN" sz="3200" b="1" dirty="0" smtClean="0">
                <a:solidFill>
                  <a:srgbClr val="FF0000"/>
                </a:solidFill>
              </a:rPr>
              <a:t> </a:t>
            </a:r>
            <a:r>
              <a:rPr lang="de-DE" altLang="zh-CN" sz="3200" b="1" dirty="0" err="1" smtClean="0">
                <a:solidFill>
                  <a:srgbClr val="FF0000"/>
                </a:solidFill>
              </a:rPr>
              <a:t>the</a:t>
            </a:r>
            <a:r>
              <a:rPr lang="de-DE" altLang="zh-CN" sz="3200" b="1" dirty="0" smtClean="0">
                <a:solidFill>
                  <a:srgbClr val="FF0000"/>
                </a:solidFill>
              </a:rPr>
              <a:t> 36 MHz HSI - RFQ</a:t>
            </a:r>
            <a:r>
              <a:rPr lang="de-DE" altLang="zh-CN" sz="3200" b="1" u="sng" dirty="0" smtClean="0">
                <a:solidFill>
                  <a:srgbClr val="FF0000"/>
                </a:solidFill>
              </a:rPr>
              <a:t> </a:t>
            </a:r>
            <a:endParaRPr lang="de-DE" altLang="zh-CN" sz="3200" b="1" u="sng" dirty="0">
              <a:solidFill>
                <a:srgbClr val="FF0000"/>
              </a:solidFill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2322948" y="4990824"/>
            <a:ext cx="42723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de-DE" altLang="zh-CN" sz="2400" b="1" dirty="0"/>
              <a:t>U. </a:t>
            </a:r>
            <a:r>
              <a:rPr lang="de-DE" altLang="zh-CN" sz="2400" b="1" dirty="0" smtClean="0"/>
              <a:t>Ratzinger, IAP </a:t>
            </a:r>
          </a:p>
          <a:p>
            <a:pPr algn="ctr" eaLnBrk="1" hangingPunct="1"/>
            <a:r>
              <a:rPr lang="de-DE" altLang="zh-CN" sz="2400" b="1" dirty="0" smtClean="0"/>
              <a:t>Goethe-University Frankfurt</a:t>
            </a:r>
            <a:endParaRPr lang="de-DE" altLang="zh-CN" sz="2400" b="1" dirty="0"/>
          </a:p>
        </p:txBody>
      </p:sp>
      <p:sp>
        <p:nvSpPr>
          <p:cNvPr id="2" name="Rechteck 1"/>
          <p:cNvSpPr/>
          <p:nvPr/>
        </p:nvSpPr>
        <p:spPr>
          <a:xfrm>
            <a:off x="2023272" y="261490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zh-CN" sz="2400" b="1" dirty="0" smtClean="0"/>
              <a:t>GSI-ARIES-APEC- Workshop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zh-CN" sz="2400" b="1" dirty="0" smtClean="0"/>
              <a:t>Intern. Wissenschaftsforum Heidelberg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zh-CN" sz="2400" b="1" dirty="0" smtClean="0"/>
              <a:t>15.-16.04.2019, </a:t>
            </a:r>
            <a:endParaRPr lang="de-DE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690" y="0"/>
            <a:ext cx="7283797" cy="639762"/>
          </a:xfrm>
        </p:spPr>
        <p:txBody>
          <a:bodyPr/>
          <a:lstStyle/>
          <a:p>
            <a:r>
              <a:rPr lang="de-DE" sz="3600" dirty="0" err="1"/>
              <a:t>How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HSI - design </a:t>
            </a:r>
            <a:r>
              <a:rPr lang="de-DE" sz="3600" dirty="0" err="1"/>
              <a:t>got</a:t>
            </a:r>
            <a:r>
              <a:rPr lang="de-DE" sz="3600" dirty="0"/>
              <a:t> </a:t>
            </a:r>
            <a:r>
              <a:rPr lang="de-DE" sz="3600" dirty="0" err="1"/>
              <a:t>started</a:t>
            </a:r>
            <a:endParaRPr lang="de-D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49176" y="808932"/>
                <a:ext cx="8845647" cy="789431"/>
              </a:xfrm>
              <a:ln>
                <a:solidFill>
                  <a:srgbClr val="CC0099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400" dirty="0" smtClean="0"/>
                  <a:t>The </a:t>
                </a:r>
                <a:r>
                  <a:rPr lang="de-DE" sz="2400" dirty="0" err="1" smtClean="0"/>
                  <a:t>requested</a:t>
                </a:r>
                <a:r>
                  <a:rPr lang="de-DE" sz="2400" dirty="0" smtClean="0"/>
                  <a:t> HSI </a:t>
                </a:r>
                <a:r>
                  <a:rPr lang="de-DE" sz="2400" dirty="0" err="1" smtClean="0"/>
                  <a:t>particle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currents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were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similar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to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what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is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requested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now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for</a:t>
                </a:r>
                <a:r>
                  <a:rPr lang="de-DE" sz="2400" dirty="0" smtClean="0"/>
                  <a:t> </a:t>
                </a:r>
                <a:r>
                  <a:rPr lang="de-DE" sz="2400" dirty="0" smtClean="0">
                    <a:solidFill>
                      <a:srgbClr val="CC0099"/>
                    </a:solidFill>
                  </a:rPr>
                  <a:t>FAIR in </a:t>
                </a:r>
                <a:r>
                  <a:rPr lang="de-DE" sz="2400" dirty="0" err="1" smtClean="0">
                    <a:solidFill>
                      <a:srgbClr val="CC0099"/>
                    </a:solidFill>
                  </a:rPr>
                  <a:t>case</a:t>
                </a:r>
                <a:r>
                  <a:rPr lang="de-DE" sz="2400" dirty="0" smtClean="0">
                    <a:solidFill>
                      <a:srgbClr val="CC0099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rgbClr val="CC0099"/>
                    </a:solidFill>
                  </a:rPr>
                  <a:t>of</a:t>
                </a:r>
                <a:r>
                  <a:rPr lang="de-DE" sz="2400" dirty="0" smtClean="0">
                    <a:solidFill>
                      <a:srgbClr val="CC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sz="2400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DE" sz="2400" dirty="0" smtClean="0">
                    <a:solidFill>
                      <a:srgbClr val="CC0099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400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&gt;180</m:t>
                    </m:r>
                  </m:oMath>
                </a14:m>
                <a:r>
                  <a:rPr lang="de-DE" sz="2400" dirty="0" smtClean="0">
                    <a:solidFill>
                      <a:srgbClr val="CC0099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400" dirty="0" smtClean="0">
                    <a:solidFill>
                      <a:srgbClr val="CC0099"/>
                    </a:solidFill>
                  </a:rPr>
                  <a:t>-stripper</a:t>
                </a:r>
                <a:endParaRPr lang="de-DE" sz="2400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176" y="808932"/>
                <a:ext cx="8845647" cy="789431"/>
              </a:xfrm>
              <a:blipFill rotWithShape="0">
                <a:blip r:embed="rId2"/>
                <a:stretch>
                  <a:fillRect l="-963" t="-4580" b="-22137"/>
                </a:stretch>
              </a:blipFill>
              <a:ln>
                <a:solidFill>
                  <a:srgbClr val="CC0099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ieren 7"/>
          <p:cNvGrpSpPr/>
          <p:nvPr/>
        </p:nvGrpSpPr>
        <p:grpSpPr>
          <a:xfrm>
            <a:off x="149176" y="1895753"/>
            <a:ext cx="8626976" cy="4755294"/>
            <a:chOff x="262762" y="1933853"/>
            <a:chExt cx="8626976" cy="4755294"/>
          </a:xfrm>
        </p:grpSpPr>
        <p:grpSp>
          <p:nvGrpSpPr>
            <p:cNvPr id="5" name="Gruppieren 4"/>
            <p:cNvGrpSpPr/>
            <p:nvPr/>
          </p:nvGrpSpPr>
          <p:grpSpPr>
            <a:xfrm>
              <a:off x="262762" y="1933853"/>
              <a:ext cx="8626976" cy="4755294"/>
              <a:chOff x="1164462" y="1844953"/>
              <a:chExt cx="7563105" cy="4755294"/>
            </a:xfrm>
          </p:grpSpPr>
          <p:grpSp>
            <p:nvGrpSpPr>
              <p:cNvPr id="16" name="Gruppieren 15"/>
              <p:cNvGrpSpPr/>
              <p:nvPr/>
            </p:nvGrpSpPr>
            <p:grpSpPr>
              <a:xfrm>
                <a:off x="1164462" y="1844953"/>
                <a:ext cx="6569642" cy="4755294"/>
                <a:chOff x="1164462" y="1832761"/>
                <a:chExt cx="6569642" cy="4755294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4462" y="1832761"/>
                  <a:ext cx="6337994" cy="38130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6" name="Gerader Verbinder 5"/>
                <p:cNvCxnSpPr/>
                <p:nvPr/>
              </p:nvCxnSpPr>
              <p:spPr>
                <a:xfrm flipV="1">
                  <a:off x="5394501" y="4496308"/>
                  <a:ext cx="727976" cy="146210"/>
                </a:xfrm>
                <a:prstGeom prst="line">
                  <a:avLst/>
                </a:prstGeom>
                <a:ln w="38100">
                  <a:solidFill>
                    <a:srgbClr val="CC00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feld 10"/>
                    <p:cNvSpPr txBox="1"/>
                    <p:nvPr/>
                  </p:nvSpPr>
                  <p:spPr>
                    <a:xfrm>
                      <a:off x="7103157" y="4216646"/>
                      <a:ext cx="56695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de-DE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de-DE" sz="2400" b="1" dirty="0"/>
                    </a:p>
                  </p:txBody>
                </p:sp>
              </mc:Choice>
              <mc:Fallback xmlns="">
                <p:sp>
                  <p:nvSpPr>
                    <p:cNvPr id="11" name="Textfeld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03157" y="4216646"/>
                      <a:ext cx="566950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l="-10753" r="-8602"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Ellipse 11"/>
                <p:cNvSpPr/>
                <p:nvPr/>
              </p:nvSpPr>
              <p:spPr>
                <a:xfrm>
                  <a:off x="7039160" y="4120896"/>
                  <a:ext cx="694944" cy="560832"/>
                </a:xfrm>
                <a:prstGeom prst="ellipse">
                  <a:avLst/>
                </a:prstGeom>
                <a:noFill/>
                <a:ln w="38100">
                  <a:solidFill>
                    <a:srgbClr val="CC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feld 12"/>
                    <p:cNvSpPr txBox="1"/>
                    <p:nvPr/>
                  </p:nvSpPr>
                  <p:spPr>
                    <a:xfrm>
                      <a:off x="2999687" y="5831951"/>
                      <a:ext cx="2848921" cy="75610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2400" i="1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b="0" i="1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  <m:t>𝐹𝐴𝐼𝑅</m:t>
                                </m:r>
                              </m:sub>
                            </m:sSub>
                            <m:r>
                              <a:rPr lang="de-DE" sz="2400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de-DE" sz="2400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𝑝𝑚𝐴</m:t>
                            </m:r>
                            <m:r>
                              <a:rPr lang="de-DE" sz="2400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=0.33</m:t>
                            </m:r>
                            <m:f>
                              <m:fPr>
                                <m:ctrlPr>
                                  <a:rPr lang="de-DE" sz="2400" b="0" i="1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400" b="0" i="1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de-DE" sz="2400" b="0" i="1" smtClean="0">
                                        <a:solidFill>
                                          <a:srgbClr val="CC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400" b="0" i="1" smtClean="0">
                                        <a:solidFill>
                                          <a:srgbClr val="CC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de-DE" sz="2400" b="0" i="1" smtClean="0">
                                        <a:solidFill>
                                          <a:srgbClr val="CC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oMath>
                        </m:oMathPara>
                      </a14:m>
                      <a:endParaRPr lang="de-DE" sz="2400" dirty="0">
                        <a:solidFill>
                          <a:srgbClr val="CC009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feld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9687" y="5831951"/>
                      <a:ext cx="2848921" cy="756104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Rechteck 13"/>
                    <p:cNvSpPr/>
                    <p:nvPr/>
                  </p:nvSpPr>
                  <p:spPr>
                    <a:xfrm>
                      <a:off x="1429641" y="5979171"/>
                      <a:ext cx="1557542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2400" dirty="0" smtClean="0">
                          <a:solidFill>
                            <a:srgbClr val="CC0099"/>
                          </a:solidFill>
                        </a:rPr>
                        <a:t>For </a:t>
                      </a:r>
                      <a14:m>
                        <m:oMath xmlns:m="http://schemas.openxmlformats.org/officeDocument/2006/math">
                          <m:r>
                            <a:rPr lang="de-DE" sz="2400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de-DE" sz="2400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=4:</m:t>
                          </m:r>
                        </m:oMath>
                      </a14:m>
                      <a:endParaRPr lang="de-DE" sz="2400" dirty="0">
                        <a:solidFill>
                          <a:srgbClr val="CC009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Rechteck 1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29641" y="5979171"/>
                      <a:ext cx="1557542" cy="461665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5137" t="-9211" b="-3026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feld 16"/>
                  <p:cNvSpPr txBox="1"/>
                  <p:nvPr/>
                </p:nvSpPr>
                <p:spPr>
                  <a:xfrm>
                    <a:off x="7241938" y="2426364"/>
                    <a:ext cx="768352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oMath>
                      </m:oMathPara>
                    </a14:m>
                    <a:endParaRPr lang="de-DE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feld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41938" y="2426364"/>
                    <a:ext cx="768352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3968" r="-7937" b="-9836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echteck 17"/>
              <p:cNvSpPr/>
              <p:nvPr/>
            </p:nvSpPr>
            <p:spPr>
              <a:xfrm>
                <a:off x="7250292" y="2701393"/>
                <a:ext cx="14772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FF0000"/>
                    </a:solidFill>
                  </a:rPr>
                  <a:t>d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ue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to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RFQ</a:t>
                </a:r>
              </a:p>
              <a:p>
                <a:r>
                  <a:rPr lang="de-DE" dirty="0" smtClean="0">
                    <a:solidFill>
                      <a:srgbClr val="FF0000"/>
                    </a:solidFill>
                  </a:rPr>
                  <a:t>Field </a:t>
                </a:r>
                <a:r>
                  <a:rPr lang="de-DE" dirty="0">
                    <a:solidFill>
                      <a:srgbClr val="FF0000"/>
                    </a:solidFill>
                  </a:rPr>
                  <a:t>E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mission</a:t>
                </a:r>
                <a:endParaRPr lang="de-DE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hteck 3"/>
                  <p:cNvSpPr/>
                  <p:nvPr/>
                </p:nvSpPr>
                <p:spPr>
                  <a:xfrm>
                    <a:off x="5941419" y="6037529"/>
                    <a:ext cx="211795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2400" dirty="0" smtClean="0">
                        <a:solidFill>
                          <a:srgbClr val="CC0099"/>
                        </a:solidFill>
                      </a:rPr>
                      <a:t>&amp;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de-DE" sz="240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de-DE" sz="2400" dirty="0" smtClean="0">
                        <a:solidFill>
                          <a:srgbClr val="CC0099"/>
                        </a:solidFill>
                      </a:rPr>
                      <a:t> - stripper</a:t>
                    </a:r>
                    <a:endParaRPr lang="de-DE" sz="2400" dirty="0"/>
                  </a:p>
                </p:txBody>
              </p:sp>
            </mc:Choice>
            <mc:Fallback xmlns="">
              <p:sp>
                <p:nvSpPr>
                  <p:cNvPr id="4" name="Rechteck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1419" y="6037529"/>
                    <a:ext cx="2117952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3778" t="-9333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" name="Gerader Verbinder 18"/>
            <p:cNvCxnSpPr/>
            <p:nvPr/>
          </p:nvCxnSpPr>
          <p:spPr>
            <a:xfrm flipV="1">
              <a:off x="6105461" y="4418957"/>
              <a:ext cx="830377" cy="146210"/>
            </a:xfrm>
            <a:prstGeom prst="line">
              <a:avLst/>
            </a:prstGeom>
            <a:ln w="381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15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9432" y="104517"/>
            <a:ext cx="4880344" cy="777985"/>
          </a:xfrm>
        </p:spPr>
        <p:txBody>
          <a:bodyPr/>
          <a:lstStyle/>
          <a:p>
            <a:r>
              <a:rPr lang="de-DE" sz="3600" dirty="0" err="1"/>
              <a:t>Complete</a:t>
            </a:r>
            <a:r>
              <a:rPr lang="de-DE" sz="3600" dirty="0"/>
              <a:t> </a:t>
            </a:r>
            <a:r>
              <a:rPr lang="de-DE" sz="3600" dirty="0" smtClean="0"/>
              <a:t>HSI - </a:t>
            </a:r>
            <a:r>
              <a:rPr lang="de-DE" sz="3600" dirty="0" err="1" smtClean="0"/>
              <a:t>layout</a:t>
            </a:r>
            <a:r>
              <a:rPr lang="de-DE" sz="3600" dirty="0" smtClean="0"/>
              <a:t> 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8209" y="882502"/>
            <a:ext cx="8229600" cy="83465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The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r>
              <a:rPr lang="de-DE" dirty="0" smtClean="0"/>
              <a:t> in 1995 </a:t>
            </a:r>
            <a:r>
              <a:rPr lang="de-DE" dirty="0" err="1" smtClean="0"/>
              <a:t>with</a:t>
            </a:r>
            <a:r>
              <a:rPr lang="de-DE" dirty="0" smtClean="0"/>
              <a:t> GSI </a:t>
            </a:r>
            <a:r>
              <a:rPr lang="de-DE" dirty="0" err="1" smtClean="0"/>
              <a:t>money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1" y="1558851"/>
            <a:ext cx="889668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160171" y="4169144"/>
            <a:ext cx="8727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The design was </a:t>
            </a:r>
            <a:r>
              <a:rPr lang="de-DE" sz="2400" dirty="0" err="1" smtClean="0">
                <a:solidFill>
                  <a:srgbClr val="FF0000"/>
                </a:solidFill>
              </a:rPr>
              <a:t>based</a:t>
            </a:r>
            <a:r>
              <a:rPr lang="de-DE" sz="2400" dirty="0" smtClean="0">
                <a:solidFill>
                  <a:srgbClr val="FF0000"/>
                </a:solidFill>
              </a:rPr>
              <a:t> on a </a:t>
            </a:r>
            <a:r>
              <a:rPr lang="de-DE" sz="2400" dirty="0" err="1" smtClean="0">
                <a:solidFill>
                  <a:srgbClr val="FF0000"/>
                </a:solidFill>
              </a:rPr>
              <a:t>factor</a:t>
            </a:r>
            <a:r>
              <a:rPr lang="de-DE" sz="2400" dirty="0" smtClean="0">
                <a:solidFill>
                  <a:srgbClr val="FF0000"/>
                </a:solidFill>
              </a:rPr>
              <a:t> 2.5 </a:t>
            </a:r>
            <a:r>
              <a:rPr lang="de-DE" sz="2400" dirty="0" err="1" smtClean="0">
                <a:solidFill>
                  <a:srgbClr val="FF0000"/>
                </a:solidFill>
              </a:rPr>
              <a:t>voltage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increase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against</a:t>
            </a:r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the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former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Wideroe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structure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within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the</a:t>
            </a:r>
            <a:r>
              <a:rPr lang="de-DE" sz="2400" dirty="0" smtClean="0">
                <a:solidFill>
                  <a:srgbClr val="FF0000"/>
                </a:solidFill>
              </a:rPr>
              <a:t> same </a:t>
            </a:r>
            <a:r>
              <a:rPr lang="de-DE" sz="2400" dirty="0" err="1" smtClean="0">
                <a:solidFill>
                  <a:srgbClr val="FF0000"/>
                </a:solidFill>
              </a:rPr>
              <a:t>tunnel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length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42233" y="5388911"/>
            <a:ext cx="77809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Most </a:t>
            </a:r>
            <a:r>
              <a:rPr lang="de-DE" b="1" dirty="0" err="1" smtClean="0"/>
              <a:t>active</a:t>
            </a:r>
            <a:r>
              <a:rPr lang="de-DE" b="1" dirty="0" smtClean="0"/>
              <a:t> TAC – Members </a:t>
            </a:r>
            <a:r>
              <a:rPr lang="de-DE" b="1" dirty="0" err="1" smtClean="0"/>
              <a:t>for</a:t>
            </a:r>
            <a:r>
              <a:rPr lang="de-DE" b="1" dirty="0" smtClean="0"/>
              <a:t> HSI – </a:t>
            </a:r>
            <a:r>
              <a:rPr lang="de-DE" b="1" dirty="0" err="1" smtClean="0"/>
              <a:t>project</a:t>
            </a:r>
            <a:r>
              <a:rPr lang="de-DE" b="1" dirty="0" smtClean="0"/>
              <a:t>:</a:t>
            </a:r>
          </a:p>
          <a:p>
            <a:r>
              <a:rPr lang="de-DE" b="1" dirty="0" smtClean="0"/>
              <a:t>Günther </a:t>
            </a:r>
            <a:r>
              <a:rPr lang="de-DE" b="1" dirty="0" err="1" smtClean="0"/>
              <a:t>Plaas</a:t>
            </a:r>
            <a:r>
              <a:rPr lang="de-DE" b="1" dirty="0" smtClean="0"/>
              <a:t>, CERN </a:t>
            </a:r>
            <a:r>
              <a:rPr lang="de-DE" b="1" dirty="0" err="1"/>
              <a:t>a</a:t>
            </a:r>
            <a:r>
              <a:rPr lang="de-DE" b="1" dirty="0" err="1" smtClean="0"/>
              <a:t>cc</a:t>
            </a:r>
            <a:r>
              <a:rPr lang="de-DE" b="1" dirty="0" smtClean="0"/>
              <a:t>. </a:t>
            </a:r>
            <a:r>
              <a:rPr lang="de-DE" b="1" dirty="0" err="1"/>
              <a:t>d</a:t>
            </a:r>
            <a:r>
              <a:rPr lang="de-DE" b="1" dirty="0" err="1" smtClean="0"/>
              <a:t>irector</a:t>
            </a:r>
            <a:r>
              <a:rPr lang="de-DE" b="1" dirty="0" smtClean="0"/>
              <a:t>, Dieter </a:t>
            </a:r>
            <a:r>
              <a:rPr lang="de-DE" b="1" dirty="0" err="1" smtClean="0"/>
              <a:t>Trines</a:t>
            </a:r>
            <a:r>
              <a:rPr lang="de-DE" b="1" dirty="0" smtClean="0"/>
              <a:t>, DESY </a:t>
            </a:r>
            <a:r>
              <a:rPr lang="de-DE" b="1" dirty="0" err="1"/>
              <a:t>a</a:t>
            </a:r>
            <a:r>
              <a:rPr lang="de-DE" b="1" dirty="0" err="1" smtClean="0"/>
              <a:t>cc</a:t>
            </a:r>
            <a:r>
              <a:rPr lang="de-DE" b="1" dirty="0" smtClean="0"/>
              <a:t>. </a:t>
            </a:r>
            <a:r>
              <a:rPr lang="de-DE" b="1" dirty="0" err="1"/>
              <a:t>d</a:t>
            </a:r>
            <a:r>
              <a:rPr lang="de-DE" b="1" dirty="0" err="1" smtClean="0"/>
              <a:t>irector</a:t>
            </a:r>
            <a:endParaRPr lang="de-DE" b="1" dirty="0" smtClean="0"/>
          </a:p>
          <a:p>
            <a:r>
              <a:rPr lang="de-DE" b="1" dirty="0" smtClean="0"/>
              <a:t>Klaus </a:t>
            </a:r>
            <a:r>
              <a:rPr lang="de-DE" b="1" dirty="0" err="1" smtClean="0"/>
              <a:t>Bongardt</a:t>
            </a:r>
            <a:r>
              <a:rPr lang="de-DE" b="1" dirty="0" smtClean="0"/>
              <a:t>, beam </a:t>
            </a:r>
            <a:r>
              <a:rPr lang="de-DE" b="1" dirty="0" err="1" smtClean="0"/>
              <a:t>dynamics</a:t>
            </a:r>
            <a:r>
              <a:rPr lang="de-DE" b="1" dirty="0" smtClean="0"/>
              <a:t> expert, FZ Jülich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393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171" y="77118"/>
            <a:ext cx="7177490" cy="1143000"/>
          </a:xfrm>
        </p:spPr>
        <p:txBody>
          <a:bodyPr/>
          <a:lstStyle/>
          <a:p>
            <a:r>
              <a:rPr lang="de-DE" sz="2800" dirty="0" err="1" smtClean="0"/>
              <a:t>Demounting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27 MHz GSI </a:t>
            </a:r>
            <a:br>
              <a:rPr lang="de-DE" sz="2800" dirty="0" smtClean="0"/>
            </a:br>
            <a:r>
              <a:rPr lang="de-DE" sz="2800" dirty="0" err="1" smtClean="0"/>
              <a:t>Wideroe</a:t>
            </a:r>
            <a:r>
              <a:rPr lang="de-DE" sz="2800" dirty="0" smtClean="0"/>
              <a:t> </a:t>
            </a:r>
            <a:r>
              <a:rPr lang="de-DE" sz="2800" dirty="0" err="1" smtClean="0"/>
              <a:t>section</a:t>
            </a:r>
            <a:r>
              <a:rPr lang="de-DE" sz="2800" dirty="0" smtClean="0"/>
              <a:t> in Nov 1998</a:t>
            </a:r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 t="20486" r="7349" b="7449"/>
          <a:stretch/>
        </p:blipFill>
        <p:spPr>
          <a:xfrm>
            <a:off x="339476" y="1065882"/>
            <a:ext cx="8538073" cy="54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5159" y="11017"/>
            <a:ext cx="6252073" cy="594911"/>
          </a:xfrm>
        </p:spPr>
        <p:txBody>
          <a:bodyPr/>
          <a:lstStyle/>
          <a:p>
            <a:r>
              <a:rPr lang="de-DE" sz="2800" dirty="0" smtClean="0"/>
              <a:t>View </a:t>
            </a:r>
            <a:r>
              <a:rPr lang="de-DE" sz="2800" dirty="0" err="1" smtClean="0"/>
              <a:t>into</a:t>
            </a:r>
            <a:r>
              <a:rPr lang="de-DE" sz="2800" dirty="0" smtClean="0"/>
              <a:t> a 27 MHz </a:t>
            </a:r>
            <a:r>
              <a:rPr lang="de-DE" sz="2800" dirty="0"/>
              <a:t>GSI </a:t>
            </a:r>
            <a:r>
              <a:rPr lang="de-DE" sz="2800" dirty="0" err="1"/>
              <a:t>Wideroe</a:t>
            </a:r>
            <a:r>
              <a:rPr lang="de-DE" sz="2800" dirty="0"/>
              <a:t> </a:t>
            </a:r>
            <a:r>
              <a:rPr lang="de-DE" sz="2800" dirty="0" smtClean="0"/>
              <a:t>tank </a:t>
            </a:r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9" b="15904"/>
          <a:stretch/>
        </p:blipFill>
        <p:spPr>
          <a:xfrm rot="10800000">
            <a:off x="1140242" y="605928"/>
            <a:ext cx="6196990" cy="60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5970" y="0"/>
            <a:ext cx="4560570" cy="674052"/>
          </a:xfrm>
        </p:spPr>
        <p:txBody>
          <a:bodyPr/>
          <a:lstStyle/>
          <a:p>
            <a:r>
              <a:rPr lang="de-DE" sz="3600" dirty="0"/>
              <a:t>The IH – RFQ  </a:t>
            </a:r>
            <a:r>
              <a:rPr lang="de-DE" sz="3600" dirty="0" err="1"/>
              <a:t>cavity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11455" y="534352"/>
                <a:ext cx="8229600" cy="5715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110</m:t>
                        </m:r>
                      </m:sub>
                    </m:sSub>
                  </m:oMath>
                </a14:m>
                <a:r>
                  <a:rPr lang="de-DE" dirty="0" smtClean="0"/>
                  <a:t>- </a:t>
                </a:r>
                <a:r>
                  <a:rPr lang="de-DE" dirty="0" err="1" smtClean="0"/>
                  <a:t>mode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realize</a:t>
                </a:r>
                <a:r>
                  <a:rPr lang="de-DE" dirty="0" smtClean="0"/>
                  <a:t> 36 MHz at a </a:t>
                </a:r>
                <a:r>
                  <a:rPr lang="de-DE" dirty="0" err="1" smtClean="0"/>
                  <a:t>reasonable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cavity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size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455" y="534352"/>
                <a:ext cx="8229600" cy="571500"/>
              </a:xfrm>
              <a:blipFill rotWithShape="0">
                <a:blip r:embed="rId2"/>
                <a:stretch>
                  <a:fillRect t="-13978" b="-1236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19" y="1640204"/>
            <a:ext cx="6860881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6700" y="-38100"/>
            <a:ext cx="5040630" cy="582612"/>
          </a:xfrm>
        </p:spPr>
        <p:txBody>
          <a:bodyPr/>
          <a:lstStyle/>
          <a:p>
            <a:r>
              <a:rPr lang="de-DE" sz="3600" dirty="0"/>
              <a:t>The IH – RFQ  </a:t>
            </a:r>
            <a:r>
              <a:rPr lang="de-DE" sz="3600" dirty="0" err="1"/>
              <a:t>cavity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91400" y="2145665"/>
            <a:ext cx="1536700" cy="304673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DE" sz="1800" dirty="0" err="1" smtClean="0"/>
              <a:t>U.Ratzinger</a:t>
            </a:r>
            <a:r>
              <a:rPr lang="de-DE" sz="1800" dirty="0" smtClean="0"/>
              <a:t>, </a:t>
            </a:r>
          </a:p>
          <a:p>
            <a:pPr marL="0" indent="0">
              <a:buNone/>
            </a:pPr>
            <a:r>
              <a:rPr lang="de-DE" sz="1800" dirty="0" smtClean="0"/>
              <a:t>K. Kaspar, </a:t>
            </a:r>
          </a:p>
          <a:p>
            <a:pPr marL="0" indent="0">
              <a:buNone/>
            </a:pPr>
            <a:r>
              <a:rPr lang="de-DE" sz="1800" dirty="0" smtClean="0"/>
              <a:t>E. Malwitz, </a:t>
            </a:r>
          </a:p>
          <a:p>
            <a:pPr marL="0" indent="0">
              <a:buNone/>
            </a:pPr>
            <a:r>
              <a:rPr lang="de-DE" sz="1800" dirty="0" smtClean="0"/>
              <a:t>R. </a:t>
            </a:r>
            <a:r>
              <a:rPr lang="de-DE" sz="1800" dirty="0" err="1" smtClean="0"/>
              <a:t>Tiede</a:t>
            </a:r>
            <a:r>
              <a:rPr lang="de-DE" sz="1800" dirty="0" smtClean="0"/>
              <a:t>, </a:t>
            </a:r>
          </a:p>
          <a:p>
            <a:pPr marL="0" indent="0">
              <a:buNone/>
            </a:pPr>
            <a:r>
              <a:rPr lang="de-DE" sz="1800" dirty="0" smtClean="0"/>
              <a:t>S. </a:t>
            </a:r>
            <a:r>
              <a:rPr lang="de-DE" sz="1800" dirty="0" err="1" smtClean="0"/>
              <a:t>Minaev</a:t>
            </a:r>
            <a:r>
              <a:rPr lang="de-DE" sz="1800" dirty="0" smtClean="0"/>
              <a:t>, </a:t>
            </a:r>
          </a:p>
          <a:p>
            <a:pPr marL="0" indent="0">
              <a:buNone/>
            </a:pPr>
            <a:r>
              <a:rPr lang="de-DE" sz="1800" dirty="0" smtClean="0"/>
              <a:t>EPAC96, </a:t>
            </a:r>
          </a:p>
          <a:p>
            <a:pPr marL="0" indent="0">
              <a:buNone/>
            </a:pPr>
            <a:r>
              <a:rPr lang="de-DE" sz="1800" dirty="0" err="1" smtClean="0"/>
              <a:t>Sitges</a:t>
            </a:r>
            <a:r>
              <a:rPr lang="de-DE" sz="1800" dirty="0" smtClean="0"/>
              <a:t>, </a:t>
            </a:r>
          </a:p>
          <a:p>
            <a:pPr marL="0" indent="0">
              <a:buNone/>
            </a:pPr>
            <a:r>
              <a:rPr lang="de-DE" sz="1800" dirty="0" smtClean="0"/>
              <a:t>MOO07A, </a:t>
            </a:r>
          </a:p>
          <a:p>
            <a:pPr marL="0" indent="0">
              <a:buNone/>
            </a:pPr>
            <a:r>
              <a:rPr lang="de-DE" sz="1800" dirty="0" smtClean="0"/>
              <a:t>p. 304</a:t>
            </a:r>
            <a:endParaRPr lang="de-DE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45" y="674370"/>
            <a:ext cx="6472555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9056" y="164469"/>
            <a:ext cx="4687677" cy="606711"/>
          </a:xfrm>
        </p:spPr>
        <p:txBody>
          <a:bodyPr/>
          <a:lstStyle/>
          <a:p>
            <a:r>
              <a:rPr lang="de-DE" sz="3600" dirty="0" smtClean="0"/>
              <a:t>HSI-RFQ Parameters</a:t>
            </a:r>
            <a:endParaRPr lang="de-DE" sz="36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056787" y="942109"/>
            <a:ext cx="7643870" cy="5584740"/>
            <a:chOff x="864081" y="789891"/>
            <a:chExt cx="6616371" cy="5625893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5416" y="789891"/>
              <a:ext cx="6555036" cy="5278218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864081" y="5950717"/>
              <a:ext cx="5784871" cy="4650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dirty="0" smtClean="0">
                  <a:solidFill>
                    <a:schemeClr val="accent1">
                      <a:lumMod val="25000"/>
                    </a:schemeClr>
                  </a:solidFill>
                  <a:latin typeface="Bahnschrift" panose="020B0502040204020203" pitchFamily="34" charset="0"/>
                </a:rPr>
                <a:t>Norm. </a:t>
              </a:r>
              <a:r>
                <a:rPr lang="de-DE" sz="2400" dirty="0" err="1" smtClean="0">
                  <a:solidFill>
                    <a:schemeClr val="accent1">
                      <a:lumMod val="25000"/>
                    </a:schemeClr>
                  </a:solidFill>
                  <a:latin typeface="Bahnschrift" panose="020B0502040204020203" pitchFamily="34" charset="0"/>
                </a:rPr>
                <a:t>trans</a:t>
              </a:r>
              <a:r>
                <a:rPr lang="de-DE" sz="2400" dirty="0" smtClean="0">
                  <a:solidFill>
                    <a:schemeClr val="accent1">
                      <a:lumMod val="25000"/>
                    </a:schemeClr>
                  </a:solidFill>
                  <a:latin typeface="Bahnschrift" panose="020B0502040204020203" pitchFamily="34" charset="0"/>
                </a:rPr>
                <a:t>. </a:t>
              </a:r>
              <a:r>
                <a:rPr lang="de-DE" sz="2400" dirty="0" err="1" smtClean="0">
                  <a:solidFill>
                    <a:schemeClr val="accent1">
                      <a:lumMod val="25000"/>
                    </a:schemeClr>
                  </a:solidFill>
                  <a:latin typeface="Bahnschrift" panose="020B0502040204020203" pitchFamily="34" charset="0"/>
                </a:rPr>
                <a:t>em</a:t>
              </a:r>
              <a:r>
                <a:rPr lang="de-DE" sz="2400" dirty="0" smtClean="0">
                  <a:solidFill>
                    <a:schemeClr val="accent1">
                      <a:lumMod val="25000"/>
                    </a:schemeClr>
                  </a:solidFill>
                  <a:latin typeface="Bahnschrift" panose="020B0502040204020203" pitchFamily="34" charset="0"/>
                </a:rPr>
                <a:t>. x, y (mm </a:t>
              </a:r>
              <a:r>
                <a:rPr lang="de-DE" sz="2400" dirty="0" err="1" smtClean="0">
                  <a:solidFill>
                    <a:schemeClr val="accent1">
                      <a:lumMod val="25000"/>
                    </a:schemeClr>
                  </a:solidFill>
                  <a:latin typeface="Bahnschrift" panose="020B0502040204020203" pitchFamily="34" charset="0"/>
                </a:rPr>
                <a:t>mrad</a:t>
              </a:r>
              <a:r>
                <a:rPr lang="de-DE" sz="2400" dirty="0" smtClean="0">
                  <a:solidFill>
                    <a:schemeClr val="accent1">
                      <a:lumMod val="25000"/>
                    </a:schemeClr>
                  </a:solidFill>
                  <a:latin typeface="Bahnschrift" panose="020B0502040204020203" pitchFamily="34" charset="0"/>
                </a:rPr>
                <a:t>)                                 0.31</a:t>
              </a:r>
              <a:endParaRPr lang="de-DE" sz="2400" dirty="0">
                <a:solidFill>
                  <a:schemeClr val="accent1">
                    <a:lumMod val="25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3" name="Ellipse 2"/>
          <p:cNvSpPr/>
          <p:nvPr/>
        </p:nvSpPr>
        <p:spPr>
          <a:xfrm>
            <a:off x="7017539" y="4549421"/>
            <a:ext cx="816950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6923078" y="3910800"/>
            <a:ext cx="816950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0190" y="91758"/>
            <a:ext cx="5669280" cy="571182"/>
          </a:xfrm>
        </p:spPr>
        <p:txBody>
          <a:bodyPr/>
          <a:lstStyle/>
          <a:p>
            <a:r>
              <a:rPr lang="de-DE" sz="3600" dirty="0"/>
              <a:t>The IH – RFQ  </a:t>
            </a:r>
            <a:r>
              <a:rPr lang="de-DE" sz="3600" dirty="0" err="1"/>
              <a:t>cavity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4380" y="5524114"/>
            <a:ext cx="8229600" cy="105156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Connecting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electrodes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stems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“</a:t>
            </a:r>
            <a:r>
              <a:rPr lang="de-DE" dirty="0" err="1" smtClean="0"/>
              <a:t>crankshaft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r>
              <a:rPr lang="de-DE" dirty="0" smtClean="0"/>
              <a:t>“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4" y="1205451"/>
            <a:ext cx="4186027" cy="392662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57014" y="5132071"/>
            <a:ext cx="3876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http://www.ws-technik.info/der-motorblock.html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34847" r="40035" b="21427"/>
          <a:stretch/>
        </p:blipFill>
        <p:spPr>
          <a:xfrm>
            <a:off x="4789170" y="1205450"/>
            <a:ext cx="4194810" cy="41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7269480" cy="1143000"/>
          </a:xfrm>
        </p:spPr>
        <p:txBody>
          <a:bodyPr/>
          <a:lstStyle/>
          <a:p>
            <a:r>
              <a:rPr lang="de-DE" sz="3600" dirty="0" smtClean="0"/>
              <a:t>IH-RFQ MAFIA </a:t>
            </a:r>
            <a:r>
              <a:rPr lang="de-DE" sz="3600" dirty="0" err="1" smtClean="0"/>
              <a:t>Simulations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0133" y="935723"/>
            <a:ext cx="6823711" cy="571500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 err="1" smtClean="0"/>
              <a:t>No</a:t>
            </a:r>
            <a:r>
              <a:rPr lang="de-DE" sz="2800" dirty="0" smtClean="0"/>
              <a:t> RF-Model was </a:t>
            </a:r>
            <a:r>
              <a:rPr lang="de-DE" sz="2800" dirty="0" err="1" smtClean="0"/>
              <a:t>built</a:t>
            </a:r>
            <a:r>
              <a:rPr lang="de-DE" sz="2800" dirty="0" smtClean="0"/>
              <a:t>, </a:t>
            </a:r>
            <a:r>
              <a:rPr lang="de-DE" sz="2800" dirty="0" err="1" smtClean="0"/>
              <a:t>simulation</a:t>
            </a:r>
            <a:r>
              <a:rPr lang="de-DE" sz="2800" dirty="0" smtClean="0"/>
              <a:t> </a:t>
            </a:r>
            <a:r>
              <a:rPr lang="de-DE" sz="2800" dirty="0" err="1" smtClean="0"/>
              <a:t>only</a:t>
            </a:r>
            <a:r>
              <a:rPr lang="de-DE" sz="2800" dirty="0" smtClean="0"/>
              <a:t>  !!</a:t>
            </a:r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7" y="1813979"/>
            <a:ext cx="8686801" cy="378041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08610" y="5678557"/>
            <a:ext cx="7160999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dirty="0" smtClean="0"/>
              <a:t>K. Kaspar</a:t>
            </a:r>
            <a:r>
              <a:rPr lang="pt-BR" dirty="0"/>
              <a:t>, </a:t>
            </a:r>
            <a:r>
              <a:rPr lang="pt-BR" dirty="0" smtClean="0"/>
              <a:t>U. Ratzinger, Proc. EPAC96, Sitges, WEP029L </a:t>
            </a:r>
            <a:r>
              <a:rPr lang="pt-BR" dirty="0"/>
              <a:t>(p</a:t>
            </a:r>
            <a:r>
              <a:rPr lang="pt-BR" dirty="0" smtClean="0"/>
              <a:t>. 1973)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58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0177" y="0"/>
            <a:ext cx="5783580" cy="582612"/>
          </a:xfrm>
        </p:spPr>
        <p:txBody>
          <a:bodyPr/>
          <a:lstStyle/>
          <a:p>
            <a:r>
              <a:rPr lang="de-DE" sz="3600" dirty="0"/>
              <a:t>IH-RFQ MAFIA </a:t>
            </a:r>
            <a:r>
              <a:rPr lang="de-DE" sz="3600" dirty="0" err="1"/>
              <a:t>Simulations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45964" y="5667678"/>
            <a:ext cx="3793137" cy="690578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t-BR" sz="1800" dirty="0"/>
              <a:t>K. Kaspar, U. Ratzinger, Proc. EPAC96, Sitges, MOO07A (p. 304</a:t>
            </a:r>
            <a:r>
              <a:rPr lang="pt-BR" sz="1800" dirty="0" smtClean="0"/>
              <a:t>)</a:t>
            </a: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92" y="1369680"/>
            <a:ext cx="7675215" cy="351093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083353" y="597238"/>
            <a:ext cx="4325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err="1" smtClean="0"/>
              <a:t>Pre</a:t>
            </a:r>
            <a:r>
              <a:rPr lang="de-DE" sz="2800" dirty="0" smtClean="0"/>
              <a:t>-tuning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carrier</a:t>
            </a:r>
            <a:r>
              <a:rPr lang="de-DE" sz="2800" dirty="0" smtClean="0"/>
              <a:t> rings</a:t>
            </a:r>
            <a:endParaRPr lang="de-DE" sz="2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0" y="4749704"/>
            <a:ext cx="3005422" cy="199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 bwMode="auto">
          <a:xfrm>
            <a:off x="2686579" y="0"/>
            <a:ext cx="3843867" cy="642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3200" dirty="0" smtClean="0">
                <a:solidFill>
                  <a:schemeClr val="accent2"/>
                </a:solidFill>
              </a:rPr>
              <a:t>Content</a:t>
            </a:r>
            <a:endParaRPr lang="de-DE" sz="3200" dirty="0" smtClean="0"/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 bwMode="auto">
          <a:xfrm>
            <a:off x="493712" y="642938"/>
            <a:ext cx="8229600" cy="600621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800" dirty="0" smtClean="0"/>
              <a:t>Original </a:t>
            </a:r>
            <a:r>
              <a:rPr lang="de-DE" sz="2800" dirty="0" err="1" smtClean="0"/>
              <a:t>motivation</a:t>
            </a:r>
            <a:r>
              <a:rPr lang="de-DE" sz="2800" dirty="0" smtClean="0"/>
              <a:t> and </a:t>
            </a:r>
            <a:r>
              <a:rPr lang="de-DE" sz="2800" dirty="0" err="1" smtClean="0"/>
              <a:t>early</a:t>
            </a:r>
            <a:r>
              <a:rPr lang="de-DE" sz="2800" dirty="0" smtClean="0"/>
              <a:t> </a:t>
            </a:r>
            <a:r>
              <a:rPr lang="de-DE" sz="2800" dirty="0" err="1" smtClean="0"/>
              <a:t>attempts</a:t>
            </a:r>
            <a:endParaRPr lang="de-DE" sz="2800" dirty="0" smtClean="0"/>
          </a:p>
          <a:p>
            <a:pPr marL="0" indent="0">
              <a:buNone/>
              <a:defRPr/>
            </a:pPr>
            <a:endParaRPr lang="de-DE" sz="2800" dirty="0" smtClean="0"/>
          </a:p>
          <a:p>
            <a:pPr>
              <a:defRPr/>
            </a:pPr>
            <a:r>
              <a:rPr lang="de-DE" sz="2800" dirty="0" err="1" smtClean="0"/>
              <a:t>How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HSI - design </a:t>
            </a:r>
            <a:r>
              <a:rPr lang="de-DE" sz="2800" dirty="0" err="1" smtClean="0"/>
              <a:t>got</a:t>
            </a:r>
            <a:r>
              <a:rPr lang="de-DE" sz="2800" dirty="0" smtClean="0"/>
              <a:t> </a:t>
            </a:r>
            <a:r>
              <a:rPr lang="de-DE" sz="2800" dirty="0" err="1" smtClean="0"/>
              <a:t>started</a:t>
            </a:r>
            <a:endParaRPr lang="de-DE" sz="2800" dirty="0" smtClean="0"/>
          </a:p>
          <a:p>
            <a:pPr>
              <a:defRPr/>
            </a:pPr>
            <a:endParaRPr lang="de-DE" sz="2800" dirty="0"/>
          </a:p>
          <a:p>
            <a:pPr>
              <a:defRPr/>
            </a:pPr>
            <a:r>
              <a:rPr lang="de-DE" sz="2800" dirty="0" err="1" smtClean="0"/>
              <a:t>Complete</a:t>
            </a:r>
            <a:r>
              <a:rPr lang="de-DE" sz="2800" dirty="0" smtClean="0"/>
              <a:t> </a:t>
            </a:r>
            <a:r>
              <a:rPr lang="de-DE" sz="2800" dirty="0" err="1" smtClean="0"/>
              <a:t>layout</a:t>
            </a:r>
            <a:r>
              <a:rPr lang="de-DE" sz="2800" dirty="0" smtClean="0"/>
              <a:t> </a:t>
            </a:r>
          </a:p>
          <a:p>
            <a:pPr>
              <a:defRPr/>
            </a:pPr>
            <a:endParaRPr lang="de-DE" sz="2800" dirty="0"/>
          </a:p>
          <a:p>
            <a:pPr>
              <a:defRPr/>
            </a:pPr>
            <a:r>
              <a:rPr lang="de-DE" sz="2800" dirty="0" smtClean="0"/>
              <a:t>The IH – RFQ  </a:t>
            </a:r>
            <a:r>
              <a:rPr lang="de-DE" sz="2800" dirty="0" err="1" smtClean="0"/>
              <a:t>cavity</a:t>
            </a:r>
            <a:endParaRPr lang="de-DE" sz="2800" dirty="0" smtClean="0"/>
          </a:p>
          <a:p>
            <a:pPr>
              <a:defRPr/>
            </a:pPr>
            <a:endParaRPr lang="de-DE" sz="2800" dirty="0"/>
          </a:p>
          <a:p>
            <a:pPr>
              <a:defRPr/>
            </a:pPr>
            <a:r>
              <a:rPr lang="de-DE" sz="2800" dirty="0" smtClean="0"/>
              <a:t>The beam </a:t>
            </a:r>
            <a:r>
              <a:rPr lang="de-DE" sz="2800" dirty="0" err="1" smtClean="0"/>
              <a:t>dynamics</a:t>
            </a:r>
            <a:r>
              <a:rPr lang="de-DE" sz="2800" dirty="0" smtClean="0"/>
              <a:t> and </a:t>
            </a:r>
            <a:r>
              <a:rPr lang="de-DE" sz="2800" dirty="0" err="1" smtClean="0"/>
              <a:t>electrode</a:t>
            </a:r>
            <a:r>
              <a:rPr lang="de-DE" sz="2800" dirty="0" smtClean="0"/>
              <a:t> </a:t>
            </a:r>
            <a:r>
              <a:rPr lang="de-DE" sz="2800" dirty="0" err="1" smtClean="0"/>
              <a:t>designs</a:t>
            </a:r>
            <a:endParaRPr lang="de-DE" sz="2800" dirty="0" smtClean="0"/>
          </a:p>
          <a:p>
            <a:pPr>
              <a:defRPr/>
            </a:pPr>
            <a:endParaRPr lang="de-DE" sz="2800" dirty="0"/>
          </a:p>
          <a:p>
            <a:pPr>
              <a:defRPr/>
            </a:pPr>
            <a:r>
              <a:rPr lang="de-DE" sz="2800" dirty="0" err="1" smtClean="0"/>
              <a:t>Frequency</a:t>
            </a:r>
            <a:r>
              <a:rPr lang="de-DE" sz="2800" dirty="0" smtClean="0"/>
              <a:t> Tuning</a:t>
            </a:r>
          </a:p>
          <a:p>
            <a:pPr>
              <a:defRPr/>
            </a:pPr>
            <a:endParaRPr lang="de-DE" sz="2800" dirty="0" smtClean="0"/>
          </a:p>
          <a:p>
            <a:pPr marL="0" indent="0">
              <a:buNone/>
              <a:defRPr/>
            </a:pPr>
            <a:r>
              <a:rPr lang="de-DE" sz="2400" dirty="0"/>
              <a:t> </a:t>
            </a:r>
            <a:r>
              <a:rPr lang="de-DE" sz="2400" dirty="0" smtClean="0"/>
              <a:t>   -</a:t>
            </a:r>
          </a:p>
          <a:p>
            <a:pPr marL="0" indent="0">
              <a:buNone/>
              <a:tabLst>
                <a:tab pos="363538" algn="l"/>
              </a:tabLst>
              <a:defRPr/>
            </a:pPr>
            <a:endParaRPr lang="de-DE" sz="2400" dirty="0" smtClean="0">
              <a:solidFill>
                <a:schemeClr val="accent2"/>
              </a:solidFill>
            </a:endParaRPr>
          </a:p>
          <a:p>
            <a:pPr marL="0" indent="0">
              <a:buNone/>
              <a:tabLst>
                <a:tab pos="363538" algn="l"/>
              </a:tabLst>
              <a:defRPr/>
            </a:pPr>
            <a:r>
              <a:rPr lang="de-DE" sz="2400" dirty="0">
                <a:solidFill>
                  <a:schemeClr val="accent2"/>
                </a:solidFill>
              </a:rPr>
              <a:t> </a:t>
            </a:r>
            <a:r>
              <a:rPr lang="de-DE" sz="2400" dirty="0" smtClean="0">
                <a:solidFill>
                  <a:schemeClr val="accent2"/>
                </a:solidFill>
              </a:rPr>
              <a:t>   </a:t>
            </a:r>
          </a:p>
          <a:p>
            <a:pPr marL="0" indent="0">
              <a:buNone/>
              <a:defRPr/>
            </a:pPr>
            <a:endParaRPr lang="de-DE" sz="2400" dirty="0" smtClean="0">
              <a:solidFill>
                <a:schemeClr val="accent2"/>
              </a:solidFill>
            </a:endParaRPr>
          </a:p>
          <a:p>
            <a:pPr marL="457200" indent="-457200">
              <a:defRPr/>
            </a:pPr>
            <a:endParaRPr lang="de-DE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926" y="102150"/>
            <a:ext cx="8229600" cy="639762"/>
          </a:xfrm>
        </p:spPr>
        <p:txBody>
          <a:bodyPr/>
          <a:lstStyle/>
          <a:p>
            <a:r>
              <a:rPr lang="de-DE" sz="3600" dirty="0" smtClean="0"/>
              <a:t>IH-RFQ </a:t>
            </a:r>
            <a:r>
              <a:rPr lang="de-DE" sz="3600" dirty="0" err="1" smtClean="0"/>
              <a:t>technology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926" y="5962164"/>
            <a:ext cx="8229600" cy="49236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Technical </a:t>
            </a:r>
            <a:r>
              <a:rPr lang="de-DE" dirty="0" err="1" smtClean="0"/>
              <a:t>detail</a:t>
            </a:r>
            <a:r>
              <a:rPr lang="de-DE" dirty="0" smtClean="0"/>
              <a:t>: Carrier ring and </a:t>
            </a:r>
            <a:r>
              <a:rPr lang="de-DE" dirty="0" err="1" smtClean="0"/>
              <a:t>electrode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26" y="914400"/>
            <a:ext cx="6769585" cy="458851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128934" y="914400"/>
            <a:ext cx="1619955" cy="286232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dirty="0" smtClean="0"/>
              <a:t>Konstruktion:</a:t>
            </a:r>
          </a:p>
          <a:p>
            <a:pPr marL="0" indent="0">
              <a:buNone/>
            </a:pPr>
            <a:r>
              <a:rPr lang="de-DE" dirty="0" smtClean="0"/>
              <a:t>E</a:t>
            </a:r>
            <a:r>
              <a:rPr lang="de-DE" dirty="0"/>
              <a:t>. Malwitz, </a:t>
            </a:r>
          </a:p>
          <a:p>
            <a:pPr marL="0" indent="0">
              <a:buNone/>
            </a:pPr>
            <a:r>
              <a:rPr lang="de-DE" dirty="0" smtClean="0"/>
              <a:t>H. Gaiser</a:t>
            </a:r>
          </a:p>
          <a:p>
            <a:pPr marL="0" indent="0">
              <a:buNone/>
            </a:pPr>
            <a:r>
              <a:rPr lang="de-DE" dirty="0" smtClean="0"/>
              <a:t>W. Bleuel</a:t>
            </a:r>
          </a:p>
          <a:p>
            <a:pPr marL="0" indent="0">
              <a:buNone/>
            </a:pPr>
            <a:r>
              <a:rPr lang="de-DE" dirty="0" smtClean="0"/>
              <a:t>D. </a:t>
            </a:r>
            <a:r>
              <a:rPr lang="de-DE" dirty="0" err="1" smtClean="0"/>
              <a:t>Svrcina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K. Dermati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Kaiser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Galvanik:</a:t>
            </a:r>
          </a:p>
          <a:p>
            <a:pPr marL="0" indent="0">
              <a:buNone/>
            </a:pPr>
            <a:r>
              <a:rPr lang="de-DE" dirty="0" smtClean="0"/>
              <a:t>H. Gaiser</a:t>
            </a:r>
          </a:p>
        </p:txBody>
      </p:sp>
    </p:spTree>
    <p:extLst>
      <p:ext uri="{BB962C8B-B14F-4D97-AF65-F5344CB8AC3E}">
        <p14:creationId xmlns:p14="http://schemas.microsoft.com/office/powerpoint/2010/main" val="26258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4308" y="145684"/>
            <a:ext cx="4372708" cy="663208"/>
          </a:xfrm>
        </p:spPr>
        <p:txBody>
          <a:bodyPr/>
          <a:lstStyle/>
          <a:p>
            <a:r>
              <a:rPr lang="de-DE" sz="3600" dirty="0"/>
              <a:t>IH-RFQ </a:t>
            </a:r>
            <a:r>
              <a:rPr lang="de-DE" sz="3600" dirty="0" err="1"/>
              <a:t>technology</a:t>
            </a:r>
            <a:endParaRPr lang="de-DE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41476" y="5528205"/>
                <a:ext cx="6096000" cy="6037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800" dirty="0" smtClean="0"/>
                  <a:t>Measurement </a:t>
                </a:r>
                <a:r>
                  <a:rPr lang="de-DE" sz="2800" dirty="0" err="1" smtClean="0"/>
                  <a:t>of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field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distribution</a:t>
                </a:r>
                <a:endParaRPr lang="de-DE" sz="2800" dirty="0" smtClean="0"/>
              </a:p>
              <a:p>
                <a:pPr marL="0" indent="0">
                  <a:buNone/>
                </a:pPr>
                <a:r>
                  <a:rPr lang="de-DE" sz="2800" dirty="0" err="1" smtClean="0"/>
                  <a:t>Achieved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accuracy</a:t>
                </a:r>
                <a:r>
                  <a:rPr lang="de-DE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1.5%</m:t>
                    </m:r>
                  </m:oMath>
                </a14:m>
                <a:endParaRPr lang="de-DE" sz="28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476" y="5528205"/>
                <a:ext cx="6096000" cy="603738"/>
              </a:xfrm>
              <a:blipFill rotWithShape="0">
                <a:blip r:embed="rId2"/>
                <a:stretch>
                  <a:fillRect l="-2000" t="-11111" b="-989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54" y="850868"/>
            <a:ext cx="6646590" cy="463536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909044" y="1061573"/>
            <a:ext cx="2068195" cy="193899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sz="2400" dirty="0" smtClean="0"/>
              <a:t>Measurement</a:t>
            </a:r>
          </a:p>
          <a:p>
            <a:r>
              <a:rPr lang="de-DE" sz="2400" dirty="0"/>
              <a:t>a</a:t>
            </a:r>
            <a:r>
              <a:rPr lang="de-DE" sz="2400" dirty="0" smtClean="0"/>
              <a:t>nd Tuning:</a:t>
            </a:r>
          </a:p>
          <a:p>
            <a:endParaRPr lang="de-DE" sz="2400" dirty="0"/>
          </a:p>
          <a:p>
            <a:r>
              <a:rPr lang="de-DE" sz="2400" dirty="0" smtClean="0"/>
              <a:t>S. </a:t>
            </a:r>
            <a:r>
              <a:rPr lang="de-DE" sz="2400" dirty="0" err="1" smtClean="0"/>
              <a:t>Minaev</a:t>
            </a:r>
            <a:endParaRPr lang="de-DE" sz="2400" dirty="0" smtClean="0"/>
          </a:p>
          <a:p>
            <a:r>
              <a:rPr lang="de-DE" sz="2400" dirty="0" smtClean="0"/>
              <a:t>R. </a:t>
            </a:r>
            <a:r>
              <a:rPr lang="de-DE" sz="2400" dirty="0" err="1" smtClean="0"/>
              <a:t>Tiede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697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 bwMode="auto">
          <a:xfrm>
            <a:off x="1256261" y="34290"/>
            <a:ext cx="5164282" cy="5486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3200" dirty="0" smtClean="0">
                <a:solidFill>
                  <a:schemeClr val="accent2"/>
                </a:solidFill>
              </a:rPr>
              <a:t>HSI-RFQ</a:t>
            </a:r>
            <a:endParaRPr lang="de-DE" sz="3200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77944" y="568960"/>
            <a:ext cx="6954371" cy="49149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View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installed</a:t>
            </a:r>
            <a:r>
              <a:rPr lang="de-DE" sz="2400" dirty="0" smtClean="0"/>
              <a:t> IH-RFQ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Unilac</a:t>
            </a:r>
            <a:r>
              <a:rPr lang="de-DE" sz="2400" dirty="0" smtClean="0"/>
              <a:t> </a:t>
            </a:r>
            <a:r>
              <a:rPr lang="de-DE" sz="2400" dirty="0" err="1" smtClean="0"/>
              <a:t>tunnel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44" y="1060450"/>
            <a:ext cx="7320915" cy="529412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257372" y="6458030"/>
            <a:ext cx="2326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Foto: A. Zschau, GSI</a:t>
            </a:r>
          </a:p>
        </p:txBody>
      </p:sp>
      <p:sp>
        <p:nvSpPr>
          <p:cNvPr id="4" name="Rechteck 3"/>
          <p:cNvSpPr/>
          <p:nvPr/>
        </p:nvSpPr>
        <p:spPr>
          <a:xfrm>
            <a:off x="7583714" y="1060450"/>
            <a:ext cx="1467133" cy="14773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dirty="0" smtClean="0"/>
              <a:t>RF </a:t>
            </a:r>
            <a:r>
              <a:rPr lang="de-DE" dirty="0" err="1" smtClean="0"/>
              <a:t>equipm</a:t>
            </a:r>
            <a:r>
              <a:rPr lang="de-DE" dirty="0" smtClean="0"/>
              <a:t>.</a:t>
            </a:r>
          </a:p>
          <a:p>
            <a:r>
              <a:rPr lang="de-DE" dirty="0" smtClean="0"/>
              <a:t>G. Hutter</a:t>
            </a:r>
          </a:p>
          <a:p>
            <a:r>
              <a:rPr lang="de-DE" dirty="0" smtClean="0"/>
              <a:t>W. </a:t>
            </a:r>
            <a:r>
              <a:rPr lang="de-DE" dirty="0" err="1" smtClean="0"/>
              <a:t>Gutowski</a:t>
            </a:r>
            <a:endParaRPr lang="de-DE" dirty="0" smtClean="0"/>
          </a:p>
          <a:p>
            <a:r>
              <a:rPr lang="de-DE" dirty="0" smtClean="0"/>
              <a:t>W. Vinzenz</a:t>
            </a:r>
          </a:p>
          <a:p>
            <a:r>
              <a:rPr lang="de-DE" dirty="0" smtClean="0"/>
              <a:t>….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304" y="131419"/>
            <a:ext cx="7397826" cy="617728"/>
          </a:xfrm>
        </p:spPr>
        <p:txBody>
          <a:bodyPr/>
          <a:lstStyle/>
          <a:p>
            <a:r>
              <a:rPr lang="de-DE" sz="3200" dirty="0" smtClean="0"/>
              <a:t>HSI-RFQ </a:t>
            </a:r>
            <a:r>
              <a:rPr lang="de-DE" sz="3200" dirty="0" err="1" smtClean="0"/>
              <a:t>Entrance</a:t>
            </a:r>
            <a:r>
              <a:rPr lang="de-DE" sz="3200" dirty="0" smtClean="0"/>
              <a:t> </a:t>
            </a:r>
            <a:r>
              <a:rPr lang="de-DE" sz="3200" dirty="0" err="1" smtClean="0"/>
              <a:t>Chopper</a:t>
            </a:r>
            <a:r>
              <a:rPr lang="de-DE" sz="3200" dirty="0" smtClean="0"/>
              <a:t> and </a:t>
            </a:r>
            <a:r>
              <a:rPr lang="de-DE" sz="3200" dirty="0" err="1" smtClean="0"/>
              <a:t>Cone</a:t>
            </a:r>
            <a:endParaRPr lang="de-DE" sz="3200" dirty="0"/>
          </a:p>
        </p:txBody>
      </p:sp>
      <p:sp>
        <p:nvSpPr>
          <p:cNvPr id="4" name="Rechteck 3"/>
          <p:cNvSpPr/>
          <p:nvPr/>
        </p:nvSpPr>
        <p:spPr>
          <a:xfrm>
            <a:off x="2104899" y="844351"/>
            <a:ext cx="3584636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sz="2800" dirty="0" smtClean="0"/>
              <a:t>Design: Ludwig Dahl </a:t>
            </a:r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t="6512" r="11730" b="10345"/>
          <a:stretch/>
        </p:blipFill>
        <p:spPr>
          <a:xfrm>
            <a:off x="178232" y="1758306"/>
            <a:ext cx="4410209" cy="42335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18573" r="23493" b="14980"/>
          <a:stretch/>
        </p:blipFill>
        <p:spPr>
          <a:xfrm>
            <a:off x="4673825" y="1758306"/>
            <a:ext cx="4385503" cy="423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7354" y="98792"/>
            <a:ext cx="3376246" cy="628039"/>
          </a:xfrm>
        </p:spPr>
        <p:txBody>
          <a:bodyPr/>
          <a:lstStyle/>
          <a:p>
            <a:r>
              <a:rPr lang="de-DE" sz="3600" dirty="0" smtClean="0"/>
              <a:t>HSI-RFQ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722" y="647823"/>
            <a:ext cx="6755424" cy="69752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View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36.136 MHz IH - RFQ</a:t>
            </a:r>
            <a:endParaRPr lang="de-DE" dirty="0"/>
          </a:p>
        </p:txBody>
      </p:sp>
      <p:pic>
        <p:nvPicPr>
          <p:cNvPr id="4" name="Picture 8" descr="Kc824_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2" y="1232474"/>
            <a:ext cx="7886699" cy="525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6130879" y="6488668"/>
            <a:ext cx="2326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Foto: A. Zschau, GSI</a:t>
            </a:r>
          </a:p>
        </p:txBody>
      </p:sp>
    </p:spTree>
    <p:extLst>
      <p:ext uri="{BB962C8B-B14F-4D97-AF65-F5344CB8AC3E}">
        <p14:creationId xmlns:p14="http://schemas.microsoft.com/office/powerpoint/2010/main" val="29123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64" y="658054"/>
            <a:ext cx="7223024" cy="540604"/>
          </a:xfrm>
        </p:spPr>
        <p:txBody>
          <a:bodyPr/>
          <a:lstStyle/>
          <a:p>
            <a:r>
              <a:rPr lang="de-DE" sz="2800" dirty="0" smtClean="0"/>
              <a:t>Modular design </a:t>
            </a:r>
            <a:r>
              <a:rPr lang="de-DE" sz="2800" dirty="0" err="1" smtClean="0"/>
              <a:t>allows</a:t>
            </a:r>
            <a:r>
              <a:rPr lang="de-DE" sz="2800" dirty="0"/>
              <a:t> </a:t>
            </a:r>
            <a:r>
              <a:rPr lang="de-DE" sz="2800" dirty="0" err="1" smtClean="0"/>
              <a:t>electrodes</a:t>
            </a:r>
            <a:r>
              <a:rPr lang="de-DE" sz="2800" dirty="0" smtClean="0"/>
              <a:t> </a:t>
            </a:r>
            <a:r>
              <a:rPr lang="de-DE" sz="2800" dirty="0" err="1" smtClean="0"/>
              <a:t>exchange</a:t>
            </a:r>
            <a:r>
              <a:rPr lang="de-DE" sz="2800" dirty="0" smtClean="0"/>
              <a:t> </a:t>
            </a:r>
            <a:endParaRPr lang="de-DE" sz="2800" dirty="0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172080"/>
              </p:ext>
            </p:extLst>
          </p:nvPr>
        </p:nvGraphicFramePr>
        <p:xfrm>
          <a:off x="209728" y="1297035"/>
          <a:ext cx="6978497" cy="4931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Acrobat Document" r:id="rId3" imgW="6752948" imgH="4772025" progId="Acrobat.Document.11">
                  <p:embed/>
                </p:oleObj>
              </mc:Choice>
              <mc:Fallback>
                <p:oleObj name="Acrobat Document" r:id="rId3" imgW="6752948" imgH="477202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728" y="1297035"/>
                        <a:ext cx="6978497" cy="4931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>
            <a:off x="3348686" y="11723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/>
              <a:t>HSI-RFQ</a:t>
            </a:r>
          </a:p>
        </p:txBody>
      </p:sp>
      <p:sp>
        <p:nvSpPr>
          <p:cNvPr id="4" name="Rechteck 3"/>
          <p:cNvSpPr/>
          <p:nvPr/>
        </p:nvSpPr>
        <p:spPr>
          <a:xfrm>
            <a:off x="4861883" y="6326621"/>
            <a:ext cx="2326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Foto: A. Zschau, GSI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188225" y="1297035"/>
            <a:ext cx="1955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400" dirty="0"/>
              <a:t>Montage: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err="1"/>
              <a:t>Schwedhelm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Thurau</a:t>
            </a:r>
          </a:p>
          <a:p>
            <a:pPr marL="0" indent="0">
              <a:buNone/>
            </a:pPr>
            <a:r>
              <a:rPr lang="de-DE" sz="2400" dirty="0"/>
              <a:t>Mühle</a:t>
            </a:r>
          </a:p>
          <a:p>
            <a:pPr marL="0" indent="0">
              <a:buNone/>
            </a:pPr>
            <a:r>
              <a:rPr lang="de-DE" sz="2400" dirty="0"/>
              <a:t>….. </a:t>
            </a:r>
          </a:p>
        </p:txBody>
      </p:sp>
    </p:spTree>
    <p:extLst>
      <p:ext uri="{BB962C8B-B14F-4D97-AF65-F5344CB8AC3E}">
        <p14:creationId xmlns:p14="http://schemas.microsoft.com/office/powerpoint/2010/main" val="16388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5930" y="90292"/>
            <a:ext cx="6670430" cy="639762"/>
          </a:xfrm>
        </p:spPr>
        <p:txBody>
          <a:bodyPr/>
          <a:lstStyle/>
          <a:p>
            <a:r>
              <a:rPr lang="de-DE" sz="3600" dirty="0" smtClean="0"/>
              <a:t>HSI-RFQ Beam Dynamics</a:t>
            </a:r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60" y="754673"/>
            <a:ext cx="6597894" cy="598402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729758" y="1345196"/>
            <a:ext cx="2642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A. Schempp, IAP, 1996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6918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5383" y="0"/>
            <a:ext cx="6037385" cy="628039"/>
          </a:xfrm>
        </p:spPr>
        <p:txBody>
          <a:bodyPr/>
          <a:lstStyle/>
          <a:p>
            <a:r>
              <a:rPr lang="de-DE" sz="3600" dirty="0"/>
              <a:t>HSI-RFQ Beam Dynamics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44416"/>
            <a:ext cx="8581292" cy="63890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1998</a:t>
            </a:r>
            <a:r>
              <a:rPr lang="de-DE" b="1" dirty="0" smtClean="0">
                <a:solidFill>
                  <a:srgbClr val="FF0000"/>
                </a:solidFill>
              </a:rPr>
              <a:t>___</a:t>
            </a:r>
            <a:r>
              <a:rPr lang="de-DE" dirty="0" smtClean="0"/>
              <a:t> , 2008 </a:t>
            </a:r>
            <a:r>
              <a:rPr lang="de-DE" b="1" dirty="0" smtClean="0">
                <a:solidFill>
                  <a:srgbClr val="0000FF"/>
                </a:solidFill>
              </a:rPr>
              <a:t>___</a:t>
            </a:r>
            <a:r>
              <a:rPr lang="de-DE" dirty="0" smtClean="0"/>
              <a:t>, and </a:t>
            </a:r>
            <a:r>
              <a:rPr lang="de-DE" dirty="0" err="1" smtClean="0"/>
              <a:t>new</a:t>
            </a:r>
            <a:r>
              <a:rPr lang="de-DE" b="1" dirty="0" smtClean="0">
                <a:solidFill>
                  <a:srgbClr val="00B050"/>
                </a:solidFill>
              </a:rPr>
              <a:t>___</a:t>
            </a:r>
            <a:r>
              <a:rPr lang="de-DE" dirty="0" smtClean="0"/>
              <a:t>, </a:t>
            </a:r>
            <a:r>
              <a:rPr lang="de-DE" dirty="0" err="1" smtClean="0"/>
              <a:t>sugg</a:t>
            </a:r>
            <a:r>
              <a:rPr lang="de-DE" dirty="0" smtClean="0"/>
              <a:t>. </a:t>
            </a:r>
            <a:r>
              <a:rPr lang="de-DE" dirty="0" err="1" smtClean="0"/>
              <a:t>by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			C. Zhang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462" y="1876967"/>
            <a:ext cx="9272954" cy="481499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101969" y="4833483"/>
            <a:ext cx="2672862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de-DE" sz="1600" b="1" dirty="0"/>
              <a:t>Source: Chuan Zhang </a:t>
            </a:r>
          </a:p>
          <a:p>
            <a:pPr algn="ctr">
              <a:lnSpc>
                <a:spcPct val="200000"/>
              </a:lnSpc>
              <a:defRPr/>
            </a:pPr>
            <a:r>
              <a:rPr lang="de-DE" sz="1600" b="1" dirty="0" err="1"/>
              <a:t>Riezlern</a:t>
            </a:r>
            <a:r>
              <a:rPr lang="de-DE" sz="1600" b="1" dirty="0"/>
              <a:t> </a:t>
            </a:r>
            <a:r>
              <a:rPr lang="de-DE" sz="1600" b="1" dirty="0" err="1"/>
              <a:t>seminar</a:t>
            </a:r>
            <a:r>
              <a:rPr lang="de-DE" sz="1600" b="1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0277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198" y="0"/>
            <a:ext cx="5697415" cy="541929"/>
          </a:xfrm>
        </p:spPr>
        <p:txBody>
          <a:bodyPr/>
          <a:lstStyle/>
          <a:p>
            <a:r>
              <a:rPr lang="de-DE" sz="3600" dirty="0"/>
              <a:t>HSI-RFQ Beam Dynamics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800" y="654152"/>
            <a:ext cx="3848154" cy="522040"/>
          </a:xfrm>
        </p:spPr>
        <p:txBody>
          <a:bodyPr/>
          <a:lstStyle/>
          <a:p>
            <a:pPr marL="0" indent="0">
              <a:buNone/>
            </a:pPr>
            <a:r>
              <a:rPr lang="de-DE" sz="2600" dirty="0" err="1" smtClean="0"/>
              <a:t>Comparison</a:t>
            </a:r>
            <a:r>
              <a:rPr lang="de-DE" sz="2600" dirty="0" smtClean="0"/>
              <a:t> </a:t>
            </a:r>
            <a:r>
              <a:rPr lang="de-DE" sz="2600" dirty="0" err="1" smtClean="0"/>
              <a:t>of</a:t>
            </a:r>
            <a:r>
              <a:rPr lang="de-DE" sz="2600" dirty="0" smtClean="0"/>
              <a:t> 3 </a:t>
            </a:r>
            <a:r>
              <a:rPr lang="de-DE" sz="2600" dirty="0" err="1" smtClean="0"/>
              <a:t>designs</a:t>
            </a:r>
            <a:endParaRPr lang="de-DE" sz="2600" dirty="0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52107"/>
              </p:ext>
            </p:extLst>
          </p:nvPr>
        </p:nvGraphicFramePr>
        <p:xfrm>
          <a:off x="90800" y="703384"/>
          <a:ext cx="7564370" cy="6051775"/>
        </p:xfrm>
        <a:graphic>
          <a:graphicData uri="http://schemas.openxmlformats.org/drawingml/2006/table">
            <a:tbl>
              <a:tblPr/>
              <a:tblGrid>
                <a:gridCol w="4045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8063">
                  <a:extLst>
                    <a:ext uri="{9D8B030D-6E8A-4147-A177-3AD203B41FA5}">
                      <a16:colId xmlns:a16="http://schemas.microsoft.com/office/drawing/2014/main" xmlns="" val="2175264367"/>
                    </a:ext>
                  </a:extLst>
                </a:gridCol>
                <a:gridCol w="9806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0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8223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Design 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1998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Design 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2008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Chuan Zhang Design 2016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763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Input / Output Energy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[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eV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/u]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2.2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/ 120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2.2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/ 120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2.2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/ 120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763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Inter-Vane Voltage [kV]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763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Average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Mid-Cell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Aperture [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cm]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61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0.60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0.58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396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Maximum Surface E-Field [MV/m]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31.9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31.2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30.2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763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Minimum Electrode Distance [cm]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0.49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0.60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0.53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763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Number of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Cells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357 </a:t>
                      </a: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409</a:t>
                      </a: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384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1763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Length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[cm]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921.749</a:t>
                      </a: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921.74</a:t>
                      </a: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918.28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763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Input Beam</a:t>
                      </a:r>
                      <a:r>
                        <a:rPr lang="de-DE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Current</a:t>
                      </a:r>
                      <a:r>
                        <a:rPr lang="de-DE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[</a:t>
                      </a:r>
                      <a:r>
                        <a:rPr lang="de-DE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emA</a:t>
                      </a:r>
                      <a:r>
                        <a:rPr lang="de-DE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]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16.5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1763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Input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Transv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[</a:t>
                      </a:r>
                      <a:r>
                        <a:rPr lang="el-GR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π</a:t>
                      </a: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mm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mrad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]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138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1763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Input 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Transverse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Twiss Alpha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0.43 </a:t>
                      </a: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1763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Input 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Transverse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Twiss Beta [cm/rad]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4.6  </a:t>
                      </a: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13.6</a:t>
                      </a: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13.6</a:t>
                      </a: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1763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Transmission [%]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89.5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88.5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94.1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1763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Brilliance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[mA / mm </a:t>
                      </a:r>
                      <a:r>
                        <a:rPr lang="de-DE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mrad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] (80%)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NA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NA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61.5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9254" marR="39254" marT="39254" marB="3925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7655169" y="3482485"/>
            <a:ext cx="1488831" cy="206210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de-DE" sz="1600" b="1" dirty="0"/>
              <a:t>Source: </a:t>
            </a:r>
            <a:endParaRPr lang="de-DE" sz="1600" b="1" dirty="0" smtClean="0"/>
          </a:p>
          <a:p>
            <a:pPr algn="ctr">
              <a:lnSpc>
                <a:spcPct val="200000"/>
              </a:lnSpc>
              <a:defRPr/>
            </a:pPr>
            <a:r>
              <a:rPr lang="de-DE" sz="1600" b="1" dirty="0" smtClean="0"/>
              <a:t>Chuan </a:t>
            </a:r>
            <a:r>
              <a:rPr lang="de-DE" sz="1600" b="1" dirty="0"/>
              <a:t>Zhang </a:t>
            </a:r>
          </a:p>
          <a:p>
            <a:pPr algn="ctr">
              <a:lnSpc>
                <a:spcPct val="200000"/>
              </a:lnSpc>
              <a:defRPr/>
            </a:pPr>
            <a:r>
              <a:rPr lang="de-DE" sz="1600" b="1" dirty="0" err="1"/>
              <a:t>Riezlern</a:t>
            </a:r>
            <a:r>
              <a:rPr lang="de-DE" sz="1600" b="1" dirty="0"/>
              <a:t> </a:t>
            </a:r>
            <a:r>
              <a:rPr lang="de-DE" sz="1600" b="1" dirty="0" err="1"/>
              <a:t>seminar</a:t>
            </a:r>
            <a:r>
              <a:rPr lang="de-DE" sz="1600" b="1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49455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9654" y="38548"/>
            <a:ext cx="5685692" cy="688774"/>
          </a:xfrm>
        </p:spPr>
        <p:txBody>
          <a:bodyPr/>
          <a:lstStyle/>
          <a:p>
            <a:r>
              <a:rPr lang="de-DE" sz="3600" dirty="0"/>
              <a:t>HSI-RFQ Beam Dynamics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4300" y="852077"/>
            <a:ext cx="8675399" cy="62503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Transverse beam </a:t>
            </a:r>
            <a:r>
              <a:rPr lang="de-DE" dirty="0" err="1" smtClean="0"/>
              <a:t>size</a:t>
            </a:r>
            <a:r>
              <a:rPr lang="de-DE" dirty="0" smtClean="0"/>
              <a:t>, design C. Zhang, 2016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63415" y="1601863"/>
            <a:ext cx="8546284" cy="4769779"/>
            <a:chOff x="15450" y="1778925"/>
            <a:chExt cx="9113099" cy="418961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0" y="2139078"/>
              <a:ext cx="9113099" cy="3451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pieren 5"/>
            <p:cNvGrpSpPr/>
            <p:nvPr/>
          </p:nvGrpSpPr>
          <p:grpSpPr>
            <a:xfrm>
              <a:off x="839585" y="1778925"/>
              <a:ext cx="7539644" cy="4189612"/>
              <a:chOff x="839585" y="1778925"/>
              <a:chExt cx="7539644" cy="4189612"/>
            </a:xfrm>
          </p:grpSpPr>
          <p:sp>
            <p:nvSpPr>
              <p:cNvPr id="7" name="Rectangle 1"/>
              <p:cNvSpPr/>
              <p:nvPr/>
            </p:nvSpPr>
            <p:spPr>
              <a:xfrm>
                <a:off x="4437187" y="3198168"/>
                <a:ext cx="2696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</a:p>
            </p:txBody>
          </p:sp>
          <p:sp>
            <p:nvSpPr>
              <p:cNvPr id="8" name="Rectangle 2"/>
              <p:cNvSpPr/>
              <p:nvPr/>
            </p:nvSpPr>
            <p:spPr>
              <a:xfrm>
                <a:off x="4437187" y="3198168"/>
                <a:ext cx="2696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</a:p>
            </p:txBody>
          </p:sp>
          <p:cxnSp>
            <p:nvCxnSpPr>
              <p:cNvPr id="9" name="Gerade Verbindung mit Pfeil 8"/>
              <p:cNvCxnSpPr/>
              <p:nvPr/>
            </p:nvCxnSpPr>
            <p:spPr bwMode="auto">
              <a:xfrm flipV="1">
                <a:off x="839585" y="2294313"/>
                <a:ext cx="831273" cy="498763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  <p:sp>
            <p:nvSpPr>
              <p:cNvPr id="10" name="Textfeld 9"/>
              <p:cNvSpPr txBox="1"/>
              <p:nvPr/>
            </p:nvSpPr>
            <p:spPr>
              <a:xfrm>
                <a:off x="1271847" y="1778925"/>
                <a:ext cx="398179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err="1" smtClean="0">
                    <a:solidFill>
                      <a:srgbClr val="0070C0"/>
                    </a:solidFill>
                  </a:rPr>
                  <a:t>mid-cell</a:t>
                </a:r>
                <a:r>
                  <a:rPr lang="de-DE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b="1" dirty="0" err="1" smtClean="0">
                    <a:solidFill>
                      <a:srgbClr val="0070C0"/>
                    </a:solidFill>
                  </a:rPr>
                  <a:t>aperture</a:t>
                </a:r>
                <a:endParaRPr lang="de-DE" sz="20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1" name="Gerade Verbindung mit Pfeil 10"/>
              <p:cNvCxnSpPr/>
              <p:nvPr/>
            </p:nvCxnSpPr>
            <p:spPr bwMode="auto">
              <a:xfrm>
                <a:off x="3042459" y="4123113"/>
                <a:ext cx="556952" cy="931025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  <p:sp>
            <p:nvSpPr>
              <p:cNvPr id="12" name="Textfeld 11"/>
              <p:cNvSpPr txBox="1"/>
              <p:nvPr/>
            </p:nvSpPr>
            <p:spPr>
              <a:xfrm>
                <a:off x="2870661" y="5098474"/>
                <a:ext cx="222504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err="1" smtClean="0">
                    <a:solidFill>
                      <a:srgbClr val="008000"/>
                    </a:solidFill>
                  </a:rPr>
                  <a:t>rms</a:t>
                </a:r>
                <a:r>
                  <a:rPr lang="de-DE" sz="2000" b="1" dirty="0" smtClean="0">
                    <a:solidFill>
                      <a:srgbClr val="008000"/>
                    </a:solidFill>
                  </a:rPr>
                  <a:t> beam </a:t>
                </a:r>
                <a:r>
                  <a:rPr lang="de-DE" sz="2000" b="1" dirty="0" err="1" smtClean="0">
                    <a:solidFill>
                      <a:srgbClr val="008000"/>
                    </a:solidFill>
                  </a:rPr>
                  <a:t>size</a:t>
                </a:r>
                <a:endParaRPr lang="de-DE" sz="2000" b="1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13" name="Gerade Verbindung mit Pfeil 12"/>
              <p:cNvCxnSpPr/>
              <p:nvPr/>
            </p:nvCxnSpPr>
            <p:spPr bwMode="auto">
              <a:xfrm flipV="1">
                <a:off x="3635432" y="2779221"/>
                <a:ext cx="831273" cy="498763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  <p:sp>
            <p:nvSpPr>
              <p:cNvPr id="14" name="Textfeld 13"/>
              <p:cNvSpPr txBox="1"/>
              <p:nvPr/>
            </p:nvSpPr>
            <p:spPr>
              <a:xfrm>
                <a:off x="4017818" y="2263833"/>
                <a:ext cx="295656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err="1" smtClean="0">
                    <a:solidFill>
                      <a:srgbClr val="FF0000"/>
                    </a:solidFill>
                  </a:rPr>
                  <a:t>maximum</a:t>
                </a:r>
                <a:r>
                  <a:rPr lang="de-DE" sz="2000" b="1" dirty="0" smtClean="0">
                    <a:solidFill>
                      <a:srgbClr val="FF0000"/>
                    </a:solidFill>
                  </a:rPr>
                  <a:t> beam </a:t>
                </a:r>
                <a:r>
                  <a:rPr lang="de-DE" sz="2000" b="1" dirty="0" err="1" smtClean="0">
                    <a:solidFill>
                      <a:srgbClr val="FF0000"/>
                    </a:solidFill>
                  </a:rPr>
                  <a:t>size</a:t>
                </a:r>
                <a:endParaRPr lang="de-DE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Datumsplatzhalter 3"/>
              <p:cNvSpPr txBox="1">
                <a:spLocks/>
              </p:cNvSpPr>
              <p:nvPr/>
            </p:nvSpPr>
            <p:spPr bwMode="auto">
              <a:xfrm>
                <a:off x="6442364" y="4940530"/>
                <a:ext cx="1936865" cy="10280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>
                  <a:lnSpc>
                    <a:spcPct val="200000"/>
                  </a:lnSpc>
                  <a:defRPr/>
                </a:pPr>
                <a:r>
                  <a:rPr lang="de-DE" sz="1200" b="1" dirty="0" smtClean="0"/>
                  <a:t>Source: Chuan Zhang </a:t>
                </a:r>
              </a:p>
              <a:p>
                <a:pPr algn="ctr">
                  <a:lnSpc>
                    <a:spcPct val="200000"/>
                  </a:lnSpc>
                  <a:defRPr/>
                </a:pPr>
                <a:r>
                  <a:rPr lang="de-DE" sz="1200" b="1" dirty="0" err="1" smtClean="0"/>
                  <a:t>Riezlern</a:t>
                </a:r>
                <a:r>
                  <a:rPr lang="de-DE" sz="1200" b="1" dirty="0" smtClean="0"/>
                  <a:t> </a:t>
                </a:r>
                <a:r>
                  <a:rPr lang="de-DE" sz="1200" b="1" dirty="0" err="1" smtClean="0"/>
                  <a:t>seminar</a:t>
                </a:r>
                <a:r>
                  <a:rPr lang="de-DE" sz="1200" b="1" dirty="0" smtClean="0"/>
                  <a:t> 2016</a:t>
                </a:r>
                <a:endParaRPr lang="de-DE" sz="12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47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6338"/>
          </a:xfrm>
        </p:spPr>
        <p:txBody>
          <a:bodyPr/>
          <a:lstStyle/>
          <a:p>
            <a:r>
              <a:rPr lang="de-DE" sz="3600" dirty="0"/>
              <a:t>Original </a:t>
            </a:r>
            <a:r>
              <a:rPr lang="de-DE" sz="3600" dirty="0" err="1"/>
              <a:t>motivation</a:t>
            </a:r>
            <a:r>
              <a:rPr lang="de-DE" sz="3600" dirty="0"/>
              <a:t/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6304" y="841248"/>
            <a:ext cx="8540496" cy="1121664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The </a:t>
            </a:r>
            <a:r>
              <a:rPr lang="de-DE" sz="2400" dirty="0" err="1" smtClean="0"/>
              <a:t>construction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SIS18-ESR </a:t>
            </a:r>
            <a:r>
              <a:rPr lang="de-DE" sz="2400" dirty="0" err="1" smtClean="0"/>
              <a:t>complex</a:t>
            </a:r>
            <a:r>
              <a:rPr lang="de-DE" sz="2400" dirty="0" smtClean="0"/>
              <a:t> at GSI </a:t>
            </a:r>
            <a:r>
              <a:rPr lang="de-DE" sz="2400" dirty="0" err="1" smtClean="0"/>
              <a:t>began</a:t>
            </a:r>
            <a:r>
              <a:rPr lang="de-DE" sz="2400" dirty="0" smtClean="0"/>
              <a:t> in 1986. </a:t>
            </a:r>
            <a:r>
              <a:rPr lang="de-DE" sz="2400" dirty="0" err="1" smtClean="0"/>
              <a:t>However</a:t>
            </a:r>
            <a:r>
              <a:rPr lang="de-DE" sz="2400" dirty="0" smtClean="0"/>
              <a:t>, </a:t>
            </a:r>
            <a:r>
              <a:rPr lang="de-DE" sz="2400" dirty="0" err="1" smtClean="0"/>
              <a:t>there</a:t>
            </a:r>
            <a:r>
              <a:rPr lang="de-DE" sz="2400" dirty="0" smtClean="0"/>
              <a:t> was </a:t>
            </a:r>
            <a:r>
              <a:rPr lang="de-DE" sz="2400" dirty="0" err="1" smtClean="0"/>
              <a:t>no</a:t>
            </a:r>
            <a:r>
              <a:rPr lang="de-DE" sz="2400" dirty="0" smtClean="0"/>
              <a:t> design </a:t>
            </a:r>
            <a:r>
              <a:rPr lang="de-DE" sz="2400" dirty="0" err="1" smtClean="0"/>
              <a:t>for</a:t>
            </a:r>
            <a:r>
              <a:rPr lang="de-DE" sz="2400" dirty="0" smtClean="0"/>
              <a:t> an </a:t>
            </a:r>
            <a:r>
              <a:rPr lang="de-DE" sz="2400" dirty="0" err="1" smtClean="0"/>
              <a:t>adequate</a:t>
            </a:r>
            <a:r>
              <a:rPr lang="de-DE" sz="2400" dirty="0" smtClean="0"/>
              <a:t> heavy </a:t>
            </a:r>
            <a:r>
              <a:rPr lang="de-DE" sz="2400" dirty="0" err="1" smtClean="0"/>
              <a:t>ion</a:t>
            </a:r>
            <a:r>
              <a:rPr lang="de-DE" sz="2400" dirty="0" smtClean="0"/>
              <a:t> </a:t>
            </a:r>
            <a:r>
              <a:rPr lang="de-DE" sz="2400" dirty="0" err="1" smtClean="0"/>
              <a:t>linac</a:t>
            </a:r>
            <a:r>
              <a:rPr lang="de-DE" sz="2400" dirty="0" smtClean="0"/>
              <a:t> </a:t>
            </a:r>
            <a:r>
              <a:rPr lang="de-DE" sz="2400" dirty="0" err="1" smtClean="0"/>
              <a:t>injector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9"/>
          <a:stretch/>
        </p:blipFill>
        <p:spPr bwMode="auto">
          <a:xfrm>
            <a:off x="1750955" y="1962912"/>
            <a:ext cx="5965127" cy="413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2299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670389"/>
              </p:ext>
            </p:extLst>
          </p:nvPr>
        </p:nvGraphicFramePr>
        <p:xfrm>
          <a:off x="66056" y="5970043"/>
          <a:ext cx="4822825" cy="887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r:id="rId4" imgW="2641600" imgH="482600" progId="Equation.2">
                  <p:embed/>
                </p:oleObj>
              </mc:Choice>
              <mc:Fallback>
                <p:oleObj r:id="rId4" imgW="2641600" imgH="482600" progId="Equation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6" y="5970043"/>
                        <a:ext cx="4822825" cy="887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66056" y="2985555"/>
                <a:ext cx="1867755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Vertical SIS18</a:t>
                </a:r>
              </a:p>
              <a:p>
                <a:r>
                  <a:rPr lang="de-DE" sz="2000" dirty="0"/>
                  <a:t>t</a:t>
                </a:r>
                <a:r>
                  <a:rPr lang="de-DE" sz="2000" dirty="0" smtClean="0"/>
                  <a:t>une </a:t>
                </a:r>
                <a:r>
                  <a:rPr lang="de-DE" sz="2000" dirty="0" err="1" smtClean="0"/>
                  <a:t>shift</a:t>
                </a:r>
                <a:r>
                  <a:rPr lang="de-DE" sz="20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de-DE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0.25</m:t>
                      </m:r>
                    </m:oMath>
                  </m:oMathPara>
                </a14:m>
                <a:endParaRPr lang="de-DE" sz="2000" b="0" dirty="0" smtClean="0">
                  <a:ea typeface="Cambria Math" panose="02040503050406030204" pitchFamily="18" charset="0"/>
                </a:endParaRPr>
              </a:p>
              <a:p>
                <a:r>
                  <a:rPr lang="de-DE" sz="2000" dirty="0" err="1" smtClean="0"/>
                  <a:t>assumed</a:t>
                </a:r>
                <a:endParaRPr lang="de-DE" sz="20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6" y="2985555"/>
                <a:ext cx="1867755" cy="1323439"/>
              </a:xfrm>
              <a:prstGeom prst="rect">
                <a:avLst/>
              </a:prstGeom>
              <a:blipFill rotWithShape="0">
                <a:blip r:embed="rId6"/>
                <a:stretch>
                  <a:fillRect l="-3595" t="-2304" b="-78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7620000" y="3847591"/>
            <a:ext cx="1524000" cy="15388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dirty="0" err="1" smtClean="0"/>
              <a:t>Penning</a:t>
            </a:r>
            <a:endParaRPr lang="de-DE" dirty="0" smtClean="0"/>
          </a:p>
          <a:p>
            <a:r>
              <a:rPr lang="de-DE" dirty="0" smtClean="0"/>
              <a:t>Source and</a:t>
            </a:r>
          </a:p>
          <a:p>
            <a:r>
              <a:rPr lang="de-DE" dirty="0" err="1" smtClean="0"/>
              <a:t>Wideroe</a:t>
            </a:r>
            <a:r>
              <a:rPr lang="de-DE" dirty="0" smtClean="0"/>
              <a:t> 1-4:</a:t>
            </a:r>
          </a:p>
          <a:p>
            <a:r>
              <a:rPr lang="de-DE" sz="2000" b="1" dirty="0" err="1" smtClean="0">
                <a:solidFill>
                  <a:srgbClr val="FF0000"/>
                </a:solidFill>
              </a:rPr>
              <a:t>Factor</a:t>
            </a:r>
            <a:r>
              <a:rPr lang="de-DE" sz="2000" b="1" dirty="0" smtClean="0">
                <a:solidFill>
                  <a:srgbClr val="FF0000"/>
                </a:solidFill>
              </a:rPr>
              <a:t> 500</a:t>
            </a:r>
          </a:p>
          <a:p>
            <a:r>
              <a:rPr lang="de-DE" sz="2000" b="1" dirty="0" err="1">
                <a:solidFill>
                  <a:srgbClr val="FF0000"/>
                </a:solidFill>
              </a:rPr>
              <a:t>m</a:t>
            </a:r>
            <a:r>
              <a:rPr lang="de-DE" sz="2000" b="1" dirty="0" err="1" smtClean="0">
                <a:solidFill>
                  <a:srgbClr val="FF0000"/>
                </a:solidFill>
              </a:rPr>
              <a:t>issing</a:t>
            </a:r>
            <a:r>
              <a:rPr lang="de-DE" sz="2000" b="1" dirty="0" smtClean="0">
                <a:solidFill>
                  <a:srgbClr val="FF0000"/>
                </a:solidFill>
              </a:rPr>
              <a:t>!</a:t>
            </a:r>
            <a:endParaRPr lang="de-DE" sz="2000" b="1" dirty="0">
              <a:solidFill>
                <a:srgbClr val="FF0000"/>
              </a:solidFill>
            </a:endParaRPr>
          </a:p>
        </p:txBody>
      </p:sp>
      <p:cxnSp>
        <p:nvCxnSpPr>
          <p:cNvPr id="9" name="Gerader Verbinder 8"/>
          <p:cNvCxnSpPr/>
          <p:nvPr/>
        </p:nvCxnSpPr>
        <p:spPr>
          <a:xfrm>
            <a:off x="7147254" y="4273850"/>
            <a:ext cx="568828" cy="1023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9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7867" y="184327"/>
            <a:ext cx="5311422" cy="583318"/>
          </a:xfrm>
        </p:spPr>
        <p:txBody>
          <a:bodyPr/>
          <a:lstStyle/>
          <a:p>
            <a:r>
              <a:rPr lang="de-DE" sz="3200" dirty="0" smtClean="0"/>
              <a:t>HSI-RFQ RF </a:t>
            </a:r>
            <a:r>
              <a:rPr lang="de-DE" sz="3200" dirty="0" err="1" smtClean="0"/>
              <a:t>Conditioning</a:t>
            </a:r>
            <a:endParaRPr lang="de-DE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465037" y="3252611"/>
                <a:ext cx="2545645" cy="35277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800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𝐾𝑃</m:t>
                          </m:r>
                        </m:sub>
                      </m:sSub>
                      <m:d>
                        <m:dPr>
                          <m:ctrlPr>
                            <a:rPr lang="de-DE" sz="2800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de-DE" sz="2800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𝑀𝐻𝑧</m:t>
                          </m:r>
                        </m:e>
                      </m:d>
                    </m:oMath>
                  </m:oMathPara>
                </a14:m>
                <a:endParaRPr lang="de-DE" sz="2800" b="0" i="1" dirty="0" smtClean="0">
                  <a:solidFill>
                    <a:srgbClr val="CC0099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=8</m:t>
                    </m:r>
                    <m:r>
                      <a:rPr lang="de-DE" sz="2800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𝑀𝑉</m:t>
                    </m:r>
                    <m:r>
                      <a:rPr lang="de-DE" sz="2800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2800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sz="2800" dirty="0" smtClean="0">
                    <a:solidFill>
                      <a:srgbClr val="CC0099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de-DE" sz="2400" dirty="0" err="1" smtClean="0">
                    <a:solidFill>
                      <a:srgbClr val="CC0099"/>
                    </a:solidFill>
                  </a:rPr>
                  <a:t>Too</a:t>
                </a:r>
                <a:r>
                  <a:rPr lang="de-DE" sz="2400" dirty="0" smtClean="0">
                    <a:solidFill>
                      <a:srgbClr val="CC0099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rgbClr val="CC0099"/>
                    </a:solidFill>
                  </a:rPr>
                  <a:t>pessimistic</a:t>
                </a:r>
                <a:endParaRPr lang="de-DE" sz="2400" dirty="0" smtClean="0">
                  <a:solidFill>
                    <a:srgbClr val="CC0099"/>
                  </a:solidFill>
                </a:endParaRPr>
              </a:p>
              <a:p>
                <a:pPr marL="0" indent="0">
                  <a:buNone/>
                </a:pPr>
                <a:r>
                  <a:rPr lang="de-DE" sz="2400" dirty="0" err="1">
                    <a:solidFill>
                      <a:srgbClr val="CC0099"/>
                    </a:solidFill>
                  </a:rPr>
                  <a:t>b</a:t>
                </a:r>
                <a:r>
                  <a:rPr lang="de-DE" sz="2400" dirty="0" err="1" smtClean="0">
                    <a:solidFill>
                      <a:srgbClr val="CC0099"/>
                    </a:solidFill>
                  </a:rPr>
                  <a:t>elow</a:t>
                </a:r>
                <a:r>
                  <a:rPr lang="de-DE" sz="2400" dirty="0" smtClean="0">
                    <a:solidFill>
                      <a:srgbClr val="CC0099"/>
                    </a:solidFill>
                  </a:rPr>
                  <a:t> 300 MHz</a:t>
                </a:r>
                <a:endParaRPr lang="de-DE" sz="2400" dirty="0">
                  <a:solidFill>
                    <a:srgbClr val="CC0099"/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5037" y="3252611"/>
                <a:ext cx="2545645" cy="352778"/>
              </a:xfrm>
              <a:blipFill rotWithShape="0">
                <a:blip r:embed="rId2"/>
                <a:stretch>
                  <a:fillRect l="-3837" b="-4912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09" y="1196623"/>
            <a:ext cx="6317928" cy="4978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/>
              <p:cNvSpPr txBox="1"/>
              <p:nvPr/>
            </p:nvSpPr>
            <p:spPr>
              <a:xfrm>
                <a:off x="6465037" y="2218265"/>
                <a:ext cx="15238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de-DE" sz="2800" dirty="0" smtClean="0"/>
                  <a:t>)</a:t>
                </a:r>
                <a:endParaRPr lang="de-DE" sz="2800" dirty="0"/>
              </a:p>
            </p:txBody>
          </p:sp>
        </mc:Choice>
        <mc:Fallback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037" y="2218265"/>
                <a:ext cx="1523815" cy="430887"/>
              </a:xfrm>
              <a:prstGeom prst="rect">
                <a:avLst/>
              </a:prstGeom>
              <a:blipFill rotWithShape="0">
                <a:blip r:embed="rId4"/>
                <a:stretch>
                  <a:fillRect t="-25352" r="-12800" b="-478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781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68400" y="0"/>
            <a:ext cx="6134100" cy="614362"/>
          </a:xfrm>
        </p:spPr>
        <p:txBody>
          <a:bodyPr/>
          <a:lstStyle/>
          <a:p>
            <a:r>
              <a:rPr lang="de-DE" sz="3600" dirty="0"/>
              <a:t>HSI-RFQ </a:t>
            </a:r>
            <a:r>
              <a:rPr lang="de-DE" sz="3600" dirty="0" err="1" smtClean="0"/>
              <a:t>Frequency</a:t>
            </a:r>
            <a:r>
              <a:rPr lang="de-DE" sz="3600" dirty="0" smtClean="0"/>
              <a:t> Tuning</a:t>
            </a:r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50" y="720679"/>
            <a:ext cx="7328750" cy="569910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11625" y="6419780"/>
            <a:ext cx="7160999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dirty="0" smtClean="0"/>
              <a:t>K. Kaspar</a:t>
            </a:r>
            <a:r>
              <a:rPr lang="pt-BR" dirty="0"/>
              <a:t>, </a:t>
            </a:r>
            <a:r>
              <a:rPr lang="pt-BR" dirty="0" smtClean="0"/>
              <a:t>U. Ratzinger, Proc. EPAC96, Sitges, WEP029L </a:t>
            </a:r>
            <a:r>
              <a:rPr lang="pt-BR" dirty="0"/>
              <a:t>(p</a:t>
            </a:r>
            <a:r>
              <a:rPr lang="pt-BR" dirty="0" smtClean="0"/>
              <a:t>. 1973)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60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183" y="110515"/>
            <a:ext cx="7408985" cy="745270"/>
          </a:xfrm>
        </p:spPr>
        <p:txBody>
          <a:bodyPr/>
          <a:lstStyle/>
          <a:p>
            <a:r>
              <a:rPr lang="de-DE" dirty="0" err="1" smtClean="0"/>
              <a:t>Running</a:t>
            </a:r>
            <a:r>
              <a:rPr lang="de-DE" dirty="0" smtClean="0"/>
              <a:t> In </a:t>
            </a:r>
            <a:r>
              <a:rPr lang="de-DE" dirty="0" err="1" smtClean="0"/>
              <a:t>with</a:t>
            </a:r>
            <a:r>
              <a:rPr lang="de-DE" dirty="0" smtClean="0"/>
              <a:t> beam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11453" r="3589" b="23931"/>
          <a:stretch/>
        </p:blipFill>
        <p:spPr>
          <a:xfrm>
            <a:off x="565672" y="883621"/>
            <a:ext cx="6107725" cy="5889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6673397" y="1935591"/>
                <a:ext cx="2359177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 smtClean="0"/>
                  <a:t>Emittance </a:t>
                </a:r>
              </a:p>
              <a:p>
                <a:r>
                  <a:rPr lang="de-DE" sz="2400" dirty="0" err="1" smtClean="0"/>
                  <a:t>Measurements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from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several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runs</a:t>
                </a:r>
                <a:r>
                  <a:rPr lang="de-DE" sz="2400" dirty="0"/>
                  <a:t> </a:t>
                </a:r>
                <a:r>
                  <a:rPr lang="de-DE" sz="2400" dirty="0" smtClean="0"/>
                  <a:t>in 1999 </a:t>
                </a:r>
                <a:r>
                  <a:rPr lang="de-DE" sz="2400" dirty="0" err="1" smtClean="0"/>
                  <a:t>along</a:t>
                </a:r>
                <a:r>
                  <a:rPr lang="de-DE" sz="2400" dirty="0" smtClean="0"/>
                  <a:t> HSI.</a:t>
                </a:r>
              </a:p>
              <a:p>
                <a:endParaRPr lang="de-DE" sz="2400" dirty="0"/>
              </a:p>
              <a:p>
                <a:r>
                  <a:rPr lang="de-DE" sz="2400" dirty="0" smtClean="0"/>
                  <a:t>Nominal </a:t>
                </a:r>
                <a:r>
                  <a:rPr lang="de-DE" sz="2400" dirty="0" err="1" smtClean="0"/>
                  <a:t>current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of</a:t>
                </a:r>
                <a:r>
                  <a:rPr lang="de-DE" sz="2400" dirty="0"/>
                  <a:t> </a:t>
                </a:r>
                <a:r>
                  <a:rPr lang="de-DE" sz="2400" dirty="0" smtClean="0"/>
                  <a:t>10 mA </a:t>
                </a:r>
                <a:r>
                  <a:rPr lang="de-DE" sz="2400" dirty="0" err="1" smtClean="0"/>
                  <a:t>for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</m:sup>
                    </m:sSup>
                  </m:oMath>
                </a14:m>
                <a:r>
                  <a:rPr lang="de-DE" sz="2400" dirty="0" smtClean="0"/>
                  <a:t> was </a:t>
                </a:r>
              </a:p>
              <a:p>
                <a:r>
                  <a:rPr lang="de-DE" sz="2400" dirty="0" err="1" smtClean="0"/>
                  <a:t>achieved</a:t>
                </a:r>
                <a:endParaRPr lang="de-DE" sz="2400" dirty="0" smtClean="0"/>
              </a:p>
              <a:p>
                <a:r>
                  <a:rPr lang="de-DE" sz="2400" dirty="0" err="1"/>
                  <a:t>b</a:t>
                </a:r>
                <a:r>
                  <a:rPr lang="de-DE" sz="2400" dirty="0" err="1" smtClean="0"/>
                  <a:t>ehind</a:t>
                </a:r>
                <a:r>
                  <a:rPr lang="de-DE" sz="2400" dirty="0" smtClean="0"/>
                  <a:t> RFQ!</a:t>
                </a:r>
                <a:endParaRPr lang="de-DE" sz="2400" dirty="0"/>
              </a:p>
              <a:p>
                <a:r>
                  <a:rPr lang="de-DE" sz="2400" dirty="0" smtClean="0">
                    <a:solidFill>
                      <a:srgbClr val="FF0000"/>
                    </a:solidFill>
                  </a:rPr>
                  <a:t>Input: 20 mA !</a:t>
                </a:r>
                <a:endParaRPr lang="de-DE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397" y="1935591"/>
                <a:ext cx="2359177" cy="4524315"/>
              </a:xfrm>
              <a:prstGeom prst="rect">
                <a:avLst/>
              </a:prstGeom>
              <a:blipFill rotWithShape="0">
                <a:blip r:embed="rId3"/>
                <a:stretch>
                  <a:fillRect l="-4134" t="-943" r="-3359" b="-22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/>
          <p:cNvSpPr/>
          <p:nvPr/>
        </p:nvSpPr>
        <p:spPr>
          <a:xfrm>
            <a:off x="6801272" y="858057"/>
            <a:ext cx="23262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err="1" smtClean="0"/>
              <a:t>Coordination</a:t>
            </a:r>
            <a:r>
              <a:rPr lang="de-DE" sz="2800" dirty="0" smtClean="0"/>
              <a:t>:</a:t>
            </a:r>
          </a:p>
          <a:p>
            <a:r>
              <a:rPr lang="de-DE" sz="2800" dirty="0" smtClean="0"/>
              <a:t>W. Barth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2148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2648" y="114006"/>
            <a:ext cx="4752474" cy="603667"/>
          </a:xfrm>
        </p:spPr>
        <p:txBody>
          <a:bodyPr/>
          <a:lstStyle/>
          <a:p>
            <a:r>
              <a:rPr lang="de-DE" sz="3600" dirty="0" err="1"/>
              <a:t>Running</a:t>
            </a:r>
            <a:r>
              <a:rPr lang="de-DE" sz="3600" dirty="0"/>
              <a:t> In </a:t>
            </a:r>
            <a:r>
              <a:rPr lang="de-DE" sz="3600" dirty="0" err="1"/>
              <a:t>with</a:t>
            </a:r>
            <a:r>
              <a:rPr lang="de-DE" sz="3600" dirty="0"/>
              <a:t> beam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62994" y="729705"/>
            <a:ext cx="6491037" cy="429231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Longitudinal </a:t>
            </a:r>
            <a:r>
              <a:rPr lang="de-DE" sz="2400" dirty="0" err="1" smtClean="0"/>
              <a:t>measurement</a:t>
            </a:r>
            <a:r>
              <a:rPr lang="de-DE" sz="2400" dirty="0" smtClean="0"/>
              <a:t> (P. Forck 1999)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78727"/>
            <a:ext cx="7703371" cy="494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99643" y="0"/>
            <a:ext cx="2898246" cy="594606"/>
          </a:xfrm>
        </p:spPr>
        <p:txBody>
          <a:bodyPr/>
          <a:lstStyle/>
          <a:p>
            <a:r>
              <a:rPr lang="de-DE" sz="3600" dirty="0" err="1" smtClean="0"/>
              <a:t>Conclusions</a:t>
            </a:r>
            <a:endParaRPr lang="de-D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1389" y="699911"/>
                <a:ext cx="8660078" cy="6067778"/>
              </a:xfrm>
            </p:spPr>
            <p:txBody>
              <a:bodyPr/>
              <a:lstStyle/>
              <a:p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HSI was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the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final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step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in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the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SIS18 - ESR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project</a:t>
                </a:r>
                <a:endParaRPr lang="de-DE" sz="28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DE" sz="8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The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realization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became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possible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after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the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MEVVA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source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demonstrated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intense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4+</m:t>
                        </m:r>
                      </m:sup>
                    </m:sSup>
                  </m:oMath>
                </a14:m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-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beams</a:t>
                </a:r>
                <a:endParaRPr lang="de-DE" sz="28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DE" sz="8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IH-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structures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allowed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a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realization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within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the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existing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Unilac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tunnel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,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former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W1 – W4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location</a:t>
                </a:r>
                <a:endParaRPr lang="de-DE" sz="28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DE" sz="8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The IH – RFQ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underwent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several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successful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electrode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exchanges</a:t>
                </a:r>
                <a:endParaRPr lang="de-DE" sz="28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DE" sz="8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The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future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exclusive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short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pulse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operation</a:t>
                </a:r>
                <a:endParaRPr lang="de-DE" sz="28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  </a:t>
                </a:r>
                <a:r>
                  <a:rPr lang="de-DE" sz="2800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hould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significantly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relax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voltage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limitations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of</a:t>
                </a:r>
                <a:endParaRPr lang="de-DE" sz="28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e-DE" sz="28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the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IH-RFQ</a:t>
                </a:r>
              </a:p>
              <a:p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HSI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setup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can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fullfill</a:t>
                </a:r>
                <a:r>
                  <a:rPr lang="de-DE" sz="28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FAIR </a:t>
                </a:r>
                <a:r>
                  <a:rPr lang="de-DE" sz="28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specifications</a:t>
                </a:r>
                <a:endParaRPr lang="de-DE" sz="2800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89" y="699911"/>
                <a:ext cx="8660078" cy="6067778"/>
              </a:xfrm>
              <a:blipFill rotWithShape="0">
                <a:blip r:embed="rId2"/>
                <a:stretch>
                  <a:fillRect l="-1267" t="-1106" b="-12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633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455" y="327975"/>
            <a:ext cx="6452777" cy="669258"/>
          </a:xfrm>
        </p:spPr>
        <p:txBody>
          <a:bodyPr/>
          <a:lstStyle/>
          <a:p>
            <a:r>
              <a:rPr lang="de-DE" sz="3200" dirty="0" err="1" smtClean="0"/>
              <a:t>Thank</a:t>
            </a:r>
            <a:r>
              <a:rPr lang="de-DE" sz="3200" dirty="0" smtClean="0"/>
              <a:t> </a:t>
            </a:r>
            <a:r>
              <a:rPr lang="de-DE" sz="3200" dirty="0" err="1" smtClean="0"/>
              <a:t>you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our</a:t>
            </a:r>
            <a:r>
              <a:rPr lang="de-DE" sz="3200" dirty="0" smtClean="0"/>
              <a:t> </a:t>
            </a:r>
            <a:r>
              <a:rPr lang="de-DE" sz="3200" dirty="0" err="1" smtClean="0"/>
              <a:t>driving</a:t>
            </a:r>
            <a:r>
              <a:rPr lang="de-DE" sz="3200" dirty="0" smtClean="0"/>
              <a:t> </a:t>
            </a:r>
            <a:r>
              <a:rPr lang="de-DE" sz="3200" dirty="0" err="1" smtClean="0"/>
              <a:t>forces</a:t>
            </a:r>
            <a:r>
              <a:rPr lang="de-DE" sz="3200" dirty="0" smtClean="0"/>
              <a:t>!</a:t>
            </a:r>
            <a:endParaRPr lang="de-DE" sz="32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360979" y="997233"/>
            <a:ext cx="3694113" cy="5399416"/>
            <a:chOff x="611701" y="1307752"/>
            <a:chExt cx="3694113" cy="5129068"/>
          </a:xfrm>
        </p:grpSpPr>
        <p:pic>
          <p:nvPicPr>
            <p:cNvPr id="6" name="Bild 2" descr="http://www.gsi.de/informationen/kurier/archiv97-04/Image305.jpg"/>
            <p:cNvPicPr/>
            <p:nvPr/>
          </p:nvPicPr>
          <p:blipFill rotWithShape="1">
            <a:blip r:embed="rId2" cstate="print"/>
            <a:srcRect b="10062"/>
            <a:stretch/>
          </p:blipFill>
          <p:spPr bwMode="auto">
            <a:xfrm>
              <a:off x="611701" y="1307752"/>
              <a:ext cx="3694113" cy="4174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hteck 6"/>
            <p:cNvSpPr/>
            <p:nvPr/>
          </p:nvSpPr>
          <p:spPr>
            <a:xfrm>
              <a:off x="611701" y="5482713"/>
              <a:ext cx="3694113" cy="95410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de-DE" sz="2800" dirty="0" smtClean="0"/>
                <a:t>HSI Project-</a:t>
              </a:r>
              <a:r>
                <a:rPr lang="de-DE" sz="2800" dirty="0" err="1" smtClean="0"/>
                <a:t>leader</a:t>
              </a:r>
              <a:r>
                <a:rPr lang="de-DE" sz="2800" dirty="0" smtClean="0"/>
                <a:t> </a:t>
              </a:r>
            </a:p>
            <a:p>
              <a:r>
                <a:rPr lang="de-DE" sz="2800" dirty="0" smtClean="0"/>
                <a:t>Dieter </a:t>
              </a:r>
              <a:r>
                <a:rPr lang="de-DE" sz="2800" dirty="0" err="1" smtClean="0"/>
                <a:t>Böhne</a:t>
              </a:r>
              <a:endParaRPr lang="de-DE" sz="2800" dirty="0"/>
            </a:p>
          </p:txBody>
        </p:sp>
      </p:grpSp>
      <p:sp>
        <p:nvSpPr>
          <p:cNvPr id="8" name="Rechteck 7"/>
          <p:cNvSpPr/>
          <p:nvPr/>
        </p:nvSpPr>
        <p:spPr>
          <a:xfrm>
            <a:off x="4608513" y="1041337"/>
            <a:ext cx="3741730" cy="535531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sz="2800" dirty="0" smtClean="0"/>
              <a:t>GSI Scientific </a:t>
            </a:r>
            <a:r>
              <a:rPr lang="de-DE" sz="2800" dirty="0" err="1" smtClean="0"/>
              <a:t>Director</a:t>
            </a:r>
            <a:endParaRPr lang="de-DE" sz="2800" dirty="0" smtClean="0"/>
          </a:p>
          <a:p>
            <a:endParaRPr lang="de-DE" sz="1400" dirty="0"/>
          </a:p>
          <a:p>
            <a:r>
              <a:rPr lang="de-DE" sz="2800" dirty="0" smtClean="0"/>
              <a:t>Hans Specht</a:t>
            </a:r>
          </a:p>
          <a:p>
            <a:endParaRPr lang="de-DE" sz="6600" dirty="0"/>
          </a:p>
          <a:p>
            <a:r>
              <a:rPr lang="de-DE" sz="2800" dirty="0" smtClean="0"/>
              <a:t>GSI </a:t>
            </a:r>
            <a:r>
              <a:rPr lang="de-DE" sz="2800" dirty="0" err="1" smtClean="0"/>
              <a:t>Accelerator</a:t>
            </a:r>
            <a:r>
              <a:rPr lang="de-DE" sz="2800" dirty="0" smtClean="0"/>
              <a:t> Head</a:t>
            </a:r>
          </a:p>
          <a:p>
            <a:endParaRPr lang="de-DE" sz="1400" dirty="0"/>
          </a:p>
          <a:p>
            <a:r>
              <a:rPr lang="de-DE" sz="2800" dirty="0" smtClean="0"/>
              <a:t>Norbert Angert</a:t>
            </a:r>
          </a:p>
          <a:p>
            <a:endParaRPr lang="de-DE" sz="6600" dirty="0"/>
          </a:p>
          <a:p>
            <a:r>
              <a:rPr lang="de-DE" sz="2800" dirty="0" smtClean="0"/>
              <a:t>Time </a:t>
            </a:r>
            <a:r>
              <a:rPr lang="de-DE" sz="2800" dirty="0" err="1" smtClean="0"/>
              <a:t>schedules</a:t>
            </a:r>
            <a:endParaRPr lang="de-DE" sz="2800" dirty="0" smtClean="0"/>
          </a:p>
          <a:p>
            <a:endParaRPr lang="de-DE" sz="1400" dirty="0"/>
          </a:p>
          <a:p>
            <a:r>
              <a:rPr lang="de-DE" sz="2800" dirty="0" smtClean="0"/>
              <a:t>Dieter Bohn, FZ Jülich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6009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2784" y="0"/>
            <a:ext cx="3992880" cy="627570"/>
          </a:xfrm>
        </p:spPr>
        <p:txBody>
          <a:bodyPr/>
          <a:lstStyle/>
          <a:p>
            <a:r>
              <a:rPr lang="de-DE" sz="3600" dirty="0" smtClean="0"/>
              <a:t>Early </a:t>
            </a:r>
            <a:r>
              <a:rPr lang="de-DE" sz="3600" dirty="0" err="1" smtClean="0"/>
              <a:t>attempts</a:t>
            </a:r>
            <a:endParaRPr lang="de-D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9853" y="747573"/>
                <a:ext cx="9083040" cy="107429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de-DE" dirty="0" smtClean="0">
                    <a:solidFill>
                      <a:srgbClr val="00800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8000"/>
                    </a:solidFill>
                  </a:rPr>
                  <a:t>from</a:t>
                </a:r>
                <a:r>
                  <a:rPr lang="de-DE" sz="2800" dirty="0" smtClean="0">
                    <a:solidFill>
                      <a:srgbClr val="00800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8000"/>
                    </a:solidFill>
                  </a:rPr>
                  <a:t>the</a:t>
                </a:r>
                <a:r>
                  <a:rPr lang="de-DE" sz="2800" dirty="0" smtClean="0">
                    <a:solidFill>
                      <a:srgbClr val="00800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8000"/>
                    </a:solidFill>
                  </a:rPr>
                  <a:t>source</a:t>
                </a:r>
                <a:r>
                  <a:rPr lang="de-DE" sz="2800" dirty="0" smtClean="0"/>
                  <a:t>  -  </a:t>
                </a:r>
                <a:r>
                  <a:rPr lang="de-DE" sz="2800" dirty="0" smtClean="0">
                    <a:solidFill>
                      <a:srgbClr val="FF0000"/>
                    </a:solidFill>
                  </a:rPr>
                  <a:t>13.5 MHz, 130 </a:t>
                </a:r>
                <a:r>
                  <a:rPr lang="de-DE" sz="2800" dirty="0" err="1" smtClean="0">
                    <a:solidFill>
                      <a:srgbClr val="FF0000"/>
                    </a:solidFill>
                  </a:rPr>
                  <a:t>AkeV</a:t>
                </a:r>
                <a:r>
                  <a:rPr lang="de-DE" sz="2800" dirty="0" smtClean="0">
                    <a:solidFill>
                      <a:srgbClr val="FF0000"/>
                    </a:solidFill>
                  </a:rPr>
                  <a:t>  RFQ </a:t>
                </a:r>
                <a:r>
                  <a:rPr lang="de-DE" sz="2800" dirty="0" smtClean="0"/>
                  <a:t>–</a:t>
                </a:r>
              </a:p>
              <a:p>
                <a:pPr marL="0" indent="0">
                  <a:buNone/>
                </a:pPr>
                <a:r>
                  <a:rPr lang="de-DE" sz="2800" dirty="0" smtClean="0"/>
                  <a:t>  </a:t>
                </a:r>
                <a:r>
                  <a:rPr lang="de-DE" sz="2800" dirty="0" smtClean="0">
                    <a:solidFill>
                      <a:srgbClr val="D60093"/>
                    </a:solidFill>
                  </a:rPr>
                  <a:t>Gas </a:t>
                </a:r>
                <a:r>
                  <a:rPr lang="de-DE" sz="2800" dirty="0" err="1" smtClean="0">
                    <a:solidFill>
                      <a:srgbClr val="D60093"/>
                    </a:solidFill>
                  </a:rPr>
                  <a:t>stripper</a:t>
                </a:r>
                <a:r>
                  <a:rPr lang="de-DE" sz="2800" dirty="0" smtClean="0">
                    <a:solidFill>
                      <a:srgbClr val="D60093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D60093"/>
                    </a:solidFill>
                  </a:rPr>
                  <a:t>to</a:t>
                </a:r>
                <a:r>
                  <a:rPr lang="de-DE" sz="2800" dirty="0" smtClean="0">
                    <a:solidFill>
                      <a:srgbClr val="D60093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de-DE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sz="2800" dirty="0" smtClean="0"/>
                  <a:t> -  </a:t>
                </a:r>
                <a:r>
                  <a:rPr lang="de-DE" sz="2800" dirty="0" smtClean="0">
                    <a:solidFill>
                      <a:srgbClr val="0000FF"/>
                    </a:solidFill>
                  </a:rPr>
                  <a:t>DTL </a:t>
                </a:r>
                <a:r>
                  <a:rPr lang="de-DE" sz="2800" dirty="0" err="1" smtClean="0">
                    <a:solidFill>
                      <a:srgbClr val="0000FF"/>
                    </a:solidFill>
                  </a:rPr>
                  <a:t>to</a:t>
                </a:r>
                <a:r>
                  <a:rPr lang="de-DE" sz="2800" dirty="0" smtClean="0">
                    <a:solidFill>
                      <a:srgbClr val="0000FF"/>
                    </a:solidFill>
                  </a:rPr>
                  <a:t> 216 </a:t>
                </a:r>
                <a:r>
                  <a:rPr lang="de-DE" sz="2800" dirty="0" err="1" smtClean="0">
                    <a:solidFill>
                      <a:srgbClr val="0000FF"/>
                    </a:solidFill>
                  </a:rPr>
                  <a:t>AkeV</a:t>
                </a:r>
                <a:r>
                  <a:rPr lang="de-DE" sz="2800" dirty="0">
                    <a:solidFill>
                      <a:srgbClr val="0000FF"/>
                    </a:solidFill>
                  </a:rPr>
                  <a:t> </a:t>
                </a:r>
                <a:r>
                  <a:rPr lang="de-DE" sz="2800" dirty="0" smtClean="0"/>
                  <a:t>– </a:t>
                </a:r>
                <a:r>
                  <a:rPr lang="de-DE" sz="2800" dirty="0" smtClean="0">
                    <a:solidFill>
                      <a:srgbClr val="FFC000"/>
                    </a:solidFill>
                  </a:rPr>
                  <a:t>W2-injection</a:t>
                </a:r>
                <a:endParaRPr lang="de-DE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53" y="747573"/>
                <a:ext cx="9083040" cy="1074295"/>
              </a:xfrm>
              <a:blipFill rotWithShape="0">
                <a:blip r:embed="rId2"/>
                <a:stretch>
                  <a:fillRect t="-1705" r="-940" b="-176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pieren 20"/>
          <p:cNvGrpSpPr/>
          <p:nvPr/>
        </p:nvGrpSpPr>
        <p:grpSpPr>
          <a:xfrm>
            <a:off x="0" y="1813984"/>
            <a:ext cx="8889943" cy="4325353"/>
            <a:chOff x="83369" y="2002293"/>
            <a:chExt cx="8889943" cy="4325353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69" y="2002293"/>
              <a:ext cx="7773298" cy="4325353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5" name="Rechteck 4"/>
            <p:cNvSpPr/>
            <p:nvPr/>
          </p:nvSpPr>
          <p:spPr>
            <a:xfrm>
              <a:off x="5758137" y="5511945"/>
              <a:ext cx="3005764" cy="64633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de-DE" dirty="0" smtClean="0"/>
                <a:t>J. </a:t>
              </a:r>
              <a:r>
                <a:rPr lang="de-DE" dirty="0" err="1" smtClean="0"/>
                <a:t>Klabunde</a:t>
              </a:r>
              <a:r>
                <a:rPr lang="de-DE" dirty="0" smtClean="0"/>
                <a:t> et al., LINAC86 </a:t>
              </a:r>
              <a:r>
                <a:rPr lang="de-DE" dirty="0" err="1" smtClean="0"/>
                <a:t>Conf</a:t>
              </a:r>
              <a:r>
                <a:rPr lang="de-DE" dirty="0" smtClean="0"/>
                <a:t>., Stanford, p. 299 </a:t>
              </a:r>
              <a:endParaRPr lang="de-DE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6272579" y="2049793"/>
              <a:ext cx="158408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dirty="0" smtClean="0"/>
                <a:t>Design:</a:t>
              </a:r>
            </a:p>
            <a:p>
              <a:r>
                <a:rPr lang="de-DE" sz="2400" dirty="0" smtClean="0"/>
                <a:t>GSI &amp; IAP</a:t>
              </a:r>
              <a:endParaRPr lang="de-DE" sz="2400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7589600" y="3749472"/>
              <a:ext cx="13837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dirty="0" err="1" smtClean="0"/>
                <a:t>Into</a:t>
              </a:r>
              <a:r>
                <a:rPr lang="de-DE" sz="2400" dirty="0" smtClean="0"/>
                <a:t> W2</a:t>
              </a:r>
            </a:p>
            <a:p>
              <a:r>
                <a:rPr lang="de-DE" sz="2400" dirty="0" err="1"/>
                <a:t>o</a:t>
              </a:r>
              <a:r>
                <a:rPr lang="de-DE" sz="2400" dirty="0" err="1" smtClean="0"/>
                <a:t>f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Unilac</a:t>
              </a:r>
              <a:endParaRPr lang="de-DE" sz="2400" dirty="0"/>
            </a:p>
          </p:txBody>
        </p:sp>
        <p:sp>
          <p:nvSpPr>
            <p:cNvPr id="8" name="Ellipse 7"/>
            <p:cNvSpPr/>
            <p:nvPr/>
          </p:nvSpPr>
          <p:spPr>
            <a:xfrm>
              <a:off x="2046923" y="3374608"/>
              <a:ext cx="1307209" cy="9618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5673213" y="4761542"/>
              <a:ext cx="2684497" cy="6898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/>
                <a:t>sou</a:t>
              </a:r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/>
                <p:nvPr/>
              </p:nvSpPr>
              <p:spPr>
                <a:xfrm>
                  <a:off x="2106550" y="3643761"/>
                  <a:ext cx="11879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15.5 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𝑀𝑉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6550" y="3643761"/>
                  <a:ext cx="118795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670" r="-4639" b="-11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hteck 11"/>
                <p:cNvSpPr/>
                <p:nvPr/>
              </p:nvSpPr>
              <p:spPr>
                <a:xfrm>
                  <a:off x="5758137" y="4907710"/>
                  <a:ext cx="265039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𝑀𝑉</m:t>
                        </m:r>
                        <m:r>
                          <m:rPr>
                            <m:nor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 sz="2400" dirty="0"/>
                          <m:t>W</m:t>
                        </m:r>
                        <m:r>
                          <m:rPr>
                            <m:nor/>
                          </m:rPr>
                          <a:rPr lang="de-DE" sz="2400" dirty="0"/>
                          <m:t>0 </m:t>
                        </m:r>
                        <m:r>
                          <m:rPr>
                            <m:nor/>
                          </m:rPr>
                          <a:rPr lang="de-DE" sz="2400" dirty="0"/>
                          <m:t>for</m:t>
                        </m:r>
                        <m:r>
                          <m:rPr>
                            <m:nor/>
                          </m:rPr>
                          <a:rPr lang="de-DE" sz="2400" dirty="0"/>
                          <m:t> </m:t>
                        </m:r>
                        <m:sSup>
                          <m:sSup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10+</m:t>
                            </m:r>
                          </m:sup>
                        </m:sSup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12" name="Rechteck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8137" y="4907710"/>
                  <a:ext cx="2650392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hteck 12"/>
            <p:cNvSpPr/>
            <p:nvPr/>
          </p:nvSpPr>
          <p:spPr>
            <a:xfrm>
              <a:off x="3621658" y="5452450"/>
              <a:ext cx="19976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dirty="0" smtClean="0"/>
                <a:t>Gas Stripper </a:t>
              </a:r>
              <a:endParaRPr lang="de-DE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hteck 8"/>
                <p:cNvSpPr/>
                <p:nvPr/>
              </p:nvSpPr>
              <p:spPr>
                <a:xfrm>
                  <a:off x="1489206" y="2618768"/>
                  <a:ext cx="110722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36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de-DE" sz="3600" i="1">
                                <a:latin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oMath>
                    </m:oMathPara>
                  </a14:m>
                  <a:endParaRPr lang="de-DE" sz="3600" dirty="0"/>
                </a:p>
              </p:txBody>
            </p:sp>
          </mc:Choice>
          <mc:Fallback xmlns="">
            <p:sp>
              <p:nvSpPr>
                <p:cNvPr id="9" name="Rechteck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9206" y="2618768"/>
                  <a:ext cx="1107226" cy="6463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hteck 13"/>
                <p:cNvSpPr/>
                <p:nvPr/>
              </p:nvSpPr>
              <p:spPr>
                <a:xfrm>
                  <a:off x="7387400" y="2742291"/>
                  <a:ext cx="129291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36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de-DE" sz="3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de-DE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sz="3600" dirty="0"/>
                </a:p>
              </p:txBody>
            </p:sp>
          </mc:Choice>
          <mc:Fallback xmlns="">
            <p:sp>
              <p:nvSpPr>
                <p:cNvPr id="14" name="Rechteck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7400" y="2742291"/>
                  <a:ext cx="1292918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Gerader Verbinder 15"/>
            <p:cNvCxnSpPr/>
            <p:nvPr/>
          </p:nvCxnSpPr>
          <p:spPr>
            <a:xfrm>
              <a:off x="4735828" y="4420979"/>
              <a:ext cx="597045" cy="11907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hteck 14"/>
            <p:cNvSpPr/>
            <p:nvPr/>
          </p:nvSpPr>
          <p:spPr>
            <a:xfrm>
              <a:off x="413772" y="4707550"/>
              <a:ext cx="1075434" cy="837091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1242060" y="4414713"/>
              <a:ext cx="3233968" cy="15517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4690605" y="4414713"/>
              <a:ext cx="246954" cy="133475"/>
            </a:xfrm>
            <a:prstGeom prst="rect">
              <a:avLst/>
            </a:prstGeom>
            <a:no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5608722" y="4407599"/>
              <a:ext cx="318549" cy="162293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6804707" y="4055897"/>
              <a:ext cx="695617" cy="11500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900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0790" y="83252"/>
            <a:ext cx="3402419" cy="692925"/>
          </a:xfrm>
        </p:spPr>
        <p:txBody>
          <a:bodyPr/>
          <a:lstStyle/>
          <a:p>
            <a:r>
              <a:rPr lang="de-DE" sz="3600" dirty="0"/>
              <a:t>Early </a:t>
            </a:r>
            <a:r>
              <a:rPr lang="de-DE" sz="3600" dirty="0" err="1"/>
              <a:t>attempts</a:t>
            </a:r>
            <a:endParaRPr lang="de-D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81762" y="774039"/>
                <a:ext cx="8580474" cy="56884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RFQ – </a:t>
                </a:r>
                <a:r>
                  <a:rPr lang="de-DE" dirty="0" err="1" smtClean="0"/>
                  <a:t>layouts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de-DE" dirty="0" smtClean="0"/>
                  <a:t>, front </a:t>
                </a:r>
                <a:r>
                  <a:rPr lang="de-DE" dirty="0" err="1" smtClean="0"/>
                  <a:t>ends</a:t>
                </a:r>
                <a:r>
                  <a:rPr lang="de-DE" dirty="0" smtClean="0"/>
                  <a:t> beam </a:t>
                </a:r>
                <a:r>
                  <a:rPr lang="de-DE" dirty="0" err="1" smtClean="0"/>
                  <a:t>tested</a:t>
                </a:r>
                <a:r>
                  <a:rPr lang="de-DE" dirty="0" smtClean="0"/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762" y="774039"/>
                <a:ext cx="8580474" cy="568842"/>
              </a:xfrm>
              <a:blipFill rotWithShape="0">
                <a:blip r:embed="rId2"/>
                <a:stretch>
                  <a:fillRect l="-1776" t="-13978" r="-1562" b="-376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281762" y="1363963"/>
            <a:ext cx="72135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/>
              <a:t>13.5 MHz Split-</a:t>
            </a:r>
            <a:r>
              <a:rPr lang="de-DE" sz="2400" dirty="0" err="1" smtClean="0"/>
              <a:t>coaxial</a:t>
            </a:r>
            <a:r>
              <a:rPr lang="de-DE" sz="2400" dirty="0" smtClean="0"/>
              <a:t>-RFQ, R.W. Müller, GSI, and </a:t>
            </a:r>
          </a:p>
          <a:p>
            <a:r>
              <a:rPr lang="de-DE" sz="2400" dirty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IAP </a:t>
            </a:r>
            <a:r>
              <a:rPr lang="de-DE" sz="2400" dirty="0" err="1" smtClean="0"/>
              <a:t>support</a:t>
            </a:r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082" y="2194960"/>
            <a:ext cx="3667882" cy="355943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62" y="2342118"/>
            <a:ext cx="4531538" cy="444013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073644" y="5927656"/>
            <a:ext cx="3159968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dirty="0"/>
              <a:t>R.W. </a:t>
            </a:r>
            <a:r>
              <a:rPr lang="de-DE" dirty="0" smtClean="0"/>
              <a:t>Müller, </a:t>
            </a:r>
            <a:r>
              <a:rPr lang="de-DE" dirty="0" err="1" smtClean="0"/>
              <a:t>Proc</a:t>
            </a:r>
            <a:r>
              <a:rPr lang="de-DE" dirty="0" smtClean="0"/>
              <a:t>. LINAC79, </a:t>
            </a:r>
          </a:p>
          <a:p>
            <a:r>
              <a:rPr lang="de-DE" dirty="0" err="1" smtClean="0"/>
              <a:t>Montauk</a:t>
            </a:r>
            <a:r>
              <a:rPr lang="de-DE" dirty="0" smtClean="0"/>
              <a:t>, NY, p. 148</a:t>
            </a:r>
          </a:p>
        </p:txBody>
      </p:sp>
    </p:spTree>
    <p:extLst>
      <p:ext uri="{BB962C8B-B14F-4D97-AF65-F5344CB8AC3E}">
        <p14:creationId xmlns:p14="http://schemas.microsoft.com/office/powerpoint/2010/main" val="33961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0790" y="83252"/>
            <a:ext cx="3402419" cy="692925"/>
          </a:xfrm>
        </p:spPr>
        <p:txBody>
          <a:bodyPr/>
          <a:lstStyle/>
          <a:p>
            <a:r>
              <a:rPr lang="de-DE" sz="3600" dirty="0"/>
              <a:t>Early </a:t>
            </a:r>
            <a:r>
              <a:rPr lang="de-DE" sz="3600" dirty="0" err="1"/>
              <a:t>attempts</a:t>
            </a:r>
            <a:endParaRPr lang="de-DE" sz="3600" dirty="0"/>
          </a:p>
        </p:txBody>
      </p:sp>
      <p:sp>
        <p:nvSpPr>
          <p:cNvPr id="4" name="Rechteck 3"/>
          <p:cNvSpPr/>
          <p:nvPr/>
        </p:nvSpPr>
        <p:spPr>
          <a:xfrm>
            <a:off x="563526" y="668836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27 MHz Spiral – RFQ, IAP,  </a:t>
            </a:r>
            <a:r>
              <a:rPr lang="de-DE" sz="2400" dirty="0" err="1" smtClean="0"/>
              <a:t>with</a:t>
            </a:r>
            <a:r>
              <a:rPr lang="de-DE" sz="2400" dirty="0" smtClean="0"/>
              <a:t> GSI </a:t>
            </a:r>
            <a:r>
              <a:rPr lang="de-DE" sz="2400" dirty="0" err="1" smtClean="0"/>
              <a:t>support</a:t>
            </a:r>
            <a:endParaRPr lang="de-DE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884" y="2654088"/>
            <a:ext cx="3229450" cy="345963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26" y="2070409"/>
            <a:ext cx="4707870" cy="446270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74" y="1306710"/>
            <a:ext cx="8442252" cy="58558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560418" y="1866888"/>
            <a:ext cx="255711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dirty="0" err="1" smtClean="0"/>
              <a:t>Proc</a:t>
            </a:r>
            <a:r>
              <a:rPr lang="de-DE" dirty="0" smtClean="0"/>
              <a:t>. LINAC92, p. 416.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76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3950"/>
            <a:ext cx="7211568" cy="688530"/>
          </a:xfrm>
        </p:spPr>
        <p:txBody>
          <a:bodyPr/>
          <a:lstStyle/>
          <a:p>
            <a:r>
              <a:rPr lang="de-DE" sz="3600" dirty="0" err="1"/>
              <a:t>How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HSI - design </a:t>
            </a:r>
            <a:r>
              <a:rPr lang="de-DE" sz="3600" dirty="0" err="1"/>
              <a:t>got</a:t>
            </a:r>
            <a:r>
              <a:rPr lang="de-DE" sz="3600" dirty="0"/>
              <a:t> </a:t>
            </a:r>
            <a:r>
              <a:rPr lang="de-DE" sz="3600" dirty="0" err="1" smtClean="0"/>
              <a:t>started</a:t>
            </a:r>
            <a:endParaRPr lang="de-D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03984" y="993552"/>
                <a:ext cx="8229600" cy="57170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Results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MEVVA </a:t>
                </a:r>
                <a:r>
                  <a:rPr lang="de-DE" dirty="0" err="1" smtClean="0"/>
                  <a:t>source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de-DE" dirty="0" smtClean="0"/>
                  <a:t> beam </a:t>
                </a:r>
                <a:r>
                  <a:rPr lang="de-DE" dirty="0" err="1" smtClean="0"/>
                  <a:t>tests</a:t>
                </a:r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3984" y="993552"/>
                <a:ext cx="8229600" cy="571702"/>
              </a:xfrm>
              <a:blipFill rotWithShape="0">
                <a:blip r:embed="rId2"/>
                <a:stretch>
                  <a:fillRect l="-1926" t="-13830" b="-361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/>
          <p:cNvGrpSpPr/>
          <p:nvPr/>
        </p:nvGrpSpPr>
        <p:grpSpPr>
          <a:xfrm>
            <a:off x="360363" y="1860956"/>
            <a:ext cx="8496300" cy="2121634"/>
            <a:chOff x="128188" y="2331671"/>
            <a:chExt cx="9015812" cy="2121634"/>
          </a:xfrm>
          <a:solidFill>
            <a:schemeClr val="accent1"/>
          </a:solidFill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188" y="2331671"/>
              <a:ext cx="9015812" cy="212163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3202" y="2832781"/>
              <a:ext cx="5618148" cy="462518"/>
            </a:xfrm>
            <a:prstGeom prst="rect">
              <a:avLst/>
            </a:prstGeom>
            <a:grp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303984" y="4939520"/>
                <a:ext cx="8552679" cy="107721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3200" dirty="0" smtClean="0">
                    <a:solidFill>
                      <a:srgbClr val="FF0000"/>
                    </a:solidFill>
                  </a:rPr>
                  <a:t>The MEVVA </a:t>
                </a:r>
                <a:r>
                  <a:rPr lang="de-DE" sz="3200" dirty="0" err="1" smtClean="0">
                    <a:solidFill>
                      <a:srgbClr val="FF0000"/>
                    </a:solidFill>
                  </a:rPr>
                  <a:t>source</a:t>
                </a:r>
                <a:r>
                  <a:rPr lang="de-DE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rgbClr val="FF0000"/>
                    </a:solidFill>
                  </a:rPr>
                  <a:t>can</a:t>
                </a:r>
                <a:r>
                  <a:rPr lang="de-DE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rgbClr val="FF0000"/>
                    </a:solidFill>
                  </a:rPr>
                  <a:t>be</a:t>
                </a:r>
                <a:r>
                  <a:rPr lang="de-DE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rgbClr val="FF0000"/>
                    </a:solidFill>
                  </a:rPr>
                  <a:t>tuned</a:t>
                </a:r>
                <a:r>
                  <a:rPr lang="de-DE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rgbClr val="FF0000"/>
                    </a:solidFill>
                  </a:rPr>
                  <a:t>for</a:t>
                </a:r>
                <a:r>
                  <a:rPr lang="de-DE" sz="32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de-DE" sz="3200" dirty="0" smtClean="0">
                    <a:solidFill>
                      <a:srgbClr val="FF0000"/>
                    </a:solidFill>
                  </a:rPr>
                  <a:t>a </a:t>
                </a:r>
                <a:r>
                  <a:rPr lang="de-DE" sz="3200" dirty="0" err="1" smtClean="0">
                    <a:solidFill>
                      <a:srgbClr val="FF0000"/>
                    </a:solidFill>
                  </a:rPr>
                  <a:t>maximum</a:t>
                </a:r>
                <a:r>
                  <a:rPr lang="de-DE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rgbClr val="FF0000"/>
                    </a:solidFill>
                  </a:rPr>
                  <a:t>fraction</a:t>
                </a:r>
                <a:r>
                  <a:rPr lang="de-DE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rgbClr val="FF0000"/>
                    </a:solidFill>
                  </a:rPr>
                  <a:t>of</a:t>
                </a:r>
                <a:r>
                  <a:rPr lang="de-DE" sz="3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de-DE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4+</m:t>
                        </m:r>
                      </m:sup>
                    </m:sSup>
                  </m:oMath>
                </a14:m>
                <a:endParaRPr lang="de-DE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84" y="4939520"/>
                <a:ext cx="8552679" cy="1077218"/>
              </a:xfrm>
              <a:prstGeom prst="rect">
                <a:avLst/>
              </a:prstGeom>
              <a:blipFill rotWithShape="0">
                <a:blip r:embed="rId5"/>
                <a:stretch>
                  <a:fillRect t="-6044" b="-1538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/>
          <p:cNvSpPr/>
          <p:nvPr/>
        </p:nvSpPr>
        <p:spPr>
          <a:xfrm>
            <a:off x="128188" y="4199445"/>
            <a:ext cx="8581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After </a:t>
            </a:r>
            <a:r>
              <a:rPr lang="de-DE" sz="2800" dirty="0" err="1" smtClean="0"/>
              <a:t>some</a:t>
            </a:r>
            <a:r>
              <a:rPr lang="de-DE" sz="2800" dirty="0" smtClean="0"/>
              <a:t> </a:t>
            </a:r>
            <a:r>
              <a:rPr lang="de-DE" sz="2800" dirty="0" err="1" smtClean="0"/>
              <a:t>more</a:t>
            </a:r>
            <a:r>
              <a:rPr lang="de-DE" sz="2800" dirty="0" smtClean="0"/>
              <a:t> </a:t>
            </a:r>
            <a:r>
              <a:rPr lang="de-DE" sz="2800" dirty="0" err="1" smtClean="0"/>
              <a:t>improvements</a:t>
            </a:r>
            <a:r>
              <a:rPr lang="de-DE" sz="2800" dirty="0" smtClean="0"/>
              <a:t> in 1993 </a:t>
            </a:r>
            <a:r>
              <a:rPr lang="de-DE" sz="2800" dirty="0" err="1" smtClean="0"/>
              <a:t>it</a:t>
            </a:r>
            <a:r>
              <a:rPr lang="de-DE" sz="2800" dirty="0" smtClean="0"/>
              <a:t> </a:t>
            </a:r>
            <a:r>
              <a:rPr lang="de-DE" sz="2800" dirty="0" err="1" smtClean="0"/>
              <a:t>turned</a:t>
            </a:r>
            <a:r>
              <a:rPr lang="de-DE" sz="2800" dirty="0" smtClean="0"/>
              <a:t> out: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624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1485"/>
          </a:xfrm>
        </p:spPr>
        <p:txBody>
          <a:bodyPr/>
          <a:lstStyle/>
          <a:p>
            <a:r>
              <a:rPr lang="de-DE" sz="3600" dirty="0" err="1"/>
              <a:t>How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HSI - design </a:t>
            </a:r>
            <a:r>
              <a:rPr lang="de-DE" sz="3600" dirty="0" err="1"/>
              <a:t>got</a:t>
            </a:r>
            <a:r>
              <a:rPr lang="de-DE" sz="3600" dirty="0"/>
              <a:t> </a:t>
            </a:r>
            <a:r>
              <a:rPr lang="de-DE" sz="3600" dirty="0" err="1"/>
              <a:t>started</a:t>
            </a:r>
            <a:endParaRPr lang="de-DE" sz="3600" dirty="0"/>
          </a:p>
        </p:txBody>
      </p:sp>
      <p:pic>
        <p:nvPicPr>
          <p:cNvPr id="7" name="Picture 13" descr="ur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4"/>
          <a:stretch>
            <a:fillRect/>
          </a:stretch>
        </p:blipFill>
        <p:spPr bwMode="auto">
          <a:xfrm>
            <a:off x="244476" y="1009417"/>
            <a:ext cx="8899524" cy="504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93093" y="1635677"/>
            <a:ext cx="2747093" cy="859167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Talk, Peter </a:t>
            </a:r>
            <a:r>
              <a:rPr lang="de-DE" sz="2000" dirty="0" err="1" smtClean="0"/>
              <a:t>Spädtke</a:t>
            </a:r>
            <a:r>
              <a:rPr lang="de-DE" sz="2000" dirty="0" smtClean="0"/>
              <a:t>, </a:t>
            </a:r>
          </a:p>
          <a:p>
            <a:pPr marL="0" indent="0">
              <a:buNone/>
            </a:pPr>
            <a:r>
              <a:rPr lang="de-DE" sz="2000" dirty="0" smtClean="0"/>
              <a:t>Okt. 2010, IAP, </a:t>
            </a:r>
            <a:r>
              <a:rPr lang="de-DE" sz="2000" dirty="0" err="1" smtClean="0"/>
              <a:t>Ffm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sp>
        <p:nvSpPr>
          <p:cNvPr id="5" name="Rechteck 4"/>
          <p:cNvSpPr/>
          <p:nvPr/>
        </p:nvSpPr>
        <p:spPr>
          <a:xfrm>
            <a:off x="865696" y="5910394"/>
            <a:ext cx="7412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MEVVA Source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tuned</a:t>
            </a:r>
            <a:r>
              <a:rPr lang="de-DE" sz="2800" dirty="0" smtClean="0"/>
              <a:t> </a:t>
            </a:r>
            <a:r>
              <a:rPr lang="de-DE" sz="2800" dirty="0" err="1" smtClean="0"/>
              <a:t>charge</a:t>
            </a:r>
            <a:r>
              <a:rPr lang="de-DE" sz="2800" dirty="0" smtClean="0"/>
              <a:t> </a:t>
            </a:r>
            <a:r>
              <a:rPr lang="de-DE" sz="2800" dirty="0" err="1" smtClean="0"/>
              <a:t>distribution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6030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7368363" cy="703557"/>
          </a:xfrm>
        </p:spPr>
        <p:txBody>
          <a:bodyPr/>
          <a:lstStyle/>
          <a:p>
            <a:r>
              <a:rPr lang="de-DE" sz="3600" dirty="0" err="1"/>
              <a:t>How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HSI - design </a:t>
            </a:r>
            <a:r>
              <a:rPr lang="de-DE" sz="3600" dirty="0" err="1"/>
              <a:t>got</a:t>
            </a:r>
            <a:r>
              <a:rPr lang="de-DE" sz="3600" dirty="0"/>
              <a:t> </a:t>
            </a:r>
            <a:r>
              <a:rPr lang="de-DE" sz="3600" dirty="0" err="1"/>
              <a:t>started</a:t>
            </a:r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47" y="1200316"/>
            <a:ext cx="8218966" cy="514439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60408" y="653080"/>
            <a:ext cx="4491555" cy="76022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Design </a:t>
            </a:r>
            <a:r>
              <a:rPr lang="de-DE" dirty="0" err="1" smtClean="0"/>
              <a:t>proposal</a:t>
            </a:r>
            <a:r>
              <a:rPr lang="de-DE" dirty="0" smtClean="0"/>
              <a:t> bei UR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603914" y="3892036"/>
            <a:ext cx="24432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err="1" smtClean="0">
                <a:solidFill>
                  <a:srgbClr val="FF0000"/>
                </a:solidFill>
              </a:rPr>
              <a:t>Complete</a:t>
            </a:r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sz="2400" dirty="0" err="1" smtClean="0">
                <a:solidFill>
                  <a:srgbClr val="FF0000"/>
                </a:solidFill>
              </a:rPr>
              <a:t>Wideroe</a:t>
            </a:r>
            <a:r>
              <a:rPr lang="de-DE" sz="2400" dirty="0" smtClean="0">
                <a:solidFill>
                  <a:srgbClr val="FF0000"/>
                </a:solidFill>
              </a:rPr>
              <a:t> W1-W4</a:t>
            </a:r>
          </a:p>
          <a:p>
            <a:r>
              <a:rPr lang="de-DE" sz="2400" dirty="0" err="1" smtClean="0">
                <a:solidFill>
                  <a:srgbClr val="FF0000"/>
                </a:solidFill>
              </a:rPr>
              <a:t>Replacement</a:t>
            </a:r>
            <a:r>
              <a:rPr lang="de-DE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de-DE" sz="2400" dirty="0" err="1" smtClean="0">
                <a:solidFill>
                  <a:srgbClr val="FF0000"/>
                </a:solidFill>
              </a:rPr>
              <a:t>No</a:t>
            </a:r>
            <a:r>
              <a:rPr lang="de-DE" sz="2400" dirty="0" smtClean="0">
                <a:solidFill>
                  <a:srgbClr val="FF0000"/>
                </a:solidFill>
              </a:rPr>
              <a:t> extra </a:t>
            </a:r>
            <a:r>
              <a:rPr lang="de-DE" sz="2400" dirty="0" err="1" smtClean="0">
                <a:solidFill>
                  <a:srgbClr val="FF0000"/>
                </a:solidFill>
              </a:rPr>
              <a:t>stripper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525963" y="5975374"/>
            <a:ext cx="482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dirty="0" smtClean="0"/>
              <a:t>U. Ratzinger, </a:t>
            </a:r>
            <a:r>
              <a:rPr lang="de-DE" dirty="0" err="1" smtClean="0"/>
              <a:t>Proc</a:t>
            </a:r>
            <a:r>
              <a:rPr lang="de-DE" dirty="0" smtClean="0"/>
              <a:t>. EPAC94</a:t>
            </a:r>
            <a:r>
              <a:rPr lang="de-DE" dirty="0"/>
              <a:t>, </a:t>
            </a:r>
            <a:r>
              <a:rPr lang="de-DE" dirty="0" smtClean="0"/>
              <a:t>London </a:t>
            </a:r>
            <a:r>
              <a:rPr lang="de-DE" dirty="0"/>
              <a:t>p. 288</a:t>
            </a:r>
          </a:p>
        </p:txBody>
      </p:sp>
    </p:spTree>
    <p:extLst>
      <p:ext uri="{BB962C8B-B14F-4D97-AF65-F5344CB8AC3E}">
        <p14:creationId xmlns:p14="http://schemas.microsoft.com/office/powerpoint/2010/main" val="27435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Microsoft Office PowerPoint</Application>
  <PresentationFormat>Bildschirmpräsentation (4:3)</PresentationFormat>
  <Paragraphs>280</Paragraphs>
  <Slides>35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45" baseType="lpstr">
      <vt:lpstr>ＭＳ Ｐゴシック</vt:lpstr>
      <vt:lpstr>宋体</vt:lpstr>
      <vt:lpstr>Arial</vt:lpstr>
      <vt:lpstr>Bahnschrift</vt:lpstr>
      <vt:lpstr>Calibri</vt:lpstr>
      <vt:lpstr>Cambria Math</vt:lpstr>
      <vt:lpstr>Times New Roman</vt:lpstr>
      <vt:lpstr>Standarddesign</vt:lpstr>
      <vt:lpstr>Equation.2</vt:lpstr>
      <vt:lpstr>Acrobat Document</vt:lpstr>
      <vt:lpstr>PowerPoint-Präsentation</vt:lpstr>
      <vt:lpstr>Content</vt:lpstr>
      <vt:lpstr>Original motivation </vt:lpstr>
      <vt:lpstr>Early attempts</vt:lpstr>
      <vt:lpstr>Early attempts</vt:lpstr>
      <vt:lpstr>Early attempts</vt:lpstr>
      <vt:lpstr>How the HSI - design got started</vt:lpstr>
      <vt:lpstr>How the HSI - design got started</vt:lpstr>
      <vt:lpstr>How the HSI - design got started</vt:lpstr>
      <vt:lpstr>How the HSI - design got started</vt:lpstr>
      <vt:lpstr>Complete HSI - layout </vt:lpstr>
      <vt:lpstr>Demounting the 27 MHz GSI  Wideroe section in Nov 1998</vt:lpstr>
      <vt:lpstr>View into a 27 MHz GSI Wideroe tank </vt:lpstr>
      <vt:lpstr>The IH – RFQ  cavity </vt:lpstr>
      <vt:lpstr>The IH – RFQ  cavity</vt:lpstr>
      <vt:lpstr>HSI-RFQ Parameters</vt:lpstr>
      <vt:lpstr>The IH – RFQ  cavity</vt:lpstr>
      <vt:lpstr>IH-RFQ MAFIA Simulations</vt:lpstr>
      <vt:lpstr>IH-RFQ MAFIA Simulations</vt:lpstr>
      <vt:lpstr>IH-RFQ technology</vt:lpstr>
      <vt:lpstr>IH-RFQ technology</vt:lpstr>
      <vt:lpstr>HSI-RFQ</vt:lpstr>
      <vt:lpstr>HSI-RFQ Entrance Chopper and Cone</vt:lpstr>
      <vt:lpstr>HSI-RFQ</vt:lpstr>
      <vt:lpstr>Modular design allows electrodes exchange </vt:lpstr>
      <vt:lpstr>HSI-RFQ Beam Dynamics</vt:lpstr>
      <vt:lpstr>HSI-RFQ Beam Dynamics</vt:lpstr>
      <vt:lpstr>HSI-RFQ Beam Dynamics</vt:lpstr>
      <vt:lpstr>HSI-RFQ Beam Dynamics</vt:lpstr>
      <vt:lpstr>HSI-RFQ RF Conditioning</vt:lpstr>
      <vt:lpstr>HSI-RFQ Frequency Tuning</vt:lpstr>
      <vt:lpstr>Running In with beam</vt:lpstr>
      <vt:lpstr>Running In with beam</vt:lpstr>
      <vt:lpstr>Conclusions</vt:lpstr>
      <vt:lpstr>Thank you to our driving forces!</vt:lpstr>
    </vt:vector>
  </TitlesOfParts>
  <Company>IAP, Uni Frankfurt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Rudolf Tiede</dc:creator>
  <cp:lastModifiedBy>Ulrich Ratzinger</cp:lastModifiedBy>
  <cp:revision>609</cp:revision>
  <dcterms:created xsi:type="dcterms:W3CDTF">2007-05-16T08:33:53Z</dcterms:created>
  <dcterms:modified xsi:type="dcterms:W3CDTF">2019-04-13T20:54:20Z</dcterms:modified>
</cp:coreProperties>
</file>