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0" r:id="rId3"/>
    <p:sldId id="267" r:id="rId4"/>
    <p:sldId id="290" r:id="rId5"/>
    <p:sldId id="291" r:id="rId6"/>
    <p:sldId id="276" r:id="rId7"/>
    <p:sldId id="281" r:id="rId8"/>
    <p:sldId id="294" r:id="rId9"/>
    <p:sldId id="282" r:id="rId10"/>
    <p:sldId id="292" r:id="rId11"/>
    <p:sldId id="283" r:id="rId12"/>
    <p:sldId id="284" r:id="rId13"/>
    <p:sldId id="326" r:id="rId14"/>
    <p:sldId id="285" r:id="rId15"/>
    <p:sldId id="286" r:id="rId16"/>
    <p:sldId id="287" r:id="rId17"/>
    <p:sldId id="288" r:id="rId18"/>
    <p:sldId id="295" r:id="rId19"/>
    <p:sldId id="296" r:id="rId20"/>
    <p:sldId id="297" r:id="rId21"/>
    <p:sldId id="309" r:id="rId22"/>
    <p:sldId id="298" r:id="rId23"/>
    <p:sldId id="299" r:id="rId24"/>
    <p:sldId id="301" r:id="rId25"/>
    <p:sldId id="308" r:id="rId26"/>
    <p:sldId id="306" r:id="rId27"/>
    <p:sldId id="327" r:id="rId28"/>
    <p:sldId id="325" r:id="rId29"/>
    <p:sldId id="310" r:id="rId30"/>
    <p:sldId id="311" r:id="rId31"/>
    <p:sldId id="266" r:id="rId32"/>
    <p:sldId id="329" r:id="rId33"/>
    <p:sldId id="328" r:id="rId34"/>
  </p:sldIdLst>
  <p:sldSz cx="9144000" cy="6858000" type="screen4x3"/>
  <p:notesSz cx="6799263" cy="9929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6" autoAdjust="0"/>
    <p:restoredTop sz="92439" autoAdjust="0"/>
  </p:normalViewPr>
  <p:slideViewPr>
    <p:cSldViewPr snapToGrid="0">
      <p:cViewPr varScale="1">
        <p:scale>
          <a:sx n="55" d="100"/>
          <a:sy n="55" d="100"/>
        </p:scale>
        <p:origin x="37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F781-E9DD-47CB-B077-5B983CC354DC}" type="datetimeFigureOut">
              <a:rPr kumimoji="1" lang="ja-JP" altLang="en-US" smtClean="0"/>
              <a:t>2019/4/15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2E166-F500-41C8-A848-91CFA6985FA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9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>
                <a:ea typeface="東芝 Pゴシック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>
                <a:ea typeface="東芝 Pゴシック" panose="020B0500000000000000" pitchFamily="50" charset="-128"/>
              </a:defRPr>
            </a:lvl1pPr>
          </a:lstStyle>
          <a:p>
            <a:fld id="{66F65A86-6B9E-45A2-81C6-26284EC4F18D}" type="datetimeFigureOut">
              <a:rPr lang="ja-JP" altLang="en-US" smtClean="0"/>
              <a:pPr/>
              <a:t>2019/4/15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>
                <a:ea typeface="東芝 Pゴシック" panose="020B05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>
                <a:ea typeface="東芝 Pゴシック" panose="020B0500000000000000" pitchFamily="50" charset="-128"/>
              </a:defRPr>
            </a:lvl1pPr>
          </a:lstStyle>
          <a:p>
            <a:fld id="{8E5F2DBF-60B2-4AA7-BBF0-630B75909F8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164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東芝 Pゴシック" panose="020B05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東芝 Pゴシック" panose="020B05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東芝 Pゴシック" panose="020B05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東芝 Pゴシック" panose="020B05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東芝 Pゴシック" panose="020B05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I‘m very glad to be here today.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My name is Akiko Yamaguchi, I’m working for Toshiba.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I’ve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been in charge of accelerator engineering, recently focusing on laser ion source and ion </a:t>
            </a:r>
            <a:r>
              <a:rPr kumimoji="1" lang="en-US" altLang="ja-JP" sz="1400" baseline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linacs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for next generation carbon cancer therapy.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Today I will report the recent development results of C6+ laser ion source and RFQ system.</a:t>
            </a:r>
          </a:p>
          <a:p>
            <a:endParaRPr kumimoji="1" lang="en-US" altLang="ja-JP" sz="20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37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Next,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I’ll talk about design of RFQ.</a:t>
            </a:r>
            <a:endParaRPr kumimoji="1"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401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First, I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explain structure of RFQ that we adopted.</a:t>
            </a:r>
          </a:p>
          <a:p>
            <a:r>
              <a:rPr lang="en-GB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Three parts, top part with one electrode, middle part with</a:t>
            </a:r>
            <a:r>
              <a:rPr lang="en-GB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two electrodes, bottom part with one electrode, are </a:t>
            </a:r>
            <a:r>
              <a:rPr lang="en-GB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combined using O rings and RF contacts.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Advantages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of this structure are </a:t>
            </a:r>
          </a:p>
          <a:p>
            <a:r>
              <a:rPr kumimoji="1" lang="en-US" altLang="ja-JP" sz="1400" kern="8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First,</a:t>
            </a:r>
            <a:r>
              <a:rPr lang="en-GB" altLang="ja-JP" sz="14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Copper plating process is unnecessary</a:t>
            </a:r>
            <a:r>
              <a:rPr lang="en-US" altLang="ja-JP" sz="14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r>
              <a:rPr lang="en-US" altLang="ja-JP" sz="14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Second,</a:t>
            </a:r>
            <a:r>
              <a:rPr lang="ja-JP" altLang="en-US" sz="14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en-GB" altLang="ja-JP" sz="1400" kern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ssembly</a:t>
            </a:r>
            <a:r>
              <a:rPr lang="en-GB" altLang="ja-JP" sz="14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is simple and short.</a:t>
            </a:r>
          </a:p>
          <a:p>
            <a:r>
              <a:rPr lang="en-GB" altLang="ja-JP" sz="1400" kern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Thied</a:t>
            </a:r>
            <a:r>
              <a:rPr lang="en-GB" altLang="ja-JP" sz="14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Q-value of tank is high because contact parts are reduced. </a:t>
            </a:r>
            <a:r>
              <a:rPr lang="en-GB" altLang="ja-JP" sz="1400" kern="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Measured unloaded Q-value was above 90% of calculated unloaded Q-value.</a:t>
            </a:r>
            <a:endParaRPr lang="ja-JP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971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About beam simulation, w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 asked Dr. Jameson to calculate RFQ by LINACS v02, because of from C1+ to C6+ mixed beam from LIS.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Requirement for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simulation is shown in this table.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Frequency is 200 MHz, vane length was below 2.4 m as same as general injector of carbon cancer therapy, because it could be replaced.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Minimum bore radius was above 2 mm due to machining restriction.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Input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total current is 62.5 mA and C6+ ratio is 50% from past measurement results.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 input C6+ current is estimated as 31.25 mA.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RF power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was below 150 kW in order to apply solid state amplifier.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884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table summarizes r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esults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of beam simulation. 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Vane length is 2.39 m, minimum bore radius is 2 mm.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Transmission for C6+ is 72.4%.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 input C6+ current was assumed 31.25 mA, output C6+ current is estimated as 22.6 mA.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could convert 22.6 mA into 1.6 to the 10</a:t>
            </a:r>
            <a:r>
              <a:rPr kumimoji="1" lang="en-US" altLang="ja-JP" sz="140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power particle per pulse using pulse width 1 micro second.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 is confirmed output current is sufficient for target value 1 to the 10</a:t>
            </a:r>
            <a:r>
              <a:rPr kumimoji="1" lang="en-US" altLang="ja-JP" sz="140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power  particle per pulse.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93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Next, we design cross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section of tank and tuner using </a:t>
            </a:r>
            <a:r>
              <a:rPr kumimoji="1" lang="en-US" altLang="ja-JP" sz="1400" baseline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Superfish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Q-value is 13400, power is estimated as 120 kW at Q-value 70 %.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Maximum surface field is 1.7 </a:t>
            </a:r>
            <a:r>
              <a:rPr kumimoji="1" lang="en-US" altLang="ja-JP" sz="1400" baseline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kilpatrik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There are 6 tuners on each quadrant, total number of tuner is 24.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Diameter of tuner is 63 mm, stroke is plus minus 20 mm.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Ability of adjustment range of frequency is plus minus 1.2 MHz using all tuner. 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Number of auto tuner for frequency tuning is 4.</a:t>
            </a: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1940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we design end of vane using Microwave studio.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Distance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between end of vane and wall needs to be above 12 mm for machining restriction.</a:t>
            </a: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optimized shape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of vane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end, so we obtain E distribution along z axis.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Delta E is from -3 % to 0 %, this value is within target value in plus minus 5 %. 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After this 3D simulation,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we started machining RFQ.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97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picture shows parts of RFQ after machining.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is bottom part.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is middle part.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912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slide shows picture of assembly and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vacuum leak test.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When parts were assembled, we use beam to prevent transformation by the bend.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After assembly, vacuum leak test was done with blank flange in all port. 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799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slide shows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r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esonant frequency measurement.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 vacuum,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resonant frequency measured 198.863 </a:t>
            </a:r>
            <a:r>
              <a:rPr kumimoji="1" lang="en-US" altLang="ja-JP" sz="1400" baseline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MHz.</a:t>
            </a:r>
            <a:endParaRPr kumimoji="1" lang="en-US" altLang="ja-JP" sz="1400" baseline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Measured frequency corresponded to calculated frequency well.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measured Q-value was 12197.</a:t>
            </a:r>
          </a:p>
          <a:p>
            <a:endParaRPr kumimoji="1" lang="en-US" altLang="ja-JP" baseline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9335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Next, this slide shows results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of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low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power test.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graph shows electric field distribution along beam axis.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Deviation of 4 quadrants field distribution are about plus minus 5%.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value satisfied target value for beam simulation. 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 suppose the difference of each quadrant were caused by misalignment of measurement setup.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Teflon piece is tightened by synthetic line in length of about 3 m.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 think line was sagged by weight of Teflon.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table is frequency dependence on tuner position.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Measurement values are roughly equivalent to simulation values.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At tuner position 20 mm, 200.405 MHz is operation frequency.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483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 will make presentation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about three contents.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First, I will explain the feature of our laser ion source and RFQ system and its performance test results.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After that, I will propose commercial model and it’s future plan for LIS.</a:t>
            </a:r>
          </a:p>
          <a:p>
            <a:endParaRPr kumimoji="1" lang="en-US" altLang="ja-JP" sz="200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7126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picture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shows the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solid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state amplifier.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Power is 150 kW,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max duty factor is 1.0 %.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graph shows efficiency vs. frequency.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At frequency of 200.5 MHz, the efficiency is peak value about 100%.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6980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Next, I’ll talk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about beam accelerating test of LIS and RFQ.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180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These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pictures shows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the setup for beam accelerating test.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 isolation between LIS and RFQ, we put nylon isolation plate.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 beam analysis, we used Current Transformer(CT) and Faraday Cup(FC).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Total current, not only C6+ but also other charge state of C ion, was measured by CT.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C6+ current analyzed by magnet field separation was measured by FC.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Length from LIS and RFQ was about 4.5 m.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6521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I’ll talk about results of accelerating test.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figure shows the  typical C6+ time of flight signal.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Horizontal axis is time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vertical axis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is beam current by FC.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Origin of horizontal axis is time when laser was fired.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confirmed peak current of 10 mA C6+ ions could be accelerated by RFQ.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24820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slide shows 2 results of beam accelerating test.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plot is dependence of number of ions on RF power.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Horizontal axis is input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RF power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vertical axis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is beam current.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Blue point shows number of ions by CT, Red point shows number of ions by FC 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converted integration of current signal into number of ions.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obtained about 1.8 to the 10</a:t>
            </a:r>
            <a:r>
              <a:rPr kumimoji="1" lang="en-US" altLang="ja-JP" sz="140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power particle per pulse C6+, which is sufficient for cancer therapy at RF power of 80 kW.</a:t>
            </a:r>
          </a:p>
          <a:p>
            <a:endParaRPr kumimoji="1" lang="en-US" altLang="ja-JP" sz="1400" baseline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Below figures show current of C6+ vs. beam energy.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Left figure shows the result of measurement, and right figure shows the result of simulation by LINACS v02.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observed good agreement with measurement results and simulation.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47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I’ll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talk about present state and future plan for LIS.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8775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After C6+ LIS and RFQ development for cancer therapy, we</a:t>
            </a:r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designed new LIS for not only carbon cancer therapy but also future commercial application.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There are some improvement.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At first, for safety use, we designed to install charged chamber inside of outer vacuum chamber with grounding. 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Second, to be compact and movable use, we assembled main parts , that are plasma chamber, laser oscillator, vacuum pumps and HV power supply on common movable use.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 the other hand the laser power supply and control unit are separated with common base.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target size is about 1500 cubic mms.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All operation parameters with interlock for new LIS system are controlled by remote control system. </a:t>
            </a:r>
          </a:p>
          <a:p>
            <a:endParaRPr kumimoji="1" lang="en-US" altLang="ja-JP" sz="1400" b="0" baseline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Now we just start to study for various ions production except carbon,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 solid target such as, iron, copper, tungsten.</a:t>
            </a:r>
          </a:p>
          <a:p>
            <a:endParaRPr kumimoji="1" lang="en-US" altLang="ja-JP" sz="1400" b="0" baseline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400" b="0" baseline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6819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shows screen of control panel.</a:t>
            </a:r>
          </a:p>
          <a:p>
            <a:r>
              <a:rPr kumimoji="1" lang="en-US" altLang="ja-JP" sz="1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All</a:t>
            </a:r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</a:t>
            </a:r>
            <a:r>
              <a:rPr kumimoji="1" lang="en-US" altLang="ja-JP" sz="1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iming </a:t>
            </a:r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are controlled by this panel.</a:t>
            </a:r>
          </a:p>
          <a:p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Timing system includes laser and move of target and excitation of solenoid and beam chopper and data </a:t>
            </a:r>
            <a:r>
              <a:rPr kumimoji="1" lang="en-US" altLang="ja-JP" sz="1400" b="0" baseline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samplehold</a:t>
            </a:r>
            <a:r>
              <a:rPr kumimoji="1" lang="en-US" altLang="ja-JP" sz="1400" b="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endParaRPr kumimoji="1" lang="ja-JP" altLang="en-US" sz="1400" b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7857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figures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shows typical Time Of Flight signal by Micro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Plate Channel plate  in our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past measurement results.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plan to measure not only charge separation spectrum but also measure possible current of each charged ion for many possible target for future application.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0257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Finally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I’ll summarize my talk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733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First,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I’ll talk about introduction shortly.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7445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have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developed C6+ LIS and RFQ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carbon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cancer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therapy.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applied LIS, RFQ with 3 parts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assembly and solid state amplifier for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stable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use.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 our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performance test results, we carried out the data of1.8e10 particle C6+ per pulse at 0.6 MeV/u.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It is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sufficient for injection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to the synchrotron for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cancer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therapy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treatment.</a:t>
            </a:r>
          </a:p>
          <a:p>
            <a:endParaRPr kumimoji="1" lang="en-US" altLang="ja-JP" sz="1400" baseline="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finally,  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are looking for new application of LIS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are 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very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welcome any suggestion and proposal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future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application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of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LIS.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If you have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any new idea, please let us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know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now or email me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later.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1400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7666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Thank you very</a:t>
            </a:r>
            <a:r>
              <a:rPr kumimoji="1" lang="en-US" altLang="ja-JP" sz="20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much.</a:t>
            </a:r>
            <a:endParaRPr kumimoji="1"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0080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slide shows dependence of ion current</a:t>
            </a:r>
            <a:r>
              <a:rPr lang="en-US" altLang="ja-JP" sz="1400" u="none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on laser energy from 0.5 to 1.7 J.</a:t>
            </a:r>
          </a:p>
          <a:p>
            <a:r>
              <a:rPr lang="en-US" altLang="ja-JP" sz="1400" u="none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Top figures show</a:t>
            </a:r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signal from CT(current transformer), bottom figures show signal from FC(Faraday Cup).</a:t>
            </a:r>
          </a:p>
          <a:p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Left figures show signal with hole of nozzle is 8 mm in diameter , </a:t>
            </a:r>
          </a:p>
          <a:p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right figures shows signal with hole of nozzle is 6 mm in diameter.</a:t>
            </a:r>
          </a:p>
          <a:p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The ion current of nozzle hole 8 mm is larger than that of  6 mm.</a:t>
            </a:r>
          </a:p>
          <a:p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and when laser energy becomes large, the ion current becomes large too.</a:t>
            </a:r>
          </a:p>
          <a:p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You can see in all figures, the current of around peak decreases because of space charge effect.</a:t>
            </a:r>
          </a:p>
          <a:p>
            <a:endParaRPr lang="en-US" altLang="ja-JP" sz="1400" u="none" baseline="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In this study, our target goal for C6+ is 1e10 particles per pulse and </a:t>
            </a:r>
          </a:p>
          <a:p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We successfully obtained 1.8e10 </a:t>
            </a:r>
            <a:r>
              <a:rPr lang="en-US" altLang="ja-JP" sz="1400" u="none" baseline="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ppp</a:t>
            </a:r>
            <a:r>
              <a:rPr lang="en-US" altLang="ja-JP" sz="1400" u="none" baseline="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which was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sufficient for cancer therapy.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But for the future application to increase accelerated </a:t>
            </a:r>
            <a:r>
              <a:rPr kumimoji="1" lang="en-US" altLang="ja-JP" sz="1400" baseline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curret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by RFQ, 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plan to optimize the shape of nozzle and also RFQ design.  </a:t>
            </a:r>
            <a:endParaRPr lang="en-US" altLang="ja-JP" sz="1400" u="none" baseline="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en-US" altLang="ja-JP" sz="1200" u="none" baseline="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711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system was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developed for applying to the next generation carbon cancer therapy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present injector system in Japan, it consists of ECR, RFQ, DTL and carbon foil stripper.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C4+ ions from ECR is accelerated by RFQ and DTL.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After DTL C4+ is changed to C6+.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figure shows our system for n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ext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generation cancer therapy.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 carbon cancer therapy, 1</a:t>
            </a:r>
            <a:r>
              <a:rPr kumimoji="1"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 the 10</a:t>
            </a:r>
            <a:r>
              <a:rPr kumimoji="1" lang="en-US" altLang="ja-JP" sz="140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power particles per pulse is needed.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LIS has ability to product sufficient C6+ without carbon foil stripper.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38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Next,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I’ll talk about the design of laser ion source .</a:t>
            </a:r>
            <a:endParaRPr kumimoji="1"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978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slide shows outline of laser ion source.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Ions are extracted from laser ablation plasma.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Laser is focused by lens system to bulk target in vacuum chamber.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Plasma go through solenoid to avoid divergence of ion beam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and also to extend ion pulse width. </a:t>
            </a:r>
          </a:p>
          <a:p>
            <a:r>
              <a:rPr kumimoji="1" lang="en-US" altLang="ja-JP" sz="16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kumimoji="1" lang="en-US" altLang="ja-JP" sz="16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The point of this LIS are   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First, Multiply charged ions are provided. 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Second, Pulse ion beam with high peak current  is generated.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Third, Simple operation is realized.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Fourth, Solid target is available.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68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Next, I’d like to talk about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design of LIS.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picture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shows our laser ion source.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Chamber is applied to high voltage and isolated by insulator.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table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shows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main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parameters of laser ion source.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use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neodymium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YAG laser of wavelength 1064 nanometers.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maximum laser energy is 1.7 Joule.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Laser beam rise up to ion beam line by mirrors and is injected into chamber through glass window.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Lens of 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150 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millimeters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focal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length is in the chamber. 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Position of lens is controlled outside chamber.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is solenoid of 0.7 meters long.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Distance between target and RFQ is 1.3 meters.</a:t>
            </a:r>
          </a:p>
          <a:p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482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designed extraction electrode using IGUN code.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We call extraction electrode “nozzle”.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Laser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ablation plasma is contained from C1+ to C6+ ions.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For simulation, we assumed ratio of carbon charge from past measurements.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Shape of nozzle was optimized by simulation to fit injection beam condition of RFQ. 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7386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</a:t>
            </a:r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slide shows result of LIS beam measurement.</a:t>
            </a:r>
          </a:p>
          <a:p>
            <a:r>
              <a:rPr kumimoji="1"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picture shows setup for beam measurement.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this setup, d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istance between nozzle and FC is 120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millimeters.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This figure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is c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arbon ion signal contained from C1+</a:t>
            </a:r>
            <a:r>
              <a:rPr lang="ja-JP" altLang="en-US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C6+ using faraday cup.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Horizontal axis is time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vertical axis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is beam current.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Origin of horizontal axis is time when laser was fired.</a:t>
            </a:r>
          </a:p>
          <a:p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Peak current with solenoid was 32 </a:t>
            </a:r>
            <a:r>
              <a:rPr lang="en-US" altLang="ja-JP" sz="1400" b="0" dirty="0" err="1" smtClean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milli</a:t>
            </a:r>
            <a:r>
              <a:rPr lang="en-US" altLang="ja-JP" sz="1400" b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ampere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which is about 5 times as large as current without solenoid.</a:t>
            </a:r>
          </a:p>
          <a:p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 this setup, we obtained that pulse width was about  1 micro second, peak current was 32 </a:t>
            </a:r>
            <a:r>
              <a:rPr lang="en-US" altLang="ja-JP" sz="1400" b="0" dirty="0" err="1" smtClean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milli</a:t>
            </a:r>
            <a:r>
              <a:rPr lang="en-US" altLang="ja-JP" sz="1400" b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ampere</a:t>
            </a:r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with solenoid.</a:t>
            </a:r>
          </a:p>
          <a:p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 think if distance between nozzle and FC is short, peak current will become large,</a:t>
            </a:r>
          </a:p>
          <a:p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because of past measurement results that peak current was 67 mA at distance 50 mm.</a:t>
            </a:r>
          </a:p>
          <a:p>
            <a:r>
              <a:rPr lang="en-US" altLang="ja-JP" sz="1400" baseline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Distance between nozzle and FC of 120mm is too long for injection to RFQ.</a:t>
            </a:r>
          </a:p>
          <a:p>
            <a:endParaRPr lang="ja-JP" altLang="en-US" sz="2000" dirty="0">
              <a:latin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F2DBF-60B2-4AA7-BBF0-630B75909F86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703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Standar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4" y="162989"/>
            <a:ext cx="2518420" cy="86345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546" y="0"/>
            <a:ext cx="3020454" cy="6858000"/>
          </a:xfrm>
          <a:prstGeom prst="rect">
            <a:avLst/>
          </a:prstGeom>
        </p:spPr>
      </p:pic>
      <p:sp>
        <p:nvSpPr>
          <p:cNvPr id="13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9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-1" y="5652000"/>
            <a:ext cx="5283844" cy="1191362"/>
          </a:xfrm>
          <a:prstGeom prst="rect">
            <a:avLst/>
          </a:prstGeom>
        </p:spPr>
        <p:txBody>
          <a:bodyPr wrap="square" lIns="468000" tIns="0" rIns="0" bIns="936000" anchor="b" anchorCtr="0">
            <a:sp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600">
                <a:latin typeface="+mn-lt"/>
                <a:ea typeface="Meiryo UI" panose="020B0604030504040204" pitchFamily="50" charset="-128"/>
              </a:defRPr>
            </a:lvl1pPr>
            <a:lvl2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5pPr>
          </a:lstStyle>
          <a:p>
            <a:pPr lvl="0"/>
            <a:r>
              <a:rPr kumimoji="1" lang="en-US" altLang="ja-JP" dirty="0" smtClean="0"/>
              <a:t>Master text</a:t>
            </a:r>
            <a:endParaRPr kumimoji="1" lang="ja-JP" altLang="en-US" dirty="0" smtClean="0"/>
          </a:p>
        </p:txBody>
      </p:sp>
      <p:sp>
        <p:nvSpPr>
          <p:cNvPr id="14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68313" y="2615165"/>
            <a:ext cx="5549094" cy="365577"/>
          </a:xfrm>
          <a:prstGeom prst="rect">
            <a:avLst/>
          </a:prstGeom>
        </p:spPr>
        <p:txBody>
          <a:bodyPr vert="horz" wrap="square" lIns="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2400" smtClean="0">
                <a:latin typeface="+mj-lt"/>
                <a:ea typeface="+mn-ea"/>
                <a:cs typeface="Meiryo UI" panose="020B0604030504040204" pitchFamily="50" charset="-128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Format for master subtitle</a:t>
            </a:r>
            <a:endParaRPr lang="ja-JP" altLang="en-US" dirty="0"/>
          </a:p>
        </p:txBody>
      </p:sp>
      <p:sp>
        <p:nvSpPr>
          <p:cNvPr id="15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65" y="2992540"/>
            <a:ext cx="5549342" cy="564610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pPr lvl="0"/>
            <a:r>
              <a:rPr lang="en-US" altLang="ja-JP" dirty="0" smtClean="0"/>
              <a:t>Format for master title</a:t>
            </a:r>
          </a:p>
        </p:txBody>
      </p:sp>
    </p:spTree>
    <p:extLst>
      <p:ext uri="{BB962C8B-B14F-4D97-AF65-F5344CB8AC3E}">
        <p14:creationId xmlns:p14="http://schemas.microsoft.com/office/powerpoint/2010/main" val="330974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9"/>
            <a:ext cx="9144000" cy="742177"/>
          </a:xfrm>
          <a:prstGeom prst="rect">
            <a:avLst/>
          </a:prstGeom>
        </p:spPr>
      </p:pic>
      <p:sp>
        <p:nvSpPr>
          <p:cNvPr id="7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616044"/>
            <a:ext cx="9144000" cy="794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468000" tIns="180000" rIns="468000" bIns="180000" anchor="b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r>
              <a:rPr lang="en-US" altLang="ja-JP" dirty="0" smtClean="0"/>
              <a:t>Format for master text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078959"/>
            <a:ext cx="8208000" cy="4680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n-lt"/>
                <a:ea typeface="Meiryo UI" panose="020B0604030504040204" pitchFamily="50" charset="-128"/>
              </a:defRPr>
            </a:lvl1pPr>
          </a:lstStyle>
          <a:p>
            <a:r>
              <a:rPr lang="en-US" altLang="ja-JP" dirty="0" smtClean="0"/>
              <a:t>Format for master text</a:t>
            </a:r>
            <a:endParaRPr kumimoji="1" lang="ja-JP" altLang="en-US" dirty="0"/>
          </a:p>
        </p:txBody>
      </p:sp>
      <p:sp>
        <p:nvSpPr>
          <p:cNvPr id="12" name="タイトル 8"/>
          <p:cNvSpPr>
            <a:spLocks noGrp="1"/>
          </p:cNvSpPr>
          <p:nvPr>
            <p:ph type="title" hasCustomPrompt="1"/>
          </p:nvPr>
        </p:nvSpPr>
        <p:spPr>
          <a:xfrm>
            <a:off x="-1" y="2690"/>
            <a:ext cx="8418379" cy="738244"/>
          </a:xfrm>
          <a:prstGeom prst="rect">
            <a:avLst/>
          </a:prstGeom>
        </p:spPr>
        <p:txBody>
          <a:bodyPr lIns="468000" anchor="b" anchorCtr="0"/>
          <a:lstStyle>
            <a:lvl1pPr>
              <a:defRPr sz="2600" b="1">
                <a:latin typeface="+mj-lt"/>
              </a:defRPr>
            </a:lvl1pPr>
          </a:lstStyle>
          <a:p>
            <a:pPr lvl="0"/>
            <a:r>
              <a:rPr lang="en-US" altLang="ja-JP" dirty="0" smtClean="0"/>
              <a:t>Format for master title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559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9"/>
            <a:ext cx="9144000" cy="742177"/>
          </a:xfrm>
          <a:prstGeom prst="rect">
            <a:avLst/>
          </a:prstGeom>
        </p:spPr>
      </p:pic>
      <p:sp>
        <p:nvSpPr>
          <p:cNvPr id="6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>
              <a:buFontTx/>
              <a:buNone/>
            </a:pPr>
            <a:fld id="{C0A530F1-D8C6-4A93-9917-2C1FE34DC798}" type="slidenum">
              <a:rPr lang="en-US" altLang="ja-JP" smtClean="0">
                <a:latin typeface="+mn-lt"/>
                <a:ea typeface="東芝 Pゴシック" panose="020B0500000000000000" pitchFamily="50" charset="-128"/>
                <a:cs typeface="Segoe UI" panose="020B0502040204020203" pitchFamily="34" charset="0"/>
              </a:rPr>
              <a:pPr lvl="0">
                <a:buFontTx/>
                <a:buNone/>
              </a:pPr>
              <a:t>‹#›</a:t>
            </a:fld>
            <a:endParaRPr lang="en-US" altLang="ja-JP" dirty="0">
              <a:latin typeface="+mn-lt"/>
              <a:ea typeface="東芝 Pゴシック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Tx/>
              <a:buNone/>
            </a:pPr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078959"/>
            <a:ext cx="8208000" cy="4680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n-lt"/>
                <a:ea typeface="Meiryo UI" panose="020B0604030504040204" pitchFamily="50" charset="-128"/>
              </a:defRPr>
            </a:lvl1pPr>
          </a:lstStyle>
          <a:p>
            <a:r>
              <a:rPr lang="en-US" altLang="ja-JP" dirty="0" smtClean="0"/>
              <a:t>Format for master text</a:t>
            </a:r>
            <a:endParaRPr kumimoji="1" lang="ja-JP" altLang="en-US" dirty="0"/>
          </a:p>
        </p:txBody>
      </p:sp>
      <p:sp>
        <p:nvSpPr>
          <p:cNvPr id="10" name="タイトル 8"/>
          <p:cNvSpPr>
            <a:spLocks noGrp="1"/>
          </p:cNvSpPr>
          <p:nvPr>
            <p:ph type="title" hasCustomPrompt="1"/>
          </p:nvPr>
        </p:nvSpPr>
        <p:spPr>
          <a:xfrm>
            <a:off x="-1" y="2690"/>
            <a:ext cx="8418379" cy="738244"/>
          </a:xfrm>
          <a:prstGeom prst="rect">
            <a:avLst/>
          </a:prstGeom>
        </p:spPr>
        <p:txBody>
          <a:bodyPr lIns="468000" anchor="b" anchorCtr="0"/>
          <a:lstStyle>
            <a:lvl1pPr>
              <a:defRPr sz="2600" b="1">
                <a:latin typeface="+mj-lt"/>
              </a:defRPr>
            </a:lvl1pPr>
          </a:lstStyle>
          <a:p>
            <a:pPr lvl="0"/>
            <a:r>
              <a:rPr lang="en-US" altLang="ja-JP" dirty="0" smtClean="0"/>
              <a:t>Format for master title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15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4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345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363" y="2675598"/>
            <a:ext cx="3972838" cy="136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1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Standard type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4" y="162989"/>
            <a:ext cx="2518420" cy="8634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40" b="-6937"/>
          <a:stretch/>
        </p:blipFill>
        <p:spPr>
          <a:xfrm>
            <a:off x="3606801" y="-3131"/>
            <a:ext cx="5537199" cy="2496211"/>
          </a:xfrm>
          <a:prstGeom prst="rect">
            <a:avLst/>
          </a:prstGeom>
        </p:spPr>
      </p:pic>
      <p:sp>
        <p:nvSpPr>
          <p:cNvPr id="7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9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-2" y="5652000"/>
            <a:ext cx="6019801" cy="1191362"/>
          </a:xfrm>
          <a:prstGeom prst="rect">
            <a:avLst/>
          </a:prstGeom>
        </p:spPr>
        <p:txBody>
          <a:bodyPr wrap="square" lIns="468000" tIns="0" rIns="0" bIns="936000" anchor="b" anchorCtr="0">
            <a:sp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600">
                <a:latin typeface="+mn-lt"/>
                <a:ea typeface="Meiryo UI" panose="020B0604030504040204" pitchFamily="50" charset="-128"/>
              </a:defRPr>
            </a:lvl1pPr>
            <a:lvl2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5pPr>
          </a:lstStyle>
          <a:p>
            <a:pPr lvl="0"/>
            <a:r>
              <a:rPr kumimoji="1" lang="en-US" altLang="ja-JP" dirty="0" smtClean="0"/>
              <a:t>Master text</a:t>
            </a:r>
            <a:endParaRPr kumimoji="1" lang="ja-JP" altLang="en-US" dirty="0" smtClean="0"/>
          </a:p>
        </p:txBody>
      </p:sp>
      <p:sp>
        <p:nvSpPr>
          <p:cNvPr id="10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68313" y="2615165"/>
            <a:ext cx="8235740" cy="365577"/>
          </a:xfrm>
          <a:prstGeom prst="rect">
            <a:avLst/>
          </a:prstGeom>
        </p:spPr>
        <p:txBody>
          <a:bodyPr vert="horz" wrap="square" lIns="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2400" smtClean="0">
                <a:latin typeface="+mj-lt"/>
                <a:ea typeface="+mn-ea"/>
                <a:cs typeface="Meiryo UI" panose="020B0604030504040204" pitchFamily="50" charset="-128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Format for master subtitle</a:t>
            </a:r>
            <a:endParaRPr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64" y="2992540"/>
            <a:ext cx="8236109" cy="564610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pPr lvl="0"/>
            <a:r>
              <a:rPr lang="en-US" altLang="ja-JP" dirty="0" smtClean="0"/>
              <a:t>Format for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3706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with Client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4" y="4866250"/>
            <a:ext cx="2518420" cy="8634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92"/>
          <a:stretch/>
        </p:blipFill>
        <p:spPr>
          <a:xfrm>
            <a:off x="6095999" y="0"/>
            <a:ext cx="3048001" cy="6858000"/>
          </a:xfrm>
          <a:prstGeom prst="rect">
            <a:avLst/>
          </a:prstGeom>
        </p:spPr>
      </p:pic>
      <p:sp>
        <p:nvSpPr>
          <p:cNvPr id="9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" y="442330"/>
            <a:ext cx="5536559" cy="407859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100000"/>
              </a:lnSpc>
              <a:buFontTx/>
              <a:buNone/>
              <a:defRPr sz="2000">
                <a:latin typeface="+mj-lt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To ABCDE</a:t>
            </a:r>
            <a:endParaRPr kumimoji="1" lang="ja-JP" altLang="en-US" dirty="0" smtClean="0"/>
          </a:p>
        </p:txBody>
      </p:sp>
      <p:sp>
        <p:nvSpPr>
          <p:cNvPr id="11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-2" y="5760000"/>
            <a:ext cx="6004561" cy="1082307"/>
          </a:xfrm>
          <a:prstGeom prst="rect">
            <a:avLst/>
          </a:prstGeom>
        </p:spPr>
        <p:txBody>
          <a:bodyPr wrap="square" lIns="468000" tIns="0" rIns="0" bIns="828000" anchor="t" anchorCtr="0"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600">
                <a:latin typeface="+mn-lt"/>
                <a:ea typeface="Meiryo UI" panose="020B0604030504040204" pitchFamily="50" charset="-128"/>
              </a:defRPr>
            </a:lvl1pPr>
            <a:lvl2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5pPr>
          </a:lstStyle>
          <a:p>
            <a:pPr lvl="0"/>
            <a:r>
              <a:rPr kumimoji="1" lang="en-US" altLang="ja-JP" dirty="0" smtClean="0"/>
              <a:t>Master text</a:t>
            </a:r>
            <a:endParaRPr kumimoji="1" lang="ja-JP" altLang="en-US" dirty="0" smtClean="0"/>
          </a:p>
        </p:txBody>
      </p:sp>
      <p:sp>
        <p:nvSpPr>
          <p:cNvPr id="12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68313" y="2615165"/>
            <a:ext cx="6988407" cy="365577"/>
          </a:xfrm>
          <a:prstGeom prst="rect">
            <a:avLst/>
          </a:prstGeom>
        </p:spPr>
        <p:txBody>
          <a:bodyPr vert="horz" wrap="square" lIns="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2400" smtClean="0">
                <a:latin typeface="+mj-lt"/>
                <a:ea typeface="+mn-ea"/>
                <a:cs typeface="Meiryo UI" panose="020B0604030504040204" pitchFamily="50" charset="-128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Format for master subtitle</a:t>
            </a:r>
            <a:endParaRPr lang="ja-JP" altLang="en-US" dirty="0"/>
          </a:p>
        </p:txBody>
      </p:sp>
      <p:sp>
        <p:nvSpPr>
          <p:cNvPr id="13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65" y="2992540"/>
            <a:ext cx="6988720" cy="564610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pPr lvl="0"/>
            <a:r>
              <a:rPr lang="en-US" altLang="ja-JP" dirty="0" smtClean="0"/>
              <a:t>Format for master title</a:t>
            </a:r>
          </a:p>
        </p:txBody>
      </p:sp>
    </p:spTree>
    <p:extLst>
      <p:ext uri="{BB962C8B-B14F-4D97-AF65-F5344CB8AC3E}">
        <p14:creationId xmlns:p14="http://schemas.microsoft.com/office/powerpoint/2010/main" val="98260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 with Client name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4" y="4866250"/>
            <a:ext cx="2518420" cy="863459"/>
          </a:xfrm>
          <a:prstGeom prst="rect">
            <a:avLst/>
          </a:prstGeom>
        </p:spPr>
      </p:pic>
      <p:sp>
        <p:nvSpPr>
          <p:cNvPr id="9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84" b="-6503"/>
          <a:stretch/>
        </p:blipFill>
        <p:spPr>
          <a:xfrm rot="16200000" flipV="1">
            <a:off x="4993945" y="1653844"/>
            <a:ext cx="5803899" cy="2496211"/>
          </a:xfrm>
          <a:prstGeom prst="rect">
            <a:avLst/>
          </a:prstGeom>
        </p:spPr>
      </p:pic>
      <p:sp>
        <p:nvSpPr>
          <p:cNvPr id="10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" y="442330"/>
            <a:ext cx="6982884" cy="407859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100000"/>
              </a:lnSpc>
              <a:buFontTx/>
              <a:buNone/>
              <a:defRPr sz="2000">
                <a:latin typeface="+mj-lt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To ABCDE</a:t>
            </a:r>
            <a:endParaRPr kumimoji="1" lang="ja-JP" altLang="en-US" dirty="0" smtClean="0"/>
          </a:p>
        </p:txBody>
      </p:sp>
      <p:sp>
        <p:nvSpPr>
          <p:cNvPr id="11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-2" y="5760000"/>
            <a:ext cx="6004561" cy="1082307"/>
          </a:xfrm>
          <a:prstGeom prst="rect">
            <a:avLst/>
          </a:prstGeom>
        </p:spPr>
        <p:txBody>
          <a:bodyPr wrap="square" lIns="468000" tIns="0" rIns="0" bIns="828000" anchor="t" anchorCtr="0">
            <a:no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600">
                <a:latin typeface="+mn-lt"/>
                <a:ea typeface="Meiryo UI" panose="020B0604030504040204" pitchFamily="50" charset="-128"/>
              </a:defRPr>
            </a:lvl1pPr>
            <a:lvl2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5pPr>
          </a:lstStyle>
          <a:p>
            <a:pPr lvl="0"/>
            <a:r>
              <a:rPr kumimoji="1" lang="en-US" altLang="ja-JP" dirty="0" smtClean="0"/>
              <a:t>Master text</a:t>
            </a:r>
            <a:endParaRPr kumimoji="1" lang="ja-JP" altLang="en-US" dirty="0" smtClean="0"/>
          </a:p>
        </p:txBody>
      </p:sp>
      <p:sp>
        <p:nvSpPr>
          <p:cNvPr id="15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68313" y="2615165"/>
            <a:ext cx="7702196" cy="365577"/>
          </a:xfrm>
          <a:prstGeom prst="rect">
            <a:avLst/>
          </a:prstGeom>
        </p:spPr>
        <p:txBody>
          <a:bodyPr vert="horz" wrap="square" lIns="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2400" smtClean="0">
                <a:latin typeface="+mj-lt"/>
                <a:ea typeface="+mn-ea"/>
                <a:cs typeface="Meiryo UI" panose="020B0604030504040204" pitchFamily="50" charset="-128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 smtClean="0"/>
              <a:t>Format for master subtitle</a:t>
            </a:r>
            <a:endParaRPr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64" y="2992540"/>
            <a:ext cx="7702541" cy="564610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pPr lvl="0"/>
            <a:r>
              <a:rPr lang="en-US" altLang="ja-JP" dirty="0" smtClean="0"/>
              <a:t>Format for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3091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4"/>
          <p:cNvSpPr txBox="1">
            <a:spLocks/>
          </p:cNvSpPr>
          <p:nvPr userDrawn="1"/>
        </p:nvSpPr>
        <p:spPr>
          <a:xfrm>
            <a:off x="8613836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+mn-ea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1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20800" y="1350438"/>
            <a:ext cx="6151025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Format for master text</a:t>
            </a:r>
            <a:endParaRPr kumimoji="1" lang="ja-JP" altLang="en-US" dirty="0" smtClean="0"/>
          </a:p>
        </p:txBody>
      </p:sp>
      <p:sp>
        <p:nvSpPr>
          <p:cNvPr id="12" name="テキスト プレースホルダー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320800" y="2347283"/>
            <a:ext cx="6151025" cy="6647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Format for master text</a:t>
            </a:r>
            <a:endParaRPr kumimoji="1" lang="ja-JP" altLang="en-US" dirty="0" smtClean="0"/>
          </a:p>
        </p:txBody>
      </p:sp>
      <p:sp>
        <p:nvSpPr>
          <p:cNvPr id="13" name="テキスト プレースホルダー 1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320800" y="3388785"/>
            <a:ext cx="6151025" cy="6647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Format for master text</a:t>
            </a:r>
            <a:endParaRPr kumimoji="1" lang="ja-JP" altLang="en-US" dirty="0" smtClean="0"/>
          </a:p>
        </p:txBody>
      </p:sp>
      <p:sp>
        <p:nvSpPr>
          <p:cNvPr id="14" name="テキスト プレースホルダー 1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320800" y="4436658"/>
            <a:ext cx="6151025" cy="6647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Format for master text</a:t>
            </a:r>
            <a:endParaRPr kumimoji="1" lang="ja-JP" altLang="en-US" dirty="0" smtClean="0"/>
          </a:p>
        </p:txBody>
      </p:sp>
      <p:sp>
        <p:nvSpPr>
          <p:cNvPr id="15" name="テキスト プレースホルダー 1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320800" y="5455504"/>
            <a:ext cx="6151025" cy="6647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610933" algn="l"/>
              </a:tabLst>
              <a:defRPr lang="ja-JP" altLang="en-US" sz="3200" dirty="0" smtClean="0"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 smtClean="0"/>
              <a:t>Format for master text</a:t>
            </a:r>
            <a:endParaRPr kumimoji="1" lang="ja-JP" altLang="en-US" dirty="0" smtClean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00" y="408167"/>
            <a:ext cx="7018650" cy="39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ja-JP" altLang="en-US" sz="2400" b="1" smtClean="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pPr lvl="0"/>
            <a:r>
              <a:rPr lang="en-US" altLang="ja-JP" dirty="0" smtClean="0"/>
              <a:t>Format for master text</a:t>
            </a:r>
            <a:endParaRPr kumimoji="1" lang="ja-JP" altLang="en-US" dirty="0" smtClean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8313" y="1277168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4000" dirty="0" smtClean="0">
                <a:solidFill>
                  <a:schemeClr val="accent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3" y="2310527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10658" indent="0" algn="l" defTabSz="914228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4000" dirty="0" smtClean="0">
                <a:solidFill>
                  <a:schemeClr val="accent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9" name="テキスト プレースホルダー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8313" y="3343886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10658" indent="0" algn="l" defTabSz="914228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4000" dirty="0" smtClean="0">
                <a:solidFill>
                  <a:schemeClr val="accent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20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8313" y="4377245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10658" indent="0" algn="l" defTabSz="914228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4000" dirty="0" smtClean="0">
                <a:solidFill>
                  <a:schemeClr val="accent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21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8313" y="5410605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10658" indent="0" algn="l" defTabSz="914228">
              <a:lnSpc>
                <a:spcPct val="100000"/>
              </a:lnSpc>
              <a:spcBef>
                <a:spcPts val="0"/>
              </a:spcBef>
              <a:buFontTx/>
              <a:buNone/>
              <a:defRPr lang="ja-JP" altLang="en-US" sz="4000" dirty="0" smtClean="0">
                <a:solidFill>
                  <a:schemeClr val="accent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22" name="フッター プレースホルダー 3"/>
          <p:cNvSpPr txBox="1">
            <a:spLocks/>
          </p:cNvSpPr>
          <p:nvPr userDrawn="1"/>
        </p:nvSpPr>
        <p:spPr bwMode="auto">
          <a:xfrm>
            <a:off x="6102873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23" name="図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12576"/>
          <a:stretch/>
        </p:blipFill>
        <p:spPr>
          <a:xfrm>
            <a:off x="7612914" y="0"/>
            <a:ext cx="1540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7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 b="-12576"/>
          <a:stretch/>
        </p:blipFill>
        <p:spPr>
          <a:xfrm>
            <a:off x="7612914" y="0"/>
            <a:ext cx="1540611" cy="6858000"/>
          </a:xfrm>
          <a:prstGeom prst="rect">
            <a:avLst/>
          </a:prstGeom>
        </p:spPr>
      </p:pic>
      <p:sp>
        <p:nvSpPr>
          <p:cNvPr id="9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3302000" cy="2921095"/>
          </a:xfrm>
          <a:prstGeom prst="rect">
            <a:avLst/>
          </a:prstGeom>
        </p:spPr>
        <p:txBody>
          <a:bodyPr vert="horz" wrap="none" lIns="396000" tIns="0" rIns="0" bIns="0" rtlCol="0" anchor="b" anchorCtr="0">
            <a:noAutofit/>
          </a:bodyPr>
          <a:lstStyle>
            <a:lvl1pPr marL="0" indent="0">
              <a:buFontTx/>
              <a:buNone/>
              <a:defRPr lang="ja-JP" altLang="en-US" sz="12252" dirty="0" smtClean="0">
                <a:solidFill>
                  <a:schemeClr val="accent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3672107"/>
            <a:ext cx="6988785" cy="390525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kumimoji="1" lang="en-US" altLang="ja-JP" dirty="0" smtClean="0"/>
              <a:t>Format for master title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00" y="3043518"/>
            <a:ext cx="6988785" cy="545942"/>
          </a:xfrm>
          <a:prstGeom prst="rect">
            <a:avLst/>
          </a:prstGeom>
        </p:spPr>
        <p:txBody>
          <a:bodyPr lIns="0"/>
          <a:lstStyle>
            <a:lvl1pPr>
              <a:defRPr sz="3200"/>
            </a:lvl1pPr>
          </a:lstStyle>
          <a:p>
            <a:pPr lvl="0"/>
            <a:r>
              <a:rPr kumimoji="1" lang="en-US" altLang="ja-JP" dirty="0" smtClean="0"/>
              <a:t>Format for master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6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3302000" cy="2921095"/>
          </a:xfrm>
          <a:prstGeom prst="rect">
            <a:avLst/>
          </a:prstGeom>
        </p:spPr>
        <p:txBody>
          <a:bodyPr vert="horz" wrap="none" lIns="396000" tIns="0" rIns="0" bIns="0" rtlCol="0" anchor="b" anchorCtr="0">
            <a:noAutofit/>
          </a:bodyPr>
          <a:lstStyle>
            <a:lvl1pPr marL="0" indent="0">
              <a:buFontTx/>
              <a:buNone/>
              <a:defRPr lang="ja-JP" altLang="en-US" sz="12252" dirty="0" smtClean="0">
                <a:solidFill>
                  <a:schemeClr val="bg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9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3672107"/>
            <a:ext cx="7708506" cy="390525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Format for master title</a:t>
            </a:r>
            <a:endParaRPr kumimoji="1" lang="ja-JP" altLang="en-US" dirty="0"/>
          </a:p>
        </p:txBody>
      </p:sp>
      <p:sp>
        <p:nvSpPr>
          <p:cNvPr id="10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00" y="3043518"/>
            <a:ext cx="7708506" cy="545942"/>
          </a:xfrm>
          <a:prstGeom prst="rect">
            <a:avLst/>
          </a:prstGeom>
        </p:spPr>
        <p:txBody>
          <a:bodyPr lIns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Format for master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743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105832" y="-4032"/>
            <a:ext cx="3038168" cy="6862031"/>
          </a:xfrm>
          <a:prstGeom prst="rect">
            <a:avLst/>
          </a:prstGeom>
        </p:spPr>
      </p:pic>
      <p:sp>
        <p:nvSpPr>
          <p:cNvPr id="6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"/>
            <a:ext cx="3302000" cy="2921095"/>
          </a:xfrm>
          <a:prstGeom prst="rect">
            <a:avLst/>
          </a:prstGeom>
        </p:spPr>
        <p:txBody>
          <a:bodyPr vert="horz" wrap="none" lIns="396000" tIns="0" rIns="0" bIns="0" rtlCol="0" anchor="b" anchorCtr="0">
            <a:noAutofit/>
          </a:bodyPr>
          <a:lstStyle>
            <a:lvl1pPr marL="0" indent="0">
              <a:buFontTx/>
              <a:buNone/>
              <a:defRPr lang="ja-JP" altLang="en-US" sz="12252" dirty="0" smtClean="0">
                <a:solidFill>
                  <a:schemeClr val="accent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10658" lvl="0" defTabSz="914228"/>
            <a:r>
              <a:rPr kumimoji="1" lang="en-US" altLang="ja-JP" dirty="0" smtClean="0"/>
              <a:t>00</a:t>
            </a:r>
            <a:endParaRPr kumimoji="1" lang="ja-JP" altLang="en-US" dirty="0" smtClean="0"/>
          </a:p>
        </p:txBody>
      </p:sp>
      <p:sp>
        <p:nvSpPr>
          <p:cNvPr id="10" name="テキスト プレースホルダー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1" y="3672107"/>
            <a:ext cx="5553237" cy="390525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r>
              <a:rPr kumimoji="1" lang="en-US" altLang="ja-JP" dirty="0" smtClean="0"/>
              <a:t>Format for master title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title" hasCustomPrompt="1"/>
          </p:nvPr>
        </p:nvSpPr>
        <p:spPr>
          <a:xfrm>
            <a:off x="468001" y="3043518"/>
            <a:ext cx="5553237" cy="545942"/>
          </a:xfrm>
          <a:prstGeom prst="rect">
            <a:avLst/>
          </a:prstGeom>
        </p:spPr>
        <p:txBody>
          <a:bodyPr lIns="0"/>
          <a:lstStyle>
            <a:lvl1pPr>
              <a:defRPr sz="3200"/>
            </a:lvl1pPr>
          </a:lstStyle>
          <a:p>
            <a:pPr lvl="0"/>
            <a:r>
              <a:rPr kumimoji="1" lang="en-US" altLang="ja-JP" dirty="0" smtClean="0"/>
              <a:t>Format for master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144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9"/>
            <a:ext cx="9144000" cy="742177"/>
          </a:xfrm>
          <a:prstGeom prst="rect">
            <a:avLst/>
          </a:prstGeom>
        </p:spPr>
      </p:pic>
      <p:sp>
        <p:nvSpPr>
          <p:cNvPr id="7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フッター プレースホルダー 3"/>
          <p:cNvSpPr txBox="1">
            <a:spLocks/>
          </p:cNvSpPr>
          <p:nvPr userDrawn="1"/>
        </p:nvSpPr>
        <p:spPr bwMode="auto">
          <a:xfrm>
            <a:off x="6081221" y="6557529"/>
            <a:ext cx="250389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Segoe UI" pitchFamily="34" charset="0"/>
              </a:rPr>
              <a:t>© 2019 Toshiba Energy Systems &amp; Solutions Corporation </a:t>
            </a:r>
            <a:endParaRPr kumimoji="0" lang="ja-JP" altLang="ja-JP" sz="800" kern="1200" dirty="0" smtClean="0">
              <a:solidFill>
                <a:srgbClr val="000000"/>
              </a:solidFill>
              <a:effectLst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31408"/>
            <a:ext cx="9144000" cy="794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468000" tIns="180000" rIns="468000" bIns="180000" anchor="t" anchorCtr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b="1">
                <a:solidFill>
                  <a:schemeClr val="bg1"/>
                </a:solidFill>
                <a:latin typeface="+mj-lt"/>
                <a:ea typeface="Meiryo UI" panose="020B0604030504040204" pitchFamily="50" charset="-128"/>
              </a:defRPr>
            </a:lvl1pPr>
          </a:lstStyle>
          <a:p>
            <a:r>
              <a:rPr lang="en-US" altLang="ja-JP" dirty="0" smtClean="0"/>
              <a:t>Format for master text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810367"/>
            <a:ext cx="8208000" cy="468000"/>
          </a:xfrm>
          <a:prstGeom prst="rect">
            <a:avLst/>
          </a:prstGeom>
        </p:spPr>
        <p:txBody>
          <a:bodyPr l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latin typeface="+mn-lt"/>
                <a:ea typeface="Meiryo UI" panose="020B0604030504040204" pitchFamily="50" charset="-128"/>
              </a:defRPr>
            </a:lvl1pPr>
          </a:lstStyle>
          <a:p>
            <a:r>
              <a:rPr lang="en-US" altLang="ja-JP" dirty="0" smtClean="0"/>
              <a:t>Format for master text</a:t>
            </a:r>
            <a:endParaRPr kumimoji="1" lang="ja-JP" altLang="en-US" dirty="0"/>
          </a:p>
        </p:txBody>
      </p:sp>
      <p:sp>
        <p:nvSpPr>
          <p:cNvPr id="11" name="タイトル 8"/>
          <p:cNvSpPr>
            <a:spLocks noGrp="1"/>
          </p:cNvSpPr>
          <p:nvPr>
            <p:ph type="title" hasCustomPrompt="1"/>
          </p:nvPr>
        </p:nvSpPr>
        <p:spPr>
          <a:xfrm>
            <a:off x="-1" y="2690"/>
            <a:ext cx="8418379" cy="738244"/>
          </a:xfrm>
          <a:prstGeom prst="rect">
            <a:avLst/>
          </a:prstGeom>
        </p:spPr>
        <p:txBody>
          <a:bodyPr lIns="468000" anchor="b" anchorCtr="0"/>
          <a:lstStyle>
            <a:lvl1pPr>
              <a:defRPr sz="2600" b="1">
                <a:latin typeface="+mj-lt"/>
              </a:defRPr>
            </a:lvl1pPr>
          </a:lstStyle>
          <a:p>
            <a:pPr lvl="0"/>
            <a:r>
              <a:rPr lang="en-US" altLang="ja-JP" dirty="0" smtClean="0"/>
              <a:t>Format for master title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732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4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4" r:id="rId5"/>
    <p:sldLayoutId id="2147483666" r:id="rId6"/>
    <p:sldLayoutId id="2147483673" r:id="rId7"/>
    <p:sldLayoutId id="2147483675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gray">
          <a:xfrm>
            <a:off x="332509" y="1408687"/>
            <a:ext cx="8811491" cy="4052951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Development  of C</a:t>
            </a:r>
            <a:r>
              <a:rPr lang="en-US" altLang="ja-JP" sz="320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6+</a:t>
            </a: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Laser Ion Source &amp;</a:t>
            </a:r>
            <a:b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Radio Frequency Quadrupole</a:t>
            </a:r>
            <a:b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en-US" altLang="ja-JP" sz="3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Akiko Yamaguchi</a:t>
            </a:r>
            <a:r>
              <a:rPr lang="ja-JP" altLang="en-US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8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A)</a:t>
            </a:r>
            <a:r>
              <a:rPr lang="en-GB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Takeshi Takeuchi </a:t>
            </a:r>
            <a:r>
              <a:rPr lang="en-GB" altLang="ja-JP" sz="18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A)</a:t>
            </a:r>
            <a:r>
              <a:rPr lang="en-GB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GB" altLang="ja-JP" sz="18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Kosuke</a:t>
            </a:r>
            <a:r>
              <a:rPr lang="en-GB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Sato </a:t>
            </a:r>
            <a:r>
              <a:rPr lang="en-GB" altLang="ja-JP" sz="18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A)</a:t>
            </a:r>
            <a:r>
              <a:rPr lang="en-GB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Kiyokazu Sato </a:t>
            </a:r>
            <a:r>
              <a:rPr lang="en-GB" altLang="ja-JP" sz="18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A)</a:t>
            </a:r>
            <a:r>
              <a:rPr lang="en-GB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ja-JP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GB" altLang="ja-JP" sz="18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Noriyosu</a:t>
            </a:r>
            <a:r>
              <a:rPr lang="en-GB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800" b="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Hayashizaki</a:t>
            </a:r>
            <a:r>
              <a:rPr lang="en-GB" altLang="ja-JP" sz="18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1800" b="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en-GB" altLang="ja-JP" sz="18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en-GB" altLang="ja-JP" sz="20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GB" altLang="ja-JP" sz="20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ja-JP" sz="20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ja-JP" sz="20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GB" altLang="ja-JP" sz="16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A)</a:t>
            </a:r>
            <a:r>
              <a:rPr lang="en-GB" altLang="ja-JP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Toshiba Energy System &amp; Solutions Corporation</a:t>
            </a:r>
            <a:r>
              <a:rPr lang="ja-JP" altLang="ja-JP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ja-JP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GB" altLang="ja-JP" sz="1600" b="0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en-GB" altLang="ja-JP" sz="16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600" b="0" baseline="3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zh-CN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Tokyo Institute of Technology</a:t>
            </a:r>
            <a:r>
              <a:rPr lang="ja-JP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8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RFQ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59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Structure of RFQ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184386" y="874595"/>
            <a:ext cx="9159638" cy="1331354"/>
          </a:xfrm>
        </p:spPr>
        <p:txBody>
          <a:bodyPr/>
          <a:lstStyle/>
          <a:p>
            <a:r>
              <a:rPr lang="en-GB" altLang="ja-JP" sz="2400" dirty="0" smtClean="0">
                <a:latin typeface="Meiryo UI" panose="020B0604030504040204" pitchFamily="50" charset="-128"/>
              </a:rPr>
              <a:t>Electrode and tank are divided into tree parts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 </a:t>
            </a:r>
          </a:p>
          <a:p>
            <a:r>
              <a:rPr lang="en-US" altLang="ja-JP" sz="2400" dirty="0" smtClean="0">
                <a:latin typeface="Meiryo UI" panose="020B0604030504040204" pitchFamily="50" charset="-128"/>
              </a:rPr>
              <a:t>  </a:t>
            </a:r>
            <a:r>
              <a:rPr lang="en-US" altLang="ja-JP" sz="2400" dirty="0">
                <a:latin typeface="Meiryo UI" panose="020B0604030504040204" pitchFamily="50" charset="-128"/>
              </a:rPr>
              <a:t>- </a:t>
            </a:r>
            <a:r>
              <a:rPr lang="en-GB" altLang="ja-JP" sz="2400" dirty="0" smtClean="0">
                <a:latin typeface="Meiryo UI" panose="020B0604030504040204" pitchFamily="50" charset="-128"/>
              </a:rPr>
              <a:t>Three </a:t>
            </a:r>
            <a:r>
              <a:rPr lang="en-GB" altLang="ja-JP" sz="2400" dirty="0">
                <a:latin typeface="Meiryo UI" panose="020B0604030504040204" pitchFamily="50" charset="-128"/>
              </a:rPr>
              <a:t>parts are combined using O rings and </a:t>
            </a:r>
            <a:r>
              <a:rPr lang="en-GB" altLang="ja-JP" sz="2400" dirty="0" smtClean="0">
                <a:latin typeface="Meiryo UI" panose="020B0604030504040204" pitchFamily="50" charset="-128"/>
              </a:rPr>
              <a:t>RF contacts</a:t>
            </a:r>
            <a:r>
              <a:rPr lang="en-GB" altLang="ja-JP" sz="2400" dirty="0">
                <a:latin typeface="Meiryo UI" panose="020B0604030504040204" pitchFamily="50" charset="-128"/>
              </a:rPr>
              <a:t>.</a:t>
            </a:r>
            <a:r>
              <a:rPr lang="en-US" altLang="ja-JP" sz="2400" dirty="0">
                <a:latin typeface="Meiryo UI" panose="020B0604030504040204" pitchFamily="50" charset="-128"/>
              </a:rPr>
              <a:t> </a:t>
            </a:r>
          </a:p>
          <a:p>
            <a:endParaRPr lang="en-US" altLang="ja-JP" sz="2400" dirty="0">
              <a:latin typeface="Meiryo UI" panose="020B0604030504040204" pitchFamily="50" charset="-128"/>
            </a:endParaRPr>
          </a:p>
          <a:p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7" y="1962818"/>
            <a:ext cx="4157144" cy="364285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341531" y="2205949"/>
            <a:ext cx="44035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just">
              <a:spcAft>
                <a:spcPts val="0"/>
              </a:spcAft>
            </a:pPr>
            <a:r>
              <a:rPr lang="en-GB" altLang="ja-JP" sz="2000" u="sng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Advantage</a:t>
            </a:r>
          </a:p>
          <a:p>
            <a:pPr indent="118745" algn="just">
              <a:spcAft>
                <a:spcPts val="0"/>
              </a:spcAft>
            </a:pP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- Copper </a:t>
            </a:r>
            <a:r>
              <a:rPr lang="en-GB" altLang="ja-JP" sz="2000" kern="800" dirty="0">
                <a:latin typeface="Meiryo UI" panose="020B0604030504040204" pitchFamily="50" charset="-128"/>
                <a:ea typeface="Meiryo UI" panose="020B0604030504040204" pitchFamily="50" charset="-128"/>
              </a:rPr>
              <a:t>plating process is </a:t>
            </a: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unnecessary.</a:t>
            </a:r>
          </a:p>
          <a:p>
            <a:pPr indent="118745" algn="just">
              <a:spcAft>
                <a:spcPts val="0"/>
              </a:spcAft>
            </a:pPr>
            <a:r>
              <a:rPr lang="en-GB" altLang="ja-JP" sz="2000" kern="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000" kern="8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en-GB" altLang="ja-JP" sz="2000" kern="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ssembly</a:t>
            </a: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is </a:t>
            </a:r>
            <a:r>
              <a:rPr lang="en-GB" altLang="ja-JP" sz="2000" kern="800" dirty="0">
                <a:latin typeface="Meiryo UI" panose="020B0604030504040204" pitchFamily="50" charset="-128"/>
                <a:ea typeface="Meiryo UI" panose="020B0604030504040204" pitchFamily="50" charset="-128"/>
              </a:rPr>
              <a:t>simple and </a:t>
            </a: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short.</a:t>
            </a:r>
          </a:p>
          <a:p>
            <a:pPr indent="118745" algn="just">
              <a:spcAft>
                <a:spcPts val="0"/>
              </a:spcAft>
            </a:pP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- Q-value of tank </a:t>
            </a:r>
            <a:r>
              <a:rPr lang="en-GB" altLang="ja-JP" sz="2000" kern="800" dirty="0">
                <a:latin typeface="Meiryo UI" panose="020B0604030504040204" pitchFamily="50" charset="-128"/>
                <a:ea typeface="Meiryo UI" panose="020B0604030504040204" pitchFamily="50" charset="-128"/>
              </a:rPr>
              <a:t>is high because </a:t>
            </a: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contact </a:t>
            </a:r>
            <a:r>
              <a:rPr lang="en-GB" altLang="ja-JP" sz="2000" kern="800" dirty="0">
                <a:latin typeface="Meiryo UI" panose="020B0604030504040204" pitchFamily="50" charset="-128"/>
                <a:ea typeface="Meiryo UI" panose="020B0604030504040204" pitchFamily="50" charset="-128"/>
              </a:rPr>
              <a:t>parts are </a:t>
            </a:r>
            <a:r>
              <a:rPr lang="en-GB" altLang="ja-JP" sz="2000" kern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reduced. </a:t>
            </a:r>
            <a:r>
              <a:rPr lang="en-GB" altLang="ja-JP" sz="2000" kern="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Measured </a:t>
            </a:r>
            <a:r>
              <a:rPr lang="en-GB" altLang="ja-JP" sz="2000" kern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unloaded Q-value </a:t>
            </a:r>
            <a:r>
              <a:rPr lang="en-GB" altLang="ja-JP" sz="2000" kern="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was </a:t>
            </a:r>
            <a:r>
              <a:rPr lang="en-GB" altLang="ja-JP" sz="2000" kern="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above 90% of calculated unloaded Q-value.</a:t>
            </a:r>
            <a:endParaRPr lang="ja-JP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4386" y="5605675"/>
            <a:ext cx="59449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just">
              <a:spcAft>
                <a:spcPts val="0"/>
              </a:spcAft>
            </a:pPr>
            <a:r>
              <a:rPr lang="en-GB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a) Structure of </a:t>
            </a:r>
            <a:r>
              <a:rPr lang="en-GB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electrode </a:t>
            </a:r>
            <a:r>
              <a:rPr lang="en-GB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and </a:t>
            </a:r>
            <a:r>
              <a:rPr lang="en-GB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tank.</a:t>
            </a:r>
            <a:endParaRPr lang="ja-JP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18745" algn="just">
              <a:spcAft>
                <a:spcPts val="0"/>
              </a:spcAft>
            </a:pPr>
            <a:r>
              <a:rPr lang="en-GB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b) </a:t>
            </a:r>
            <a:r>
              <a:rPr lang="en-GB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middle </a:t>
            </a:r>
            <a:r>
              <a:rPr lang="en-GB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part with two electrodes.</a:t>
            </a:r>
            <a:endParaRPr lang="ja-JP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GB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c</a:t>
            </a:r>
            <a:r>
              <a:rPr lang="en-GB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 </a:t>
            </a:r>
            <a:r>
              <a:rPr lang="en-GB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Top and Bottom </a:t>
            </a:r>
            <a:r>
              <a:rPr lang="en-GB" altLang="ja-JP" sz="20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parts with one electrode.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20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Beam simulation by LINACS v02 (1)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365153" y="862034"/>
            <a:ext cx="8458070" cy="441944"/>
          </a:xfrm>
        </p:spPr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</a:rPr>
              <a:t>Because of C1+ ~ C6+ mixed beam from LIS, we asked Dr. Jameson to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design </a:t>
            </a:r>
            <a:r>
              <a:rPr lang="en-US" altLang="ja-JP" sz="2400" dirty="0">
                <a:latin typeface="Meiryo UI" panose="020B0604030504040204" pitchFamily="50" charset="-128"/>
              </a:rPr>
              <a:t>RFQ by LINACS v02.</a:t>
            </a:r>
          </a:p>
          <a:p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809749" y="1742524"/>
            <a:ext cx="532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Requirement for simulation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49639"/>
              </p:ext>
            </p:extLst>
          </p:nvPr>
        </p:nvGraphicFramePr>
        <p:xfrm>
          <a:off x="1809749" y="2152410"/>
          <a:ext cx="4900056" cy="419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720">
                  <a:extLst>
                    <a:ext uri="{9D8B030D-6E8A-4147-A177-3AD203B41FA5}">
                      <a16:colId xmlns:a16="http://schemas.microsoft.com/office/drawing/2014/main" val="1651904854"/>
                    </a:ext>
                  </a:extLst>
                </a:gridCol>
                <a:gridCol w="1960336">
                  <a:extLst>
                    <a:ext uri="{9D8B030D-6E8A-4147-A177-3AD203B41FA5}">
                      <a16:colId xmlns:a16="http://schemas.microsoft.com/office/drawing/2014/main" val="1854728442"/>
                    </a:ext>
                  </a:extLst>
                </a:gridCol>
              </a:tblGrid>
              <a:tr h="36135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Parameter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Value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10791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Frequency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 MHz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134012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Vane length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≦</a:t>
                      </a:r>
                      <a:r>
                        <a:rPr lang="en-US" altLang="ja-JP" sz="16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2.4m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54883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Maximum surface field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below 1.8 </a:t>
                      </a:r>
                      <a:r>
                        <a:rPr lang="en-US" altLang="ja-JP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kilpat</a:t>
                      </a: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84317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Vane voltage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constant</a:t>
                      </a:r>
                      <a:endParaRPr lang="ja-JP" altLang="en-US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773281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Average bore radius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constant</a:t>
                      </a:r>
                      <a:endParaRPr lang="ja-JP" altLang="en-US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420405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Minimum bore radius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≧</a:t>
                      </a: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2 mm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511105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Extraction energy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0.6MeV/u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49293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Total current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62.5 </a:t>
                      </a:r>
                      <a:r>
                        <a:rPr lang="en-US" altLang="ja-JP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emA</a:t>
                      </a:r>
                      <a:endParaRPr lang="en-US" altLang="ja-JP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955135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Ratio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5255"/>
                  </a:ext>
                </a:extLst>
              </a:tr>
              <a:tr h="3613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RF power</a:t>
                      </a:r>
                      <a:endParaRPr kumimoji="1" lang="ja-JP" altLang="en-US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&lt; 150</a:t>
                      </a:r>
                      <a:r>
                        <a:rPr lang="en-US" altLang="ja-JP" sz="16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kW</a:t>
                      </a:r>
                      <a:r>
                        <a:rPr kumimoji="1" lang="en-US" altLang="ja-JP" sz="1600" dirty="0" smtClean="0"/>
                        <a:t> 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331231"/>
                  </a:ext>
                </a:extLst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3065859" y="5607738"/>
            <a:ext cx="3643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C6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+:50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%, C5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+: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30 %, C4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+: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20 %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09805" y="5514053"/>
            <a:ext cx="215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C6+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62.5 mA × 50%</a:t>
            </a:r>
          </a:p>
          <a:p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＝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31.25 mA</a:t>
            </a:r>
            <a:endParaRPr kumimoji="1" lang="ja-JP" altLang="en-US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6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4"/>
          </p:nvPr>
        </p:nvSpPr>
        <p:spPr>
          <a:xfrm>
            <a:off x="445803" y="878243"/>
            <a:ext cx="8208000" cy="468000"/>
          </a:xfrm>
        </p:spPr>
        <p:txBody>
          <a:bodyPr/>
          <a:lstStyle/>
          <a:p>
            <a:r>
              <a:rPr lang="en-US" altLang="ja-JP" sz="2400" dirty="0" smtClean="0">
                <a:latin typeface="Meiryo UI" panose="020B0604030504040204" pitchFamily="50" charset="-128"/>
              </a:rPr>
              <a:t>Results of simulation</a:t>
            </a:r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Beam simulation by LINACS v02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869606" y="4594032"/>
            <a:ext cx="2274394" cy="1021925"/>
            <a:chOff x="6174753" y="4826868"/>
            <a:chExt cx="2274394" cy="102192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7011193" y="4880405"/>
              <a:ext cx="1437954" cy="968388"/>
              <a:chOff x="5326742" y="4579477"/>
              <a:chExt cx="1437954" cy="968388"/>
            </a:xfrm>
          </p:grpSpPr>
          <p:sp>
            <p:nvSpPr>
              <p:cNvPr id="8" name="二等辺三角形 7"/>
              <p:cNvSpPr/>
              <p:nvPr/>
            </p:nvSpPr>
            <p:spPr>
              <a:xfrm>
                <a:off x="5660571" y="4688114"/>
                <a:ext cx="425391" cy="842247"/>
              </a:xfrm>
              <a:prstGeom prst="triangle">
                <a:avLst>
                  <a:gd name="adj" fmla="val 5341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コネクタ 8"/>
              <p:cNvCxnSpPr/>
              <p:nvPr/>
            </p:nvCxnSpPr>
            <p:spPr>
              <a:xfrm flipH="1">
                <a:off x="5326742" y="4579477"/>
                <a:ext cx="26792" cy="9657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 flipV="1">
                <a:off x="5385838" y="5547864"/>
                <a:ext cx="137885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矢印コネクタ 10"/>
              <p:cNvCxnSpPr>
                <a:stCxn id="8" idx="1"/>
                <a:endCxn id="8" idx="5"/>
              </p:cNvCxnSpPr>
              <p:nvPr/>
            </p:nvCxnSpPr>
            <p:spPr>
              <a:xfrm>
                <a:off x="5774176" y="5109238"/>
                <a:ext cx="212695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テキスト ボックス 11"/>
              <p:cNvSpPr txBox="1"/>
              <p:nvPr/>
            </p:nvSpPr>
            <p:spPr>
              <a:xfrm>
                <a:off x="6016171" y="4965368"/>
                <a:ext cx="67358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accen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</a:t>
                </a:r>
                <a:r>
                  <a:rPr lang="ja-JP" altLang="en-US" sz="1200" dirty="0">
                    <a:solidFill>
                      <a:schemeClr val="accen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1200" dirty="0" err="1" smtClean="0">
                    <a:solidFill>
                      <a:schemeClr val="accen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μsec</a:t>
                </a:r>
                <a:endParaRPr kumimoji="1" lang="ja-JP" altLang="en-US" sz="12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3" name="直線コネクタ 12"/>
              <p:cNvCxnSpPr>
                <a:endCxn id="8" idx="0"/>
              </p:cNvCxnSpPr>
              <p:nvPr/>
            </p:nvCxnSpPr>
            <p:spPr>
              <a:xfrm>
                <a:off x="5335064" y="4686083"/>
                <a:ext cx="552717" cy="203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テキスト ボックス 6"/>
            <p:cNvSpPr txBox="1"/>
            <p:nvPr/>
          </p:nvSpPr>
          <p:spPr>
            <a:xfrm>
              <a:off x="6174753" y="4826868"/>
              <a:ext cx="8322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22.6</a:t>
              </a:r>
              <a:r>
                <a:rPr lang="ja-JP" altLang="en-US" sz="1200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kumimoji="1" lang="en-US" altLang="ja-JP" sz="1200" dirty="0" smtClean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mA</a:t>
              </a:r>
              <a:endParaRPr kumimoji="1" lang="ja-JP" altLang="en-US" sz="120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669907" y="5737019"/>
            <a:ext cx="311142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Target value </a:t>
            </a:r>
          </a:p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1e+10 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particles</a:t>
            </a:r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per pulse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78121"/>
              </p:ext>
            </p:extLst>
          </p:nvPr>
        </p:nvGraphicFramePr>
        <p:xfrm>
          <a:off x="445803" y="1364230"/>
          <a:ext cx="685522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610">
                  <a:extLst>
                    <a:ext uri="{9D8B030D-6E8A-4147-A177-3AD203B41FA5}">
                      <a16:colId xmlns:a16="http://schemas.microsoft.com/office/drawing/2014/main" val="3850884621"/>
                    </a:ext>
                  </a:extLst>
                </a:gridCol>
                <a:gridCol w="3427610">
                  <a:extLst>
                    <a:ext uri="{9D8B030D-6E8A-4147-A177-3AD203B41FA5}">
                      <a16:colId xmlns:a16="http://schemas.microsoft.com/office/drawing/2014/main" val="42837255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Parameter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Value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2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Vane length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2.39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147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Average bore radius 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3.17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822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Minimum bore radius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 mm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41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Modulation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2.17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93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7.56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Synchronous phase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-30°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70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Number of cell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269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824093"/>
                  </a:ext>
                </a:extLst>
              </a:tr>
              <a:tr h="311896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Transmission for C6+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72.4 %</a:t>
                      </a:r>
                      <a:r>
                        <a:rPr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</a:t>
                      </a:r>
                      <a:endParaRPr kumimoji="1" lang="en-US" altLang="ja-JP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15582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817" y="4826374"/>
            <a:ext cx="4499984" cy="200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正方形/長方形 17"/>
          <p:cNvSpPr/>
          <p:nvPr/>
        </p:nvSpPr>
        <p:spPr>
          <a:xfrm>
            <a:off x="4497057" y="475417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→ 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22.6 mA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peak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>
              <a:defRPr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1.6e+10 particles per pulse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2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RF simulation (2D)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405058" y="862916"/>
            <a:ext cx="7476541" cy="468000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25000"/>
              </a:spcAft>
            </a:pPr>
            <a:r>
              <a:rPr lang="en-US" altLang="ja-JP" sz="2400" kern="0" dirty="0">
                <a:latin typeface="Meiryo UI" panose="020B0604030504040204" pitchFamily="50" charset="-128"/>
                <a:cs typeface="メイリオ" panose="020B0604030504040204" pitchFamily="50" charset="-128"/>
              </a:rPr>
              <a:t>2D simulation using </a:t>
            </a:r>
            <a:r>
              <a:rPr lang="en-US" altLang="ja-JP" sz="2400" kern="0" dirty="0" err="1">
                <a:latin typeface="Meiryo UI" panose="020B0604030504040204" pitchFamily="50" charset="-128"/>
                <a:cs typeface="メイリオ" panose="020B0604030504040204" pitchFamily="50" charset="-128"/>
              </a:rPr>
              <a:t>Superfish</a:t>
            </a:r>
            <a:endParaRPr lang="en-US" altLang="ja-JP" sz="2400" kern="0" dirty="0">
              <a:latin typeface="Meiryo UI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2400" dirty="0" smtClean="0">
                <a:latin typeface="Meiryo UI" panose="020B0604030504040204" pitchFamily="50" charset="-128"/>
              </a:rPr>
              <a:t>  </a:t>
            </a:r>
            <a:r>
              <a:rPr lang="en-US" altLang="ja-JP" sz="2400" dirty="0">
                <a:latin typeface="Meiryo UI" panose="020B0604030504040204" pitchFamily="50" charset="-128"/>
              </a:rPr>
              <a:t>-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Tuner : 6×4 quadrant</a:t>
            </a:r>
          </a:p>
          <a:p>
            <a:r>
              <a:rPr lang="en-US" altLang="ja-JP" sz="2400" dirty="0">
                <a:latin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 - Adjustment range of frequency : ± 1.2 MHz</a:t>
            </a:r>
            <a:endParaRPr lang="en-US" altLang="ja-JP" sz="2400" dirty="0">
              <a:latin typeface="Meiryo UI" panose="020B0604030504040204" pitchFamily="50" charset="-128"/>
            </a:endParaRPr>
          </a:p>
          <a:p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pic>
        <p:nvPicPr>
          <p:cNvPr id="4" name="Picture 2" descr="V:\_超電\_超電_\_Job_山形\10_RFQ\201409_superfish\20141211\T82AT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673" y="2227892"/>
            <a:ext cx="3050844" cy="2287201"/>
          </a:xfrm>
          <a:prstGeom prst="rect">
            <a:avLst/>
          </a:prstGeom>
          <a:noFill/>
        </p:spPr>
      </p:pic>
      <p:grpSp>
        <p:nvGrpSpPr>
          <p:cNvPr id="8" name="グループ化 7"/>
          <p:cNvGrpSpPr/>
          <p:nvPr/>
        </p:nvGrpSpPr>
        <p:grpSpPr>
          <a:xfrm>
            <a:off x="54641" y="2187504"/>
            <a:ext cx="3391936" cy="3367692"/>
            <a:chOff x="0" y="1627705"/>
            <a:chExt cx="3902712" cy="389151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8478" y="1881275"/>
              <a:ext cx="3891516" cy="338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直線矢印コネクタ 9"/>
            <p:cNvCxnSpPr/>
            <p:nvPr/>
          </p:nvCxnSpPr>
          <p:spPr>
            <a:xfrm flipH="1">
              <a:off x="936104" y="2563809"/>
              <a:ext cx="432048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0" y="2275777"/>
              <a:ext cx="1062739" cy="426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84.7</a:t>
              </a:r>
              <a:r>
                <a:rPr kumimoji="1" lang="ja-JP" altLang="en-US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㎜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 flipV="1">
              <a:off x="2664296" y="2707825"/>
              <a:ext cx="288032" cy="28803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3096344" y="2080822"/>
              <a:ext cx="806368" cy="426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63</a:t>
              </a:r>
              <a:r>
                <a:rPr kumimoji="1" lang="ja-JP" altLang="en-US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㎜</a:t>
              </a:r>
              <a:endParaRPr kumimoji="1" lang="ja-JP" altLang="en-US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16931"/>
              </p:ext>
            </p:extLst>
          </p:nvPr>
        </p:nvGraphicFramePr>
        <p:xfrm>
          <a:off x="3447536" y="4644607"/>
          <a:ext cx="527711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559">
                  <a:extLst>
                    <a:ext uri="{9D8B030D-6E8A-4147-A177-3AD203B41FA5}">
                      <a16:colId xmlns:a16="http://schemas.microsoft.com/office/drawing/2014/main" val="1250082296"/>
                    </a:ext>
                  </a:extLst>
                </a:gridCol>
                <a:gridCol w="2638559">
                  <a:extLst>
                    <a:ext uri="{9D8B030D-6E8A-4147-A177-3AD203B41FA5}">
                      <a16:colId xmlns:a16="http://schemas.microsoft.com/office/drawing/2014/main" val="2563958060"/>
                    </a:ext>
                  </a:extLst>
                </a:gridCol>
              </a:tblGrid>
              <a:tr h="303247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Parameter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Value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498841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Frequency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70277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Q-value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13400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1867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Shunt impedance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431</a:t>
                      </a: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lang="en-US" altLang="zh-TW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MOhm</a:t>
                      </a:r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/m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088782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Power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120 kW</a:t>
                      </a:r>
                      <a:r>
                        <a:rPr lang="zh-TW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lang="en-US" altLang="zh-TW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Q-value 70 %</a:t>
                      </a:r>
                      <a:r>
                        <a:rPr lang="zh-TW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lang="en-US" altLang="zh-TW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61023"/>
                  </a:ext>
                </a:extLst>
              </a:tr>
              <a:tr h="303247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Maximum surface field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25.1 MV/m, 1.7 </a:t>
                      </a:r>
                      <a:r>
                        <a:rPr lang="en-US" altLang="ja-JP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kilpat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66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4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RF simulation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(3D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3"/>
          <a:srcRect l="7576" t="38472" r="17045" b="37727"/>
          <a:stretch/>
        </p:blipFill>
        <p:spPr bwMode="auto">
          <a:xfrm>
            <a:off x="453073" y="1804491"/>
            <a:ext cx="6550520" cy="1201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266963" y="3039608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≧ </a:t>
            </a:r>
            <a:r>
              <a:rPr 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12mm (to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access of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cutting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tool)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4586" y="1150043"/>
            <a:ext cx="18669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線矢印コネクタ 9"/>
          <p:cNvCxnSpPr/>
          <p:nvPr/>
        </p:nvCxnSpPr>
        <p:spPr bwMode="auto">
          <a:xfrm flipV="1">
            <a:off x="7894070" y="2594997"/>
            <a:ext cx="434773" cy="5074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 rot="10800000" flipV="1">
            <a:off x="8507002" y="2587192"/>
            <a:ext cx="430258" cy="12098"/>
          </a:xfrm>
          <a:prstGeom prst="straightConnector1">
            <a:avLst/>
          </a:prstGeom>
          <a:solidFill>
            <a:srgbClr val="999999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 rot="10800000" flipV="1">
            <a:off x="6865982" y="2645147"/>
            <a:ext cx="1118243" cy="547352"/>
          </a:xfrm>
          <a:prstGeom prst="line">
            <a:avLst/>
          </a:prstGeom>
          <a:solidFill>
            <a:srgbClr val="9999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円/楕円 38"/>
          <p:cNvSpPr/>
          <p:nvPr/>
        </p:nvSpPr>
        <p:spPr bwMode="auto">
          <a:xfrm>
            <a:off x="559775" y="1740758"/>
            <a:ext cx="504496" cy="119817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円/楕円 39"/>
          <p:cNvSpPr/>
          <p:nvPr/>
        </p:nvSpPr>
        <p:spPr bwMode="auto">
          <a:xfrm>
            <a:off x="6324699" y="1719738"/>
            <a:ext cx="504496" cy="119817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テキスト プレースホルダー 2"/>
          <p:cNvSpPr txBox="1">
            <a:spLocks/>
          </p:cNvSpPr>
          <p:nvPr/>
        </p:nvSpPr>
        <p:spPr>
          <a:xfrm>
            <a:off x="405058" y="862916"/>
            <a:ext cx="7476541" cy="468000"/>
          </a:xfrm>
          <a:prstGeom prst="rect">
            <a:avLst/>
          </a:prstGeom>
        </p:spPr>
        <p:txBody>
          <a:bodyPr l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25000"/>
              </a:spcAft>
            </a:pPr>
            <a:r>
              <a:rPr lang="en-US" altLang="ja-JP" sz="2400" kern="0" dirty="0" smtClean="0">
                <a:latin typeface="Meiryo UI" panose="020B0604030504040204" pitchFamily="50" charset="-128"/>
                <a:cs typeface="メイリオ" panose="020B0604030504040204" pitchFamily="50" charset="-128"/>
              </a:rPr>
              <a:t>3D simulation using Microwave Studio</a:t>
            </a:r>
          </a:p>
          <a:p>
            <a:endParaRPr lang="ja-JP" altLang="en-US" sz="2400" dirty="0">
              <a:latin typeface="Meiryo UI" panose="020B0604030504040204" pitchFamily="50" charset="-128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0483" y="3926563"/>
            <a:ext cx="4198706" cy="2711088"/>
            <a:chOff x="535219" y="3635729"/>
            <a:chExt cx="4198706" cy="2711088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023" y="3635729"/>
              <a:ext cx="3280459" cy="2496853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2350588" y="5240539"/>
              <a:ext cx="122501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mesh 2.6e7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16200000">
              <a:off x="189612" y="4628274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dE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/E (%)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876559" y="3674168"/>
              <a:ext cx="375424" cy="22159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1</a:t>
              </a:r>
            </a:p>
            <a:p>
              <a:endParaRPr kumimoji="1" lang="en-US" altLang="ja-JP" sz="3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0</a:t>
              </a:r>
            </a:p>
            <a:p>
              <a:endParaRPr lang="en-US" altLang="ja-JP" sz="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-1</a:t>
              </a:r>
            </a:p>
            <a:p>
              <a:endParaRPr lang="en-US" altLang="ja-JP" sz="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-2</a:t>
              </a:r>
            </a:p>
            <a:p>
              <a:endParaRPr lang="en-US" altLang="ja-JP" sz="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-3</a:t>
              </a:r>
            </a:p>
            <a:p>
              <a:endParaRPr lang="en-US" altLang="ja-JP" sz="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-4</a:t>
              </a:r>
            </a:p>
            <a:p>
              <a:endParaRPr lang="en-US" altLang="ja-JP" sz="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-5</a:t>
              </a:r>
            </a:p>
            <a:p>
              <a:endParaRPr lang="en-US" altLang="ja-JP" sz="3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-6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031329" y="5766421"/>
              <a:ext cx="3702596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-100  400  900  1400  1900  2400</a:t>
              </a:r>
            </a:p>
            <a:p>
              <a:endParaRPr kumimoji="1" lang="en-US" altLang="ja-JP" sz="3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262844" y="6039040"/>
              <a:ext cx="8370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z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(mm)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287287" y="3567141"/>
            <a:ext cx="3642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 distribution along beam axis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480050" y="5272407"/>
            <a:ext cx="2202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T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arget </a:t>
            </a:r>
          </a:p>
          <a:p>
            <a:r>
              <a:rPr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dE</a:t>
            </a:r>
            <a:r>
              <a:rPr 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/E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&lt;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5.0%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770603" y="4195189"/>
            <a:ext cx="32067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&lt;Resonant frequency&gt;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200.52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MHz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  (Tuners was insert 20mm)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64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Parts after machining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2" descr="V:\_超電\_超電_\_Job_山形\10_RFQ\102_実機\20150323_写真\マイナーベイン上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54" y="2310062"/>
            <a:ext cx="4768628" cy="3576471"/>
          </a:xfrm>
          <a:prstGeom prst="rect">
            <a:avLst/>
          </a:prstGeom>
          <a:noFill/>
        </p:spPr>
      </p:pic>
      <p:pic>
        <p:nvPicPr>
          <p:cNvPr id="6" name="Picture 3" descr="V:\_超電\_超電_\_Job_山形\10_RFQ\102_実機\20150323_写真\メジャーベー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8085" y="897657"/>
            <a:ext cx="4820904" cy="3017318"/>
          </a:xfrm>
          <a:prstGeom prst="rect">
            <a:avLst/>
          </a:prstGeom>
          <a:noFill/>
        </p:spPr>
      </p:pic>
      <p:pic>
        <p:nvPicPr>
          <p:cNvPr id="7" name="Picture 2" descr="C:\Users\Administrator\Documents\sk\成果展\2015_PIC展_RFQ断面図比較_新型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84962" y="4308567"/>
            <a:ext cx="1328019" cy="14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/>
          <p:cNvCxnSpPr/>
          <p:nvPr/>
        </p:nvCxnSpPr>
        <p:spPr bwMode="auto">
          <a:xfrm flipH="1" flipV="1">
            <a:off x="4644192" y="4716381"/>
            <a:ext cx="2213808" cy="789069"/>
          </a:xfrm>
          <a:prstGeom prst="line">
            <a:avLst/>
          </a:prstGeom>
          <a:solidFill>
            <a:srgbClr val="9999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直線コネクタ 8"/>
          <p:cNvCxnSpPr/>
          <p:nvPr/>
        </p:nvCxnSpPr>
        <p:spPr bwMode="auto">
          <a:xfrm flipH="1" flipV="1">
            <a:off x="7194884" y="3573463"/>
            <a:ext cx="291766" cy="1436687"/>
          </a:xfrm>
          <a:prstGeom prst="line">
            <a:avLst/>
          </a:prstGeom>
          <a:solidFill>
            <a:srgbClr val="9999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245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Assembly and vacuum leak test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075" y="1371601"/>
            <a:ext cx="4596062" cy="344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0968" y="2841117"/>
            <a:ext cx="4741445" cy="34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409075" y="1002269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Assembly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0763" y="2471785"/>
            <a:ext cx="212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Vacuum leak test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74149" y="1772615"/>
            <a:ext cx="6735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H="1">
            <a:off x="3374149" y="2080392"/>
            <a:ext cx="159627" cy="3693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3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Resonant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frequency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measurement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6167" y="1544082"/>
            <a:ext cx="472783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itchFamily="18" charset="0"/>
              </a:rPr>
              <a:t>In vacuum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f = 198.863MHz (3D calc.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199.0 Hz)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Century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Q = 12197 (2D calc. </a:t>
            </a:r>
            <a:r>
              <a:rPr lang="en-US" altLang="zh-TW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13400)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Loss = -57.476dB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　　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@ 2.5 x 10-3 </a:t>
            </a:r>
            <a:r>
              <a:rPr kumimoji="1" lang="en-US" altLang="ja-JP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Torr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 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明朝" pitchFamily="17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明朝" pitchFamily="17" charset="-128"/>
              </a:rPr>
              <a:t>In 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f=198.8317MHz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Q=12000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　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Century" pitchFamily="18" charset="0"/>
              </a:rPr>
              <a:t>Loss=-57.712dB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*no</a:t>
            </a:r>
            <a:r>
              <a:rPr kumimoji="1" lang="en-US" altLang="ja-JP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itchFamily="50" charset="-128"/>
              </a:rPr>
              <a:t> tuner (with blank flange)</a:t>
            </a: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itchFamily="50" charset="-128"/>
            </a:endParaRPr>
          </a:p>
        </p:txBody>
      </p:sp>
      <p:pic>
        <p:nvPicPr>
          <p:cNvPr id="6" name="図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" r="17828" b="3913"/>
          <a:stretch/>
        </p:blipFill>
        <p:spPr bwMode="auto">
          <a:xfrm>
            <a:off x="382034" y="1636519"/>
            <a:ext cx="3711018" cy="3231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03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Low power test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1050984"/>
            <a:ext cx="2964489" cy="296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正方形/長方形 8"/>
          <p:cNvSpPr/>
          <p:nvPr/>
        </p:nvSpPr>
        <p:spPr>
          <a:xfrm>
            <a:off x="704040" y="4851165"/>
            <a:ext cx="2598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Target</a:t>
            </a:r>
          </a:p>
          <a:p>
            <a:r>
              <a:rPr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dE</a:t>
            </a:r>
            <a:r>
              <a:rPr 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/E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&lt; 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5.0%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053436"/>
              </p:ext>
            </p:extLst>
          </p:nvPr>
        </p:nvGraphicFramePr>
        <p:xfrm>
          <a:off x="5361711" y="4328213"/>
          <a:ext cx="3517505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07">
                  <a:extLst>
                    <a:ext uri="{9D8B030D-6E8A-4147-A177-3AD203B41FA5}">
                      <a16:colId xmlns:a16="http://schemas.microsoft.com/office/drawing/2014/main" val="1134197555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3822949182"/>
                    </a:ext>
                  </a:extLst>
                </a:gridCol>
                <a:gridCol w="1231507">
                  <a:extLst>
                    <a:ext uri="{9D8B030D-6E8A-4147-A177-3AD203B41FA5}">
                      <a16:colId xmlns:a16="http://schemas.microsoft.com/office/drawing/2014/main" val="1776213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tuner</a:t>
                      </a:r>
                    </a:p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(mm)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Measurement</a:t>
                      </a:r>
                    </a:p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(MHz)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Simulation</a:t>
                      </a:r>
                    </a:p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(MHz)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95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199.385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199.00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7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200.405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200.538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2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201.697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202.242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44626"/>
                  </a:ext>
                </a:extLst>
              </a:tr>
            </a:tbl>
          </a:graphicData>
        </a:graphic>
      </p:graphicFrame>
      <p:grpSp>
        <p:nvGrpSpPr>
          <p:cNvPr id="13" name="グループ化 12"/>
          <p:cNvGrpSpPr/>
          <p:nvPr/>
        </p:nvGrpSpPr>
        <p:grpSpPr>
          <a:xfrm>
            <a:off x="179246" y="1356185"/>
            <a:ext cx="5434154" cy="3359042"/>
            <a:chOff x="5510214" y="893898"/>
            <a:chExt cx="3547159" cy="2370646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10214" y="893898"/>
              <a:ext cx="3238371" cy="237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8153557" y="950507"/>
              <a:ext cx="903816" cy="7602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quadrant 1</a:t>
              </a:r>
            </a:p>
            <a:p>
              <a:r>
                <a: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quadrant </a:t>
              </a:r>
              <a:r>
                <a: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quadrant </a:t>
              </a:r>
              <a:r>
                <a: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quadrant 4</a:t>
              </a:r>
              <a:endPara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810043" y="4393872"/>
            <a:ext cx="18469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beam axis [mm]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226988" y="2749798"/>
            <a:ext cx="95891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dE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/E</a:t>
            </a:r>
            <a:r>
              <a:rPr kumimoji="1" lang="en-US" altLang="ja-JP" sz="1600" dirty="0" smtClean="0"/>
              <a:t> [%]</a:t>
            </a:r>
            <a:endParaRPr kumimoji="1" lang="ja-JP" altLang="en-US" sz="1600" dirty="0"/>
          </a:p>
        </p:txBody>
      </p:sp>
      <p:sp>
        <p:nvSpPr>
          <p:cNvPr id="4" name="正方形/長方形 3"/>
          <p:cNvSpPr/>
          <p:nvPr/>
        </p:nvSpPr>
        <p:spPr>
          <a:xfrm>
            <a:off x="5229245" y="5161598"/>
            <a:ext cx="3738871" cy="4298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8270" y="5757287"/>
            <a:ext cx="197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osition of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operation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flipH="1">
            <a:off x="4722584" y="5376543"/>
            <a:ext cx="506662" cy="378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04040" y="2386824"/>
            <a:ext cx="360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800100" y="3617508"/>
            <a:ext cx="360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400100" y="2439616"/>
            <a:ext cx="0" cy="117789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4304040" y="2799216"/>
            <a:ext cx="83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140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5.0%</a:t>
            </a:r>
            <a:endParaRPr lang="ja-JP" altLang="en-US" sz="1400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334704" y="2598315"/>
            <a:ext cx="4897366" cy="4100835"/>
            <a:chOff x="4334704" y="2598315"/>
            <a:chExt cx="4897366" cy="4100835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4334704" y="2598315"/>
              <a:ext cx="4897366" cy="4100835"/>
              <a:chOff x="9304177" y="1654142"/>
              <a:chExt cx="4897366" cy="4100835"/>
            </a:xfrm>
          </p:grpSpPr>
          <p:sp>
            <p:nvSpPr>
              <p:cNvPr id="28" name="正方形/長方形 27"/>
              <p:cNvSpPr/>
              <p:nvPr/>
            </p:nvSpPr>
            <p:spPr>
              <a:xfrm>
                <a:off x="9304177" y="1654142"/>
                <a:ext cx="4693777" cy="41008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27" name="図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9363" y="2615815"/>
                <a:ext cx="3922683" cy="2931328"/>
              </a:xfrm>
              <a:prstGeom prst="rect">
                <a:avLst/>
              </a:prstGeom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9304177" y="1900849"/>
                <a:ext cx="4897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E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lectric field measurement</a:t>
                </a:r>
                <a:r>
                  <a:rPr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using Teflon piece</a:t>
                </a:r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endPara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2773516" y="2641995"/>
                <a:ext cx="12244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Teflon piece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2" name="直線コネクタ 31"/>
              <p:cNvCxnSpPr/>
              <p:nvPr/>
            </p:nvCxnSpPr>
            <p:spPr>
              <a:xfrm flipH="1">
                <a:off x="12647957" y="2977585"/>
                <a:ext cx="661826" cy="88492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9958278" y="3685241"/>
                <a:ext cx="464256" cy="213473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テキスト ボックス 37"/>
              <p:cNvSpPr txBox="1"/>
              <p:nvPr/>
            </p:nvSpPr>
            <p:spPr>
              <a:xfrm>
                <a:off x="9459379" y="3345788"/>
                <a:ext cx="48923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line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4921089" y="6121984"/>
              <a:ext cx="37353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L</a:t>
              </a:r>
              <a:r>
                <a:rPr lang="en-US" altLang="ja-JP" dirty="0" smtClean="0"/>
                <a:t>ine was sagged by weight of Teflon 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21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Introduction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1320800" y="2204403"/>
            <a:ext cx="6151025" cy="664797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Laser Ion Source (LIS)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1320800" y="3103025"/>
            <a:ext cx="6151025" cy="664797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RFQ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0"/>
          </p:nvPr>
        </p:nvSpPr>
        <p:spPr>
          <a:xfrm>
            <a:off x="1320800" y="4008018"/>
            <a:ext cx="6151025" cy="664797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Beam accelerating test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2"/>
          </p:nvPr>
        </p:nvSpPr>
        <p:spPr>
          <a:xfrm>
            <a:off x="1320800" y="4888314"/>
            <a:ext cx="6151025" cy="664797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Future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Plan for LIS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</a:rPr>
              <a:t>Contents</a:t>
            </a:r>
            <a:endParaRPr kumimoji="1" lang="ja-JP" altLang="en-US" dirty="0">
              <a:latin typeface="Meiryo UI" panose="020B0604030504040204" pitchFamily="50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>
          <a:xfrm>
            <a:off x="468313" y="2167647"/>
            <a:ext cx="709613" cy="73866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468313" y="3058126"/>
            <a:ext cx="709613" cy="73866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03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9"/>
          </p:nvPr>
        </p:nvSpPr>
        <p:spPr>
          <a:xfrm>
            <a:off x="468313" y="3948605"/>
            <a:ext cx="709613" cy="73866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04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1"/>
          </p:nvPr>
        </p:nvSpPr>
        <p:spPr>
          <a:xfrm>
            <a:off x="468313" y="4843415"/>
            <a:ext cx="709613" cy="73866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05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プレースホルダー 15"/>
          <p:cNvSpPr txBox="1">
            <a:spLocks/>
          </p:cNvSpPr>
          <p:nvPr/>
        </p:nvSpPr>
        <p:spPr bwMode="gray">
          <a:xfrm>
            <a:off x="1335625" y="5842477"/>
            <a:ext cx="6151025" cy="664797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algn="l" defTabSz="91422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610933" algn="l"/>
              </a:tabLst>
              <a:defRPr kumimoji="1" lang="ja-JP" alt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Summary</a:t>
            </a:r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4"/>
          <p:cNvSpPr txBox="1">
            <a:spLocks/>
          </p:cNvSpPr>
          <p:nvPr/>
        </p:nvSpPr>
        <p:spPr bwMode="gray">
          <a:xfrm>
            <a:off x="483138" y="5797578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10658" indent="0" algn="l" defTabSz="914228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lang="ja-JP" altLang="en-US" sz="4000" kern="1200" dirty="0" smtClean="0">
                <a:solidFill>
                  <a:schemeClr val="accent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9761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Solid state amplifier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r="18896" b="8014"/>
          <a:stretch/>
        </p:blipFill>
        <p:spPr bwMode="auto">
          <a:xfrm>
            <a:off x="1137684" y="1605295"/>
            <a:ext cx="2392326" cy="451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60417"/>
              </p:ext>
            </p:extLst>
          </p:nvPr>
        </p:nvGraphicFramePr>
        <p:xfrm>
          <a:off x="4230688" y="1484085"/>
          <a:ext cx="4187691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37031">
                  <a:extLst>
                    <a:ext uri="{9D8B030D-6E8A-4147-A177-3AD203B41FA5}">
                      <a16:colId xmlns:a16="http://schemas.microsoft.com/office/drawing/2014/main" val="2445009542"/>
                    </a:ext>
                  </a:extLst>
                </a:gridCol>
                <a:gridCol w="2250660">
                  <a:extLst>
                    <a:ext uri="{9D8B030D-6E8A-4147-A177-3AD203B41FA5}">
                      <a16:colId xmlns:a16="http://schemas.microsoft.com/office/drawing/2014/main" val="2652957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Frequency range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r>
                        <a:rPr kumimoji="1" lang="ja-JP" altLang="en-US" sz="1600" b="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600" b="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± 0.2 MHz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4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Power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 kW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64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Max duty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1.0 %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Size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740×1300×2100</a:t>
                      </a:r>
                      <a:r>
                        <a:rPr kumimoji="1" lang="ja-JP" altLang="en-US" sz="16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㎜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975797"/>
                  </a:ext>
                </a:extLst>
              </a:tr>
            </a:tbl>
          </a:graphicData>
        </a:graphic>
      </p:graphicFrame>
      <p:grpSp>
        <p:nvGrpSpPr>
          <p:cNvPr id="4" name="グループ化 3"/>
          <p:cNvGrpSpPr/>
          <p:nvPr/>
        </p:nvGrpSpPr>
        <p:grpSpPr>
          <a:xfrm>
            <a:off x="4061887" y="3329197"/>
            <a:ext cx="4769376" cy="2771775"/>
            <a:chOff x="3931712" y="3312355"/>
            <a:chExt cx="4769376" cy="277177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931712" y="3312355"/>
              <a:ext cx="4769376" cy="2771775"/>
              <a:chOff x="3931712" y="3312355"/>
              <a:chExt cx="4769376" cy="2771775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00513" y="3312355"/>
                <a:ext cx="4600575" cy="277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テキスト ボックス 9"/>
              <p:cNvSpPr txBox="1"/>
              <p:nvPr/>
            </p:nvSpPr>
            <p:spPr>
              <a:xfrm>
                <a:off x="4749578" y="3418951"/>
                <a:ext cx="330244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Frequency characteristics (@15kW)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5802495" y="5717630"/>
                <a:ext cx="168276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Frequency (MHz)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3003914" y="4624242"/>
                <a:ext cx="216337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      Efficiency (%)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4632389" y="5409853"/>
              <a:ext cx="40229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   198      199       200       201      202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4340688" y="3713286"/>
            <a:ext cx="56229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90</a:t>
            </a: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80</a:t>
            </a:r>
          </a:p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70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60</a:t>
            </a:r>
          </a:p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50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40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7112000" y="4105322"/>
            <a:ext cx="50800" cy="609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774054" y="4666170"/>
            <a:ext cx="1937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operation frequency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4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Beam accelerating test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6585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Setup for beam accelera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ting test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7218" y="5575990"/>
            <a:ext cx="3209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Length from LIS to RFQ : 4.5m</a:t>
            </a:r>
          </a:p>
          <a:p>
            <a:pPr marL="0" indent="0">
              <a:buNone/>
            </a:pP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 ※without beam analysis section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207218" y="1039212"/>
            <a:ext cx="4821512" cy="2914286"/>
            <a:chOff x="1350164" y="1489089"/>
            <a:chExt cx="7463077" cy="4510937"/>
          </a:xfrm>
        </p:grpSpPr>
        <p:pic>
          <p:nvPicPr>
            <p:cNvPr id="4" name="Picture 3" descr="C:\Users\Administrator\Documents\期初集会資料\写真\DSC_3656a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0164" y="1489089"/>
              <a:ext cx="7463077" cy="451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/>
            <p:cNvSpPr/>
            <p:nvPr/>
          </p:nvSpPr>
          <p:spPr>
            <a:xfrm>
              <a:off x="1733177" y="5007220"/>
              <a:ext cx="1236543" cy="571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ja-JP" sz="18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LIS</a:t>
              </a:r>
              <a:endPara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799193" y="1795617"/>
              <a:ext cx="1310090" cy="571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ja-JP" sz="18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RFQ</a:t>
              </a:r>
              <a:endPara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577732" y="1640488"/>
              <a:ext cx="2503970" cy="5716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ja-JP" sz="18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RF </a:t>
              </a: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amplifier</a:t>
              </a:r>
              <a:endPara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855574" y="2885933"/>
            <a:ext cx="5103259" cy="3435171"/>
            <a:chOff x="2952765" y="2400920"/>
            <a:chExt cx="5511613" cy="3674408"/>
          </a:xfrm>
        </p:grpSpPr>
        <p:pic>
          <p:nvPicPr>
            <p:cNvPr id="10" name="Picture 2" descr="C:\Users\Administrator\Documents\期初集会資料\写真\DSC_3801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65" y="2400920"/>
              <a:ext cx="5511613" cy="367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正方形/長方形 10"/>
            <p:cNvSpPr/>
            <p:nvPr/>
          </p:nvSpPr>
          <p:spPr>
            <a:xfrm>
              <a:off x="7030050" y="2487432"/>
              <a:ext cx="548376" cy="395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FC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243042" y="4799719"/>
              <a:ext cx="1179778" cy="395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Magnet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" name="右矢印 12"/>
            <p:cNvSpPr/>
            <p:nvPr/>
          </p:nvSpPr>
          <p:spPr bwMode="auto">
            <a:xfrm rot="5400000">
              <a:off x="6799793" y="3289617"/>
              <a:ext cx="985618" cy="292937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右矢印 13"/>
            <p:cNvSpPr/>
            <p:nvPr/>
          </p:nvSpPr>
          <p:spPr bwMode="auto">
            <a:xfrm rot="18900000">
              <a:off x="3918544" y="4650973"/>
              <a:ext cx="1016645" cy="26367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728612" y="5039477"/>
              <a:ext cx="738582" cy="395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CT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6" name="右矢印 15"/>
            <p:cNvSpPr/>
            <p:nvPr/>
          </p:nvSpPr>
          <p:spPr bwMode="auto">
            <a:xfrm rot="13989519">
              <a:off x="6914830" y="4489798"/>
              <a:ext cx="645711" cy="272379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200158" y="5010108"/>
              <a:ext cx="593745" cy="395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メイリオ" panose="020B0604030504040204" pitchFamily="50" charset="-128"/>
                </a:rPr>
                <a:t>Slit</a:t>
              </a:r>
              <a:endPara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257800" y="2476162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Beam Analysis section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24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Result of accelerating test (1)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7708" y="96426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Typical C6+ signal measured by FC</a:t>
            </a:r>
            <a:endParaRPr lang="ja-JP" altLang="en-US" sz="20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9" name="図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47510" r="47499" b="6062"/>
          <a:stretch/>
        </p:blipFill>
        <p:spPr bwMode="auto">
          <a:xfrm>
            <a:off x="125876" y="2217749"/>
            <a:ext cx="3690651" cy="2567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633187" y="2420930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C6+ @FC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3952838" y="2346693"/>
            <a:ext cx="5045424" cy="2309941"/>
            <a:chOff x="-62193" y="2232885"/>
            <a:chExt cx="5045424" cy="2309941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333386" y="4134239"/>
              <a:ext cx="772400" cy="40586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193" y="2232885"/>
              <a:ext cx="5045424" cy="2309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正方形/長方形 13"/>
            <p:cNvSpPr/>
            <p:nvPr/>
          </p:nvSpPr>
          <p:spPr>
            <a:xfrm>
              <a:off x="2752357" y="2249018"/>
              <a:ext cx="863679" cy="28636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419786" y="3859130"/>
              <a:ext cx="1504887" cy="34016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647627" y="5328506"/>
            <a:ext cx="678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Peak current of 10mA 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C6+ </a:t>
            </a:r>
            <a:r>
              <a:rPr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ions were accelerated by RFQ.</a:t>
            </a:r>
            <a:endParaRPr lang="en-US" altLang="ja-JP" sz="1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7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585799" y="4029464"/>
            <a:ext cx="3914090" cy="2831976"/>
            <a:chOff x="738199" y="4029464"/>
            <a:chExt cx="3914090" cy="283197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738199" y="4029464"/>
              <a:ext cx="3914090" cy="2831976"/>
              <a:chOff x="1309699" y="4029464"/>
              <a:chExt cx="3914090" cy="283197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4" t="44136" r="44635" b="5956"/>
              <a:stretch/>
            </p:blipFill>
            <p:spPr bwMode="auto">
              <a:xfrm>
                <a:off x="1309699" y="4029464"/>
                <a:ext cx="3914090" cy="2708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正方形/長方形 8"/>
              <p:cNvSpPr/>
              <p:nvPr/>
            </p:nvSpPr>
            <p:spPr>
              <a:xfrm>
                <a:off x="4066501" y="4489447"/>
                <a:ext cx="6600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ja-JP" sz="18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</a:t>
                </a:r>
                <a:r>
                  <a:rPr lang="en-US" altLang="ja-JP" sz="1800" baseline="300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6+</a:t>
                </a:r>
                <a:endParaRPr lang="en-US" altLang="ja-JP" sz="18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3143964" y="5834219"/>
                <a:ext cx="7803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 smtClean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5%</a:t>
                </a:r>
                <a:endPara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cxnSp>
            <p:nvCxnSpPr>
              <p:cNvPr id="24" name="直線矢印コネクタ 23"/>
              <p:cNvCxnSpPr/>
              <p:nvPr/>
            </p:nvCxnSpPr>
            <p:spPr>
              <a:xfrm>
                <a:off x="2653090" y="6172773"/>
                <a:ext cx="1413411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1626329" y="6331242"/>
                <a:ext cx="359746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0.57</a:t>
                </a:r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 0.58  0.59  0.6  0.61  0.62  0.63</a:t>
                </a:r>
              </a:p>
              <a:p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2550190" y="6522886"/>
                <a:ext cx="177965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Energy [MeV/u]</a:t>
                </a:r>
                <a:endPara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13" name="直線コネクタ 12"/>
            <p:cNvCxnSpPr/>
            <p:nvPr/>
          </p:nvCxnSpPr>
          <p:spPr>
            <a:xfrm flipV="1">
              <a:off x="2081590" y="4338673"/>
              <a:ext cx="0" cy="199256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3500141" y="4280561"/>
              <a:ext cx="0" cy="1992569"/>
            </a:xfrm>
            <a:prstGeom prst="line">
              <a:avLst/>
            </a:prstGeom>
            <a:ln w="95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Result of accelerating test (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33386" y="3981839"/>
            <a:ext cx="772400" cy="4058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40069" y="4922448"/>
            <a:ext cx="20746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&lt;Test condition&gt;</a:t>
            </a: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LIS: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Laser      1.7J</a:t>
            </a: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HV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  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40 kV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Sol         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1.2 A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   Nozzle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Φ</a:t>
            </a:r>
            <a:endParaRPr lang="en-US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RF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89kW</a:t>
            </a: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S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lit=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±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0.9mm</a:t>
            </a:r>
            <a:endParaRPr kumimoji="1"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4781" y="71685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Dependence of  number of ions on </a:t>
            </a:r>
            <a:r>
              <a:rPr lang="en-US" altLang="ja-JP" sz="20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RF power </a:t>
            </a:r>
            <a:endParaRPr lang="ja-JP" altLang="en-US" sz="20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303262" y="2248393"/>
            <a:ext cx="168353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&lt;Test condition&gt;</a:t>
            </a:r>
          </a:p>
          <a:p>
            <a:r>
              <a:rPr 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L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aser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1.7 J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HV         40 kV</a:t>
            </a:r>
          </a:p>
          <a:p>
            <a:r>
              <a:rPr 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ol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1.2 A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Nozzle 	</a:t>
            </a:r>
            <a:r>
              <a:rPr 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Φ</a:t>
            </a:r>
            <a:endParaRPr kumimoji="1" lang="ja-JP" altLang="en-US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413436" y="1452004"/>
            <a:ext cx="3920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About 1.8e10 particles per pulse were constant above 80kW.</a:t>
            </a:r>
            <a:endParaRPr lang="en-US" altLang="ja-JP" sz="1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13436" y="2940164"/>
            <a:ext cx="1831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Target value for 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cancer therapy</a:t>
            </a:r>
          </a:p>
          <a:p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(1e10 </a:t>
            </a:r>
            <a:r>
              <a:rPr kumimoji="1" lang="en-US" altLang="ja-JP" sz="16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ppp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708" y="3939279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Energy distribution</a:t>
            </a:r>
            <a:endParaRPr lang="ja-JP" altLang="en-US" sz="20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66828" y="1028038"/>
            <a:ext cx="4409261" cy="2973517"/>
            <a:chOff x="814528" y="1028038"/>
            <a:chExt cx="4409261" cy="2973517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4" t="45380" r="48745" b="5775"/>
            <a:stretch/>
          </p:blipFill>
          <p:spPr bwMode="auto">
            <a:xfrm>
              <a:off x="1122305" y="1028038"/>
              <a:ext cx="3745848" cy="2866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テキスト ボックス 18"/>
            <p:cNvSpPr txBox="1"/>
            <p:nvPr/>
          </p:nvSpPr>
          <p:spPr>
            <a:xfrm rot="16200000">
              <a:off x="290891" y="1640599"/>
              <a:ext cx="1355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∫</a:t>
              </a:r>
              <a:r>
                <a:rPr lang="en-US" altLang="ja-JP" sz="14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dI×dt</a:t>
              </a:r>
              <a:r>
                <a:rPr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/e/6)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flipV="1">
              <a:off x="1649186" y="2910113"/>
              <a:ext cx="3574603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803390" y="3412598"/>
              <a:ext cx="298350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  60     80     100    120    140</a:t>
              </a:r>
            </a:p>
            <a:p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443540" y="3663001"/>
              <a:ext cx="22829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input RF power [kW]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4342477" y="3948903"/>
            <a:ext cx="2514121" cy="2732087"/>
            <a:chOff x="4513927" y="3910803"/>
            <a:chExt cx="2514121" cy="2732087"/>
          </a:xfrm>
        </p:grpSpPr>
        <p:grpSp>
          <p:nvGrpSpPr>
            <p:cNvPr id="27" name="グループ化 26"/>
            <p:cNvGrpSpPr/>
            <p:nvPr/>
          </p:nvGrpSpPr>
          <p:grpSpPr>
            <a:xfrm>
              <a:off x="4513927" y="3910803"/>
              <a:ext cx="2514121" cy="2732087"/>
              <a:chOff x="4485351" y="3910803"/>
              <a:chExt cx="2849563" cy="2732087"/>
            </a:xfrm>
          </p:grpSpPr>
          <p:pic>
            <p:nvPicPr>
              <p:cNvPr id="1026" name="図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5351" y="3910803"/>
                <a:ext cx="2849563" cy="2732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1" name="直線矢印コネクタ 10"/>
              <p:cNvCxnSpPr/>
              <p:nvPr/>
            </p:nvCxnSpPr>
            <p:spPr>
              <a:xfrm flipH="1" flipV="1">
                <a:off x="4968919" y="6172773"/>
                <a:ext cx="88183" cy="1514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 flipV="1">
                <a:off x="5099668" y="4222870"/>
                <a:ext cx="0" cy="1992569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/>
              <p:cNvCxnSpPr/>
              <p:nvPr/>
            </p:nvCxnSpPr>
            <p:spPr>
              <a:xfrm flipV="1">
                <a:off x="6747493" y="4255949"/>
                <a:ext cx="0" cy="1992569"/>
              </a:xfrm>
              <a:prstGeom prst="line">
                <a:avLst/>
              </a:prstGeom>
              <a:ln w="952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直線矢印コネクタ 32"/>
            <p:cNvCxnSpPr/>
            <p:nvPr/>
          </p:nvCxnSpPr>
          <p:spPr>
            <a:xfrm>
              <a:off x="5027353" y="6082106"/>
              <a:ext cx="141341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/>
            <p:cNvSpPr/>
            <p:nvPr/>
          </p:nvSpPr>
          <p:spPr>
            <a:xfrm>
              <a:off x="5504329" y="5792101"/>
              <a:ext cx="7803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5%</a:t>
              </a: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4" name="テキスト ボックス 33"/>
          <p:cNvSpPr txBox="1"/>
          <p:nvPr/>
        </p:nvSpPr>
        <p:spPr>
          <a:xfrm>
            <a:off x="4578874" y="6563303"/>
            <a:ext cx="21570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Simulation by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LINACS v02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019354" y="3910803"/>
            <a:ext cx="1276107" cy="318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6596248" y="4016184"/>
            <a:ext cx="3208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good agreement with measurement and simulation</a:t>
            </a:r>
            <a:endParaRPr lang="en-US" altLang="ja-JP" sz="1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4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Future Plan for LIS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0305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New LIS for 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safe and compact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44" y="871594"/>
            <a:ext cx="5973756" cy="336346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80981" y="4101706"/>
            <a:ext cx="91344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Parameter</a:t>
            </a: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Laser wave length		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Nd:YAG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1064 nm</a:t>
            </a: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Maximum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l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aser power		1.6 J</a:t>
            </a: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Repetition rate		1 Hz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(depend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on laser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repetition rate)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Focal length of lens		200 mm</a:t>
            </a: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Maximum </a:t>
            </a:r>
            <a: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accelerating </a:t>
            </a:r>
            <a:r>
              <a:rPr kumimoji="1"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voltage	40 kV (outer chamber </a:t>
            </a: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is earth, </a:t>
            </a:r>
            <a:endParaRPr lang="en-US" altLang="ja-JP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                          inner chamber is charged </a:t>
            </a:r>
            <a:r>
              <a:rPr kumimoji="1"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en-US" altLang="ja-JP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  Target diameter		150 mm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Size				1500x01500x1500 mm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20407" y="3585930"/>
            <a:ext cx="27943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remote control </a:t>
            </a:r>
            <a:r>
              <a:rPr kumimoji="1"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opane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コネクタ 5"/>
          <p:cNvCxnSpPr>
            <a:stCxn id="4" idx="0"/>
          </p:cNvCxnSpPr>
          <p:nvPr/>
        </p:nvCxnSpPr>
        <p:spPr>
          <a:xfrm flipH="1" flipV="1">
            <a:off x="7297624" y="3112478"/>
            <a:ext cx="419961" cy="47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4"/>
          </p:nvPr>
        </p:nvSpPr>
        <p:spPr>
          <a:xfrm>
            <a:off x="468000" y="962844"/>
            <a:ext cx="8208000" cy="468000"/>
          </a:xfrm>
        </p:spPr>
        <p:txBody>
          <a:bodyPr/>
          <a:lstStyle/>
          <a:p>
            <a:r>
              <a:rPr kumimoji="1" lang="en-US" altLang="ja-JP" sz="2400" dirty="0" smtClean="0">
                <a:latin typeface="Meiryo UI" panose="020B0604030504040204" pitchFamily="50" charset="-128"/>
              </a:rPr>
              <a:t>Integrated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t</a:t>
            </a:r>
            <a:r>
              <a:rPr kumimoji="1" lang="en-US" altLang="ja-JP" sz="2400" dirty="0" smtClean="0">
                <a:latin typeface="Meiryo UI" panose="020B0604030504040204" pitchFamily="50" charset="-128"/>
              </a:rPr>
              <a:t>iming system</a:t>
            </a:r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Control panel of LIS</a:t>
            </a:r>
            <a:endParaRPr kumimoji="1" lang="ja-JP" altLang="en-US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9" y="1652754"/>
            <a:ext cx="8919221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5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Study to generate highly charged ions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324542" y="971575"/>
            <a:ext cx="8530857" cy="468000"/>
          </a:xfrm>
        </p:spPr>
        <p:txBody>
          <a:bodyPr/>
          <a:lstStyle/>
          <a:p>
            <a:r>
              <a:rPr lang="en-US" altLang="ja-JP" sz="2400" dirty="0" smtClean="0">
                <a:latin typeface="Meiryo UI" panose="020B0604030504040204" pitchFamily="50" charset="-128"/>
              </a:rPr>
              <a:t>TOF signal by MCP from past measurement</a:t>
            </a:r>
            <a:endParaRPr lang="en-US" altLang="ja-JP" sz="2400" dirty="0">
              <a:latin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</a:endParaRPr>
          </a:p>
          <a:p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40" y="1815286"/>
            <a:ext cx="3845080" cy="192040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119" y="1815286"/>
            <a:ext cx="3836545" cy="192040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542" y="3958653"/>
            <a:ext cx="3836545" cy="1920407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6139543" y="4111404"/>
            <a:ext cx="1927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Laser energy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1.6J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2"/>
          <p:cNvSpPr txBox="1">
            <a:spLocks/>
          </p:cNvSpPr>
          <p:nvPr/>
        </p:nvSpPr>
        <p:spPr>
          <a:xfrm>
            <a:off x="377840" y="6102020"/>
            <a:ext cx="8530857" cy="468000"/>
          </a:xfrm>
          <a:prstGeom prst="rect">
            <a:avLst/>
          </a:prstGeom>
        </p:spPr>
        <p:txBody>
          <a:bodyPr l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Meiryo UI" panose="020B0604030504040204" pitchFamily="50" charset="-128"/>
              </a:rPr>
              <a:t>We just start to study for various ion production </a:t>
            </a:r>
          </a:p>
          <a:p>
            <a:r>
              <a:rPr lang="en-US" altLang="ja-JP" sz="2400" dirty="0">
                <a:latin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using new LIS.</a:t>
            </a:r>
          </a:p>
          <a:p>
            <a:endParaRPr lang="en-US" altLang="ja-JP" sz="2400" dirty="0" smtClean="0">
              <a:latin typeface="Meiryo UI" panose="020B0604030504040204" pitchFamily="50" charset="-128"/>
            </a:endParaRPr>
          </a:p>
          <a:p>
            <a:endParaRPr lang="ja-JP" altLang="en-US" sz="2400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0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Summary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2859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Introduction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01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63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Summary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723901" y="1230573"/>
            <a:ext cx="8420100" cy="468000"/>
          </a:xfrm>
        </p:spPr>
        <p:txBody>
          <a:bodyPr/>
          <a:lstStyle/>
          <a:p>
            <a:r>
              <a:rPr lang="en-US" altLang="ja-JP" sz="2400" b="1" dirty="0">
                <a:latin typeface="Meiryo UI" panose="020B0604030504040204" pitchFamily="50" charset="-128"/>
              </a:rPr>
              <a:t>C</a:t>
            </a:r>
            <a:r>
              <a:rPr lang="en-US" altLang="ja-JP" sz="2400" b="1" baseline="30000" dirty="0">
                <a:latin typeface="Meiryo UI" panose="020B0604030504040204" pitchFamily="50" charset="-128"/>
              </a:rPr>
              <a:t>6+</a:t>
            </a:r>
            <a:r>
              <a:rPr lang="en-US" altLang="ja-JP" sz="2400" b="1" dirty="0">
                <a:latin typeface="Meiryo UI" panose="020B0604030504040204" pitchFamily="50" charset="-128"/>
              </a:rPr>
              <a:t> </a:t>
            </a:r>
            <a:r>
              <a:rPr lang="en-US" altLang="ja-JP" sz="2400" b="1" dirty="0" smtClean="0">
                <a:latin typeface="Meiryo UI" panose="020B0604030504040204" pitchFamily="50" charset="-128"/>
              </a:rPr>
              <a:t>LIS &amp; RFQ were developed for carbon cancer therapy</a:t>
            </a:r>
          </a:p>
          <a:p>
            <a:r>
              <a:rPr lang="en-US" altLang="ja-JP" sz="2400" dirty="0" smtClean="0">
                <a:latin typeface="Meiryo UI" panose="020B0604030504040204" pitchFamily="50" charset="-128"/>
              </a:rPr>
              <a:t> </a:t>
            </a:r>
            <a:endParaRPr lang="en-US" altLang="ja-JP" sz="2400" dirty="0">
              <a:latin typeface="Meiryo UI" panose="020B0604030504040204" pitchFamily="50" charset="-128"/>
            </a:endParaRPr>
          </a:p>
          <a:p>
            <a:r>
              <a:rPr lang="en-US" altLang="ja-JP" sz="2400" dirty="0">
                <a:latin typeface="Meiryo UI" panose="020B0604030504040204" pitchFamily="50" charset="-128"/>
              </a:rPr>
              <a:t>  -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LIS was applied.</a:t>
            </a:r>
            <a:endParaRPr lang="en-US" altLang="ja-JP" sz="2400" dirty="0">
              <a:latin typeface="Meiryo UI" panose="020B0604030504040204" pitchFamily="50" charset="-128"/>
            </a:endParaRPr>
          </a:p>
          <a:p>
            <a:r>
              <a:rPr lang="en-US" altLang="ja-JP" sz="2400" dirty="0">
                <a:latin typeface="Meiryo UI" panose="020B0604030504040204" pitchFamily="50" charset="-128"/>
              </a:rPr>
              <a:t>  - </a:t>
            </a:r>
            <a:r>
              <a:rPr lang="en-GB" altLang="ja-JP" sz="2400" dirty="0" smtClean="0">
                <a:latin typeface="Meiryo UI" panose="020B0604030504040204" pitchFamily="50" charset="-128"/>
              </a:rPr>
              <a:t>RFQ with 3 parts assembly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was applied.</a:t>
            </a:r>
          </a:p>
          <a:p>
            <a:r>
              <a:rPr lang="en-US" altLang="ja-JP" sz="2400" dirty="0">
                <a:latin typeface="Meiryo UI" panose="020B0604030504040204" pitchFamily="50" charset="-128"/>
              </a:rPr>
              <a:t>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 - Solid state amplifier was applied.</a:t>
            </a:r>
            <a:endParaRPr lang="en-US" altLang="ja-JP" sz="2400" dirty="0">
              <a:latin typeface="Meiryo UI" panose="020B0604030504040204" pitchFamily="50" charset="-128"/>
            </a:endParaRPr>
          </a:p>
          <a:p>
            <a:r>
              <a:rPr lang="en-US" altLang="ja-JP" sz="2400" dirty="0" smtClean="0">
                <a:latin typeface="Meiryo UI" panose="020B0604030504040204" pitchFamily="50" charset="-128"/>
              </a:rPr>
              <a:t>  - C6+ beam was accelerated to 0.6MeV/u and with 1.8e10 particle per pulse.</a:t>
            </a:r>
          </a:p>
          <a:p>
            <a:endParaRPr lang="en-US" altLang="ja-JP" sz="2400" dirty="0">
              <a:latin typeface="Meiryo UI" panose="020B0604030504040204" pitchFamily="50" charset="-128"/>
            </a:endParaRPr>
          </a:p>
          <a:p>
            <a:endParaRPr lang="en-US" altLang="ja-JP" sz="2400" dirty="0">
              <a:latin typeface="Meiryo UI" panose="020B0604030504040204" pitchFamily="50" charset="-128"/>
            </a:endParaRPr>
          </a:p>
          <a:p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sp>
        <p:nvSpPr>
          <p:cNvPr id="7" name="フローチャート: 代替処理 6"/>
          <p:cNvSpPr/>
          <p:nvPr/>
        </p:nvSpPr>
        <p:spPr>
          <a:xfrm>
            <a:off x="1" y="4762500"/>
            <a:ext cx="9144000" cy="1314450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</a:rPr>
              <a:t>We are looking for new application of LIS. </a:t>
            </a:r>
          </a:p>
          <a:p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</a:rPr>
              <a:t>We 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</a:rPr>
              <a:t>are welcome any suggestion and </a:t>
            </a:r>
            <a:r>
              <a:rPr lang="en-US" altLang="ja-JP" sz="2800" b="1" dirty="0" smtClean="0">
                <a:solidFill>
                  <a:schemeClr val="bg1"/>
                </a:solidFill>
                <a:latin typeface="Meiryo UI" panose="020B0604030504040204" pitchFamily="50" charset="-128"/>
              </a:rPr>
              <a:t>proposal.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0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4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Accelerating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test (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61908" y="1234604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Nozzle 8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76405" y="125460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Nozzle 6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φ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0631" y="223236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CT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0631" y="4573646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4780" y="869252"/>
            <a:ext cx="8524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Dependence of current on laser energy from 0.5 to 1.7 J</a:t>
            </a:r>
            <a:endParaRPr lang="ja-JP" altLang="en-US" sz="20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909356" y="1632426"/>
            <a:ext cx="3540197" cy="2212342"/>
            <a:chOff x="909356" y="1748538"/>
            <a:chExt cx="3540197" cy="221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0325" y="1770578"/>
              <a:ext cx="3048000" cy="18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909356" y="1748538"/>
              <a:ext cx="601470" cy="1754326"/>
              <a:chOff x="909356" y="1748538"/>
              <a:chExt cx="601470" cy="1754326"/>
            </a:xfrm>
          </p:grpSpPr>
          <p:sp>
            <p:nvSpPr>
              <p:cNvPr id="14" name="テキスト ボックス 13"/>
              <p:cNvSpPr txBox="1"/>
              <p:nvPr/>
            </p:nvSpPr>
            <p:spPr>
              <a:xfrm>
                <a:off x="1133800" y="1748538"/>
                <a:ext cx="377026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0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 rot="16200000">
                <a:off x="679165" y="2427645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 (mA)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1422762" y="3441690"/>
              <a:ext cx="3026791" cy="519190"/>
              <a:chOff x="1422762" y="3441690"/>
              <a:chExt cx="3026791" cy="519190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1422762" y="3441690"/>
                <a:ext cx="30267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0        2        4        6        8       10 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2349032" y="3653103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 (</a:t>
                </a:r>
                <a:r>
                  <a:rPr lang="en-US" altLang="ja-JP" sz="1400" dirty="0" err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μ</a:t>
                </a:r>
                <a:r>
                  <a:rPr kumimoji="1" lang="en-US" altLang="ja-JP" sz="1400" dirty="0" err="1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sec</a:t>
                </a:r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48" name="グループ化 47"/>
          <p:cNvGrpSpPr/>
          <p:nvPr/>
        </p:nvGrpSpPr>
        <p:grpSpPr>
          <a:xfrm>
            <a:off x="4345567" y="1632426"/>
            <a:ext cx="3490840" cy="2252462"/>
            <a:chOff x="4345567" y="1748538"/>
            <a:chExt cx="3490840" cy="225246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89325" y="1770578"/>
              <a:ext cx="3048000" cy="18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グループ化 20"/>
            <p:cNvGrpSpPr/>
            <p:nvPr/>
          </p:nvGrpSpPr>
          <p:grpSpPr>
            <a:xfrm>
              <a:off x="4865722" y="3441690"/>
              <a:ext cx="2970685" cy="559310"/>
              <a:chOff x="4865722" y="3441690"/>
              <a:chExt cx="2970685" cy="559310"/>
            </a:xfrm>
          </p:grpSpPr>
          <p:sp>
            <p:nvSpPr>
              <p:cNvPr id="19" name="テキスト ボックス 18"/>
              <p:cNvSpPr txBox="1"/>
              <p:nvPr/>
            </p:nvSpPr>
            <p:spPr>
              <a:xfrm>
                <a:off x="4865722" y="3441690"/>
                <a:ext cx="297068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      </a:t>
                </a:r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2        4        6        8       10 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5739249" y="3693223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 (</a:t>
                </a:r>
                <a:r>
                  <a:rPr lang="en-US" altLang="ja-JP" sz="1400" dirty="0" err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μ</a:t>
                </a:r>
                <a:r>
                  <a:rPr kumimoji="1" lang="en-US" altLang="ja-JP" sz="1400" dirty="0" err="1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sec</a:t>
                </a:r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4345567" y="1748538"/>
              <a:ext cx="575232" cy="1754326"/>
              <a:chOff x="909356" y="1748538"/>
              <a:chExt cx="575232" cy="1754326"/>
            </a:xfrm>
          </p:grpSpPr>
          <p:sp>
            <p:nvSpPr>
              <p:cNvPr id="25" name="テキスト ボックス 24"/>
              <p:cNvSpPr txBox="1"/>
              <p:nvPr/>
            </p:nvSpPr>
            <p:spPr>
              <a:xfrm>
                <a:off x="1107562" y="1748538"/>
                <a:ext cx="377026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0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 rot="16200000">
                <a:off x="679165" y="2427645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 (mA)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39" name="グループ化 38"/>
          <p:cNvGrpSpPr/>
          <p:nvPr/>
        </p:nvGrpSpPr>
        <p:grpSpPr>
          <a:xfrm>
            <a:off x="914909" y="4001895"/>
            <a:ext cx="3503571" cy="2254470"/>
            <a:chOff x="914909" y="4308507"/>
            <a:chExt cx="3503571" cy="225447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60325" y="4328046"/>
              <a:ext cx="3048000" cy="18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7" name="グループ化 26"/>
            <p:cNvGrpSpPr/>
            <p:nvPr/>
          </p:nvGrpSpPr>
          <p:grpSpPr>
            <a:xfrm>
              <a:off x="1444589" y="6003667"/>
              <a:ext cx="2973891" cy="559310"/>
              <a:chOff x="4865722" y="3441690"/>
              <a:chExt cx="2973891" cy="559310"/>
            </a:xfrm>
          </p:grpSpPr>
          <p:sp>
            <p:nvSpPr>
              <p:cNvPr id="28" name="テキスト ボックス 27"/>
              <p:cNvSpPr txBox="1"/>
              <p:nvPr/>
            </p:nvSpPr>
            <p:spPr>
              <a:xfrm>
                <a:off x="4865722" y="3441690"/>
                <a:ext cx="29738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0       2        4        6         8       10 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5739249" y="3693223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 (</a:t>
                </a:r>
                <a:r>
                  <a:rPr lang="en-US" altLang="ja-JP" sz="1400" dirty="0" err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μ</a:t>
                </a:r>
                <a:r>
                  <a:rPr kumimoji="1" lang="en-US" altLang="ja-JP" sz="1400" dirty="0" err="1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sec</a:t>
                </a:r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914909" y="4308507"/>
              <a:ext cx="631119" cy="1754326"/>
              <a:chOff x="909356" y="1746530"/>
              <a:chExt cx="631119" cy="1754326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1163449" y="1746530"/>
                <a:ext cx="377026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0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 rot="16200000">
                <a:off x="679165" y="2427645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 (mA)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grpSp>
        <p:nvGrpSpPr>
          <p:cNvPr id="47" name="グループ化 46"/>
          <p:cNvGrpSpPr/>
          <p:nvPr/>
        </p:nvGrpSpPr>
        <p:grpSpPr>
          <a:xfrm>
            <a:off x="4355092" y="4001895"/>
            <a:ext cx="3490840" cy="2264063"/>
            <a:chOff x="4355092" y="4308507"/>
            <a:chExt cx="3490840" cy="226406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89325" y="4328046"/>
              <a:ext cx="3048000" cy="1843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1" name="グループ化 40"/>
            <p:cNvGrpSpPr/>
            <p:nvPr/>
          </p:nvGrpSpPr>
          <p:grpSpPr>
            <a:xfrm>
              <a:off x="4875247" y="6013260"/>
              <a:ext cx="2970685" cy="559310"/>
              <a:chOff x="4865722" y="3441690"/>
              <a:chExt cx="2970685" cy="559310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4865722" y="3441690"/>
                <a:ext cx="297068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0      </a:t>
                </a:r>
                <a:r>
                  <a:rPr kumimoji="1" lang="ja-JP" altLang="en-US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</a:t>
                </a:r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2        4        6        8       10 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テキスト ボックス 42"/>
              <p:cNvSpPr txBox="1"/>
              <p:nvPr/>
            </p:nvSpPr>
            <p:spPr>
              <a:xfrm>
                <a:off x="5739249" y="3693223"/>
                <a:ext cx="8675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t (</a:t>
                </a:r>
                <a:r>
                  <a:rPr lang="en-US" altLang="ja-JP" sz="1400" dirty="0" err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μ</a:t>
                </a:r>
                <a:r>
                  <a:rPr kumimoji="1" lang="en-US" altLang="ja-JP" sz="1400" dirty="0" err="1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sec</a:t>
                </a:r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44" name="グループ化 43"/>
            <p:cNvGrpSpPr/>
            <p:nvPr/>
          </p:nvGrpSpPr>
          <p:grpSpPr>
            <a:xfrm>
              <a:off x="4355092" y="4308507"/>
              <a:ext cx="565707" cy="1754326"/>
              <a:chOff x="909356" y="1736937"/>
              <a:chExt cx="565707" cy="1754326"/>
            </a:xfrm>
          </p:grpSpPr>
          <p:sp>
            <p:nvSpPr>
              <p:cNvPr id="45" name="テキスト ボックス 44"/>
              <p:cNvSpPr txBox="1"/>
              <p:nvPr/>
            </p:nvSpPr>
            <p:spPr>
              <a:xfrm>
                <a:off x="1098037" y="1736937"/>
                <a:ext cx="377026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40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</a:p>
              <a:p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2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0</a:t>
                </a:r>
                <a:endParaRPr kumimoji="1"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 rot="16200000">
                <a:off x="679165" y="2427645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I (mA)</a:t>
                </a:r>
                <a:endPara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</p:grpSp>
      <p:cxnSp>
        <p:nvCxnSpPr>
          <p:cNvPr id="13" name="直線コネクタ 12"/>
          <p:cNvCxnSpPr/>
          <p:nvPr/>
        </p:nvCxnSpPr>
        <p:spPr>
          <a:xfrm flipV="1">
            <a:off x="2493320" y="3536991"/>
            <a:ext cx="75970" cy="15782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 flipV="1">
            <a:off x="2616273" y="3497554"/>
            <a:ext cx="128402" cy="16680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240631" y="6252790"/>
            <a:ext cx="704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eak of signal was cut because of space charge limitation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93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LIS &amp; RFQ system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377713" y="1191926"/>
            <a:ext cx="8330858" cy="468000"/>
          </a:xfrm>
        </p:spPr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</a:rPr>
              <a:t>- </a:t>
            </a:r>
            <a:r>
              <a:rPr lang="en-US" altLang="ja-JP" sz="2400" dirty="0" smtClean="0">
                <a:latin typeface="Meiryo UI" panose="020B0604030504040204" pitchFamily="50" charset="-128"/>
              </a:rPr>
              <a:t>Acceleration </a:t>
            </a:r>
            <a:r>
              <a:rPr lang="en-US" altLang="ja-JP" sz="2400" dirty="0">
                <a:latin typeface="Meiryo UI" panose="020B0604030504040204" pitchFamily="50" charset="-128"/>
              </a:rPr>
              <a:t>of pulse C6+ ions </a:t>
            </a:r>
            <a:endParaRPr lang="en-US" altLang="ja-JP" sz="2400" dirty="0" smtClean="0">
              <a:latin typeface="Meiryo UI" panose="020B0604030504040204" pitchFamily="50" charset="-128"/>
            </a:endParaRPr>
          </a:p>
          <a:p>
            <a:r>
              <a:rPr lang="en-US" altLang="ja-JP" sz="2400" dirty="0" smtClean="0">
                <a:latin typeface="Meiryo UI" panose="020B0604030504040204" pitchFamily="50" charset="-128"/>
              </a:rPr>
              <a:t>- Applied for cancer therapy for next generation, neutron source, …</a:t>
            </a:r>
          </a:p>
          <a:p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349998" y="2581608"/>
            <a:ext cx="5718382" cy="3456384"/>
            <a:chOff x="1784814" y="3017036"/>
            <a:chExt cx="5718382" cy="3456384"/>
          </a:xfrm>
        </p:grpSpPr>
        <p:pic>
          <p:nvPicPr>
            <p:cNvPr id="4" name="Picture 3" descr="C:\Users\Administrator\Documents\期初集会資料\写真\DSC_3656a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4814" y="3017036"/>
              <a:ext cx="5718382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565400" y="3386368"/>
              <a:ext cx="5052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LIS</a:t>
              </a:r>
              <a:endParaRPr kumimoji="1" lang="ja-JP" altLang="en-US" b="1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270619" y="3017036"/>
              <a:ext cx="6190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RFQ</a:t>
              </a:r>
              <a:endParaRPr kumimoji="1" lang="ja-JP" altLang="en-US" b="1" dirty="0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403780" y="2592900"/>
            <a:ext cx="8056178" cy="3359172"/>
            <a:chOff x="378374" y="371475"/>
            <a:chExt cx="8056178" cy="3359172"/>
          </a:xfrm>
        </p:grpSpPr>
        <p:sp>
          <p:nvSpPr>
            <p:cNvPr id="72" name="正方形/長方形 71"/>
            <p:cNvSpPr/>
            <p:nvPr/>
          </p:nvSpPr>
          <p:spPr>
            <a:xfrm>
              <a:off x="378374" y="371475"/>
              <a:ext cx="8056178" cy="3359172"/>
            </a:xfrm>
            <a:prstGeom prst="rect">
              <a:avLst/>
            </a:prstGeom>
            <a:solidFill>
              <a:srgbClr val="F2F7F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/>
          </p:nvGrpSpPr>
          <p:grpSpPr>
            <a:xfrm>
              <a:off x="536242" y="473946"/>
              <a:ext cx="7898310" cy="3245761"/>
              <a:chOff x="536242" y="473946"/>
              <a:chExt cx="7898310" cy="3245761"/>
            </a:xfrm>
          </p:grpSpPr>
          <p:sp>
            <p:nvSpPr>
              <p:cNvPr id="75" name="テキスト ボックス 74"/>
              <p:cNvSpPr txBox="1"/>
              <p:nvPr/>
            </p:nvSpPr>
            <p:spPr>
              <a:xfrm>
                <a:off x="1810685" y="2387858"/>
                <a:ext cx="219036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Injector</a:t>
                </a:r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（</a:t>
                </a:r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C4+</a:t>
                </a:r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）</a:t>
                </a:r>
                <a:endPara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1087789" y="1682955"/>
                <a:ext cx="2951331" cy="369332"/>
              </a:xfrm>
              <a:prstGeom prst="rect">
                <a:avLst/>
              </a:prstGeom>
              <a:noFill/>
              <a:ln>
                <a:solidFill>
                  <a:srgbClr val="FF66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Synchrotron</a:t>
                </a:r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（</a:t>
                </a:r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C6+)</a:t>
                </a:r>
              </a:p>
            </p:txBody>
          </p:sp>
          <p:grpSp>
            <p:nvGrpSpPr>
              <p:cNvPr id="77" name="グループ化 76"/>
              <p:cNvGrpSpPr/>
              <p:nvPr/>
            </p:nvGrpSpPr>
            <p:grpSpPr>
              <a:xfrm>
                <a:off x="4250566" y="914400"/>
                <a:ext cx="4183986" cy="2805307"/>
                <a:chOff x="2642455" y="1290004"/>
                <a:chExt cx="5117034" cy="3658238"/>
              </a:xfrm>
            </p:grpSpPr>
            <p:pic>
              <p:nvPicPr>
                <p:cNvPr id="81" name="Picture 4" descr="\\iecnfs5-iec\n71a00\common\粒子線技術\02_KCCH\入射器リング内配置動画\ｷｬﾌﾟﾁｬｰ小\11.bmp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2642455" y="1290004"/>
                  <a:ext cx="4949375" cy="35175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4106873" y="4386347"/>
                  <a:ext cx="3652616" cy="561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1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ion-beam Radiation Oncology Center </a:t>
                  </a:r>
                  <a:br>
                    <a:rPr lang="en-US" altLang="ja-JP" sz="11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</a:br>
                  <a:r>
                    <a:rPr lang="en-US" altLang="ja-JP" sz="11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in Kanagawa</a:t>
                  </a:r>
                  <a:endParaRPr lang="ja-JP" altLang="en-US" sz="1100" dirty="0"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83" name="テキスト ボックス 82"/>
                <p:cNvSpPr txBox="1"/>
                <p:nvPr/>
              </p:nvSpPr>
              <p:spPr>
                <a:xfrm rot="1520627">
                  <a:off x="3471986" y="3116288"/>
                  <a:ext cx="605771" cy="290282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endParaRPr lang="ja-JP" altLang="en-US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84" name="円/楕円 5"/>
                <p:cNvSpPr/>
                <p:nvPr/>
              </p:nvSpPr>
              <p:spPr bwMode="auto">
                <a:xfrm>
                  <a:off x="2953122" y="2839592"/>
                  <a:ext cx="1620761" cy="934020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FF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z="2500">
                    <a:latin typeface="Arial" charset="0"/>
                    <a:ea typeface="ＭＳ Ｐゴシック" pitchFamily="50" charset="-128"/>
                  </a:endParaRPr>
                </a:p>
              </p:txBody>
            </p:sp>
          </p:grpSp>
          <p:sp>
            <p:nvSpPr>
              <p:cNvPr id="78" name="テキスト ボックス 77"/>
              <p:cNvSpPr txBox="1"/>
              <p:nvPr/>
            </p:nvSpPr>
            <p:spPr>
              <a:xfrm>
                <a:off x="536242" y="473946"/>
                <a:ext cx="61206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Carbon cancer therapy facility</a:t>
                </a:r>
                <a:endParaRPr lang="ja-JP" altLang="en-US" sz="2000" b="1" dirty="0"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79" name="直線コネクタ 78"/>
              <p:cNvCxnSpPr>
                <a:stCxn id="83" idx="2"/>
                <a:endCxn id="75" idx="3"/>
              </p:cNvCxnSpPr>
              <p:nvPr/>
            </p:nvCxnSpPr>
            <p:spPr bwMode="auto">
              <a:xfrm flipH="1">
                <a:off x="4001053" y="2526769"/>
                <a:ext cx="1127801" cy="45755"/>
              </a:xfrm>
              <a:prstGeom prst="line">
                <a:avLst/>
              </a:prstGeom>
              <a:solidFill>
                <a:srgbClr val="999999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直線コネクタ 79"/>
              <p:cNvCxnSpPr>
                <a:endCxn id="76" idx="3"/>
              </p:cNvCxnSpPr>
              <p:nvPr/>
            </p:nvCxnSpPr>
            <p:spPr bwMode="auto">
              <a:xfrm flipH="1" flipV="1">
                <a:off x="4039120" y="1867621"/>
                <a:ext cx="532880" cy="497208"/>
              </a:xfrm>
              <a:prstGeom prst="line">
                <a:avLst/>
              </a:prstGeom>
              <a:solidFill>
                <a:srgbClr val="999999"/>
              </a:solidFill>
              <a:ln w="9525" cap="flat" cmpd="sng" algn="ctr">
                <a:solidFill>
                  <a:srgbClr val="FFCC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5" name="グループ化 134"/>
          <p:cNvGrpSpPr/>
          <p:nvPr/>
        </p:nvGrpSpPr>
        <p:grpSpPr>
          <a:xfrm>
            <a:off x="356264" y="2895426"/>
            <a:ext cx="8062115" cy="2718282"/>
            <a:chOff x="378374" y="3754510"/>
            <a:chExt cx="8062115" cy="2718282"/>
          </a:xfrm>
        </p:grpSpPr>
        <p:grpSp>
          <p:nvGrpSpPr>
            <p:cNvPr id="136" name="グループ化 135"/>
            <p:cNvGrpSpPr/>
            <p:nvPr/>
          </p:nvGrpSpPr>
          <p:grpSpPr>
            <a:xfrm>
              <a:off x="384311" y="3962397"/>
              <a:ext cx="8056178" cy="2510395"/>
              <a:chOff x="378374" y="3918980"/>
              <a:chExt cx="8056178" cy="2510395"/>
            </a:xfrm>
          </p:grpSpPr>
          <p:sp>
            <p:nvSpPr>
              <p:cNvPr id="148" name="正方形/長方形 147"/>
              <p:cNvSpPr/>
              <p:nvPr/>
            </p:nvSpPr>
            <p:spPr>
              <a:xfrm>
                <a:off x="378374" y="3918980"/>
                <a:ext cx="8056178" cy="2510395"/>
              </a:xfrm>
              <a:prstGeom prst="rect">
                <a:avLst/>
              </a:prstGeom>
              <a:solidFill>
                <a:srgbClr val="F2F7F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9" name="グループ化 148"/>
              <p:cNvGrpSpPr/>
              <p:nvPr/>
            </p:nvGrpSpPr>
            <p:grpSpPr>
              <a:xfrm>
                <a:off x="378374" y="3918980"/>
                <a:ext cx="8056178" cy="2510395"/>
                <a:chOff x="378374" y="3918980"/>
                <a:chExt cx="8056178" cy="2510395"/>
              </a:xfrm>
            </p:grpSpPr>
            <p:sp>
              <p:nvSpPr>
                <p:cNvPr id="151" name="正方形/長方形 150"/>
                <p:cNvSpPr/>
                <p:nvPr/>
              </p:nvSpPr>
              <p:spPr bwMode="auto">
                <a:xfrm rot="5400000">
                  <a:off x="4373978" y="1429203"/>
                  <a:ext cx="396044" cy="679238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z="2500">
                    <a:latin typeface="+mj-ea"/>
                    <a:ea typeface="+mj-ea"/>
                  </a:endParaRPr>
                </a:p>
              </p:txBody>
            </p:sp>
            <p:sp>
              <p:nvSpPr>
                <p:cNvPr id="152" name="正方形/長方形 151"/>
                <p:cNvSpPr/>
                <p:nvPr/>
              </p:nvSpPr>
              <p:spPr bwMode="auto">
                <a:xfrm rot="16200000">
                  <a:off x="2324416" y="3887507"/>
                  <a:ext cx="792088" cy="187578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eaVert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5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RFQ</a:t>
                  </a:r>
                  <a:endParaRPr kumimoji="0" lang="ja-JP" altLang="en-US" sz="25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3" name="正方形/長方形 152"/>
                <p:cNvSpPr/>
                <p:nvPr/>
              </p:nvSpPr>
              <p:spPr bwMode="auto">
                <a:xfrm rot="16200000">
                  <a:off x="4827919" y="3587040"/>
                  <a:ext cx="792088" cy="2476712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eaVert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5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DTL</a:t>
                  </a:r>
                  <a:endParaRPr kumimoji="0" lang="ja-JP" altLang="en-US" sz="25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4" name="正方形/長方形 153"/>
                <p:cNvSpPr/>
                <p:nvPr/>
              </p:nvSpPr>
              <p:spPr bwMode="auto">
                <a:xfrm>
                  <a:off x="877186" y="4627375"/>
                  <a:ext cx="396044" cy="88113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0" lang="ja-JP" altLang="en-US" sz="2500">
                    <a:latin typeface="+mj-ea"/>
                    <a:ea typeface="+mj-ea"/>
                  </a:endParaRPr>
                </a:p>
              </p:txBody>
            </p:sp>
            <p:sp>
              <p:nvSpPr>
                <p:cNvPr id="155" name="正方形/長方形 154"/>
                <p:cNvSpPr/>
                <p:nvPr/>
              </p:nvSpPr>
              <p:spPr bwMode="auto">
                <a:xfrm>
                  <a:off x="641184" y="5203808"/>
                  <a:ext cx="846960" cy="79121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5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ECR</a:t>
                  </a:r>
                  <a:endParaRPr kumimoji="0" lang="ja-JP" altLang="en-US" sz="25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6" name="正方形/長方形 155"/>
                <p:cNvSpPr/>
                <p:nvPr/>
              </p:nvSpPr>
              <p:spPr bwMode="auto">
                <a:xfrm>
                  <a:off x="877186" y="4585306"/>
                  <a:ext cx="846960" cy="49854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12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LEBT</a:t>
                  </a:r>
                  <a:endParaRPr kumimoji="0"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7" name="テキスト ボックス 156"/>
                <p:cNvSpPr txBox="1"/>
                <p:nvPr/>
              </p:nvSpPr>
              <p:spPr>
                <a:xfrm>
                  <a:off x="378374" y="4209392"/>
                  <a:ext cx="11315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10keV/u</a:t>
                  </a:r>
                  <a:endParaRPr lang="ja-JP" altLang="en-US" dirty="0">
                    <a:latin typeface="Meiryo UI" panose="020B0604030504040204" pitchFamily="50" charset="-128"/>
                    <a:ea typeface="Meiryo UI" panose="020B060403050404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8" name="テキスト ボックス 157"/>
                <p:cNvSpPr txBox="1"/>
                <p:nvPr/>
              </p:nvSpPr>
              <p:spPr>
                <a:xfrm>
                  <a:off x="6180082" y="4083269"/>
                  <a:ext cx="1056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4MeV/u</a:t>
                  </a:r>
                  <a:endParaRPr lang="ja-JP" altLang="en-US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59" name="テキスト ボックス 158"/>
                <p:cNvSpPr txBox="1"/>
                <p:nvPr/>
              </p:nvSpPr>
              <p:spPr>
                <a:xfrm>
                  <a:off x="3284979" y="4093780"/>
                  <a:ext cx="12795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0.6MeV/u</a:t>
                  </a:r>
                  <a:endParaRPr lang="ja-JP" altLang="en-US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60" name="テキスト ボックス 159"/>
                <p:cNvSpPr txBox="1"/>
                <p:nvPr/>
              </p:nvSpPr>
              <p:spPr>
                <a:xfrm>
                  <a:off x="3419508" y="5391805"/>
                  <a:ext cx="2305439" cy="92333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current    ~</a:t>
                  </a:r>
                  <a:r>
                    <a:rPr lang="en-US" altLang="ja-JP" dirty="0" smtClean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280 </a:t>
                  </a:r>
                  <a:r>
                    <a:rPr lang="en-US" altLang="ja-JP" dirty="0" err="1" smtClean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μA</a:t>
                  </a:r>
                  <a:endParaRPr lang="en-US" altLang="ja-JP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  <a:p>
                  <a:r>
                    <a:rPr lang="en-US" altLang="ja-JP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RF</a:t>
                  </a:r>
                  <a:r>
                    <a:rPr lang="ja-JP" altLang="en-US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 </a:t>
                  </a:r>
                  <a:r>
                    <a:rPr lang="en-US" altLang="ja-JP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pulse</a:t>
                  </a:r>
                  <a:r>
                    <a:rPr lang="ja-JP" altLang="en-US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　</a:t>
                  </a:r>
                  <a:r>
                    <a:rPr lang="en-US" altLang="ja-JP" dirty="0" smtClean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500 </a:t>
                  </a:r>
                  <a:r>
                    <a:rPr lang="en-US" altLang="ja-JP" dirty="0" err="1" smtClean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μsec</a:t>
                  </a:r>
                  <a:endParaRPr lang="en-US" altLang="ja-JP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  <a:p>
                  <a:r>
                    <a:rPr lang="en-US" altLang="ja-JP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rep.       </a:t>
                  </a:r>
                  <a:r>
                    <a:rPr lang="ja-JP" altLang="en-US" dirty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　</a:t>
                  </a:r>
                  <a:r>
                    <a:rPr lang="en-US" altLang="ja-JP" dirty="0" smtClean="0"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0.3 Hz</a:t>
                  </a:r>
                  <a:endParaRPr lang="ja-JP" altLang="en-US" dirty="0"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61" name="テキスト ボックス 160"/>
                <p:cNvSpPr txBox="1"/>
                <p:nvPr/>
              </p:nvSpPr>
              <p:spPr>
                <a:xfrm>
                  <a:off x="6243146" y="5376042"/>
                  <a:ext cx="14285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>
                      <a:solidFill>
                        <a:srgbClr val="FF0000"/>
                      </a:solidFill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C4+</a:t>
                  </a:r>
                  <a:r>
                    <a:rPr lang="ja-JP" altLang="en-US" b="1" dirty="0">
                      <a:solidFill>
                        <a:srgbClr val="FF0000"/>
                      </a:solidFill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→</a:t>
                  </a:r>
                  <a:r>
                    <a:rPr lang="en-US" altLang="ja-JP" b="1" dirty="0">
                      <a:solidFill>
                        <a:srgbClr val="FF0000"/>
                      </a:solidFill>
                      <a:latin typeface="Meiryo UI" pitchFamily="50" charset="-128"/>
                      <a:ea typeface="Meiryo UI" pitchFamily="50" charset="-128"/>
                      <a:cs typeface="Meiryo UI" pitchFamily="50" charset="-128"/>
                    </a:rPr>
                    <a:t>C6+</a:t>
                  </a:r>
                  <a:endParaRPr lang="ja-JP" altLang="en-US" b="1" dirty="0">
                    <a:solidFill>
                      <a:srgbClr val="FF0000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endParaRPr>
                </a:p>
              </p:txBody>
            </p:sp>
            <p:sp>
              <p:nvSpPr>
                <p:cNvPr id="162" name="正方形/長方形 161"/>
                <p:cNvSpPr/>
                <p:nvPr/>
              </p:nvSpPr>
              <p:spPr>
                <a:xfrm>
                  <a:off x="378374" y="3918980"/>
                  <a:ext cx="8056178" cy="251039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3" name="正方形/長方形 162"/>
                <p:cNvSpPr/>
                <p:nvPr/>
              </p:nvSpPr>
              <p:spPr bwMode="auto">
                <a:xfrm>
                  <a:off x="6656922" y="4397822"/>
                  <a:ext cx="318044" cy="774454"/>
                </a:xfrm>
                <a:prstGeom prst="rect">
                  <a:avLst/>
                </a:prstGeom>
                <a:solidFill>
                  <a:srgbClr val="FFCC99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6837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0" lang="en-US" altLang="ja-JP" sz="250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C Foil</a:t>
                  </a:r>
                  <a:endParaRPr kumimoji="0" lang="ja-JP" altLang="en-US" sz="25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50" name="テキスト ボックス 149"/>
              <p:cNvSpPr txBox="1"/>
              <p:nvPr/>
            </p:nvSpPr>
            <p:spPr>
              <a:xfrm>
                <a:off x="1696547" y="5340205"/>
                <a:ext cx="6912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FF0000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C4</a:t>
                </a:r>
                <a:r>
                  <a:rPr lang="en-US" altLang="ja-JP" b="1" dirty="0" smtClean="0">
                    <a:solidFill>
                      <a:srgbClr val="FF0000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+</a:t>
                </a:r>
                <a:endParaRPr lang="ja-JP" altLang="en-US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</p:grpSp>
        <p:sp>
          <p:nvSpPr>
            <p:cNvPr id="137" name="テキスト ボックス 136"/>
            <p:cNvSpPr txBox="1"/>
            <p:nvPr/>
          </p:nvSpPr>
          <p:spPr>
            <a:xfrm>
              <a:off x="378374" y="3754510"/>
              <a:ext cx="3328155" cy="369332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kern="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General injector in Japan </a:t>
              </a:r>
            </a:p>
          </p:txBody>
        </p:sp>
        <p:cxnSp>
          <p:nvCxnSpPr>
            <p:cNvPr id="138" name="直線コネクタ 137"/>
            <p:cNvCxnSpPr/>
            <p:nvPr/>
          </p:nvCxnSpPr>
          <p:spPr>
            <a:xfrm flipV="1">
              <a:off x="896650" y="4670615"/>
              <a:ext cx="0" cy="570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/>
            <p:cNvCxnSpPr/>
            <p:nvPr/>
          </p:nvCxnSpPr>
          <p:spPr>
            <a:xfrm flipH="1">
              <a:off x="891613" y="4670615"/>
              <a:ext cx="90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/>
            <p:cNvCxnSpPr/>
            <p:nvPr/>
          </p:nvCxnSpPr>
          <p:spPr>
            <a:xfrm flipH="1">
              <a:off x="1299461" y="5068496"/>
              <a:ext cx="4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/>
            <p:cNvCxnSpPr/>
            <p:nvPr/>
          </p:nvCxnSpPr>
          <p:spPr>
            <a:xfrm flipH="1" flipV="1">
              <a:off x="1298654" y="5073956"/>
              <a:ext cx="0" cy="169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/>
            <p:cNvCxnSpPr/>
            <p:nvPr/>
          </p:nvCxnSpPr>
          <p:spPr>
            <a:xfrm flipH="1">
              <a:off x="3664288" y="5066837"/>
              <a:ext cx="3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/>
            <p:cNvCxnSpPr/>
            <p:nvPr/>
          </p:nvCxnSpPr>
          <p:spPr>
            <a:xfrm flipH="1">
              <a:off x="3664288" y="4670792"/>
              <a:ext cx="3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/>
            <p:cNvCxnSpPr/>
            <p:nvPr/>
          </p:nvCxnSpPr>
          <p:spPr>
            <a:xfrm flipH="1">
              <a:off x="6474068" y="4670615"/>
              <a:ext cx="184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/>
            <p:cNvCxnSpPr/>
            <p:nvPr/>
          </p:nvCxnSpPr>
          <p:spPr>
            <a:xfrm flipH="1">
              <a:off x="6984812" y="4670615"/>
              <a:ext cx="99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/>
            <p:cNvCxnSpPr/>
            <p:nvPr/>
          </p:nvCxnSpPr>
          <p:spPr>
            <a:xfrm flipH="1">
              <a:off x="6478823" y="5065907"/>
              <a:ext cx="1840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/>
            <p:cNvCxnSpPr/>
            <p:nvPr/>
          </p:nvCxnSpPr>
          <p:spPr>
            <a:xfrm flipH="1">
              <a:off x="6989567" y="5065907"/>
              <a:ext cx="99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グループ化 182"/>
          <p:cNvGrpSpPr/>
          <p:nvPr/>
        </p:nvGrpSpPr>
        <p:grpSpPr>
          <a:xfrm>
            <a:off x="362201" y="2540166"/>
            <a:ext cx="8056178" cy="3183685"/>
            <a:chOff x="378374" y="3674315"/>
            <a:chExt cx="8056178" cy="3183685"/>
          </a:xfrm>
        </p:grpSpPr>
        <p:sp>
          <p:nvSpPr>
            <p:cNvPr id="184" name="正方形/長方形 183"/>
            <p:cNvSpPr/>
            <p:nvPr/>
          </p:nvSpPr>
          <p:spPr>
            <a:xfrm>
              <a:off x="378374" y="3904820"/>
              <a:ext cx="8056178" cy="29531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正方形/長方形 184"/>
            <p:cNvSpPr/>
            <p:nvPr/>
          </p:nvSpPr>
          <p:spPr bwMode="auto">
            <a:xfrm rot="5400000">
              <a:off x="4373978" y="1429203"/>
              <a:ext cx="396044" cy="67923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837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500">
                <a:latin typeface="+mj-ea"/>
                <a:ea typeface="+mj-ea"/>
              </a:endParaRPr>
            </a:p>
          </p:txBody>
        </p:sp>
        <p:sp>
          <p:nvSpPr>
            <p:cNvPr id="186" name="正方形/長方形 185"/>
            <p:cNvSpPr/>
            <p:nvPr/>
          </p:nvSpPr>
          <p:spPr bwMode="auto">
            <a:xfrm rot="16200000">
              <a:off x="2324416" y="3887507"/>
              <a:ext cx="792088" cy="18757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83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5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RFQ</a:t>
              </a:r>
              <a:endParaRPr kumimoji="0" lang="ja-JP" altLang="en-US" sz="25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7" name="正方形/長方形 186"/>
            <p:cNvSpPr/>
            <p:nvPr/>
          </p:nvSpPr>
          <p:spPr bwMode="auto">
            <a:xfrm rot="16200000">
              <a:off x="4827919" y="3587040"/>
              <a:ext cx="792088" cy="24767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eaVert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83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5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DTL</a:t>
              </a:r>
              <a:endParaRPr kumimoji="0" lang="ja-JP" altLang="en-US" sz="25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8" name="正方形/長方形 187"/>
            <p:cNvSpPr/>
            <p:nvPr/>
          </p:nvSpPr>
          <p:spPr bwMode="auto">
            <a:xfrm>
              <a:off x="895502" y="4444062"/>
              <a:ext cx="846960" cy="791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83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25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LIS</a:t>
              </a:r>
              <a:endParaRPr kumimoji="0" lang="ja-JP" altLang="en-US" sz="25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9" name="テキスト ボックス 188"/>
            <p:cNvSpPr txBox="1"/>
            <p:nvPr/>
          </p:nvSpPr>
          <p:spPr>
            <a:xfrm>
              <a:off x="1314548" y="4043173"/>
              <a:ext cx="1131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itchFamily="50" charset="-128"/>
                </a:rPr>
                <a:t>20keV/u</a:t>
              </a:r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itchFamily="50" charset="-128"/>
              </a:endParaRPr>
            </a:p>
          </p:txBody>
        </p:sp>
        <p:sp>
          <p:nvSpPr>
            <p:cNvPr id="190" name="テキスト ボックス 189"/>
            <p:cNvSpPr txBox="1"/>
            <p:nvPr/>
          </p:nvSpPr>
          <p:spPr>
            <a:xfrm>
              <a:off x="6180082" y="4083269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4MeV/u</a:t>
              </a:r>
              <a:endPara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91" name="テキスト ボックス 190"/>
            <p:cNvSpPr txBox="1"/>
            <p:nvPr/>
          </p:nvSpPr>
          <p:spPr>
            <a:xfrm>
              <a:off x="3284979" y="4093780"/>
              <a:ext cx="1279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0.6MeV/u</a:t>
              </a:r>
              <a:endPara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92" name="テキスト ボックス 191"/>
            <p:cNvSpPr txBox="1"/>
            <p:nvPr/>
          </p:nvSpPr>
          <p:spPr>
            <a:xfrm>
              <a:off x="1982338" y="5431016"/>
              <a:ext cx="6179962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current    </a:t>
              </a:r>
              <a:r>
                <a:rPr lang="en-US" altLang="ja-JP" b="1" dirty="0" smtClean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10mA (peak)</a:t>
              </a:r>
            </a:p>
            <a:p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                correspond to </a:t>
              </a:r>
              <a:r>
                <a:rPr lang="en-US" altLang="ja-JP" b="1" dirty="0" smtClean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1e10 particles per pulse</a:t>
              </a:r>
              <a:endParaRPr lang="en-US" altLang="ja-JP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  <a:p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RF</a:t>
              </a:r>
              <a:r>
                <a:rPr lang="ja-JP" altLang="en-US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 </a:t>
              </a:r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pulse</a:t>
              </a:r>
              <a:r>
                <a:rPr lang="ja-JP" altLang="en-US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500μsec</a:t>
              </a:r>
            </a:p>
            <a:p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rep.       </a:t>
              </a:r>
              <a:r>
                <a:rPr lang="ja-JP" altLang="en-US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　</a:t>
              </a:r>
              <a:r>
                <a:rPr lang="en-US" altLang="ja-JP" dirty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0.3Hz</a:t>
              </a:r>
              <a:endPara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93" name="テキスト ボックス 192"/>
            <p:cNvSpPr txBox="1"/>
            <p:nvPr/>
          </p:nvSpPr>
          <p:spPr>
            <a:xfrm>
              <a:off x="895502" y="5320577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C6</a:t>
              </a:r>
              <a:r>
                <a:rPr lang="en-US" altLang="ja-JP" b="1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+</a:t>
              </a:r>
              <a:endParaRPr lang="ja-JP" altLang="en-US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378374" y="3918980"/>
              <a:ext cx="8056178" cy="29390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378374" y="3674315"/>
              <a:ext cx="320792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b="1" kern="0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Next Generation injector</a:t>
              </a:r>
              <a:endParaRPr lang="en-US" altLang="ja-JP" b="1" kern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196" name="直線コネクタ 195"/>
            <p:cNvCxnSpPr/>
            <p:nvPr/>
          </p:nvCxnSpPr>
          <p:spPr>
            <a:xfrm flipH="1">
              <a:off x="3658351" y="5023420"/>
              <a:ext cx="3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flipH="1">
              <a:off x="3658351" y="4627375"/>
              <a:ext cx="3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H="1">
              <a:off x="6468131" y="4627198"/>
              <a:ext cx="15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H="1">
              <a:off x="6966970" y="4627198"/>
              <a:ext cx="1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 flipH="1">
              <a:off x="6472886" y="5022490"/>
              <a:ext cx="151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H="1">
              <a:off x="6971725" y="5022490"/>
              <a:ext cx="1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7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Laser Ion Source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8500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Introduction of LIS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368084" y="4452770"/>
            <a:ext cx="8530857" cy="468000"/>
          </a:xfrm>
        </p:spPr>
        <p:txBody>
          <a:bodyPr/>
          <a:lstStyle/>
          <a:p>
            <a:r>
              <a:rPr lang="en-US" altLang="ja-JP" sz="2000" dirty="0">
                <a:latin typeface="Meiryo UI" panose="020B0604030504040204" pitchFamily="50" charset="-128"/>
              </a:rPr>
              <a:t>Feature</a:t>
            </a:r>
          </a:p>
          <a:p>
            <a:r>
              <a:rPr lang="en-US" altLang="ja-JP" sz="2000" dirty="0">
                <a:latin typeface="Meiryo UI" panose="020B0604030504040204" pitchFamily="50" charset="-128"/>
              </a:rPr>
              <a:t>  - Multiply charged ions are provided. </a:t>
            </a:r>
          </a:p>
          <a:p>
            <a:r>
              <a:rPr lang="en-US" altLang="ja-JP" sz="2000" dirty="0">
                <a:latin typeface="Meiryo UI" panose="020B0604030504040204" pitchFamily="50" charset="-128"/>
              </a:rPr>
              <a:t>  - Pulse ion beam with high peak current  is generated.</a:t>
            </a:r>
          </a:p>
          <a:p>
            <a:r>
              <a:rPr lang="en-US" altLang="ja-JP" sz="2000" dirty="0">
                <a:latin typeface="Meiryo UI" panose="020B0604030504040204" pitchFamily="50" charset="-128"/>
              </a:rPr>
              <a:t>  - Simple operation is realized</a:t>
            </a:r>
            <a:r>
              <a:rPr lang="en-US" altLang="ja-JP" sz="2000" dirty="0" smtClean="0">
                <a:latin typeface="Meiryo UI" panose="020B0604030504040204" pitchFamily="50" charset="-128"/>
              </a:rPr>
              <a:t>.</a:t>
            </a:r>
          </a:p>
          <a:p>
            <a:r>
              <a:rPr lang="en-US" altLang="ja-JP" sz="2000" dirty="0" smtClean="0">
                <a:latin typeface="Meiryo UI" panose="020B0604030504040204" pitchFamily="50" charset="-128"/>
              </a:rPr>
              <a:t>  - Solid target is available.</a:t>
            </a:r>
          </a:p>
          <a:p>
            <a:endParaRPr lang="en-US" altLang="ja-JP" sz="2000" dirty="0">
              <a:latin typeface="Meiryo UI" panose="020B0604030504040204" pitchFamily="50" charset="-128"/>
            </a:endParaRPr>
          </a:p>
          <a:p>
            <a:endParaRPr kumimoji="1" lang="ja-JP" altLang="en-US" sz="2000" dirty="0">
              <a:latin typeface="Meiryo UI" panose="020B0604030504040204" pitchFamily="50" charset="-128"/>
            </a:endParaRPr>
          </a:p>
        </p:txBody>
      </p:sp>
      <p:grpSp>
        <p:nvGrpSpPr>
          <p:cNvPr id="16" name="グループ化 15"/>
          <p:cNvGrpSpPr>
            <a:grpSpLocks noChangeAspect="1"/>
          </p:cNvGrpSpPr>
          <p:nvPr/>
        </p:nvGrpSpPr>
        <p:grpSpPr>
          <a:xfrm flipH="1">
            <a:off x="843193" y="1821642"/>
            <a:ext cx="7187486" cy="2070776"/>
            <a:chOff x="2068875" y="4711649"/>
            <a:chExt cx="3593743" cy="1035388"/>
          </a:xfrm>
        </p:grpSpPr>
        <p:sp>
          <p:nvSpPr>
            <p:cNvPr id="17" name="円柱 16"/>
            <p:cNvSpPr/>
            <p:nvPr/>
          </p:nvSpPr>
          <p:spPr>
            <a:xfrm>
              <a:off x="3931525" y="5206716"/>
              <a:ext cx="451245" cy="352104"/>
            </a:xfrm>
            <a:prstGeom prst="can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+mj-lt"/>
              </a:endParaRPr>
            </a:p>
          </p:txBody>
        </p:sp>
        <p:cxnSp>
          <p:nvCxnSpPr>
            <p:cNvPr id="18" name="直線矢印コネクタ 17"/>
            <p:cNvCxnSpPr>
              <a:stCxn id="17" idx="2"/>
            </p:cNvCxnSpPr>
            <p:nvPr/>
          </p:nvCxnSpPr>
          <p:spPr>
            <a:xfrm flipH="1" flipV="1">
              <a:off x="2499263" y="5359859"/>
              <a:ext cx="1432262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2992927" y="4711649"/>
              <a:ext cx="39049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  <a:latin typeface="+mj-lt"/>
                </a:rPr>
                <a:t>Laser</a:t>
              </a:r>
              <a:endParaRPr kumimoji="1" lang="ja-JP" altLang="en-US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0" name="楕円 19"/>
            <p:cNvSpPr/>
            <p:nvPr/>
          </p:nvSpPr>
          <p:spPr>
            <a:xfrm rot="2129504">
              <a:off x="3456183" y="5014953"/>
              <a:ext cx="83580" cy="23249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+mj-lt"/>
              </a:endParaRPr>
            </a:p>
          </p:txBody>
        </p:sp>
        <p:sp>
          <p:nvSpPr>
            <p:cNvPr id="21" name="円柱 20"/>
            <p:cNvSpPr/>
            <p:nvPr/>
          </p:nvSpPr>
          <p:spPr>
            <a:xfrm>
              <a:off x="3695788" y="4926267"/>
              <a:ext cx="923590" cy="82077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+mj-lt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50823" y="4816518"/>
              <a:ext cx="34881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lt"/>
                </a:rPr>
                <a:t>Lens</a:t>
              </a:r>
              <a:endParaRPr kumimoji="1" lang="ja-JP" altLang="en-US" sz="2000" b="1" dirty="0">
                <a:latin typeface="+mj-lt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625314" y="5199957"/>
              <a:ext cx="103730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lt"/>
                </a:rPr>
                <a:t>Vacuum Chamber</a:t>
              </a:r>
              <a:endParaRPr kumimoji="1" lang="ja-JP" altLang="en-US" sz="2000" b="1" dirty="0">
                <a:latin typeface="+mj-lt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914133" y="5303038"/>
              <a:ext cx="44178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lt"/>
                </a:rPr>
                <a:t>Target</a:t>
              </a:r>
              <a:endParaRPr kumimoji="1" lang="ja-JP" altLang="en-US" sz="2000" b="1" dirty="0">
                <a:latin typeface="+mj-lt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3048005" y="5409376"/>
              <a:ext cx="54518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latin typeface="+mj-lt"/>
                </a:rPr>
                <a:t>Solenoid</a:t>
              </a:r>
              <a:endParaRPr kumimoji="1" lang="ja-JP" altLang="en-US" sz="2000" b="1" dirty="0">
                <a:latin typeface="+mj-lt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666013" y="5058547"/>
              <a:ext cx="47465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B050"/>
                  </a:solidFill>
                  <a:latin typeface="+mj-lt"/>
                </a:rPr>
                <a:t>Plasma</a:t>
              </a:r>
              <a:endParaRPr kumimoji="1" lang="ja-JP" altLang="en-US" sz="2000" b="1" dirty="0">
                <a:solidFill>
                  <a:srgbClr val="00B050"/>
                </a:solidFill>
                <a:latin typeface="+mj-lt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499262" y="5289555"/>
              <a:ext cx="153803" cy="141799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+mj-lt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2645923" y="5293310"/>
              <a:ext cx="1049865" cy="141799"/>
            </a:xfrm>
            <a:prstGeom prst="rect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b="1">
                <a:latin typeface="+mj-lt"/>
              </a:endParaRPr>
            </a:p>
          </p:txBody>
        </p:sp>
        <p:cxnSp>
          <p:nvCxnSpPr>
            <p:cNvPr id="29" name="直線矢印コネクタ 28"/>
            <p:cNvCxnSpPr>
              <a:endCxn id="17" idx="2"/>
            </p:cNvCxnSpPr>
            <p:nvPr/>
          </p:nvCxnSpPr>
          <p:spPr>
            <a:xfrm>
              <a:off x="3250258" y="4978167"/>
              <a:ext cx="681267" cy="40460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2272354" y="5359859"/>
              <a:ext cx="226908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2068875" y="5093583"/>
              <a:ext cx="25263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C000"/>
                  </a:solidFill>
                  <a:latin typeface="+mj-lt"/>
                </a:rPr>
                <a:t>Ion</a:t>
              </a:r>
              <a:endParaRPr kumimoji="1" lang="ja-JP" altLang="en-US" sz="2000" b="1" dirty="0">
                <a:solidFill>
                  <a:srgbClr val="FFC000"/>
                </a:solidFill>
                <a:latin typeface="+mj-lt"/>
              </a:endParaRPr>
            </a:p>
          </p:txBody>
        </p:sp>
      </p:grpSp>
      <p:sp>
        <p:nvSpPr>
          <p:cNvPr id="36" name="テキスト プレースホルダー 2"/>
          <p:cNvSpPr txBox="1">
            <a:spLocks/>
          </p:cNvSpPr>
          <p:nvPr/>
        </p:nvSpPr>
        <p:spPr>
          <a:xfrm>
            <a:off x="368084" y="979742"/>
            <a:ext cx="8530857" cy="468000"/>
          </a:xfrm>
          <a:prstGeom prst="rect">
            <a:avLst/>
          </a:prstGeom>
        </p:spPr>
        <p:txBody>
          <a:bodyPr l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>
                <a:latin typeface="Meiryo UI" panose="020B0604030504040204" pitchFamily="50" charset="-128"/>
              </a:rPr>
              <a:t>Ion source using laser ablation plasma </a:t>
            </a:r>
          </a:p>
          <a:p>
            <a:endParaRPr lang="ja-JP" altLang="en-US" sz="2400" dirty="0"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1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Design of LIS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2" name="Picture 2" descr="C:\Users\Administrator\Documents\Yamagata\高解像度\DSC_3630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5" y="960045"/>
            <a:ext cx="40004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36806"/>
              </p:ext>
            </p:extLst>
          </p:nvPr>
        </p:nvGraphicFramePr>
        <p:xfrm>
          <a:off x="4400236" y="1882941"/>
          <a:ext cx="455748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419">
                  <a:extLst>
                    <a:ext uri="{9D8B030D-6E8A-4147-A177-3AD203B41FA5}">
                      <a16:colId xmlns:a16="http://schemas.microsoft.com/office/drawing/2014/main" val="134806762"/>
                    </a:ext>
                  </a:extLst>
                </a:gridCol>
                <a:gridCol w="1400067">
                  <a:extLst>
                    <a:ext uri="{9D8B030D-6E8A-4147-A177-3AD203B41FA5}">
                      <a16:colId xmlns:a16="http://schemas.microsoft.com/office/drawing/2014/main" val="4213188986"/>
                    </a:ext>
                  </a:extLst>
                </a:gridCol>
              </a:tblGrid>
              <a:tr h="292625"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Parameter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Value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87710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Laser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Nd:YAG</a:t>
                      </a:r>
                      <a:endParaRPr kumimoji="1" lang="en-US" altLang="ja-JP" sz="1600" b="0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77096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Wavelength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1064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76356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Maximum laser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1.7 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51922"/>
                  </a:ext>
                </a:extLst>
              </a:tr>
              <a:tr h="2775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Focal length of lens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35610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Target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Graphite</a:t>
                      </a:r>
                      <a:endParaRPr kumimoji="1" lang="ja-JP" altLang="en-US" sz="16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409413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Target 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632211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Maximum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48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619513"/>
                  </a:ext>
                </a:extLst>
              </a:tr>
              <a:tr h="292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Solenoidal</a:t>
                      </a:r>
                      <a:r>
                        <a:rPr kumimoji="1" lang="en-US" altLang="ja-JP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coil length</a:t>
                      </a:r>
                      <a:endParaRPr kumimoji="1" lang="en-US" altLang="ja-JP" sz="1600" b="0" kern="1200" dirty="0" smtClean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0.7</a:t>
                      </a:r>
                      <a:r>
                        <a:rPr kumimoji="1" lang="en-US" altLang="ja-JP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840861"/>
                  </a:ext>
                </a:extLst>
              </a:tr>
            </a:tbl>
          </a:graphicData>
        </a:graphic>
      </p:graphicFrame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44" y="4558145"/>
            <a:ext cx="4537568" cy="214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Beam simulation using IGUN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/>
          </p:nvPr>
        </p:nvSpPr>
        <p:spPr>
          <a:xfrm>
            <a:off x="439300" y="834794"/>
            <a:ext cx="6533000" cy="515523"/>
          </a:xfrm>
        </p:spPr>
        <p:txBody>
          <a:bodyPr/>
          <a:lstStyle/>
          <a:p>
            <a:r>
              <a:rPr lang="en-US" altLang="ja-JP" sz="2400" dirty="0" smtClean="0">
                <a:latin typeface="Meiryo UI" panose="020B0604030504040204" pitchFamily="50" charset="-128"/>
              </a:rPr>
              <a:t>Extraction electrode (nozzle) is designed</a:t>
            </a:r>
          </a:p>
          <a:p>
            <a:endParaRPr lang="en-US" altLang="ja-JP" sz="2400" dirty="0">
              <a:latin typeface="Meiryo UI" panose="020B0604030504040204" pitchFamily="50" charset="-128"/>
            </a:endParaRPr>
          </a:p>
          <a:p>
            <a:endParaRPr kumimoji="1" lang="ja-JP" altLang="en-US" sz="2400" dirty="0">
              <a:latin typeface="Meiryo UI" panose="020B0604030504040204" pitchFamily="50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274" y="3880818"/>
            <a:ext cx="3841531" cy="267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グループ化 4"/>
          <p:cNvGrpSpPr/>
          <p:nvPr/>
        </p:nvGrpSpPr>
        <p:grpSpPr>
          <a:xfrm>
            <a:off x="73905" y="1324657"/>
            <a:ext cx="5247474" cy="2491423"/>
            <a:chOff x="0" y="1280160"/>
            <a:chExt cx="5247474" cy="2491423"/>
          </a:xfrm>
        </p:grpSpPr>
        <p:grpSp>
          <p:nvGrpSpPr>
            <p:cNvPr id="6" name="グループ化 5"/>
            <p:cNvGrpSpPr>
              <a:grpSpLocks noChangeAspect="1"/>
            </p:cNvGrpSpPr>
            <p:nvPr/>
          </p:nvGrpSpPr>
          <p:grpSpPr>
            <a:xfrm>
              <a:off x="0" y="1280160"/>
              <a:ext cx="5247474" cy="2491423"/>
              <a:chOff x="1568953" y="1959871"/>
              <a:chExt cx="6707943" cy="3184831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129"/>
              <a:stretch/>
            </p:blipFill>
            <p:spPr bwMode="auto">
              <a:xfrm>
                <a:off x="1568953" y="2277571"/>
                <a:ext cx="6006094" cy="28671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9" name="正方形/長方形 8"/>
              <p:cNvSpPr/>
              <p:nvPr/>
            </p:nvSpPr>
            <p:spPr bwMode="auto">
              <a:xfrm>
                <a:off x="4083269" y="3831021"/>
                <a:ext cx="882869" cy="331076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683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0" name="正方形/長方形 9"/>
              <p:cNvSpPr/>
              <p:nvPr/>
            </p:nvSpPr>
            <p:spPr bwMode="auto">
              <a:xfrm>
                <a:off x="1970690" y="4204138"/>
                <a:ext cx="1513489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683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1" name="二等辺三角形 10"/>
              <p:cNvSpPr/>
              <p:nvPr/>
            </p:nvSpPr>
            <p:spPr bwMode="auto">
              <a:xfrm rot="16200000" flipH="1">
                <a:off x="5644553" y="3105304"/>
                <a:ext cx="172428" cy="551793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  <a:alpha val="42000"/>
                </a:schemeClr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683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cxnSp>
            <p:nvCxnSpPr>
              <p:cNvPr id="12" name="直線コネクタ 11"/>
              <p:cNvCxnSpPr/>
              <p:nvPr/>
            </p:nvCxnSpPr>
            <p:spPr bwMode="auto">
              <a:xfrm rot="5400000">
                <a:off x="5704462" y="2540903"/>
                <a:ext cx="935476" cy="551794"/>
              </a:xfrm>
              <a:prstGeom prst="line">
                <a:avLst/>
              </a:prstGeom>
              <a:solidFill>
                <a:srgbClr val="999999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" name="テキスト ボックス 12"/>
              <p:cNvSpPr txBox="1"/>
              <p:nvPr/>
            </p:nvSpPr>
            <p:spPr>
              <a:xfrm flipH="1">
                <a:off x="6400798" y="2049517"/>
                <a:ext cx="1876098" cy="47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Carbon ion</a:t>
                </a:r>
                <a:endParaRPr kumimoji="1" lang="ja-JP" alt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14" name="円/楕円 31"/>
              <p:cNvSpPr/>
              <p:nvPr/>
            </p:nvSpPr>
            <p:spPr bwMode="auto">
              <a:xfrm>
                <a:off x="3405352" y="3200401"/>
                <a:ext cx="373272" cy="373965"/>
              </a:xfrm>
              <a:prstGeom prst="ellipse">
                <a:avLst/>
              </a:prstGeom>
              <a:solidFill>
                <a:srgbClr val="92D050">
                  <a:alpha val="36000"/>
                </a:srgbClr>
              </a:solidFill>
              <a:ln w="9525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683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 flipH="1">
                <a:off x="3460373" y="1959871"/>
                <a:ext cx="2301046" cy="47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Carbon plasma</a:t>
                </a:r>
                <a:endParaRPr kumimoji="1" lang="ja-JP" alt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cxnSp>
            <p:nvCxnSpPr>
              <p:cNvPr id="16" name="直線コネクタ 15"/>
              <p:cNvCxnSpPr/>
              <p:nvPr/>
            </p:nvCxnSpPr>
            <p:spPr bwMode="auto">
              <a:xfrm rot="5400000">
                <a:off x="3324786" y="2565026"/>
                <a:ext cx="927847" cy="289112"/>
              </a:xfrm>
              <a:prstGeom prst="line">
                <a:avLst/>
              </a:prstGeom>
              <a:solidFill>
                <a:srgbClr val="999999"/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正方形/長方形 16"/>
              <p:cNvSpPr/>
              <p:nvPr/>
            </p:nvSpPr>
            <p:spPr bwMode="auto">
              <a:xfrm rot="16200000" flipH="1">
                <a:off x="4550202" y="2560030"/>
                <a:ext cx="57049" cy="166744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42000"/>
                </a:schemeClr>
              </a:solidFill>
              <a:ln w="9525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683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ja-JP" altLang="en-US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7" name="円/楕円 37"/>
            <p:cNvSpPr/>
            <p:nvPr/>
          </p:nvSpPr>
          <p:spPr bwMode="auto">
            <a:xfrm>
              <a:off x="2926080" y="2122878"/>
              <a:ext cx="25908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833945" y="5052776"/>
            <a:ext cx="114415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RFQ vane</a:t>
            </a:r>
            <a:endParaRPr kumimoji="1" lang="ja-JP" altLang="en-US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9300" y="4583064"/>
            <a:ext cx="11063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RFQ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tank</a:t>
            </a:r>
            <a:endParaRPr kumimoji="1" lang="ja-JP" altLang="en-US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3806" y="5483700"/>
            <a:ext cx="8386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Nozzle</a:t>
            </a:r>
            <a:endParaRPr kumimoji="1" lang="ja-JP" altLang="en-US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61789" y="1597445"/>
            <a:ext cx="4221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ondition of simulation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3" name="直線矢印コネクタ 22"/>
          <p:cNvCxnSpPr>
            <a:stCxn id="7" idx="4"/>
          </p:cNvCxnSpPr>
          <p:nvPr/>
        </p:nvCxnSpPr>
        <p:spPr bwMode="auto">
          <a:xfrm rot="5400000">
            <a:off x="2476071" y="3325593"/>
            <a:ext cx="1278273" cy="28637"/>
          </a:xfrm>
          <a:prstGeom prst="straightConnector1">
            <a:avLst/>
          </a:prstGeom>
          <a:solidFill>
            <a:srgbClr val="9999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正方形/長方形 25"/>
          <p:cNvSpPr/>
          <p:nvPr/>
        </p:nvSpPr>
        <p:spPr>
          <a:xfrm>
            <a:off x="4762013" y="43589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＜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njection beam condition for RFQ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＞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4" name="表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91842"/>
              </p:ext>
            </p:extLst>
          </p:nvPr>
        </p:nvGraphicFramePr>
        <p:xfrm>
          <a:off x="5060954" y="1992264"/>
          <a:ext cx="396402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925">
                  <a:extLst>
                    <a:ext uri="{9D8B030D-6E8A-4147-A177-3AD203B41FA5}">
                      <a16:colId xmlns:a16="http://schemas.microsoft.com/office/drawing/2014/main" val="4009935693"/>
                    </a:ext>
                  </a:extLst>
                </a:gridCol>
                <a:gridCol w="1229096">
                  <a:extLst>
                    <a:ext uri="{9D8B030D-6E8A-4147-A177-3AD203B41FA5}">
                      <a16:colId xmlns:a16="http://schemas.microsoft.com/office/drawing/2014/main" val="2688649165"/>
                    </a:ext>
                  </a:extLst>
                </a:gridCol>
              </a:tblGrid>
              <a:tr h="267369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Parameter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Value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62494"/>
                  </a:ext>
                </a:extLst>
              </a:tr>
              <a:tr h="267369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Hole diameter of nozzle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 </a:t>
                      </a:r>
                      <a:r>
                        <a:rPr lang="en-US" altLang="ja-JP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mmφ</a:t>
                      </a:r>
                      <a:endParaRPr lang="en-US" altLang="ja-JP" sz="16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03332"/>
                  </a:ext>
                </a:extLst>
              </a:tr>
              <a:tr h="267369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Voltage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 kV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163736"/>
                  </a:ext>
                </a:extLst>
              </a:tr>
              <a:tr h="267369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Total current 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62.5 mA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54786"/>
                  </a:ext>
                </a:extLst>
              </a:tr>
              <a:tr h="267369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Ratio</a:t>
                      </a:r>
                    </a:p>
                    <a:p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20534"/>
                  </a:ext>
                </a:extLst>
              </a:tr>
            </a:tbl>
          </a:graphicData>
        </a:graphic>
      </p:graphicFrame>
      <p:sp>
        <p:nvSpPr>
          <p:cNvPr id="25" name="正方形/長方形 24"/>
          <p:cNvSpPr/>
          <p:nvPr/>
        </p:nvSpPr>
        <p:spPr>
          <a:xfrm>
            <a:off x="5381029" y="3625530"/>
            <a:ext cx="3643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C6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+:50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%, C5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+: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30 %, C4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+: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20 %</a:t>
            </a:r>
          </a:p>
        </p:txBody>
      </p:sp>
      <p:graphicFrame>
        <p:nvGraphicFramePr>
          <p:cNvPr id="27" name="表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03585"/>
              </p:ext>
            </p:extLst>
          </p:nvPr>
        </p:nvGraphicFramePr>
        <p:xfrm>
          <a:off x="5060954" y="4795090"/>
          <a:ext cx="36195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459175244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62004068"/>
                    </a:ext>
                  </a:extLst>
                </a:gridCol>
              </a:tblGrid>
              <a:tr h="28469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Parameter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Value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92816"/>
                  </a:ext>
                </a:extLst>
              </a:tr>
              <a:tr h="314889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ε (1 </a:t>
                      </a:r>
                      <a:r>
                        <a:rPr lang="en-US" altLang="ja-JP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rms</a:t>
                      </a:r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 </a:t>
                      </a:r>
                      <a:r>
                        <a:rPr lang="en-US" altLang="ja-JP" sz="16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mmmrad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97288"/>
                  </a:ext>
                </a:extLst>
              </a:tr>
              <a:tr h="314889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α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0.16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78220"/>
                  </a:ext>
                </a:extLst>
              </a:tr>
              <a:tr h="314889">
                <a:tc>
                  <a:txBody>
                    <a:bodyPr/>
                    <a:lstStyle/>
                    <a:p>
                      <a:r>
                        <a:rPr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β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16 mm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009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9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418379" cy="738244"/>
          </a:xfrm>
        </p:spPr>
        <p:txBody>
          <a:bodyPr/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Beam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measurement of LIS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>
          <a:xfrm>
            <a:off x="154975" y="915618"/>
            <a:ext cx="8711948" cy="468000"/>
          </a:xfrm>
        </p:spPr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</a:rPr>
              <a:t>Carbon ion signal contained C1+</a:t>
            </a:r>
            <a:r>
              <a:rPr lang="ja-JP" altLang="en-US" sz="2400" dirty="0">
                <a:latin typeface="Meiryo UI" panose="020B0604030504040204" pitchFamily="50" charset="-128"/>
              </a:rPr>
              <a:t>～</a:t>
            </a:r>
            <a:r>
              <a:rPr lang="en-US" altLang="ja-JP" sz="2400" dirty="0">
                <a:latin typeface="Meiryo UI" panose="020B0604030504040204" pitchFamily="50" charset="-128"/>
              </a:rPr>
              <a:t>C6+ using faraday cup</a:t>
            </a:r>
            <a:endParaRPr lang="ja-JP" altLang="en-US" sz="2400" dirty="0">
              <a:latin typeface="Meiryo UI" panose="020B0604030504040204" pitchFamily="50" charset="-128"/>
            </a:endParaRPr>
          </a:p>
        </p:txBody>
      </p:sp>
      <p:sp>
        <p:nvSpPr>
          <p:cNvPr id="19" name="テキスト プレースホルダー 6"/>
          <p:cNvSpPr txBox="1">
            <a:spLocks/>
          </p:cNvSpPr>
          <p:nvPr/>
        </p:nvSpPr>
        <p:spPr>
          <a:xfrm>
            <a:off x="867424" y="5185574"/>
            <a:ext cx="8711948" cy="468000"/>
          </a:xfrm>
          <a:prstGeom prst="rect">
            <a:avLst/>
          </a:prstGeom>
        </p:spPr>
        <p:txBody>
          <a:bodyPr lIns="0" anchor="t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kumimoji="1" sz="2800" kern="120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Meiryo UI" panose="020B0604030504040204" pitchFamily="50" charset="-128"/>
              </a:rPr>
              <a:t>with solenoid</a:t>
            </a:r>
            <a:r>
              <a:rPr lang="ja-JP" altLang="en-US" sz="2000" dirty="0" smtClean="0">
                <a:latin typeface="Meiryo UI" panose="020B0604030504040204" pitchFamily="50" charset="-128"/>
              </a:rPr>
              <a:t> </a:t>
            </a:r>
            <a:endParaRPr lang="en-US" altLang="ja-JP" sz="2000" dirty="0" smtClean="0">
              <a:latin typeface="Meiryo UI" panose="020B0604030504040204" pitchFamily="50" charset="-128"/>
            </a:endParaRPr>
          </a:p>
          <a:p>
            <a:r>
              <a:rPr lang="en-US" altLang="ja-JP" sz="2000" dirty="0">
                <a:latin typeface="Meiryo UI" panose="020B0604030504040204" pitchFamily="50" charset="-128"/>
              </a:rPr>
              <a:t> </a:t>
            </a:r>
            <a:r>
              <a:rPr lang="en-US" altLang="ja-JP" sz="2000" dirty="0" smtClean="0">
                <a:latin typeface="Meiryo UI" panose="020B0604030504040204" pitchFamily="50" charset="-128"/>
              </a:rPr>
              <a:t>- pulse width :  about </a:t>
            </a:r>
            <a:r>
              <a:rPr lang="en-US" altLang="ja-JP" sz="2000" dirty="0">
                <a:latin typeface="Meiryo UI" panose="020B0604030504040204" pitchFamily="50" charset="-128"/>
              </a:rPr>
              <a:t>1</a:t>
            </a:r>
            <a:r>
              <a:rPr lang="en-US" altLang="ja-JP" sz="2000" dirty="0" smtClean="0">
                <a:latin typeface="Meiryo UI" panose="020B0604030504040204" pitchFamily="50" charset="-128"/>
              </a:rPr>
              <a:t> </a:t>
            </a:r>
            <a:r>
              <a:rPr lang="en-US" altLang="ja-JP" sz="2000" dirty="0" err="1" smtClean="0">
                <a:latin typeface="Meiryo UI" panose="020B0604030504040204" pitchFamily="50" charset="-128"/>
              </a:rPr>
              <a:t>μsec</a:t>
            </a:r>
            <a:r>
              <a:rPr lang="en-US" altLang="ja-JP" sz="2000" dirty="0" smtClean="0">
                <a:latin typeface="Meiryo UI" panose="020B0604030504040204" pitchFamily="50" charset="-128"/>
              </a:rPr>
              <a:t> (FWHM)</a:t>
            </a:r>
          </a:p>
          <a:p>
            <a:r>
              <a:rPr lang="en-US" altLang="ja-JP" sz="2000" dirty="0">
                <a:latin typeface="Meiryo UI" panose="020B0604030504040204" pitchFamily="50" charset="-128"/>
              </a:rPr>
              <a:t> </a:t>
            </a:r>
            <a:r>
              <a:rPr lang="en-US" altLang="ja-JP" sz="2000" dirty="0" smtClean="0">
                <a:latin typeface="Meiryo UI" panose="020B0604030504040204" pitchFamily="50" charset="-128"/>
              </a:rPr>
              <a:t>- peak current :  32 mA (contained C1+</a:t>
            </a:r>
            <a:r>
              <a:rPr lang="ja-JP" altLang="en-US" sz="2000" dirty="0" smtClean="0">
                <a:latin typeface="Meiryo UI" panose="020B0604030504040204" pitchFamily="50" charset="-128"/>
              </a:rPr>
              <a:t>～ </a:t>
            </a:r>
            <a:r>
              <a:rPr lang="en-US" altLang="ja-JP" sz="2000" dirty="0" smtClean="0">
                <a:latin typeface="Meiryo UI" panose="020B0604030504040204" pitchFamily="50" charset="-128"/>
              </a:rPr>
              <a:t>C6+)</a:t>
            </a:r>
          </a:p>
          <a:p>
            <a:endParaRPr lang="en-US" altLang="ja-JP" sz="2000" dirty="0" smtClean="0">
              <a:latin typeface="Meiryo UI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157710" y="2070837"/>
            <a:ext cx="4680135" cy="3114737"/>
            <a:chOff x="377111" y="1674317"/>
            <a:chExt cx="4680135" cy="3114737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377111" y="1674317"/>
              <a:ext cx="4680135" cy="3023212"/>
              <a:chOff x="377111" y="1674317"/>
              <a:chExt cx="4680135" cy="3023212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377111" y="1674317"/>
                <a:ext cx="4680135" cy="3023212"/>
                <a:chOff x="136878" y="1823985"/>
                <a:chExt cx="4680135" cy="3023212"/>
              </a:xfrm>
            </p:grpSpPr>
            <p:grpSp>
              <p:nvGrpSpPr>
                <p:cNvPr id="6" name="グループ化 5"/>
                <p:cNvGrpSpPr/>
                <p:nvPr/>
              </p:nvGrpSpPr>
              <p:grpSpPr>
                <a:xfrm>
                  <a:off x="136878" y="1823985"/>
                  <a:ext cx="4680135" cy="3023212"/>
                  <a:chOff x="91217" y="1849674"/>
                  <a:chExt cx="4680135" cy="3023212"/>
                </a:xfrm>
              </p:grpSpPr>
              <p:pic>
                <p:nvPicPr>
                  <p:cNvPr id="3" name="図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8148" y="1849674"/>
                    <a:ext cx="4633204" cy="2787111"/>
                  </a:xfrm>
                  <a:prstGeom prst="rect">
                    <a:avLst/>
                  </a:prstGeom>
                </p:spPr>
              </p:pic>
              <p:grpSp>
                <p:nvGrpSpPr>
                  <p:cNvPr id="20" name="グループ化 19"/>
                  <p:cNvGrpSpPr/>
                  <p:nvPr/>
                </p:nvGrpSpPr>
                <p:grpSpPr>
                  <a:xfrm>
                    <a:off x="91217" y="2077837"/>
                    <a:ext cx="722323" cy="2385268"/>
                    <a:chOff x="804049" y="1898457"/>
                    <a:chExt cx="722323" cy="2385268"/>
                  </a:xfrm>
                </p:grpSpPr>
                <p:sp>
                  <p:nvSpPr>
                    <p:cNvPr id="24" name="テキスト ボックス 23"/>
                    <p:cNvSpPr txBox="1"/>
                    <p:nvPr/>
                  </p:nvSpPr>
                  <p:spPr>
                    <a:xfrm>
                      <a:off x="1062353" y="1898457"/>
                      <a:ext cx="464019" cy="23852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35</a:t>
                      </a:r>
                    </a:p>
                    <a:p>
                      <a:endParaRPr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30</a:t>
                      </a:r>
                    </a:p>
                    <a:p>
                      <a:endParaRPr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25</a:t>
                      </a:r>
                    </a:p>
                    <a:p>
                      <a:endParaRPr lang="en-US" altLang="ja-JP" sz="7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20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7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  <a:endParaRPr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15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10</a:t>
                      </a:r>
                      <a:endParaRPr kumimoji="1" lang="en-US" altLang="ja-JP" sz="12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5</a:t>
                      </a:r>
                    </a:p>
                    <a:p>
                      <a:endParaRPr lang="en-US" altLang="ja-JP" sz="7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 0 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25" name="テキスト ボックス 24"/>
                    <p:cNvSpPr txBox="1"/>
                    <p:nvPr/>
                  </p:nvSpPr>
                  <p:spPr>
                    <a:xfrm rot="16200000">
                      <a:off x="573858" y="2909960"/>
                      <a:ext cx="76815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 (mA)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</p:grpSp>
              <p:grpSp>
                <p:nvGrpSpPr>
                  <p:cNvPr id="21" name="グループ化 20"/>
                  <p:cNvGrpSpPr/>
                  <p:nvPr/>
                </p:nvGrpSpPr>
                <p:grpSpPr>
                  <a:xfrm>
                    <a:off x="685946" y="4321755"/>
                    <a:ext cx="3995004" cy="551131"/>
                    <a:chOff x="944161" y="3251243"/>
                    <a:chExt cx="3995004" cy="551131"/>
                  </a:xfrm>
                </p:grpSpPr>
                <p:sp>
                  <p:nvSpPr>
                    <p:cNvPr id="22" name="テキスト ボックス 21"/>
                    <p:cNvSpPr txBox="1"/>
                    <p:nvPr/>
                  </p:nvSpPr>
                  <p:spPr>
                    <a:xfrm>
                      <a:off x="944161" y="3251243"/>
                      <a:ext cx="3995004" cy="27699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0           </a:t>
                      </a:r>
                      <a:r>
                        <a:rPr kumimoji="1" lang="ja-JP" altLang="en-US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   </a:t>
                      </a:r>
                      <a:r>
                        <a:rPr kumimoji="1" lang="en-US" altLang="ja-JP" sz="12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2               4                6               8</a:t>
                      </a:r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  <p:sp>
                  <p:nvSpPr>
                    <p:cNvPr id="23" name="テキスト ボックス 22"/>
                    <p:cNvSpPr txBox="1"/>
                    <p:nvPr/>
                  </p:nvSpPr>
                  <p:spPr>
                    <a:xfrm>
                      <a:off x="2383322" y="3494597"/>
                      <a:ext cx="86754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 (</a:t>
                      </a:r>
                      <a:r>
                        <a:rPr lang="en-US" altLang="ja-JP" sz="140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μ</a:t>
                      </a:r>
                      <a:r>
                        <a:rPr kumimoji="1" lang="en-US" altLang="ja-JP" sz="140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sec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p:txBody>
                </p:sp>
              </p:grpSp>
            </p:grpSp>
            <p:sp>
              <p:nvSpPr>
                <p:cNvPr id="9" name="正方形/長方形 8"/>
                <p:cNvSpPr/>
                <p:nvPr/>
              </p:nvSpPr>
              <p:spPr>
                <a:xfrm>
                  <a:off x="3333310" y="2043766"/>
                  <a:ext cx="1177639" cy="57011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" name="図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1661" y="2406969"/>
                  <a:ext cx="370647" cy="746314"/>
                </a:xfrm>
                <a:prstGeom prst="rect">
                  <a:avLst/>
                </a:prstGeom>
              </p:spPr>
            </p:pic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4097817" y="2349328"/>
                  <a:ext cx="452368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8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0.0 A</a:t>
                  </a:r>
                </a:p>
                <a:p>
                  <a:r>
                    <a:rPr lang="en-US" altLang="ja-JP" sz="8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1.0 A</a:t>
                  </a:r>
                </a:p>
                <a:p>
                  <a:r>
                    <a:rPr kumimoji="1" lang="en-US" altLang="ja-JP" sz="8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1.2 A</a:t>
                  </a:r>
                </a:p>
                <a:p>
                  <a:r>
                    <a:rPr lang="en-US" altLang="ja-JP" sz="8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1.5 A</a:t>
                  </a:r>
                </a:p>
                <a:p>
                  <a:r>
                    <a:rPr kumimoji="1" lang="en-US" altLang="ja-JP" sz="8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2.0 A</a:t>
                  </a:r>
                </a:p>
                <a:p>
                  <a:r>
                    <a:rPr lang="en-US" altLang="ja-JP" sz="800" dirty="0" smtClean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3.0 A</a:t>
                  </a:r>
                  <a:endParaRPr kumimoji="1" lang="ja-JP" altLang="en-US" sz="800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2" name="テキスト ボックス 11"/>
              <p:cNvSpPr txBox="1"/>
              <p:nvPr/>
            </p:nvSpPr>
            <p:spPr>
              <a:xfrm>
                <a:off x="4030424" y="1939914"/>
                <a:ext cx="69762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solenoid</a:t>
                </a:r>
                <a:endPara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3635549" y="4481277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54975" y="1827877"/>
            <a:ext cx="3887936" cy="2302265"/>
            <a:chOff x="5277544" y="2063024"/>
            <a:chExt cx="3887936" cy="2302265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7544" y="2749444"/>
              <a:ext cx="3397599" cy="1492734"/>
            </a:xfrm>
            <a:prstGeom prst="rect">
              <a:avLst/>
            </a:prstGeom>
          </p:spPr>
        </p:pic>
        <p:sp>
          <p:nvSpPr>
            <p:cNvPr id="30" name="正方形/長方形 29"/>
            <p:cNvSpPr/>
            <p:nvPr/>
          </p:nvSpPr>
          <p:spPr>
            <a:xfrm>
              <a:off x="5277544" y="2749445"/>
              <a:ext cx="1021656" cy="311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411933" y="4031352"/>
              <a:ext cx="10951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1412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mm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600853" y="2903290"/>
              <a:ext cx="10951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1432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mm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688976" y="4057512"/>
              <a:ext cx="9829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120</a:t>
              </a:r>
              <a:r>
                <a:rPr kumimoji="1" lang="ja-JP" altLang="en-US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mm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8050567" y="2953819"/>
              <a:ext cx="4716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FC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442085" y="2749443"/>
              <a:ext cx="8949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Target</a:t>
              </a:r>
              <a:endPara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37" name="直線コネクタ 36"/>
            <p:cNvCxnSpPr/>
            <p:nvPr/>
          </p:nvCxnSpPr>
          <p:spPr>
            <a:xfrm>
              <a:off x="6047221" y="3060700"/>
              <a:ext cx="147564" cy="2504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8121322" y="2704471"/>
              <a:ext cx="9509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33 </a:t>
              </a:r>
              <a:r>
                <a:rPr kumimoji="1" lang="en-US" altLang="ja-JP" sz="14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mmφ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664200" y="2063024"/>
              <a:ext cx="3501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&lt;setup for beam measurement&gt;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4648023" y="1637281"/>
            <a:ext cx="4331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&lt;Signal of plasma current (without HV)&gt;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1" name="グループ化 50"/>
          <p:cNvGrpSpPr/>
          <p:nvPr/>
        </p:nvGrpSpPr>
        <p:grpSpPr>
          <a:xfrm>
            <a:off x="128101" y="4257828"/>
            <a:ext cx="4876612" cy="2429625"/>
            <a:chOff x="128101" y="4257828"/>
            <a:chExt cx="4876612" cy="2429625"/>
          </a:xfrm>
        </p:grpSpPr>
        <p:sp>
          <p:nvSpPr>
            <p:cNvPr id="48" name="正方形/長方形 47"/>
            <p:cNvSpPr/>
            <p:nvPr/>
          </p:nvSpPr>
          <p:spPr>
            <a:xfrm>
              <a:off x="128101" y="4257828"/>
              <a:ext cx="4876612" cy="24296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Picture 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4482" y="4715897"/>
              <a:ext cx="4321175" cy="155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744091" y="6035923"/>
              <a:ext cx="40911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2           </a:t>
              </a:r>
              <a:r>
                <a:rPr kumimoji="1" lang="ja-JP" altLang="en-US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　   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             4                5               6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2214555" y="6306089"/>
              <a:ext cx="8675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t (</a:t>
              </a:r>
              <a:r>
                <a:rPr lang="en-US" altLang="ja-JP" sz="14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μ</a:t>
              </a:r>
              <a:r>
                <a:rPr kumimoji="1" lang="en-US" altLang="ja-JP" sz="1400" dirty="0" err="1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sec</a:t>
              </a:r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42084" y="4758104"/>
              <a:ext cx="46401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  <a:p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</a:p>
            <a:p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50</a:t>
              </a:r>
            </a:p>
            <a:p>
              <a:endPara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endPara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2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0 </a:t>
              </a:r>
              <a:endPara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 rot="16200000">
              <a:off x="-102090" y="5458668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I (mA)</a:t>
              </a:r>
              <a:endPara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>
              <a:off x="915102" y="5253877"/>
              <a:ext cx="13655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975488" y="4400027"/>
              <a:ext cx="3302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>
                  <a:latin typeface="Meiryo UI" panose="020B0604030504040204" pitchFamily="50" charset="-128"/>
                </a:rPr>
                <a:t>Distance </a:t>
              </a:r>
              <a:r>
                <a:rPr lang="en-US" altLang="ja-JP" sz="1200" dirty="0">
                  <a:latin typeface="Meiryo UI" panose="020B0604030504040204" pitchFamily="50" charset="-128"/>
                </a:rPr>
                <a:t>between nozzle and </a:t>
              </a:r>
              <a:r>
                <a:rPr lang="en-US" altLang="ja-JP" sz="1200" dirty="0" smtClean="0">
                  <a:latin typeface="Meiryo UI" panose="020B0604030504040204" pitchFamily="50" charset="-128"/>
                </a:rPr>
                <a:t>FC : 50 mm</a:t>
              </a:r>
              <a:endParaRPr kumimoji="1" lang="ja-JP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2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brand">
      <a:dk1>
        <a:srgbClr val="000000"/>
      </a:dk1>
      <a:lt1>
        <a:srgbClr val="FFFFFF"/>
      </a:lt1>
      <a:dk2>
        <a:srgbClr val="7F7F7F"/>
      </a:dk2>
      <a:lt2>
        <a:srgbClr val="E5E5E5"/>
      </a:lt2>
      <a:accent1>
        <a:srgbClr val="0064D2"/>
      </a:accent1>
      <a:accent2>
        <a:srgbClr val="64AFE1"/>
      </a:accent2>
      <a:accent3>
        <a:srgbClr val="A0A0A5"/>
      </a:accent3>
      <a:accent4>
        <a:srgbClr val="644080"/>
      </a:accent4>
      <a:accent5>
        <a:srgbClr val="CECED0"/>
      </a:accent5>
      <a:accent6>
        <a:srgbClr val="FA9628"/>
      </a:accent6>
      <a:hlink>
        <a:srgbClr val="E61E1E"/>
      </a:hlink>
      <a:folHlink>
        <a:srgbClr val="FA9628"/>
      </a:folHlink>
    </a:clrScheme>
    <a:fontScheme name="TT Toshiba Sans TT東芝Pゴシック">
      <a:majorFont>
        <a:latin typeface="TT Toshiba Sans"/>
        <a:ea typeface="東芝 Pゴシック"/>
        <a:cs typeface=""/>
      </a:majorFont>
      <a:minorFont>
        <a:latin typeface="TT Toshiba Sans"/>
        <a:ea typeface="東芝 P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brand">
      <a:dk1>
        <a:srgbClr val="000000"/>
      </a:dk1>
      <a:lt1>
        <a:srgbClr val="FFFFFF"/>
      </a:lt1>
      <a:dk2>
        <a:srgbClr val="7F7F7F"/>
      </a:dk2>
      <a:lt2>
        <a:srgbClr val="E5E5E5"/>
      </a:lt2>
      <a:accent1>
        <a:srgbClr val="0064D2"/>
      </a:accent1>
      <a:accent2>
        <a:srgbClr val="64AFE1"/>
      </a:accent2>
      <a:accent3>
        <a:srgbClr val="A0A0A5"/>
      </a:accent3>
      <a:accent4>
        <a:srgbClr val="644080"/>
      </a:accent4>
      <a:accent5>
        <a:srgbClr val="CECED0"/>
      </a:accent5>
      <a:accent6>
        <a:srgbClr val="FA9628"/>
      </a:accent6>
      <a:hlink>
        <a:srgbClr val="E61E1E"/>
      </a:hlink>
      <a:folHlink>
        <a:srgbClr val="FA9628"/>
      </a:folHlink>
    </a:clrScheme>
    <a:fontScheme name="TT Toshiba Sans TT東芝Pゴシック">
      <a:majorFont>
        <a:latin typeface="TT Toshiba Sans"/>
        <a:ea typeface="東芝 Pゴシック"/>
        <a:cs typeface=""/>
      </a:majorFont>
      <a:minorFont>
        <a:latin typeface="TT Toshiba Sans"/>
        <a:ea typeface="東芝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brand">
      <a:dk1>
        <a:srgbClr val="000000"/>
      </a:dk1>
      <a:lt1>
        <a:srgbClr val="FFFFFF"/>
      </a:lt1>
      <a:dk2>
        <a:srgbClr val="7F7F7F"/>
      </a:dk2>
      <a:lt2>
        <a:srgbClr val="E5E5E5"/>
      </a:lt2>
      <a:accent1>
        <a:srgbClr val="0064D2"/>
      </a:accent1>
      <a:accent2>
        <a:srgbClr val="64AFE1"/>
      </a:accent2>
      <a:accent3>
        <a:srgbClr val="A0A0A5"/>
      </a:accent3>
      <a:accent4>
        <a:srgbClr val="644080"/>
      </a:accent4>
      <a:accent5>
        <a:srgbClr val="CECED0"/>
      </a:accent5>
      <a:accent6>
        <a:srgbClr val="FA9628"/>
      </a:accent6>
      <a:hlink>
        <a:srgbClr val="E61E1E"/>
      </a:hlink>
      <a:folHlink>
        <a:srgbClr val="FA9628"/>
      </a:folHlink>
    </a:clrScheme>
    <a:fontScheme name="TT Toshiba Sans TT東芝Pゴシック">
      <a:majorFont>
        <a:latin typeface="TT Toshiba Sans"/>
        <a:ea typeface="東芝 Pゴシック"/>
        <a:cs typeface=""/>
      </a:majorFont>
      <a:minorFont>
        <a:latin typeface="TT Toshiba Sans"/>
        <a:ea typeface="東芝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3435</Words>
  <Application>Microsoft Office PowerPoint</Application>
  <PresentationFormat>画面に合わせる (4:3)</PresentationFormat>
  <Paragraphs>687</Paragraphs>
  <Slides>33</Slides>
  <Notes>32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4" baseType="lpstr">
      <vt:lpstr>Meiryo UI</vt:lpstr>
      <vt:lpstr>ＭＳ Ｐゴシック</vt:lpstr>
      <vt:lpstr>ＭＳ 明朝</vt:lpstr>
      <vt:lpstr>TT Toshiba Sans</vt:lpstr>
      <vt:lpstr>メイリオ</vt:lpstr>
      <vt:lpstr>東芝 Pゴシック</vt:lpstr>
      <vt:lpstr>Arial</vt:lpstr>
      <vt:lpstr>Century</vt:lpstr>
      <vt:lpstr>Segoe UI</vt:lpstr>
      <vt:lpstr>Times New Roman</vt:lpstr>
      <vt:lpstr>Office テーマ</vt:lpstr>
      <vt:lpstr>PowerPoint プレゼンテーション</vt:lpstr>
      <vt:lpstr>Contents</vt:lpstr>
      <vt:lpstr>Introduction</vt:lpstr>
      <vt:lpstr>LIS &amp; RFQ system</vt:lpstr>
      <vt:lpstr>Laser Ion Source</vt:lpstr>
      <vt:lpstr>Introduction of LIS</vt:lpstr>
      <vt:lpstr>Design of LIS</vt:lpstr>
      <vt:lpstr>Beam simulation using IGUN</vt:lpstr>
      <vt:lpstr>Beam measurement of LIS</vt:lpstr>
      <vt:lpstr>RFQ</vt:lpstr>
      <vt:lpstr>Structure of RFQ</vt:lpstr>
      <vt:lpstr>Beam simulation by LINACS v02 (1)</vt:lpstr>
      <vt:lpstr>Beam simulation by LINACS v02 (2)</vt:lpstr>
      <vt:lpstr>RF simulation (2D)</vt:lpstr>
      <vt:lpstr>RF simulation (3D)</vt:lpstr>
      <vt:lpstr>Parts after machining</vt:lpstr>
      <vt:lpstr>Assembly and vacuum leak test</vt:lpstr>
      <vt:lpstr>Resonant frequency measurement</vt:lpstr>
      <vt:lpstr>Low power test</vt:lpstr>
      <vt:lpstr>Solid state amplifier</vt:lpstr>
      <vt:lpstr>Beam accelerating test</vt:lpstr>
      <vt:lpstr>Setup for beam accelerating test</vt:lpstr>
      <vt:lpstr>Result of accelerating test (1)</vt:lpstr>
      <vt:lpstr>Result of accelerating test (2)</vt:lpstr>
      <vt:lpstr>Future Plan for LIS</vt:lpstr>
      <vt:lpstr>New LIS for safe and compact</vt:lpstr>
      <vt:lpstr>Control panel of LIS</vt:lpstr>
      <vt:lpstr>Study to generate highly charged ions</vt:lpstr>
      <vt:lpstr>Summary</vt:lpstr>
      <vt:lpstr>Summary</vt:lpstr>
      <vt:lpstr>PowerPoint プレゼンテーション</vt:lpstr>
      <vt:lpstr>PowerPoint プレゼンテーション</vt:lpstr>
      <vt:lpstr>Accelerating test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2018-12-18T08:43:33Z</dcterms:created>
  <dcterms:modified xsi:type="dcterms:W3CDTF">2019-04-15T06:08:20Z</dcterms:modified>
</cp:coreProperties>
</file>