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1854" r:id="rId3"/>
    <p:sldId id="1689" r:id="rId4"/>
    <p:sldId id="1691" r:id="rId5"/>
    <p:sldId id="1681" r:id="rId6"/>
    <p:sldId id="1692" r:id="rId7"/>
    <p:sldId id="1688" r:id="rId8"/>
    <p:sldId id="2155" r:id="rId9"/>
    <p:sldId id="1954" r:id="rId10"/>
    <p:sldId id="1953" r:id="rId11"/>
    <p:sldId id="1955" r:id="rId12"/>
    <p:sldId id="2156" r:id="rId13"/>
    <p:sldId id="261" r:id="rId14"/>
    <p:sldId id="264" r:id="rId15"/>
    <p:sldId id="1847" r:id="rId16"/>
    <p:sldId id="1922" r:id="rId17"/>
    <p:sldId id="1925" r:id="rId18"/>
    <p:sldId id="1929" r:id="rId19"/>
    <p:sldId id="1928" r:id="rId20"/>
    <p:sldId id="1853" r:id="rId21"/>
    <p:sldId id="1926" r:id="rId22"/>
    <p:sldId id="1931" r:id="rId23"/>
    <p:sldId id="2157" r:id="rId24"/>
    <p:sldId id="1936" r:id="rId25"/>
    <p:sldId id="1924" r:id="rId26"/>
    <p:sldId id="1934" r:id="rId27"/>
    <p:sldId id="1933" r:id="rId28"/>
    <p:sldId id="1857" r:id="rId29"/>
    <p:sldId id="1935" r:id="rId30"/>
    <p:sldId id="1938" r:id="rId31"/>
    <p:sldId id="1939" r:id="rId32"/>
    <p:sldId id="1942" r:id="rId33"/>
    <p:sldId id="1950" r:id="rId34"/>
    <p:sldId id="1930" r:id="rId35"/>
    <p:sldId id="1889" r:id="rId36"/>
    <p:sldId id="1956" r:id="rId37"/>
    <p:sldId id="263" r:id="rId38"/>
    <p:sldId id="275" r:id="rId39"/>
    <p:sldId id="302" r:id="rId40"/>
    <p:sldId id="1855" r:id="rId41"/>
    <p:sldId id="305" r:id="rId42"/>
    <p:sldId id="1927" r:id="rId43"/>
    <p:sldId id="1941" r:id="rId4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7395" autoAdjust="0"/>
  </p:normalViewPr>
  <p:slideViewPr>
    <p:cSldViewPr snapToGrid="0">
      <p:cViewPr varScale="1">
        <p:scale>
          <a:sx n="113" d="100"/>
          <a:sy n="113" d="100"/>
        </p:scale>
        <p:origin x="456" y="96"/>
      </p:cViewPr>
      <p:guideLst/>
    </p:cSldViewPr>
  </p:slideViewPr>
  <p:outlineViewPr>
    <p:cViewPr>
      <p:scale>
        <a:sx n="33" d="100"/>
        <a:sy n="33" d="100"/>
      </p:scale>
      <p:origin x="0" y="-273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9177E-1AC3-4A08-BBA4-337DED036DCD}" type="datetimeFigureOut">
              <a:rPr lang="en-US" smtClean="0"/>
              <a:t>14-Apr-19</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142B4-BFFF-473B-8F43-CB778D5CBD26}" type="slidenum">
              <a:rPr lang="en-US" smtClean="0"/>
              <a:t>‹#›</a:t>
            </a:fld>
            <a:endParaRPr lang="en-US"/>
          </a:p>
        </p:txBody>
      </p:sp>
    </p:spTree>
    <p:extLst>
      <p:ext uri="{BB962C8B-B14F-4D97-AF65-F5344CB8AC3E}">
        <p14:creationId xmlns:p14="http://schemas.microsoft.com/office/powerpoint/2010/main" val="1942735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5170" name="Rectangle 2">
            <a:extLst>
              <a:ext uri="{FF2B5EF4-FFF2-40B4-BE49-F238E27FC236}">
                <a16:creationId xmlns:a16="http://schemas.microsoft.com/office/drawing/2014/main" id="{BEFE4466-B98C-4C13-9C2B-38173A09CB9A}"/>
              </a:ext>
            </a:extLst>
          </p:cNvPr>
          <p:cNvSpPr>
            <a:spLocks noGrp="1" noRot="1" noChangeAspect="1" noChangeArrowheads="1" noTextEdit="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p:spPr>
      </p:sp>
      <p:sp>
        <p:nvSpPr>
          <p:cNvPr id="2695171" name="Rectangle 3">
            <a:extLst>
              <a:ext uri="{FF2B5EF4-FFF2-40B4-BE49-F238E27FC236}">
                <a16:creationId xmlns:a16="http://schemas.microsoft.com/office/drawing/2014/main" id="{DDD2F9C0-7D46-43BE-83F7-5AED6DBA5FFD}"/>
              </a:ext>
            </a:extLst>
          </p:cNvPr>
          <p:cNvSpPr>
            <a:spLocks noGrp="1" noChangeArrowheads="1"/>
          </p:cNvSpPr>
          <p:nvPr>
            <p:ph type="body" idx="1"/>
          </p:nvPr>
        </p:nvSpPr>
        <p:spPr bwMode="auto">
          <a:xfrm>
            <a:off x="679450" y="4714875"/>
            <a:ext cx="5438775" cy="4468813"/>
          </a:xfrm>
          <a:prstGeom prst="rect">
            <a:avLst/>
          </a:prstGeom>
          <a:solidFill>
            <a:srgbClr val="FFFFFF"/>
          </a:solidFill>
          <a:ln>
            <a:solidFill>
              <a:srgbClr val="000000"/>
            </a:solidFill>
            <a:miter lim="800000"/>
            <a:headEnd/>
            <a:tailEnd/>
          </a:ln>
        </p:spPr>
        <p:txBody>
          <a:bodyPr lIns="92702" tIns="46351" rIns="92702" bIns="46351"/>
          <a:lstStyle/>
          <a:p>
            <a:r>
              <a:rPr lang="it-IT" altLang="it-IT" b="1">
                <a:solidFill>
                  <a:schemeClr val="tx2"/>
                </a:solidFill>
              </a:rPr>
              <a:t>Accelerator section design</a:t>
            </a:r>
            <a:r>
              <a:rPr lang="it-IT" altLang="it-IT"/>
              <a:t> </a:t>
            </a:r>
          </a:p>
          <a:p>
            <a:r>
              <a:rPr lang="it-IT" altLang="it-IT"/>
              <a:t>Designed cell by cell</a:t>
            </a:r>
          </a:p>
          <a:p>
            <a:r>
              <a:rPr lang="it-IT" altLang="it-IT"/>
              <a:t> Voltage and R0 are given by an analytic law.</a:t>
            </a:r>
          </a:p>
          <a:p>
            <a:r>
              <a:rPr lang="it-IT" altLang="it-IT"/>
              <a:t> Surface fields Es as interpolation of PARI geometry file “V2TERM.txt”.</a:t>
            </a:r>
          </a:p>
          <a:p>
            <a:r>
              <a:rPr lang="it-IT" altLang="it-IT"/>
              <a:t> Synchronous phase was increased in linear way cell by cell from </a:t>
            </a:r>
            <a:r>
              <a:rPr lang="it-IT" altLang="it-IT" b="1">
                <a:solidFill>
                  <a:srgbClr val="FF0000"/>
                </a:solidFill>
              </a:rPr>
              <a:t>-60 to -32 deg</a:t>
            </a:r>
            <a:r>
              <a:rPr lang="it-IT" altLang="it-IT"/>
              <a:t>.</a:t>
            </a:r>
          </a:p>
          <a:p>
            <a:r>
              <a:rPr lang="it-IT" altLang="it-IT"/>
              <a:t> Acceptance increased up to </a:t>
            </a:r>
            <a:r>
              <a:rPr lang="it-IT" altLang="it-IT" b="1">
                <a:solidFill>
                  <a:srgbClr val="FF0000"/>
                </a:solidFill>
              </a:rPr>
              <a:t>4.2 mm mrad norm</a:t>
            </a:r>
          </a:p>
          <a:p>
            <a:r>
              <a:rPr lang="it-IT" altLang="it-IT" b="1">
                <a:solidFill>
                  <a:schemeClr val="tx2"/>
                </a:solidFill>
              </a:rPr>
              <a:t>Accelerator section design</a:t>
            </a:r>
            <a:r>
              <a:rPr lang="it-IT" altLang="it-IT"/>
              <a:t> </a:t>
            </a:r>
          </a:p>
          <a:p>
            <a:r>
              <a:rPr lang="it-IT" altLang="it-IT"/>
              <a:t>Designed cell by cell</a:t>
            </a:r>
          </a:p>
          <a:p>
            <a:r>
              <a:rPr lang="it-IT" altLang="it-IT"/>
              <a:t> Voltage and R0 are given by an analytic law.</a:t>
            </a:r>
          </a:p>
          <a:p>
            <a:r>
              <a:rPr lang="it-IT" altLang="it-IT"/>
              <a:t> Surface fields Es as interpolation of PARI geometry file “V2TERM.txt”.</a:t>
            </a:r>
          </a:p>
          <a:p>
            <a:r>
              <a:rPr lang="it-IT" altLang="it-IT"/>
              <a:t> Synchronous phase was increased in linear way cell by cell from </a:t>
            </a:r>
            <a:r>
              <a:rPr lang="it-IT" altLang="it-IT" b="1">
                <a:solidFill>
                  <a:srgbClr val="FF0000"/>
                </a:solidFill>
              </a:rPr>
              <a:t>-60 to -32 deg</a:t>
            </a:r>
            <a:r>
              <a:rPr lang="it-IT" altLang="it-IT"/>
              <a:t>.</a:t>
            </a:r>
          </a:p>
          <a:p>
            <a:r>
              <a:rPr lang="it-IT" altLang="it-IT"/>
              <a:t> Acceptance increased up to </a:t>
            </a:r>
            <a:r>
              <a:rPr lang="it-IT" altLang="it-IT" b="1">
                <a:solidFill>
                  <a:srgbClr val="FF0000"/>
                </a:solidFill>
              </a:rPr>
              <a:t>4.2 mm mrad norm</a:t>
            </a:r>
          </a:p>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9266" name="Rectangle 2">
            <a:extLst>
              <a:ext uri="{FF2B5EF4-FFF2-40B4-BE49-F238E27FC236}">
                <a16:creationId xmlns:a16="http://schemas.microsoft.com/office/drawing/2014/main" id="{66B182E1-A1F0-4897-8185-0E1B1C4834A6}"/>
              </a:ext>
            </a:extLst>
          </p:cNvPr>
          <p:cNvSpPr>
            <a:spLocks noGrp="1" noRot="1" noChangeAspect="1" noChangeArrowheads="1" noTextEdit="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p:spPr>
      </p:sp>
      <p:sp>
        <p:nvSpPr>
          <p:cNvPr id="2699267" name="Rectangle 3">
            <a:extLst>
              <a:ext uri="{FF2B5EF4-FFF2-40B4-BE49-F238E27FC236}">
                <a16:creationId xmlns:a16="http://schemas.microsoft.com/office/drawing/2014/main" id="{0AAE347A-0EBC-48C7-A29F-FDA9648C6FF4}"/>
              </a:ext>
            </a:extLst>
          </p:cNvPr>
          <p:cNvSpPr>
            <a:spLocks noGrp="1" noChangeArrowheads="1"/>
          </p:cNvSpPr>
          <p:nvPr>
            <p:ph type="body" idx="1"/>
          </p:nvPr>
        </p:nvSpPr>
        <p:spPr bwMode="auto">
          <a:xfrm>
            <a:off x="679450" y="4714875"/>
            <a:ext cx="5438775" cy="4468813"/>
          </a:xfrm>
          <a:prstGeom prst="rect">
            <a:avLst/>
          </a:prstGeom>
          <a:solidFill>
            <a:srgbClr val="FFFFFF"/>
          </a:solidFill>
          <a:ln>
            <a:solidFill>
              <a:srgbClr val="000000"/>
            </a:solidFill>
            <a:miter lim="800000"/>
            <a:headEnd/>
            <a:tailEnd/>
          </a:ln>
        </p:spPr>
        <p:txBody>
          <a:bodyPr lIns="92702" tIns="46351" rIns="92702" bIns="46351"/>
          <a:lstStyle/>
          <a:p>
            <a:r>
              <a:rPr lang="it-IT" altLang="it-IT" b="1">
                <a:solidFill>
                  <a:schemeClr val="tx2"/>
                </a:solidFill>
              </a:rPr>
              <a:t>Accelerator section design</a:t>
            </a:r>
            <a:r>
              <a:rPr lang="it-IT" altLang="it-IT"/>
              <a:t> </a:t>
            </a:r>
          </a:p>
          <a:p>
            <a:r>
              <a:rPr lang="it-IT" altLang="it-IT"/>
              <a:t>Designed cell by cell</a:t>
            </a:r>
          </a:p>
          <a:p>
            <a:r>
              <a:rPr lang="it-IT" altLang="it-IT"/>
              <a:t> Voltage and R0 are given by an analytic law.</a:t>
            </a:r>
          </a:p>
          <a:p>
            <a:r>
              <a:rPr lang="it-IT" altLang="it-IT"/>
              <a:t> Surface fields Es as interpolation of PARI geometry file “V2TERM.txt”.</a:t>
            </a:r>
          </a:p>
          <a:p>
            <a:r>
              <a:rPr lang="it-IT" altLang="it-IT"/>
              <a:t> Synchronous phase was increased in linear way cell by cell from </a:t>
            </a:r>
            <a:r>
              <a:rPr lang="it-IT" altLang="it-IT" b="1">
                <a:solidFill>
                  <a:srgbClr val="FF0000"/>
                </a:solidFill>
              </a:rPr>
              <a:t>-60 to -32 deg</a:t>
            </a:r>
            <a:r>
              <a:rPr lang="it-IT" altLang="it-IT"/>
              <a:t>.</a:t>
            </a:r>
          </a:p>
          <a:p>
            <a:r>
              <a:rPr lang="it-IT" altLang="it-IT"/>
              <a:t> Acceptance increased up to </a:t>
            </a:r>
            <a:r>
              <a:rPr lang="it-IT" altLang="it-IT" b="1">
                <a:solidFill>
                  <a:srgbClr val="FF0000"/>
                </a:solidFill>
              </a:rPr>
              <a:t>4.2 mm mrad norm</a:t>
            </a:r>
          </a:p>
          <a:p>
            <a:r>
              <a:rPr lang="it-IT" altLang="it-IT" b="1">
                <a:solidFill>
                  <a:schemeClr val="tx2"/>
                </a:solidFill>
              </a:rPr>
              <a:t>Accelerator section design</a:t>
            </a:r>
            <a:r>
              <a:rPr lang="it-IT" altLang="it-IT"/>
              <a:t> </a:t>
            </a:r>
          </a:p>
          <a:p>
            <a:r>
              <a:rPr lang="it-IT" altLang="it-IT"/>
              <a:t>Designed cell by cell</a:t>
            </a:r>
          </a:p>
          <a:p>
            <a:r>
              <a:rPr lang="it-IT" altLang="it-IT"/>
              <a:t> Voltage and R0 are given by an analytic law.</a:t>
            </a:r>
          </a:p>
          <a:p>
            <a:r>
              <a:rPr lang="it-IT" altLang="it-IT"/>
              <a:t> Surface fields Es as interpolation of PARI geometry file “V2TERM.txt”.</a:t>
            </a:r>
          </a:p>
          <a:p>
            <a:r>
              <a:rPr lang="it-IT" altLang="it-IT"/>
              <a:t> Synchronous phase was increased in linear way cell by cell from </a:t>
            </a:r>
            <a:r>
              <a:rPr lang="it-IT" altLang="it-IT" b="1">
                <a:solidFill>
                  <a:srgbClr val="FF0000"/>
                </a:solidFill>
              </a:rPr>
              <a:t>-60 to -32 deg</a:t>
            </a:r>
            <a:r>
              <a:rPr lang="it-IT" altLang="it-IT"/>
              <a:t>.</a:t>
            </a:r>
          </a:p>
          <a:p>
            <a:r>
              <a:rPr lang="it-IT" altLang="it-IT"/>
              <a:t> Acceptance increased up to </a:t>
            </a:r>
            <a:r>
              <a:rPr lang="it-IT" altLang="it-IT" b="1">
                <a:solidFill>
                  <a:srgbClr val="FF0000"/>
                </a:solidFill>
              </a:rPr>
              <a:t>4.2 mm mrad norm</a:t>
            </a:r>
          </a:p>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9810" name="Rectangle 2">
            <a:extLst>
              <a:ext uri="{FF2B5EF4-FFF2-40B4-BE49-F238E27FC236}">
                <a16:creationId xmlns:a16="http://schemas.microsoft.com/office/drawing/2014/main" id="{189E3F22-7F5C-4688-95FF-60E9385B77ED}"/>
              </a:ext>
            </a:extLst>
          </p:cNvPr>
          <p:cNvSpPr>
            <a:spLocks noGrp="1" noRot="1" noChangeAspect="1" noChangeArrowheads="1" noTextEdit="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p:spPr>
      </p:sp>
      <p:sp>
        <p:nvSpPr>
          <p:cNvPr id="2679811" name="Rectangle 3">
            <a:extLst>
              <a:ext uri="{FF2B5EF4-FFF2-40B4-BE49-F238E27FC236}">
                <a16:creationId xmlns:a16="http://schemas.microsoft.com/office/drawing/2014/main" id="{FA7CCCB3-FDD0-4599-A3DC-43DA16735C8C}"/>
              </a:ext>
            </a:extLst>
          </p:cNvPr>
          <p:cNvSpPr>
            <a:spLocks noGrp="1" noChangeArrowheads="1"/>
          </p:cNvSpPr>
          <p:nvPr>
            <p:ph type="body" idx="1"/>
          </p:nvPr>
        </p:nvSpPr>
        <p:spPr bwMode="auto">
          <a:xfrm>
            <a:off x="679450" y="4714875"/>
            <a:ext cx="5438775" cy="4468813"/>
          </a:xfrm>
          <a:prstGeom prst="rect">
            <a:avLst/>
          </a:prstGeom>
          <a:solidFill>
            <a:srgbClr val="FFFFFF"/>
          </a:solidFill>
          <a:ln>
            <a:solidFill>
              <a:srgbClr val="000000"/>
            </a:solidFill>
            <a:miter lim="800000"/>
            <a:headEnd/>
            <a:tailEnd/>
          </a:ln>
        </p:spPr>
        <p:txBody>
          <a:bodyPr lIns="92702" tIns="46351" rIns="92702" bIns="46351"/>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Segnaposto numero diapositiva 5">
            <a:extLst>
              <a:ext uri="{FF2B5EF4-FFF2-40B4-BE49-F238E27FC236}">
                <a16:creationId xmlns:a16="http://schemas.microsoft.com/office/drawing/2014/main" id="{1136BC9A-00D3-405A-929A-12C6C13B5795}"/>
              </a:ext>
            </a:extLst>
          </p:cNvPr>
          <p:cNvSpPr>
            <a:spLocks noGrp="1"/>
          </p:cNvSpPr>
          <p:nvPr>
            <p:ph type="sldNum" sz="quarter" idx="12"/>
          </p:nvPr>
        </p:nvSpPr>
        <p:spPr>
          <a:xfrm>
            <a:off x="11709400" y="6492875"/>
            <a:ext cx="482600" cy="365125"/>
          </a:xfrm>
          <a:prstGeom prst="rect">
            <a:avLst/>
          </a:prstGeom>
        </p:spPr>
        <p:txBody>
          <a:bodyPr/>
          <a:lstStyle/>
          <a:p>
            <a:fld id="{A0F67020-82C8-451F-B52A-3CFCB96AA105}" type="slidenum">
              <a:rPr lang="en-US" smtClean="0"/>
              <a:t>‹#›</a:t>
            </a:fld>
            <a:endParaRPr lang="en-US"/>
          </a:p>
        </p:txBody>
      </p:sp>
    </p:spTree>
    <p:extLst>
      <p:ext uri="{BB962C8B-B14F-4D97-AF65-F5344CB8AC3E}">
        <p14:creationId xmlns:p14="http://schemas.microsoft.com/office/powerpoint/2010/main" val="3886840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7" name="Segnaposto numero diapositiva 5">
            <a:extLst>
              <a:ext uri="{FF2B5EF4-FFF2-40B4-BE49-F238E27FC236}">
                <a16:creationId xmlns:a16="http://schemas.microsoft.com/office/drawing/2014/main" id="{6BFBE562-4FFC-4B73-B2D6-3F2F05C0BE66}"/>
              </a:ext>
            </a:extLst>
          </p:cNvPr>
          <p:cNvSpPr>
            <a:spLocks noGrp="1"/>
          </p:cNvSpPr>
          <p:nvPr>
            <p:ph type="sldNum" sz="quarter" idx="12"/>
          </p:nvPr>
        </p:nvSpPr>
        <p:spPr>
          <a:xfrm>
            <a:off x="11709400" y="6492875"/>
            <a:ext cx="482600" cy="365125"/>
          </a:xfrm>
          <a:prstGeom prst="rect">
            <a:avLst/>
          </a:prstGeom>
        </p:spPr>
        <p:txBody>
          <a:bodyPr/>
          <a:lstStyle/>
          <a:p>
            <a:fld id="{A0F67020-82C8-451F-B52A-3CFCB96AA105}" type="slidenum">
              <a:rPr lang="en-US" smtClean="0"/>
              <a:t>‹#›</a:t>
            </a:fld>
            <a:endParaRPr lang="en-US"/>
          </a:p>
        </p:txBody>
      </p:sp>
    </p:spTree>
    <p:extLst>
      <p:ext uri="{BB962C8B-B14F-4D97-AF65-F5344CB8AC3E}">
        <p14:creationId xmlns:p14="http://schemas.microsoft.com/office/powerpoint/2010/main" val="204618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olo e testo verticale">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801B7AF-E45F-4DE1-B267-BE02CDEDD904}"/>
              </a:ext>
            </a:extLst>
          </p:cNvPr>
          <p:cNvSpPr>
            <a:spLocks noGrp="1"/>
          </p:cNvSpPr>
          <p:nvPr>
            <p:ph type="sldNum" sz="quarter" idx="12"/>
          </p:nvPr>
        </p:nvSpPr>
        <p:spPr>
          <a:xfrm>
            <a:off x="11709400" y="6492875"/>
            <a:ext cx="482600" cy="365125"/>
          </a:xfrm>
          <a:prstGeom prst="rect">
            <a:avLst/>
          </a:prstGeom>
        </p:spPr>
        <p:txBody>
          <a:bodyPr/>
          <a:lstStyle/>
          <a:p>
            <a:fld id="{A0F67020-82C8-451F-B52A-3CFCB96AA105}" type="slidenum">
              <a:rPr lang="en-US" smtClean="0"/>
              <a:t>‹#›</a:t>
            </a:fld>
            <a:endParaRPr lang="en-US"/>
          </a:p>
        </p:txBody>
      </p:sp>
    </p:spTree>
    <p:extLst>
      <p:ext uri="{BB962C8B-B14F-4D97-AF65-F5344CB8AC3E}">
        <p14:creationId xmlns:p14="http://schemas.microsoft.com/office/powerpoint/2010/main" val="2333265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2" name="Rectangle 11"/>
          <p:cNvSpPr/>
          <p:nvPr userDrawn="1"/>
        </p:nvSpPr>
        <p:spPr>
          <a:xfrm>
            <a:off x="11270752" y="6402814"/>
            <a:ext cx="425116" cy="338554"/>
          </a:xfrm>
          <a:prstGeom prst="rect">
            <a:avLst/>
          </a:prstGeom>
        </p:spPr>
        <p:txBody>
          <a:bodyPr wrap="none">
            <a:spAutoFit/>
          </a:bodyPr>
          <a:lstStyle/>
          <a:p>
            <a:fld id="{7EBF430C-C0B6-4172-B972-8EEC760DEA7F}" type="slidenum">
              <a:rPr lang="en-GB" sz="1600" smtClean="0">
                <a:solidFill>
                  <a:schemeClr val="bg1"/>
                </a:solidFill>
              </a:rPr>
              <a:pPr/>
              <a:t>‹#›</a:t>
            </a:fld>
            <a:endParaRPr lang="en-US" sz="1600" dirty="0">
              <a:solidFill>
                <a:schemeClr val="bg1"/>
              </a:solidFill>
            </a:endParaRPr>
          </a:p>
        </p:txBody>
      </p:sp>
      <p:sp>
        <p:nvSpPr>
          <p:cNvPr id="8" name="TextBox 7"/>
          <p:cNvSpPr txBox="1"/>
          <p:nvPr userDrawn="1"/>
        </p:nvSpPr>
        <p:spPr>
          <a:xfrm>
            <a:off x="5492621" y="6275436"/>
            <a:ext cx="1119794" cy="646331"/>
          </a:xfrm>
          <a:prstGeom prst="rect">
            <a:avLst/>
          </a:prstGeom>
          <a:noFill/>
        </p:spPr>
        <p:txBody>
          <a:bodyPr wrap="none" rtlCol="0">
            <a:spAutoFit/>
          </a:bodyPr>
          <a:lstStyle/>
          <a:p>
            <a:pPr algn="ctr"/>
            <a:r>
              <a:rPr lang="en-US" sz="1800" dirty="0">
                <a:solidFill>
                  <a:schemeClr val="bg1"/>
                </a:solidFill>
              </a:rPr>
              <a:t>IPAC</a:t>
            </a:r>
            <a:r>
              <a:rPr lang="en-US" sz="1800" baseline="0" dirty="0">
                <a:solidFill>
                  <a:schemeClr val="bg1"/>
                </a:solidFill>
              </a:rPr>
              <a:t> 2016</a:t>
            </a:r>
            <a:endParaRPr lang="en-US" sz="1800" dirty="0">
              <a:solidFill>
                <a:schemeClr val="bg1"/>
              </a:solidFill>
            </a:endParaRPr>
          </a:p>
          <a:p>
            <a:pPr algn="ctr"/>
            <a:r>
              <a:rPr lang="en-US" sz="1800" baseline="0" dirty="0">
                <a:solidFill>
                  <a:schemeClr val="bg1"/>
                </a:solidFill>
              </a:rPr>
              <a:t>Busan</a:t>
            </a:r>
            <a:endParaRPr lang="en-US" sz="1800" dirty="0">
              <a:solidFill>
                <a:schemeClr val="bg1"/>
              </a:solidFill>
            </a:endParaRPr>
          </a:p>
        </p:txBody>
      </p:sp>
      <p:sp>
        <p:nvSpPr>
          <p:cNvPr id="5" name="Segnaposto numero diapositiva 5">
            <a:extLst>
              <a:ext uri="{FF2B5EF4-FFF2-40B4-BE49-F238E27FC236}">
                <a16:creationId xmlns:a16="http://schemas.microsoft.com/office/drawing/2014/main" id="{219BCDBB-6E8A-43FF-B693-67546853FD3A}"/>
              </a:ext>
            </a:extLst>
          </p:cNvPr>
          <p:cNvSpPr>
            <a:spLocks noGrp="1"/>
          </p:cNvSpPr>
          <p:nvPr>
            <p:ph type="sldNum" sz="quarter" idx="12"/>
          </p:nvPr>
        </p:nvSpPr>
        <p:spPr>
          <a:xfrm>
            <a:off x="11709400" y="6492875"/>
            <a:ext cx="482600" cy="365125"/>
          </a:xfrm>
          <a:prstGeom prst="rect">
            <a:avLst/>
          </a:prstGeom>
        </p:spPr>
        <p:txBody>
          <a:bodyPr/>
          <a:lstStyle/>
          <a:p>
            <a:fld id="{A0F67020-82C8-451F-B52A-3CFCB96AA105}" type="slidenum">
              <a:rPr lang="en-US" smtClean="0"/>
              <a:t>‹#›</a:t>
            </a:fld>
            <a:endParaRPr lang="en-US"/>
          </a:p>
        </p:txBody>
      </p:sp>
    </p:spTree>
    <p:extLst>
      <p:ext uri="{BB962C8B-B14F-4D97-AF65-F5344CB8AC3E}">
        <p14:creationId xmlns:p14="http://schemas.microsoft.com/office/powerpoint/2010/main" val="2798028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177901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Segnaposto numero diapositiva 5">
            <a:extLst>
              <a:ext uri="{FF2B5EF4-FFF2-40B4-BE49-F238E27FC236}">
                <a16:creationId xmlns:a16="http://schemas.microsoft.com/office/drawing/2014/main" id="{DD571369-B8FC-474A-85C1-D6AFB300A5BF}"/>
              </a:ext>
            </a:extLst>
          </p:cNvPr>
          <p:cNvSpPr>
            <a:spLocks noGrp="1"/>
          </p:cNvSpPr>
          <p:nvPr>
            <p:ph type="sldNum" sz="quarter" idx="12"/>
          </p:nvPr>
        </p:nvSpPr>
        <p:spPr>
          <a:xfrm>
            <a:off x="11528612" y="6492875"/>
            <a:ext cx="663388" cy="365125"/>
          </a:xfrm>
          <a:prstGeom prst="rect">
            <a:avLst/>
          </a:prstGeom>
        </p:spPr>
        <p:txBody>
          <a:bodyPr/>
          <a:lstStyle/>
          <a:p>
            <a:fld id="{A0F67020-82C8-451F-B52A-3CFCB96AA105}" type="slidenum">
              <a:rPr lang="en-US" smtClean="0"/>
              <a:t>‹#›</a:t>
            </a:fld>
            <a:endParaRPr lang="en-US"/>
          </a:p>
        </p:txBody>
      </p:sp>
    </p:spTree>
    <p:extLst>
      <p:ext uri="{BB962C8B-B14F-4D97-AF65-F5344CB8AC3E}">
        <p14:creationId xmlns:p14="http://schemas.microsoft.com/office/powerpoint/2010/main" val="407765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7" name="Segnaposto numero diapositiva 5">
            <a:extLst>
              <a:ext uri="{FF2B5EF4-FFF2-40B4-BE49-F238E27FC236}">
                <a16:creationId xmlns:a16="http://schemas.microsoft.com/office/drawing/2014/main" id="{1165632D-BD58-4D63-B3C4-2AA4BEFCFADF}"/>
              </a:ext>
            </a:extLst>
          </p:cNvPr>
          <p:cNvSpPr>
            <a:spLocks noGrp="1"/>
          </p:cNvSpPr>
          <p:nvPr>
            <p:ph type="sldNum" sz="quarter" idx="12"/>
          </p:nvPr>
        </p:nvSpPr>
        <p:spPr>
          <a:xfrm>
            <a:off x="11709400" y="6492875"/>
            <a:ext cx="482600" cy="365125"/>
          </a:xfrm>
          <a:prstGeom prst="rect">
            <a:avLst/>
          </a:prstGeom>
        </p:spPr>
        <p:txBody>
          <a:bodyPr/>
          <a:lstStyle/>
          <a:p>
            <a:fld id="{A0F67020-82C8-451F-B52A-3CFCB96AA105}" type="slidenum">
              <a:rPr lang="en-US" smtClean="0"/>
              <a:t>‹#›</a:t>
            </a:fld>
            <a:endParaRPr lang="en-US"/>
          </a:p>
        </p:txBody>
      </p:sp>
    </p:spTree>
    <p:extLst>
      <p:ext uri="{BB962C8B-B14F-4D97-AF65-F5344CB8AC3E}">
        <p14:creationId xmlns:p14="http://schemas.microsoft.com/office/powerpoint/2010/main" val="30599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8" name="Segnaposto numero diapositiva 5">
            <a:extLst>
              <a:ext uri="{FF2B5EF4-FFF2-40B4-BE49-F238E27FC236}">
                <a16:creationId xmlns:a16="http://schemas.microsoft.com/office/drawing/2014/main" id="{0A77C4C3-FAD1-421B-A9D6-CC9C8813F37F}"/>
              </a:ext>
            </a:extLst>
          </p:cNvPr>
          <p:cNvSpPr>
            <a:spLocks noGrp="1"/>
          </p:cNvSpPr>
          <p:nvPr>
            <p:ph type="sldNum" sz="quarter" idx="12"/>
          </p:nvPr>
        </p:nvSpPr>
        <p:spPr>
          <a:xfrm>
            <a:off x="11709400" y="6492875"/>
            <a:ext cx="482600" cy="365125"/>
          </a:xfrm>
          <a:prstGeom prst="rect">
            <a:avLst/>
          </a:prstGeom>
        </p:spPr>
        <p:txBody>
          <a:bodyPr/>
          <a:lstStyle/>
          <a:p>
            <a:fld id="{A0F67020-82C8-451F-B52A-3CFCB96AA105}" type="slidenum">
              <a:rPr lang="en-US" smtClean="0"/>
              <a:t>‹#›</a:t>
            </a:fld>
            <a:endParaRPr lang="en-US"/>
          </a:p>
        </p:txBody>
      </p:sp>
    </p:spTree>
    <p:extLst>
      <p:ext uri="{BB962C8B-B14F-4D97-AF65-F5344CB8AC3E}">
        <p14:creationId xmlns:p14="http://schemas.microsoft.com/office/powerpoint/2010/main" val="165714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10" name="Segnaposto numero diapositiva 5">
            <a:extLst>
              <a:ext uri="{FF2B5EF4-FFF2-40B4-BE49-F238E27FC236}">
                <a16:creationId xmlns:a16="http://schemas.microsoft.com/office/drawing/2014/main" id="{F21651E6-29D1-4297-B162-692C4F71F120}"/>
              </a:ext>
            </a:extLst>
          </p:cNvPr>
          <p:cNvSpPr>
            <a:spLocks noGrp="1"/>
          </p:cNvSpPr>
          <p:nvPr>
            <p:ph type="sldNum" sz="quarter" idx="12"/>
          </p:nvPr>
        </p:nvSpPr>
        <p:spPr>
          <a:xfrm>
            <a:off x="11709400" y="6492875"/>
            <a:ext cx="482600" cy="365125"/>
          </a:xfrm>
          <a:prstGeom prst="rect">
            <a:avLst/>
          </a:prstGeom>
        </p:spPr>
        <p:txBody>
          <a:bodyPr/>
          <a:lstStyle/>
          <a:p>
            <a:fld id="{A0F67020-82C8-451F-B52A-3CFCB96AA105}" type="slidenum">
              <a:rPr lang="en-US" smtClean="0"/>
              <a:t>‹#›</a:t>
            </a:fld>
            <a:endParaRPr lang="en-US"/>
          </a:p>
        </p:txBody>
      </p:sp>
    </p:spTree>
    <p:extLst>
      <p:ext uri="{BB962C8B-B14F-4D97-AF65-F5344CB8AC3E}">
        <p14:creationId xmlns:p14="http://schemas.microsoft.com/office/powerpoint/2010/main" val="1729663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2519213B-3076-4ED3-80FD-7C0BDF51FF41}"/>
              </a:ext>
            </a:extLst>
          </p:cNvPr>
          <p:cNvSpPr>
            <a:spLocks noGrp="1"/>
          </p:cNvSpPr>
          <p:nvPr>
            <p:ph type="sldNum" sz="quarter" idx="12"/>
          </p:nvPr>
        </p:nvSpPr>
        <p:spPr>
          <a:xfrm>
            <a:off x="11709400" y="6492875"/>
            <a:ext cx="482600" cy="365125"/>
          </a:xfrm>
          <a:prstGeom prst="rect">
            <a:avLst/>
          </a:prstGeom>
        </p:spPr>
        <p:txBody>
          <a:bodyPr/>
          <a:lstStyle/>
          <a:p>
            <a:fld id="{A0F67020-82C8-451F-B52A-3CFCB96AA105}" type="slidenum">
              <a:rPr lang="en-US" smtClean="0"/>
              <a:t>‹#›</a:t>
            </a:fld>
            <a:endParaRPr lang="en-US"/>
          </a:p>
        </p:txBody>
      </p:sp>
    </p:spTree>
    <p:extLst>
      <p:ext uri="{BB962C8B-B14F-4D97-AF65-F5344CB8AC3E}">
        <p14:creationId xmlns:p14="http://schemas.microsoft.com/office/powerpoint/2010/main" val="252269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Segnaposto numero diapositiva 5">
            <a:extLst>
              <a:ext uri="{FF2B5EF4-FFF2-40B4-BE49-F238E27FC236}">
                <a16:creationId xmlns:a16="http://schemas.microsoft.com/office/drawing/2014/main" id="{8192346F-3EE5-48B1-8456-BA9151063A43}"/>
              </a:ext>
            </a:extLst>
          </p:cNvPr>
          <p:cNvSpPr>
            <a:spLocks noGrp="1"/>
          </p:cNvSpPr>
          <p:nvPr>
            <p:ph type="sldNum" sz="quarter" idx="12"/>
          </p:nvPr>
        </p:nvSpPr>
        <p:spPr>
          <a:xfrm>
            <a:off x="11709400" y="6492875"/>
            <a:ext cx="482600" cy="365125"/>
          </a:xfrm>
          <a:prstGeom prst="rect">
            <a:avLst/>
          </a:prstGeom>
        </p:spPr>
        <p:txBody>
          <a:bodyPr/>
          <a:lstStyle/>
          <a:p>
            <a:fld id="{A0F67020-82C8-451F-B52A-3CFCB96AA105}" type="slidenum">
              <a:rPr lang="en-US" smtClean="0"/>
              <a:t>‹#›</a:t>
            </a:fld>
            <a:endParaRPr lang="en-US"/>
          </a:p>
        </p:txBody>
      </p:sp>
    </p:spTree>
    <p:extLst>
      <p:ext uri="{BB962C8B-B14F-4D97-AF65-F5344CB8AC3E}">
        <p14:creationId xmlns:p14="http://schemas.microsoft.com/office/powerpoint/2010/main" val="203000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8" name="Segnaposto numero diapositiva 5">
            <a:extLst>
              <a:ext uri="{FF2B5EF4-FFF2-40B4-BE49-F238E27FC236}">
                <a16:creationId xmlns:a16="http://schemas.microsoft.com/office/drawing/2014/main" id="{459906A5-F561-448D-BB93-6E7FCF9C59A6}"/>
              </a:ext>
            </a:extLst>
          </p:cNvPr>
          <p:cNvSpPr>
            <a:spLocks noGrp="1"/>
          </p:cNvSpPr>
          <p:nvPr>
            <p:ph type="sldNum" sz="quarter" idx="12"/>
          </p:nvPr>
        </p:nvSpPr>
        <p:spPr>
          <a:xfrm>
            <a:off x="11709400" y="6492875"/>
            <a:ext cx="482600" cy="365125"/>
          </a:xfrm>
          <a:prstGeom prst="rect">
            <a:avLst/>
          </a:prstGeom>
        </p:spPr>
        <p:txBody>
          <a:bodyPr/>
          <a:lstStyle/>
          <a:p>
            <a:fld id="{A0F67020-82C8-451F-B52A-3CFCB96AA105}" type="slidenum">
              <a:rPr lang="en-US" smtClean="0"/>
              <a:t>‹#›</a:t>
            </a:fld>
            <a:endParaRPr lang="en-US"/>
          </a:p>
        </p:txBody>
      </p:sp>
    </p:spTree>
    <p:extLst>
      <p:ext uri="{BB962C8B-B14F-4D97-AF65-F5344CB8AC3E}">
        <p14:creationId xmlns:p14="http://schemas.microsoft.com/office/powerpoint/2010/main" val="2751469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8" name="Segnaposto numero diapositiva 5">
            <a:extLst>
              <a:ext uri="{FF2B5EF4-FFF2-40B4-BE49-F238E27FC236}">
                <a16:creationId xmlns:a16="http://schemas.microsoft.com/office/drawing/2014/main" id="{96899984-918F-4CFF-BD63-66A49432912E}"/>
              </a:ext>
            </a:extLst>
          </p:cNvPr>
          <p:cNvSpPr>
            <a:spLocks noGrp="1"/>
          </p:cNvSpPr>
          <p:nvPr>
            <p:ph type="sldNum" sz="quarter" idx="12"/>
          </p:nvPr>
        </p:nvSpPr>
        <p:spPr>
          <a:xfrm>
            <a:off x="11709400" y="6492875"/>
            <a:ext cx="482600" cy="365125"/>
          </a:xfrm>
          <a:prstGeom prst="rect">
            <a:avLst/>
          </a:prstGeom>
        </p:spPr>
        <p:txBody>
          <a:bodyPr/>
          <a:lstStyle/>
          <a:p>
            <a:fld id="{A0F67020-82C8-451F-B52A-3CFCB96AA105}" type="slidenum">
              <a:rPr lang="en-US" smtClean="0"/>
              <a:t>‹#›</a:t>
            </a:fld>
            <a:endParaRPr lang="en-US"/>
          </a:p>
        </p:txBody>
      </p:sp>
    </p:spTree>
    <p:extLst>
      <p:ext uri="{BB962C8B-B14F-4D97-AF65-F5344CB8AC3E}">
        <p14:creationId xmlns:p14="http://schemas.microsoft.com/office/powerpoint/2010/main" val="239151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Line 7">
            <a:extLst>
              <a:ext uri="{FF2B5EF4-FFF2-40B4-BE49-F238E27FC236}">
                <a16:creationId xmlns:a16="http://schemas.microsoft.com/office/drawing/2014/main" id="{7A90764B-1F85-4566-BCCF-0421E9AB45F9}"/>
              </a:ext>
            </a:extLst>
          </p:cNvPr>
          <p:cNvSpPr>
            <a:spLocks noChangeShapeType="1"/>
          </p:cNvSpPr>
          <p:nvPr userDrawn="1"/>
        </p:nvSpPr>
        <p:spPr bwMode="auto">
          <a:xfrm>
            <a:off x="0" y="6388099"/>
            <a:ext cx="12192000" cy="23813"/>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atin typeface="Arial" charset="0"/>
              <a:ea typeface="ＭＳ Ｐゴシック" charset="0"/>
              <a:cs typeface="ＭＳ Ｐゴシック" charset="0"/>
            </a:endParaRPr>
          </a:p>
        </p:txBody>
      </p:sp>
      <p:graphicFrame>
        <p:nvGraphicFramePr>
          <p:cNvPr id="4" name="Object 8"/>
          <p:cNvGraphicFramePr>
            <a:graphicFrameLocks noChangeAspect="1"/>
          </p:cNvGraphicFramePr>
          <p:nvPr userDrawn="1"/>
        </p:nvGraphicFramePr>
        <p:xfrm>
          <a:off x="101600" y="6411913"/>
          <a:ext cx="446088" cy="446087"/>
        </p:xfrm>
        <a:graphic>
          <a:graphicData uri="http://schemas.openxmlformats.org/presentationml/2006/ole">
            <mc:AlternateContent xmlns:mc="http://schemas.openxmlformats.org/markup-compatibility/2006">
              <mc:Choice xmlns:v="urn:schemas-microsoft-com:vml" Requires="v">
                <p:oleObj spid="_x0000_s10243" name="Photo Editor Photo" r:id="rId16" imgW="838095" imgH="838095" progId="MSPhotoEd.3">
                  <p:embed/>
                </p:oleObj>
              </mc:Choice>
              <mc:Fallback>
                <p:oleObj name="Photo Editor Photo" r:id="rId16" imgW="838095" imgH="838095" progId="MSPhotoEd.3">
                  <p:embed/>
                  <p:pic>
                    <p:nvPicPr>
                      <p:cNvPr id="5"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600" y="6411913"/>
                        <a:ext cx="446088" cy="446087"/>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9">
            <a:extLst>
              <a:ext uri="{FF2B5EF4-FFF2-40B4-BE49-F238E27FC236}">
                <a16:creationId xmlns:a16="http://schemas.microsoft.com/office/drawing/2014/main" id="{34134CFE-92F5-4576-9BE2-5DCD86AC5346}"/>
              </a:ext>
            </a:extLst>
          </p:cNvPr>
          <p:cNvSpPr txBox="1">
            <a:spLocks noChangeArrowheads="1"/>
          </p:cNvSpPr>
          <p:nvPr userDrawn="1"/>
        </p:nvSpPr>
        <p:spPr bwMode="auto">
          <a:xfrm>
            <a:off x="560388" y="6437313"/>
            <a:ext cx="2806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defRPr/>
            </a:pPr>
            <a:r>
              <a:rPr lang="it-IT" sz="1000" b="1" dirty="0">
                <a:ea typeface="+mn-ea"/>
              </a:rPr>
              <a:t> Istituto Nazionale di Fisica Nucleare (</a:t>
            </a:r>
            <a:r>
              <a:rPr lang="it-IT" sz="1000" b="1" dirty="0" err="1">
                <a:ea typeface="+mn-ea"/>
              </a:rPr>
              <a:t>Italy</a:t>
            </a:r>
            <a:r>
              <a:rPr lang="it-IT" sz="1000" b="1" dirty="0">
                <a:ea typeface="+mn-ea"/>
              </a:rPr>
              <a:t>)</a:t>
            </a:r>
            <a:r>
              <a:rPr lang="it-IT" sz="1600" dirty="0">
                <a:ea typeface="+mn-ea"/>
              </a:rPr>
              <a:t> </a:t>
            </a:r>
          </a:p>
        </p:txBody>
      </p:sp>
    </p:spTree>
    <p:extLst>
      <p:ext uri="{BB962C8B-B14F-4D97-AF65-F5344CB8AC3E}">
        <p14:creationId xmlns:p14="http://schemas.microsoft.com/office/powerpoint/2010/main" val="1649153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7"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80.png"/><Relationship Id="rId11" Type="http://schemas.openxmlformats.org/officeDocument/2006/relationships/image" Target="../media/image42.png"/><Relationship Id="rId5" Type="http://schemas.openxmlformats.org/officeDocument/2006/relationships/image" Target="../media/image240.png"/><Relationship Id="rId10" Type="http://schemas.openxmlformats.org/officeDocument/2006/relationships/image" Target="../media/image41.png"/><Relationship Id="rId4" Type="http://schemas.openxmlformats.org/officeDocument/2006/relationships/image" Target="../media/image230.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0.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75.png"/><Relationship Id="rId7" Type="http://schemas.openxmlformats.org/officeDocument/2006/relationships/image" Target="../media/image170.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160.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emf"/><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2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8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8.emf"/><Relationship Id="rId2" Type="http://schemas.openxmlformats.org/officeDocument/2006/relationships/hyperlink" Target="http://ibsimu.sourceforge.net/index.html" TargetMode="Externa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emf"/><Relationship Id="rId4" Type="http://schemas.openxmlformats.org/officeDocument/2006/relationships/image" Target="../media/image105.emf"/></Relationships>
</file>

<file path=ppt/slides/_rels/slide4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9.wmf"/><Relationship Id="rId5" Type="http://schemas.openxmlformats.org/officeDocument/2006/relationships/oleObject" Target="../embeddings/oleObject3.bin"/><Relationship Id="rId4" Type="http://schemas.openxmlformats.org/officeDocument/2006/relationships/image" Target="../media/image111.jpeg"/></Relationships>
</file>

<file path=ppt/slides/_rels/slide42.xml.rels><?xml version="1.0" encoding="UTF-8" standalone="yes"?>
<Relationships xmlns="http://schemas.openxmlformats.org/package/2006/relationships"><Relationship Id="rId8" Type="http://schemas.openxmlformats.org/officeDocument/2006/relationships/image" Target="../media/image112.emf"/><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3.png"/><Relationship Id="rId11" Type="http://schemas.openxmlformats.org/officeDocument/2006/relationships/image" Target="../media/image480.png"/><Relationship Id="rId5" Type="http://schemas.openxmlformats.org/officeDocument/2006/relationships/image" Target="../media/image530.png"/><Relationship Id="rId10" Type="http://schemas.openxmlformats.org/officeDocument/2006/relationships/image" Target="../media/image112.emf"/><Relationship Id="rId9"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B94109-3AF6-4FDA-8D1D-69DC93675D52}"/>
              </a:ext>
            </a:extLst>
          </p:cNvPr>
          <p:cNvSpPr>
            <a:spLocks noGrp="1"/>
          </p:cNvSpPr>
          <p:nvPr>
            <p:ph type="ctrTitle" idx="4294967295"/>
          </p:nvPr>
        </p:nvSpPr>
        <p:spPr>
          <a:xfrm>
            <a:off x="685800" y="1122363"/>
            <a:ext cx="9982200" cy="2387600"/>
          </a:xfrm>
          <a:prstGeom prst="rect">
            <a:avLst/>
          </a:prstGeom>
        </p:spPr>
        <p:txBody>
          <a:bodyPr/>
          <a:lstStyle/>
          <a:p>
            <a:r>
              <a:rPr lang="en-US" dirty="0"/>
              <a:t>Beam dynamics issues in high-current RFQs</a:t>
            </a:r>
          </a:p>
        </p:txBody>
      </p:sp>
      <p:sp>
        <p:nvSpPr>
          <p:cNvPr id="3" name="Sottotitolo 2">
            <a:extLst>
              <a:ext uri="{FF2B5EF4-FFF2-40B4-BE49-F238E27FC236}">
                <a16:creationId xmlns:a16="http://schemas.microsoft.com/office/drawing/2014/main" id="{DE45FD93-10F3-4421-B397-0AF3C268F263}"/>
              </a:ext>
            </a:extLst>
          </p:cNvPr>
          <p:cNvSpPr>
            <a:spLocks noGrp="1"/>
          </p:cNvSpPr>
          <p:nvPr>
            <p:ph type="subTitle" idx="4294967295"/>
          </p:nvPr>
        </p:nvSpPr>
        <p:spPr>
          <a:xfrm>
            <a:off x="8626640" y="5984290"/>
            <a:ext cx="2871537" cy="368383"/>
          </a:xfrm>
          <a:prstGeom prst="rect">
            <a:avLst/>
          </a:prstGeom>
        </p:spPr>
        <p:txBody>
          <a:bodyPr>
            <a:normAutofit fontScale="85000" lnSpcReduction="20000"/>
          </a:bodyPr>
          <a:lstStyle/>
          <a:p>
            <a:pPr marL="0" indent="0">
              <a:buNone/>
            </a:pPr>
            <a:r>
              <a:rPr lang="en-US" dirty="0"/>
              <a:t>M. Comunian</a:t>
            </a:r>
          </a:p>
        </p:txBody>
      </p:sp>
    </p:spTree>
    <p:extLst>
      <p:ext uri="{BB962C8B-B14F-4D97-AF65-F5344CB8AC3E}">
        <p14:creationId xmlns:p14="http://schemas.microsoft.com/office/powerpoint/2010/main" val="2044346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FCB58B7-D9CD-4DE2-BA38-9AF4D4B94211}"/>
              </a:ext>
            </a:extLst>
          </p:cNvPr>
          <p:cNvSpPr>
            <a:spLocks noGrp="1"/>
          </p:cNvSpPr>
          <p:nvPr>
            <p:ph type="sldNum" sz="quarter" idx="12"/>
          </p:nvPr>
        </p:nvSpPr>
        <p:spPr>
          <a:xfrm>
            <a:off x="4953000" y="6446658"/>
            <a:ext cx="55003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anose="020B0604020202020204" pitchFamily="34" charset="0"/>
                <a:ea typeface="ＭＳ Ｐゴシック" panose="020B0600070205080204" pitchFamily="34" charset="-128"/>
                <a:cs typeface="Arial" panose="020B0604020202020204" pitchFamily="34" charset="0"/>
              </a:defRPr>
            </a:lvl1pPr>
            <a:lvl2pPr marL="4572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9144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3716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8288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2860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7432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2004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6576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fld id="{8DA11B7F-2F41-45BD-8D8D-57392D9CCC8A}" type="slidenum">
              <a:rPr lang="en-US" smtClean="0"/>
              <a:pPr/>
              <a:t>10</a:t>
            </a:fld>
            <a:endParaRPr lang="en-US"/>
          </a:p>
        </p:txBody>
      </p:sp>
      <p:pic>
        <p:nvPicPr>
          <p:cNvPr id="9" name="Immagine 8">
            <a:extLst>
              <a:ext uri="{FF2B5EF4-FFF2-40B4-BE49-F238E27FC236}">
                <a16:creationId xmlns:a16="http://schemas.microsoft.com/office/drawing/2014/main" id="{BF1FC124-7869-4C9B-8100-1DA7CCEDE1B6}"/>
              </a:ext>
            </a:extLst>
          </p:cNvPr>
          <p:cNvPicPr>
            <a:picLocks noChangeAspect="1"/>
          </p:cNvPicPr>
          <p:nvPr/>
        </p:nvPicPr>
        <p:blipFill>
          <a:blip r:embed="rId2"/>
          <a:stretch>
            <a:fillRect/>
          </a:stretch>
        </p:blipFill>
        <p:spPr>
          <a:xfrm>
            <a:off x="1143000" y="3352136"/>
            <a:ext cx="9906000" cy="2969119"/>
          </a:xfrm>
          <a:prstGeom prst="rect">
            <a:avLst/>
          </a:prstGeom>
        </p:spPr>
      </p:pic>
      <p:pic>
        <p:nvPicPr>
          <p:cNvPr id="10" name="Immagine 9">
            <a:extLst>
              <a:ext uri="{FF2B5EF4-FFF2-40B4-BE49-F238E27FC236}">
                <a16:creationId xmlns:a16="http://schemas.microsoft.com/office/drawing/2014/main" id="{66184E3B-E369-4550-8392-2653C7E13087}"/>
              </a:ext>
            </a:extLst>
          </p:cNvPr>
          <p:cNvPicPr>
            <a:picLocks noChangeAspect="1"/>
          </p:cNvPicPr>
          <p:nvPr/>
        </p:nvPicPr>
        <p:blipFill>
          <a:blip r:embed="rId3"/>
          <a:stretch>
            <a:fillRect/>
          </a:stretch>
        </p:blipFill>
        <p:spPr>
          <a:xfrm>
            <a:off x="1143000" y="383017"/>
            <a:ext cx="9906000" cy="2969119"/>
          </a:xfrm>
          <a:prstGeom prst="rect">
            <a:avLst/>
          </a:prstGeom>
        </p:spPr>
      </p:pic>
      <p:pic>
        <p:nvPicPr>
          <p:cNvPr id="12" name="Immagine 11">
            <a:extLst>
              <a:ext uri="{FF2B5EF4-FFF2-40B4-BE49-F238E27FC236}">
                <a16:creationId xmlns:a16="http://schemas.microsoft.com/office/drawing/2014/main" id="{F8A19E2D-9930-4DD7-8D3E-72A4DB68348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43000" y="383016"/>
            <a:ext cx="9906000" cy="2969119"/>
          </a:xfrm>
          <a:prstGeom prst="rect">
            <a:avLst/>
          </a:prstGeom>
        </p:spPr>
      </p:pic>
      <p:sp>
        <p:nvSpPr>
          <p:cNvPr id="13" name="CasellaDiTesto 12">
            <a:extLst>
              <a:ext uri="{FF2B5EF4-FFF2-40B4-BE49-F238E27FC236}">
                <a16:creationId xmlns:a16="http://schemas.microsoft.com/office/drawing/2014/main" id="{F7C5D4BA-16B9-4E29-9199-6FE3F8CDA3A9}"/>
              </a:ext>
            </a:extLst>
          </p:cNvPr>
          <p:cNvSpPr txBox="1"/>
          <p:nvPr/>
        </p:nvSpPr>
        <p:spPr>
          <a:xfrm>
            <a:off x="7465595" y="3555331"/>
            <a:ext cx="1613519" cy="523220"/>
          </a:xfrm>
          <a:prstGeom prst="rect">
            <a:avLst/>
          </a:prstGeom>
          <a:noFill/>
        </p:spPr>
        <p:txBody>
          <a:bodyPr wrap="none" rtlCol="0">
            <a:spAutoFit/>
          </a:bodyPr>
          <a:lstStyle/>
          <a:p>
            <a:r>
              <a:rPr lang="en-US" sz="2800" b="1" dirty="0">
                <a:solidFill>
                  <a:srgbClr val="FF0000"/>
                </a:solidFill>
              </a:rPr>
              <a:t>Ideal RFQ</a:t>
            </a:r>
          </a:p>
        </p:txBody>
      </p:sp>
      <p:sp>
        <p:nvSpPr>
          <p:cNvPr id="14" name="CasellaDiTesto 13">
            <a:extLst>
              <a:ext uri="{FF2B5EF4-FFF2-40B4-BE49-F238E27FC236}">
                <a16:creationId xmlns:a16="http://schemas.microsoft.com/office/drawing/2014/main" id="{D3F571C8-261A-4DB3-A353-135116E4694F}"/>
              </a:ext>
            </a:extLst>
          </p:cNvPr>
          <p:cNvSpPr txBox="1"/>
          <p:nvPr/>
        </p:nvSpPr>
        <p:spPr>
          <a:xfrm>
            <a:off x="7377363" y="507489"/>
            <a:ext cx="1521699" cy="523220"/>
          </a:xfrm>
          <a:prstGeom prst="rect">
            <a:avLst/>
          </a:prstGeom>
          <a:noFill/>
        </p:spPr>
        <p:txBody>
          <a:bodyPr wrap="none" rtlCol="0">
            <a:spAutoFit/>
          </a:bodyPr>
          <a:lstStyle/>
          <a:p>
            <a:r>
              <a:rPr lang="en-US" sz="2800" b="1" dirty="0"/>
              <a:t>Real RFQ</a:t>
            </a:r>
          </a:p>
        </p:txBody>
      </p:sp>
      <p:sp>
        <p:nvSpPr>
          <p:cNvPr id="15" name="CasellaDiTesto 14">
            <a:extLst>
              <a:ext uri="{FF2B5EF4-FFF2-40B4-BE49-F238E27FC236}">
                <a16:creationId xmlns:a16="http://schemas.microsoft.com/office/drawing/2014/main" id="{A94AE1D0-AE97-49DC-8250-E30422F1D406}"/>
              </a:ext>
            </a:extLst>
          </p:cNvPr>
          <p:cNvSpPr txBox="1"/>
          <p:nvPr/>
        </p:nvSpPr>
        <p:spPr>
          <a:xfrm>
            <a:off x="7218948" y="3139833"/>
            <a:ext cx="1436291" cy="276999"/>
          </a:xfrm>
          <a:prstGeom prst="rect">
            <a:avLst/>
          </a:prstGeom>
          <a:noFill/>
        </p:spPr>
        <p:txBody>
          <a:bodyPr wrap="none" rtlCol="0">
            <a:spAutoFit/>
          </a:bodyPr>
          <a:lstStyle/>
          <a:p>
            <a:r>
              <a:rPr lang="en-US" sz="1200" dirty="0"/>
              <a:t>Power Lost=1482 W</a:t>
            </a:r>
          </a:p>
        </p:txBody>
      </p:sp>
      <p:pic>
        <p:nvPicPr>
          <p:cNvPr id="16" name="Immagine 15">
            <a:extLst>
              <a:ext uri="{FF2B5EF4-FFF2-40B4-BE49-F238E27FC236}">
                <a16:creationId xmlns:a16="http://schemas.microsoft.com/office/drawing/2014/main" id="{590D37BD-DDA1-409D-8FD7-204F76799214}"/>
              </a:ext>
            </a:extLst>
          </p:cNvPr>
          <p:cNvPicPr>
            <a:picLocks noChangeAspect="1"/>
          </p:cNvPicPr>
          <p:nvPr/>
        </p:nvPicPr>
        <p:blipFill>
          <a:blip r:embed="rId5"/>
          <a:stretch>
            <a:fillRect/>
          </a:stretch>
        </p:blipFill>
        <p:spPr>
          <a:xfrm>
            <a:off x="5040274" y="1155183"/>
            <a:ext cx="4139184" cy="1240635"/>
          </a:xfrm>
          <a:prstGeom prst="rect">
            <a:avLst/>
          </a:prstGeom>
        </p:spPr>
      </p:pic>
      <p:sp>
        <p:nvSpPr>
          <p:cNvPr id="17" name="Freccia in giù 16">
            <a:extLst>
              <a:ext uri="{FF2B5EF4-FFF2-40B4-BE49-F238E27FC236}">
                <a16:creationId xmlns:a16="http://schemas.microsoft.com/office/drawing/2014/main" id="{3D465649-FDCF-4737-B7E5-0FF7C2102AEA}"/>
              </a:ext>
            </a:extLst>
          </p:cNvPr>
          <p:cNvSpPr/>
          <p:nvPr/>
        </p:nvSpPr>
        <p:spPr bwMode="auto">
          <a:xfrm>
            <a:off x="7045376" y="907606"/>
            <a:ext cx="202286" cy="36576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3200">
              <a:latin typeface="Arial" pitchFamily="34" charset="0"/>
            </a:endParaRPr>
          </a:p>
        </p:txBody>
      </p:sp>
      <p:sp>
        <p:nvSpPr>
          <p:cNvPr id="18" name="CasellaDiTesto 17">
            <a:extLst>
              <a:ext uri="{FF2B5EF4-FFF2-40B4-BE49-F238E27FC236}">
                <a16:creationId xmlns:a16="http://schemas.microsoft.com/office/drawing/2014/main" id="{88D23012-E962-49FC-B26D-2145731DC548}"/>
              </a:ext>
            </a:extLst>
          </p:cNvPr>
          <p:cNvSpPr txBox="1"/>
          <p:nvPr/>
        </p:nvSpPr>
        <p:spPr>
          <a:xfrm>
            <a:off x="6684611" y="632664"/>
            <a:ext cx="737702" cy="307777"/>
          </a:xfrm>
          <a:prstGeom prst="rect">
            <a:avLst/>
          </a:prstGeom>
          <a:noFill/>
        </p:spPr>
        <p:txBody>
          <a:bodyPr wrap="none" rtlCol="0">
            <a:spAutoFit/>
          </a:bodyPr>
          <a:lstStyle/>
          <a:p>
            <a:r>
              <a:rPr lang="en-US" sz="1400" dirty="0"/>
              <a:t>0.2 mm</a:t>
            </a:r>
          </a:p>
        </p:txBody>
      </p:sp>
      <p:sp>
        <p:nvSpPr>
          <p:cNvPr id="19" name="Freccia a destra 18">
            <a:extLst>
              <a:ext uri="{FF2B5EF4-FFF2-40B4-BE49-F238E27FC236}">
                <a16:creationId xmlns:a16="http://schemas.microsoft.com/office/drawing/2014/main" id="{3BBF5F49-ED42-4078-9F8B-E32F74CCC9F8}"/>
              </a:ext>
            </a:extLst>
          </p:cNvPr>
          <p:cNvSpPr/>
          <p:nvPr/>
        </p:nvSpPr>
        <p:spPr bwMode="auto">
          <a:xfrm>
            <a:off x="9134856" y="1719072"/>
            <a:ext cx="792480" cy="26212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3200">
              <a:latin typeface="Arial" pitchFamily="34" charset="0"/>
            </a:endParaRPr>
          </a:p>
        </p:txBody>
      </p:sp>
      <p:cxnSp>
        <p:nvCxnSpPr>
          <p:cNvPr id="3" name="Connettore 2 2">
            <a:extLst>
              <a:ext uri="{FF2B5EF4-FFF2-40B4-BE49-F238E27FC236}">
                <a16:creationId xmlns:a16="http://schemas.microsoft.com/office/drawing/2014/main" id="{320AF8EB-8471-41DC-8BFC-0BF2885AE995}"/>
              </a:ext>
            </a:extLst>
          </p:cNvPr>
          <p:cNvCxnSpPr/>
          <p:nvPr/>
        </p:nvCxnSpPr>
        <p:spPr>
          <a:xfrm>
            <a:off x="385011" y="559468"/>
            <a:ext cx="7579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A09141E2-8F74-4099-AECF-3EA985BF5E1E}"/>
              </a:ext>
            </a:extLst>
          </p:cNvPr>
          <p:cNvCxnSpPr/>
          <p:nvPr/>
        </p:nvCxnSpPr>
        <p:spPr>
          <a:xfrm>
            <a:off x="385011" y="3509210"/>
            <a:ext cx="7579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id="{9AF7EC9F-0AEE-4B66-963D-58B1154330BA}"/>
              </a:ext>
            </a:extLst>
          </p:cNvPr>
          <p:cNvSpPr txBox="1"/>
          <p:nvPr/>
        </p:nvSpPr>
        <p:spPr>
          <a:xfrm>
            <a:off x="385011" y="263332"/>
            <a:ext cx="793807" cy="369332"/>
          </a:xfrm>
          <a:prstGeom prst="rect">
            <a:avLst/>
          </a:prstGeom>
          <a:noFill/>
        </p:spPr>
        <p:txBody>
          <a:bodyPr wrap="none" rtlCol="0">
            <a:spAutoFit/>
          </a:bodyPr>
          <a:lstStyle/>
          <a:p>
            <a:r>
              <a:rPr lang="en-US" dirty="0"/>
              <a:t>120 W</a:t>
            </a:r>
          </a:p>
        </p:txBody>
      </p:sp>
      <p:sp>
        <p:nvSpPr>
          <p:cNvPr id="21" name="CasellaDiTesto 20">
            <a:extLst>
              <a:ext uri="{FF2B5EF4-FFF2-40B4-BE49-F238E27FC236}">
                <a16:creationId xmlns:a16="http://schemas.microsoft.com/office/drawing/2014/main" id="{D31E6B27-3A86-4445-9C4C-2C8977BA3368}"/>
              </a:ext>
            </a:extLst>
          </p:cNvPr>
          <p:cNvSpPr txBox="1"/>
          <p:nvPr/>
        </p:nvSpPr>
        <p:spPr>
          <a:xfrm>
            <a:off x="349193" y="3199817"/>
            <a:ext cx="676788" cy="369332"/>
          </a:xfrm>
          <a:prstGeom prst="rect">
            <a:avLst/>
          </a:prstGeom>
          <a:noFill/>
        </p:spPr>
        <p:txBody>
          <a:bodyPr wrap="none" rtlCol="0">
            <a:spAutoFit/>
          </a:bodyPr>
          <a:lstStyle/>
          <a:p>
            <a:r>
              <a:rPr lang="en-US" dirty="0"/>
              <a:t>10 W</a:t>
            </a:r>
          </a:p>
        </p:txBody>
      </p:sp>
      <p:sp>
        <p:nvSpPr>
          <p:cNvPr id="22" name="CasellaDiTesto 21">
            <a:extLst>
              <a:ext uri="{FF2B5EF4-FFF2-40B4-BE49-F238E27FC236}">
                <a16:creationId xmlns:a16="http://schemas.microsoft.com/office/drawing/2014/main" id="{052ECCAF-C4C5-440B-AE8A-26D69D036845}"/>
              </a:ext>
            </a:extLst>
          </p:cNvPr>
          <p:cNvSpPr txBox="1"/>
          <p:nvPr/>
        </p:nvSpPr>
        <p:spPr>
          <a:xfrm>
            <a:off x="7241059" y="6406250"/>
            <a:ext cx="4245778" cy="369332"/>
          </a:xfrm>
          <a:prstGeom prst="rect">
            <a:avLst/>
          </a:prstGeom>
          <a:noFill/>
        </p:spPr>
        <p:txBody>
          <a:bodyPr wrap="none" rtlCol="0">
            <a:spAutoFit/>
          </a:bodyPr>
          <a:lstStyle/>
          <a:p>
            <a:r>
              <a:rPr lang="en-US" dirty="0"/>
              <a:t>D+ 130 mA emit.=0.25 </a:t>
            </a:r>
            <a:r>
              <a:rPr lang="en-US" dirty="0" err="1"/>
              <a:t>mmrad</a:t>
            </a:r>
            <a:r>
              <a:rPr lang="en-US" dirty="0"/>
              <a:t> Gaussian </a:t>
            </a:r>
            <a:r>
              <a:rPr lang="en-US" dirty="0" err="1"/>
              <a:t>dst</a:t>
            </a:r>
            <a:endParaRPr lang="en-US" dirty="0"/>
          </a:p>
        </p:txBody>
      </p:sp>
    </p:spTree>
    <p:extLst>
      <p:ext uri="{BB962C8B-B14F-4D97-AF65-F5344CB8AC3E}">
        <p14:creationId xmlns:p14="http://schemas.microsoft.com/office/powerpoint/2010/main" val="304110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1356BD-C34B-49E2-833A-F0DFE6C612DA}"/>
              </a:ext>
            </a:extLst>
          </p:cNvPr>
          <p:cNvSpPr>
            <a:spLocks noGrp="1"/>
          </p:cNvSpPr>
          <p:nvPr>
            <p:ph type="title" idx="4294967295"/>
          </p:nvPr>
        </p:nvSpPr>
        <p:spPr>
          <a:xfrm>
            <a:off x="838200" y="94262"/>
            <a:ext cx="10515600" cy="1101141"/>
          </a:xfrm>
          <a:prstGeom prst="rect">
            <a:avLst/>
          </a:prstGeom>
        </p:spPr>
        <p:txBody>
          <a:bodyPr/>
          <a:lstStyle/>
          <a:p>
            <a:r>
              <a:rPr lang="en-US" dirty="0"/>
              <a:t>Real RFQ: Final Phase Space</a:t>
            </a:r>
          </a:p>
        </p:txBody>
      </p:sp>
      <p:pic>
        <p:nvPicPr>
          <p:cNvPr id="5" name="Immagine 4">
            <a:extLst>
              <a:ext uri="{FF2B5EF4-FFF2-40B4-BE49-F238E27FC236}">
                <a16:creationId xmlns:a16="http://schemas.microsoft.com/office/drawing/2014/main" id="{BC1B9B25-6464-4EC3-B24C-C72AF6C56D42}"/>
              </a:ext>
            </a:extLst>
          </p:cNvPr>
          <p:cNvPicPr>
            <a:picLocks noChangeAspect="1"/>
          </p:cNvPicPr>
          <p:nvPr/>
        </p:nvPicPr>
        <p:blipFill>
          <a:blip r:embed="rId2"/>
          <a:stretch>
            <a:fillRect/>
          </a:stretch>
        </p:blipFill>
        <p:spPr>
          <a:xfrm>
            <a:off x="6096001" y="1119228"/>
            <a:ext cx="4738437" cy="3139660"/>
          </a:xfrm>
          <a:prstGeom prst="rect">
            <a:avLst/>
          </a:prstGeom>
        </p:spPr>
      </p:pic>
      <p:pic>
        <p:nvPicPr>
          <p:cNvPr id="6" name="Immagine 5">
            <a:extLst>
              <a:ext uri="{FF2B5EF4-FFF2-40B4-BE49-F238E27FC236}">
                <a16:creationId xmlns:a16="http://schemas.microsoft.com/office/drawing/2014/main" id="{10061681-CFF3-4DFE-8616-158C9A2AE6A5}"/>
              </a:ext>
            </a:extLst>
          </p:cNvPr>
          <p:cNvPicPr>
            <a:picLocks noChangeAspect="1"/>
          </p:cNvPicPr>
          <p:nvPr/>
        </p:nvPicPr>
        <p:blipFill>
          <a:blip r:embed="rId3"/>
          <a:stretch>
            <a:fillRect/>
          </a:stretch>
        </p:blipFill>
        <p:spPr>
          <a:xfrm>
            <a:off x="1253291" y="1116723"/>
            <a:ext cx="4738438" cy="3139661"/>
          </a:xfrm>
          <a:prstGeom prst="rect">
            <a:avLst/>
          </a:prstGeom>
        </p:spPr>
      </p:pic>
      <p:sp>
        <p:nvSpPr>
          <p:cNvPr id="7" name="CasellaDiTesto 6">
            <a:extLst>
              <a:ext uri="{FF2B5EF4-FFF2-40B4-BE49-F238E27FC236}">
                <a16:creationId xmlns:a16="http://schemas.microsoft.com/office/drawing/2014/main" id="{4EE8FCDB-3EF2-492B-A927-0E85FBFF358D}"/>
              </a:ext>
            </a:extLst>
          </p:cNvPr>
          <p:cNvSpPr txBox="1"/>
          <p:nvPr/>
        </p:nvSpPr>
        <p:spPr>
          <a:xfrm>
            <a:off x="1305427" y="4632514"/>
            <a:ext cx="7264809" cy="369332"/>
          </a:xfrm>
          <a:prstGeom prst="rect">
            <a:avLst/>
          </a:prstGeom>
          <a:noFill/>
        </p:spPr>
        <p:txBody>
          <a:bodyPr wrap="none" rtlCol="0">
            <a:spAutoFit/>
          </a:bodyPr>
          <a:lstStyle/>
          <a:p>
            <a:r>
              <a:rPr lang="en-US" dirty="0"/>
              <a:t>Very small impact on global losses </a:t>
            </a:r>
            <a:r>
              <a:rPr lang="en-US" b="1" dirty="0"/>
              <a:t>(-0.4% Transmission)</a:t>
            </a:r>
            <a:r>
              <a:rPr lang="en-US" dirty="0"/>
              <a:t> and beam behavior.</a:t>
            </a:r>
          </a:p>
        </p:txBody>
      </p:sp>
      <p:sp>
        <p:nvSpPr>
          <p:cNvPr id="8" name="CasellaDiTesto 7">
            <a:extLst>
              <a:ext uri="{FF2B5EF4-FFF2-40B4-BE49-F238E27FC236}">
                <a16:creationId xmlns:a16="http://schemas.microsoft.com/office/drawing/2014/main" id="{8EF6151A-3FA6-44B2-A1AC-B660AA6EC1A5}"/>
              </a:ext>
            </a:extLst>
          </p:cNvPr>
          <p:cNvSpPr txBox="1"/>
          <p:nvPr/>
        </p:nvSpPr>
        <p:spPr>
          <a:xfrm>
            <a:off x="2634916" y="1116722"/>
            <a:ext cx="1613519" cy="523220"/>
          </a:xfrm>
          <a:prstGeom prst="rect">
            <a:avLst/>
          </a:prstGeom>
          <a:noFill/>
        </p:spPr>
        <p:txBody>
          <a:bodyPr wrap="none" rtlCol="0">
            <a:spAutoFit/>
          </a:bodyPr>
          <a:lstStyle/>
          <a:p>
            <a:r>
              <a:rPr lang="en-US" sz="2800" b="1" dirty="0">
                <a:solidFill>
                  <a:srgbClr val="FF0000"/>
                </a:solidFill>
              </a:rPr>
              <a:t>Ideal RFQ</a:t>
            </a:r>
          </a:p>
        </p:txBody>
      </p:sp>
      <p:sp>
        <p:nvSpPr>
          <p:cNvPr id="9" name="CasellaDiTesto 8">
            <a:extLst>
              <a:ext uri="{FF2B5EF4-FFF2-40B4-BE49-F238E27FC236}">
                <a16:creationId xmlns:a16="http://schemas.microsoft.com/office/drawing/2014/main" id="{80B7E8DA-CC49-4C11-8458-A31B3F70C28F}"/>
              </a:ext>
            </a:extLst>
          </p:cNvPr>
          <p:cNvSpPr txBox="1"/>
          <p:nvPr/>
        </p:nvSpPr>
        <p:spPr>
          <a:xfrm>
            <a:off x="7564171" y="1116722"/>
            <a:ext cx="1521699" cy="523220"/>
          </a:xfrm>
          <a:prstGeom prst="rect">
            <a:avLst/>
          </a:prstGeom>
          <a:noFill/>
        </p:spPr>
        <p:txBody>
          <a:bodyPr wrap="none" rtlCol="0">
            <a:spAutoFit/>
          </a:bodyPr>
          <a:lstStyle/>
          <a:p>
            <a:r>
              <a:rPr lang="en-US" sz="2800" b="1" dirty="0"/>
              <a:t>Real RFQ</a:t>
            </a:r>
          </a:p>
        </p:txBody>
      </p:sp>
      <p:sp>
        <p:nvSpPr>
          <p:cNvPr id="10" name="CasellaDiTesto 9">
            <a:extLst>
              <a:ext uri="{FF2B5EF4-FFF2-40B4-BE49-F238E27FC236}">
                <a16:creationId xmlns:a16="http://schemas.microsoft.com/office/drawing/2014/main" id="{5241B8E5-CAC6-4E52-ABFA-FFBFD8BFE6A7}"/>
              </a:ext>
            </a:extLst>
          </p:cNvPr>
          <p:cNvSpPr txBox="1"/>
          <p:nvPr/>
        </p:nvSpPr>
        <p:spPr>
          <a:xfrm>
            <a:off x="7241059" y="6406250"/>
            <a:ext cx="4245778" cy="369332"/>
          </a:xfrm>
          <a:prstGeom prst="rect">
            <a:avLst/>
          </a:prstGeom>
          <a:noFill/>
        </p:spPr>
        <p:txBody>
          <a:bodyPr wrap="none" rtlCol="0">
            <a:spAutoFit/>
          </a:bodyPr>
          <a:lstStyle/>
          <a:p>
            <a:r>
              <a:rPr lang="en-US" dirty="0"/>
              <a:t>D+ 130 mA emit.=0.25 </a:t>
            </a:r>
            <a:r>
              <a:rPr lang="en-US" dirty="0" err="1"/>
              <a:t>mmrad</a:t>
            </a:r>
            <a:r>
              <a:rPr lang="en-US" dirty="0"/>
              <a:t> Gaussian </a:t>
            </a:r>
            <a:r>
              <a:rPr lang="en-US" dirty="0" err="1"/>
              <a:t>dst</a:t>
            </a:r>
            <a:endParaRPr lang="en-US" dirty="0"/>
          </a:p>
        </p:txBody>
      </p:sp>
      <p:sp>
        <p:nvSpPr>
          <p:cNvPr id="11" name="Ovale 10">
            <a:extLst>
              <a:ext uri="{FF2B5EF4-FFF2-40B4-BE49-F238E27FC236}">
                <a16:creationId xmlns:a16="http://schemas.microsoft.com/office/drawing/2014/main" id="{D1217127-D313-43CB-890D-B7DC5C5FCB33}"/>
              </a:ext>
            </a:extLst>
          </p:cNvPr>
          <p:cNvSpPr/>
          <p:nvPr/>
        </p:nvSpPr>
        <p:spPr>
          <a:xfrm>
            <a:off x="7716796" y="3008871"/>
            <a:ext cx="747584" cy="6795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ttore 2 12">
            <a:extLst>
              <a:ext uri="{FF2B5EF4-FFF2-40B4-BE49-F238E27FC236}">
                <a16:creationId xmlns:a16="http://schemas.microsoft.com/office/drawing/2014/main" id="{A92F551C-C55E-4DED-945E-AEAB74953F37}"/>
              </a:ext>
            </a:extLst>
          </p:cNvPr>
          <p:cNvCxnSpPr/>
          <p:nvPr/>
        </p:nvCxnSpPr>
        <p:spPr>
          <a:xfrm>
            <a:off x="8099854" y="3707027"/>
            <a:ext cx="1264094" cy="858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56F9F8D6-0D42-448D-8C97-3C59DBB39C83}"/>
              </a:ext>
            </a:extLst>
          </p:cNvPr>
          <p:cNvSpPr txBox="1"/>
          <p:nvPr/>
        </p:nvSpPr>
        <p:spPr>
          <a:xfrm>
            <a:off x="9434384" y="4565822"/>
            <a:ext cx="1800493" cy="369332"/>
          </a:xfrm>
          <a:prstGeom prst="rect">
            <a:avLst/>
          </a:prstGeom>
          <a:noFill/>
        </p:spPr>
        <p:txBody>
          <a:bodyPr wrap="none" rtlCol="0">
            <a:spAutoFit/>
          </a:bodyPr>
          <a:lstStyle/>
          <a:p>
            <a:r>
              <a:rPr lang="en-US" dirty="0"/>
              <a:t>+10% emit. Long.</a:t>
            </a:r>
          </a:p>
        </p:txBody>
      </p:sp>
    </p:spTree>
    <p:extLst>
      <p:ext uri="{BB962C8B-B14F-4D97-AF65-F5344CB8AC3E}">
        <p14:creationId xmlns:p14="http://schemas.microsoft.com/office/powerpoint/2010/main" val="1034875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D8A38C4-3CFF-469D-8DE2-D5F382F813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5709" y="2708935"/>
            <a:ext cx="5035377" cy="3776533"/>
          </a:xfrm>
          <a:prstGeom prst="rect">
            <a:avLst/>
          </a:prstGeom>
          <a:ln>
            <a:solidFill>
              <a:schemeClr val="tx1"/>
            </a:solidFill>
          </a:ln>
        </p:spPr>
      </p:pic>
      <p:pic>
        <p:nvPicPr>
          <p:cNvPr id="3" name="Immagine 2">
            <a:extLst>
              <a:ext uri="{FF2B5EF4-FFF2-40B4-BE49-F238E27FC236}">
                <a16:creationId xmlns:a16="http://schemas.microsoft.com/office/drawing/2014/main" id="{905F2A46-4C84-4ADF-805A-414986C7630C}"/>
              </a:ext>
            </a:extLst>
          </p:cNvPr>
          <p:cNvPicPr>
            <a:picLocks noChangeAspect="1"/>
          </p:cNvPicPr>
          <p:nvPr/>
        </p:nvPicPr>
        <p:blipFill rotWithShape="1">
          <a:blip r:embed="rId3"/>
          <a:srcRect l="3074" t="1758" r="5116" b="9542"/>
          <a:stretch/>
        </p:blipFill>
        <p:spPr>
          <a:xfrm>
            <a:off x="43249" y="1896762"/>
            <a:ext cx="7012460" cy="4677033"/>
          </a:xfrm>
          <a:prstGeom prst="rect">
            <a:avLst/>
          </a:prstGeom>
        </p:spPr>
      </p:pic>
      <p:sp>
        <p:nvSpPr>
          <p:cNvPr id="4" name="CasellaDiTesto 3">
            <a:extLst>
              <a:ext uri="{FF2B5EF4-FFF2-40B4-BE49-F238E27FC236}">
                <a16:creationId xmlns:a16="http://schemas.microsoft.com/office/drawing/2014/main" id="{DB48428B-B307-461C-96D8-77CD16AE058D}"/>
              </a:ext>
            </a:extLst>
          </p:cNvPr>
          <p:cNvSpPr txBox="1"/>
          <p:nvPr/>
        </p:nvSpPr>
        <p:spPr>
          <a:xfrm>
            <a:off x="2990335" y="201179"/>
            <a:ext cx="6492034" cy="1015663"/>
          </a:xfrm>
          <a:prstGeom prst="rect">
            <a:avLst/>
          </a:prstGeom>
          <a:noFill/>
        </p:spPr>
        <p:txBody>
          <a:bodyPr wrap="none" rtlCol="0">
            <a:spAutoFit/>
          </a:bodyPr>
          <a:lstStyle/>
          <a:p>
            <a:r>
              <a:rPr lang="en-US" sz="6000" dirty="0"/>
              <a:t>Ion Source and LEBT</a:t>
            </a:r>
          </a:p>
        </p:txBody>
      </p:sp>
    </p:spTree>
    <p:extLst>
      <p:ext uri="{BB962C8B-B14F-4D97-AF65-F5344CB8AC3E}">
        <p14:creationId xmlns:p14="http://schemas.microsoft.com/office/powerpoint/2010/main" val="3370807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28" y="838224"/>
            <a:ext cx="9296772" cy="5863088"/>
          </a:xfrm>
          <a:prstGeom prst="rect">
            <a:avLst/>
          </a:prstGeom>
          <a:noFill/>
          <a:ln w="38100">
            <a:solidFill>
              <a:srgbClr val="00A44A"/>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950713" y="0"/>
            <a:ext cx="10792891" cy="646331"/>
          </a:xfrm>
          <a:prstGeom prst="rect">
            <a:avLst/>
          </a:prstGeom>
          <a:noFill/>
        </p:spPr>
        <p:txBody>
          <a:bodyPr wrap="none" rtlCol="0">
            <a:spAutoFit/>
          </a:bodyPr>
          <a:lstStyle/>
          <a:p>
            <a:r>
              <a:rPr lang="en-US" sz="3600" b="1" dirty="0"/>
              <a:t>IFMIF/EVEDA LEBT installation for beam commissioning</a:t>
            </a:r>
          </a:p>
        </p:txBody>
      </p:sp>
    </p:spTree>
    <p:extLst>
      <p:ext uri="{BB962C8B-B14F-4D97-AF65-F5344CB8AC3E}">
        <p14:creationId xmlns:p14="http://schemas.microsoft.com/office/powerpoint/2010/main" val="53271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637674" y="279582"/>
            <a:ext cx="9721716" cy="558618"/>
          </a:xfrm>
          <a:prstGeom prst="rect">
            <a:avLst/>
          </a:prstGeom>
        </p:spPr>
        <p:txBody>
          <a:bodyPr>
            <a:normAutofit fontScale="90000"/>
          </a:bodyPr>
          <a:lstStyle/>
          <a:p>
            <a:r>
              <a:rPr lang="en-GB" sz="3600" dirty="0"/>
              <a:t>LEBT behaviour for proton in pulsed mode at about 50 mA</a:t>
            </a:r>
          </a:p>
        </p:txBody>
      </p:sp>
      <p:sp>
        <p:nvSpPr>
          <p:cNvPr id="4" name="Segnaposto numero diapositiva 3"/>
          <p:cNvSpPr>
            <a:spLocks noGrp="1"/>
          </p:cNvSpPr>
          <p:nvPr>
            <p:ph type="sldNum" sz="quarter" idx="12"/>
          </p:nvPr>
        </p:nvSpPr>
        <p:spPr>
          <a:xfrm>
            <a:off x="6096000" y="6446659"/>
            <a:ext cx="550038" cy="365125"/>
          </a:xfrm>
          <a:prstGeom prst="rect">
            <a:avLst/>
          </a:prstGeom>
        </p:spPr>
        <p:txBody>
          <a:bodyPr/>
          <a:lstStyle/>
          <a:p>
            <a:fld id="{8DA11B7F-2F41-45BD-8D8D-57392D9CCC8A}" type="slidenum">
              <a:rPr lang="en-US" smtClean="0"/>
              <a:t>14</a:t>
            </a:fld>
            <a:endParaRPr lang="en-US"/>
          </a:p>
        </p:txBody>
      </p:sp>
      <p:grpSp>
        <p:nvGrpSpPr>
          <p:cNvPr id="23" name="Group 22"/>
          <p:cNvGrpSpPr/>
          <p:nvPr/>
        </p:nvGrpSpPr>
        <p:grpSpPr>
          <a:xfrm>
            <a:off x="957358" y="1275288"/>
            <a:ext cx="9538579" cy="5401672"/>
            <a:chOff x="2344220" y="1112694"/>
            <a:chExt cx="7409150" cy="3930509"/>
          </a:xfrm>
        </p:grpSpPr>
        <p:grpSp>
          <p:nvGrpSpPr>
            <p:cNvPr id="5" name="Gruppo 4"/>
            <p:cNvGrpSpPr/>
            <p:nvPr/>
          </p:nvGrpSpPr>
          <p:grpSpPr>
            <a:xfrm>
              <a:off x="2344220" y="1209576"/>
              <a:ext cx="7409150" cy="3833627"/>
              <a:chOff x="0" y="673572"/>
              <a:chExt cx="9919446" cy="5551850"/>
            </a:xfrm>
          </p:grpSpPr>
          <p:pic>
            <p:nvPicPr>
              <p:cNvPr id="6" name="Picture 4"/>
              <p:cNvPicPr>
                <a:picLocks noChangeAspect="1"/>
              </p:cNvPicPr>
              <p:nvPr/>
            </p:nvPicPr>
            <p:blipFill>
              <a:blip r:embed="rId2"/>
              <a:stretch>
                <a:fillRect/>
              </a:stretch>
            </p:blipFill>
            <p:spPr>
              <a:xfrm>
                <a:off x="1883234" y="1104900"/>
                <a:ext cx="6139531" cy="5120522"/>
              </a:xfrm>
              <a:prstGeom prst="rect">
                <a:avLst/>
              </a:prstGeom>
            </p:spPr>
          </p:pic>
          <p:grpSp>
            <p:nvGrpSpPr>
              <p:cNvPr id="7" name="Group 24"/>
              <p:cNvGrpSpPr/>
              <p:nvPr/>
            </p:nvGrpSpPr>
            <p:grpSpPr>
              <a:xfrm>
                <a:off x="2638425" y="1419225"/>
                <a:ext cx="5276850" cy="4333345"/>
                <a:chOff x="2638425" y="1419225"/>
                <a:chExt cx="5276850" cy="4333345"/>
              </a:xfrm>
            </p:grpSpPr>
            <p:grpSp>
              <p:nvGrpSpPr>
                <p:cNvPr id="16" name="Group 16"/>
                <p:cNvGrpSpPr/>
                <p:nvPr/>
              </p:nvGrpSpPr>
              <p:grpSpPr>
                <a:xfrm>
                  <a:off x="2638425" y="1419225"/>
                  <a:ext cx="4552950" cy="4295775"/>
                  <a:chOff x="2638425" y="1419225"/>
                  <a:chExt cx="4552950" cy="4295775"/>
                </a:xfrm>
              </p:grpSpPr>
              <p:cxnSp>
                <p:nvCxnSpPr>
                  <p:cNvPr id="21" name="Straight Connector 12"/>
                  <p:cNvCxnSpPr/>
                  <p:nvPr/>
                </p:nvCxnSpPr>
                <p:spPr bwMode="auto">
                  <a:xfrm flipH="1">
                    <a:off x="4895850" y="1419225"/>
                    <a:ext cx="19050" cy="4295775"/>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13"/>
                  <p:cNvCxnSpPr/>
                  <p:nvPr/>
                </p:nvCxnSpPr>
                <p:spPr bwMode="auto">
                  <a:xfrm flipH="1">
                    <a:off x="2638425" y="2838450"/>
                    <a:ext cx="455295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 name="TextBox 17"/>
                <p:cNvSpPr txBox="1"/>
                <p:nvPr/>
              </p:nvSpPr>
              <p:spPr>
                <a:xfrm>
                  <a:off x="2876550" y="1561206"/>
                  <a:ext cx="2038352" cy="936015"/>
                </a:xfrm>
                <a:prstGeom prst="rect">
                  <a:avLst/>
                </a:prstGeom>
                <a:noFill/>
              </p:spPr>
              <p:txBody>
                <a:bodyPr wrap="square" rtlCol="0">
                  <a:spAutoFit/>
                </a:bodyPr>
                <a:lstStyle/>
                <a:p>
                  <a:r>
                    <a:rPr lang="en-GB" dirty="0"/>
                    <a:t>Strong focusing</a:t>
                  </a:r>
                </a:p>
              </p:txBody>
            </p:sp>
            <p:sp>
              <p:nvSpPr>
                <p:cNvPr id="18" name="TextBox 18"/>
                <p:cNvSpPr txBox="1"/>
                <p:nvPr/>
              </p:nvSpPr>
              <p:spPr>
                <a:xfrm>
                  <a:off x="5876923" y="4773660"/>
                  <a:ext cx="2038352" cy="936015"/>
                </a:xfrm>
                <a:prstGeom prst="rect">
                  <a:avLst/>
                </a:prstGeom>
                <a:noFill/>
              </p:spPr>
              <p:txBody>
                <a:bodyPr wrap="square" rtlCol="0">
                  <a:spAutoFit/>
                </a:bodyPr>
                <a:lstStyle/>
                <a:p>
                  <a:r>
                    <a:rPr lang="en-GB" dirty="0"/>
                    <a:t>Weak focusing</a:t>
                  </a:r>
                </a:p>
              </p:txBody>
            </p:sp>
            <p:sp>
              <p:nvSpPr>
                <p:cNvPr id="19" name="TextBox 19"/>
                <p:cNvSpPr txBox="1"/>
                <p:nvPr/>
              </p:nvSpPr>
              <p:spPr>
                <a:xfrm>
                  <a:off x="5427322" y="1540997"/>
                  <a:ext cx="1745005" cy="936015"/>
                </a:xfrm>
                <a:prstGeom prst="rect">
                  <a:avLst/>
                </a:prstGeom>
                <a:noFill/>
              </p:spPr>
              <p:txBody>
                <a:bodyPr wrap="square" rtlCol="0">
                  <a:spAutoFit/>
                </a:bodyPr>
                <a:lstStyle/>
                <a:p>
                  <a:r>
                    <a:rPr lang="en-GB" dirty="0"/>
                    <a:t>Hyper</a:t>
                  </a:r>
                </a:p>
                <a:p>
                  <a:r>
                    <a:rPr lang="en-GB" dirty="0"/>
                    <a:t>focusing</a:t>
                  </a:r>
                </a:p>
              </p:txBody>
            </p:sp>
            <p:sp>
              <p:nvSpPr>
                <p:cNvPr id="20" name="TextBox 20"/>
                <p:cNvSpPr txBox="1"/>
                <p:nvPr/>
              </p:nvSpPr>
              <p:spPr>
                <a:xfrm>
                  <a:off x="2773216" y="4415405"/>
                  <a:ext cx="2132158" cy="1337165"/>
                </a:xfrm>
                <a:prstGeom prst="rect">
                  <a:avLst/>
                </a:prstGeom>
                <a:noFill/>
              </p:spPr>
              <p:txBody>
                <a:bodyPr wrap="square" rtlCol="0">
                  <a:spAutoFit/>
                </a:bodyPr>
                <a:lstStyle/>
                <a:p>
                  <a:r>
                    <a:rPr lang="en-GB" dirty="0"/>
                    <a:t>Hyper</a:t>
                  </a:r>
                </a:p>
                <a:p>
                  <a:r>
                    <a:rPr lang="en-GB" dirty="0"/>
                    <a:t>weak </a:t>
                  </a:r>
                </a:p>
                <a:p>
                  <a:r>
                    <a:rPr lang="en-GB" dirty="0"/>
                    <a:t>focusing</a:t>
                  </a:r>
                </a:p>
              </p:txBody>
            </p:sp>
          </p:grpSp>
          <p:pic>
            <p:nvPicPr>
              <p:cNvPr id="8" name="Picture 22"/>
              <p:cNvPicPr>
                <a:picLocks noChangeAspect="1"/>
              </p:cNvPicPr>
              <p:nvPr/>
            </p:nvPicPr>
            <p:blipFill>
              <a:blip r:embed="rId3"/>
              <a:stretch>
                <a:fillRect/>
              </a:stretch>
            </p:blipFill>
            <p:spPr>
              <a:xfrm>
                <a:off x="0" y="1104900"/>
                <a:ext cx="2298281" cy="1501999"/>
              </a:xfrm>
              <a:prstGeom prst="rect">
                <a:avLst/>
              </a:prstGeom>
            </p:spPr>
          </p:pic>
          <p:pic>
            <p:nvPicPr>
              <p:cNvPr id="9" name="Picture 23"/>
              <p:cNvPicPr>
                <a:picLocks noChangeAspect="1"/>
              </p:cNvPicPr>
              <p:nvPr/>
            </p:nvPicPr>
            <p:blipFill>
              <a:blip r:embed="rId4"/>
              <a:stretch>
                <a:fillRect/>
              </a:stretch>
            </p:blipFill>
            <p:spPr>
              <a:xfrm>
                <a:off x="42078" y="4588996"/>
                <a:ext cx="2256203" cy="1474500"/>
              </a:xfrm>
              <a:prstGeom prst="rect">
                <a:avLst/>
              </a:prstGeom>
            </p:spPr>
          </p:pic>
          <p:pic>
            <p:nvPicPr>
              <p:cNvPr id="10" name="Picture 25"/>
              <p:cNvPicPr>
                <a:picLocks noChangeAspect="1"/>
              </p:cNvPicPr>
              <p:nvPr/>
            </p:nvPicPr>
            <p:blipFill>
              <a:blip r:embed="rId5"/>
              <a:stretch>
                <a:fillRect/>
              </a:stretch>
            </p:blipFill>
            <p:spPr>
              <a:xfrm>
                <a:off x="7758039" y="4821662"/>
                <a:ext cx="2147961" cy="1403760"/>
              </a:xfrm>
              <a:prstGeom prst="rect">
                <a:avLst/>
              </a:prstGeom>
            </p:spPr>
          </p:pic>
          <p:pic>
            <p:nvPicPr>
              <p:cNvPr id="11" name="Picture 26"/>
              <p:cNvPicPr>
                <a:picLocks noChangeAspect="1"/>
              </p:cNvPicPr>
              <p:nvPr/>
            </p:nvPicPr>
            <p:blipFill>
              <a:blip r:embed="rId6"/>
              <a:stretch>
                <a:fillRect/>
              </a:stretch>
            </p:blipFill>
            <p:spPr>
              <a:xfrm>
                <a:off x="7650954" y="1012126"/>
                <a:ext cx="2268492" cy="1482531"/>
              </a:xfrm>
              <a:prstGeom prst="rect">
                <a:avLst/>
              </a:prstGeom>
            </p:spPr>
          </p:pic>
          <p:sp>
            <p:nvSpPr>
              <p:cNvPr id="12" name="TextBox 2"/>
              <p:cNvSpPr txBox="1"/>
              <p:nvPr/>
            </p:nvSpPr>
            <p:spPr>
              <a:xfrm>
                <a:off x="7248523" y="673572"/>
                <a:ext cx="2513016" cy="401149"/>
              </a:xfrm>
              <a:prstGeom prst="rect">
                <a:avLst/>
              </a:prstGeom>
              <a:noFill/>
            </p:spPr>
            <p:txBody>
              <a:bodyPr wrap="none" rtlCol="0">
                <a:spAutoFit/>
              </a:bodyPr>
              <a:lstStyle/>
              <a:p>
                <a:r>
                  <a:rPr lang="en-US" sz="1200" dirty="0"/>
                  <a:t>Focus before the cone hole</a:t>
                </a:r>
              </a:p>
            </p:txBody>
          </p:sp>
          <p:sp>
            <p:nvSpPr>
              <p:cNvPr id="13" name="TextBox 21"/>
              <p:cNvSpPr txBox="1"/>
              <p:nvPr/>
            </p:nvSpPr>
            <p:spPr>
              <a:xfrm>
                <a:off x="42077" y="764881"/>
                <a:ext cx="2366051" cy="401149"/>
              </a:xfrm>
              <a:prstGeom prst="rect">
                <a:avLst/>
              </a:prstGeom>
              <a:noFill/>
            </p:spPr>
            <p:txBody>
              <a:bodyPr wrap="none" rtlCol="0">
                <a:spAutoFit/>
              </a:bodyPr>
              <a:lstStyle/>
              <a:p>
                <a:r>
                  <a:rPr lang="en-US" sz="1200" dirty="0"/>
                  <a:t>Focus after the cone hole</a:t>
                </a:r>
              </a:p>
            </p:txBody>
          </p:sp>
          <p:sp>
            <p:nvSpPr>
              <p:cNvPr id="14" name="TextBox 27"/>
              <p:cNvSpPr txBox="1"/>
              <p:nvPr/>
            </p:nvSpPr>
            <p:spPr>
              <a:xfrm>
                <a:off x="7975358" y="4258562"/>
                <a:ext cx="1840939" cy="668582"/>
              </a:xfrm>
              <a:prstGeom prst="rect">
                <a:avLst/>
              </a:prstGeom>
              <a:noFill/>
            </p:spPr>
            <p:txBody>
              <a:bodyPr wrap="none" rtlCol="0">
                <a:spAutoFit/>
              </a:bodyPr>
              <a:lstStyle/>
              <a:p>
                <a:r>
                  <a:rPr lang="en-US" sz="1200" dirty="0"/>
                  <a:t>Smaller beam size </a:t>
                </a:r>
              </a:p>
              <a:p>
                <a:r>
                  <a:rPr lang="en-US" sz="1200" dirty="0"/>
                  <a:t>after the cone hole</a:t>
                </a:r>
              </a:p>
            </p:txBody>
          </p:sp>
          <p:sp>
            <p:nvSpPr>
              <p:cNvPr id="15" name="TextBox 28"/>
              <p:cNvSpPr txBox="1"/>
              <p:nvPr/>
            </p:nvSpPr>
            <p:spPr>
              <a:xfrm>
                <a:off x="184773" y="4004221"/>
                <a:ext cx="1693116" cy="668582"/>
              </a:xfrm>
              <a:prstGeom prst="rect">
                <a:avLst/>
              </a:prstGeom>
              <a:noFill/>
            </p:spPr>
            <p:txBody>
              <a:bodyPr wrap="none" rtlCol="0">
                <a:spAutoFit/>
              </a:bodyPr>
              <a:lstStyle/>
              <a:p>
                <a:r>
                  <a:rPr lang="en-US" sz="1200" dirty="0"/>
                  <a:t>Larger beam size </a:t>
                </a:r>
              </a:p>
              <a:p>
                <a:r>
                  <a:rPr lang="en-US" sz="1200" dirty="0"/>
                  <a:t>in the cone hole</a:t>
                </a:r>
              </a:p>
            </p:txBody>
          </p:sp>
        </p:grpSp>
        <p:sp>
          <p:nvSpPr>
            <p:cNvPr id="3" name="CasellaDiTesto 2"/>
            <p:cNvSpPr txBox="1"/>
            <p:nvPr/>
          </p:nvSpPr>
          <p:spPr>
            <a:xfrm>
              <a:off x="4594438" y="1112694"/>
              <a:ext cx="950193" cy="425510"/>
            </a:xfrm>
            <a:prstGeom prst="rect">
              <a:avLst/>
            </a:prstGeom>
            <a:noFill/>
          </p:spPr>
          <p:txBody>
            <a:bodyPr wrap="none" rtlCol="0">
              <a:spAutoFit/>
            </a:bodyPr>
            <a:lstStyle/>
            <a:p>
              <a:r>
                <a:rPr lang="en-US" sz="1600" b="1" dirty="0">
                  <a:solidFill>
                    <a:srgbClr val="FF0000"/>
                  </a:solidFill>
                </a:rPr>
                <a:t>Match zone </a:t>
              </a:r>
            </a:p>
            <a:p>
              <a:r>
                <a:rPr lang="en-US" sz="1600" b="1" dirty="0">
                  <a:solidFill>
                    <a:srgbClr val="FF0000"/>
                  </a:solidFill>
                </a:rPr>
                <a:t>for the RFQ</a:t>
              </a:r>
            </a:p>
          </p:txBody>
        </p:sp>
        <p:cxnSp>
          <p:nvCxnSpPr>
            <p:cNvPr id="24" name="Connettore 2 23"/>
            <p:cNvCxnSpPr>
              <a:cxnSpLocks/>
              <a:stCxn id="3" idx="2"/>
            </p:cNvCxnSpPr>
            <p:nvPr/>
          </p:nvCxnSpPr>
          <p:spPr bwMode="auto">
            <a:xfrm flipH="1">
              <a:off x="4961731" y="1538204"/>
              <a:ext cx="107804" cy="39471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26159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57370" y="1307162"/>
            <a:ext cx="9152238" cy="4724400"/>
          </a:xfrm>
          <a:prstGeom prst="rect">
            <a:avLst/>
          </a:prstGeom>
        </p:spPr>
        <p:txBody>
          <a:bodyPr/>
          <a:lstStyle/>
          <a:p>
            <a:r>
              <a:rPr lang="en-GB" sz="1800" dirty="0"/>
              <a:t>The neutralisation (99-90%, from </a:t>
            </a:r>
            <a:r>
              <a:rPr lang="en-GB" sz="1800" i="1" dirty="0"/>
              <a:t>FGA_H_50keV_20160324-1111.dat </a:t>
            </a:r>
            <a:r>
              <a:rPr lang="en-GB" sz="1800" dirty="0"/>
              <a:t>and trace-forward)  implies after the extraction an </a:t>
            </a:r>
            <a:r>
              <a:rPr lang="en-GB" sz="1800" dirty="0">
                <a:solidFill>
                  <a:srgbClr val="FF0000"/>
                </a:solidFill>
              </a:rPr>
              <a:t>emittance dominated beam</a:t>
            </a:r>
            <a:r>
              <a:rPr lang="en-GB" sz="1800" dirty="0"/>
              <a:t>.</a:t>
            </a:r>
          </a:p>
          <a:p>
            <a:pPr marL="0" indent="0">
              <a:buNone/>
            </a:pPr>
            <a:endParaRPr lang="en-GB" sz="1800" dirty="0"/>
          </a:p>
          <a:p>
            <a:pPr marL="0" indent="0">
              <a:buNone/>
            </a:pPr>
            <a:endParaRPr lang="en-GB" sz="1800" dirty="0"/>
          </a:p>
          <a:p>
            <a:pPr marL="0" indent="0">
              <a:buNone/>
            </a:pPr>
            <a:endParaRPr lang="en-GB" sz="1800" dirty="0"/>
          </a:p>
          <a:p>
            <a:endParaRPr lang="en-GB" sz="1800" dirty="0"/>
          </a:p>
          <a:p>
            <a:r>
              <a:rPr lang="en-GB" sz="1800" b="1" dirty="0"/>
              <a:t>The major part of the BD is dominated by the thermal term in the LEBT.</a:t>
            </a:r>
          </a:p>
          <a:p>
            <a:r>
              <a:rPr lang="en-GB" sz="1800" b="1" dirty="0"/>
              <a:t>We are sensitive to a couple of percentage difference in the neutralisation, due to the fact that such difference is applied for almost 2 m.  </a:t>
            </a:r>
          </a:p>
          <a:p>
            <a:r>
              <a:rPr lang="en-GB" sz="1800" dirty="0"/>
              <a:t>From indirect calculation the exit of the extraction source seems to produce a too divergence beam at the first solenoid. Thus, the emittance growth is given mainly by the coupling from the solenoid nonlinearities (mainly) and space-charges. The emittance trend was confirmed experimentally (</a:t>
            </a:r>
            <a:r>
              <a:rPr lang="en-GB" sz="1800" i="1" dirty="0"/>
              <a:t>beam_report_23032016</a:t>
            </a:r>
            <a:r>
              <a:rPr lang="en-GB" sz="1800" dirty="0"/>
              <a:t>) and by simulations (COB20 presentation).</a:t>
            </a:r>
          </a:p>
          <a:p>
            <a:r>
              <a:rPr lang="en-GB" sz="1800" dirty="0"/>
              <a:t>Therefore, the main objective is to reduce the beam dimensions at the first solenoid.  </a:t>
            </a:r>
          </a:p>
        </p:txBody>
      </p:sp>
      <p:grpSp>
        <p:nvGrpSpPr>
          <p:cNvPr id="5" name="Group 4"/>
          <p:cNvGrpSpPr/>
          <p:nvPr/>
        </p:nvGrpSpPr>
        <p:grpSpPr>
          <a:xfrm>
            <a:off x="6546116" y="2095461"/>
            <a:ext cx="4366065" cy="569288"/>
            <a:chOff x="5327349" y="5040927"/>
            <a:chExt cx="4366065" cy="569288"/>
          </a:xfrm>
        </p:grpSpPr>
        <mc:AlternateContent xmlns:mc="http://schemas.openxmlformats.org/markup-compatibility/2006" xmlns:a14="http://schemas.microsoft.com/office/drawing/2010/main">
          <mc:Choice Requires="a14">
            <p:sp>
              <p:nvSpPr>
                <p:cNvPr id="6" name="TextBox 5"/>
                <p:cNvSpPr txBox="1"/>
                <p:nvPr/>
              </p:nvSpPr>
              <p:spPr>
                <a:xfrm>
                  <a:off x="5413911" y="5040927"/>
                  <a:ext cx="1001363" cy="224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𝜀</m:t>
                            </m:r>
                          </m:e>
                          <m:sub>
                            <m:r>
                              <a:rPr lang="it-IT" sz="1400" i="1">
                                <a:latin typeface="Cambria Math" panose="02040503050406030204" pitchFamily="18" charset="0"/>
                                <a:ea typeface="Cambria Math" panose="02040503050406030204" pitchFamily="18" charset="0"/>
                              </a:rPr>
                              <m:t>𝑥</m:t>
                            </m:r>
                          </m:sub>
                        </m:sSub>
                        <m:r>
                          <a:rPr lang="it-IT" sz="1400" i="1">
                            <a:latin typeface="Cambria Math" panose="02040503050406030204" pitchFamily="18" charset="0"/>
                            <a:ea typeface="Cambria Math" panose="02040503050406030204" pitchFamily="18" charset="0"/>
                          </a:rPr>
                          <m:t>=</m:t>
                        </m:r>
                        <m:sSub>
                          <m:sSubPr>
                            <m:ctrlPr>
                              <a:rPr lang="it-IT" sz="1400" i="1">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4</m:t>
                            </m:r>
                            <m:r>
                              <a:rPr lang="en-GB" sz="1400" i="1">
                                <a:latin typeface="Cambria Math" panose="02040503050406030204" pitchFamily="18" charset="0"/>
                                <a:ea typeface="Cambria Math" panose="02040503050406030204" pitchFamily="18" charset="0"/>
                              </a:rPr>
                              <m:t>𝜀</m:t>
                            </m:r>
                          </m:e>
                          <m:sub>
                            <m:r>
                              <a:rPr lang="it-IT" sz="1400" i="1">
                                <a:latin typeface="Cambria Math" panose="02040503050406030204" pitchFamily="18" charset="0"/>
                                <a:ea typeface="Cambria Math" panose="02040503050406030204" pitchFamily="18" charset="0"/>
                              </a:rPr>
                              <m:t>𝑥</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𝑟𝑚𝑠</m:t>
                            </m:r>
                          </m:sub>
                        </m:sSub>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13911" y="5040927"/>
                  <a:ext cx="1001363" cy="224870"/>
                </a:xfrm>
                <a:prstGeom prst="rect">
                  <a:avLst/>
                </a:prstGeom>
                <a:blipFill rotWithShape="0">
                  <a:blip r:embed="rId4"/>
                  <a:stretch>
                    <a:fillRect l="-1829" b="-81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327349" y="5265797"/>
                  <a:ext cx="35137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400">
                            <a:latin typeface="Cambria Math" panose="02040503050406030204" pitchFamily="18" charset="0"/>
                            <a:ea typeface="Cambria Math" panose="02040503050406030204" pitchFamily="18" charset="0"/>
                          </a:rPr>
                          <m:t>Q</m:t>
                        </m:r>
                      </m:oMath>
                    </m:oMathPara>
                  </a14:m>
                  <a:endParaRPr lang="en-GB" sz="1400" dirty="0"/>
                </a:p>
              </p:txBody>
            </p:sp>
          </mc:Choice>
          <mc:Fallback xmlns="">
            <p:sp>
              <p:nvSpPr>
                <p:cNvPr id="19" name="Rectangle 18"/>
                <p:cNvSpPr>
                  <a:spLocks noRot="1" noChangeAspect="1" noMove="1" noResize="1" noEditPoints="1" noAdjustHandles="1" noChangeArrowheads="1" noChangeShapeType="1" noTextEdit="1"/>
                </p:cNvSpPr>
                <p:nvPr/>
              </p:nvSpPr>
              <p:spPr>
                <a:xfrm>
                  <a:off x="5327349" y="5265797"/>
                  <a:ext cx="351378" cy="307777"/>
                </a:xfrm>
                <a:prstGeom prst="rect">
                  <a:avLst/>
                </a:prstGeom>
                <a:blipFill rotWithShape="0">
                  <a:blip r:embed="rId5"/>
                  <a:stretch>
                    <a:fillRect b="-6000"/>
                  </a:stretch>
                </a:blipFill>
              </p:spPr>
              <p:txBody>
                <a:bodyPr/>
                <a:lstStyle/>
                <a:p>
                  <a:r>
                    <a:rPr lang="en-GB">
                      <a:noFill/>
                    </a:rPr>
                    <a:t> </a:t>
                  </a:r>
                </a:p>
              </p:txBody>
            </p:sp>
          </mc:Fallback>
        </mc:AlternateContent>
        <p:sp>
          <p:nvSpPr>
            <p:cNvPr id="8" name="TextBox 7"/>
            <p:cNvSpPr txBox="1"/>
            <p:nvPr/>
          </p:nvSpPr>
          <p:spPr>
            <a:xfrm>
              <a:off x="5616364" y="5302438"/>
              <a:ext cx="4077050" cy="307777"/>
            </a:xfrm>
            <a:prstGeom prst="rect">
              <a:avLst/>
            </a:prstGeom>
            <a:noFill/>
          </p:spPr>
          <p:txBody>
            <a:bodyPr wrap="square" rtlCol="0">
              <a:spAutoFit/>
            </a:bodyPr>
            <a:lstStyle/>
            <a:p>
              <a:r>
                <a:rPr lang="en-GB" sz="1400" dirty="0"/>
                <a:t>Generalised </a:t>
              </a:r>
              <a:r>
                <a:rPr lang="en-GB" sz="1400" dirty="0" err="1"/>
                <a:t>perveance</a:t>
              </a:r>
              <a:r>
                <a:rPr lang="en-GB" sz="1400" dirty="0"/>
                <a:t>, </a:t>
              </a:r>
            </a:p>
          </p:txBody>
        </p:sp>
      </p:grpSp>
      <mc:AlternateContent xmlns:mc="http://schemas.openxmlformats.org/markup-compatibility/2006" xmlns:a14="http://schemas.microsoft.com/office/drawing/2010/main">
        <mc:Choice Requires="a14">
          <p:sp>
            <p:nvSpPr>
              <p:cNvPr id="9" name="Rectangle 8"/>
              <p:cNvSpPr/>
              <p:nvPr/>
            </p:nvSpPr>
            <p:spPr>
              <a:xfrm>
                <a:off x="2858932" y="2653969"/>
                <a:ext cx="3288016" cy="563937"/>
              </a:xfrm>
              <a:prstGeom prst="rect">
                <a:avLst/>
              </a:prstGeom>
            </p:spPr>
            <p:txBody>
              <a:bodyPr wrap="none">
                <a:spAutoFit/>
              </a:bodyPr>
              <a:lstStyle/>
              <a:p>
                <a14:m>
                  <m:oMath xmlns:m="http://schemas.openxmlformats.org/officeDocument/2006/math">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𝑆𝐶</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𝑡𝑒𝑟𝑚</m:t>
                        </m:r>
                      </m:num>
                      <m:den>
                        <m:r>
                          <a:rPr lang="it-IT" i="1">
                            <a:latin typeface="Cambria Math" panose="02040503050406030204" pitchFamily="18" charset="0"/>
                            <a:ea typeface="Cambria Math" panose="02040503050406030204" pitchFamily="18" charset="0"/>
                          </a:rPr>
                          <m:t>𝑡h𝑒𝑟𝑚𝑎𝑙</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𝑡𝑒𝑟𝑚</m:t>
                        </m:r>
                      </m:den>
                    </m:f>
                    <m:r>
                      <a:rPr lang="it-IT" i="1">
                        <a:latin typeface="Cambria Math" panose="02040503050406030204" pitchFamily="18" charset="0"/>
                        <a:ea typeface="Cambria Math" panose="02040503050406030204" pitchFamily="18" charset="0"/>
                      </a:rPr>
                      <m:t>=</m:t>
                    </m:r>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𝜂</m:t>
                        </m:r>
                        <m:r>
                          <a:rPr lang="it-IT" i="1">
                            <a:latin typeface="Cambria Math" panose="02040503050406030204" pitchFamily="18" charset="0"/>
                            <a:ea typeface="Cambria Math" panose="02040503050406030204" pitchFamily="18" charset="0"/>
                          </a:rPr>
                          <m:t>∙</m:t>
                        </m:r>
                        <m:r>
                          <m:rPr>
                            <m:sty m:val="p"/>
                          </m:rPr>
                          <a:rPr lang="it-IT">
                            <a:latin typeface="Cambria Math" panose="02040503050406030204" pitchFamily="18" charset="0"/>
                            <a:ea typeface="Cambria Math" panose="02040503050406030204" pitchFamily="18" charset="0"/>
                          </a:rPr>
                          <m:t>Q</m:t>
                        </m:r>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𝑟</m:t>
                            </m:r>
                          </m:e>
                          <m:sup>
                            <m:r>
                              <a:rPr lang="it-IT" i="1">
                                <a:latin typeface="Cambria Math" panose="02040503050406030204" pitchFamily="18" charset="0"/>
                                <a:ea typeface="Cambria Math" panose="02040503050406030204" pitchFamily="18" charset="0"/>
                              </a:rPr>
                              <m:t>2</m:t>
                            </m:r>
                          </m:sup>
                        </m:sSup>
                      </m:num>
                      <m:den>
                        <m:sSubSup>
                          <m:sSubSupPr>
                            <m:ctrlPr>
                              <a:rPr lang="it-IT" i="1">
                                <a:latin typeface="Cambria Math" panose="02040503050406030204" pitchFamily="18" charset="0"/>
                                <a:ea typeface="Cambria Math" panose="02040503050406030204" pitchFamily="18" charset="0"/>
                              </a:rPr>
                            </m:ctrlPr>
                          </m:sSubSupPr>
                          <m:e>
                            <m:r>
                              <a:rPr lang="it-IT" i="1">
                                <a:latin typeface="Cambria Math" panose="02040503050406030204" pitchFamily="18" charset="0"/>
                                <a:ea typeface="Cambria Math" panose="02040503050406030204" pitchFamily="18" charset="0"/>
                              </a:rPr>
                              <m:t>𝜀</m:t>
                            </m:r>
                          </m:e>
                          <m:sub>
                            <m:r>
                              <a:rPr lang="it-IT" i="1">
                                <a:latin typeface="Cambria Math" panose="02040503050406030204" pitchFamily="18" charset="0"/>
                                <a:ea typeface="Cambria Math" panose="02040503050406030204" pitchFamily="18" charset="0"/>
                              </a:rPr>
                              <m:t>𝑥</m:t>
                            </m:r>
                          </m:sub>
                          <m:sup>
                            <m:r>
                              <a:rPr lang="it-IT" i="1">
                                <a:latin typeface="Cambria Math" panose="02040503050406030204" pitchFamily="18" charset="0"/>
                                <a:ea typeface="Cambria Math" panose="02040503050406030204" pitchFamily="18" charset="0"/>
                              </a:rPr>
                              <m:t>2</m:t>
                            </m:r>
                          </m:sup>
                        </m:sSubSup>
                      </m:den>
                    </m:f>
                    <m:r>
                      <a:rPr lang="it-IT" i="1">
                        <a:latin typeface="Cambria Math" panose="02040503050406030204" pitchFamily="18" charset="0"/>
                        <a:ea typeface="Cambria Math" panose="02040503050406030204" pitchFamily="18" charset="0"/>
                      </a:rPr>
                      <m:t>= 3.4  </m:t>
                    </m:r>
                    <m:r>
                      <a:rPr lang="it-IT" i="1">
                        <a:latin typeface="Cambria Math" panose="02040503050406030204" pitchFamily="18" charset="0"/>
                        <a:ea typeface="Cambria Math" panose="02040503050406030204" pitchFamily="18" charset="0"/>
                      </a:rPr>
                      <m:t>𝜂</m:t>
                    </m:r>
                  </m:oMath>
                </a14:m>
                <a:r>
                  <a:rPr lang="en-GB" dirty="0"/>
                  <a:t>=0</a:t>
                </a:r>
              </a:p>
            </p:txBody>
          </p:sp>
        </mc:Choice>
        <mc:Fallback xmlns="">
          <p:sp>
            <p:nvSpPr>
              <p:cNvPr id="9" name="Rectangle 8"/>
              <p:cNvSpPr>
                <a:spLocks noRot="1" noChangeAspect="1" noMove="1" noResize="1" noEditPoints="1" noAdjustHandles="1" noChangeArrowheads="1" noChangeShapeType="1" noTextEdit="1"/>
              </p:cNvSpPr>
              <p:nvPr/>
            </p:nvSpPr>
            <p:spPr>
              <a:xfrm>
                <a:off x="2858932" y="2653969"/>
                <a:ext cx="3288016" cy="563937"/>
              </a:xfrm>
              <a:prstGeom prst="rect">
                <a:avLst/>
              </a:prstGeom>
              <a:blipFill>
                <a:blip r:embed="rId6"/>
                <a:stretch>
                  <a:fillRect/>
                </a:stretch>
              </a:blipFill>
            </p:spPr>
            <p:txBody>
              <a:bodyPr/>
              <a:lstStyle/>
              <a:p>
                <a:r>
                  <a:rPr lang="en-US">
                    <a:noFill/>
                  </a:rPr>
                  <a:t> </a:t>
                </a:r>
              </a:p>
            </p:txBody>
          </p:sp>
        </mc:Fallback>
      </mc:AlternateContent>
      <p:grpSp>
        <p:nvGrpSpPr>
          <p:cNvPr id="10" name="Group 9"/>
          <p:cNvGrpSpPr/>
          <p:nvPr/>
        </p:nvGrpSpPr>
        <p:grpSpPr>
          <a:xfrm>
            <a:off x="6700032" y="2748595"/>
            <a:ext cx="1594177" cy="381341"/>
            <a:chOff x="4126075" y="5517786"/>
            <a:chExt cx="1594177" cy="381341"/>
          </a:xfrm>
        </p:grpSpPr>
        <p:sp>
          <p:nvSpPr>
            <p:cNvPr id="11" name="Rectangle 10"/>
            <p:cNvSpPr/>
            <p:nvPr/>
          </p:nvSpPr>
          <p:spPr>
            <a:xfrm>
              <a:off x="4126075" y="5529795"/>
              <a:ext cx="710451" cy="369332"/>
            </a:xfrm>
            <a:prstGeom prst="rect">
              <a:avLst/>
            </a:prstGeom>
          </p:spPr>
          <p:txBody>
            <a:bodyPr wrap="none">
              <a:spAutoFit/>
            </a:bodyPr>
            <a:lstStyle/>
            <a:p>
              <a:r>
                <a:rPr lang="en-GB" dirty="0"/>
                <a:t>0.034</a:t>
              </a:r>
            </a:p>
          </p:txBody>
        </p:sp>
        <mc:AlternateContent xmlns:mc="http://schemas.openxmlformats.org/markup-compatibility/2006" xmlns:a14="http://schemas.microsoft.com/office/drawing/2010/main">
          <mc:Choice Requires="a14">
            <p:sp>
              <p:nvSpPr>
                <p:cNvPr id="12" name="Rectangle 11"/>
                <p:cNvSpPr/>
                <p:nvPr/>
              </p:nvSpPr>
              <p:spPr>
                <a:xfrm>
                  <a:off x="4882843" y="5517786"/>
                  <a:ext cx="837409" cy="369332"/>
                </a:xfrm>
                <a:prstGeom prst="rect">
                  <a:avLst/>
                </a:prstGeom>
              </p:spPr>
              <p:txBody>
                <a:bodyPr wrap="none">
                  <a:spAutoFit/>
                </a:bodyPr>
                <a:lstStyle/>
                <a:p>
                  <a14:m>
                    <m:oMath xmlns:m="http://schemas.openxmlformats.org/officeDocument/2006/math">
                      <m:r>
                        <a:rPr lang="it-IT" i="1">
                          <a:latin typeface="Cambria Math" panose="02040503050406030204" pitchFamily="18" charset="0"/>
                          <a:ea typeface="Cambria Math" panose="02040503050406030204" pitchFamily="18" charset="0"/>
                        </a:rPr>
                        <m:t>𝜂</m:t>
                      </m:r>
                    </m:oMath>
                  </a14:m>
                  <a:r>
                    <a:rPr lang="en-GB" dirty="0"/>
                    <a:t>=0.01</a:t>
                  </a:r>
                </a:p>
              </p:txBody>
            </p:sp>
          </mc:Choice>
          <mc:Fallback xmlns="">
            <p:sp>
              <p:nvSpPr>
                <p:cNvPr id="12" name="Rectangle 11"/>
                <p:cNvSpPr>
                  <a:spLocks noRot="1" noChangeAspect="1" noMove="1" noResize="1" noEditPoints="1" noAdjustHandles="1" noChangeArrowheads="1" noChangeShapeType="1" noTextEdit="1"/>
                </p:cNvSpPr>
                <p:nvPr/>
              </p:nvSpPr>
              <p:spPr>
                <a:xfrm>
                  <a:off x="4882843" y="5517786"/>
                  <a:ext cx="837409" cy="369332"/>
                </a:xfrm>
                <a:prstGeom prst="rect">
                  <a:avLst/>
                </a:prstGeom>
                <a:blipFill>
                  <a:blip r:embed="rId7"/>
                  <a:stretch>
                    <a:fillRect t="-10000" r="-5797" b="-26667"/>
                  </a:stretch>
                </a:blipFill>
              </p:spPr>
              <p:txBody>
                <a:bodyPr/>
                <a:lstStyle/>
                <a:p>
                  <a:r>
                    <a:rPr lang="en-US">
                      <a:noFill/>
                    </a:rPr>
                    <a:t> </a:t>
                  </a:r>
                </a:p>
              </p:txBody>
            </p:sp>
          </mc:Fallback>
        </mc:AlternateContent>
      </p:grpSp>
      <p:grpSp>
        <p:nvGrpSpPr>
          <p:cNvPr id="13" name="Group 12"/>
          <p:cNvGrpSpPr/>
          <p:nvPr/>
        </p:nvGrpSpPr>
        <p:grpSpPr>
          <a:xfrm>
            <a:off x="2946765" y="1807875"/>
            <a:ext cx="2890600" cy="820233"/>
            <a:chOff x="1541865" y="5047782"/>
            <a:chExt cx="2114917" cy="607877"/>
          </a:xfrm>
        </p:grpSpPr>
        <mc:AlternateContent xmlns:mc="http://schemas.openxmlformats.org/markup-compatibility/2006" xmlns:a14="http://schemas.microsoft.com/office/drawing/2010/main">
          <mc:Choice Requires="a14">
            <p:sp>
              <p:nvSpPr>
                <p:cNvPr id="14" name="TextBox 13"/>
                <p:cNvSpPr txBox="1"/>
                <p:nvPr/>
              </p:nvSpPr>
              <p:spPr>
                <a:xfrm>
                  <a:off x="1541865" y="5284675"/>
                  <a:ext cx="2114917" cy="3541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it-IT" sz="1400" i="1">
                                <a:latin typeface="Cambria Math" panose="02040503050406030204" pitchFamily="18" charset="0"/>
                              </a:rPr>
                            </m:ctrlPr>
                          </m:sSubSupPr>
                          <m:e>
                            <m:r>
                              <a:rPr lang="it-IT" sz="1400" i="1">
                                <a:latin typeface="Cambria Math" panose="02040503050406030204" pitchFamily="18" charset="0"/>
                              </a:rPr>
                              <m:t>𝑟</m:t>
                            </m:r>
                          </m:e>
                          <m:sub>
                            <m:r>
                              <a:rPr lang="it-IT" sz="1400" i="1">
                                <a:latin typeface="Cambria Math" panose="02040503050406030204" pitchFamily="18" charset="0"/>
                              </a:rPr>
                              <m:t>𝑥</m:t>
                            </m:r>
                          </m:sub>
                          <m:sup>
                            <m:r>
                              <a:rPr lang="it-IT" sz="1400" i="1">
                                <a:latin typeface="Cambria Math" panose="02040503050406030204" pitchFamily="18" charset="0"/>
                              </a:rPr>
                              <m:t>′′</m:t>
                            </m:r>
                          </m:sup>
                        </m:sSubSup>
                        <m:r>
                          <a:rPr lang="it-IT" sz="1400" i="1">
                            <a:latin typeface="Cambria Math" panose="02040503050406030204" pitchFamily="18" charset="0"/>
                          </a:rPr>
                          <m:t>+</m:t>
                        </m:r>
                        <m:f>
                          <m:fPr>
                            <m:ctrlPr>
                              <a:rPr lang="it-IT" sz="1400" i="1">
                                <a:latin typeface="Cambria Math" panose="02040503050406030204" pitchFamily="18" charset="0"/>
                                <a:ea typeface="Cambria Math" panose="02040503050406030204" pitchFamily="18" charset="0"/>
                              </a:rPr>
                            </m:ctrlPr>
                          </m:fPr>
                          <m:num>
                            <m:sSub>
                              <m:sSubPr>
                                <m:ctrlPr>
                                  <a:rPr lang="it-IT" sz="1400" i="1">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𝛾</m:t>
                                </m:r>
                              </m:e>
                              <m:sub>
                                <m:r>
                                  <a:rPr lang="it-IT" sz="1400" i="1">
                                    <a:latin typeface="Cambria Math" panose="02040503050406030204" pitchFamily="18" charset="0"/>
                                    <a:ea typeface="Cambria Math" panose="02040503050406030204" pitchFamily="18" charset="0"/>
                                  </a:rPr>
                                  <m:t>𝑏</m:t>
                                </m:r>
                              </m:sub>
                            </m:sSub>
                            <m:sSub>
                              <m:sSubPr>
                                <m:ctrlPr>
                                  <a:rPr lang="it-IT" sz="1400" i="1">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𝛽</m:t>
                                </m:r>
                              </m:e>
                              <m:sub>
                                <m:r>
                                  <a:rPr lang="it-IT" sz="1400" i="1">
                                    <a:latin typeface="Cambria Math" panose="02040503050406030204" pitchFamily="18" charset="0"/>
                                    <a:ea typeface="Cambria Math" panose="02040503050406030204" pitchFamily="18" charset="0"/>
                                  </a:rPr>
                                  <m:t>𝑏</m:t>
                                </m:r>
                              </m:sub>
                            </m:sSub>
                            <m:r>
                              <a:rPr lang="it-IT" sz="1400" i="1">
                                <a:latin typeface="Cambria Math" panose="02040503050406030204" pitchFamily="18" charset="0"/>
                                <a:ea typeface="Cambria Math" panose="02040503050406030204" pitchFamily="18" charset="0"/>
                              </a:rPr>
                              <m:t>)′</m:t>
                            </m:r>
                          </m:num>
                          <m:den>
                            <m:sSub>
                              <m:sSubPr>
                                <m:ctrlPr>
                                  <a:rPr lang="it-IT" sz="1400" i="1">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𝛾</m:t>
                                </m:r>
                              </m:e>
                              <m:sub>
                                <m:r>
                                  <a:rPr lang="it-IT" sz="1400" i="1">
                                    <a:latin typeface="Cambria Math" panose="02040503050406030204" pitchFamily="18" charset="0"/>
                                    <a:ea typeface="Cambria Math" panose="02040503050406030204" pitchFamily="18" charset="0"/>
                                  </a:rPr>
                                  <m:t>𝑏</m:t>
                                </m:r>
                              </m:sub>
                            </m:sSub>
                            <m:sSub>
                              <m:sSubPr>
                                <m:ctrlPr>
                                  <a:rPr lang="it-IT" sz="1400" i="1">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𝛽</m:t>
                                </m:r>
                              </m:e>
                              <m:sub>
                                <m:r>
                                  <a:rPr lang="it-IT" sz="1400" i="1">
                                    <a:latin typeface="Cambria Math" panose="02040503050406030204" pitchFamily="18" charset="0"/>
                                    <a:ea typeface="Cambria Math" panose="02040503050406030204" pitchFamily="18" charset="0"/>
                                  </a:rPr>
                                  <m:t>𝑏</m:t>
                                </m:r>
                              </m:sub>
                            </m:sSub>
                          </m:den>
                        </m:f>
                        <m:sSubSup>
                          <m:sSubSupPr>
                            <m:ctrlPr>
                              <a:rPr lang="it-IT" sz="1400" i="1">
                                <a:latin typeface="Cambria Math" panose="02040503050406030204" pitchFamily="18" charset="0"/>
                                <a:ea typeface="Cambria Math" panose="02040503050406030204" pitchFamily="18" charset="0"/>
                              </a:rPr>
                            </m:ctrlPr>
                          </m:sSubSupPr>
                          <m:e>
                            <m:r>
                              <a:rPr lang="it-IT" sz="1400" i="1">
                                <a:latin typeface="Cambria Math" panose="02040503050406030204" pitchFamily="18" charset="0"/>
                                <a:ea typeface="Cambria Math" panose="02040503050406030204" pitchFamily="18" charset="0"/>
                              </a:rPr>
                              <m:t>𝑟</m:t>
                            </m:r>
                          </m:e>
                          <m:sub>
                            <m:r>
                              <a:rPr lang="it-IT" sz="1400" i="1">
                                <a:latin typeface="Cambria Math" panose="02040503050406030204" pitchFamily="18" charset="0"/>
                                <a:ea typeface="Cambria Math" panose="02040503050406030204" pitchFamily="18" charset="0"/>
                              </a:rPr>
                              <m:t>𝑥</m:t>
                            </m:r>
                          </m:sub>
                          <m:sup>
                            <m:r>
                              <a:rPr lang="it-IT" sz="1400" i="1">
                                <a:latin typeface="Cambria Math" panose="02040503050406030204" pitchFamily="18" charset="0"/>
                                <a:ea typeface="Cambria Math" panose="02040503050406030204" pitchFamily="18" charset="0"/>
                              </a:rPr>
                              <m:t>′</m:t>
                            </m:r>
                          </m:sup>
                        </m:sSubSup>
                        <m:r>
                          <a:rPr lang="it-IT" sz="1400" i="1">
                            <a:latin typeface="Cambria Math" panose="02040503050406030204" pitchFamily="18" charset="0"/>
                            <a:ea typeface="Cambria Math" panose="02040503050406030204" pitchFamily="18" charset="0"/>
                          </a:rPr>
                          <m:t>+</m:t>
                        </m:r>
                        <m:sSub>
                          <m:sSubPr>
                            <m:ctrlPr>
                              <a:rPr lang="it-IT" sz="1400" i="1">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𝑘</m:t>
                            </m:r>
                          </m:e>
                          <m:sub>
                            <m:r>
                              <a:rPr lang="it-IT" sz="1400" i="1">
                                <a:latin typeface="Cambria Math" panose="02040503050406030204" pitchFamily="18" charset="0"/>
                                <a:ea typeface="Cambria Math" panose="02040503050406030204" pitchFamily="18" charset="0"/>
                              </a:rPr>
                              <m:t>𝑥</m:t>
                            </m:r>
                          </m:sub>
                        </m:sSub>
                        <m:sSub>
                          <m:sSubPr>
                            <m:ctrlPr>
                              <a:rPr lang="it-IT" sz="1400" i="1">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𝑟</m:t>
                            </m:r>
                          </m:e>
                          <m:sub>
                            <m:r>
                              <a:rPr lang="it-IT" sz="1400" i="1">
                                <a:latin typeface="Cambria Math" panose="02040503050406030204" pitchFamily="18" charset="0"/>
                                <a:ea typeface="Cambria Math" panose="02040503050406030204" pitchFamily="18" charset="0"/>
                              </a:rPr>
                              <m:t>𝑥</m:t>
                            </m:r>
                          </m:sub>
                        </m:sSub>
                        <m:r>
                          <a:rPr lang="it-IT" sz="1400" i="1">
                            <a:latin typeface="Cambria Math" panose="02040503050406030204" pitchFamily="18" charset="0"/>
                            <a:ea typeface="Cambria Math" panose="02040503050406030204" pitchFamily="18" charset="0"/>
                          </a:rPr>
                          <m:t>−</m:t>
                        </m:r>
                        <m:f>
                          <m:fPr>
                            <m:ctrlPr>
                              <a:rPr lang="it-IT" sz="1400" i="1">
                                <a:latin typeface="Cambria Math" panose="02040503050406030204" pitchFamily="18" charset="0"/>
                                <a:ea typeface="Cambria Math" panose="02040503050406030204" pitchFamily="18" charset="0"/>
                              </a:rPr>
                            </m:ctrlPr>
                          </m:fPr>
                          <m:num>
                            <m:r>
                              <a:rPr lang="it-IT" sz="1400" i="1">
                                <a:latin typeface="Cambria Math" panose="02040503050406030204" pitchFamily="18" charset="0"/>
                                <a:ea typeface="Cambria Math" panose="02040503050406030204" pitchFamily="18" charset="0"/>
                              </a:rPr>
                              <m:t>𝜂</m:t>
                            </m:r>
                            <m:r>
                              <m:rPr>
                                <m:sty m:val="p"/>
                              </m:rPr>
                              <a:rPr lang="it-IT" sz="1400">
                                <a:latin typeface="Cambria Math" panose="02040503050406030204" pitchFamily="18" charset="0"/>
                                <a:ea typeface="Cambria Math" panose="02040503050406030204" pitchFamily="18" charset="0"/>
                              </a:rPr>
                              <m:t>Q</m:t>
                            </m:r>
                          </m:num>
                          <m:den>
                            <m:sSub>
                              <m:sSubPr>
                                <m:ctrlPr>
                                  <a:rPr lang="it-IT" sz="1400" i="1">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𝑟</m:t>
                                </m:r>
                              </m:e>
                              <m:sub>
                                <m:r>
                                  <a:rPr lang="it-IT" sz="1400" i="1">
                                    <a:latin typeface="Cambria Math" panose="02040503050406030204" pitchFamily="18" charset="0"/>
                                    <a:ea typeface="Cambria Math" panose="02040503050406030204" pitchFamily="18" charset="0"/>
                                  </a:rPr>
                                  <m:t>𝑥</m:t>
                                </m:r>
                              </m:sub>
                            </m:sSub>
                          </m:den>
                        </m:f>
                        <m:r>
                          <a:rPr lang="it-IT" sz="1400" i="1">
                            <a:latin typeface="Cambria Math" panose="02040503050406030204" pitchFamily="18" charset="0"/>
                            <a:ea typeface="Cambria Math" panose="02040503050406030204" pitchFamily="18" charset="0"/>
                          </a:rPr>
                          <m:t>−</m:t>
                        </m:r>
                        <m:f>
                          <m:fPr>
                            <m:ctrlPr>
                              <a:rPr lang="it-IT" sz="1400" i="1">
                                <a:latin typeface="Cambria Math" panose="02040503050406030204" pitchFamily="18" charset="0"/>
                                <a:ea typeface="Cambria Math" panose="02040503050406030204" pitchFamily="18" charset="0"/>
                              </a:rPr>
                            </m:ctrlPr>
                          </m:fPr>
                          <m:num>
                            <m:sSubSup>
                              <m:sSubSupPr>
                                <m:ctrlPr>
                                  <a:rPr lang="it-IT" sz="1400" i="1">
                                    <a:latin typeface="Cambria Math" panose="02040503050406030204" pitchFamily="18" charset="0"/>
                                    <a:ea typeface="Cambria Math" panose="02040503050406030204" pitchFamily="18" charset="0"/>
                                  </a:rPr>
                                </m:ctrlPr>
                              </m:sSubSupPr>
                              <m:e>
                                <m:r>
                                  <a:rPr lang="it-IT" sz="1400" i="1">
                                    <a:latin typeface="Cambria Math" panose="02040503050406030204" pitchFamily="18" charset="0"/>
                                    <a:ea typeface="Cambria Math" panose="02040503050406030204" pitchFamily="18" charset="0"/>
                                  </a:rPr>
                                  <m:t>𝜀</m:t>
                                </m:r>
                              </m:e>
                              <m:sub>
                                <m:r>
                                  <a:rPr lang="it-IT" sz="1400" i="1">
                                    <a:latin typeface="Cambria Math" panose="02040503050406030204" pitchFamily="18" charset="0"/>
                                    <a:ea typeface="Cambria Math" panose="02040503050406030204" pitchFamily="18" charset="0"/>
                                  </a:rPr>
                                  <m:t>𝑥</m:t>
                                </m:r>
                              </m:sub>
                              <m:sup>
                                <m:r>
                                  <a:rPr lang="it-IT" sz="1400" i="1">
                                    <a:latin typeface="Cambria Math" panose="02040503050406030204" pitchFamily="18" charset="0"/>
                                    <a:ea typeface="Cambria Math" panose="02040503050406030204" pitchFamily="18" charset="0"/>
                                  </a:rPr>
                                  <m:t>2</m:t>
                                </m:r>
                              </m:sup>
                            </m:sSubSup>
                          </m:num>
                          <m:den>
                            <m:sSubSup>
                              <m:sSubSupPr>
                                <m:ctrlPr>
                                  <a:rPr lang="it-IT" sz="1400" i="1">
                                    <a:latin typeface="Cambria Math" panose="02040503050406030204" pitchFamily="18" charset="0"/>
                                    <a:ea typeface="Cambria Math" panose="02040503050406030204" pitchFamily="18" charset="0"/>
                                  </a:rPr>
                                </m:ctrlPr>
                              </m:sSubSupPr>
                              <m:e>
                                <m:r>
                                  <a:rPr lang="it-IT" sz="1400" i="1">
                                    <a:latin typeface="Cambria Math" panose="02040503050406030204" pitchFamily="18" charset="0"/>
                                    <a:ea typeface="Cambria Math" panose="02040503050406030204" pitchFamily="18" charset="0"/>
                                  </a:rPr>
                                  <m:t>𝑟</m:t>
                                </m:r>
                              </m:e>
                              <m:sub>
                                <m:r>
                                  <a:rPr lang="it-IT" sz="1400" i="1">
                                    <a:latin typeface="Cambria Math" panose="02040503050406030204" pitchFamily="18" charset="0"/>
                                    <a:ea typeface="Cambria Math" panose="02040503050406030204" pitchFamily="18" charset="0"/>
                                  </a:rPr>
                                  <m:t>𝑥</m:t>
                                </m:r>
                              </m:sub>
                              <m:sup>
                                <m:r>
                                  <a:rPr lang="it-IT" sz="1400" i="1">
                                    <a:latin typeface="Cambria Math" panose="02040503050406030204" pitchFamily="18" charset="0"/>
                                    <a:ea typeface="Cambria Math" panose="02040503050406030204" pitchFamily="18" charset="0"/>
                                  </a:rPr>
                                  <m:t>3</m:t>
                                </m:r>
                              </m:sup>
                            </m:sSubSup>
                          </m:den>
                        </m:f>
                        <m:r>
                          <a:rPr lang="it-IT" sz="1400" i="1">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541865" y="5284675"/>
                  <a:ext cx="2114917" cy="354164"/>
                </a:xfrm>
                <a:prstGeom prst="rect">
                  <a:avLst/>
                </a:prstGeom>
                <a:blipFill rotWithShape="0">
                  <a:blip r:embed="rId8"/>
                  <a:stretch>
                    <a:fillRect/>
                  </a:stretch>
                </a:blipFill>
              </p:spPr>
              <p:txBody>
                <a:bodyPr/>
                <a:lstStyle/>
                <a:p>
                  <a:r>
                    <a:rPr lang="en-GB">
                      <a:noFill/>
                    </a:rPr>
                    <a:t> </a:t>
                  </a:r>
                </a:p>
              </p:txBody>
            </p:sp>
          </mc:Fallback>
        </mc:AlternateContent>
        <p:sp>
          <p:nvSpPr>
            <p:cNvPr id="15" name="TextBox 14"/>
            <p:cNvSpPr txBox="1"/>
            <p:nvPr/>
          </p:nvSpPr>
          <p:spPr>
            <a:xfrm>
              <a:off x="2206792" y="5047782"/>
              <a:ext cx="720191" cy="205285"/>
            </a:xfrm>
            <a:prstGeom prst="rect">
              <a:avLst/>
            </a:prstGeom>
            <a:noFill/>
          </p:spPr>
          <p:txBody>
            <a:bodyPr wrap="square" rtlCol="0">
              <a:spAutoFit/>
            </a:bodyPr>
            <a:lstStyle/>
            <a:p>
              <a:r>
                <a:rPr lang="en-GB" sz="1200" dirty="0"/>
                <a:t>=0</a:t>
              </a:r>
            </a:p>
          </p:txBody>
        </p:sp>
        <p:cxnSp>
          <p:nvCxnSpPr>
            <p:cNvPr id="16" name="Straight Arrow Connector 15"/>
            <p:cNvCxnSpPr/>
            <p:nvPr/>
          </p:nvCxnSpPr>
          <p:spPr bwMode="auto">
            <a:xfrm flipV="1">
              <a:off x="2049719" y="5191162"/>
              <a:ext cx="285765" cy="46449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 name="Rectangle 16"/>
          <p:cNvSpPr/>
          <p:nvPr/>
        </p:nvSpPr>
        <p:spPr bwMode="auto">
          <a:xfrm>
            <a:off x="6647917" y="2729054"/>
            <a:ext cx="1712464" cy="449601"/>
          </a:xfrm>
          <a:prstGeom prst="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3200">
              <a:latin typeface="Arial"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8487630" y="2711136"/>
                <a:ext cx="2418004" cy="477503"/>
              </a:xfrm>
              <a:prstGeom prst="rect">
                <a:avLst/>
              </a:prstGeom>
            </p:spPr>
            <p:txBody>
              <a:bodyPr wrap="square">
                <a:spAutoFit/>
              </a:bodyPr>
              <a:lstStyle/>
              <a:p>
                <a:r>
                  <a:rPr lang="en-GB" sz="1200" dirty="0"/>
                  <a:t>even less if emittance growth occurs </a:t>
                </a:r>
                <a14:m>
                  <m:oMath xmlns:m="http://schemas.openxmlformats.org/officeDocument/2006/math">
                    <m:sSubSup>
                      <m:sSubSupPr>
                        <m:ctrlPr>
                          <a:rPr lang="it-IT" sz="1200" i="1">
                            <a:latin typeface="Cambria Math" panose="02040503050406030204" pitchFamily="18" charset="0"/>
                            <a:ea typeface="Cambria Math" panose="02040503050406030204" pitchFamily="18" charset="0"/>
                          </a:rPr>
                        </m:ctrlPr>
                      </m:sSubSupPr>
                      <m:e>
                        <m:r>
                          <a:rPr lang="it-IT" sz="1200" i="1">
                            <a:latin typeface="Cambria Math" panose="02040503050406030204" pitchFamily="18" charset="0"/>
                            <a:ea typeface="Cambria Math" panose="02040503050406030204" pitchFamily="18" charset="0"/>
                          </a:rPr>
                          <m:t>𝜀</m:t>
                        </m:r>
                      </m:e>
                      <m:sub>
                        <m:r>
                          <a:rPr lang="it-IT" sz="1200" i="1">
                            <a:latin typeface="Cambria Math" panose="02040503050406030204" pitchFamily="18" charset="0"/>
                            <a:ea typeface="Cambria Math" panose="02040503050406030204" pitchFamily="18" charset="0"/>
                          </a:rPr>
                          <m:t>𝑥</m:t>
                        </m:r>
                      </m:sub>
                      <m:sup>
                        <m:r>
                          <a:rPr lang="it-IT" sz="1200" i="1">
                            <a:latin typeface="Cambria Math" panose="02040503050406030204" pitchFamily="18" charset="0"/>
                            <a:ea typeface="Cambria Math" panose="02040503050406030204" pitchFamily="18" charset="0"/>
                          </a:rPr>
                          <m:t> </m:t>
                        </m:r>
                      </m:sup>
                    </m:sSubSup>
                    <m:r>
                      <a:rPr lang="it-IT" sz="1200" i="1">
                        <a:latin typeface="Cambria Math" panose="02040503050406030204" pitchFamily="18" charset="0"/>
                        <a:ea typeface="Cambria Math" panose="02040503050406030204" pitchFamily="18" charset="0"/>
                      </a:rPr>
                      <m:t>=</m:t>
                    </m:r>
                  </m:oMath>
                </a14:m>
                <a:r>
                  <a:rPr lang="en-GB" sz="1200" dirty="0"/>
                  <a:t> </a:t>
                </a:r>
                <a14:m>
                  <m:oMath xmlns:m="http://schemas.openxmlformats.org/officeDocument/2006/math">
                    <m:sSubSup>
                      <m:sSubSupPr>
                        <m:ctrlPr>
                          <a:rPr lang="it-IT" sz="1200" i="1">
                            <a:latin typeface="Cambria Math" panose="02040503050406030204" pitchFamily="18" charset="0"/>
                            <a:ea typeface="Cambria Math" panose="02040503050406030204" pitchFamily="18" charset="0"/>
                          </a:rPr>
                        </m:ctrlPr>
                      </m:sSubSupPr>
                      <m:e>
                        <m:r>
                          <a:rPr lang="it-IT" sz="1200" i="1">
                            <a:latin typeface="Cambria Math" panose="02040503050406030204" pitchFamily="18" charset="0"/>
                            <a:ea typeface="Cambria Math" panose="02040503050406030204" pitchFamily="18" charset="0"/>
                          </a:rPr>
                          <m:t>𝜀</m:t>
                        </m:r>
                      </m:e>
                      <m:sub>
                        <m:r>
                          <a:rPr lang="it-IT" sz="1200" i="1">
                            <a:latin typeface="Cambria Math" panose="02040503050406030204" pitchFamily="18" charset="0"/>
                            <a:ea typeface="Cambria Math" panose="02040503050406030204" pitchFamily="18" charset="0"/>
                          </a:rPr>
                          <m:t>𝑥</m:t>
                        </m:r>
                      </m:sub>
                      <m:sup>
                        <m:r>
                          <a:rPr lang="it-IT" sz="1200" i="1">
                            <a:latin typeface="Cambria Math" panose="02040503050406030204" pitchFamily="18" charset="0"/>
                            <a:ea typeface="Cambria Math" panose="02040503050406030204" pitchFamily="18" charset="0"/>
                          </a:rPr>
                          <m:t> </m:t>
                        </m:r>
                      </m:sup>
                    </m:sSubSup>
                    <m:r>
                      <a:rPr lang="it-IT" sz="1200">
                        <a:latin typeface="Cambria Math" panose="02040503050406030204" pitchFamily="18" charset="0"/>
                        <a:ea typeface="Cambria Math" panose="02040503050406030204" pitchFamily="18" charset="0"/>
                      </a:rPr>
                      <m:t>(</m:t>
                    </m:r>
                    <m:r>
                      <m:rPr>
                        <m:sty m:val="p"/>
                      </m:rPr>
                      <a:rPr lang="it-IT" sz="1200">
                        <a:latin typeface="Cambria Math" panose="02040503050406030204" pitchFamily="18" charset="0"/>
                        <a:ea typeface="Cambria Math" panose="02040503050406030204" pitchFamily="18" charset="0"/>
                      </a:rPr>
                      <m:t>s</m:t>
                    </m:r>
                    <m:r>
                      <a:rPr lang="it-IT" sz="1200">
                        <a:latin typeface="Cambria Math" panose="02040503050406030204" pitchFamily="18" charset="0"/>
                        <a:ea typeface="Cambria Math" panose="02040503050406030204" pitchFamily="18" charset="0"/>
                      </a:rPr>
                      <m:t>)</m:t>
                    </m:r>
                  </m:oMath>
                </a14:m>
                <a:endParaRPr lang="en-GB" sz="1200" dirty="0"/>
              </a:p>
            </p:txBody>
          </p:sp>
        </mc:Choice>
        <mc:Fallback xmlns="">
          <p:sp>
            <p:nvSpPr>
              <p:cNvPr id="18" name="Rectangle 17"/>
              <p:cNvSpPr>
                <a:spLocks noRot="1" noChangeAspect="1" noMove="1" noResize="1" noEditPoints="1" noAdjustHandles="1" noChangeArrowheads="1" noChangeShapeType="1" noTextEdit="1"/>
              </p:cNvSpPr>
              <p:nvPr/>
            </p:nvSpPr>
            <p:spPr>
              <a:xfrm>
                <a:off x="8487630" y="2711136"/>
                <a:ext cx="2418004" cy="477503"/>
              </a:xfrm>
              <a:prstGeom prst="rect">
                <a:avLst/>
              </a:prstGeom>
              <a:blipFill>
                <a:blip r:embed="rId9"/>
                <a:stretch>
                  <a:fillRect t="-1282" b="-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784163" y="2189579"/>
                <a:ext cx="576312" cy="2324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i="1">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𝑟</m:t>
                          </m:r>
                        </m:e>
                        <m:sub>
                          <m:r>
                            <a:rPr lang="it-IT" sz="1400" i="1">
                              <a:latin typeface="Cambria Math" panose="02040503050406030204" pitchFamily="18" charset="0"/>
                              <a:ea typeface="Cambria Math" panose="02040503050406030204" pitchFamily="18" charset="0"/>
                            </a:rPr>
                            <m:t>𝑥</m:t>
                          </m:r>
                        </m:sub>
                      </m:sSub>
                      <m:r>
                        <a:rPr lang="it-IT" sz="1400" i="1">
                          <a:latin typeface="Cambria Math" panose="02040503050406030204" pitchFamily="18" charset="0"/>
                          <a:ea typeface="Cambria Math" panose="02040503050406030204" pitchFamily="18" charset="0"/>
                        </a:rPr>
                        <m:t>=</m:t>
                      </m:r>
                      <m:sSub>
                        <m:sSubPr>
                          <m:ctrlPr>
                            <a:rPr lang="it-IT" sz="1400" i="1">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𝑟</m:t>
                          </m:r>
                        </m:e>
                        <m:sub>
                          <m:r>
                            <a:rPr lang="it-IT" sz="1400" i="1">
                              <a:latin typeface="Cambria Math" panose="02040503050406030204" pitchFamily="18" charset="0"/>
                              <a:ea typeface="Cambria Math" panose="02040503050406030204" pitchFamily="18" charset="0"/>
                            </a:rPr>
                            <m:t>𝑦</m:t>
                          </m:r>
                        </m:sub>
                      </m:sSub>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7784163" y="2189579"/>
                <a:ext cx="576312" cy="232436"/>
              </a:xfrm>
              <a:prstGeom prst="rect">
                <a:avLst/>
              </a:prstGeom>
              <a:blipFill>
                <a:blip r:embed="rId10"/>
                <a:stretch>
                  <a:fillRect l="-4255" r="-1064" b="-21053"/>
                </a:stretch>
              </a:blipFill>
            </p:spPr>
            <p:txBody>
              <a:bodyPr/>
              <a:lstStyle/>
              <a:p>
                <a:r>
                  <a:rPr lang="en-US">
                    <a:noFill/>
                  </a:rPr>
                  <a:t> </a:t>
                </a:r>
              </a:p>
            </p:txBody>
          </p:sp>
        </mc:Fallback>
      </mc:AlternateContent>
      <p:sp>
        <p:nvSpPr>
          <p:cNvPr id="20" name="TextBox 19"/>
          <p:cNvSpPr txBox="1"/>
          <p:nvPr/>
        </p:nvSpPr>
        <p:spPr>
          <a:xfrm>
            <a:off x="1316020" y="2168560"/>
            <a:ext cx="1829787" cy="400110"/>
          </a:xfrm>
          <a:prstGeom prst="rect">
            <a:avLst/>
          </a:prstGeom>
          <a:noFill/>
        </p:spPr>
        <p:txBody>
          <a:bodyPr wrap="square" rtlCol="0">
            <a:spAutoFit/>
          </a:bodyPr>
          <a:lstStyle/>
          <a:p>
            <a:r>
              <a:rPr lang="en-GB" sz="2000" u="sng" dirty="0"/>
              <a:t>In the LEBT:</a:t>
            </a:r>
          </a:p>
        </p:txBody>
      </p:sp>
      <mc:AlternateContent xmlns:mc="http://schemas.openxmlformats.org/markup-compatibility/2006" xmlns:a14="http://schemas.microsoft.com/office/drawing/2010/main">
        <mc:Choice Requires="a14">
          <p:sp>
            <p:nvSpPr>
              <p:cNvPr id="21" name="TextBox 20"/>
              <p:cNvSpPr txBox="1"/>
              <p:nvPr/>
            </p:nvSpPr>
            <p:spPr>
              <a:xfrm>
                <a:off x="9042904" y="2368615"/>
                <a:ext cx="1624932" cy="215444"/>
              </a:xfrm>
              <a:prstGeom prst="rect">
                <a:avLst/>
              </a:prstGeom>
              <a:noFill/>
            </p:spPr>
            <p:txBody>
              <a:bodyPr wrap="none" lIns="0" tIns="0" rIns="0" bIns="0" rtlCol="0">
                <a:spAutoFit/>
              </a:bodyPr>
              <a:lstStyle/>
              <a:p>
                <a14:m>
                  <m:oMath xmlns:m="http://schemas.openxmlformats.org/officeDocument/2006/math">
                    <m:r>
                      <a:rPr lang="it-IT" sz="1400" i="1">
                        <a:latin typeface="Cambria Math" panose="02040503050406030204" pitchFamily="18" charset="0"/>
                        <a:ea typeface="Cambria Math" panose="02040503050406030204" pitchFamily="18" charset="0"/>
                      </a:rPr>
                      <m:t>𝜂</m:t>
                    </m:r>
                  </m:oMath>
                </a14:m>
                <a:r>
                  <a:rPr lang="en-GB" sz="1400" dirty="0"/>
                  <a:t> neutralisation factor</a:t>
                </a:r>
              </a:p>
            </p:txBody>
          </p:sp>
        </mc:Choice>
        <mc:Fallback xmlns="">
          <p:sp>
            <p:nvSpPr>
              <p:cNvPr id="21" name="TextBox 20"/>
              <p:cNvSpPr txBox="1">
                <a:spLocks noRot="1" noChangeAspect="1" noMove="1" noResize="1" noEditPoints="1" noAdjustHandles="1" noChangeArrowheads="1" noChangeShapeType="1" noTextEdit="1"/>
              </p:cNvSpPr>
              <p:nvPr/>
            </p:nvSpPr>
            <p:spPr>
              <a:xfrm>
                <a:off x="9042904" y="2368615"/>
                <a:ext cx="1624932" cy="215444"/>
              </a:xfrm>
              <a:prstGeom prst="rect">
                <a:avLst/>
              </a:prstGeom>
              <a:blipFill>
                <a:blip r:embed="rId11"/>
                <a:stretch>
                  <a:fillRect l="-3745" t="-28571" r="-5243" b="-51429"/>
                </a:stretch>
              </a:blipFill>
            </p:spPr>
            <p:txBody>
              <a:bodyPr/>
              <a:lstStyle/>
              <a:p>
                <a:r>
                  <a:rPr lang="en-US">
                    <a:noFill/>
                  </a:rPr>
                  <a:t> </a:t>
                </a:r>
              </a:p>
            </p:txBody>
          </p:sp>
        </mc:Fallback>
      </mc:AlternateContent>
      <p:sp>
        <p:nvSpPr>
          <p:cNvPr id="22" name="Titolo 1"/>
          <p:cNvSpPr txBox="1">
            <a:spLocks/>
          </p:cNvSpPr>
          <p:nvPr/>
        </p:nvSpPr>
        <p:spPr bwMode="auto">
          <a:xfrm>
            <a:off x="1939290" y="182880"/>
            <a:ext cx="8420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ＭＳ Ｐゴシック" charset="0"/>
                <a:cs typeface="+mj-cs"/>
              </a:defRPr>
            </a:lvl1pPr>
            <a:lvl2pPr algn="ctr" rtl="0" eaLnBrk="0" fontAlgn="base" hangingPunct="0">
              <a:spcBef>
                <a:spcPct val="0"/>
              </a:spcBef>
              <a:spcAft>
                <a:spcPct val="0"/>
              </a:spcAft>
              <a:defRPr sz="3200" b="1">
                <a:solidFill>
                  <a:schemeClr val="accent2"/>
                </a:solidFill>
                <a:latin typeface="Arial" pitchFamily="34" charset="0"/>
                <a:ea typeface="ＭＳ Ｐゴシック" charset="0"/>
              </a:defRPr>
            </a:lvl2pPr>
            <a:lvl3pPr algn="ctr" rtl="0" eaLnBrk="0" fontAlgn="base" hangingPunct="0">
              <a:spcBef>
                <a:spcPct val="0"/>
              </a:spcBef>
              <a:spcAft>
                <a:spcPct val="0"/>
              </a:spcAft>
              <a:defRPr sz="3200" b="1">
                <a:solidFill>
                  <a:schemeClr val="accent2"/>
                </a:solidFill>
                <a:latin typeface="Arial" pitchFamily="34" charset="0"/>
                <a:ea typeface="ＭＳ Ｐゴシック" charset="0"/>
              </a:defRPr>
            </a:lvl3pPr>
            <a:lvl4pPr algn="ctr" rtl="0" eaLnBrk="0" fontAlgn="base" hangingPunct="0">
              <a:spcBef>
                <a:spcPct val="0"/>
              </a:spcBef>
              <a:spcAft>
                <a:spcPct val="0"/>
              </a:spcAft>
              <a:defRPr sz="3200" b="1">
                <a:solidFill>
                  <a:schemeClr val="accent2"/>
                </a:solidFill>
                <a:latin typeface="Arial" pitchFamily="34" charset="0"/>
                <a:ea typeface="ＭＳ Ｐゴシック" charset="0"/>
              </a:defRPr>
            </a:lvl4pPr>
            <a:lvl5pPr algn="ctr" rtl="0" eaLnBrk="0" fontAlgn="base" hangingPunct="0">
              <a:spcBef>
                <a:spcPct val="0"/>
              </a:spcBef>
              <a:spcAft>
                <a:spcPct val="0"/>
              </a:spcAft>
              <a:defRPr sz="3200" b="1">
                <a:solidFill>
                  <a:schemeClr val="accent2"/>
                </a:solidFill>
                <a:latin typeface="Arial" pitchFamily="34" charset="0"/>
                <a:ea typeface="ＭＳ Ｐゴシック" charset="0"/>
              </a:defRPr>
            </a:lvl5pPr>
            <a:lvl6pPr marL="457200" algn="ctr" rtl="0" eaLnBrk="0" fontAlgn="base" hangingPunct="0">
              <a:spcBef>
                <a:spcPct val="0"/>
              </a:spcBef>
              <a:spcAft>
                <a:spcPct val="0"/>
              </a:spcAft>
              <a:defRPr sz="3200" b="1">
                <a:solidFill>
                  <a:schemeClr val="accent2"/>
                </a:solidFill>
                <a:latin typeface="Arial" pitchFamily="34" charset="0"/>
              </a:defRPr>
            </a:lvl6pPr>
            <a:lvl7pPr marL="914400" algn="ctr" rtl="0" eaLnBrk="0" fontAlgn="base" hangingPunct="0">
              <a:spcBef>
                <a:spcPct val="0"/>
              </a:spcBef>
              <a:spcAft>
                <a:spcPct val="0"/>
              </a:spcAft>
              <a:defRPr sz="3200" b="1">
                <a:solidFill>
                  <a:schemeClr val="accent2"/>
                </a:solidFill>
                <a:latin typeface="Arial" pitchFamily="34" charset="0"/>
              </a:defRPr>
            </a:lvl7pPr>
            <a:lvl8pPr marL="1371600" algn="ctr" rtl="0" eaLnBrk="0" fontAlgn="base" hangingPunct="0">
              <a:spcBef>
                <a:spcPct val="0"/>
              </a:spcBef>
              <a:spcAft>
                <a:spcPct val="0"/>
              </a:spcAft>
              <a:defRPr sz="3200" b="1">
                <a:solidFill>
                  <a:schemeClr val="accent2"/>
                </a:solidFill>
                <a:latin typeface="Arial" pitchFamily="34" charset="0"/>
              </a:defRPr>
            </a:lvl8pPr>
            <a:lvl9pPr marL="1828800" algn="ctr" rtl="0" eaLnBrk="0" fontAlgn="base" hangingPunct="0">
              <a:spcBef>
                <a:spcPct val="0"/>
              </a:spcBef>
              <a:spcAft>
                <a:spcPct val="0"/>
              </a:spcAft>
              <a:defRPr sz="3200" b="1">
                <a:solidFill>
                  <a:schemeClr val="accent2"/>
                </a:solidFill>
                <a:latin typeface="Arial" pitchFamily="34" charset="0"/>
              </a:defRPr>
            </a:lvl9pPr>
          </a:lstStyle>
          <a:p>
            <a:r>
              <a:rPr lang="en-GB" kern="0" dirty="0"/>
              <a:t>LEBT behaviour:</a:t>
            </a:r>
          </a:p>
          <a:p>
            <a:r>
              <a:rPr lang="en-GB" kern="0" dirty="0"/>
              <a:t> </a:t>
            </a:r>
            <a:r>
              <a:rPr lang="en-GB" dirty="0"/>
              <a:t>beam dynamics background</a:t>
            </a:r>
            <a:endParaRPr lang="en-GB" kern="0" dirty="0"/>
          </a:p>
        </p:txBody>
      </p:sp>
      <p:sp>
        <p:nvSpPr>
          <p:cNvPr id="25" name="Rectangle 16"/>
          <p:cNvSpPr/>
          <p:nvPr/>
        </p:nvSpPr>
        <p:spPr bwMode="auto">
          <a:xfrm>
            <a:off x="5177257" y="2736674"/>
            <a:ext cx="856232" cy="449601"/>
          </a:xfrm>
          <a:prstGeom prst="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3200">
              <a:latin typeface="Arial" pitchFamily="34" charset="0"/>
            </a:endParaRPr>
          </a:p>
        </p:txBody>
      </p:sp>
      <p:sp>
        <p:nvSpPr>
          <p:cNvPr id="2" name="Freccia a destra 1">
            <a:extLst>
              <a:ext uri="{FF2B5EF4-FFF2-40B4-BE49-F238E27FC236}">
                <a16:creationId xmlns:a16="http://schemas.microsoft.com/office/drawing/2014/main" id="{8EC9DD96-BAC9-427B-BF8F-170446A05A6A}"/>
              </a:ext>
            </a:extLst>
          </p:cNvPr>
          <p:cNvSpPr/>
          <p:nvPr/>
        </p:nvSpPr>
        <p:spPr>
          <a:xfrm>
            <a:off x="6146948" y="2839453"/>
            <a:ext cx="393081" cy="174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63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idx="4294967295"/>
          </p:nvPr>
        </p:nvSpPr>
        <p:spPr>
          <a:xfrm>
            <a:off x="1885950" y="164440"/>
            <a:ext cx="8420100" cy="318231"/>
          </a:xfrm>
          <a:prstGeom prst="rect">
            <a:avLst/>
          </a:prstGeom>
        </p:spPr>
        <p:txBody>
          <a:bodyPr/>
          <a:lstStyle/>
          <a:p>
            <a:pPr lvl="1" algn="ctr"/>
            <a:r>
              <a:rPr lang="en-GB" sz="3200" b="1" dirty="0">
                <a:solidFill>
                  <a:schemeClr val="accent1"/>
                </a:solidFill>
              </a:rPr>
              <a:t>Models for LEBT</a:t>
            </a:r>
          </a:p>
        </p:txBody>
      </p:sp>
      <p:sp>
        <p:nvSpPr>
          <p:cNvPr id="5" name="Rectangle 4"/>
          <p:cNvSpPr/>
          <p:nvPr/>
        </p:nvSpPr>
        <p:spPr bwMode="auto">
          <a:xfrm>
            <a:off x="1710161" y="755085"/>
            <a:ext cx="2887883" cy="1035934"/>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pitchFamily="34" charset="0"/>
            </a:endParaRPr>
          </a:p>
        </p:txBody>
      </p:sp>
      <p:sp>
        <p:nvSpPr>
          <p:cNvPr id="6" name="TextBox 5"/>
          <p:cNvSpPr txBox="1"/>
          <p:nvPr/>
        </p:nvSpPr>
        <p:spPr>
          <a:xfrm>
            <a:off x="1710160" y="857556"/>
            <a:ext cx="3165676" cy="830997"/>
          </a:xfrm>
          <a:prstGeom prst="rect">
            <a:avLst/>
          </a:prstGeom>
          <a:noFill/>
        </p:spPr>
        <p:txBody>
          <a:bodyPr wrap="square" rtlCol="0">
            <a:spAutoFit/>
          </a:bodyPr>
          <a:lstStyle/>
          <a:p>
            <a:r>
              <a:rPr lang="en-US" sz="2400" b="1" dirty="0"/>
              <a:t>Design</a:t>
            </a:r>
            <a:r>
              <a:rPr lang="en-US" sz="2400" dirty="0"/>
              <a:t> models and simulations</a:t>
            </a:r>
          </a:p>
        </p:txBody>
      </p:sp>
      <p:sp>
        <p:nvSpPr>
          <p:cNvPr id="23" name="Rectangle 22"/>
          <p:cNvSpPr/>
          <p:nvPr/>
        </p:nvSpPr>
        <p:spPr bwMode="auto">
          <a:xfrm>
            <a:off x="7042228" y="755085"/>
            <a:ext cx="3522562" cy="1035934"/>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pitchFamily="34" charset="0"/>
            </a:endParaRPr>
          </a:p>
        </p:txBody>
      </p:sp>
      <p:sp>
        <p:nvSpPr>
          <p:cNvPr id="24" name="TextBox 23"/>
          <p:cNvSpPr txBox="1"/>
          <p:nvPr/>
        </p:nvSpPr>
        <p:spPr>
          <a:xfrm>
            <a:off x="7117464" y="857555"/>
            <a:ext cx="3522564" cy="830997"/>
          </a:xfrm>
          <a:prstGeom prst="rect">
            <a:avLst/>
          </a:prstGeom>
          <a:noFill/>
        </p:spPr>
        <p:txBody>
          <a:bodyPr wrap="square" rtlCol="0">
            <a:spAutoFit/>
          </a:bodyPr>
          <a:lstStyle/>
          <a:p>
            <a:r>
              <a:rPr lang="en-US" sz="2400" b="1" dirty="0"/>
              <a:t>Commissioning</a:t>
            </a:r>
            <a:r>
              <a:rPr lang="en-US" sz="2400" dirty="0"/>
              <a:t> models and simulations</a:t>
            </a:r>
          </a:p>
        </p:txBody>
      </p:sp>
      <p:sp>
        <p:nvSpPr>
          <p:cNvPr id="7" name="TextBox 6"/>
          <p:cNvSpPr txBox="1"/>
          <p:nvPr/>
        </p:nvSpPr>
        <p:spPr>
          <a:xfrm>
            <a:off x="1514354" y="1993095"/>
            <a:ext cx="3162783"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a:t>Generally should include as much as possible all the processes involved in BD (critical for LEBT part).</a:t>
            </a:r>
          </a:p>
          <a:p>
            <a:pPr marL="285750" indent="-285750">
              <a:buFont typeface="Arial" panose="020B0604020202020204" pitchFamily="34" charset="0"/>
              <a:buChar char="•"/>
            </a:pPr>
            <a:r>
              <a:rPr lang="en-US" sz="1400" dirty="0"/>
              <a:t>Large number of macro-particles</a:t>
            </a:r>
          </a:p>
          <a:p>
            <a:pPr marL="285750" indent="-285750">
              <a:buFont typeface="Arial" panose="020B0604020202020204" pitchFamily="34" charset="0"/>
              <a:buChar char="•"/>
            </a:pPr>
            <a:r>
              <a:rPr lang="en-US" sz="1400" dirty="0"/>
              <a:t>Normally not depending on measurements</a:t>
            </a:r>
          </a:p>
          <a:p>
            <a:pPr marL="285750" indent="-285750">
              <a:buFont typeface="Arial" panose="020B0604020202020204" pitchFamily="34" charset="0"/>
              <a:buChar char="•"/>
            </a:pPr>
            <a:r>
              <a:rPr lang="en-US" sz="1400" dirty="0"/>
              <a:t>Error studies, multi-species simulations, or space charge compensation processes could require </a:t>
            </a:r>
            <a:r>
              <a:rPr lang="en-US" sz="1400" dirty="0">
                <a:solidFill>
                  <a:srgbClr val="FF0000"/>
                </a:solidFill>
              </a:rPr>
              <a:t>order of weeks to be performed</a:t>
            </a:r>
            <a:r>
              <a:rPr lang="en-US" sz="1400" dirty="0"/>
              <a:t>.</a:t>
            </a:r>
          </a:p>
        </p:txBody>
      </p:sp>
      <p:sp>
        <p:nvSpPr>
          <p:cNvPr id="27" name="TextBox 26"/>
          <p:cNvSpPr txBox="1"/>
          <p:nvPr/>
        </p:nvSpPr>
        <p:spPr>
          <a:xfrm>
            <a:off x="7042228" y="1993095"/>
            <a:ext cx="3738928"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a:t>Generally should include just what </a:t>
            </a:r>
            <a:r>
              <a:rPr lang="en-US" sz="1400" b="1" u="sng" dirty="0"/>
              <a:t>is really necessary </a:t>
            </a:r>
            <a:r>
              <a:rPr lang="en-US" sz="1400" dirty="0"/>
              <a:t>to describe the physics problem (e.g. the </a:t>
            </a:r>
            <a:r>
              <a:rPr lang="en-US" sz="1400" dirty="0" err="1"/>
              <a:t>rms</a:t>
            </a:r>
            <a:r>
              <a:rPr lang="en-US" sz="1400" dirty="0"/>
              <a:t> evolutions along the line).</a:t>
            </a:r>
          </a:p>
          <a:p>
            <a:pPr marL="285750" indent="-285750">
              <a:buFont typeface="Arial" panose="020B0604020202020204" pitchFamily="34" charset="0"/>
              <a:buChar char="•"/>
            </a:pPr>
            <a:r>
              <a:rPr lang="en-US" sz="1400" dirty="0"/>
              <a:t>It is mandatory to reduce the time needed for getting the results (half a day maximum)</a:t>
            </a:r>
          </a:p>
          <a:p>
            <a:pPr marL="285750" indent="-285750">
              <a:buFont typeface="Arial" panose="020B0604020202020204" pitchFamily="34" charset="0"/>
              <a:buChar char="•"/>
            </a:pPr>
            <a:r>
              <a:rPr lang="en-US" sz="1400" dirty="0"/>
              <a:t>Depends on measurements. This led to the development of ad hoc methods.</a:t>
            </a:r>
          </a:p>
          <a:p>
            <a:pPr marL="285750" indent="-285750">
              <a:buFont typeface="Arial" panose="020B0604020202020204" pitchFamily="34" charset="0"/>
              <a:buChar char="•"/>
            </a:pPr>
            <a:r>
              <a:rPr lang="en-US" sz="1400" dirty="0"/>
              <a:t>Field maps for strongly non linear elements (such as </a:t>
            </a:r>
            <a:r>
              <a:rPr lang="en-US" sz="1400" dirty="0" err="1"/>
              <a:t>buncher</a:t>
            </a:r>
            <a:r>
              <a:rPr lang="en-US" sz="1400" dirty="0"/>
              <a:t> and solenoids) and as built RFQ model.</a:t>
            </a:r>
          </a:p>
          <a:p>
            <a:pPr marL="285750" indent="-285750">
              <a:buFont typeface="Arial" panose="020B0604020202020204" pitchFamily="34" charset="0"/>
              <a:buChar char="•"/>
            </a:pPr>
            <a:r>
              <a:rPr lang="en-US" sz="1400" dirty="0"/>
              <a:t>Gives hints for initial tuning</a:t>
            </a:r>
          </a:p>
        </p:txBody>
      </p:sp>
      <p:sp>
        <p:nvSpPr>
          <p:cNvPr id="10" name="TextBox 9"/>
          <p:cNvSpPr txBox="1"/>
          <p:nvPr/>
        </p:nvSpPr>
        <p:spPr>
          <a:xfrm>
            <a:off x="1647624" y="5202154"/>
            <a:ext cx="3839902" cy="646331"/>
          </a:xfrm>
          <a:prstGeom prst="rect">
            <a:avLst/>
          </a:prstGeom>
          <a:noFill/>
        </p:spPr>
        <p:txBody>
          <a:bodyPr wrap="square" rtlCol="0">
            <a:spAutoFit/>
          </a:bodyPr>
          <a:lstStyle/>
          <a:p>
            <a:r>
              <a:rPr lang="en-US" dirty="0"/>
              <a:t>Example of software: </a:t>
            </a:r>
            <a:r>
              <a:rPr lang="en-US" dirty="0" err="1"/>
              <a:t>Tracewin</a:t>
            </a:r>
            <a:r>
              <a:rPr lang="en-US" dirty="0"/>
              <a:t> error studies, WARP (3d simulations).</a:t>
            </a:r>
          </a:p>
        </p:txBody>
      </p:sp>
      <p:sp>
        <p:nvSpPr>
          <p:cNvPr id="11" name="Right Arrow 10"/>
          <p:cNvSpPr/>
          <p:nvPr/>
        </p:nvSpPr>
        <p:spPr bwMode="auto">
          <a:xfrm>
            <a:off x="5006412" y="2586717"/>
            <a:ext cx="1666030" cy="836923"/>
          </a:xfrm>
          <a:prstGeom prst="rightArrow">
            <a:avLst/>
          </a:prstGeom>
          <a:solidFill>
            <a:srgbClr val="FFC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solidFill>
                <a:srgbClr val="FF0000"/>
              </a:solidFill>
              <a:latin typeface="Arial" pitchFamily="34" charset="0"/>
            </a:endParaRPr>
          </a:p>
        </p:txBody>
      </p:sp>
      <p:sp>
        <p:nvSpPr>
          <p:cNvPr id="12" name="TextBox 11"/>
          <p:cNvSpPr txBox="1"/>
          <p:nvPr/>
        </p:nvSpPr>
        <p:spPr>
          <a:xfrm>
            <a:off x="5087434" y="1850476"/>
            <a:ext cx="1406326" cy="646331"/>
          </a:xfrm>
          <a:prstGeom prst="rect">
            <a:avLst/>
          </a:prstGeom>
          <a:noFill/>
        </p:spPr>
        <p:txBody>
          <a:bodyPr wrap="square" rtlCol="0">
            <a:spAutoFit/>
          </a:bodyPr>
          <a:lstStyle/>
          <a:p>
            <a:r>
              <a:rPr lang="en-US" sz="1200" b="1" dirty="0"/>
              <a:t>Approximations,</a:t>
            </a:r>
          </a:p>
          <a:p>
            <a:r>
              <a:rPr lang="en-US" sz="1200" b="1" dirty="0"/>
              <a:t>semi-empirical methods</a:t>
            </a:r>
          </a:p>
        </p:txBody>
      </p:sp>
      <p:sp>
        <p:nvSpPr>
          <p:cNvPr id="30" name="TextBox 29"/>
          <p:cNvSpPr txBox="1"/>
          <p:nvPr/>
        </p:nvSpPr>
        <p:spPr>
          <a:xfrm>
            <a:off x="7267996" y="5195301"/>
            <a:ext cx="3684610" cy="923330"/>
          </a:xfrm>
          <a:prstGeom prst="rect">
            <a:avLst/>
          </a:prstGeom>
          <a:noFill/>
        </p:spPr>
        <p:txBody>
          <a:bodyPr wrap="square" rtlCol="0">
            <a:spAutoFit/>
          </a:bodyPr>
          <a:lstStyle/>
          <a:p>
            <a:r>
              <a:rPr lang="en-US" dirty="0"/>
              <a:t>Example of software: </a:t>
            </a:r>
            <a:r>
              <a:rPr lang="en-US" dirty="0" err="1"/>
              <a:t>Tracewin</a:t>
            </a:r>
            <a:r>
              <a:rPr lang="en-US" dirty="0"/>
              <a:t> (normal runs), </a:t>
            </a:r>
            <a:r>
              <a:rPr lang="en-US" dirty="0" err="1"/>
              <a:t>Axcel</a:t>
            </a:r>
            <a:r>
              <a:rPr lang="en-US" dirty="0"/>
              <a:t> and WARP (2d simulations), </a:t>
            </a:r>
            <a:r>
              <a:rPr lang="en-US" dirty="0" err="1"/>
              <a:t>Toutatis</a:t>
            </a:r>
            <a:endParaRPr lang="en-US" dirty="0"/>
          </a:p>
        </p:txBody>
      </p:sp>
      <p:sp>
        <p:nvSpPr>
          <p:cNvPr id="21" name="Rectangle 20"/>
          <p:cNvSpPr/>
          <p:nvPr/>
        </p:nvSpPr>
        <p:spPr bwMode="auto">
          <a:xfrm>
            <a:off x="5087434" y="1791020"/>
            <a:ext cx="1345196" cy="705787"/>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pitchFamily="34" charset="0"/>
            </a:endParaRPr>
          </a:p>
        </p:txBody>
      </p:sp>
      <p:sp>
        <p:nvSpPr>
          <p:cNvPr id="25" name="TextBox 24"/>
          <p:cNvSpPr txBox="1"/>
          <p:nvPr/>
        </p:nvSpPr>
        <p:spPr>
          <a:xfrm>
            <a:off x="4582308" y="3423639"/>
            <a:ext cx="2514239" cy="338554"/>
          </a:xfrm>
          <a:prstGeom prst="rect">
            <a:avLst/>
          </a:prstGeom>
          <a:noFill/>
        </p:spPr>
        <p:txBody>
          <a:bodyPr wrap="square" rtlCol="0">
            <a:spAutoFit/>
          </a:bodyPr>
          <a:lstStyle/>
          <a:p>
            <a:r>
              <a:rPr lang="en-US" sz="1600" dirty="0"/>
              <a:t>How to deal with S.C.C.?</a:t>
            </a:r>
          </a:p>
        </p:txBody>
      </p:sp>
    </p:spTree>
    <p:extLst>
      <p:ext uri="{BB962C8B-B14F-4D97-AF65-F5344CB8AC3E}">
        <p14:creationId xmlns:p14="http://schemas.microsoft.com/office/powerpoint/2010/main" val="288986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953000" y="6446658"/>
            <a:ext cx="55003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anose="020B0604020202020204" pitchFamily="34" charset="0"/>
                <a:ea typeface="ＭＳ Ｐゴシック" panose="020B0600070205080204" pitchFamily="34" charset="-128"/>
                <a:cs typeface="Arial" panose="020B0604020202020204" pitchFamily="34" charset="0"/>
              </a:defRPr>
            </a:lvl1pPr>
            <a:lvl2pPr marL="4572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9144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3716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8288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2860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7432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2004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6576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fld id="{8DA11B7F-2F41-45BD-8D8D-57392D9CCC8A}" type="slidenum">
              <a:rPr lang="en-US" smtClean="0"/>
              <a:pPr/>
              <a:t>17</a:t>
            </a:fld>
            <a:endParaRPr lang="en-US"/>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6113" y="3972892"/>
            <a:ext cx="3637434" cy="2293979"/>
          </a:xfrm>
          <a:prstGeom prst="rect">
            <a:avLst/>
          </a:prstGeom>
          <a:noFill/>
          <a:ln w="38100">
            <a:solidFill>
              <a:srgbClr val="00A44A"/>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996" y="3068284"/>
            <a:ext cx="2492223" cy="1474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533640" y="703625"/>
            <a:ext cx="9674758" cy="1169551"/>
          </a:xfrm>
          <a:prstGeom prst="rect">
            <a:avLst/>
          </a:prstGeom>
          <a:noFill/>
          <a:ln w="38100">
            <a:noFill/>
          </a:ln>
        </p:spPr>
        <p:txBody>
          <a:bodyPr wrap="square" rtlCol="0">
            <a:spAutoFit/>
          </a:bodyPr>
          <a:lstStyle/>
          <a:p>
            <a:pPr fontAlgn="base">
              <a:spcBef>
                <a:spcPct val="0"/>
              </a:spcBef>
              <a:spcAft>
                <a:spcPct val="0"/>
              </a:spcAft>
              <a:defRPr/>
            </a:pPr>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Key points: </a:t>
            </a:r>
          </a:p>
          <a:p>
            <a:pPr marL="457200" indent="-457200" fontAlgn="base">
              <a:spcBef>
                <a:spcPct val="0"/>
              </a:spcBef>
              <a:spcAft>
                <a:spcPct val="0"/>
              </a:spcAft>
              <a:buFont typeface="Arial" panose="020B0604020202020204" pitchFamily="34" charset="0"/>
              <a:buChar char="•"/>
              <a:defRPr/>
            </a:pPr>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It takes the inputs from the measurements, trying to fix as many as possible parameters. If any error occurs in the measurement, it will be transported to the simulation</a:t>
            </a:r>
          </a:p>
          <a:p>
            <a:pPr marL="457200" indent="-457200" fontAlgn="base">
              <a:spcBef>
                <a:spcPct val="0"/>
              </a:spcBef>
              <a:spcAft>
                <a:spcPct val="0"/>
              </a:spcAft>
              <a:buFont typeface="Arial" panose="020B0604020202020204" pitchFamily="34" charset="0"/>
              <a:buChar char="•"/>
              <a:defRPr/>
            </a:pPr>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It needs the model from the simulation.</a:t>
            </a:r>
          </a:p>
          <a:p>
            <a:pPr marL="457200" indent="-457200" fontAlgn="base">
              <a:spcBef>
                <a:spcPct val="0"/>
              </a:spcBef>
              <a:spcAft>
                <a:spcPct val="0"/>
              </a:spcAft>
              <a:buFont typeface="Arial" panose="020B0604020202020204" pitchFamily="34" charset="0"/>
              <a:buChar char="•"/>
              <a:defRPr/>
            </a:pPr>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Estimate the beam input </a:t>
            </a:r>
            <a:r>
              <a:rPr lang="en-US" sz="1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rms</a:t>
            </a:r>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emittance and the Courant-Snyder parameters, via an iterative method.</a:t>
            </a:r>
          </a:p>
        </p:txBody>
      </p:sp>
      <p:sp>
        <p:nvSpPr>
          <p:cNvPr id="9" name="TextBox 8"/>
          <p:cNvSpPr txBox="1"/>
          <p:nvPr/>
        </p:nvSpPr>
        <p:spPr>
          <a:xfrm>
            <a:off x="8521990" y="4516695"/>
            <a:ext cx="2155041" cy="584775"/>
          </a:xfrm>
          <a:prstGeom prst="rect">
            <a:avLst/>
          </a:prstGeom>
          <a:noFill/>
        </p:spPr>
        <p:txBody>
          <a:bodyPr wrap="square" rtlCol="0">
            <a:spAutoFit/>
          </a:bodyPr>
          <a:lstStyle/>
          <a:p>
            <a:pPr fontAlgn="base">
              <a:spcBef>
                <a:spcPct val="0"/>
              </a:spcBef>
              <a:spcAft>
                <a:spcPct val="0"/>
              </a:spcAft>
              <a:defRPr/>
            </a:pPr>
            <a:r>
              <a:rPr lang="en-US" sz="16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Rms</a:t>
            </a:r>
            <a:r>
              <a:rPr 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sz="1600"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measured</a:t>
            </a:r>
            <a:r>
              <a:rPr 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input @ output:</a:t>
            </a:r>
          </a:p>
        </p:txBody>
      </p:sp>
      <mc:AlternateContent xmlns:mc="http://schemas.openxmlformats.org/markup-compatibility/2006" xmlns:a14="http://schemas.microsoft.com/office/drawing/2010/main">
        <mc:Choice Requires="a14">
          <p:sp>
            <p:nvSpPr>
              <p:cNvPr id="10" name="Rectangle 9"/>
              <p:cNvSpPr/>
              <p:nvPr/>
            </p:nvSpPr>
            <p:spPr>
              <a:xfrm>
                <a:off x="8339544" y="2509727"/>
                <a:ext cx="2189125" cy="461665"/>
              </a:xfrm>
              <a:prstGeom prst="rect">
                <a:avLst/>
              </a:prstGeom>
            </p:spPr>
            <p:txBody>
              <a:bodyPr wrap="none">
                <a:spAutoFit/>
              </a:bodyPr>
              <a:lstStyle/>
              <a:p>
                <a:pPr fontAlgn="base">
                  <a:spcBef>
                    <a:spcPct val="0"/>
                  </a:spcBef>
                  <a:spcAft>
                    <a:spcPct val="0"/>
                  </a:spcAft>
                  <a:defRPr/>
                </a:pPr>
                <a14:m>
                  <m:oMath xmlns:m="http://schemas.openxmlformats.org/officeDocument/2006/math">
                    <m:sSub>
                      <m:sSubPr>
                        <m:ctrlPr>
                          <a:rPr lang="it-IT" sz="2400" i="1">
                            <a:solidFill>
                              <a:srgbClr val="000000"/>
                            </a:solidFill>
                            <a:latin typeface="Cambria Math" panose="02040503050406030204" pitchFamily="18" charset="0"/>
                            <a:ea typeface="Cambria Math" panose="02040503050406030204" pitchFamily="18" charset="0"/>
                          </a:rPr>
                        </m:ctrlPr>
                      </m:sSubPr>
                      <m:e>
                        <m:r>
                          <m:rPr>
                            <m:sty m:val="p"/>
                          </m:rPr>
                          <a:rPr lang="el-GR" sz="2400" i="1">
                            <a:solidFill>
                              <a:srgbClr val="000000"/>
                            </a:solidFill>
                            <a:latin typeface="Cambria Math" panose="02040503050406030204" pitchFamily="18" charset="0"/>
                            <a:ea typeface="Cambria Math" panose="02040503050406030204" pitchFamily="18" charset="0"/>
                          </a:rPr>
                          <m:t>ε</m:t>
                        </m:r>
                      </m:e>
                      <m:sub>
                        <m:r>
                          <m:rPr>
                            <m:sty m:val="p"/>
                          </m:rPr>
                          <a:rPr lang="it-IT" sz="2400">
                            <a:solidFill>
                              <a:srgbClr val="000000"/>
                            </a:solidFill>
                            <a:latin typeface="Cambria Math" panose="02040503050406030204" pitchFamily="18" charset="0"/>
                            <a:ea typeface="Cambria Math" panose="02040503050406030204" pitchFamily="18" charset="0"/>
                          </a:rPr>
                          <m:t>rms</m:t>
                        </m:r>
                      </m:sub>
                    </m:sSub>
                  </m:oMath>
                </a14:m>
                <a:r>
                  <a:rPr lang="en-US"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14:m>
                  <m:oMath xmlns:m="http://schemas.openxmlformats.org/officeDocument/2006/math">
                    <m:sSub>
                      <m:sSubPr>
                        <m:ctrlPr>
                          <a:rPr lang="it-IT" sz="2400" i="1" dirty="0">
                            <a:solidFill>
                              <a:srgbClr val="000000"/>
                            </a:solidFill>
                            <a:latin typeface="Cambria Math" panose="02040503050406030204" pitchFamily="18" charset="0"/>
                            <a:ea typeface="Cambria Math" panose="02040503050406030204" pitchFamily="18" charset="0"/>
                          </a:rPr>
                        </m:ctrlPr>
                      </m:sSubPr>
                      <m:e>
                        <m:r>
                          <a:rPr lang="en-US" sz="2400" i="1" dirty="0">
                            <a:solidFill>
                              <a:srgbClr val="000000"/>
                            </a:solidFill>
                            <a:latin typeface="Cambria Math" panose="02040503050406030204" pitchFamily="18" charset="0"/>
                            <a:ea typeface="Cambria Math" panose="02040503050406030204" pitchFamily="18" charset="0"/>
                          </a:rPr>
                          <m:t>𝛽</m:t>
                        </m:r>
                      </m:e>
                      <m:sub>
                        <m:r>
                          <a:rPr lang="it-IT" sz="2400" i="1" dirty="0">
                            <a:solidFill>
                              <a:srgbClr val="000000"/>
                            </a:solidFill>
                            <a:latin typeface="Cambria Math" panose="02040503050406030204" pitchFamily="18" charset="0"/>
                            <a:ea typeface="Cambria Math" panose="02040503050406030204" pitchFamily="18" charset="0"/>
                          </a:rPr>
                          <m:t>𝑟𝑚𝑠</m:t>
                        </m:r>
                      </m:sub>
                    </m:sSub>
                  </m:oMath>
                </a14:m>
                <a:r>
                  <a:rPr lang="en-US"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14:m>
                  <m:oMath xmlns:m="http://schemas.openxmlformats.org/officeDocument/2006/math">
                    <m:sSub>
                      <m:sSubPr>
                        <m:ctrlPr>
                          <a:rPr lang="it-IT" sz="2400" i="1" dirty="0">
                            <a:solidFill>
                              <a:srgbClr val="000000"/>
                            </a:solidFill>
                            <a:latin typeface="Cambria Math" panose="02040503050406030204" pitchFamily="18" charset="0"/>
                            <a:ea typeface="Cambria Math" panose="02040503050406030204" pitchFamily="18" charset="0"/>
                          </a:rPr>
                        </m:ctrlPr>
                      </m:sSubPr>
                      <m:e>
                        <m:r>
                          <a:rPr lang="en-US" sz="2400" i="1" dirty="0">
                            <a:solidFill>
                              <a:srgbClr val="000000"/>
                            </a:solidFill>
                            <a:latin typeface="Cambria Math" panose="02040503050406030204" pitchFamily="18" charset="0"/>
                            <a:ea typeface="Cambria Math" panose="02040503050406030204" pitchFamily="18" charset="0"/>
                          </a:rPr>
                          <m:t>𝛼</m:t>
                        </m:r>
                      </m:e>
                      <m:sub>
                        <m:r>
                          <a:rPr lang="it-IT" sz="2400" i="1" dirty="0">
                            <a:solidFill>
                              <a:srgbClr val="000000"/>
                            </a:solidFill>
                            <a:latin typeface="Cambria Math" panose="02040503050406030204" pitchFamily="18" charset="0"/>
                            <a:ea typeface="Cambria Math" panose="02040503050406030204" pitchFamily="18" charset="0"/>
                          </a:rPr>
                          <m:t>𝑟𝑚𝑠</m:t>
                        </m:r>
                      </m:sub>
                    </m:sSub>
                  </m:oMath>
                </a14:m>
                <a:endParaRPr lang="en-US"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8339544" y="2509727"/>
                <a:ext cx="2189125" cy="461665"/>
              </a:xfrm>
              <a:prstGeom prst="rect">
                <a:avLst/>
              </a:prstGeom>
              <a:blipFill>
                <a:blip r:embed="rId4"/>
                <a:stretch>
                  <a:fillRect b="-21333"/>
                </a:stretch>
              </a:blipFill>
            </p:spPr>
            <p:txBody>
              <a:bodyPr/>
              <a:lstStyle/>
              <a:p>
                <a:r>
                  <a:rPr lang="en-US">
                    <a:noFill/>
                  </a:rPr>
                  <a:t> </a:t>
                </a:r>
              </a:p>
            </p:txBody>
          </p:sp>
        </mc:Fallback>
      </mc:AlternateContent>
      <p:cxnSp>
        <p:nvCxnSpPr>
          <p:cNvPr id="11" name="Straight Arrow Connector 10"/>
          <p:cNvCxnSpPr/>
          <p:nvPr/>
        </p:nvCxnSpPr>
        <p:spPr bwMode="auto">
          <a:xfrm flipH="1">
            <a:off x="6922698" y="3402227"/>
            <a:ext cx="1375770" cy="1273290"/>
          </a:xfrm>
          <a:prstGeom prst="straightConnector1">
            <a:avLst/>
          </a:prstGeom>
          <a:solidFill>
            <a:schemeClr val="accent1"/>
          </a:solidFill>
          <a:ln w="571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11"/>
          <p:cNvPicPr>
            <a:picLocks noChangeAspect="1"/>
          </p:cNvPicPr>
          <p:nvPr/>
        </p:nvPicPr>
        <p:blipFill>
          <a:blip r:embed="rId5"/>
          <a:stretch>
            <a:fillRect/>
          </a:stretch>
        </p:blipFill>
        <p:spPr>
          <a:xfrm>
            <a:off x="1342689" y="3021312"/>
            <a:ext cx="2115145" cy="1808318"/>
          </a:xfrm>
          <a:prstGeom prst="rect">
            <a:avLst/>
          </a:prstGeom>
        </p:spPr>
      </p:pic>
      <p:cxnSp>
        <p:nvCxnSpPr>
          <p:cNvPr id="13" name="Straight Arrow Connector 12"/>
          <p:cNvCxnSpPr/>
          <p:nvPr/>
        </p:nvCxnSpPr>
        <p:spPr bwMode="auto">
          <a:xfrm>
            <a:off x="3614352" y="3726674"/>
            <a:ext cx="1262033" cy="816238"/>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1659744" y="4876916"/>
            <a:ext cx="2111128" cy="584775"/>
          </a:xfrm>
          <a:prstGeom prst="rect">
            <a:avLst/>
          </a:prstGeom>
          <a:noFill/>
        </p:spPr>
        <p:txBody>
          <a:bodyPr wrap="square" rtlCol="0">
            <a:spAutoFit/>
          </a:bodyPr>
          <a:lstStyle/>
          <a:p>
            <a:pPr fontAlgn="base">
              <a:spcBef>
                <a:spcPct val="0"/>
              </a:spcBef>
              <a:spcAft>
                <a:spcPct val="0"/>
              </a:spcAft>
              <a:defRPr/>
            </a:pPr>
            <a:r>
              <a:rPr lang="en-US" sz="16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Rms</a:t>
            </a:r>
            <a:r>
              <a:rPr 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sz="16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simulated</a:t>
            </a:r>
            <a:r>
              <a:rPr 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output @ input:</a:t>
            </a:r>
          </a:p>
        </p:txBody>
      </p:sp>
      <mc:AlternateContent xmlns:mc="http://schemas.openxmlformats.org/markup-compatibility/2006" xmlns:a14="http://schemas.microsoft.com/office/drawing/2010/main">
        <mc:Choice Requires="a14">
          <p:sp>
            <p:nvSpPr>
              <p:cNvPr id="15" name="Rectangle 14"/>
              <p:cNvSpPr/>
              <p:nvPr/>
            </p:nvSpPr>
            <p:spPr>
              <a:xfrm>
                <a:off x="1303529" y="2575042"/>
                <a:ext cx="2189125" cy="461665"/>
              </a:xfrm>
              <a:prstGeom prst="rect">
                <a:avLst/>
              </a:prstGeom>
            </p:spPr>
            <p:txBody>
              <a:bodyPr wrap="none">
                <a:spAutoFit/>
              </a:bodyPr>
              <a:lstStyle/>
              <a:p>
                <a:pPr fontAlgn="base">
                  <a:spcBef>
                    <a:spcPct val="0"/>
                  </a:spcBef>
                  <a:spcAft>
                    <a:spcPct val="0"/>
                  </a:spcAft>
                  <a:defRPr/>
                </a:pPr>
                <a14:m>
                  <m:oMath xmlns:m="http://schemas.openxmlformats.org/officeDocument/2006/math">
                    <m:sSub>
                      <m:sSubPr>
                        <m:ctrlPr>
                          <a:rPr lang="it-IT" sz="2400" i="1">
                            <a:solidFill>
                              <a:srgbClr val="000000"/>
                            </a:solidFill>
                            <a:latin typeface="Cambria Math" panose="02040503050406030204" pitchFamily="18" charset="0"/>
                            <a:ea typeface="Cambria Math" panose="02040503050406030204" pitchFamily="18" charset="0"/>
                          </a:rPr>
                        </m:ctrlPr>
                      </m:sSubPr>
                      <m:e>
                        <m:r>
                          <m:rPr>
                            <m:sty m:val="p"/>
                          </m:rPr>
                          <a:rPr lang="el-GR" sz="2400" i="1">
                            <a:solidFill>
                              <a:srgbClr val="000000"/>
                            </a:solidFill>
                            <a:latin typeface="Cambria Math" panose="02040503050406030204" pitchFamily="18" charset="0"/>
                            <a:ea typeface="Cambria Math" panose="02040503050406030204" pitchFamily="18" charset="0"/>
                          </a:rPr>
                          <m:t>ε</m:t>
                        </m:r>
                      </m:e>
                      <m:sub>
                        <m:r>
                          <m:rPr>
                            <m:sty m:val="p"/>
                          </m:rPr>
                          <a:rPr lang="it-IT" sz="2400">
                            <a:solidFill>
                              <a:srgbClr val="000000"/>
                            </a:solidFill>
                            <a:latin typeface="Cambria Math" panose="02040503050406030204" pitchFamily="18" charset="0"/>
                            <a:ea typeface="Cambria Math" panose="02040503050406030204" pitchFamily="18" charset="0"/>
                          </a:rPr>
                          <m:t>rms</m:t>
                        </m:r>
                      </m:sub>
                    </m:sSub>
                  </m:oMath>
                </a14:m>
                <a:r>
                  <a:rPr lang="en-US"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14:m>
                  <m:oMath xmlns:m="http://schemas.openxmlformats.org/officeDocument/2006/math">
                    <m:sSub>
                      <m:sSubPr>
                        <m:ctrlPr>
                          <a:rPr lang="it-IT" sz="2400" i="1" dirty="0">
                            <a:solidFill>
                              <a:srgbClr val="000000"/>
                            </a:solidFill>
                            <a:latin typeface="Cambria Math" panose="02040503050406030204" pitchFamily="18" charset="0"/>
                            <a:ea typeface="Cambria Math" panose="02040503050406030204" pitchFamily="18" charset="0"/>
                          </a:rPr>
                        </m:ctrlPr>
                      </m:sSubPr>
                      <m:e>
                        <m:r>
                          <a:rPr lang="en-US" sz="2400" i="1" dirty="0">
                            <a:solidFill>
                              <a:srgbClr val="000000"/>
                            </a:solidFill>
                            <a:latin typeface="Cambria Math" panose="02040503050406030204" pitchFamily="18" charset="0"/>
                            <a:ea typeface="Cambria Math" panose="02040503050406030204" pitchFamily="18" charset="0"/>
                          </a:rPr>
                          <m:t>𝛽</m:t>
                        </m:r>
                      </m:e>
                      <m:sub>
                        <m:r>
                          <a:rPr lang="it-IT" sz="2400" i="1" dirty="0">
                            <a:solidFill>
                              <a:srgbClr val="000000"/>
                            </a:solidFill>
                            <a:latin typeface="Cambria Math" panose="02040503050406030204" pitchFamily="18" charset="0"/>
                            <a:ea typeface="Cambria Math" panose="02040503050406030204" pitchFamily="18" charset="0"/>
                          </a:rPr>
                          <m:t>𝑟𝑚𝑠</m:t>
                        </m:r>
                      </m:sub>
                    </m:sSub>
                  </m:oMath>
                </a14:m>
                <a:r>
                  <a:rPr lang="en-US"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14:m>
                  <m:oMath xmlns:m="http://schemas.openxmlformats.org/officeDocument/2006/math">
                    <m:sSub>
                      <m:sSubPr>
                        <m:ctrlPr>
                          <a:rPr lang="it-IT" sz="2400" i="1" dirty="0">
                            <a:solidFill>
                              <a:srgbClr val="000000"/>
                            </a:solidFill>
                            <a:latin typeface="Cambria Math" panose="02040503050406030204" pitchFamily="18" charset="0"/>
                            <a:ea typeface="Cambria Math" panose="02040503050406030204" pitchFamily="18" charset="0"/>
                          </a:rPr>
                        </m:ctrlPr>
                      </m:sSubPr>
                      <m:e>
                        <m:r>
                          <a:rPr lang="en-US" sz="2400" i="1" dirty="0">
                            <a:solidFill>
                              <a:srgbClr val="000000"/>
                            </a:solidFill>
                            <a:latin typeface="Cambria Math" panose="02040503050406030204" pitchFamily="18" charset="0"/>
                            <a:ea typeface="Cambria Math" panose="02040503050406030204" pitchFamily="18" charset="0"/>
                          </a:rPr>
                          <m:t>𝛼</m:t>
                        </m:r>
                      </m:e>
                      <m:sub>
                        <m:r>
                          <a:rPr lang="it-IT" sz="2400" i="1" dirty="0">
                            <a:solidFill>
                              <a:srgbClr val="000000"/>
                            </a:solidFill>
                            <a:latin typeface="Cambria Math" panose="02040503050406030204" pitchFamily="18" charset="0"/>
                            <a:ea typeface="Cambria Math" panose="02040503050406030204" pitchFamily="18" charset="0"/>
                          </a:rPr>
                          <m:t>𝑟𝑚𝑠</m:t>
                        </m:r>
                      </m:sub>
                    </m:sSub>
                  </m:oMath>
                </a14:m>
                <a:endParaRPr lang="en-US"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303529" y="2575042"/>
                <a:ext cx="2189125" cy="461665"/>
              </a:xfrm>
              <a:prstGeom prst="rect">
                <a:avLst/>
              </a:prstGeom>
              <a:blipFill>
                <a:blip r:embed="rId6"/>
                <a:stretch>
                  <a:fillRect b="-19737"/>
                </a:stretch>
              </a:blipFill>
            </p:spPr>
            <p:txBody>
              <a:bodyPr/>
              <a:lstStyle/>
              <a:p>
                <a:r>
                  <a:rPr lang="en-US">
                    <a:noFill/>
                  </a:rPr>
                  <a:t> </a:t>
                </a:r>
              </a:p>
            </p:txBody>
          </p:sp>
        </mc:Fallback>
      </mc:AlternateContent>
      <p:sp>
        <p:nvSpPr>
          <p:cNvPr id="16" name="Rectangle 15"/>
          <p:cNvSpPr/>
          <p:nvPr/>
        </p:nvSpPr>
        <p:spPr bwMode="auto">
          <a:xfrm>
            <a:off x="1303529" y="2490315"/>
            <a:ext cx="2310823" cy="3053750"/>
          </a:xfrm>
          <a:prstGeom prst="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3200">
              <a:solidFill>
                <a:srgbClr val="000000"/>
              </a:solidFill>
              <a:latin typeface="Arial" pitchFamily="34" charset="0"/>
              <a:ea typeface="ＭＳ Ｐゴシック" panose="020B0600070205080204" pitchFamily="34" charset="-128"/>
              <a:cs typeface="Arial" panose="020B0604020202020204" pitchFamily="34" charset="0"/>
            </a:endParaRPr>
          </a:p>
        </p:txBody>
      </p:sp>
      <p:sp>
        <p:nvSpPr>
          <p:cNvPr id="17" name="Rectangle 16"/>
          <p:cNvSpPr/>
          <p:nvPr/>
        </p:nvSpPr>
        <p:spPr bwMode="auto">
          <a:xfrm>
            <a:off x="8298468" y="2444998"/>
            <a:ext cx="2381750" cy="2734901"/>
          </a:xfrm>
          <a:prstGeom prst="rect">
            <a:avLst/>
          </a:prstGeom>
          <a:noFill/>
          <a:ln w="571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3200">
              <a:solidFill>
                <a:srgbClr val="000000"/>
              </a:solidFill>
              <a:latin typeface="Arial" pitchFamily="34" charset="0"/>
              <a:ea typeface="ＭＳ Ｐゴシック" panose="020B0600070205080204" pitchFamily="34" charset="-128"/>
              <a:cs typeface="Arial" panose="020B0604020202020204" pitchFamily="34" charset="0"/>
            </a:endParaRPr>
          </a:p>
        </p:txBody>
      </p:sp>
      <p:grpSp>
        <p:nvGrpSpPr>
          <p:cNvPr id="18" name="Group 17"/>
          <p:cNvGrpSpPr/>
          <p:nvPr/>
        </p:nvGrpSpPr>
        <p:grpSpPr>
          <a:xfrm>
            <a:off x="4530851" y="1807474"/>
            <a:ext cx="2886908" cy="1990116"/>
            <a:chOff x="2998573" y="1922023"/>
            <a:chExt cx="2886908" cy="1964877"/>
          </a:xfrm>
        </p:grpSpPr>
        <p:pic>
          <p:nvPicPr>
            <p:cNvPr id="19" name="Picture 18"/>
            <p:cNvPicPr>
              <a:picLocks noChangeAspect="1"/>
            </p:cNvPicPr>
            <p:nvPr/>
          </p:nvPicPr>
          <p:blipFill>
            <a:blip r:embed="rId7"/>
            <a:stretch>
              <a:fillRect/>
            </a:stretch>
          </p:blipFill>
          <p:spPr>
            <a:xfrm>
              <a:off x="3015122" y="1922023"/>
              <a:ext cx="2870359" cy="1954020"/>
            </a:xfrm>
            <a:prstGeom prst="rect">
              <a:avLst/>
            </a:prstGeom>
          </p:spPr>
        </p:pic>
        <p:sp>
          <p:nvSpPr>
            <p:cNvPr id="20" name="Rectangle 19"/>
            <p:cNvSpPr/>
            <p:nvPr/>
          </p:nvSpPr>
          <p:spPr bwMode="auto">
            <a:xfrm>
              <a:off x="2998573" y="1928677"/>
              <a:ext cx="2883243" cy="1958223"/>
            </a:xfrm>
            <a:prstGeom prst="rect">
              <a:avLst/>
            </a:prstGeom>
            <a:noFill/>
            <a:ln w="3810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3200">
                <a:solidFill>
                  <a:srgbClr val="000000"/>
                </a:solidFill>
                <a:latin typeface="Arial" pitchFamily="34" charset="0"/>
                <a:ea typeface="ＭＳ Ｐゴシック" panose="020B0600070205080204" pitchFamily="34" charset="-128"/>
                <a:cs typeface="Arial" panose="020B0604020202020204" pitchFamily="34" charset="0"/>
              </a:endParaRPr>
            </a:p>
          </p:txBody>
        </p:sp>
      </p:grpSp>
      <p:sp>
        <p:nvSpPr>
          <p:cNvPr id="21" name="TextBox 20"/>
          <p:cNvSpPr txBox="1"/>
          <p:nvPr/>
        </p:nvSpPr>
        <p:spPr>
          <a:xfrm>
            <a:off x="5220730" y="1775265"/>
            <a:ext cx="1425308" cy="584775"/>
          </a:xfrm>
          <a:prstGeom prst="rect">
            <a:avLst/>
          </a:prstGeom>
          <a:noFill/>
        </p:spPr>
        <p:txBody>
          <a:bodyPr wrap="square" rtlCol="0">
            <a:spAutoFit/>
          </a:bodyPr>
          <a:lstStyle/>
          <a:p>
            <a:pPr fontAlgn="base">
              <a:spcBef>
                <a:spcPct val="0"/>
              </a:spcBef>
              <a:spcAft>
                <a:spcPct val="0"/>
              </a:spcAft>
              <a:defRPr/>
            </a:pPr>
            <a:r>
              <a:rPr lang="en-US" sz="3200" dirty="0">
                <a:solidFill>
                  <a:srgbClr val="3333FF"/>
                </a:solidFill>
                <a:latin typeface="Arial" panose="020B0604020202020204" pitchFamily="34" charset="0"/>
                <a:ea typeface="ＭＳ Ｐゴシック" panose="020B0600070205080204" pitchFamily="34" charset="-128"/>
                <a:cs typeface="Arial" panose="020B0604020202020204" pitchFamily="34" charset="0"/>
              </a:rPr>
              <a:t>Model</a:t>
            </a:r>
          </a:p>
        </p:txBody>
      </p:sp>
      <p:sp>
        <p:nvSpPr>
          <p:cNvPr id="22" name="Right Arrow 21"/>
          <p:cNvSpPr/>
          <p:nvPr/>
        </p:nvSpPr>
        <p:spPr bwMode="auto">
          <a:xfrm rot="12535092">
            <a:off x="7680630" y="1814214"/>
            <a:ext cx="617838" cy="418241"/>
          </a:xfrm>
          <a:prstGeom prst="rightArrow">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3200">
              <a:solidFill>
                <a:srgbClr val="000000"/>
              </a:solidFill>
              <a:latin typeface="Arial" pitchFamily="34" charset="0"/>
              <a:ea typeface="ＭＳ Ｐゴシック" panose="020B0600070205080204" pitchFamily="34" charset="-128"/>
              <a:cs typeface="Arial" panose="020B0604020202020204" pitchFamily="34" charset="0"/>
            </a:endParaRPr>
          </a:p>
        </p:txBody>
      </p:sp>
      <p:sp>
        <p:nvSpPr>
          <p:cNvPr id="23" name="Right Arrow 22"/>
          <p:cNvSpPr/>
          <p:nvPr/>
        </p:nvSpPr>
        <p:spPr bwMode="auto">
          <a:xfrm rot="8604206">
            <a:off x="3667193" y="1883813"/>
            <a:ext cx="617838" cy="418241"/>
          </a:xfrm>
          <a:prstGeom prst="rightArrow">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3200">
              <a:solidFill>
                <a:srgbClr val="000000"/>
              </a:solidFill>
              <a:latin typeface="Arial" pitchFamily="34" charset="0"/>
              <a:ea typeface="ＭＳ Ｐゴシック" panose="020B0600070205080204" pitchFamily="34" charset="-128"/>
              <a:cs typeface="Arial" panose="020B0604020202020204" pitchFamily="34" charset="0"/>
            </a:endParaRPr>
          </a:p>
        </p:txBody>
      </p:sp>
      <p:sp>
        <p:nvSpPr>
          <p:cNvPr id="24" name="Right Arrow 23"/>
          <p:cNvSpPr/>
          <p:nvPr/>
        </p:nvSpPr>
        <p:spPr bwMode="auto">
          <a:xfrm rot="2071956">
            <a:off x="3745786" y="3129945"/>
            <a:ext cx="617838" cy="418241"/>
          </a:xfrm>
          <a:prstGeom prst="rightArrow">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3200">
              <a:solidFill>
                <a:srgbClr val="000000"/>
              </a:solidFill>
              <a:latin typeface="Arial" pitchFamily="34" charset="0"/>
              <a:ea typeface="ＭＳ Ｐゴシック" panose="020B0600070205080204" pitchFamily="34" charset="-128"/>
              <a:cs typeface="Arial" panose="020B0604020202020204" pitchFamily="34" charset="0"/>
            </a:endParaRPr>
          </a:p>
        </p:txBody>
      </p:sp>
      <p:sp>
        <p:nvSpPr>
          <p:cNvPr id="25" name="Right Arrow 24"/>
          <p:cNvSpPr/>
          <p:nvPr/>
        </p:nvSpPr>
        <p:spPr bwMode="auto">
          <a:xfrm rot="19535339">
            <a:off x="7581326" y="3170451"/>
            <a:ext cx="617838" cy="418241"/>
          </a:xfrm>
          <a:prstGeom prst="rightArrow">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3200">
              <a:solidFill>
                <a:srgbClr val="000000"/>
              </a:solidFill>
              <a:latin typeface="Arial" pitchFamily="34" charset="0"/>
              <a:ea typeface="ＭＳ Ｐゴシック" panose="020B0600070205080204" pitchFamily="34" charset="-128"/>
              <a:cs typeface="Arial" panose="020B0604020202020204" pitchFamily="34" charset="0"/>
            </a:endParaRPr>
          </a:p>
        </p:txBody>
      </p:sp>
      <p:sp>
        <p:nvSpPr>
          <p:cNvPr id="26" name="TextBox 25"/>
          <p:cNvSpPr txBox="1"/>
          <p:nvPr/>
        </p:nvSpPr>
        <p:spPr>
          <a:xfrm>
            <a:off x="7856804" y="5193050"/>
            <a:ext cx="3011544" cy="1169551"/>
          </a:xfrm>
          <a:prstGeom prst="rect">
            <a:avLst/>
          </a:prstGeom>
          <a:noFill/>
        </p:spPr>
        <p:txBody>
          <a:bodyPr wrap="square" rtlCol="0">
            <a:spAutoFit/>
          </a:bodyPr>
          <a:lstStyle/>
          <a:p>
            <a:pPr fontAlgn="base">
              <a:spcBef>
                <a:spcPct val="0"/>
              </a:spcBef>
              <a:spcAft>
                <a:spcPct val="0"/>
              </a:spcAft>
              <a:defRPr/>
            </a:pPr>
            <a:r>
              <a:rPr lang="en-US" sz="1400" b="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Space charge compensation is normally a free parameter. However, </a:t>
            </a:r>
            <a:r>
              <a:rPr lang="en-US" sz="1400" b="1" dirty="0">
                <a:solidFill>
                  <a:srgbClr val="FF0000"/>
                </a:solidFill>
              </a:rPr>
              <a:t>t</a:t>
            </a:r>
            <a:r>
              <a:rPr lang="en-US" sz="1400" b="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he trend along z can be given by the design model simulations</a:t>
            </a:r>
          </a:p>
        </p:txBody>
      </p:sp>
      <p:sp>
        <p:nvSpPr>
          <p:cNvPr id="27" name="Title 1"/>
          <p:cNvSpPr>
            <a:spLocks noGrp="1"/>
          </p:cNvSpPr>
          <p:nvPr>
            <p:ph type="title" idx="4294967295"/>
          </p:nvPr>
        </p:nvSpPr>
        <p:spPr>
          <a:xfrm>
            <a:off x="556054" y="-55769"/>
            <a:ext cx="10492946" cy="914400"/>
          </a:xfrm>
          <a:prstGeom prst="rect">
            <a:avLst/>
          </a:prstGeom>
        </p:spPr>
        <p:txBody>
          <a:bodyPr>
            <a:normAutofit fontScale="90000"/>
          </a:bodyPr>
          <a:lstStyle/>
          <a:p>
            <a:r>
              <a:rPr lang="en-US" dirty="0"/>
              <a:t>Commissioning model and trace forward method</a:t>
            </a:r>
          </a:p>
        </p:txBody>
      </p:sp>
    </p:spTree>
    <p:extLst>
      <p:ext uri="{BB962C8B-B14F-4D97-AF65-F5344CB8AC3E}">
        <p14:creationId xmlns:p14="http://schemas.microsoft.com/office/powerpoint/2010/main" val="2072315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9049" y="81427"/>
            <a:ext cx="10056684" cy="566688"/>
          </a:xfrm>
          <a:prstGeom prst="rect">
            <a:avLst/>
          </a:prstGeom>
        </p:spPr>
        <p:txBody>
          <a:bodyPr/>
          <a:lstStyle/>
          <a:p>
            <a:r>
              <a:rPr lang="en-US" sz="2000" b="1" dirty="0">
                <a:solidFill>
                  <a:schemeClr val="accent1"/>
                </a:solidFill>
              </a:rPr>
              <a:t>From the design model: example of residual potential of 135 mA deuteron beam at 100 </a:t>
            </a:r>
            <a:r>
              <a:rPr lang="en-US" sz="2000" b="1" dirty="0" err="1">
                <a:solidFill>
                  <a:schemeClr val="accent1"/>
                </a:solidFill>
              </a:rPr>
              <a:t>keV</a:t>
            </a:r>
            <a:endParaRPr lang="en-US" sz="2000" b="1" dirty="0">
              <a:solidFill>
                <a:schemeClr val="accent1"/>
              </a:solidFill>
            </a:endParaRPr>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56962" y="527532"/>
            <a:ext cx="8343089" cy="4724400"/>
          </a:xfrm>
          <a:prstGeom prst="rect">
            <a:avLst/>
          </a:prstGeom>
        </p:spPr>
      </p:pic>
      <p:sp>
        <p:nvSpPr>
          <p:cNvPr id="6" name="TextBox 5"/>
          <p:cNvSpPr txBox="1"/>
          <p:nvPr/>
        </p:nvSpPr>
        <p:spPr>
          <a:xfrm>
            <a:off x="2659283" y="1671436"/>
            <a:ext cx="4774359" cy="646331"/>
          </a:xfrm>
          <a:prstGeom prst="rect">
            <a:avLst/>
          </a:prstGeom>
          <a:noFill/>
        </p:spPr>
        <p:txBody>
          <a:bodyPr wrap="square" rtlCol="0">
            <a:spAutoFit/>
          </a:bodyPr>
          <a:lstStyle/>
          <a:p>
            <a:pPr fontAlgn="base">
              <a:spcBef>
                <a:spcPct val="0"/>
              </a:spcBef>
              <a:spcAft>
                <a:spcPct val="0"/>
              </a:spcAft>
              <a:defRPr/>
            </a:pPr>
            <a:r>
              <a:rPr 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RFQ cone and the </a:t>
            </a:r>
            <a:r>
              <a:rPr lang="en-US"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emittancemter</a:t>
            </a:r>
            <a:r>
              <a:rPr 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changes the </a:t>
            </a:r>
            <a:r>
              <a:rPr lang="en-US"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s.c.c</a:t>
            </a:r>
            <a:r>
              <a:rPr 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pattern!</a:t>
            </a:r>
          </a:p>
        </p:txBody>
      </p:sp>
      <p:sp>
        <p:nvSpPr>
          <p:cNvPr id="7" name="Rectangle 6"/>
          <p:cNvSpPr/>
          <p:nvPr/>
        </p:nvSpPr>
        <p:spPr bwMode="auto">
          <a:xfrm>
            <a:off x="9607364" y="3144137"/>
            <a:ext cx="334227" cy="1595887"/>
          </a:xfrm>
          <a:prstGeom prst="rect">
            <a:avLst/>
          </a:prstGeom>
          <a:solidFill>
            <a:srgbClr val="7030A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3200" dirty="0">
              <a:solidFill>
                <a:srgbClr val="000000"/>
              </a:solidFill>
              <a:latin typeface="Arial" pitchFamily="34" charset="0"/>
              <a:ea typeface="ＭＳ Ｐゴシック" panose="020B0600070205080204" pitchFamily="34" charset="-128"/>
              <a:cs typeface="Arial" panose="020B0604020202020204" pitchFamily="34" charset="0"/>
            </a:endParaRPr>
          </a:p>
        </p:txBody>
      </p:sp>
      <p:sp>
        <p:nvSpPr>
          <p:cNvPr id="8" name="Rectangle 7"/>
          <p:cNvSpPr/>
          <p:nvPr/>
        </p:nvSpPr>
        <p:spPr bwMode="auto">
          <a:xfrm rot="17065326">
            <a:off x="7516896" y="-117136"/>
            <a:ext cx="334227" cy="1595887"/>
          </a:xfrm>
          <a:prstGeom prst="rect">
            <a:avLst/>
          </a:prstGeom>
          <a:solidFill>
            <a:srgbClr val="FF9900"/>
          </a:solidFill>
          <a:ln w="9525" cap="flat" cmpd="sng" algn="ctr">
            <a:solidFill>
              <a:srgbClr val="FF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3200" dirty="0">
              <a:solidFill>
                <a:srgbClr val="000000"/>
              </a:solidFill>
              <a:latin typeface="Arial" pitchFamily="34" charset="0"/>
              <a:ea typeface="ＭＳ Ｐゴシック" panose="020B0600070205080204" pitchFamily="34" charset="-128"/>
              <a:cs typeface="Arial" panose="020B0604020202020204" pitchFamily="34" charset="0"/>
            </a:endParaRPr>
          </a:p>
        </p:txBody>
      </p:sp>
      <p:sp>
        <p:nvSpPr>
          <p:cNvPr id="9" name="TextBox 8"/>
          <p:cNvSpPr txBox="1"/>
          <p:nvPr/>
        </p:nvSpPr>
        <p:spPr>
          <a:xfrm>
            <a:off x="8170274" y="383767"/>
            <a:ext cx="3292677" cy="276999"/>
          </a:xfrm>
          <a:prstGeom prst="rect">
            <a:avLst/>
          </a:prstGeom>
          <a:noFill/>
        </p:spPr>
        <p:txBody>
          <a:bodyPr wrap="square" rtlCol="0">
            <a:spAutoFit/>
          </a:bodyPr>
          <a:lstStyle/>
          <a:p>
            <a:pPr fontAlgn="base">
              <a:spcBef>
                <a:spcPct val="0"/>
              </a:spcBef>
              <a:spcAft>
                <a:spcPct val="0"/>
              </a:spcAft>
              <a:defRPr/>
            </a:pPr>
            <a:r>
              <a:rPr lang="en-US" sz="1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Copper RFQ injection cone</a:t>
            </a:r>
          </a:p>
        </p:txBody>
      </p:sp>
      <p:sp>
        <p:nvSpPr>
          <p:cNvPr id="10" name="TextBox 9"/>
          <p:cNvSpPr txBox="1"/>
          <p:nvPr/>
        </p:nvSpPr>
        <p:spPr>
          <a:xfrm>
            <a:off x="9046104" y="1815053"/>
            <a:ext cx="1563845" cy="707886"/>
          </a:xfrm>
          <a:prstGeom prst="rect">
            <a:avLst/>
          </a:prstGeom>
          <a:solidFill>
            <a:schemeClr val="bg1"/>
          </a:solidFill>
        </p:spPr>
        <p:txBody>
          <a:bodyPr wrap="square" rtlCol="0">
            <a:spAutoFit/>
          </a:bodyPr>
          <a:lstStyle/>
          <a:p>
            <a:pPr fontAlgn="base">
              <a:spcBef>
                <a:spcPct val="0"/>
              </a:spcBef>
              <a:spcAft>
                <a:spcPct val="0"/>
              </a:spcAft>
              <a:defRPr/>
            </a:pPr>
            <a:r>
              <a:rPr 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Wolframium</a:t>
            </a:r>
            <a:r>
              <a:rPr 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EMU shield</a:t>
            </a:r>
          </a:p>
        </p:txBody>
      </p:sp>
      <p:sp>
        <p:nvSpPr>
          <p:cNvPr id="11" name="Oval 10"/>
          <p:cNvSpPr/>
          <p:nvPr/>
        </p:nvSpPr>
        <p:spPr bwMode="auto">
          <a:xfrm>
            <a:off x="7025068" y="2255315"/>
            <a:ext cx="190192" cy="2304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3200" dirty="0">
              <a:solidFill>
                <a:srgbClr val="000000"/>
              </a:solidFill>
              <a:latin typeface="Arial" pitchFamily="34" charset="0"/>
              <a:ea typeface="ＭＳ Ｐゴシック" panose="020B0600070205080204" pitchFamily="34" charset="-128"/>
              <a:cs typeface="Arial" panose="020B0604020202020204" pitchFamily="34" charset="0"/>
            </a:endParaRPr>
          </a:p>
        </p:txBody>
      </p:sp>
      <p:cxnSp>
        <p:nvCxnSpPr>
          <p:cNvPr id="13" name="Straight Arrow Connector 12"/>
          <p:cNvCxnSpPr/>
          <p:nvPr/>
        </p:nvCxnSpPr>
        <p:spPr bwMode="auto">
          <a:xfrm flipV="1">
            <a:off x="7209220" y="1585706"/>
            <a:ext cx="319177" cy="62972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flipV="1">
            <a:off x="8836309" y="4252278"/>
            <a:ext cx="615779" cy="247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p:cNvSpPr/>
          <p:nvPr/>
        </p:nvSpPr>
        <p:spPr bwMode="auto">
          <a:xfrm>
            <a:off x="7177468" y="2407715"/>
            <a:ext cx="190192" cy="2304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3200" dirty="0">
              <a:solidFill>
                <a:srgbClr val="000000"/>
              </a:solidFill>
              <a:latin typeface="Arial" pitchFamily="34" charset="0"/>
              <a:ea typeface="ＭＳ Ｐゴシック" panose="020B0600070205080204" pitchFamily="34" charset="-128"/>
              <a:cs typeface="Arial" panose="020B0604020202020204" pitchFamily="34" charset="0"/>
            </a:endParaRPr>
          </a:p>
        </p:txBody>
      </p:sp>
      <p:sp>
        <p:nvSpPr>
          <p:cNvPr id="18" name="Oval 17"/>
          <p:cNvSpPr/>
          <p:nvPr/>
        </p:nvSpPr>
        <p:spPr bwMode="auto">
          <a:xfrm>
            <a:off x="8567929" y="4137054"/>
            <a:ext cx="190192" cy="23044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3200" dirty="0">
              <a:solidFill>
                <a:srgbClr val="000000"/>
              </a:solidFill>
              <a:latin typeface="Arial" pitchFamily="34" charset="0"/>
              <a:ea typeface="ＭＳ Ｐゴシック" panose="020B0600070205080204" pitchFamily="34" charset="-128"/>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6365911" y="2278285"/>
                <a:ext cx="748346" cy="584775"/>
              </a:xfrm>
              <a:prstGeom prst="rect">
                <a:avLst/>
              </a:prstGeom>
            </p:spPr>
            <p:txBody>
              <a:bodyPr wrap="none">
                <a:spAutoFit/>
              </a:bodyPr>
              <a:lstStyle/>
              <a:p>
                <a:pPr fontAlgn="base">
                  <a:spcBef>
                    <a:spcPct val="0"/>
                  </a:spcBef>
                  <a:spcAft>
                    <a:spcPct val="0"/>
                  </a:spcAft>
                  <a:defRPr/>
                </a:pPr>
                <a14:m>
                  <m:oMathPara xmlns:m="http://schemas.openxmlformats.org/officeDocument/2006/math">
                    <m:oMathParaPr>
                      <m:jc m:val="centerGroup"/>
                    </m:oMathParaPr>
                    <m:oMath xmlns:m="http://schemas.openxmlformats.org/officeDocument/2006/math">
                      <m:sSub>
                        <m:sSubPr>
                          <m:ctrlPr>
                            <a:rPr lang="en-US" sz="3200" i="1">
                              <a:solidFill>
                                <a:srgbClr val="000000"/>
                              </a:solidFill>
                              <a:latin typeface="Cambria Math" panose="02040503050406030204" pitchFamily="18" charset="0"/>
                            </a:rPr>
                          </m:ctrlPr>
                        </m:sSubPr>
                        <m:e>
                          <m:r>
                            <a:rPr lang="en-US" sz="3200" i="1">
                              <a:solidFill>
                                <a:srgbClr val="000000"/>
                              </a:solidFill>
                              <a:latin typeface="Cambria Math" panose="02040503050406030204" pitchFamily="18" charset="0"/>
                            </a:rPr>
                            <m:t>𝐷</m:t>
                          </m:r>
                        </m:e>
                        <m:sub>
                          <m:r>
                            <a:rPr lang="en-US" sz="3200" i="1">
                              <a:solidFill>
                                <a:srgbClr val="000000"/>
                              </a:solidFill>
                              <a:latin typeface="Cambria Math" panose="02040503050406030204" pitchFamily="18" charset="0"/>
                            </a:rPr>
                            <m:t>2</m:t>
                          </m:r>
                        </m:sub>
                      </m:sSub>
                    </m:oMath>
                  </m:oMathPara>
                </a14:m>
                <a:endParaRPr lang="en-US" sz="3200" dirty="0">
                  <a:solidFill>
                    <a:srgbClr val="000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6365911" y="2278285"/>
                <a:ext cx="748346"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914680" y="3939076"/>
                <a:ext cx="594265" cy="584775"/>
              </a:xfrm>
              <a:prstGeom prst="rect">
                <a:avLst/>
              </a:prstGeom>
            </p:spPr>
            <p:txBody>
              <a:bodyPr wrap="none">
                <a:spAutoFit/>
              </a:bodyPr>
              <a:lstStyle/>
              <a:p>
                <a:pP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n-US" sz="3200" i="1">
                          <a:solidFill>
                            <a:srgbClr val="000000"/>
                          </a:solidFill>
                          <a:latin typeface="Cambria Math" panose="02040503050406030204" pitchFamily="18" charset="0"/>
                        </a:rPr>
                        <m:t>𝐷</m:t>
                      </m:r>
                    </m:oMath>
                  </m:oMathPara>
                </a14:m>
                <a:endParaRPr lang="en-US" sz="3200" dirty="0">
                  <a:solidFill>
                    <a:srgbClr val="000000"/>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7914680" y="3939076"/>
                <a:ext cx="594265"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8758122" y="1052269"/>
                <a:ext cx="1403493" cy="584775"/>
              </a:xfrm>
              <a:prstGeom prst="rect">
                <a:avLst/>
              </a:prstGeom>
              <a:noFill/>
            </p:spPr>
            <p:txBody>
              <a:bodyPr wrap="square" rtlCol="0">
                <a:spAutoFit/>
              </a:bodyPr>
              <a:lstStyle/>
              <a:p>
                <a:pP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n-US" sz="3200" i="1">
                          <a:solidFill>
                            <a:srgbClr val="000000"/>
                          </a:solidFill>
                          <a:latin typeface="Cambria Math" panose="02040503050406030204" pitchFamily="18" charset="0"/>
                          <a:ea typeface="Cambria Math" panose="02040503050406030204" pitchFamily="18" charset="0"/>
                        </a:rPr>
                        <m:t>∆</m:t>
                      </m:r>
                      <m:r>
                        <a:rPr lang="en-US" sz="3200" i="1">
                          <a:solidFill>
                            <a:srgbClr val="000000"/>
                          </a:solidFill>
                          <a:latin typeface="Cambria Math" panose="02040503050406030204" pitchFamily="18" charset="0"/>
                          <a:ea typeface="Cambria Math" panose="02040503050406030204" pitchFamily="18" charset="0"/>
                        </a:rPr>
                        <m:t>𝜂</m:t>
                      </m:r>
                      <m:r>
                        <a:rPr lang="en-US" sz="3200" i="1">
                          <a:solidFill>
                            <a:srgbClr val="000000"/>
                          </a:solidFill>
                          <a:latin typeface="Cambria Math" panose="02040503050406030204" pitchFamily="18" charset="0"/>
                          <a:ea typeface="Cambria Math" panose="02040503050406030204" pitchFamily="18" charset="0"/>
                        </a:rPr>
                        <m:t>~20%</m:t>
                      </m:r>
                    </m:oMath>
                  </m:oMathPara>
                </a14:m>
                <a:endParaRPr lang="en-US" sz="3200" dirty="0">
                  <a:solidFill>
                    <a:srgbClr val="00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758122" y="1052269"/>
                <a:ext cx="1403493" cy="584775"/>
              </a:xfrm>
              <a:prstGeom prst="rect">
                <a:avLst/>
              </a:prstGeom>
              <a:blipFill>
                <a:blip r:embed="rId5"/>
                <a:stretch>
                  <a:fillRect r="-17391"/>
                </a:stretch>
              </a:blipFill>
            </p:spPr>
            <p:txBody>
              <a:bodyPr/>
              <a:lstStyle/>
              <a:p>
                <a:r>
                  <a:rPr lang="en-US">
                    <a:noFill/>
                  </a:rPr>
                  <a:t> </a:t>
                </a:r>
              </a:p>
            </p:txBody>
          </p:sp>
        </mc:Fallback>
      </mc:AlternateContent>
      <p:pic>
        <p:nvPicPr>
          <p:cNvPr id="22" name="Picture 7">
            <a:extLst>
              <a:ext uri="{FF2B5EF4-FFF2-40B4-BE49-F238E27FC236}">
                <a16:creationId xmlns:a16="http://schemas.microsoft.com/office/drawing/2014/main" id="{ABEA1186-401C-4098-8AF7-C9B8433759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4072" y="4974214"/>
            <a:ext cx="10251787" cy="1744800"/>
          </a:xfrm>
          <a:prstGeom prst="rect">
            <a:avLst/>
          </a:prstGeom>
        </p:spPr>
      </p:pic>
    </p:spTree>
    <p:extLst>
      <p:ext uri="{BB962C8B-B14F-4D97-AF65-F5344CB8AC3E}">
        <p14:creationId xmlns:p14="http://schemas.microsoft.com/office/powerpoint/2010/main" val="1811486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6378" y="-7411"/>
            <a:ext cx="8693322" cy="914400"/>
          </a:xfrm>
          <a:prstGeom prst="rect">
            <a:avLst/>
          </a:prstGeom>
        </p:spPr>
        <p:txBody>
          <a:bodyPr>
            <a:normAutofit fontScale="90000"/>
          </a:bodyPr>
          <a:lstStyle/>
          <a:p>
            <a:r>
              <a:rPr lang="en-US" b="1" dirty="0">
                <a:solidFill>
                  <a:schemeClr val="accent1"/>
                </a:solidFill>
              </a:rPr>
              <a:t>Example of results of the design model: Deuteron beam 135 mA, pulsed mode.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720" y="1830984"/>
            <a:ext cx="3589421" cy="244112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8903" y="1906947"/>
            <a:ext cx="3589421" cy="2441127"/>
          </a:xfrm>
          <a:prstGeom prst="rect">
            <a:avLst/>
          </a:prstGeom>
        </p:spPr>
      </p:pic>
      <p:sp>
        <p:nvSpPr>
          <p:cNvPr id="8" name="TextBox 7"/>
          <p:cNvSpPr txBox="1"/>
          <p:nvPr/>
        </p:nvSpPr>
        <p:spPr>
          <a:xfrm>
            <a:off x="4801141" y="1224825"/>
            <a:ext cx="3223009" cy="584775"/>
          </a:xfrm>
          <a:prstGeom prst="rect">
            <a:avLst/>
          </a:prstGeom>
          <a:noFill/>
        </p:spPr>
        <p:txBody>
          <a:bodyPr wrap="square" rtlCol="0">
            <a:spAutoFit/>
          </a:bodyPr>
          <a:lstStyle/>
          <a:p>
            <a:pPr fontAlgn="base">
              <a:spcBef>
                <a:spcPct val="0"/>
              </a:spcBef>
              <a:spcAft>
                <a:spcPct val="0"/>
              </a:spcAft>
              <a:defRPr/>
            </a:pPr>
            <a:r>
              <a:rPr lang="en-US" sz="3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measurement</a:t>
            </a:r>
          </a:p>
        </p:txBody>
      </p:sp>
      <p:sp>
        <p:nvSpPr>
          <p:cNvPr id="9" name="TextBox 8"/>
          <p:cNvSpPr txBox="1"/>
          <p:nvPr/>
        </p:nvSpPr>
        <p:spPr>
          <a:xfrm>
            <a:off x="1238570" y="1246209"/>
            <a:ext cx="3388411" cy="584775"/>
          </a:xfrm>
          <a:prstGeom prst="rect">
            <a:avLst/>
          </a:prstGeom>
          <a:noFill/>
        </p:spPr>
        <p:txBody>
          <a:bodyPr wrap="square" rtlCol="0">
            <a:spAutoFit/>
          </a:bodyPr>
          <a:lstStyle/>
          <a:p>
            <a:pPr fontAlgn="base">
              <a:spcBef>
                <a:spcPct val="0"/>
              </a:spcBef>
              <a:spcAft>
                <a:spcPct val="0"/>
              </a:spcAft>
              <a:defRPr/>
            </a:pPr>
            <a:r>
              <a:rPr lang="en-US" sz="3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simulation</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50414"/>
          <a:stretch/>
        </p:blipFill>
        <p:spPr>
          <a:xfrm>
            <a:off x="8558442" y="1765487"/>
            <a:ext cx="2490559" cy="2572119"/>
          </a:xfrm>
          <a:prstGeom prst="rect">
            <a:avLst/>
          </a:prstGeom>
        </p:spPr>
      </p:pic>
      <p:sp>
        <p:nvSpPr>
          <p:cNvPr id="12" name="TextBox 2">
            <a:extLst>
              <a:ext uri="{FF2B5EF4-FFF2-40B4-BE49-F238E27FC236}">
                <a16:creationId xmlns:a16="http://schemas.microsoft.com/office/drawing/2014/main" id="{04240FC9-DA62-483E-B271-783EC86920FF}"/>
              </a:ext>
            </a:extLst>
          </p:cNvPr>
          <p:cNvSpPr txBox="1"/>
          <p:nvPr/>
        </p:nvSpPr>
        <p:spPr>
          <a:xfrm>
            <a:off x="1016805" y="4856886"/>
            <a:ext cx="9282895"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Phase spaces and x projection comparisons.</a:t>
            </a:r>
          </a:p>
        </p:txBody>
      </p:sp>
    </p:spTree>
    <p:extLst>
      <p:ext uri="{BB962C8B-B14F-4D97-AF65-F5344CB8AC3E}">
        <p14:creationId xmlns:p14="http://schemas.microsoft.com/office/powerpoint/2010/main" val="360739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F04785-F38D-4316-91BB-403C15E7A784}"/>
              </a:ext>
            </a:extLst>
          </p:cNvPr>
          <p:cNvSpPr>
            <a:spLocks noGrp="1"/>
          </p:cNvSpPr>
          <p:nvPr>
            <p:ph type="title" idx="4294967295"/>
          </p:nvPr>
        </p:nvSpPr>
        <p:spPr>
          <a:xfrm>
            <a:off x="838200" y="365125"/>
            <a:ext cx="10515600" cy="1325563"/>
          </a:xfrm>
          <a:prstGeom prst="rect">
            <a:avLst/>
          </a:prstGeom>
        </p:spPr>
        <p:txBody>
          <a:bodyPr/>
          <a:lstStyle/>
          <a:p>
            <a:pPr algn="ctr"/>
            <a:r>
              <a:rPr lang="en-US" dirty="0"/>
              <a:t>Index</a:t>
            </a:r>
          </a:p>
        </p:txBody>
      </p:sp>
      <p:sp>
        <p:nvSpPr>
          <p:cNvPr id="3" name="Segnaposto contenuto 2">
            <a:extLst>
              <a:ext uri="{FF2B5EF4-FFF2-40B4-BE49-F238E27FC236}">
                <a16:creationId xmlns:a16="http://schemas.microsoft.com/office/drawing/2014/main" id="{57497F22-88A6-4663-AFA0-7A2666133837}"/>
              </a:ext>
            </a:extLst>
          </p:cNvPr>
          <p:cNvSpPr>
            <a:spLocks noGrp="1"/>
          </p:cNvSpPr>
          <p:nvPr>
            <p:ph idx="4294967295"/>
          </p:nvPr>
        </p:nvSpPr>
        <p:spPr>
          <a:xfrm>
            <a:off x="197708" y="1825625"/>
            <a:ext cx="11621530" cy="4351338"/>
          </a:xfrm>
          <a:prstGeom prst="rect">
            <a:avLst/>
          </a:prstGeom>
        </p:spPr>
        <p:txBody>
          <a:bodyPr/>
          <a:lstStyle/>
          <a:p>
            <a:r>
              <a:rPr lang="en-GB" dirty="0"/>
              <a:t>IFMIF RFQ DESIGN</a:t>
            </a:r>
          </a:p>
          <a:p>
            <a:r>
              <a:rPr lang="en-GB" dirty="0"/>
              <a:t>RFQ input conditions -&gt;LEBT Effects (Simulation &lt;-&gt; Measurements)</a:t>
            </a:r>
          </a:p>
          <a:p>
            <a:r>
              <a:rPr lang="en-GB" dirty="0"/>
              <a:t>RFQ beam transport -&gt; Ideal vs Real RFQ (Simulation &lt;-&gt; Measurements)</a:t>
            </a:r>
          </a:p>
          <a:p>
            <a:r>
              <a:rPr lang="en-GB" dirty="0"/>
              <a:t>RFQ beam output -&gt; MEBT Effects (Simulation &lt;-&gt; Measurements)</a:t>
            </a:r>
          </a:p>
          <a:p>
            <a:pPr marL="0" indent="0">
              <a:buNone/>
            </a:pPr>
            <a:endParaRPr lang="en-GB" dirty="0"/>
          </a:p>
        </p:txBody>
      </p:sp>
    </p:spTree>
    <p:extLst>
      <p:ext uri="{BB962C8B-B14F-4D97-AF65-F5344CB8AC3E}">
        <p14:creationId xmlns:p14="http://schemas.microsoft.com/office/powerpoint/2010/main" val="3574565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208159" y="86852"/>
            <a:ext cx="10306366" cy="1203960"/>
          </a:xfrm>
          <a:prstGeom prst="rect">
            <a:avLst/>
          </a:prstGeom>
        </p:spPr>
        <p:txBody>
          <a:bodyPr>
            <a:normAutofit/>
          </a:bodyPr>
          <a:lstStyle/>
          <a:p>
            <a:r>
              <a:rPr lang="en-GB" sz="3600" dirty="0"/>
              <a:t>LEBT behaviour: some points along the solenoid scan.</a:t>
            </a:r>
            <a:endParaRPr lang="en-GB" sz="3600" u="sng" dirty="0"/>
          </a:p>
        </p:txBody>
      </p:sp>
      <p:grpSp>
        <p:nvGrpSpPr>
          <p:cNvPr id="22" name="Gruppo 21"/>
          <p:cNvGrpSpPr/>
          <p:nvPr/>
        </p:nvGrpSpPr>
        <p:grpSpPr>
          <a:xfrm>
            <a:off x="1208159" y="1219080"/>
            <a:ext cx="5745480" cy="4941769"/>
            <a:chOff x="426720" y="1219079"/>
            <a:chExt cx="5745480" cy="4941769"/>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 y="1219079"/>
              <a:ext cx="5654040" cy="494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e 4"/>
            <p:cNvSpPr/>
            <p:nvPr/>
          </p:nvSpPr>
          <p:spPr bwMode="auto">
            <a:xfrm>
              <a:off x="3492500" y="4032250"/>
              <a:ext cx="241300" cy="241300"/>
            </a:xfrm>
            <a:prstGeom prst="ellipse">
              <a:avLst/>
            </a:prstGeom>
            <a:no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3200">
                <a:latin typeface="Arial" pitchFamily="34" charset="0"/>
              </a:endParaRPr>
            </a:p>
          </p:txBody>
        </p:sp>
        <p:sp>
          <p:nvSpPr>
            <p:cNvPr id="7" name="Ovale 6"/>
            <p:cNvSpPr/>
            <p:nvPr/>
          </p:nvSpPr>
          <p:spPr bwMode="auto">
            <a:xfrm>
              <a:off x="2463800" y="2470150"/>
              <a:ext cx="241300" cy="241300"/>
            </a:xfrm>
            <a:prstGeom prst="ellipse">
              <a:avLst/>
            </a:prstGeom>
            <a:no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3200">
                <a:latin typeface="Arial" pitchFamily="34" charset="0"/>
              </a:endParaRPr>
            </a:p>
          </p:txBody>
        </p:sp>
        <p:sp>
          <p:nvSpPr>
            <p:cNvPr id="8" name="Ovale 7"/>
            <p:cNvSpPr/>
            <p:nvPr/>
          </p:nvSpPr>
          <p:spPr bwMode="auto">
            <a:xfrm>
              <a:off x="2995930" y="3136900"/>
              <a:ext cx="241300" cy="241300"/>
            </a:xfrm>
            <a:prstGeom prst="ellipse">
              <a:avLst/>
            </a:prstGeom>
            <a:no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3200">
                <a:latin typeface="Arial" pitchFamily="34" charset="0"/>
              </a:endParaRPr>
            </a:p>
          </p:txBody>
        </p:sp>
        <p:sp>
          <p:nvSpPr>
            <p:cNvPr id="9" name="Ovale 8"/>
            <p:cNvSpPr/>
            <p:nvPr/>
          </p:nvSpPr>
          <p:spPr bwMode="auto">
            <a:xfrm>
              <a:off x="1926590" y="1746250"/>
              <a:ext cx="241300" cy="241300"/>
            </a:xfrm>
            <a:prstGeom prst="ellipse">
              <a:avLst/>
            </a:prstGeom>
            <a:no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3200">
                <a:latin typeface="Arial" pitchFamily="34" charset="0"/>
              </a:endParaRPr>
            </a:p>
          </p:txBody>
        </p:sp>
        <p:cxnSp>
          <p:nvCxnSpPr>
            <p:cNvPr id="11" name="Connettore 2 10"/>
            <p:cNvCxnSpPr>
              <a:stCxn id="5" idx="6"/>
              <a:endCxn id="50" idx="1"/>
            </p:cNvCxnSpPr>
            <p:nvPr/>
          </p:nvCxnSpPr>
          <p:spPr bwMode="auto">
            <a:xfrm>
              <a:off x="3733800" y="4152900"/>
              <a:ext cx="2436697" cy="1298575"/>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ttore 2 14"/>
            <p:cNvCxnSpPr/>
            <p:nvPr/>
          </p:nvCxnSpPr>
          <p:spPr bwMode="auto">
            <a:xfrm>
              <a:off x="3237230" y="3257550"/>
              <a:ext cx="2934970" cy="101600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ttore 2 16"/>
            <p:cNvCxnSpPr/>
            <p:nvPr/>
          </p:nvCxnSpPr>
          <p:spPr bwMode="auto">
            <a:xfrm>
              <a:off x="2705100" y="2590800"/>
              <a:ext cx="3467100" cy="54610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ttore 2 18"/>
            <p:cNvCxnSpPr/>
            <p:nvPr/>
          </p:nvCxnSpPr>
          <p:spPr bwMode="auto">
            <a:xfrm>
              <a:off x="2167890" y="1866900"/>
              <a:ext cx="3912870" cy="24130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 name="Gruppo 25"/>
          <p:cNvGrpSpPr/>
          <p:nvPr/>
        </p:nvGrpSpPr>
        <p:grpSpPr>
          <a:xfrm>
            <a:off x="6862200" y="1290813"/>
            <a:ext cx="4186801" cy="4713113"/>
            <a:chOff x="5719199" y="1290812"/>
            <a:chExt cx="4186801" cy="4713113"/>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639" y="1639930"/>
              <a:ext cx="3960423" cy="21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639" y="2740030"/>
              <a:ext cx="3955661" cy="24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1988" y="3984132"/>
              <a:ext cx="4164012" cy="258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639" y="5150960"/>
              <a:ext cx="4095361" cy="179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3385" y="3131343"/>
              <a:ext cx="2203646" cy="4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9606" y="5451475"/>
              <a:ext cx="22574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1"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1258" y="1927641"/>
              <a:ext cx="23336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2"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1258" y="4287043"/>
              <a:ext cx="22479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CasellaDiTesto 22"/>
            <p:cNvSpPr txBox="1"/>
            <p:nvPr/>
          </p:nvSpPr>
          <p:spPr>
            <a:xfrm>
              <a:off x="6047175" y="2002254"/>
              <a:ext cx="1364861" cy="338554"/>
            </a:xfrm>
            <a:prstGeom prst="rect">
              <a:avLst/>
            </a:prstGeom>
            <a:noFill/>
          </p:spPr>
          <p:txBody>
            <a:bodyPr wrap="square" rtlCol="0">
              <a:spAutoFit/>
            </a:bodyPr>
            <a:lstStyle/>
            <a:p>
              <a:r>
                <a:rPr lang="en-GB" sz="1600" dirty="0"/>
                <a:t>Sim.</a:t>
              </a:r>
            </a:p>
          </p:txBody>
        </p:sp>
        <p:sp>
          <p:nvSpPr>
            <p:cNvPr id="40" name="CasellaDiTesto 39"/>
            <p:cNvSpPr txBox="1"/>
            <p:nvPr/>
          </p:nvSpPr>
          <p:spPr>
            <a:xfrm>
              <a:off x="6047174" y="3136900"/>
              <a:ext cx="1364861" cy="338554"/>
            </a:xfrm>
            <a:prstGeom prst="rect">
              <a:avLst/>
            </a:prstGeom>
            <a:noFill/>
          </p:spPr>
          <p:txBody>
            <a:bodyPr wrap="square" rtlCol="0">
              <a:spAutoFit/>
            </a:bodyPr>
            <a:lstStyle/>
            <a:p>
              <a:r>
                <a:rPr lang="en-GB" sz="1600" dirty="0"/>
                <a:t>Sim.</a:t>
              </a:r>
            </a:p>
          </p:txBody>
        </p:sp>
        <p:sp>
          <p:nvSpPr>
            <p:cNvPr id="41" name="CasellaDiTesto 40"/>
            <p:cNvSpPr txBox="1"/>
            <p:nvPr/>
          </p:nvSpPr>
          <p:spPr>
            <a:xfrm>
              <a:off x="6047173" y="4287043"/>
              <a:ext cx="1364861" cy="338554"/>
            </a:xfrm>
            <a:prstGeom prst="rect">
              <a:avLst/>
            </a:prstGeom>
            <a:noFill/>
          </p:spPr>
          <p:txBody>
            <a:bodyPr wrap="square" rtlCol="0">
              <a:spAutoFit/>
            </a:bodyPr>
            <a:lstStyle/>
            <a:p>
              <a:r>
                <a:rPr lang="en-GB" sz="1600" dirty="0"/>
                <a:t>Sim.</a:t>
              </a:r>
            </a:p>
          </p:txBody>
        </p:sp>
        <p:sp>
          <p:nvSpPr>
            <p:cNvPr id="42" name="CasellaDiTesto 41"/>
            <p:cNvSpPr txBox="1"/>
            <p:nvPr/>
          </p:nvSpPr>
          <p:spPr>
            <a:xfrm>
              <a:off x="6100954" y="5479672"/>
              <a:ext cx="1364861" cy="338554"/>
            </a:xfrm>
            <a:prstGeom prst="rect">
              <a:avLst/>
            </a:prstGeom>
            <a:noFill/>
          </p:spPr>
          <p:txBody>
            <a:bodyPr wrap="square" rtlCol="0">
              <a:spAutoFit/>
            </a:bodyPr>
            <a:lstStyle/>
            <a:p>
              <a:r>
                <a:rPr lang="en-GB" sz="1600" dirty="0"/>
                <a:t>Sim.</a:t>
              </a:r>
            </a:p>
          </p:txBody>
        </p:sp>
        <p:sp>
          <p:nvSpPr>
            <p:cNvPr id="43" name="CasellaDiTesto 42"/>
            <p:cNvSpPr txBox="1"/>
            <p:nvPr/>
          </p:nvSpPr>
          <p:spPr>
            <a:xfrm>
              <a:off x="6956909" y="1290812"/>
              <a:ext cx="1364861" cy="338554"/>
            </a:xfrm>
            <a:prstGeom prst="rect">
              <a:avLst/>
            </a:prstGeom>
            <a:noFill/>
          </p:spPr>
          <p:txBody>
            <a:bodyPr wrap="square" rtlCol="0">
              <a:spAutoFit/>
            </a:bodyPr>
            <a:lstStyle/>
            <a:p>
              <a:r>
                <a:rPr lang="en-GB" sz="1600" dirty="0">
                  <a:solidFill>
                    <a:schemeClr val="accent6"/>
                  </a:solidFill>
                </a:rPr>
                <a:t>Meas.</a:t>
              </a:r>
            </a:p>
          </p:txBody>
        </p:sp>
        <p:sp>
          <p:nvSpPr>
            <p:cNvPr id="24" name="Rettangolo 23"/>
            <p:cNvSpPr/>
            <p:nvPr/>
          </p:nvSpPr>
          <p:spPr bwMode="auto">
            <a:xfrm>
              <a:off x="5719199" y="1290812"/>
              <a:ext cx="4051863" cy="1198804"/>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3200">
                <a:latin typeface="Arial" pitchFamily="34" charset="0"/>
              </a:endParaRPr>
            </a:p>
          </p:txBody>
        </p:sp>
        <p:sp>
          <p:nvSpPr>
            <p:cNvPr id="45" name="CasellaDiTesto 44"/>
            <p:cNvSpPr txBox="1"/>
            <p:nvPr/>
          </p:nvSpPr>
          <p:spPr>
            <a:xfrm>
              <a:off x="6956908" y="2542173"/>
              <a:ext cx="1364861" cy="338554"/>
            </a:xfrm>
            <a:prstGeom prst="rect">
              <a:avLst/>
            </a:prstGeom>
            <a:noFill/>
          </p:spPr>
          <p:txBody>
            <a:bodyPr wrap="square" rtlCol="0">
              <a:spAutoFit/>
            </a:bodyPr>
            <a:lstStyle/>
            <a:p>
              <a:r>
                <a:rPr lang="en-GB" sz="1600" dirty="0">
                  <a:solidFill>
                    <a:schemeClr val="accent6"/>
                  </a:solidFill>
                </a:rPr>
                <a:t>Meas.</a:t>
              </a:r>
            </a:p>
          </p:txBody>
        </p:sp>
        <p:sp>
          <p:nvSpPr>
            <p:cNvPr id="46" name="CasellaDiTesto 45"/>
            <p:cNvSpPr txBox="1"/>
            <p:nvPr/>
          </p:nvSpPr>
          <p:spPr>
            <a:xfrm>
              <a:off x="6956907" y="3761882"/>
              <a:ext cx="1364861" cy="338554"/>
            </a:xfrm>
            <a:prstGeom prst="rect">
              <a:avLst/>
            </a:prstGeom>
            <a:noFill/>
          </p:spPr>
          <p:txBody>
            <a:bodyPr wrap="square" rtlCol="0">
              <a:spAutoFit/>
            </a:bodyPr>
            <a:lstStyle/>
            <a:p>
              <a:r>
                <a:rPr lang="en-GB" sz="1600" dirty="0">
                  <a:solidFill>
                    <a:schemeClr val="accent6"/>
                  </a:solidFill>
                </a:rPr>
                <a:t>Meas.</a:t>
              </a:r>
            </a:p>
          </p:txBody>
        </p:sp>
        <p:sp>
          <p:nvSpPr>
            <p:cNvPr id="47" name="CasellaDiTesto 46"/>
            <p:cNvSpPr txBox="1"/>
            <p:nvPr/>
          </p:nvSpPr>
          <p:spPr>
            <a:xfrm>
              <a:off x="6939443" y="4870450"/>
              <a:ext cx="1364861" cy="338554"/>
            </a:xfrm>
            <a:prstGeom prst="rect">
              <a:avLst/>
            </a:prstGeom>
            <a:noFill/>
          </p:spPr>
          <p:txBody>
            <a:bodyPr wrap="square" rtlCol="0">
              <a:spAutoFit/>
            </a:bodyPr>
            <a:lstStyle/>
            <a:p>
              <a:r>
                <a:rPr lang="en-GB" sz="1600" dirty="0">
                  <a:solidFill>
                    <a:schemeClr val="accent6"/>
                  </a:solidFill>
                </a:rPr>
                <a:t>Meas.</a:t>
              </a:r>
            </a:p>
          </p:txBody>
        </p:sp>
        <p:sp>
          <p:nvSpPr>
            <p:cNvPr id="48" name="Rettangolo 47"/>
            <p:cNvSpPr/>
            <p:nvPr/>
          </p:nvSpPr>
          <p:spPr bwMode="auto">
            <a:xfrm>
              <a:off x="5810639" y="2590800"/>
              <a:ext cx="4051863" cy="1198804"/>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3200">
                <a:latin typeface="Arial" pitchFamily="34" charset="0"/>
              </a:endParaRPr>
            </a:p>
          </p:txBody>
        </p:sp>
        <p:sp>
          <p:nvSpPr>
            <p:cNvPr id="49" name="Rettangolo 48"/>
            <p:cNvSpPr/>
            <p:nvPr/>
          </p:nvSpPr>
          <p:spPr bwMode="auto">
            <a:xfrm>
              <a:off x="5832387" y="3856918"/>
              <a:ext cx="4030116" cy="101353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3200">
                <a:latin typeface="Arial" pitchFamily="34" charset="0"/>
              </a:endParaRPr>
            </a:p>
          </p:txBody>
        </p:sp>
        <p:sp>
          <p:nvSpPr>
            <p:cNvPr id="50" name="Rettangolo 49"/>
            <p:cNvSpPr/>
            <p:nvPr/>
          </p:nvSpPr>
          <p:spPr bwMode="auto">
            <a:xfrm>
              <a:off x="5808936" y="4944709"/>
              <a:ext cx="4030116" cy="101353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3200">
                <a:latin typeface="Arial" pitchFamily="34" charset="0"/>
              </a:endParaRPr>
            </a:p>
          </p:txBody>
        </p:sp>
      </p:grpSp>
      <p:sp>
        <p:nvSpPr>
          <p:cNvPr id="53" name="Rettangolo 52"/>
          <p:cNvSpPr/>
          <p:nvPr/>
        </p:nvSpPr>
        <p:spPr>
          <a:xfrm>
            <a:off x="1510425" y="952258"/>
            <a:ext cx="2229008" cy="338554"/>
          </a:xfrm>
          <a:prstGeom prst="rect">
            <a:avLst/>
          </a:prstGeom>
        </p:spPr>
        <p:txBody>
          <a:bodyPr wrap="none">
            <a:spAutoFit/>
          </a:bodyPr>
          <a:lstStyle/>
          <a:p>
            <a:r>
              <a:rPr lang="en-GB" sz="1600" dirty="0"/>
              <a:t>Beam_report_23032016</a:t>
            </a:r>
          </a:p>
        </p:txBody>
      </p:sp>
    </p:spTree>
    <p:extLst>
      <p:ext uri="{BB962C8B-B14F-4D97-AF65-F5344CB8AC3E}">
        <p14:creationId xmlns:p14="http://schemas.microsoft.com/office/powerpoint/2010/main" val="3792171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2551" y="111210"/>
            <a:ext cx="10787513" cy="767463"/>
          </a:xfrm>
          <a:prstGeom prst="rect">
            <a:avLst/>
          </a:prstGeom>
        </p:spPr>
        <p:txBody>
          <a:bodyPr/>
          <a:lstStyle/>
          <a:p>
            <a:r>
              <a:rPr lang="en-US" sz="2400" b="1" dirty="0">
                <a:solidFill>
                  <a:schemeClr val="accent1"/>
                </a:solidFill>
              </a:rPr>
              <a:t>Example of results of the commissioning models: 55 - 50 mA proton beam 50 </a:t>
            </a:r>
            <a:r>
              <a:rPr lang="en-US" sz="2400" b="1" dirty="0" err="1">
                <a:solidFill>
                  <a:schemeClr val="accent1"/>
                </a:solidFill>
              </a:rPr>
              <a:t>keV</a:t>
            </a:r>
            <a:r>
              <a:rPr lang="en-US" sz="2400" b="1" dirty="0">
                <a:solidFill>
                  <a:schemeClr val="accent1"/>
                </a:solidFill>
              </a:rPr>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2" y="1006459"/>
            <a:ext cx="5086507" cy="283229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550" y="1006459"/>
            <a:ext cx="4803473" cy="2740236"/>
          </a:xfrm>
          <a:prstGeom prst="rect">
            <a:avLst/>
          </a:prstGeom>
        </p:spPr>
      </p:pic>
      <p:sp>
        <p:nvSpPr>
          <p:cNvPr id="8" name="TextBox 7"/>
          <p:cNvSpPr txBox="1"/>
          <p:nvPr/>
        </p:nvSpPr>
        <p:spPr>
          <a:xfrm>
            <a:off x="1203386" y="4093130"/>
            <a:ext cx="5158596" cy="2308324"/>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defRPr/>
            </a:pPr>
            <a:r>
              <a:rPr 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in order to check the guess on the </a:t>
            </a:r>
            <a:r>
              <a:rPr lang="en-US" sz="16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s.c.c</a:t>
            </a:r>
            <a:r>
              <a:rPr 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and on the initial Twiss, several emittance measurements were performed with different solenoid values and used in the trace forward cycle.</a:t>
            </a:r>
          </a:p>
          <a:p>
            <a:pPr marL="285750" indent="-285750" fontAlgn="base">
              <a:spcBef>
                <a:spcPct val="0"/>
              </a:spcBef>
              <a:spcAft>
                <a:spcPct val="0"/>
              </a:spcAft>
              <a:buFont typeface="Arial" panose="020B0604020202020204" pitchFamily="34" charset="0"/>
              <a:buChar char="•"/>
              <a:defRPr/>
            </a:pPr>
            <a:r>
              <a:rPr 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there is an overestimation of the tales, but the beam profile is respected (</a:t>
            </a:r>
            <a:r>
              <a:rPr lang="en-US" sz="16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waterbag</a:t>
            </a:r>
            <a:r>
              <a:rPr 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core + </a:t>
            </a:r>
            <a:r>
              <a:rPr lang="en-US" sz="16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gaussian</a:t>
            </a:r>
            <a:r>
              <a:rPr 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p>
          <a:p>
            <a:pPr marL="285750" indent="-285750" fontAlgn="base">
              <a:spcBef>
                <a:spcPct val="0"/>
              </a:spcBef>
              <a:spcAft>
                <a:spcPct val="0"/>
              </a:spcAft>
              <a:buFont typeface="Arial" panose="020B0604020202020204" pitchFamily="34" charset="0"/>
              <a:buChar char="•"/>
              <a:defRPr/>
            </a:pPr>
            <a:r>
              <a:rPr 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best match parameters are retrieved at the RFQ input point.</a:t>
            </a:r>
          </a:p>
          <a:p>
            <a:pPr fontAlgn="base">
              <a:spcBef>
                <a:spcPct val="0"/>
              </a:spcBef>
              <a:spcAft>
                <a:spcPct val="0"/>
              </a:spcAft>
              <a:defRPr/>
            </a:pPr>
            <a:r>
              <a:rPr 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p>
        </p:txBody>
      </p:sp>
      <p:sp>
        <p:nvSpPr>
          <p:cNvPr id="10" name="TextBox 9"/>
          <p:cNvSpPr txBox="1"/>
          <p:nvPr/>
        </p:nvSpPr>
        <p:spPr>
          <a:xfrm>
            <a:off x="1360387" y="402114"/>
            <a:ext cx="4154270" cy="369332"/>
          </a:xfrm>
          <a:prstGeom prst="rect">
            <a:avLst/>
          </a:prstGeom>
          <a:noFill/>
        </p:spPr>
        <p:txBody>
          <a:bodyPr wrap="square" rtlCol="0">
            <a:spAutoFit/>
          </a:bodyPr>
          <a:lstStyle/>
          <a:p>
            <a:pPr fontAlgn="base">
              <a:spcBef>
                <a:spcPct val="0"/>
              </a:spcBef>
              <a:spcAft>
                <a:spcPct val="0"/>
              </a:spcAft>
              <a:defRPr/>
            </a:pPr>
            <a:r>
              <a:rPr lang="it-IT"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Red</a:t>
            </a:r>
            <a:r>
              <a:rPr lang="it-IT"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experimental measurement</a:t>
            </a:r>
            <a:endParaRPr 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1" name="TextBox 10"/>
          <p:cNvSpPr txBox="1"/>
          <p:nvPr/>
        </p:nvSpPr>
        <p:spPr>
          <a:xfrm>
            <a:off x="1368428" y="657685"/>
            <a:ext cx="4154270" cy="369332"/>
          </a:xfrm>
          <a:prstGeom prst="rect">
            <a:avLst/>
          </a:prstGeom>
          <a:noFill/>
        </p:spPr>
        <p:txBody>
          <a:bodyPr wrap="square" rtlCol="0">
            <a:spAutoFit/>
          </a:bodyPr>
          <a:lstStyle/>
          <a:p>
            <a:pPr fontAlgn="base">
              <a:spcBef>
                <a:spcPct val="0"/>
              </a:spcBef>
              <a:spcAft>
                <a:spcPct val="0"/>
              </a:spcAft>
              <a:defRPr/>
            </a:pPr>
            <a:r>
              <a:rPr lang="it-IT" dirty="0">
                <a:solidFill>
                  <a:srgbClr val="3333FF"/>
                </a:solidFill>
                <a:latin typeface="Arial" panose="020B0604020202020204" pitchFamily="34" charset="0"/>
                <a:ea typeface="ＭＳ Ｐゴシック" panose="020B0600070205080204" pitchFamily="34" charset="-128"/>
                <a:cs typeface="Arial" panose="020B0604020202020204" pitchFamily="34" charset="0"/>
              </a:rPr>
              <a:t>Blu</a:t>
            </a:r>
            <a:r>
              <a:rPr lang="it-IT"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simulation</a:t>
            </a:r>
            <a:endParaRPr 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5881" y="3838755"/>
            <a:ext cx="4948804" cy="2886803"/>
          </a:xfrm>
          <a:prstGeom prst="rect">
            <a:avLst/>
          </a:prstGeom>
        </p:spPr>
      </p:pic>
      <p:cxnSp>
        <p:nvCxnSpPr>
          <p:cNvPr id="13" name="Connettore 2 12">
            <a:extLst>
              <a:ext uri="{FF2B5EF4-FFF2-40B4-BE49-F238E27FC236}">
                <a16:creationId xmlns:a16="http://schemas.microsoft.com/office/drawing/2014/main" id="{016009F7-CD5A-43B7-B867-D7A77ACD62F5}"/>
              </a:ext>
            </a:extLst>
          </p:cNvPr>
          <p:cNvCxnSpPr>
            <a:cxnSpLocks/>
          </p:cNvCxnSpPr>
          <p:nvPr/>
        </p:nvCxnSpPr>
        <p:spPr>
          <a:xfrm flipH="1" flipV="1">
            <a:off x="1563131" y="1285103"/>
            <a:ext cx="5980669" cy="111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4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39639"/>
            <a:ext cx="11244649" cy="914400"/>
          </a:xfrm>
          <a:prstGeom prst="rect">
            <a:avLst/>
          </a:prstGeom>
        </p:spPr>
        <p:txBody>
          <a:bodyPr>
            <a:normAutofit fontScale="90000"/>
          </a:bodyPr>
          <a:lstStyle/>
          <a:p>
            <a:r>
              <a:rPr lang="en-US" dirty="0"/>
              <a:t>Comparing the studies and measurement we were able to give an empirical criteria* to accept or not the </a:t>
            </a:r>
            <a:r>
              <a:rPr lang="en-US" dirty="0" err="1"/>
              <a:t>source+LEBT</a:t>
            </a:r>
            <a:r>
              <a:rPr lang="en-US" dirty="0"/>
              <a:t> settings for injection into the RFQ</a:t>
            </a:r>
          </a:p>
        </p:txBody>
      </p:sp>
      <p:sp>
        <p:nvSpPr>
          <p:cNvPr id="6" name="CasellaDiTesto 5">
            <a:extLst>
              <a:ext uri="{FF2B5EF4-FFF2-40B4-BE49-F238E27FC236}">
                <a16:creationId xmlns:a16="http://schemas.microsoft.com/office/drawing/2014/main" id="{ABD22742-2084-46DD-9FEE-65233788070A}"/>
              </a:ext>
            </a:extLst>
          </p:cNvPr>
          <p:cNvSpPr txBox="1"/>
          <p:nvPr/>
        </p:nvSpPr>
        <p:spPr>
          <a:xfrm>
            <a:off x="457200" y="3136612"/>
            <a:ext cx="5360763" cy="584775"/>
          </a:xfrm>
          <a:prstGeom prst="rect">
            <a:avLst/>
          </a:prstGeom>
          <a:noFill/>
        </p:spPr>
        <p:txBody>
          <a:bodyPr wrap="none" rtlCol="0">
            <a:spAutoFit/>
          </a:bodyPr>
          <a:lstStyle/>
          <a:p>
            <a:r>
              <a:rPr lang="en-US" sz="3200" dirty="0"/>
              <a:t>* Limit on RFQ input Emittance</a:t>
            </a:r>
          </a:p>
        </p:txBody>
      </p:sp>
      <p:grpSp>
        <p:nvGrpSpPr>
          <p:cNvPr id="7" name="Group 19">
            <a:extLst>
              <a:ext uri="{FF2B5EF4-FFF2-40B4-BE49-F238E27FC236}">
                <a16:creationId xmlns:a16="http://schemas.microsoft.com/office/drawing/2014/main" id="{4DC22133-FE01-4E35-B906-8B188F2EF6EA}"/>
              </a:ext>
            </a:extLst>
          </p:cNvPr>
          <p:cNvGrpSpPr/>
          <p:nvPr/>
        </p:nvGrpSpPr>
        <p:grpSpPr>
          <a:xfrm>
            <a:off x="5969851" y="3195733"/>
            <a:ext cx="5682569" cy="3322628"/>
            <a:chOff x="115747" y="1308698"/>
            <a:chExt cx="4798940" cy="2644058"/>
          </a:xfrm>
        </p:grpSpPr>
        <p:grpSp>
          <p:nvGrpSpPr>
            <p:cNvPr id="8" name="Group 20">
              <a:extLst>
                <a:ext uri="{FF2B5EF4-FFF2-40B4-BE49-F238E27FC236}">
                  <a16:creationId xmlns:a16="http://schemas.microsoft.com/office/drawing/2014/main" id="{8C6C8BC2-B6E8-4404-8E15-BE1325F11B54}"/>
                </a:ext>
              </a:extLst>
            </p:cNvPr>
            <p:cNvGrpSpPr/>
            <p:nvPr/>
          </p:nvGrpSpPr>
          <p:grpSpPr>
            <a:xfrm>
              <a:off x="115747" y="1308698"/>
              <a:ext cx="4798940" cy="2644058"/>
              <a:chOff x="0" y="2159437"/>
              <a:chExt cx="4798940" cy="2644058"/>
            </a:xfrm>
          </p:grpSpPr>
          <p:pic>
            <p:nvPicPr>
              <p:cNvPr id="11" name="Picture 23">
                <a:extLst>
                  <a:ext uri="{FF2B5EF4-FFF2-40B4-BE49-F238E27FC236}">
                    <a16:creationId xmlns:a16="http://schemas.microsoft.com/office/drawing/2014/main" id="{BFD52E2C-D184-4FD8-B465-EC675AF714D8}"/>
                  </a:ext>
                </a:extLst>
              </p:cNvPr>
              <p:cNvPicPr>
                <a:picLocks noChangeAspect="1"/>
              </p:cNvPicPr>
              <p:nvPr/>
            </p:nvPicPr>
            <p:blipFill rotWithShape="1">
              <a:blip r:embed="rId2"/>
              <a:srcRect t="1439"/>
              <a:stretch/>
            </p:blipFill>
            <p:spPr>
              <a:xfrm>
                <a:off x="0" y="2159437"/>
                <a:ext cx="4798940" cy="2644058"/>
              </a:xfrm>
              <a:prstGeom prst="rect">
                <a:avLst/>
              </a:prstGeom>
            </p:spPr>
          </p:pic>
          <p:cxnSp>
            <p:nvCxnSpPr>
              <p:cNvPr id="12" name="Straight Connector 24">
                <a:extLst>
                  <a:ext uri="{FF2B5EF4-FFF2-40B4-BE49-F238E27FC236}">
                    <a16:creationId xmlns:a16="http://schemas.microsoft.com/office/drawing/2014/main" id="{367AA5EB-6B2F-493C-B742-1B25016CE9B6}"/>
                  </a:ext>
                </a:extLst>
              </p:cNvPr>
              <p:cNvCxnSpPr/>
              <p:nvPr/>
            </p:nvCxnSpPr>
            <p:spPr bwMode="auto">
              <a:xfrm flipV="1">
                <a:off x="1738132" y="3321934"/>
                <a:ext cx="2995914" cy="1929"/>
              </a:xfrm>
              <a:prstGeom prst="line">
                <a:avLst/>
              </a:prstGeom>
              <a:solidFill>
                <a:schemeClr val="accent1"/>
              </a:solidFill>
              <a:ln w="285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 name="Rectangle 21">
              <a:extLst>
                <a:ext uri="{FF2B5EF4-FFF2-40B4-BE49-F238E27FC236}">
                  <a16:creationId xmlns:a16="http://schemas.microsoft.com/office/drawing/2014/main" id="{48F87403-A229-4DF7-A04B-3A31A1D4460B}"/>
                </a:ext>
              </a:extLst>
            </p:cNvPr>
            <p:cNvSpPr/>
            <p:nvPr/>
          </p:nvSpPr>
          <p:spPr bwMode="auto">
            <a:xfrm>
              <a:off x="1822561" y="2471194"/>
              <a:ext cx="3027232" cy="1128531"/>
            </a:xfrm>
            <a:prstGeom prst="rect">
              <a:avLst/>
            </a:prstGeom>
            <a:solidFill>
              <a:schemeClr val="accent1">
                <a:lumMod val="75000"/>
                <a:alpha val="3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pitchFamily="34" charset="0"/>
              </a:endParaRPr>
            </a:p>
          </p:txBody>
        </p:sp>
        <p:sp>
          <p:nvSpPr>
            <p:cNvPr id="10" name="Rectangle 22">
              <a:extLst>
                <a:ext uri="{FF2B5EF4-FFF2-40B4-BE49-F238E27FC236}">
                  <a16:creationId xmlns:a16="http://schemas.microsoft.com/office/drawing/2014/main" id="{DDFFF57B-BD88-4C6E-9314-FB264FBA043C}"/>
                </a:ext>
              </a:extLst>
            </p:cNvPr>
            <p:cNvSpPr/>
            <p:nvPr/>
          </p:nvSpPr>
          <p:spPr bwMode="auto">
            <a:xfrm>
              <a:off x="1822561" y="1354846"/>
              <a:ext cx="3027232" cy="1116346"/>
            </a:xfrm>
            <a:prstGeom prst="rect">
              <a:avLst/>
            </a:prstGeom>
            <a:solidFill>
              <a:srgbClr val="FF0000">
                <a:alpha val="32000"/>
              </a:srgbClr>
            </a:solidFill>
            <a:ln w="9525" cap="flat" cmpd="sng" algn="ctr">
              <a:no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pitchFamily="34" charset="0"/>
              </a:endParaRPr>
            </a:p>
          </p:txBody>
        </p:sp>
      </p:grpSp>
      <p:cxnSp>
        <p:nvCxnSpPr>
          <p:cNvPr id="14" name="Connettore 2 13">
            <a:extLst>
              <a:ext uri="{FF2B5EF4-FFF2-40B4-BE49-F238E27FC236}">
                <a16:creationId xmlns:a16="http://schemas.microsoft.com/office/drawing/2014/main" id="{D8A1DB3A-34DB-4ED8-B413-AF90703BA3F7}"/>
              </a:ext>
            </a:extLst>
          </p:cNvPr>
          <p:cNvCxnSpPr>
            <a:stCxn id="6" idx="2"/>
          </p:cNvCxnSpPr>
          <p:nvPr/>
        </p:nvCxnSpPr>
        <p:spPr>
          <a:xfrm>
            <a:off x="3137582" y="3721387"/>
            <a:ext cx="4208510" cy="93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529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5650F96E-2AD4-4834-A259-8325125F5D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4"/>
          <a:stretch/>
        </p:blipFill>
        <p:spPr>
          <a:xfrm>
            <a:off x="302196" y="1037167"/>
            <a:ext cx="9694420" cy="5419119"/>
          </a:xfrm>
          <a:prstGeom prst="rect">
            <a:avLst/>
          </a:prstGeom>
          <a:ln>
            <a:solidFill>
              <a:schemeClr val="tx1"/>
            </a:solidFill>
          </a:ln>
        </p:spPr>
      </p:pic>
      <p:sp>
        <p:nvSpPr>
          <p:cNvPr id="3" name="CasellaDiTesto 2">
            <a:extLst>
              <a:ext uri="{FF2B5EF4-FFF2-40B4-BE49-F238E27FC236}">
                <a16:creationId xmlns:a16="http://schemas.microsoft.com/office/drawing/2014/main" id="{E2FE4449-A431-46CB-B3CB-FF9A94ACFBED}"/>
              </a:ext>
            </a:extLst>
          </p:cNvPr>
          <p:cNvSpPr txBox="1"/>
          <p:nvPr/>
        </p:nvSpPr>
        <p:spPr>
          <a:xfrm>
            <a:off x="3058297" y="210064"/>
            <a:ext cx="3843040" cy="769441"/>
          </a:xfrm>
          <a:prstGeom prst="rect">
            <a:avLst/>
          </a:prstGeom>
          <a:noFill/>
        </p:spPr>
        <p:txBody>
          <a:bodyPr wrap="none" rtlCol="0">
            <a:spAutoFit/>
          </a:bodyPr>
          <a:lstStyle/>
          <a:p>
            <a:r>
              <a:rPr lang="en-US" sz="4400" b="1" dirty="0"/>
              <a:t>RFQ test bench </a:t>
            </a:r>
          </a:p>
        </p:txBody>
      </p:sp>
    </p:spTree>
    <p:extLst>
      <p:ext uri="{BB962C8B-B14F-4D97-AF65-F5344CB8AC3E}">
        <p14:creationId xmlns:p14="http://schemas.microsoft.com/office/powerpoint/2010/main" val="1117269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1882157" y="-83888"/>
            <a:ext cx="8420100" cy="914400"/>
          </a:xfrm>
          <a:prstGeom prst="rect">
            <a:avLst/>
          </a:prstGeom>
        </p:spPr>
        <p:txBody>
          <a:bodyPr/>
          <a:lstStyle/>
          <a:p>
            <a:r>
              <a:rPr lang="en-US" dirty="0"/>
              <a:t>Beam commissioning strategy</a:t>
            </a:r>
          </a:p>
        </p:txBody>
      </p:sp>
      <p:pic>
        <p:nvPicPr>
          <p:cNvPr id="35" name="Picture 34"/>
          <p:cNvPicPr/>
          <p:nvPr/>
        </p:nvPicPr>
        <p:blipFill rotWithShape="1">
          <a:blip r:embed="rId2">
            <a:extLst>
              <a:ext uri="{28A0092B-C50C-407E-A947-70E740481C1C}">
                <a14:useLocalDpi xmlns:a14="http://schemas.microsoft.com/office/drawing/2010/main" val="0"/>
              </a:ext>
            </a:extLst>
          </a:blip>
          <a:srcRect t="18559" b="20687"/>
          <a:stretch/>
        </p:blipFill>
        <p:spPr bwMode="auto">
          <a:xfrm>
            <a:off x="2604018" y="939673"/>
            <a:ext cx="7177012" cy="190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312827" y="3207903"/>
            <a:ext cx="9343506" cy="646331"/>
          </a:xfrm>
          <a:prstGeom prst="rect">
            <a:avLst/>
          </a:prstGeom>
          <a:noFill/>
        </p:spPr>
        <p:txBody>
          <a:bodyPr wrap="square" rtlCol="0">
            <a:spAutoFit/>
          </a:bodyPr>
          <a:lstStyle/>
          <a:p>
            <a:r>
              <a:rPr lang="en-US" b="1" dirty="0">
                <a:solidFill>
                  <a:srgbClr val="FF0000"/>
                </a:solidFill>
              </a:rPr>
              <a:t>First step done</a:t>
            </a:r>
            <a:r>
              <a:rPr lang="en-US" b="1" dirty="0"/>
              <a:t>: Beam at low current 6-22 mA proton  @ 50 keV used as probe beam. The source PE was decreased down to 3 mm radius. </a:t>
            </a:r>
          </a:p>
        </p:txBody>
      </p:sp>
      <p:sp>
        <p:nvSpPr>
          <p:cNvPr id="37" name="Right Arrow 36"/>
          <p:cNvSpPr/>
          <p:nvPr/>
        </p:nvSpPr>
        <p:spPr bwMode="auto">
          <a:xfrm>
            <a:off x="401390" y="3824360"/>
            <a:ext cx="649133" cy="20869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pitchFamily="34" charset="0"/>
            </a:endParaRPr>
          </a:p>
        </p:txBody>
      </p:sp>
      <p:sp>
        <p:nvSpPr>
          <p:cNvPr id="38" name="Rectangle 37"/>
          <p:cNvSpPr/>
          <p:nvPr/>
        </p:nvSpPr>
        <p:spPr>
          <a:xfrm>
            <a:off x="1184560" y="3793261"/>
            <a:ext cx="8085547" cy="338554"/>
          </a:xfrm>
          <a:prstGeom prst="rect">
            <a:avLst/>
          </a:prstGeom>
        </p:spPr>
        <p:txBody>
          <a:bodyPr wrap="none">
            <a:spAutoFit/>
          </a:bodyPr>
          <a:lstStyle/>
          <a:p>
            <a:r>
              <a:rPr lang="en-US" sz="1600" b="1" dirty="0"/>
              <a:t>From simulation RFQ can transmit &gt;99%(@6 mA) with up to 220% mismatch at this condition.</a:t>
            </a:r>
            <a:endParaRPr lang="en-US" sz="1600" dirty="0"/>
          </a:p>
        </p:txBody>
      </p:sp>
      <p:sp>
        <p:nvSpPr>
          <p:cNvPr id="39" name="Right Arrow 38"/>
          <p:cNvSpPr/>
          <p:nvPr/>
        </p:nvSpPr>
        <p:spPr bwMode="auto">
          <a:xfrm>
            <a:off x="401390" y="4219425"/>
            <a:ext cx="649133" cy="20869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pitchFamily="34" charset="0"/>
            </a:endParaRPr>
          </a:p>
        </p:txBody>
      </p:sp>
      <mc:AlternateContent xmlns:mc="http://schemas.openxmlformats.org/markup-compatibility/2006" xmlns:a14="http://schemas.microsoft.com/office/drawing/2010/main">
        <mc:Choice Requires="a14">
          <p:sp>
            <p:nvSpPr>
              <p:cNvPr id="40" name="Rectangle 39"/>
              <p:cNvSpPr/>
              <p:nvPr/>
            </p:nvSpPr>
            <p:spPr>
              <a:xfrm>
                <a:off x="1184559" y="4148574"/>
                <a:ext cx="8481929" cy="587790"/>
              </a:xfrm>
              <a:prstGeom prst="rect">
                <a:avLst/>
              </a:prstGeom>
            </p:spPr>
            <p:txBody>
              <a:bodyPr wrap="square">
                <a:spAutoFit/>
              </a:bodyPr>
              <a:lstStyle/>
              <a:p>
                <a:r>
                  <a:rPr lang="en-US" sz="1600" b="1" dirty="0"/>
                  <a:t>The proton fraction will be very low (down to 50%). Large fraction of </a:t>
                </a:r>
                <a14:m>
                  <m:oMath xmlns:m="http://schemas.openxmlformats.org/officeDocument/2006/math">
                    <m:sSubSup>
                      <m:sSubSupPr>
                        <m:ctrlPr>
                          <a:rPr lang="en-US" sz="1600" b="1" i="1">
                            <a:latin typeface="Cambria Math" panose="02040503050406030204" pitchFamily="18" charset="0"/>
                          </a:rPr>
                        </m:ctrlPr>
                      </m:sSubSupPr>
                      <m:e>
                        <m:r>
                          <a:rPr lang="en-US" sz="1600" b="1" i="1">
                            <a:latin typeface="Cambria Math" panose="02040503050406030204" pitchFamily="18" charset="0"/>
                          </a:rPr>
                          <m:t>𝑯</m:t>
                        </m:r>
                      </m:e>
                      <m:sub>
                        <m:r>
                          <a:rPr lang="en-US" sz="1600" b="1" i="1">
                            <a:latin typeface="Cambria Math" panose="02040503050406030204" pitchFamily="18" charset="0"/>
                          </a:rPr>
                          <m:t>𝟐</m:t>
                        </m:r>
                      </m:sub>
                      <m:sup>
                        <m:r>
                          <a:rPr lang="en-US" sz="1600" b="1" i="1">
                            <a:latin typeface="Cambria Math" panose="02040503050406030204" pitchFamily="18" charset="0"/>
                          </a:rPr>
                          <m:t>+</m:t>
                        </m:r>
                      </m:sup>
                    </m:sSubSup>
                  </m:oMath>
                </a14:m>
                <a:r>
                  <a:rPr lang="en-US" sz="1600" b="1" dirty="0"/>
                  <a:t> needs to be taken into account in the experimental transmission measurement.</a:t>
                </a:r>
              </a:p>
            </p:txBody>
          </p:sp>
        </mc:Choice>
        <mc:Fallback xmlns="">
          <p:sp>
            <p:nvSpPr>
              <p:cNvPr id="40" name="Rectangle 39"/>
              <p:cNvSpPr>
                <a:spLocks noRot="1" noChangeAspect="1" noMove="1" noResize="1" noEditPoints="1" noAdjustHandles="1" noChangeArrowheads="1" noChangeShapeType="1" noTextEdit="1"/>
              </p:cNvSpPr>
              <p:nvPr/>
            </p:nvSpPr>
            <p:spPr>
              <a:xfrm>
                <a:off x="1184559" y="4148574"/>
                <a:ext cx="8481929" cy="587790"/>
              </a:xfrm>
              <a:prstGeom prst="rect">
                <a:avLst/>
              </a:prstGeom>
              <a:blipFill>
                <a:blip r:embed="rId3"/>
                <a:stretch>
                  <a:fillRect l="-359" t="-2083" b="-13542"/>
                </a:stretch>
              </a:blipFill>
            </p:spPr>
            <p:txBody>
              <a:bodyPr/>
              <a:lstStyle/>
              <a:p>
                <a:r>
                  <a:rPr lang="en-US">
                    <a:noFill/>
                  </a:rPr>
                  <a:t> </a:t>
                </a:r>
              </a:p>
            </p:txBody>
          </p:sp>
        </mc:Fallback>
      </mc:AlternateContent>
      <p:cxnSp>
        <p:nvCxnSpPr>
          <p:cNvPr id="49" name="Straight Connector 48"/>
          <p:cNvCxnSpPr/>
          <p:nvPr/>
        </p:nvCxnSpPr>
        <p:spPr bwMode="auto">
          <a:xfrm>
            <a:off x="4191000" y="1011008"/>
            <a:ext cx="0" cy="576493"/>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a:off x="8343900" y="1587500"/>
            <a:ext cx="0" cy="86360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flipH="1">
            <a:off x="8534400" y="1587500"/>
            <a:ext cx="19050" cy="86360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1"/>
          <p:cNvSpPr txBox="1"/>
          <p:nvPr/>
        </p:nvSpPr>
        <p:spPr>
          <a:xfrm>
            <a:off x="3295650" y="698000"/>
            <a:ext cx="3575050" cy="369332"/>
          </a:xfrm>
          <a:prstGeom prst="rect">
            <a:avLst/>
          </a:prstGeom>
          <a:noFill/>
        </p:spPr>
        <p:txBody>
          <a:bodyPr wrap="square" rtlCol="0">
            <a:spAutoFit/>
          </a:bodyPr>
          <a:lstStyle/>
          <a:p>
            <a:r>
              <a:rPr lang="en-US" dirty="0">
                <a:solidFill>
                  <a:srgbClr val="FF0000"/>
                </a:solidFill>
              </a:rPr>
              <a:t>Pre RFQ emittance*</a:t>
            </a:r>
          </a:p>
        </p:txBody>
      </p:sp>
      <p:sp>
        <p:nvSpPr>
          <p:cNvPr id="53" name="TextBox 52"/>
          <p:cNvSpPr txBox="1"/>
          <p:nvPr/>
        </p:nvSpPr>
        <p:spPr>
          <a:xfrm>
            <a:off x="8048444" y="2355440"/>
            <a:ext cx="2611989" cy="646331"/>
          </a:xfrm>
          <a:prstGeom prst="rect">
            <a:avLst/>
          </a:prstGeom>
          <a:noFill/>
        </p:spPr>
        <p:txBody>
          <a:bodyPr wrap="square" rtlCol="0">
            <a:spAutoFit/>
          </a:bodyPr>
          <a:lstStyle/>
          <a:p>
            <a:r>
              <a:rPr lang="en-US" dirty="0">
                <a:solidFill>
                  <a:srgbClr val="FF0000"/>
                </a:solidFill>
              </a:rPr>
              <a:t>Emittance trans. and profiles. </a:t>
            </a:r>
          </a:p>
        </p:txBody>
      </p:sp>
      <p:cxnSp>
        <p:nvCxnSpPr>
          <p:cNvPr id="54" name="Straight Connector 53"/>
          <p:cNvCxnSpPr/>
          <p:nvPr/>
        </p:nvCxnSpPr>
        <p:spPr bwMode="auto">
          <a:xfrm flipH="1">
            <a:off x="4400550" y="1587501"/>
            <a:ext cx="6350" cy="1253335"/>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TextBox 55"/>
          <p:cNvSpPr txBox="1"/>
          <p:nvPr/>
        </p:nvSpPr>
        <p:spPr>
          <a:xfrm>
            <a:off x="4191000" y="2773038"/>
            <a:ext cx="3575050" cy="369332"/>
          </a:xfrm>
          <a:prstGeom prst="rect">
            <a:avLst/>
          </a:prstGeom>
          <a:noFill/>
        </p:spPr>
        <p:txBody>
          <a:bodyPr wrap="square" rtlCol="0">
            <a:spAutoFit/>
          </a:bodyPr>
          <a:lstStyle/>
          <a:p>
            <a:r>
              <a:rPr lang="en-US" dirty="0">
                <a:solidFill>
                  <a:srgbClr val="FF0000"/>
                </a:solidFill>
              </a:rPr>
              <a:t>Pre RFQ current</a:t>
            </a:r>
          </a:p>
        </p:txBody>
      </p:sp>
      <p:sp>
        <p:nvSpPr>
          <p:cNvPr id="59" name="TextBox 58"/>
          <p:cNvSpPr txBox="1"/>
          <p:nvPr/>
        </p:nvSpPr>
        <p:spPr>
          <a:xfrm>
            <a:off x="7024245" y="728914"/>
            <a:ext cx="2246034" cy="369332"/>
          </a:xfrm>
          <a:prstGeom prst="rect">
            <a:avLst/>
          </a:prstGeom>
          <a:noFill/>
        </p:spPr>
        <p:txBody>
          <a:bodyPr wrap="square" rtlCol="0">
            <a:spAutoFit/>
          </a:bodyPr>
          <a:lstStyle/>
          <a:p>
            <a:r>
              <a:rPr lang="en-US" dirty="0">
                <a:solidFill>
                  <a:srgbClr val="FF0000"/>
                </a:solidFill>
              </a:rPr>
              <a:t>Currents and BPM</a:t>
            </a:r>
          </a:p>
        </p:txBody>
      </p:sp>
      <p:sp>
        <p:nvSpPr>
          <p:cNvPr id="60" name="TextBox 59"/>
          <p:cNvSpPr txBox="1"/>
          <p:nvPr/>
        </p:nvSpPr>
        <p:spPr>
          <a:xfrm>
            <a:off x="9487894" y="1393521"/>
            <a:ext cx="1040406" cy="369332"/>
          </a:xfrm>
          <a:prstGeom prst="rect">
            <a:avLst/>
          </a:prstGeom>
          <a:noFill/>
        </p:spPr>
        <p:txBody>
          <a:bodyPr wrap="square" rtlCol="0">
            <a:spAutoFit/>
          </a:bodyPr>
          <a:lstStyle/>
          <a:p>
            <a:r>
              <a:rPr lang="en-US" dirty="0">
                <a:solidFill>
                  <a:srgbClr val="FF0000"/>
                </a:solidFill>
              </a:rPr>
              <a:t>Current</a:t>
            </a:r>
          </a:p>
        </p:txBody>
      </p:sp>
      <p:cxnSp>
        <p:nvCxnSpPr>
          <p:cNvPr id="67" name="Straight Connector 66"/>
          <p:cNvCxnSpPr/>
          <p:nvPr/>
        </p:nvCxnSpPr>
        <p:spPr bwMode="auto">
          <a:xfrm>
            <a:off x="7826116" y="1098246"/>
            <a:ext cx="0" cy="489254"/>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p:cNvCxnSpPr/>
          <p:nvPr/>
        </p:nvCxnSpPr>
        <p:spPr bwMode="auto">
          <a:xfrm>
            <a:off x="7445116" y="1098246"/>
            <a:ext cx="0" cy="489254"/>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5">
            <a:extLst>
              <a:ext uri="{FF2B5EF4-FFF2-40B4-BE49-F238E27FC236}">
                <a16:creationId xmlns:a16="http://schemas.microsoft.com/office/drawing/2014/main" id="{FB331CB5-5E00-4BFC-883B-F7DA37069AA4}"/>
              </a:ext>
            </a:extLst>
          </p:cNvPr>
          <p:cNvSpPr txBox="1"/>
          <p:nvPr/>
        </p:nvSpPr>
        <p:spPr>
          <a:xfrm>
            <a:off x="178791" y="5083028"/>
            <a:ext cx="9343506" cy="646331"/>
          </a:xfrm>
          <a:prstGeom prst="rect">
            <a:avLst/>
          </a:prstGeom>
          <a:noFill/>
        </p:spPr>
        <p:txBody>
          <a:bodyPr wrap="square" rtlCol="0">
            <a:spAutoFit/>
          </a:bodyPr>
          <a:lstStyle/>
          <a:p>
            <a:r>
              <a:rPr lang="en-US" b="1" dirty="0">
                <a:solidFill>
                  <a:srgbClr val="FF0000"/>
                </a:solidFill>
              </a:rPr>
              <a:t>Present step</a:t>
            </a:r>
            <a:r>
              <a:rPr lang="en-US" b="1" dirty="0"/>
              <a:t>: Beam at high current 40-55 mA proton  @ 50 keV used as probe beam. The source PE is 4.5 mm radius. </a:t>
            </a:r>
          </a:p>
        </p:txBody>
      </p:sp>
      <p:sp>
        <p:nvSpPr>
          <p:cNvPr id="34" name="Right Arrow 36">
            <a:extLst>
              <a:ext uri="{FF2B5EF4-FFF2-40B4-BE49-F238E27FC236}">
                <a16:creationId xmlns:a16="http://schemas.microsoft.com/office/drawing/2014/main" id="{F05FA607-77CC-4659-B579-7B753C3FFDDE}"/>
              </a:ext>
            </a:extLst>
          </p:cNvPr>
          <p:cNvSpPr/>
          <p:nvPr/>
        </p:nvSpPr>
        <p:spPr bwMode="auto">
          <a:xfrm>
            <a:off x="267354" y="5699485"/>
            <a:ext cx="649133" cy="20869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pitchFamily="34" charset="0"/>
            </a:endParaRPr>
          </a:p>
        </p:txBody>
      </p:sp>
      <p:sp>
        <p:nvSpPr>
          <p:cNvPr id="44" name="Rectangle 37">
            <a:extLst>
              <a:ext uri="{FF2B5EF4-FFF2-40B4-BE49-F238E27FC236}">
                <a16:creationId xmlns:a16="http://schemas.microsoft.com/office/drawing/2014/main" id="{93C9BEBC-C7AE-4700-9FCE-9DA3E163E122}"/>
              </a:ext>
            </a:extLst>
          </p:cNvPr>
          <p:cNvSpPr/>
          <p:nvPr/>
        </p:nvSpPr>
        <p:spPr>
          <a:xfrm>
            <a:off x="1050524" y="5668386"/>
            <a:ext cx="6679714" cy="338554"/>
          </a:xfrm>
          <a:prstGeom prst="rect">
            <a:avLst/>
          </a:prstGeom>
        </p:spPr>
        <p:txBody>
          <a:bodyPr wrap="none">
            <a:spAutoFit/>
          </a:bodyPr>
          <a:lstStyle/>
          <a:p>
            <a:r>
              <a:rPr lang="en-US" sz="1600" b="1" dirty="0"/>
              <a:t>From simulation RFQ can transmit &gt;95% with low mismatch at this condition.</a:t>
            </a:r>
            <a:endParaRPr lang="en-US" sz="1600" dirty="0"/>
          </a:p>
        </p:txBody>
      </p:sp>
      <p:sp>
        <p:nvSpPr>
          <p:cNvPr id="46" name="Right Arrow 38">
            <a:extLst>
              <a:ext uri="{FF2B5EF4-FFF2-40B4-BE49-F238E27FC236}">
                <a16:creationId xmlns:a16="http://schemas.microsoft.com/office/drawing/2014/main" id="{A513FD7F-8FC9-4D72-A6D3-8B128C6B353B}"/>
              </a:ext>
            </a:extLst>
          </p:cNvPr>
          <p:cNvSpPr/>
          <p:nvPr/>
        </p:nvSpPr>
        <p:spPr bwMode="auto">
          <a:xfrm>
            <a:off x="267354" y="6094550"/>
            <a:ext cx="649133" cy="20869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pitchFamily="34" charset="0"/>
            </a:endParaRPr>
          </a:p>
        </p:txBody>
      </p:sp>
      <mc:AlternateContent xmlns:mc="http://schemas.openxmlformats.org/markup-compatibility/2006" xmlns:a14="http://schemas.microsoft.com/office/drawing/2010/main">
        <mc:Choice Requires="a14">
          <p:sp>
            <p:nvSpPr>
              <p:cNvPr id="47" name="Rectangle 39">
                <a:extLst>
                  <a:ext uri="{FF2B5EF4-FFF2-40B4-BE49-F238E27FC236}">
                    <a16:creationId xmlns:a16="http://schemas.microsoft.com/office/drawing/2014/main" id="{2EACB06E-709D-42FF-89DF-1ADD5EEF7D22}"/>
                  </a:ext>
                </a:extLst>
              </p:cNvPr>
              <p:cNvSpPr/>
              <p:nvPr/>
            </p:nvSpPr>
            <p:spPr>
              <a:xfrm>
                <a:off x="1050523" y="6023699"/>
                <a:ext cx="8481929" cy="587790"/>
              </a:xfrm>
              <a:prstGeom prst="rect">
                <a:avLst/>
              </a:prstGeom>
            </p:spPr>
            <p:txBody>
              <a:bodyPr wrap="square">
                <a:spAutoFit/>
              </a:bodyPr>
              <a:lstStyle/>
              <a:p>
                <a:r>
                  <a:rPr lang="en-US" sz="1600" b="1" dirty="0"/>
                  <a:t>The proton fraction is not bad (</a:t>
                </a:r>
                <a:r>
                  <a:rPr lang="en-US" sz="1600" b="1" dirty="0">
                    <a:solidFill>
                      <a:srgbClr val="FF0000"/>
                    </a:solidFill>
                  </a:rPr>
                  <a:t>more than 70% ?</a:t>
                </a:r>
                <a:r>
                  <a:rPr lang="en-US" sz="1600" b="1" dirty="0"/>
                  <a:t>). Same fraction of </a:t>
                </a:r>
                <a14:m>
                  <m:oMath xmlns:m="http://schemas.openxmlformats.org/officeDocument/2006/math">
                    <m:sSubSup>
                      <m:sSubSupPr>
                        <m:ctrlPr>
                          <a:rPr lang="en-US" sz="1600" b="1" i="1">
                            <a:latin typeface="Cambria Math" panose="02040503050406030204" pitchFamily="18" charset="0"/>
                          </a:rPr>
                        </m:ctrlPr>
                      </m:sSubSupPr>
                      <m:e>
                        <m:r>
                          <a:rPr lang="en-US" sz="1600" b="1" i="1">
                            <a:latin typeface="Cambria Math" panose="02040503050406030204" pitchFamily="18" charset="0"/>
                          </a:rPr>
                          <m:t>𝑯</m:t>
                        </m:r>
                      </m:e>
                      <m:sub>
                        <m:r>
                          <a:rPr lang="en-US" sz="1600" b="1" i="1">
                            <a:latin typeface="Cambria Math" panose="02040503050406030204" pitchFamily="18" charset="0"/>
                          </a:rPr>
                          <m:t>𝟐</m:t>
                        </m:r>
                      </m:sub>
                      <m:sup>
                        <m:r>
                          <a:rPr lang="en-US" sz="1600" b="1" i="1">
                            <a:latin typeface="Cambria Math" panose="02040503050406030204" pitchFamily="18" charset="0"/>
                          </a:rPr>
                          <m:t>+</m:t>
                        </m:r>
                      </m:sup>
                    </m:sSubSup>
                  </m:oMath>
                </a14:m>
                <a:r>
                  <a:rPr lang="en-US" sz="1600" b="1" dirty="0"/>
                  <a:t> needs to be taken into account in the experimental transmission measurement.</a:t>
                </a:r>
              </a:p>
            </p:txBody>
          </p:sp>
        </mc:Choice>
        <mc:Fallback xmlns="">
          <p:sp>
            <p:nvSpPr>
              <p:cNvPr id="47" name="Rectangle 39">
                <a:extLst>
                  <a:ext uri="{FF2B5EF4-FFF2-40B4-BE49-F238E27FC236}">
                    <a16:creationId xmlns:a16="http://schemas.microsoft.com/office/drawing/2014/main" id="{2EACB06E-709D-42FF-89DF-1ADD5EEF7D22}"/>
                  </a:ext>
                </a:extLst>
              </p:cNvPr>
              <p:cNvSpPr>
                <a:spLocks noRot="1" noChangeAspect="1" noMove="1" noResize="1" noEditPoints="1" noAdjustHandles="1" noChangeArrowheads="1" noChangeShapeType="1" noTextEdit="1"/>
              </p:cNvSpPr>
              <p:nvPr/>
            </p:nvSpPr>
            <p:spPr>
              <a:xfrm>
                <a:off x="1050523" y="6023699"/>
                <a:ext cx="8481929" cy="587790"/>
              </a:xfrm>
              <a:prstGeom prst="rect">
                <a:avLst/>
              </a:prstGeom>
              <a:blipFill>
                <a:blip r:embed="rId4"/>
                <a:stretch>
                  <a:fillRect l="-359" t="-2062" b="-12371"/>
                </a:stretch>
              </a:blipFill>
            </p:spPr>
            <p:txBody>
              <a:bodyPr/>
              <a:lstStyle/>
              <a:p>
                <a:r>
                  <a:rPr lang="en-US">
                    <a:noFill/>
                  </a:rPr>
                  <a:t> </a:t>
                </a:r>
              </a:p>
            </p:txBody>
          </p:sp>
        </mc:Fallback>
      </mc:AlternateContent>
      <p:sp>
        <p:nvSpPr>
          <p:cNvPr id="7" name="Parentesi graffa chiusa 6">
            <a:extLst>
              <a:ext uri="{FF2B5EF4-FFF2-40B4-BE49-F238E27FC236}">
                <a16:creationId xmlns:a16="http://schemas.microsoft.com/office/drawing/2014/main" id="{EA637E62-25CA-468C-97C9-3023B39D0CC2}"/>
              </a:ext>
            </a:extLst>
          </p:cNvPr>
          <p:cNvSpPr/>
          <p:nvPr/>
        </p:nvSpPr>
        <p:spPr>
          <a:xfrm>
            <a:off x="9435158" y="5346073"/>
            <a:ext cx="451021" cy="11368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asellaDiTesto 7">
            <a:extLst>
              <a:ext uri="{FF2B5EF4-FFF2-40B4-BE49-F238E27FC236}">
                <a16:creationId xmlns:a16="http://schemas.microsoft.com/office/drawing/2014/main" id="{FE956394-23BF-4F60-960F-E5364B22EC8B}"/>
              </a:ext>
            </a:extLst>
          </p:cNvPr>
          <p:cNvSpPr txBox="1"/>
          <p:nvPr/>
        </p:nvSpPr>
        <p:spPr>
          <a:xfrm>
            <a:off x="9960320" y="5699485"/>
            <a:ext cx="1058944" cy="369332"/>
          </a:xfrm>
          <a:prstGeom prst="rect">
            <a:avLst/>
          </a:prstGeom>
          <a:noFill/>
        </p:spPr>
        <p:txBody>
          <a:bodyPr wrap="none" rtlCol="0">
            <a:spAutoFit/>
          </a:bodyPr>
          <a:lstStyle/>
          <a:p>
            <a:r>
              <a:rPr lang="en-US" dirty="0"/>
              <a:t>Last Slide</a:t>
            </a:r>
          </a:p>
        </p:txBody>
      </p:sp>
      <p:sp>
        <p:nvSpPr>
          <p:cNvPr id="48" name="Parentesi graffa chiusa 47">
            <a:extLst>
              <a:ext uri="{FF2B5EF4-FFF2-40B4-BE49-F238E27FC236}">
                <a16:creationId xmlns:a16="http://schemas.microsoft.com/office/drawing/2014/main" id="{B9BD065A-303E-426E-B3DB-18363E125248}"/>
              </a:ext>
            </a:extLst>
          </p:cNvPr>
          <p:cNvSpPr/>
          <p:nvPr/>
        </p:nvSpPr>
        <p:spPr>
          <a:xfrm>
            <a:off x="9575013" y="3291293"/>
            <a:ext cx="451021" cy="11368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CasellaDiTesto 54">
            <a:extLst>
              <a:ext uri="{FF2B5EF4-FFF2-40B4-BE49-F238E27FC236}">
                <a16:creationId xmlns:a16="http://schemas.microsoft.com/office/drawing/2014/main" id="{0874A41B-EB43-4365-9203-7A013EBF756C}"/>
              </a:ext>
            </a:extLst>
          </p:cNvPr>
          <p:cNvSpPr txBox="1"/>
          <p:nvPr/>
        </p:nvSpPr>
        <p:spPr>
          <a:xfrm>
            <a:off x="10100175" y="3644705"/>
            <a:ext cx="1669816" cy="646331"/>
          </a:xfrm>
          <a:prstGeom prst="rect">
            <a:avLst/>
          </a:prstGeom>
          <a:noFill/>
        </p:spPr>
        <p:txBody>
          <a:bodyPr wrap="none" rtlCol="0">
            <a:spAutoFit/>
          </a:bodyPr>
          <a:lstStyle/>
          <a:p>
            <a:r>
              <a:rPr lang="en-US" dirty="0"/>
              <a:t>Remaining part </a:t>
            </a:r>
          </a:p>
          <a:p>
            <a:r>
              <a:rPr lang="en-US" dirty="0"/>
              <a:t>of the talk</a:t>
            </a:r>
          </a:p>
        </p:txBody>
      </p:sp>
    </p:spTree>
    <p:extLst>
      <p:ext uri="{BB962C8B-B14F-4D97-AF65-F5344CB8AC3E}">
        <p14:creationId xmlns:p14="http://schemas.microsoft.com/office/powerpoint/2010/main" val="3220858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953000" y="6446658"/>
            <a:ext cx="55003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anose="020B0604020202020204" pitchFamily="34" charset="0"/>
                <a:ea typeface="ＭＳ Ｐゴシック" panose="020B0600070205080204" pitchFamily="34" charset="-128"/>
                <a:cs typeface="Arial" panose="020B0604020202020204" pitchFamily="34" charset="0"/>
              </a:defRPr>
            </a:lvl1pPr>
            <a:lvl2pPr marL="4572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9144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3716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8288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2860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7432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2004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6576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fld id="{8DA11B7F-2F41-45BD-8D8D-57392D9CCC8A}" type="slidenum">
              <a:rPr lang="en-US" smtClean="0"/>
              <a:pPr/>
              <a:t>25</a:t>
            </a:fld>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270346" y="213024"/>
                <a:ext cx="9422859" cy="584775"/>
              </a:xfrm>
              <a:prstGeom prst="rect">
                <a:avLst/>
              </a:prstGeom>
              <a:noFill/>
            </p:spPr>
            <p:txBody>
              <a:bodyPr wrap="square" rtlCol="0">
                <a:spAutoFit/>
              </a:bodyPr>
              <a:lstStyle/>
              <a:p>
                <a:pPr algn="just"/>
                <a:r>
                  <a:rPr lang="en-US" sz="1600" dirty="0"/>
                  <a:t>MEBT has a relatively good energy selection. It  separates the </a:t>
                </a:r>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𝐻</m:t>
                        </m:r>
                      </m:e>
                      <m:sub>
                        <m:r>
                          <a:rPr lang="en-US" sz="1600" i="1">
                            <a:latin typeface="Cambria Math" panose="02040503050406030204" pitchFamily="18" charset="0"/>
                          </a:rPr>
                          <m:t>2</m:t>
                        </m:r>
                      </m:sub>
                      <m:sup>
                        <m:r>
                          <a:rPr lang="en-US" sz="1600" i="1">
                            <a:latin typeface="Cambria Math" panose="02040503050406030204" pitchFamily="18" charset="0"/>
                          </a:rPr>
                          <m:t>+</m:t>
                        </m:r>
                      </m:sup>
                    </m:sSubSup>
                  </m:oMath>
                </a14:m>
                <a:r>
                  <a:rPr lang="en-US" sz="1600" dirty="0"/>
                  <a:t>, the not accelerated particles from the main H+ beam at the D-plate.  But a not negligible part of them will be transmitted through the RFQ.</a:t>
                </a:r>
              </a:p>
            </p:txBody>
          </p:sp>
        </mc:Choice>
        <mc:Fallback xmlns="">
          <p:sp>
            <p:nvSpPr>
              <p:cNvPr id="3" name="TextBox 2"/>
              <p:cNvSpPr txBox="1">
                <a:spLocks noRot="1" noChangeAspect="1" noMove="1" noResize="1" noEditPoints="1" noAdjustHandles="1" noChangeArrowheads="1" noChangeShapeType="1" noTextEdit="1"/>
              </p:cNvSpPr>
              <p:nvPr/>
            </p:nvSpPr>
            <p:spPr>
              <a:xfrm>
                <a:off x="1270346" y="213024"/>
                <a:ext cx="9422859" cy="584775"/>
              </a:xfrm>
              <a:prstGeom prst="rect">
                <a:avLst/>
              </a:prstGeom>
              <a:blipFill>
                <a:blip r:embed="rId2"/>
                <a:stretch>
                  <a:fillRect l="-323" t="-3125" r="-388" b="-12500"/>
                </a:stretch>
              </a:blipFill>
            </p:spPr>
            <p:txBody>
              <a:bodyPr/>
              <a:lstStyle/>
              <a:p>
                <a:r>
                  <a:rPr lang="en-US">
                    <a:noFill/>
                  </a:rPr>
                  <a:t> </a:t>
                </a:r>
              </a:p>
            </p:txBody>
          </p:sp>
        </mc:Fallback>
      </mc:AlternateContent>
      <p:grpSp>
        <p:nvGrpSpPr>
          <p:cNvPr id="36" name="Group 35"/>
          <p:cNvGrpSpPr/>
          <p:nvPr/>
        </p:nvGrpSpPr>
        <p:grpSpPr>
          <a:xfrm>
            <a:off x="978844" y="883508"/>
            <a:ext cx="10000133" cy="5733761"/>
            <a:chOff x="1246465" y="2419580"/>
            <a:chExt cx="7190565" cy="3834658"/>
          </a:xfrm>
        </p:grpSpPr>
        <p:pic>
          <p:nvPicPr>
            <p:cNvPr id="8" name="Picture 7"/>
            <p:cNvPicPr>
              <a:picLocks noChangeAspect="1"/>
            </p:cNvPicPr>
            <p:nvPr/>
          </p:nvPicPr>
          <p:blipFill rotWithShape="1">
            <a:blip r:embed="rId3"/>
            <a:srcRect r="3780"/>
            <a:stretch/>
          </p:blipFill>
          <p:spPr>
            <a:xfrm>
              <a:off x="1434751" y="2419580"/>
              <a:ext cx="6387645" cy="1953350"/>
            </a:xfrm>
            <a:prstGeom prst="rect">
              <a:avLst/>
            </a:prstGeom>
          </p:spPr>
        </p:pic>
        <p:pic>
          <p:nvPicPr>
            <p:cNvPr id="2" name="Picture 1"/>
            <p:cNvPicPr>
              <a:picLocks noChangeAspect="1"/>
            </p:cNvPicPr>
            <p:nvPr/>
          </p:nvPicPr>
          <p:blipFill rotWithShape="1">
            <a:blip r:embed="rId4"/>
            <a:srcRect r="4467"/>
            <a:stretch/>
          </p:blipFill>
          <p:spPr>
            <a:xfrm>
              <a:off x="1246465" y="4399880"/>
              <a:ext cx="6820463" cy="1854358"/>
            </a:xfrm>
            <a:prstGeom prst="rect">
              <a:avLst/>
            </a:prstGeom>
          </p:spPr>
        </p:pic>
        <p:sp>
          <p:nvSpPr>
            <p:cNvPr id="13" name="TextBox 12"/>
            <p:cNvSpPr txBox="1"/>
            <p:nvPr/>
          </p:nvSpPr>
          <p:spPr>
            <a:xfrm>
              <a:off x="1921807" y="2591377"/>
              <a:ext cx="2104338" cy="338554"/>
            </a:xfrm>
            <a:prstGeom prst="rect">
              <a:avLst/>
            </a:prstGeom>
            <a:noFill/>
          </p:spPr>
          <p:txBody>
            <a:bodyPr wrap="square" rtlCol="0">
              <a:spAutoFit/>
            </a:bodyPr>
            <a:lstStyle/>
            <a:p>
              <a:r>
                <a:rPr lang="en-US" sz="1600" dirty="0"/>
                <a:t>LEBT </a:t>
              </a:r>
            </a:p>
          </p:txBody>
        </p:sp>
        <p:sp>
          <p:nvSpPr>
            <p:cNvPr id="14" name="TextBox 13"/>
            <p:cNvSpPr txBox="1"/>
            <p:nvPr/>
          </p:nvSpPr>
          <p:spPr>
            <a:xfrm>
              <a:off x="3701876" y="2618327"/>
              <a:ext cx="2104338" cy="338554"/>
            </a:xfrm>
            <a:prstGeom prst="rect">
              <a:avLst/>
            </a:prstGeom>
            <a:noFill/>
          </p:spPr>
          <p:txBody>
            <a:bodyPr wrap="square" rtlCol="0">
              <a:spAutoFit/>
            </a:bodyPr>
            <a:lstStyle/>
            <a:p>
              <a:r>
                <a:rPr lang="en-US" sz="1600" dirty="0"/>
                <a:t>RFQ</a:t>
              </a:r>
            </a:p>
          </p:txBody>
        </p:sp>
        <p:sp>
          <p:nvSpPr>
            <p:cNvPr id="15" name="TextBox 14"/>
            <p:cNvSpPr txBox="1"/>
            <p:nvPr/>
          </p:nvSpPr>
          <p:spPr>
            <a:xfrm>
              <a:off x="5520535" y="2591377"/>
              <a:ext cx="2104338" cy="338554"/>
            </a:xfrm>
            <a:prstGeom prst="rect">
              <a:avLst/>
            </a:prstGeom>
            <a:noFill/>
          </p:spPr>
          <p:txBody>
            <a:bodyPr wrap="square" rtlCol="0">
              <a:spAutoFit/>
            </a:bodyPr>
            <a:lstStyle/>
            <a:p>
              <a:r>
                <a:rPr lang="en-US" sz="1600" dirty="0"/>
                <a:t>MEBT</a:t>
              </a:r>
            </a:p>
          </p:txBody>
        </p:sp>
        <p:sp>
          <p:nvSpPr>
            <p:cNvPr id="16" name="TextBox 15"/>
            <p:cNvSpPr txBox="1"/>
            <p:nvPr/>
          </p:nvSpPr>
          <p:spPr>
            <a:xfrm>
              <a:off x="6332692" y="2518310"/>
              <a:ext cx="2104338" cy="276999"/>
            </a:xfrm>
            <a:prstGeom prst="rect">
              <a:avLst/>
            </a:prstGeom>
            <a:noFill/>
          </p:spPr>
          <p:txBody>
            <a:bodyPr wrap="square" rtlCol="0">
              <a:spAutoFit/>
            </a:bodyPr>
            <a:lstStyle/>
            <a:p>
              <a:r>
                <a:rPr lang="en-US" sz="1200" dirty="0"/>
                <a:t>DPLATE</a:t>
              </a:r>
            </a:p>
          </p:txBody>
        </p:sp>
        <mc:AlternateContent xmlns:mc="http://schemas.openxmlformats.org/markup-compatibility/2006" xmlns:a14="http://schemas.microsoft.com/office/drawing/2010/main">
          <mc:Choice Requires="a14">
            <p:sp>
              <p:nvSpPr>
                <p:cNvPr id="17" name="TextBox 16"/>
                <p:cNvSpPr txBox="1"/>
                <p:nvPr/>
              </p:nvSpPr>
              <p:spPr>
                <a:xfrm>
                  <a:off x="1798807" y="3586449"/>
                  <a:ext cx="21043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𝐻</m:t>
                            </m:r>
                          </m:e>
                          <m:sub>
                            <m:r>
                              <a:rPr lang="en-US" sz="1600" i="1">
                                <a:latin typeface="Cambria Math" panose="02040503050406030204" pitchFamily="18" charset="0"/>
                              </a:rPr>
                              <m:t> </m:t>
                            </m:r>
                          </m:sub>
                          <m:sup>
                            <m:r>
                              <a:rPr lang="en-US" sz="1600" i="1">
                                <a:latin typeface="Cambria Math" panose="02040503050406030204" pitchFamily="18" charset="0"/>
                              </a:rPr>
                              <m:t>+</m:t>
                            </m:r>
                          </m:sup>
                        </m:sSubSup>
                      </m:oMath>
                    </m:oMathPara>
                  </a14:m>
                  <a:endParaRPr lang="en-US"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798807" y="3586449"/>
                  <a:ext cx="2104338" cy="33855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697690" y="5596420"/>
                  <a:ext cx="210433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𝐻</m:t>
                            </m:r>
                          </m:e>
                          <m:sub>
                            <m:r>
                              <a:rPr lang="en-US" sz="1600" i="1">
                                <a:latin typeface="Cambria Math" panose="02040503050406030204" pitchFamily="18" charset="0"/>
                              </a:rPr>
                              <m:t>2</m:t>
                            </m:r>
                          </m:sub>
                          <m:sup>
                            <m:r>
                              <a:rPr lang="en-US" sz="1600" i="1">
                                <a:latin typeface="Cambria Math" panose="02040503050406030204" pitchFamily="18" charset="0"/>
                              </a:rPr>
                              <m:t>+</m:t>
                            </m:r>
                          </m:sup>
                        </m:sSubSup>
                      </m:oMath>
                    </m:oMathPara>
                  </a14:m>
                  <a:endParaRPr lang="en-US"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697690" y="5596420"/>
                  <a:ext cx="2104338" cy="338554"/>
                </a:xfrm>
                <a:prstGeom prst="rect">
                  <a:avLst/>
                </a:prstGeom>
                <a:blipFill rotWithShape="0">
                  <a:blip r:embed="rId7"/>
                  <a:stretch>
                    <a:fillRect/>
                  </a:stretch>
                </a:blipFill>
              </p:spPr>
              <p:txBody>
                <a:bodyPr/>
                <a:lstStyle/>
                <a:p>
                  <a:r>
                    <a:rPr lang="en-US">
                      <a:noFill/>
                    </a:rPr>
                    <a:t> </a:t>
                  </a:r>
                </a:p>
              </p:txBody>
            </p:sp>
          </mc:Fallback>
        </mc:AlternateContent>
        <p:cxnSp>
          <p:nvCxnSpPr>
            <p:cNvPr id="20" name="Straight Arrow Connector 19"/>
            <p:cNvCxnSpPr/>
            <p:nvPr/>
          </p:nvCxnSpPr>
          <p:spPr bwMode="auto">
            <a:xfrm flipV="1">
              <a:off x="5335929" y="5578997"/>
              <a:ext cx="789362" cy="5995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2" name="TextBox 21"/>
                <p:cNvSpPr txBox="1"/>
                <p:nvPr/>
              </p:nvSpPr>
              <p:spPr>
                <a:xfrm>
                  <a:off x="3560213" y="5471584"/>
                  <a:ext cx="1894483" cy="307777"/>
                </a:xfrm>
                <a:prstGeom prst="rect">
                  <a:avLst/>
                </a:prstGeom>
                <a:noFill/>
              </p:spPr>
              <p:txBody>
                <a:bodyPr wrap="square" rtlCol="0">
                  <a:spAutoFit/>
                </a:bodyPr>
                <a:lstStyle/>
                <a:p>
                  <a:r>
                    <a:rPr lang="en-US" sz="1400" dirty="0"/>
                    <a:t>Almost all </a:t>
                  </a:r>
                  <a14:m>
                    <m:oMath xmlns:m="http://schemas.openxmlformats.org/officeDocument/2006/math">
                      <m:sSubSup>
                        <m:sSubSupPr>
                          <m:ctrlPr>
                            <a:rPr lang="en-US" sz="1400" i="1">
                              <a:latin typeface="Cambria Math" panose="02040503050406030204" pitchFamily="18" charset="0"/>
                            </a:rPr>
                          </m:ctrlPr>
                        </m:sSubSupPr>
                        <m:e>
                          <m:r>
                            <a:rPr lang="en-US" sz="1400" i="1">
                              <a:latin typeface="Cambria Math" panose="02040503050406030204" pitchFamily="18" charset="0"/>
                            </a:rPr>
                            <m:t>𝐻</m:t>
                          </m:r>
                        </m:e>
                        <m:sub>
                          <m:r>
                            <a:rPr lang="en-US" sz="1400" i="1">
                              <a:latin typeface="Cambria Math" panose="02040503050406030204" pitchFamily="18" charset="0"/>
                            </a:rPr>
                            <m:t>2</m:t>
                          </m:r>
                        </m:sub>
                        <m:sup>
                          <m:r>
                            <a:rPr lang="en-US" sz="1400" i="1">
                              <a:latin typeface="Cambria Math" panose="02040503050406030204" pitchFamily="18" charset="0"/>
                            </a:rPr>
                            <m:t>+</m:t>
                          </m:r>
                        </m:sup>
                      </m:sSubSup>
                    </m:oMath>
                  </a14:m>
                  <a:r>
                    <a:rPr lang="en-US" sz="1400" dirty="0"/>
                    <a:t> is lost</a:t>
                  </a:r>
                </a:p>
              </p:txBody>
            </p:sp>
          </mc:Choice>
          <mc:Fallback xmlns="">
            <p:sp>
              <p:nvSpPr>
                <p:cNvPr id="22" name="TextBox 21"/>
                <p:cNvSpPr txBox="1">
                  <a:spLocks noRot="1" noChangeAspect="1" noMove="1" noResize="1" noEditPoints="1" noAdjustHandles="1" noChangeArrowheads="1" noChangeShapeType="1" noTextEdit="1"/>
                </p:cNvSpPr>
                <p:nvPr/>
              </p:nvSpPr>
              <p:spPr>
                <a:xfrm>
                  <a:off x="3560213" y="5471584"/>
                  <a:ext cx="1894483" cy="307777"/>
                </a:xfrm>
                <a:prstGeom prst="rect">
                  <a:avLst/>
                </a:prstGeom>
                <a:blipFill rotWithShape="0">
                  <a:blip r:embed="rId8"/>
                  <a:stretch>
                    <a:fillRect l="-1007" t="-4000" b="-20000"/>
                  </a:stretch>
                </a:blipFill>
              </p:spPr>
              <p:txBody>
                <a:bodyPr/>
                <a:lstStyle/>
                <a:p>
                  <a:r>
                    <a:rPr lang="en-US">
                      <a:noFill/>
                    </a:rPr>
                    <a:t> </a:t>
                  </a:r>
                </a:p>
              </p:txBody>
            </p:sp>
          </mc:Fallback>
        </mc:AlternateContent>
        <p:cxnSp>
          <p:nvCxnSpPr>
            <p:cNvPr id="26" name="Straight Connector 25"/>
            <p:cNvCxnSpPr/>
            <p:nvPr/>
          </p:nvCxnSpPr>
          <p:spPr bwMode="auto">
            <a:xfrm flipV="1">
              <a:off x="6169306" y="2591377"/>
              <a:ext cx="23186" cy="3365282"/>
            </a:xfrm>
            <a:prstGeom prst="line">
              <a:avLst/>
            </a:prstGeom>
            <a:solidFill>
              <a:schemeClr val="accent1"/>
            </a:solidFill>
            <a:ln w="285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7277579" y="3014940"/>
              <a:ext cx="772234" cy="307777"/>
            </a:xfrm>
            <a:prstGeom prst="rect">
              <a:avLst/>
            </a:prstGeom>
            <a:solidFill>
              <a:schemeClr val="bg1"/>
            </a:solidFill>
          </p:spPr>
          <p:txBody>
            <a:bodyPr wrap="square" rtlCol="0">
              <a:spAutoFit/>
            </a:bodyPr>
            <a:lstStyle/>
            <a:p>
              <a:r>
                <a:rPr lang="en-US" sz="1400" dirty="0"/>
                <a:t>LPBD</a:t>
              </a:r>
            </a:p>
          </p:txBody>
        </p:sp>
        <p:sp>
          <p:nvSpPr>
            <p:cNvPr id="35" name="TextBox 34"/>
            <p:cNvSpPr txBox="1"/>
            <p:nvPr/>
          </p:nvSpPr>
          <p:spPr>
            <a:xfrm>
              <a:off x="3763074" y="4753318"/>
              <a:ext cx="3935071" cy="338554"/>
            </a:xfrm>
            <a:prstGeom prst="rect">
              <a:avLst/>
            </a:prstGeom>
            <a:noFill/>
          </p:spPr>
          <p:txBody>
            <a:bodyPr wrap="square" rtlCol="0">
              <a:spAutoFit/>
            </a:bodyPr>
            <a:lstStyle/>
            <a:p>
              <a:r>
                <a:rPr lang="en-US" sz="1600" dirty="0"/>
                <a:t>10% Transmission</a:t>
              </a:r>
            </a:p>
          </p:txBody>
        </p:sp>
      </p:grpSp>
    </p:spTree>
    <p:extLst>
      <p:ext uri="{BB962C8B-B14F-4D97-AF65-F5344CB8AC3E}">
        <p14:creationId xmlns:p14="http://schemas.microsoft.com/office/powerpoint/2010/main" val="3226581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magine 40">
            <a:extLst>
              <a:ext uri="{FF2B5EF4-FFF2-40B4-BE49-F238E27FC236}">
                <a16:creationId xmlns:a16="http://schemas.microsoft.com/office/drawing/2014/main" id="{87A0AF83-19E1-4C45-9E86-BE2E1A8FF1C4}"/>
              </a:ext>
            </a:extLst>
          </p:cNvPr>
          <p:cNvPicPr>
            <a:picLocks noChangeAspect="1"/>
          </p:cNvPicPr>
          <p:nvPr/>
        </p:nvPicPr>
        <p:blipFill>
          <a:blip r:embed="rId2"/>
          <a:stretch>
            <a:fillRect/>
          </a:stretch>
        </p:blipFill>
        <p:spPr>
          <a:xfrm>
            <a:off x="7264225" y="893882"/>
            <a:ext cx="4435271" cy="2223676"/>
          </a:xfrm>
          <a:prstGeom prst="rect">
            <a:avLst/>
          </a:prstGeom>
        </p:spPr>
      </p:pic>
      <p:sp>
        <p:nvSpPr>
          <p:cNvPr id="39" name="Triangolo isoscele 38">
            <a:extLst>
              <a:ext uri="{FF2B5EF4-FFF2-40B4-BE49-F238E27FC236}">
                <a16:creationId xmlns:a16="http://schemas.microsoft.com/office/drawing/2014/main" id="{15E79F0C-FEAB-4C69-93DE-E047909F09DC}"/>
              </a:ext>
            </a:extLst>
          </p:cNvPr>
          <p:cNvSpPr/>
          <p:nvPr/>
        </p:nvSpPr>
        <p:spPr>
          <a:xfrm rot="16200000">
            <a:off x="4361869" y="131095"/>
            <a:ext cx="1179038" cy="2364645"/>
          </a:xfrm>
          <a:prstGeom prst="triangle">
            <a:avLst>
              <a:gd name="adj" fmla="val 1000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p:cNvSpPr>
                <a:spLocks noGrp="1"/>
              </p:cNvSpPr>
              <p:nvPr>
                <p:ph type="title" idx="4294967295"/>
              </p:nvPr>
            </p:nvSpPr>
            <p:spPr>
              <a:xfrm>
                <a:off x="1211980" y="162369"/>
                <a:ext cx="9652580" cy="520957"/>
              </a:xfrm>
              <a:prstGeom prst="rect">
                <a:avLst/>
              </a:prstGeom>
            </p:spPr>
            <p:txBody>
              <a:bodyPr/>
              <a:lstStyle/>
              <a:p>
                <a:r>
                  <a:rPr lang="en-US" sz="2800" b="1" dirty="0">
                    <a:solidFill>
                      <a:schemeClr val="accent1"/>
                    </a:solidFill>
                  </a:rPr>
                  <a:t>The </a:t>
                </a:r>
                <a14:m>
                  <m:oMath xmlns:m="http://schemas.openxmlformats.org/officeDocument/2006/math">
                    <m:sSubSup>
                      <m:sSubSupPr>
                        <m:ctrlPr>
                          <a:rPr lang="en-US" sz="2800" b="1" i="1">
                            <a:solidFill>
                              <a:schemeClr val="accent1"/>
                            </a:solidFill>
                            <a:latin typeface="Cambria Math" panose="02040503050406030204" pitchFamily="18" charset="0"/>
                          </a:rPr>
                        </m:ctrlPr>
                      </m:sSubSupPr>
                      <m:e>
                        <m:r>
                          <a:rPr lang="en-US" sz="2800" b="1" i="1">
                            <a:solidFill>
                              <a:schemeClr val="accent1"/>
                            </a:solidFill>
                            <a:latin typeface="Cambria Math" panose="02040503050406030204" pitchFamily="18" charset="0"/>
                          </a:rPr>
                          <m:t>𝑯</m:t>
                        </m:r>
                      </m:e>
                      <m:sub>
                        <m:r>
                          <a:rPr lang="en-US" sz="2800" b="1" i="1">
                            <a:solidFill>
                              <a:schemeClr val="accent1"/>
                            </a:solidFill>
                            <a:latin typeface="Cambria Math" panose="02040503050406030204" pitchFamily="18" charset="0"/>
                          </a:rPr>
                          <m:t>𝟐</m:t>
                        </m:r>
                      </m:sub>
                      <m:sup>
                        <m:r>
                          <a:rPr lang="en-US" sz="2800" b="1" i="1">
                            <a:solidFill>
                              <a:schemeClr val="accent1"/>
                            </a:solidFill>
                            <a:latin typeface="Cambria Math" panose="02040503050406030204" pitchFamily="18" charset="0"/>
                          </a:rPr>
                          <m:t>+</m:t>
                        </m:r>
                      </m:sup>
                    </m:sSubSup>
                  </m:oMath>
                </a14:m>
                <a:r>
                  <a:rPr lang="en-US" sz="2800" b="1" dirty="0">
                    <a:solidFill>
                      <a:schemeClr val="accent1"/>
                    </a:solidFill>
                  </a:rPr>
                  <a:t> will affect the experimental transmission</a:t>
                </a:r>
              </a:p>
            </p:txBody>
          </p:sp>
        </mc:Choice>
        <mc:Fallback xmlns="">
          <p:sp>
            <p:nvSpPr>
              <p:cNvPr id="2" name="Title 1"/>
              <p:cNvSpPr>
                <a:spLocks noGrp="1" noRot="1" noChangeAspect="1" noMove="1" noResize="1" noEditPoints="1" noAdjustHandles="1" noChangeArrowheads="1" noChangeShapeType="1" noTextEdit="1"/>
              </p:cNvSpPr>
              <p:nvPr>
                <p:ph type="title" idx="4294967295"/>
              </p:nvPr>
            </p:nvSpPr>
            <p:spPr>
              <a:xfrm>
                <a:off x="1211980" y="162369"/>
                <a:ext cx="9652580" cy="520957"/>
              </a:xfrm>
              <a:prstGeom prst="rect">
                <a:avLst/>
              </a:prstGeom>
              <a:blipFill>
                <a:blip r:embed="rId3"/>
                <a:stretch>
                  <a:fillRect l="-1327" t="-18824" b="-2705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4953000" y="6446658"/>
            <a:ext cx="55003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anose="020B0604020202020204" pitchFamily="34" charset="0"/>
                <a:ea typeface="ＭＳ Ｐゴシック" panose="020B0600070205080204" pitchFamily="34" charset="-128"/>
                <a:cs typeface="Arial" panose="020B0604020202020204" pitchFamily="34" charset="0"/>
              </a:defRPr>
            </a:lvl1pPr>
            <a:lvl2pPr marL="4572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9144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3716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8288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2860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7432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2004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6576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fld id="{8DA11B7F-2F41-45BD-8D8D-57392D9CCC8A}" type="slidenum">
              <a:rPr lang="en-US" smtClean="0"/>
              <a:pPr/>
              <a:t>26</a:t>
            </a:fld>
            <a:endParaRPr lang="en-US"/>
          </a:p>
        </p:txBody>
      </p:sp>
      <p:grpSp>
        <p:nvGrpSpPr>
          <p:cNvPr id="5" name="Group 4"/>
          <p:cNvGrpSpPr/>
          <p:nvPr/>
        </p:nvGrpSpPr>
        <p:grpSpPr>
          <a:xfrm>
            <a:off x="1713404" y="779657"/>
            <a:ext cx="9883435" cy="3724744"/>
            <a:chOff x="225313" y="1516268"/>
            <a:chExt cx="9417660" cy="3375874"/>
          </a:xfrm>
        </p:grpSpPr>
        <p:sp>
          <p:nvSpPr>
            <p:cNvPr id="7" name="Rounded Rectangle 6"/>
            <p:cNvSpPr/>
            <p:nvPr/>
          </p:nvSpPr>
          <p:spPr>
            <a:xfrm>
              <a:off x="4769932" y="1969864"/>
              <a:ext cx="437029" cy="1241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454125" y="1516268"/>
              <a:ext cx="0" cy="2038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38763" y="1516268"/>
              <a:ext cx="1457" cy="1566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54125" y="3562294"/>
              <a:ext cx="4108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63767" y="1516268"/>
              <a:ext cx="1458" cy="2042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2575560" y="2299278"/>
              <a:ext cx="186320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5313" y="2127392"/>
              <a:ext cx="2394438" cy="585794"/>
            </a:xfrm>
            <a:prstGeom prst="rect">
              <a:avLst/>
            </a:prstGeom>
            <a:noFill/>
          </p:spPr>
          <p:txBody>
            <a:bodyPr wrap="square" rtlCol="0">
              <a:spAutoFit/>
            </a:bodyPr>
            <a:lstStyle/>
            <a:p>
              <a:r>
                <a:rPr lang="en-US" dirty="0"/>
                <a:t>Longitudinal position of the LEBT ACCT</a:t>
              </a:r>
            </a:p>
          </p:txBody>
        </p:sp>
        <p:sp>
          <p:nvSpPr>
            <p:cNvPr id="14" name="TextBox 13"/>
            <p:cNvSpPr txBox="1"/>
            <p:nvPr/>
          </p:nvSpPr>
          <p:spPr>
            <a:xfrm>
              <a:off x="8074523" y="3553185"/>
              <a:ext cx="1568450" cy="1338957"/>
            </a:xfrm>
            <a:prstGeom prst="rect">
              <a:avLst/>
            </a:prstGeom>
            <a:noFill/>
          </p:spPr>
          <p:txBody>
            <a:bodyPr wrap="square" rtlCol="0">
              <a:spAutoFit/>
            </a:bodyPr>
            <a:lstStyle/>
            <a:p>
              <a:r>
                <a:rPr lang="en-US" dirty="0"/>
                <a:t>Injection point of the RFQ, Theoretical transmission starts here</a:t>
              </a:r>
            </a:p>
          </p:txBody>
        </p:sp>
        <p:cxnSp>
          <p:nvCxnSpPr>
            <p:cNvPr id="15" name="Straight Arrow Connector 14"/>
            <p:cNvCxnSpPr>
              <a:cxnSpLocks/>
            </p:cNvCxnSpPr>
            <p:nvPr/>
          </p:nvCxnSpPr>
          <p:spPr>
            <a:xfrm flipH="1" flipV="1">
              <a:off x="5871495" y="3375804"/>
              <a:ext cx="2276104" cy="8468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rot="16200000">
              <a:off x="4899979" y="3311348"/>
              <a:ext cx="502572" cy="142500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2330821" y="4222664"/>
              <a:ext cx="6246608" cy="585794"/>
            </a:xfrm>
            <a:prstGeom prst="rect">
              <a:avLst/>
            </a:prstGeom>
            <a:noFill/>
          </p:spPr>
          <p:txBody>
            <a:bodyPr wrap="square" rtlCol="0">
              <a:spAutoFit/>
            </a:bodyPr>
            <a:lstStyle/>
            <a:p>
              <a:r>
                <a:rPr lang="en-US" dirty="0">
                  <a:solidFill>
                    <a:srgbClr val="FF0000"/>
                  </a:solidFill>
                </a:rPr>
                <a:t>From the LEBT ACCT to the injection of the RFQ a not negligible amount of  H2+ is lost. 4 cm.</a:t>
              </a:r>
            </a:p>
          </p:txBody>
        </p:sp>
        <p:sp>
          <p:nvSpPr>
            <p:cNvPr id="18" name="TextBox 17"/>
            <p:cNvSpPr txBox="1"/>
            <p:nvPr/>
          </p:nvSpPr>
          <p:spPr>
            <a:xfrm>
              <a:off x="2854866" y="1521241"/>
              <a:ext cx="2394438" cy="334739"/>
            </a:xfrm>
            <a:prstGeom prst="rect">
              <a:avLst/>
            </a:prstGeom>
            <a:noFill/>
          </p:spPr>
          <p:txBody>
            <a:bodyPr wrap="square" rtlCol="0">
              <a:spAutoFit/>
            </a:bodyPr>
            <a:lstStyle/>
            <a:p>
              <a:r>
                <a:rPr lang="en-US" dirty="0"/>
                <a:t>RFQ cone</a:t>
              </a:r>
            </a:p>
          </p:txBody>
        </p:sp>
      </p:grpSp>
      <mc:AlternateContent xmlns:mc="http://schemas.openxmlformats.org/markup-compatibility/2006" xmlns:a14="http://schemas.microsoft.com/office/drawing/2010/main">
        <mc:Choice Requires="a14">
          <p:sp>
            <p:nvSpPr>
              <p:cNvPr id="19" name="TextBox 18"/>
              <p:cNvSpPr txBox="1"/>
              <p:nvPr/>
            </p:nvSpPr>
            <p:spPr>
              <a:xfrm>
                <a:off x="990922" y="4474048"/>
                <a:ext cx="2552759" cy="7209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𝑇</m:t>
                          </m:r>
                        </m:e>
                        <m:sub>
                          <m:r>
                            <a:rPr lang="it-IT" sz="2000" i="1">
                              <a:latin typeface="Cambria Math" panose="02040503050406030204" pitchFamily="18" charset="0"/>
                            </a:rPr>
                            <m:t>𝑒𝑥𝑝</m:t>
                          </m:r>
                        </m:sub>
                      </m:sSub>
                      <m:r>
                        <a:rPr lang="it-IT" sz="2000" i="1">
                          <a:latin typeface="Cambria Math" panose="02040503050406030204" pitchFamily="18" charset="0"/>
                        </a:rPr>
                        <m:t>=</m:t>
                      </m:r>
                      <m:f>
                        <m:fPr>
                          <m:ctrlPr>
                            <a:rPr lang="it-IT" sz="2000" i="1">
                              <a:latin typeface="Cambria Math" panose="02040503050406030204" pitchFamily="18" charset="0"/>
                            </a:rPr>
                          </m:ctrlPr>
                        </m:fPr>
                        <m:num>
                          <m:sSub>
                            <m:sSubPr>
                              <m:ctrlPr>
                                <a:rPr lang="it-IT" sz="2000" i="1">
                                  <a:latin typeface="Cambria Math" panose="02040503050406030204" pitchFamily="18" charset="0"/>
                                </a:rPr>
                              </m:ctrlPr>
                            </m:sSubPr>
                            <m:e>
                              <m:r>
                                <a:rPr lang="it-IT" sz="2000" i="1">
                                  <a:latin typeface="Cambria Math" panose="02040503050406030204" pitchFamily="18" charset="0"/>
                                </a:rPr>
                                <m:t>𝐼</m:t>
                              </m:r>
                            </m:e>
                            <m:sub>
                              <m:r>
                                <a:rPr lang="it-IT" sz="2000" i="1">
                                  <a:latin typeface="Cambria Math" panose="02040503050406030204" pitchFamily="18" charset="0"/>
                                </a:rPr>
                                <m:t>𝐿𝑃𝐵𝐷</m:t>
                              </m:r>
                            </m:sub>
                          </m:sSub>
                        </m:num>
                        <m:den>
                          <m:sSub>
                            <m:sSubPr>
                              <m:ctrlPr>
                                <a:rPr lang="it-IT" sz="2000" i="1">
                                  <a:latin typeface="Cambria Math" panose="02040503050406030204" pitchFamily="18" charset="0"/>
                                </a:rPr>
                              </m:ctrlPr>
                            </m:sSubPr>
                            <m:e>
                              <m:r>
                                <a:rPr lang="it-IT" sz="2000" i="1">
                                  <a:latin typeface="Cambria Math" panose="02040503050406030204" pitchFamily="18" charset="0"/>
                                </a:rPr>
                                <m:t>𝐼</m:t>
                              </m:r>
                            </m:e>
                            <m:sub>
                              <m:r>
                                <a:rPr lang="it-IT" sz="2000" i="1">
                                  <a:latin typeface="Cambria Math" panose="02040503050406030204" pitchFamily="18" charset="0"/>
                                </a:rPr>
                                <m:t>𝐿𝐸𝐵𝑇</m:t>
                              </m:r>
                              <m:r>
                                <a:rPr lang="it-IT" sz="2000" i="1">
                                  <a:latin typeface="Cambria Math" panose="02040503050406030204" pitchFamily="18" charset="0"/>
                                </a:rPr>
                                <m:t> </m:t>
                              </m:r>
                              <m:r>
                                <a:rPr lang="it-IT" sz="2000" i="1">
                                  <a:latin typeface="Cambria Math" panose="02040503050406030204" pitchFamily="18" charset="0"/>
                                </a:rPr>
                                <m:t>𝐴𝐶𝐶𝑇</m:t>
                              </m:r>
                            </m:sub>
                          </m:sSub>
                        </m:den>
                      </m:f>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990922" y="4474048"/>
                <a:ext cx="2552759" cy="72090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291768" y="4592282"/>
                <a:ext cx="6042550" cy="4548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𝐼</m:t>
                          </m:r>
                        </m:e>
                        <m:sub>
                          <m:r>
                            <a:rPr lang="it-IT" sz="2000" i="1">
                              <a:latin typeface="Cambria Math" panose="02040503050406030204" pitchFamily="18" charset="0"/>
                            </a:rPr>
                            <m:t>𝐿𝐸𝐵𝑇</m:t>
                          </m:r>
                          <m:r>
                            <a:rPr lang="it-IT" sz="2000" i="1">
                              <a:latin typeface="Cambria Math" panose="02040503050406030204" pitchFamily="18" charset="0"/>
                            </a:rPr>
                            <m:t> </m:t>
                          </m:r>
                          <m:r>
                            <a:rPr lang="it-IT" sz="2000" i="1">
                              <a:latin typeface="Cambria Math" panose="02040503050406030204" pitchFamily="18" charset="0"/>
                            </a:rPr>
                            <m:t>𝐴𝐶𝐶𝑇</m:t>
                          </m:r>
                        </m:sub>
                      </m:sSub>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𝐼</m:t>
                          </m:r>
                        </m:e>
                        <m:sub>
                          <m:sSup>
                            <m:sSupPr>
                              <m:ctrlPr>
                                <a:rPr lang="it-IT" sz="2000" i="1">
                                  <a:latin typeface="Cambria Math" panose="02040503050406030204" pitchFamily="18" charset="0"/>
                                </a:rPr>
                              </m:ctrlPr>
                            </m:sSupPr>
                            <m:e>
                              <m:r>
                                <a:rPr lang="it-IT" sz="2000" i="1">
                                  <a:latin typeface="Cambria Math" panose="02040503050406030204" pitchFamily="18" charset="0"/>
                                </a:rPr>
                                <m:t>𝐻</m:t>
                              </m:r>
                            </m:e>
                            <m:sup>
                              <m:r>
                                <a:rPr lang="it-IT" sz="2000" i="1">
                                  <a:latin typeface="Cambria Math" panose="02040503050406030204" pitchFamily="18" charset="0"/>
                                </a:rPr>
                                <m:t>+</m:t>
                              </m:r>
                            </m:sup>
                          </m:sSup>
                        </m:sub>
                      </m:sSub>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𝑠</m:t>
                          </m:r>
                        </m:e>
                        <m:sub>
                          <m:r>
                            <a:rPr lang="it-IT" sz="2000" i="1">
                              <a:latin typeface="Cambria Math" panose="02040503050406030204" pitchFamily="18" charset="0"/>
                            </a:rPr>
                            <m:t>𝐿𝐸𝐵𝑇</m:t>
                          </m:r>
                          <m:r>
                            <a:rPr lang="it-IT" sz="2000" i="1">
                              <a:latin typeface="Cambria Math" panose="02040503050406030204" pitchFamily="18" charset="0"/>
                            </a:rPr>
                            <m:t> </m:t>
                          </m:r>
                          <m:r>
                            <a:rPr lang="it-IT" sz="2000" i="1">
                              <a:latin typeface="Cambria Math" panose="02040503050406030204" pitchFamily="18" charset="0"/>
                            </a:rPr>
                            <m:t>𝐴𝐶𝐶𝑇</m:t>
                          </m:r>
                        </m:sub>
                      </m:sSub>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𝐼</m:t>
                          </m:r>
                        </m:e>
                        <m:sub>
                          <m:sSubSup>
                            <m:sSubSupPr>
                              <m:ctrlPr>
                                <a:rPr lang="it-IT" sz="2000" i="1">
                                  <a:latin typeface="Cambria Math" panose="02040503050406030204" pitchFamily="18" charset="0"/>
                                </a:rPr>
                              </m:ctrlPr>
                            </m:sSubSupPr>
                            <m:e>
                              <m:r>
                                <a:rPr lang="it-IT" sz="2000" i="1">
                                  <a:latin typeface="Cambria Math" panose="02040503050406030204" pitchFamily="18" charset="0"/>
                                </a:rPr>
                                <m:t>𝐻</m:t>
                              </m:r>
                            </m:e>
                            <m:sub>
                              <m:r>
                                <a:rPr lang="it-IT" sz="2000" i="1">
                                  <a:latin typeface="Cambria Math" panose="02040503050406030204" pitchFamily="18" charset="0"/>
                                </a:rPr>
                                <m:t>2</m:t>
                              </m:r>
                            </m:sub>
                            <m:sup>
                              <m:r>
                                <a:rPr lang="it-IT" sz="2000" i="1">
                                  <a:latin typeface="Cambria Math" panose="02040503050406030204" pitchFamily="18" charset="0"/>
                                </a:rPr>
                                <m:t>+</m:t>
                              </m:r>
                            </m:sup>
                          </m:sSubSup>
                        </m:sub>
                      </m:sSub>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𝑠</m:t>
                          </m:r>
                        </m:e>
                        <m:sub>
                          <m:r>
                            <a:rPr lang="it-IT" sz="2000" i="1">
                              <a:latin typeface="Cambria Math" panose="02040503050406030204" pitchFamily="18" charset="0"/>
                            </a:rPr>
                            <m:t>𝐿𝐸𝐵𝑇</m:t>
                          </m:r>
                          <m:r>
                            <a:rPr lang="it-IT" sz="2000" i="1">
                              <a:latin typeface="Cambria Math" panose="02040503050406030204" pitchFamily="18" charset="0"/>
                            </a:rPr>
                            <m:t> </m:t>
                          </m:r>
                          <m:r>
                            <a:rPr lang="it-IT" sz="2000" i="1">
                              <a:latin typeface="Cambria Math" panose="02040503050406030204" pitchFamily="18" charset="0"/>
                            </a:rPr>
                            <m:t>𝐴𝐶𝐶𝑇</m:t>
                          </m:r>
                        </m:sub>
                      </m:sSub>
                      <m:r>
                        <a:rPr lang="it-IT" sz="2000" i="1">
                          <a:latin typeface="Cambria Math" panose="02040503050406030204" pitchFamily="18" charset="0"/>
                        </a:rPr>
                        <m:t>)</m:t>
                      </m:r>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291768" y="4592282"/>
                <a:ext cx="6042550" cy="454868"/>
              </a:xfrm>
              <a:prstGeom prst="rect">
                <a:avLst/>
              </a:prstGeom>
              <a:blipFill>
                <a:blip r:embed="rId5"/>
                <a:stretch>
                  <a:fillRect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765909" y="5052330"/>
                <a:ext cx="405806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𝐼</m:t>
                          </m:r>
                        </m:e>
                        <m:sub>
                          <m:r>
                            <a:rPr lang="it-IT" sz="2000" i="1">
                              <a:latin typeface="Cambria Math" panose="02040503050406030204" pitchFamily="18" charset="0"/>
                            </a:rPr>
                            <m:t>𝐿𝑃𝐵𝐷</m:t>
                          </m:r>
                        </m:sub>
                      </m:sSub>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𝐼</m:t>
                          </m:r>
                        </m:e>
                        <m:sub>
                          <m:sSup>
                            <m:sSupPr>
                              <m:ctrlPr>
                                <a:rPr lang="it-IT" sz="2000" i="1">
                                  <a:latin typeface="Cambria Math" panose="02040503050406030204" pitchFamily="18" charset="0"/>
                                </a:rPr>
                              </m:ctrlPr>
                            </m:sSupPr>
                            <m:e>
                              <m:r>
                                <a:rPr lang="it-IT" sz="2000" i="1">
                                  <a:latin typeface="Cambria Math" panose="02040503050406030204" pitchFamily="18" charset="0"/>
                                </a:rPr>
                                <m:t>𝐻</m:t>
                              </m:r>
                            </m:e>
                            <m:sup>
                              <m:r>
                                <a:rPr lang="it-IT" sz="2000" i="1">
                                  <a:latin typeface="Cambria Math" panose="02040503050406030204" pitchFamily="18" charset="0"/>
                                </a:rPr>
                                <m:t>+</m:t>
                              </m:r>
                            </m:sup>
                          </m:sSup>
                        </m:sub>
                      </m:sSub>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𝑠</m:t>
                          </m:r>
                        </m:e>
                        <m:sub>
                          <m:r>
                            <a:rPr lang="it-IT" sz="2000" i="1">
                              <a:latin typeface="Cambria Math" panose="02040503050406030204" pitchFamily="18" charset="0"/>
                            </a:rPr>
                            <m:t>𝐿𝑃𝐵𝐷</m:t>
                          </m:r>
                        </m:sub>
                      </m:sSub>
                      <m:r>
                        <a:rPr lang="it-IT" sz="2000" i="1">
                          <a:latin typeface="Cambria Math" panose="02040503050406030204" pitchFamily="18" charset="0"/>
                        </a:rPr>
                        <m:t>)</m:t>
                      </m:r>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765909" y="5052330"/>
                <a:ext cx="4058069" cy="400110"/>
              </a:xfrm>
              <a:prstGeom prst="rect">
                <a:avLst/>
              </a:prstGeom>
              <a:blipFill>
                <a:blip r:embed="rId6"/>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847625" y="5276049"/>
                <a:ext cx="2552759" cy="7523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𝑇</m:t>
                          </m:r>
                        </m:e>
                        <m:sub>
                          <m:r>
                            <a:rPr lang="it-IT" sz="2000" i="1">
                              <a:latin typeface="Cambria Math" panose="02040503050406030204" pitchFamily="18" charset="0"/>
                            </a:rPr>
                            <m:t>𝑡h𝑒𝑜</m:t>
                          </m:r>
                        </m:sub>
                      </m:sSub>
                      <m:r>
                        <a:rPr lang="it-IT" sz="2000" i="1">
                          <a:latin typeface="Cambria Math" panose="02040503050406030204" pitchFamily="18" charset="0"/>
                        </a:rPr>
                        <m:t>=</m:t>
                      </m:r>
                      <m:f>
                        <m:fPr>
                          <m:ctrlPr>
                            <a:rPr lang="it-IT" sz="2000" i="1">
                              <a:latin typeface="Cambria Math" panose="02040503050406030204" pitchFamily="18" charset="0"/>
                            </a:rPr>
                          </m:ctrlPr>
                        </m:fPr>
                        <m:num>
                          <m:sSub>
                            <m:sSubPr>
                              <m:ctrlPr>
                                <a:rPr lang="it-IT" sz="2000" i="1">
                                  <a:latin typeface="Cambria Math" panose="02040503050406030204" pitchFamily="18" charset="0"/>
                                </a:rPr>
                              </m:ctrlPr>
                            </m:sSubPr>
                            <m:e>
                              <m:r>
                                <a:rPr lang="it-IT" sz="2000" i="1">
                                  <a:latin typeface="Cambria Math" panose="02040503050406030204" pitchFamily="18" charset="0"/>
                                </a:rPr>
                                <m:t>𝐼</m:t>
                              </m:r>
                            </m:e>
                            <m:sub>
                              <m:r>
                                <a:rPr lang="it-IT" sz="2000" i="1">
                                  <a:latin typeface="Cambria Math" panose="02040503050406030204" pitchFamily="18" charset="0"/>
                                </a:rPr>
                                <m:t>𝐿𝑃𝐵𝐷</m:t>
                              </m:r>
                            </m:sub>
                          </m:sSub>
                        </m:num>
                        <m:den>
                          <m:sSub>
                            <m:sSubPr>
                              <m:ctrlPr>
                                <a:rPr lang="it-IT" sz="2000" i="1">
                                  <a:latin typeface="Cambria Math" panose="02040503050406030204" pitchFamily="18" charset="0"/>
                                </a:rPr>
                              </m:ctrlPr>
                            </m:sSubPr>
                            <m:e>
                              <m:r>
                                <a:rPr lang="it-IT" sz="2000" i="1">
                                  <a:latin typeface="Cambria Math" panose="02040503050406030204" pitchFamily="18" charset="0"/>
                                </a:rPr>
                                <m:t>𝐼</m:t>
                              </m:r>
                            </m:e>
                            <m:sub>
                              <m:r>
                                <a:rPr lang="it-IT" sz="2000" i="1">
                                  <a:latin typeface="Cambria Math" panose="02040503050406030204" pitchFamily="18" charset="0"/>
                                </a:rPr>
                                <m:t>𝑅𝐹𝑄</m:t>
                              </m:r>
                            </m:sub>
                          </m:sSub>
                        </m:den>
                      </m:f>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47625" y="5276049"/>
                <a:ext cx="2552759" cy="75232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648475" y="5482946"/>
                <a:ext cx="4058069" cy="421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𝐼</m:t>
                          </m:r>
                        </m:e>
                        <m:sub>
                          <m:r>
                            <a:rPr lang="it-IT" sz="2000" i="1">
                              <a:latin typeface="Cambria Math" panose="02040503050406030204" pitchFamily="18" charset="0"/>
                            </a:rPr>
                            <m:t>𝑅𝐹𝑄</m:t>
                          </m:r>
                        </m:sub>
                      </m:sSub>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𝐼</m:t>
                          </m:r>
                        </m:e>
                        <m:sub>
                          <m:sSup>
                            <m:sSupPr>
                              <m:ctrlPr>
                                <a:rPr lang="it-IT" sz="2000" i="1">
                                  <a:latin typeface="Cambria Math" panose="02040503050406030204" pitchFamily="18" charset="0"/>
                                </a:rPr>
                              </m:ctrlPr>
                            </m:sSupPr>
                            <m:e>
                              <m:r>
                                <a:rPr lang="it-IT" sz="2000" i="1">
                                  <a:latin typeface="Cambria Math" panose="02040503050406030204" pitchFamily="18" charset="0"/>
                                </a:rPr>
                                <m:t>𝐻</m:t>
                              </m:r>
                            </m:e>
                            <m:sup>
                              <m:r>
                                <a:rPr lang="it-IT" sz="2000" i="1">
                                  <a:latin typeface="Cambria Math" panose="02040503050406030204" pitchFamily="18" charset="0"/>
                                </a:rPr>
                                <m:t>+</m:t>
                              </m:r>
                            </m:sup>
                          </m:sSup>
                        </m:sub>
                      </m:sSub>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𝑠</m:t>
                          </m:r>
                        </m:e>
                        <m:sub>
                          <m:r>
                            <a:rPr lang="it-IT" sz="2000" i="1">
                              <a:latin typeface="Cambria Math" panose="02040503050406030204" pitchFamily="18" charset="0"/>
                            </a:rPr>
                            <m:t>𝑅𝐹𝑄</m:t>
                          </m:r>
                        </m:sub>
                      </m:sSub>
                      <m:r>
                        <a:rPr lang="it-IT" sz="2000" i="1">
                          <a:latin typeface="Cambria Math" panose="02040503050406030204" pitchFamily="18" charset="0"/>
                        </a:rPr>
                        <m:t>)</m:t>
                      </m:r>
                    </m:oMath>
                  </m:oMathPara>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648475" y="5482946"/>
                <a:ext cx="4058069" cy="421782"/>
              </a:xfrm>
              <a:prstGeom prst="rect">
                <a:avLst/>
              </a:prstGeom>
              <a:blipFill>
                <a:blip r:embed="rId8"/>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031610" y="2942413"/>
                <a:ext cx="12342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𝑠</m:t>
                          </m:r>
                        </m:e>
                        <m:sub>
                          <m:r>
                            <a:rPr lang="it-IT" i="1">
                              <a:latin typeface="Cambria Math" panose="02040503050406030204" pitchFamily="18" charset="0"/>
                            </a:rPr>
                            <m:t>𝐿𝐸𝐵𝑇</m:t>
                          </m:r>
                          <m:r>
                            <a:rPr lang="it-IT" i="1">
                              <a:latin typeface="Cambria Math" panose="02040503050406030204" pitchFamily="18" charset="0"/>
                            </a:rPr>
                            <m:t> </m:t>
                          </m:r>
                          <m:r>
                            <a:rPr lang="it-IT" i="1">
                              <a:latin typeface="Cambria Math" panose="02040503050406030204" pitchFamily="18" charset="0"/>
                            </a:rPr>
                            <m:t>𝐴𝐶𝐶𝑇</m:t>
                          </m:r>
                        </m:sub>
                      </m:sSub>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5031610" y="2942413"/>
                <a:ext cx="1234248"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7542506" y="2927692"/>
                <a:ext cx="686791"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𝑠</m:t>
                          </m:r>
                        </m:e>
                        <m:sub>
                          <m:r>
                            <a:rPr lang="it-IT" i="1">
                              <a:latin typeface="Cambria Math" panose="02040503050406030204" pitchFamily="18" charset="0"/>
                            </a:rPr>
                            <m:t>𝑅𝐹𝑄</m:t>
                          </m:r>
                        </m:sub>
                      </m:sSub>
                    </m:oMath>
                  </m:oMathPara>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7542506" y="2927692"/>
                <a:ext cx="686791" cy="388889"/>
              </a:xfrm>
              <a:prstGeom prst="rect">
                <a:avLst/>
              </a:prstGeom>
              <a:blipFill>
                <a:blip r:embed="rId10"/>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527112" y="5326685"/>
                <a:ext cx="3525324" cy="80490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4800" b="1" i="1">
                              <a:latin typeface="Cambria Math" panose="02040503050406030204" pitchFamily="18" charset="0"/>
                            </a:rPr>
                          </m:ctrlPr>
                        </m:sSubPr>
                        <m:e>
                          <m:r>
                            <a:rPr lang="it-IT" sz="4800" b="1" i="1">
                              <a:latin typeface="Cambria Math" panose="02040503050406030204" pitchFamily="18" charset="0"/>
                            </a:rPr>
                            <m:t>𝑻</m:t>
                          </m:r>
                        </m:e>
                        <m:sub>
                          <m:r>
                            <a:rPr lang="it-IT" sz="4800" b="1" i="1">
                              <a:latin typeface="Cambria Math" panose="02040503050406030204" pitchFamily="18" charset="0"/>
                            </a:rPr>
                            <m:t>𝒆𝒙𝒑</m:t>
                          </m:r>
                        </m:sub>
                      </m:sSub>
                      <m:r>
                        <a:rPr lang="it-IT" sz="4800" b="1" i="1">
                          <a:latin typeface="Cambria Math" panose="02040503050406030204" pitchFamily="18" charset="0"/>
                          <a:ea typeface="Cambria Math" panose="02040503050406030204" pitchFamily="18" charset="0"/>
                        </a:rPr>
                        <m:t>≤</m:t>
                      </m:r>
                      <m:sSub>
                        <m:sSubPr>
                          <m:ctrlPr>
                            <a:rPr lang="it-IT" sz="4800" b="1" i="1">
                              <a:latin typeface="Cambria Math" panose="02040503050406030204" pitchFamily="18" charset="0"/>
                              <a:ea typeface="Cambria Math" panose="02040503050406030204" pitchFamily="18" charset="0"/>
                            </a:rPr>
                          </m:ctrlPr>
                        </m:sSubPr>
                        <m:e>
                          <m:r>
                            <a:rPr lang="it-IT" sz="4800" b="1" i="1">
                              <a:latin typeface="Cambria Math" panose="02040503050406030204" pitchFamily="18" charset="0"/>
                              <a:ea typeface="Cambria Math" panose="02040503050406030204" pitchFamily="18" charset="0"/>
                            </a:rPr>
                            <m:t>𝑻</m:t>
                          </m:r>
                        </m:e>
                        <m:sub>
                          <m:r>
                            <a:rPr lang="it-IT" sz="4800" b="1" i="1">
                              <a:latin typeface="Cambria Math" panose="02040503050406030204" pitchFamily="18" charset="0"/>
                              <a:ea typeface="Cambria Math" panose="02040503050406030204" pitchFamily="18" charset="0"/>
                            </a:rPr>
                            <m:t>𝒕𝒉𝒆𝒐</m:t>
                          </m:r>
                        </m:sub>
                      </m:sSub>
                    </m:oMath>
                  </m:oMathPara>
                </a14:m>
                <a:endParaRPr lang="en-US" sz="48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8527112" y="5326685"/>
                <a:ext cx="3525324" cy="804900"/>
              </a:xfrm>
              <a:prstGeom prst="rect">
                <a:avLst/>
              </a:prstGeom>
              <a:blipFill>
                <a:blip r:embed="rId11"/>
                <a:stretch>
                  <a:fillRect/>
                </a:stretch>
              </a:blipFill>
              <a:ln>
                <a:solidFill>
                  <a:schemeClr val="tx1"/>
                </a:solidFill>
              </a:ln>
            </p:spPr>
            <p:txBody>
              <a:bodyPr/>
              <a:lstStyle/>
              <a:p>
                <a:r>
                  <a:rPr lang="en-US">
                    <a:noFill/>
                  </a:rPr>
                  <a:t> </a:t>
                </a:r>
              </a:p>
            </p:txBody>
          </p:sp>
        </mc:Fallback>
      </mc:AlternateContent>
      <p:sp>
        <p:nvSpPr>
          <p:cNvPr id="27" name="Right Arrow 26"/>
          <p:cNvSpPr/>
          <p:nvPr/>
        </p:nvSpPr>
        <p:spPr bwMode="auto">
          <a:xfrm>
            <a:off x="7684621" y="5574096"/>
            <a:ext cx="737297" cy="332410"/>
          </a:xfrm>
          <a:prstGeom prst="rightArrow">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pitchFamily="34" charset="0"/>
            </a:endParaRPr>
          </a:p>
        </p:txBody>
      </p:sp>
      <p:cxnSp>
        <p:nvCxnSpPr>
          <p:cNvPr id="30" name="Connettore diritto 29">
            <a:extLst>
              <a:ext uri="{FF2B5EF4-FFF2-40B4-BE49-F238E27FC236}">
                <a16:creationId xmlns:a16="http://schemas.microsoft.com/office/drawing/2014/main" id="{906DEAA1-FE48-4025-9D5C-66792F03F442}"/>
              </a:ext>
            </a:extLst>
          </p:cNvPr>
          <p:cNvCxnSpPr/>
          <p:nvPr/>
        </p:nvCxnSpPr>
        <p:spPr>
          <a:xfrm>
            <a:off x="6135241" y="425692"/>
            <a:ext cx="0" cy="2529177"/>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31" name="Connettore diritto 30">
            <a:extLst>
              <a:ext uri="{FF2B5EF4-FFF2-40B4-BE49-F238E27FC236}">
                <a16:creationId xmlns:a16="http://schemas.microsoft.com/office/drawing/2014/main" id="{EC66FF2F-A64A-4C03-8BDA-BA8F2C1ABF84}"/>
              </a:ext>
            </a:extLst>
          </p:cNvPr>
          <p:cNvCxnSpPr/>
          <p:nvPr/>
        </p:nvCxnSpPr>
        <p:spPr>
          <a:xfrm>
            <a:off x="7630723" y="683326"/>
            <a:ext cx="0" cy="2529177"/>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34" name="CasellaDiTesto 33">
            <a:extLst>
              <a:ext uri="{FF2B5EF4-FFF2-40B4-BE49-F238E27FC236}">
                <a16:creationId xmlns:a16="http://schemas.microsoft.com/office/drawing/2014/main" id="{DD02756F-34AD-4194-87F9-4689FF4114AA}"/>
              </a:ext>
            </a:extLst>
          </p:cNvPr>
          <p:cNvSpPr txBox="1"/>
          <p:nvPr/>
        </p:nvSpPr>
        <p:spPr>
          <a:xfrm>
            <a:off x="6258697" y="779657"/>
            <a:ext cx="959686" cy="369332"/>
          </a:xfrm>
          <a:prstGeom prst="rect">
            <a:avLst/>
          </a:prstGeom>
          <a:noFill/>
        </p:spPr>
        <p:txBody>
          <a:bodyPr wrap="none" rtlCol="0">
            <a:spAutoFit/>
          </a:bodyPr>
          <a:lstStyle/>
          <a:p>
            <a:r>
              <a:rPr lang="en-US" dirty="0"/>
              <a:t>Repeller</a:t>
            </a:r>
          </a:p>
        </p:txBody>
      </p:sp>
      <p:sp>
        <p:nvSpPr>
          <p:cNvPr id="40" name="Rettangolo 39">
            <a:extLst>
              <a:ext uri="{FF2B5EF4-FFF2-40B4-BE49-F238E27FC236}">
                <a16:creationId xmlns:a16="http://schemas.microsoft.com/office/drawing/2014/main" id="{6324888E-6F74-4F37-ADB3-298D15C854C5}"/>
              </a:ext>
            </a:extLst>
          </p:cNvPr>
          <p:cNvSpPr/>
          <p:nvPr/>
        </p:nvSpPr>
        <p:spPr>
          <a:xfrm>
            <a:off x="7197523" y="723900"/>
            <a:ext cx="441310" cy="230518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ttangolo 42">
            <a:extLst>
              <a:ext uri="{FF2B5EF4-FFF2-40B4-BE49-F238E27FC236}">
                <a16:creationId xmlns:a16="http://schemas.microsoft.com/office/drawing/2014/main" id="{62592080-9E0D-4E4A-8A6F-25D8533B1947}"/>
              </a:ext>
            </a:extLst>
          </p:cNvPr>
          <p:cNvSpPr/>
          <p:nvPr/>
        </p:nvSpPr>
        <p:spPr>
          <a:xfrm>
            <a:off x="6227991" y="1764014"/>
            <a:ext cx="1410378" cy="336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iangolo isoscele 44">
            <a:extLst>
              <a:ext uri="{FF2B5EF4-FFF2-40B4-BE49-F238E27FC236}">
                <a16:creationId xmlns:a16="http://schemas.microsoft.com/office/drawing/2014/main" id="{04F81DE9-07C0-4DA4-AC11-31AC7E40739D}"/>
              </a:ext>
            </a:extLst>
          </p:cNvPr>
          <p:cNvSpPr/>
          <p:nvPr/>
        </p:nvSpPr>
        <p:spPr>
          <a:xfrm>
            <a:off x="3849333" y="2078773"/>
            <a:ext cx="2286522" cy="916668"/>
          </a:xfrm>
          <a:prstGeom prst="triangle">
            <a:avLst>
              <a:gd name="adj" fmla="val 100000"/>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315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2595" y="93278"/>
            <a:ext cx="10515600" cy="611057"/>
          </a:xfrm>
          <a:prstGeom prst="rect">
            <a:avLst/>
          </a:prstGeom>
        </p:spPr>
        <p:txBody>
          <a:bodyPr/>
          <a:lstStyle/>
          <a:p>
            <a:pPr algn="ctr"/>
            <a:r>
              <a:rPr lang="en-US" b="1" dirty="0">
                <a:solidFill>
                  <a:schemeClr val="accent1"/>
                </a:solidFill>
              </a:rPr>
              <a:t>Expected trends at the LPBD</a:t>
            </a:r>
          </a:p>
        </p:txBody>
      </p:sp>
      <p:pic>
        <p:nvPicPr>
          <p:cNvPr id="5" name="Picture 4"/>
          <p:cNvPicPr>
            <a:picLocks noChangeAspect="1"/>
          </p:cNvPicPr>
          <p:nvPr/>
        </p:nvPicPr>
        <p:blipFill rotWithShape="1">
          <a:blip r:embed="rId2"/>
          <a:srcRect t="7555" r="10977" b="4286"/>
          <a:stretch/>
        </p:blipFill>
        <p:spPr>
          <a:xfrm>
            <a:off x="567550" y="1250827"/>
            <a:ext cx="8026574" cy="5513895"/>
          </a:xfrm>
          <a:prstGeom prst="rect">
            <a:avLst/>
          </a:prstGeom>
        </p:spPr>
      </p:pic>
      <p:sp>
        <p:nvSpPr>
          <p:cNvPr id="7" name="TextBox 6"/>
          <p:cNvSpPr txBox="1"/>
          <p:nvPr/>
        </p:nvSpPr>
        <p:spPr>
          <a:xfrm>
            <a:off x="1096490" y="937725"/>
            <a:ext cx="9594850" cy="400110"/>
          </a:xfrm>
          <a:prstGeom prst="rect">
            <a:avLst/>
          </a:prstGeom>
          <a:noFill/>
        </p:spPr>
        <p:txBody>
          <a:bodyPr wrap="square" rtlCol="0">
            <a:spAutoFit/>
          </a:bodyPr>
          <a:lstStyle/>
          <a:p>
            <a:r>
              <a:rPr lang="en-US" sz="2000" dirty="0"/>
              <a:t>Voltage calibration curve with respect to the presence (or not) of contaminants  </a:t>
            </a:r>
          </a:p>
        </p:txBody>
      </p:sp>
      <p:cxnSp>
        <p:nvCxnSpPr>
          <p:cNvPr id="10" name="Connettore 2 9">
            <a:extLst>
              <a:ext uri="{FF2B5EF4-FFF2-40B4-BE49-F238E27FC236}">
                <a16:creationId xmlns:a16="http://schemas.microsoft.com/office/drawing/2014/main" id="{2920615E-0072-413D-BD73-225645B8D722}"/>
              </a:ext>
            </a:extLst>
          </p:cNvPr>
          <p:cNvCxnSpPr/>
          <p:nvPr/>
        </p:nvCxnSpPr>
        <p:spPr>
          <a:xfrm>
            <a:off x="8068962" y="1569308"/>
            <a:ext cx="0" cy="28420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6012A094-BD14-4773-879D-A43F50266BAB}"/>
              </a:ext>
            </a:extLst>
          </p:cNvPr>
          <p:cNvSpPr txBox="1"/>
          <p:nvPr/>
        </p:nvSpPr>
        <p:spPr>
          <a:xfrm>
            <a:off x="8047937" y="1526745"/>
            <a:ext cx="3189591" cy="369332"/>
          </a:xfrm>
          <a:prstGeom prst="rect">
            <a:avLst/>
          </a:prstGeom>
          <a:noFill/>
        </p:spPr>
        <p:txBody>
          <a:bodyPr wrap="none" rtlCol="0">
            <a:spAutoFit/>
          </a:bodyPr>
          <a:lstStyle/>
          <a:p>
            <a:r>
              <a:rPr lang="en-US" dirty="0"/>
              <a:t>Expected reduction of about 5%</a:t>
            </a:r>
          </a:p>
        </p:txBody>
      </p:sp>
      <p:sp>
        <p:nvSpPr>
          <p:cNvPr id="12" name="CasellaDiTesto 11">
            <a:extLst>
              <a:ext uri="{FF2B5EF4-FFF2-40B4-BE49-F238E27FC236}">
                <a16:creationId xmlns:a16="http://schemas.microsoft.com/office/drawing/2014/main" id="{0ED4595C-CBAA-4D9B-B823-2690C073C610}"/>
              </a:ext>
            </a:extLst>
          </p:cNvPr>
          <p:cNvSpPr txBox="1"/>
          <p:nvPr/>
        </p:nvSpPr>
        <p:spPr>
          <a:xfrm>
            <a:off x="2903837" y="1538417"/>
            <a:ext cx="2607275" cy="523220"/>
          </a:xfrm>
          <a:prstGeom prst="rect">
            <a:avLst/>
          </a:prstGeom>
          <a:noFill/>
        </p:spPr>
        <p:txBody>
          <a:bodyPr wrap="square" rtlCol="0">
            <a:spAutoFit/>
          </a:bodyPr>
          <a:lstStyle/>
          <a:p>
            <a:r>
              <a:rPr lang="en-US" sz="2800" dirty="0" err="1"/>
              <a:t>I_lebt</a:t>
            </a:r>
            <a:r>
              <a:rPr lang="en-US" sz="2800" dirty="0"/>
              <a:t>=13 mA</a:t>
            </a:r>
          </a:p>
        </p:txBody>
      </p:sp>
    </p:spTree>
    <p:extLst>
      <p:ext uri="{BB962C8B-B14F-4D97-AF65-F5344CB8AC3E}">
        <p14:creationId xmlns:p14="http://schemas.microsoft.com/office/powerpoint/2010/main" val="209844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1529" y="60639"/>
            <a:ext cx="11745097" cy="651597"/>
          </a:xfrm>
          <a:prstGeom prst="rect">
            <a:avLst/>
          </a:prstGeom>
        </p:spPr>
        <p:txBody>
          <a:bodyPr>
            <a:normAutofit fontScale="90000"/>
          </a:bodyPr>
          <a:lstStyle/>
          <a:p>
            <a:r>
              <a:rPr lang="en-US" b="1" dirty="0">
                <a:solidFill>
                  <a:schemeClr val="accent1"/>
                </a:solidFill>
              </a:rPr>
              <a:t>Transmission and current measurement vs RFQ Voltage</a:t>
            </a:r>
          </a:p>
        </p:txBody>
      </p:sp>
      <p:grpSp>
        <p:nvGrpSpPr>
          <p:cNvPr id="13" name="Group 12"/>
          <p:cNvGrpSpPr/>
          <p:nvPr/>
        </p:nvGrpSpPr>
        <p:grpSpPr>
          <a:xfrm>
            <a:off x="134987" y="815546"/>
            <a:ext cx="5231666" cy="5861015"/>
            <a:chOff x="5384033" y="867258"/>
            <a:chExt cx="3996071" cy="5118433"/>
          </a:xfrm>
        </p:grpSpPr>
        <p:pic>
          <p:nvPicPr>
            <p:cNvPr id="4" name="Picture 3"/>
            <p:cNvPicPr>
              <a:picLocks noChangeAspect="1"/>
            </p:cNvPicPr>
            <p:nvPr/>
          </p:nvPicPr>
          <p:blipFill>
            <a:blip r:embed="rId2"/>
            <a:stretch>
              <a:fillRect/>
            </a:stretch>
          </p:blipFill>
          <p:spPr>
            <a:xfrm>
              <a:off x="5509157" y="1093311"/>
              <a:ext cx="3870947" cy="2685256"/>
            </a:xfrm>
            <a:prstGeom prst="rect">
              <a:avLst/>
            </a:prstGeom>
          </p:spPr>
        </p:pic>
        <p:pic>
          <p:nvPicPr>
            <p:cNvPr id="6" name="Immagine 14"/>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84033" y="3768126"/>
              <a:ext cx="3779017" cy="2217565"/>
            </a:xfrm>
            <a:prstGeom prst="rect">
              <a:avLst/>
            </a:prstGeom>
            <a:noFill/>
            <a:ln>
              <a:noFill/>
            </a:ln>
          </p:spPr>
        </p:pic>
        <p:sp>
          <p:nvSpPr>
            <p:cNvPr id="8" name="TextBox 7"/>
            <p:cNvSpPr txBox="1"/>
            <p:nvPr/>
          </p:nvSpPr>
          <p:spPr>
            <a:xfrm>
              <a:off x="5523295" y="867258"/>
              <a:ext cx="3535488" cy="369332"/>
            </a:xfrm>
            <a:prstGeom prst="rect">
              <a:avLst/>
            </a:prstGeom>
            <a:noFill/>
          </p:spPr>
          <p:txBody>
            <a:bodyPr wrap="square" rtlCol="0">
              <a:spAutoFit/>
            </a:bodyPr>
            <a:lstStyle/>
            <a:p>
              <a:r>
                <a:rPr lang="en-US" dirty="0"/>
                <a:t>Not-removing contaminants</a:t>
              </a:r>
            </a:p>
          </p:txBody>
        </p:sp>
      </p:grpSp>
      <p:grpSp>
        <p:nvGrpSpPr>
          <p:cNvPr id="12" name="Group 11"/>
          <p:cNvGrpSpPr/>
          <p:nvPr/>
        </p:nvGrpSpPr>
        <p:grpSpPr>
          <a:xfrm>
            <a:off x="5910963" y="902045"/>
            <a:ext cx="4981517" cy="5455112"/>
            <a:chOff x="565511" y="938087"/>
            <a:chExt cx="4127490" cy="5052825"/>
          </a:xfrm>
        </p:grpSpPr>
        <p:pic>
          <p:nvPicPr>
            <p:cNvPr id="5" name="Picture 4"/>
            <p:cNvPicPr>
              <a:picLocks noChangeAspect="1"/>
            </p:cNvPicPr>
            <p:nvPr/>
          </p:nvPicPr>
          <p:blipFill>
            <a:blip r:embed="rId4"/>
            <a:stretch>
              <a:fillRect/>
            </a:stretch>
          </p:blipFill>
          <p:spPr>
            <a:xfrm>
              <a:off x="565511" y="940524"/>
              <a:ext cx="4127490" cy="2914603"/>
            </a:xfrm>
            <a:prstGeom prst="rect">
              <a:avLst/>
            </a:prstGeom>
          </p:spPr>
        </p:pic>
        <p:sp>
          <p:nvSpPr>
            <p:cNvPr id="3" name="TextBox 2"/>
            <p:cNvSpPr txBox="1"/>
            <p:nvPr/>
          </p:nvSpPr>
          <p:spPr>
            <a:xfrm>
              <a:off x="698612" y="938087"/>
              <a:ext cx="3861287" cy="369332"/>
            </a:xfrm>
            <a:prstGeom prst="rect">
              <a:avLst/>
            </a:prstGeom>
            <a:noFill/>
          </p:spPr>
          <p:txBody>
            <a:bodyPr wrap="square" rtlCol="0">
              <a:spAutoFit/>
            </a:bodyPr>
            <a:lstStyle/>
            <a:p>
              <a:r>
                <a:rPr lang="en-US" dirty="0"/>
                <a:t>Removing contaminants</a:t>
              </a:r>
            </a:p>
          </p:txBody>
        </p:sp>
        <p:pic>
          <p:nvPicPr>
            <p:cNvPr id="10" name="Picture 9"/>
            <p:cNvPicPr>
              <a:picLocks noChangeAspect="1"/>
            </p:cNvPicPr>
            <p:nvPr/>
          </p:nvPicPr>
          <p:blipFill>
            <a:blip r:embed="rId5"/>
            <a:stretch>
              <a:fillRect/>
            </a:stretch>
          </p:blipFill>
          <p:spPr>
            <a:xfrm>
              <a:off x="565511" y="3773346"/>
              <a:ext cx="3827737" cy="2217566"/>
            </a:xfrm>
            <a:prstGeom prst="rect">
              <a:avLst/>
            </a:prstGeom>
          </p:spPr>
        </p:pic>
      </p:grpSp>
      <p:sp>
        <p:nvSpPr>
          <p:cNvPr id="11" name="TextBox 10"/>
          <p:cNvSpPr txBox="1"/>
          <p:nvPr/>
        </p:nvSpPr>
        <p:spPr>
          <a:xfrm>
            <a:off x="8307806" y="6401024"/>
            <a:ext cx="3749207" cy="338554"/>
          </a:xfrm>
          <a:prstGeom prst="rect">
            <a:avLst/>
          </a:prstGeom>
          <a:noFill/>
        </p:spPr>
        <p:txBody>
          <a:bodyPr wrap="square" rtlCol="0">
            <a:spAutoFit/>
          </a:bodyPr>
          <a:lstStyle/>
          <a:p>
            <a:r>
              <a:rPr lang="en-US" sz="1600" dirty="0"/>
              <a:t>From Enrico </a:t>
            </a:r>
            <a:r>
              <a:rPr lang="en-US" sz="1600" dirty="0" err="1"/>
              <a:t>Fagotti</a:t>
            </a:r>
            <a:r>
              <a:rPr lang="en-US" sz="1600" dirty="0"/>
              <a:t> paper at LINAC2018</a:t>
            </a:r>
          </a:p>
        </p:txBody>
      </p:sp>
      <p:sp>
        <p:nvSpPr>
          <p:cNvPr id="14" name="TextBox 13"/>
          <p:cNvSpPr txBox="1"/>
          <p:nvPr/>
        </p:nvSpPr>
        <p:spPr>
          <a:xfrm>
            <a:off x="9733450" y="5748638"/>
            <a:ext cx="1341565" cy="276999"/>
          </a:xfrm>
          <a:prstGeom prst="rect">
            <a:avLst/>
          </a:prstGeom>
          <a:noFill/>
          <a:ln w="28575">
            <a:solidFill>
              <a:schemeClr val="tx1"/>
            </a:solidFill>
          </a:ln>
        </p:spPr>
        <p:txBody>
          <a:bodyPr wrap="square" rtlCol="0">
            <a:spAutoFit/>
          </a:bodyPr>
          <a:lstStyle/>
          <a:p>
            <a:r>
              <a:rPr lang="en-US" sz="1200" dirty="0"/>
              <a:t>Good agreement</a:t>
            </a:r>
          </a:p>
        </p:txBody>
      </p:sp>
      <p:sp>
        <p:nvSpPr>
          <p:cNvPr id="16" name="TextBox 15"/>
          <p:cNvSpPr txBox="1"/>
          <p:nvPr/>
        </p:nvSpPr>
        <p:spPr>
          <a:xfrm>
            <a:off x="4733670" y="4342110"/>
            <a:ext cx="1018399" cy="338554"/>
          </a:xfrm>
          <a:prstGeom prst="rect">
            <a:avLst/>
          </a:prstGeom>
          <a:noFill/>
        </p:spPr>
        <p:txBody>
          <a:bodyPr wrap="square" rtlCol="0">
            <a:spAutoFit/>
          </a:bodyPr>
          <a:lstStyle/>
          <a:p>
            <a:r>
              <a:rPr lang="en-US" sz="1600" dirty="0">
                <a:solidFill>
                  <a:srgbClr val="FF0000"/>
                </a:solidFill>
              </a:rPr>
              <a:t>4 % losses</a:t>
            </a:r>
          </a:p>
        </p:txBody>
      </p:sp>
      <p:sp>
        <p:nvSpPr>
          <p:cNvPr id="17" name="CasellaDiTesto 16">
            <a:extLst>
              <a:ext uri="{FF2B5EF4-FFF2-40B4-BE49-F238E27FC236}">
                <a16:creationId xmlns:a16="http://schemas.microsoft.com/office/drawing/2014/main" id="{36A12A72-DD2A-4C88-85D8-0A249BA9C26F}"/>
              </a:ext>
            </a:extLst>
          </p:cNvPr>
          <p:cNvSpPr txBox="1"/>
          <p:nvPr/>
        </p:nvSpPr>
        <p:spPr>
          <a:xfrm>
            <a:off x="1476633" y="1353065"/>
            <a:ext cx="1443600" cy="369332"/>
          </a:xfrm>
          <a:prstGeom prst="rect">
            <a:avLst/>
          </a:prstGeom>
          <a:noFill/>
        </p:spPr>
        <p:txBody>
          <a:bodyPr wrap="none" rtlCol="0">
            <a:spAutoFit/>
          </a:bodyPr>
          <a:lstStyle/>
          <a:p>
            <a:r>
              <a:rPr lang="en-US" dirty="0" err="1"/>
              <a:t>I_lebt</a:t>
            </a:r>
            <a:r>
              <a:rPr lang="en-US" dirty="0"/>
              <a:t>=13 mA</a:t>
            </a:r>
          </a:p>
        </p:txBody>
      </p:sp>
    </p:spTree>
    <p:extLst>
      <p:ext uri="{BB962C8B-B14F-4D97-AF65-F5344CB8AC3E}">
        <p14:creationId xmlns:p14="http://schemas.microsoft.com/office/powerpoint/2010/main" val="2016049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14"/>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302137" y="934815"/>
            <a:ext cx="6813550" cy="4325432"/>
          </a:xfrm>
          <a:prstGeom prst="rect">
            <a:avLst/>
          </a:prstGeom>
          <a:noFill/>
          <a:ln>
            <a:noFill/>
          </a:ln>
        </p:spPr>
      </p:pic>
      <p:cxnSp>
        <p:nvCxnSpPr>
          <p:cNvPr id="10" name="Straight Connector 9"/>
          <p:cNvCxnSpPr/>
          <p:nvPr/>
        </p:nvCxnSpPr>
        <p:spPr bwMode="auto">
          <a:xfrm flipV="1">
            <a:off x="3768987" y="1601402"/>
            <a:ext cx="5346700" cy="19050"/>
          </a:xfrm>
          <a:prstGeom prst="line">
            <a:avLst/>
          </a:prstGeom>
          <a:solidFill>
            <a:schemeClr val="accent1"/>
          </a:solidFill>
          <a:ln w="19050" cap="flat" cmpd="sng" algn="ctr">
            <a:solidFill>
              <a:schemeClr val="accent5">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V="1">
            <a:off x="3768987" y="1823652"/>
            <a:ext cx="5346700" cy="19050"/>
          </a:xfrm>
          <a:prstGeom prst="line">
            <a:avLst/>
          </a:prstGeom>
          <a:solidFill>
            <a:schemeClr val="accent1"/>
          </a:solidFill>
          <a:ln w="19050" cap="flat" cmpd="sng" algn="ctr">
            <a:solidFill>
              <a:srgbClr val="0070C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9204587" y="1442652"/>
            <a:ext cx="0" cy="158750"/>
          </a:xfrm>
          <a:prstGeom prst="straightConnector1">
            <a:avLst/>
          </a:prstGeom>
          <a:solidFill>
            <a:schemeClr val="accent1"/>
          </a:solidFill>
          <a:ln w="9525" cap="flat" cmpd="sng" algn="ctr">
            <a:solidFill>
              <a:schemeClr val="accent5">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9337937" y="1461702"/>
            <a:ext cx="6350" cy="381000"/>
          </a:xfrm>
          <a:prstGeom prst="straightConnector1">
            <a:avLst/>
          </a:prstGeom>
          <a:solidFill>
            <a:schemeClr val="accent1"/>
          </a:solidFill>
          <a:ln w="95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7610132" y="1119596"/>
            <a:ext cx="2491173" cy="400110"/>
          </a:xfrm>
          <a:prstGeom prst="rect">
            <a:avLst/>
          </a:prstGeom>
          <a:noFill/>
        </p:spPr>
        <p:txBody>
          <a:bodyPr wrap="square" rtlCol="0">
            <a:spAutoFit/>
          </a:bodyPr>
          <a:lstStyle/>
          <a:p>
            <a:r>
              <a:rPr lang="en-US" sz="2000" dirty="0">
                <a:solidFill>
                  <a:schemeClr val="accent5">
                    <a:lumMod val="75000"/>
                  </a:schemeClr>
                </a:solidFill>
              </a:rPr>
              <a:t>Due to contaminants</a:t>
            </a:r>
          </a:p>
        </p:txBody>
      </p:sp>
      <p:grpSp>
        <p:nvGrpSpPr>
          <p:cNvPr id="20" name="Group 19"/>
          <p:cNvGrpSpPr/>
          <p:nvPr/>
        </p:nvGrpSpPr>
        <p:grpSpPr>
          <a:xfrm>
            <a:off x="7792475" y="4338253"/>
            <a:ext cx="4298950" cy="2419553"/>
            <a:chOff x="115747" y="1308698"/>
            <a:chExt cx="4798940" cy="2644058"/>
          </a:xfrm>
        </p:grpSpPr>
        <p:grpSp>
          <p:nvGrpSpPr>
            <p:cNvPr id="21" name="Group 20"/>
            <p:cNvGrpSpPr/>
            <p:nvPr/>
          </p:nvGrpSpPr>
          <p:grpSpPr>
            <a:xfrm>
              <a:off x="115747" y="1308698"/>
              <a:ext cx="4798940" cy="2644058"/>
              <a:chOff x="0" y="2159437"/>
              <a:chExt cx="4798940" cy="2644058"/>
            </a:xfrm>
          </p:grpSpPr>
          <p:pic>
            <p:nvPicPr>
              <p:cNvPr id="24" name="Picture 23"/>
              <p:cNvPicPr>
                <a:picLocks noChangeAspect="1"/>
              </p:cNvPicPr>
              <p:nvPr/>
            </p:nvPicPr>
            <p:blipFill rotWithShape="1">
              <a:blip r:embed="rId3"/>
              <a:srcRect t="1439"/>
              <a:stretch/>
            </p:blipFill>
            <p:spPr>
              <a:xfrm>
                <a:off x="0" y="2159437"/>
                <a:ext cx="4798940" cy="2644058"/>
              </a:xfrm>
              <a:prstGeom prst="rect">
                <a:avLst/>
              </a:prstGeom>
            </p:spPr>
          </p:pic>
          <p:cxnSp>
            <p:nvCxnSpPr>
              <p:cNvPr id="25" name="Straight Connector 24"/>
              <p:cNvCxnSpPr/>
              <p:nvPr/>
            </p:nvCxnSpPr>
            <p:spPr bwMode="auto">
              <a:xfrm flipV="1">
                <a:off x="1738132" y="3321934"/>
                <a:ext cx="2995914" cy="1929"/>
              </a:xfrm>
              <a:prstGeom prst="line">
                <a:avLst/>
              </a:prstGeom>
              <a:solidFill>
                <a:schemeClr val="accent1"/>
              </a:solidFill>
              <a:ln w="285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 name="Rectangle 21"/>
            <p:cNvSpPr/>
            <p:nvPr/>
          </p:nvSpPr>
          <p:spPr bwMode="auto">
            <a:xfrm>
              <a:off x="1822561" y="2471194"/>
              <a:ext cx="3027232" cy="1128531"/>
            </a:xfrm>
            <a:prstGeom prst="rect">
              <a:avLst/>
            </a:prstGeom>
            <a:solidFill>
              <a:schemeClr val="accent1">
                <a:lumMod val="75000"/>
                <a:alpha val="3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pitchFamily="34" charset="0"/>
              </a:endParaRPr>
            </a:p>
          </p:txBody>
        </p:sp>
        <p:sp>
          <p:nvSpPr>
            <p:cNvPr id="23" name="Rectangle 22"/>
            <p:cNvSpPr/>
            <p:nvPr/>
          </p:nvSpPr>
          <p:spPr bwMode="auto">
            <a:xfrm>
              <a:off x="1822561" y="1354846"/>
              <a:ext cx="3027232" cy="1116346"/>
            </a:xfrm>
            <a:prstGeom prst="rect">
              <a:avLst/>
            </a:prstGeom>
            <a:solidFill>
              <a:srgbClr val="FF0000">
                <a:alpha val="32000"/>
              </a:srgbClr>
            </a:solidFill>
            <a:ln w="9525" cap="flat" cmpd="sng" algn="ctr">
              <a:no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pitchFamily="34" charset="0"/>
              </a:endParaRPr>
            </a:p>
          </p:txBody>
        </p:sp>
      </p:grpSp>
      <p:sp>
        <p:nvSpPr>
          <p:cNvPr id="26" name="TextBox 25"/>
          <p:cNvSpPr txBox="1"/>
          <p:nvPr/>
        </p:nvSpPr>
        <p:spPr>
          <a:xfrm>
            <a:off x="9349516" y="1429669"/>
            <a:ext cx="2276991" cy="400110"/>
          </a:xfrm>
          <a:prstGeom prst="rect">
            <a:avLst/>
          </a:prstGeom>
          <a:noFill/>
        </p:spPr>
        <p:txBody>
          <a:bodyPr wrap="square" rtlCol="0">
            <a:spAutoFit/>
          </a:bodyPr>
          <a:lstStyle/>
          <a:p>
            <a:r>
              <a:rPr lang="en-US" sz="2000" dirty="0">
                <a:solidFill>
                  <a:schemeClr val="tx2"/>
                </a:solidFill>
              </a:rPr>
              <a:t>Due to emittance!</a:t>
            </a:r>
          </a:p>
        </p:txBody>
      </p:sp>
      <p:sp>
        <p:nvSpPr>
          <p:cNvPr id="18" name="Title 1">
            <a:extLst>
              <a:ext uri="{FF2B5EF4-FFF2-40B4-BE49-F238E27FC236}">
                <a16:creationId xmlns:a16="http://schemas.microsoft.com/office/drawing/2014/main" id="{F1514256-7FF8-495A-9C21-F3035505D42B}"/>
              </a:ext>
            </a:extLst>
          </p:cNvPr>
          <p:cNvSpPr txBox="1">
            <a:spLocks/>
          </p:cNvSpPr>
          <p:nvPr/>
        </p:nvSpPr>
        <p:spPr>
          <a:xfrm>
            <a:off x="191529" y="60639"/>
            <a:ext cx="11745097" cy="651597"/>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solidFill>
              </a:rPr>
              <a:t>Transmission and current measurement vs RFQ Voltage</a:t>
            </a:r>
            <a:endParaRPr lang="en-US" b="1" dirty="0">
              <a:solidFill>
                <a:schemeClr val="accent1"/>
              </a:solidFill>
            </a:endParaRPr>
          </a:p>
        </p:txBody>
      </p:sp>
    </p:spTree>
    <p:extLst>
      <p:ext uri="{BB962C8B-B14F-4D97-AF65-F5344CB8AC3E}">
        <p14:creationId xmlns:p14="http://schemas.microsoft.com/office/powerpoint/2010/main" val="3429577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4147" name="Rectangle 3">
            <a:extLst>
              <a:ext uri="{FF2B5EF4-FFF2-40B4-BE49-F238E27FC236}">
                <a16:creationId xmlns:a16="http://schemas.microsoft.com/office/drawing/2014/main" id="{691B004C-CC3C-4C42-871A-BC843837FD1B}"/>
              </a:ext>
            </a:extLst>
          </p:cNvPr>
          <p:cNvSpPr>
            <a:spLocks noGrp="1" noChangeArrowheads="1"/>
          </p:cNvSpPr>
          <p:nvPr>
            <p:ph type="title" idx="4294967295"/>
          </p:nvPr>
        </p:nvSpPr>
        <p:spPr>
          <a:xfrm>
            <a:off x="6387275" y="181912"/>
            <a:ext cx="3104198" cy="914400"/>
          </a:xfrm>
          <a:prstGeom prst="rect">
            <a:avLst/>
          </a:prstGeom>
          <a:noFill/>
          <a:ln/>
        </p:spPr>
        <p:txBody>
          <a:bodyPr/>
          <a:lstStyle/>
          <a:p>
            <a:r>
              <a:rPr lang="it-IT" altLang="it-IT" sz="2800" b="1" dirty="0">
                <a:solidFill>
                  <a:srgbClr val="FF0000"/>
                </a:solidFill>
              </a:rPr>
              <a:t>IFMIF RFQ design</a:t>
            </a:r>
          </a:p>
        </p:txBody>
      </p:sp>
      <p:sp>
        <p:nvSpPr>
          <p:cNvPr id="2694148" name="Rectangle 4">
            <a:extLst>
              <a:ext uri="{FF2B5EF4-FFF2-40B4-BE49-F238E27FC236}">
                <a16:creationId xmlns:a16="http://schemas.microsoft.com/office/drawing/2014/main" id="{B893AC7B-B39F-4613-85CF-6EC9FC3A5E5C}"/>
              </a:ext>
            </a:extLst>
          </p:cNvPr>
          <p:cNvSpPr>
            <a:spLocks noGrp="1" noChangeArrowheads="1"/>
          </p:cNvSpPr>
          <p:nvPr>
            <p:ph type="body" idx="4294967295"/>
          </p:nvPr>
        </p:nvSpPr>
        <p:spPr>
          <a:xfrm>
            <a:off x="7235823" y="2683038"/>
            <a:ext cx="4384675" cy="3596449"/>
          </a:xfrm>
          <a:prstGeom prst="rect">
            <a:avLst/>
          </a:prstGeom>
        </p:spPr>
        <p:txBody>
          <a:bodyPr>
            <a:normAutofit/>
          </a:bodyPr>
          <a:lstStyle/>
          <a:p>
            <a:r>
              <a:rPr lang="en-US" altLang="it-IT" sz="2000" dirty="0"/>
              <a:t>The voltage is increased following an analytic law</a:t>
            </a:r>
          </a:p>
          <a:p>
            <a:r>
              <a:rPr lang="en-US" altLang="it-IT" sz="2000" dirty="0"/>
              <a:t>The focusing in the Gentle </a:t>
            </a:r>
            <a:r>
              <a:rPr lang="en-US" altLang="it-IT" sz="2000" dirty="0" err="1"/>
              <a:t>Buncher</a:t>
            </a:r>
            <a:r>
              <a:rPr lang="en-US" altLang="it-IT" sz="2000" dirty="0"/>
              <a:t> is strong (B=7) so to keep the tune depression above 0.4 for the best control of space charge.</a:t>
            </a:r>
          </a:p>
          <a:p>
            <a:r>
              <a:rPr lang="en-US" altLang="it-IT" sz="2000" dirty="0"/>
              <a:t>Main resonances are avoided in the accelerator section</a:t>
            </a:r>
          </a:p>
          <a:p>
            <a:r>
              <a:rPr lang="en-US" altLang="it-IT" sz="2000" dirty="0"/>
              <a:t>The focusing in the shaper raises from 4 to 7 to allow an input with smaller divergence.</a:t>
            </a:r>
          </a:p>
        </p:txBody>
      </p:sp>
      <p:graphicFrame>
        <p:nvGraphicFramePr>
          <p:cNvPr id="2694149" name="Object 5">
            <a:extLst>
              <a:ext uri="{FF2B5EF4-FFF2-40B4-BE49-F238E27FC236}">
                <a16:creationId xmlns:a16="http://schemas.microsoft.com/office/drawing/2014/main" id="{CF921906-9EFF-4F34-9E86-780F0A874150}"/>
              </a:ext>
            </a:extLst>
          </p:cNvPr>
          <p:cNvGraphicFramePr>
            <a:graphicFrameLocks noGrp="1" noChangeAspect="1"/>
          </p:cNvGraphicFramePr>
          <p:nvPr>
            <p:ph idx="4294967295"/>
            <p:extLst>
              <p:ext uri="{D42A27DB-BD31-4B8C-83A1-F6EECF244321}">
                <p14:modId xmlns:p14="http://schemas.microsoft.com/office/powerpoint/2010/main" val="1658021022"/>
              </p:ext>
            </p:extLst>
          </p:nvPr>
        </p:nvGraphicFramePr>
        <p:xfrm>
          <a:off x="6626225" y="1303338"/>
          <a:ext cx="3968750" cy="1150937"/>
        </p:xfrm>
        <a:graphic>
          <a:graphicData uri="http://schemas.openxmlformats.org/presentationml/2006/ole">
            <mc:AlternateContent xmlns:mc="http://schemas.openxmlformats.org/markup-compatibility/2006">
              <mc:Choice xmlns:v="urn:schemas-microsoft-com:vml" Requires="v">
                <p:oleObj spid="_x0000_s4137" name="Worksheet" r:id="rId4" imgW="3381493" imgH="980939" progId="Excel.Sheet.8">
                  <p:embed/>
                </p:oleObj>
              </mc:Choice>
              <mc:Fallback>
                <p:oleObj name="Worksheet" r:id="rId4" imgW="3381493" imgH="980939" progId="Excel.Sheet.8">
                  <p:embed/>
                  <p:pic>
                    <p:nvPicPr>
                      <p:cNvPr id="2694149" name="Object 5">
                        <a:extLst>
                          <a:ext uri="{FF2B5EF4-FFF2-40B4-BE49-F238E27FC236}">
                            <a16:creationId xmlns:a16="http://schemas.microsoft.com/office/drawing/2014/main" id="{CF921906-9EFF-4F34-9E86-780F0A874150}"/>
                          </a:ext>
                        </a:extLst>
                      </p:cNvPr>
                      <p:cNvPicPr>
                        <a:picLocks noChangeAspect="1" noChangeArrowheads="1"/>
                      </p:cNvPicPr>
                      <p:nvPr/>
                    </p:nvPicPr>
                    <p:blipFill>
                      <a:blip r:embed="rId5"/>
                      <a:srcRect/>
                      <a:stretch>
                        <a:fillRect/>
                      </a:stretch>
                    </p:blipFill>
                    <p:spPr bwMode="auto">
                      <a:xfrm>
                        <a:off x="6626225" y="1303338"/>
                        <a:ext cx="3968750"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94162" name="Picture 57">
            <a:extLst>
              <a:ext uri="{FF2B5EF4-FFF2-40B4-BE49-F238E27FC236}">
                <a16:creationId xmlns:a16="http://schemas.microsoft.com/office/drawing/2014/main" id="{6DF8CADC-81F9-4126-B46F-37978F5098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88" y="2491000"/>
            <a:ext cx="7017819" cy="38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4163" name="Text Box 10">
            <a:extLst>
              <a:ext uri="{FF2B5EF4-FFF2-40B4-BE49-F238E27FC236}">
                <a16:creationId xmlns:a16="http://schemas.microsoft.com/office/drawing/2014/main" id="{91D8CC5C-2898-432F-99D1-02C81BEECB44}"/>
              </a:ext>
            </a:extLst>
          </p:cNvPr>
          <p:cNvSpPr txBox="1">
            <a:spLocks noChangeArrowheads="1"/>
          </p:cNvSpPr>
          <p:nvPr/>
        </p:nvSpPr>
        <p:spPr bwMode="auto">
          <a:xfrm>
            <a:off x="338328" y="717672"/>
            <a:ext cx="5062538"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400" dirty="0">
                <a:latin typeface="Calibri" panose="020F0502020204030204" pitchFamily="34" charset="0"/>
              </a:rPr>
              <a:t>Modulation “m”, average aperture “r0” [cm], small aperture “a” [cm], Voltage/100 [kV] E0 [MV/m], Acceleration factor “A10”, Energy “W”, Focusing “B”,</a:t>
            </a:r>
          </a:p>
          <a:p>
            <a:pPr eaLnBrk="1" hangingPunct="1"/>
            <a:r>
              <a:rPr lang="en-US" altLang="it-IT" sz="1400" dirty="0">
                <a:latin typeface="Calibri" panose="020F0502020204030204" pitchFamily="34" charset="0"/>
              </a:rPr>
              <a:t> -Sync. Phase/100 [deg], Pole tip “rho”,  along the RFQ</a:t>
            </a:r>
            <a:endParaRPr lang="it-IT" altLang="it-IT" sz="1400" dirty="0">
              <a:latin typeface="Calibri" panose="020F0502020204030204" pitchFamily="34" charset="0"/>
            </a:endParaRPr>
          </a:p>
        </p:txBody>
      </p:sp>
      <p:sp>
        <p:nvSpPr>
          <p:cNvPr id="2694164" name="Line 6">
            <a:extLst>
              <a:ext uri="{FF2B5EF4-FFF2-40B4-BE49-F238E27FC236}">
                <a16:creationId xmlns:a16="http://schemas.microsoft.com/office/drawing/2014/main" id="{D47A7F86-B801-46A0-968E-F020790D0431}"/>
              </a:ext>
            </a:extLst>
          </p:cNvPr>
          <p:cNvSpPr>
            <a:spLocks noChangeShapeType="1"/>
          </p:cNvSpPr>
          <p:nvPr/>
        </p:nvSpPr>
        <p:spPr bwMode="auto">
          <a:xfrm flipH="1" flipV="1">
            <a:off x="1538387" y="2065019"/>
            <a:ext cx="1589" cy="4234181"/>
          </a:xfrm>
          <a:prstGeom prst="line">
            <a:avLst/>
          </a:prstGeom>
          <a:noFill/>
          <a:ln w="2540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94165" name="Line 7">
            <a:extLst>
              <a:ext uri="{FF2B5EF4-FFF2-40B4-BE49-F238E27FC236}">
                <a16:creationId xmlns:a16="http://schemas.microsoft.com/office/drawing/2014/main" id="{DA81ACFB-6AAE-4A9D-B951-9D8351908158}"/>
              </a:ext>
            </a:extLst>
          </p:cNvPr>
          <p:cNvSpPr>
            <a:spLocks noChangeShapeType="1"/>
          </p:cNvSpPr>
          <p:nvPr/>
        </p:nvSpPr>
        <p:spPr bwMode="auto">
          <a:xfrm flipV="1">
            <a:off x="2365386" y="2065020"/>
            <a:ext cx="1589" cy="4415028"/>
          </a:xfrm>
          <a:prstGeom prst="line">
            <a:avLst/>
          </a:prstGeom>
          <a:noFill/>
          <a:ln w="2540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94166" name="Text Box 8">
            <a:extLst>
              <a:ext uri="{FF2B5EF4-FFF2-40B4-BE49-F238E27FC236}">
                <a16:creationId xmlns:a16="http://schemas.microsoft.com/office/drawing/2014/main" id="{B091C052-769F-4D18-87B6-11F25C4DA46B}"/>
              </a:ext>
            </a:extLst>
          </p:cNvPr>
          <p:cNvSpPr txBox="1">
            <a:spLocks noChangeArrowheads="1"/>
          </p:cNvSpPr>
          <p:nvPr/>
        </p:nvSpPr>
        <p:spPr bwMode="auto">
          <a:xfrm>
            <a:off x="583439" y="2232646"/>
            <a:ext cx="3482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800" dirty="0">
                <a:latin typeface="Calibri" panose="020F0502020204030204" pitchFamily="34" charset="0"/>
              </a:rPr>
              <a:t>Shaper          GB               Accelerator</a:t>
            </a:r>
            <a:endParaRPr lang="it-IT" altLang="it-IT" sz="1800" dirty="0">
              <a:latin typeface="Calibri" panose="020F0502020204030204" pitchFamily="34" charset="0"/>
            </a:endParaRPr>
          </a:p>
        </p:txBody>
      </p:sp>
      <p:pic>
        <p:nvPicPr>
          <p:cNvPr id="2" name="Immagine 1">
            <a:extLst>
              <a:ext uri="{FF2B5EF4-FFF2-40B4-BE49-F238E27FC236}">
                <a16:creationId xmlns:a16="http://schemas.microsoft.com/office/drawing/2014/main" id="{C5065C1A-3269-4488-AB7E-04CF3711E84E}"/>
              </a:ext>
            </a:extLst>
          </p:cNvPr>
          <p:cNvPicPr>
            <a:picLocks noChangeAspect="1"/>
          </p:cNvPicPr>
          <p:nvPr/>
        </p:nvPicPr>
        <p:blipFill>
          <a:blip r:embed="rId7"/>
          <a:stretch>
            <a:fillRect/>
          </a:stretch>
        </p:blipFill>
        <p:spPr>
          <a:xfrm>
            <a:off x="4558338" y="2036238"/>
            <a:ext cx="1007438" cy="646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94809" y="46217"/>
            <a:ext cx="10318250" cy="686964"/>
          </a:xfrm>
          <a:prstGeom prst="rect">
            <a:avLst/>
          </a:prstGeom>
        </p:spPr>
        <p:txBody>
          <a:bodyPr>
            <a:noAutofit/>
          </a:bodyPr>
          <a:lstStyle/>
          <a:p>
            <a:r>
              <a:rPr lang="en-US" sz="3200" dirty="0"/>
              <a:t>RFQ Performances Due to emittance (40 mA working point)</a:t>
            </a:r>
          </a:p>
        </p:txBody>
      </p:sp>
      <p:sp>
        <p:nvSpPr>
          <p:cNvPr id="4" name="Slide Number Placeholder 3"/>
          <p:cNvSpPr>
            <a:spLocks noGrp="1"/>
          </p:cNvSpPr>
          <p:nvPr>
            <p:ph type="sldNum" sz="quarter" idx="12"/>
          </p:nvPr>
        </p:nvSpPr>
        <p:spPr>
          <a:xfrm>
            <a:off x="4953000" y="6446658"/>
            <a:ext cx="55003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anose="020B0604020202020204" pitchFamily="34" charset="0"/>
                <a:ea typeface="ＭＳ Ｐゴシック" panose="020B0600070205080204" pitchFamily="34" charset="-128"/>
                <a:cs typeface="Arial" panose="020B0604020202020204" pitchFamily="34" charset="0"/>
              </a:defRPr>
            </a:lvl1pPr>
            <a:lvl2pPr marL="4572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9144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3716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8288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2860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7432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2004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6576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fld id="{8DA11B7F-2F41-45BD-8D8D-57392D9CCC8A}" type="slidenum">
              <a:rPr lang="en-US" smtClean="0"/>
              <a:pPr/>
              <a:t>30</a:t>
            </a:fld>
            <a:endParaRPr lang="en-US"/>
          </a:p>
        </p:txBody>
      </p:sp>
      <p:pic>
        <p:nvPicPr>
          <p:cNvPr id="6" name="Picture 5"/>
          <p:cNvPicPr>
            <a:picLocks noChangeAspect="1"/>
          </p:cNvPicPr>
          <p:nvPr/>
        </p:nvPicPr>
        <p:blipFill>
          <a:blip r:embed="rId2"/>
          <a:stretch>
            <a:fillRect/>
          </a:stretch>
        </p:blipFill>
        <p:spPr>
          <a:xfrm>
            <a:off x="1282700" y="709689"/>
            <a:ext cx="4635500" cy="3072972"/>
          </a:xfrm>
          <a:prstGeom prst="rect">
            <a:avLst/>
          </a:prstGeom>
        </p:spPr>
      </p:pic>
      <p:pic>
        <p:nvPicPr>
          <p:cNvPr id="7" name="Picture 6"/>
          <p:cNvPicPr>
            <a:picLocks noChangeAspect="1"/>
          </p:cNvPicPr>
          <p:nvPr/>
        </p:nvPicPr>
        <p:blipFill>
          <a:blip r:embed="rId3"/>
          <a:stretch>
            <a:fillRect/>
          </a:stretch>
        </p:blipFill>
        <p:spPr>
          <a:xfrm>
            <a:off x="6428169" y="3440790"/>
            <a:ext cx="4334104" cy="2873170"/>
          </a:xfrm>
          <a:prstGeom prst="rect">
            <a:avLst/>
          </a:prstGeom>
        </p:spPr>
      </p:pic>
      <p:pic>
        <p:nvPicPr>
          <p:cNvPr id="8" name="Picture 7"/>
          <p:cNvPicPr>
            <a:picLocks noChangeAspect="1"/>
          </p:cNvPicPr>
          <p:nvPr/>
        </p:nvPicPr>
        <p:blipFill>
          <a:blip r:embed="rId4"/>
          <a:stretch>
            <a:fillRect/>
          </a:stretch>
        </p:blipFill>
        <p:spPr>
          <a:xfrm>
            <a:off x="1452448" y="3782662"/>
            <a:ext cx="4630852" cy="2531299"/>
          </a:xfrm>
          <a:prstGeom prst="rect">
            <a:avLst/>
          </a:prstGeom>
        </p:spPr>
      </p:pic>
      <p:sp>
        <p:nvSpPr>
          <p:cNvPr id="9" name="TextBox 8"/>
          <p:cNvSpPr txBox="1"/>
          <p:nvPr/>
        </p:nvSpPr>
        <p:spPr>
          <a:xfrm>
            <a:off x="6105692" y="2390855"/>
            <a:ext cx="4038600" cy="584775"/>
          </a:xfrm>
          <a:prstGeom prst="rect">
            <a:avLst/>
          </a:prstGeom>
          <a:noFill/>
        </p:spPr>
        <p:txBody>
          <a:bodyPr wrap="square" rtlCol="0">
            <a:spAutoFit/>
          </a:bodyPr>
          <a:lstStyle/>
          <a:p>
            <a:r>
              <a:rPr lang="en-US" sz="1600" dirty="0">
                <a:solidFill>
                  <a:srgbClr val="FF0000"/>
                </a:solidFill>
              </a:rPr>
              <a:t>Reducing the input beam emittance of 20% the losses reduces of a factor of 2. </a:t>
            </a:r>
          </a:p>
        </p:txBody>
      </p:sp>
      <p:sp>
        <p:nvSpPr>
          <p:cNvPr id="10" name="TextBox 9"/>
          <p:cNvSpPr txBox="1"/>
          <p:nvPr/>
        </p:nvSpPr>
        <p:spPr>
          <a:xfrm>
            <a:off x="6034510" y="1094697"/>
            <a:ext cx="4385840" cy="830997"/>
          </a:xfrm>
          <a:prstGeom prst="rect">
            <a:avLst/>
          </a:prstGeom>
          <a:noFill/>
          <a:ln w="28575">
            <a:solidFill>
              <a:srgbClr val="FF0000"/>
            </a:solidFill>
          </a:ln>
        </p:spPr>
        <p:txBody>
          <a:bodyPr wrap="square" rtlCol="0">
            <a:spAutoFit/>
          </a:bodyPr>
          <a:lstStyle/>
          <a:p>
            <a:r>
              <a:rPr lang="en-US" sz="1600" dirty="0"/>
              <a:t>From </a:t>
            </a:r>
            <a:r>
              <a:rPr lang="en-US" sz="1600" u="sng" dirty="0"/>
              <a:t>preliminary calculation</a:t>
            </a:r>
            <a:r>
              <a:rPr lang="en-US" sz="1600" dirty="0"/>
              <a:t>, the Losses = 10% at LPBD. 2.5 times emittance growth after solenoid 1.  Mismatched beam at RFQ.</a:t>
            </a:r>
          </a:p>
        </p:txBody>
      </p:sp>
      <p:cxnSp>
        <p:nvCxnSpPr>
          <p:cNvPr id="11" name="Straight Connector 10"/>
          <p:cNvCxnSpPr/>
          <p:nvPr/>
        </p:nvCxnSpPr>
        <p:spPr bwMode="auto">
          <a:xfrm flipH="1">
            <a:off x="2124998" y="799531"/>
            <a:ext cx="6350" cy="2637189"/>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2124998" y="786920"/>
            <a:ext cx="3232150" cy="307777"/>
          </a:xfrm>
          <a:prstGeom prst="rect">
            <a:avLst/>
          </a:prstGeom>
          <a:noFill/>
          <a:ln>
            <a:noFill/>
          </a:ln>
        </p:spPr>
        <p:txBody>
          <a:bodyPr wrap="square" rtlCol="0">
            <a:spAutoFit/>
          </a:bodyPr>
          <a:lstStyle/>
          <a:p>
            <a:r>
              <a:rPr lang="en-US" sz="1400" dirty="0">
                <a:solidFill>
                  <a:srgbClr val="FF0000"/>
                </a:solidFill>
              </a:rPr>
              <a:t>RFQ</a:t>
            </a:r>
          </a:p>
        </p:txBody>
      </p:sp>
      <p:sp>
        <p:nvSpPr>
          <p:cNvPr id="13" name="TextBox 12"/>
          <p:cNvSpPr txBox="1"/>
          <p:nvPr/>
        </p:nvSpPr>
        <p:spPr>
          <a:xfrm>
            <a:off x="2131349" y="1094697"/>
            <a:ext cx="3744463" cy="276999"/>
          </a:xfrm>
          <a:prstGeom prst="rect">
            <a:avLst/>
          </a:prstGeom>
          <a:noFill/>
        </p:spPr>
        <p:txBody>
          <a:bodyPr wrap="square" rtlCol="0">
            <a:spAutoFit/>
          </a:bodyPr>
          <a:lstStyle/>
          <a:p>
            <a:r>
              <a:rPr lang="en-US" sz="1200" dirty="0"/>
              <a:t>&gt; 0.3 mm </a:t>
            </a:r>
            <a:r>
              <a:rPr lang="en-US" sz="1200" dirty="0" err="1"/>
              <a:t>mrad</a:t>
            </a:r>
            <a:r>
              <a:rPr lang="en-US" sz="1200" dirty="0"/>
              <a:t> + mismatch</a:t>
            </a:r>
          </a:p>
        </p:txBody>
      </p:sp>
      <p:cxnSp>
        <p:nvCxnSpPr>
          <p:cNvPr id="14" name="Straight Connector 13"/>
          <p:cNvCxnSpPr/>
          <p:nvPr/>
        </p:nvCxnSpPr>
        <p:spPr bwMode="auto">
          <a:xfrm flipH="1">
            <a:off x="1926138" y="791811"/>
            <a:ext cx="29662" cy="529436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ttore 2 15">
            <a:extLst>
              <a:ext uri="{FF2B5EF4-FFF2-40B4-BE49-F238E27FC236}">
                <a16:creationId xmlns:a16="http://schemas.microsoft.com/office/drawing/2014/main" id="{BBD54BFF-8F1C-43F5-A5D0-CFDC293D8D0F}"/>
              </a:ext>
            </a:extLst>
          </p:cNvPr>
          <p:cNvCxnSpPr>
            <a:stCxn id="9" idx="1"/>
          </p:cNvCxnSpPr>
          <p:nvPr/>
        </p:nvCxnSpPr>
        <p:spPr>
          <a:xfrm flipH="1" flipV="1">
            <a:off x="2372497" y="2471351"/>
            <a:ext cx="3733195" cy="211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3DB9CF74-10C2-4AE4-B25F-217930CECCAF}"/>
              </a:ext>
            </a:extLst>
          </p:cNvPr>
          <p:cNvCxnSpPr/>
          <p:nvPr/>
        </p:nvCxnSpPr>
        <p:spPr>
          <a:xfrm flipH="1">
            <a:off x="7265773" y="2928551"/>
            <a:ext cx="370703" cy="2088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503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791" y="2729960"/>
            <a:ext cx="4108186" cy="2786011"/>
          </a:xfrm>
          <a:prstGeom prst="rect">
            <a:avLst/>
          </a:prstGeom>
        </p:spPr>
      </p:pic>
      <p:cxnSp>
        <p:nvCxnSpPr>
          <p:cNvPr id="7" name="Straight Arrow Connector 6"/>
          <p:cNvCxnSpPr/>
          <p:nvPr/>
        </p:nvCxnSpPr>
        <p:spPr bwMode="auto">
          <a:xfrm flipV="1">
            <a:off x="9489836" y="3269412"/>
            <a:ext cx="722642" cy="5751"/>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070" y="2704560"/>
            <a:ext cx="4113432" cy="2786011"/>
          </a:xfrm>
          <a:prstGeom prst="rect">
            <a:avLst/>
          </a:prstGeom>
        </p:spPr>
      </p:pic>
      <p:cxnSp>
        <p:nvCxnSpPr>
          <p:cNvPr id="10" name="Straight Arrow Connector 9"/>
          <p:cNvCxnSpPr/>
          <p:nvPr/>
        </p:nvCxnSpPr>
        <p:spPr bwMode="auto">
          <a:xfrm flipH="1">
            <a:off x="5035793" y="3052537"/>
            <a:ext cx="1048648" cy="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 name="Group 10"/>
          <p:cNvGrpSpPr/>
          <p:nvPr/>
        </p:nvGrpSpPr>
        <p:grpSpPr>
          <a:xfrm>
            <a:off x="3521671" y="1"/>
            <a:ext cx="4298950" cy="2419553"/>
            <a:chOff x="115747" y="1308698"/>
            <a:chExt cx="4798940" cy="2644058"/>
          </a:xfrm>
        </p:grpSpPr>
        <p:grpSp>
          <p:nvGrpSpPr>
            <p:cNvPr id="12" name="Group 11"/>
            <p:cNvGrpSpPr/>
            <p:nvPr/>
          </p:nvGrpSpPr>
          <p:grpSpPr>
            <a:xfrm>
              <a:off x="115747" y="1308698"/>
              <a:ext cx="4798940" cy="2644058"/>
              <a:chOff x="0" y="2159437"/>
              <a:chExt cx="4798940" cy="2644058"/>
            </a:xfrm>
          </p:grpSpPr>
          <p:pic>
            <p:nvPicPr>
              <p:cNvPr id="15" name="Picture 14"/>
              <p:cNvPicPr>
                <a:picLocks noChangeAspect="1"/>
              </p:cNvPicPr>
              <p:nvPr/>
            </p:nvPicPr>
            <p:blipFill rotWithShape="1">
              <a:blip r:embed="rId4"/>
              <a:srcRect t="1439"/>
              <a:stretch/>
            </p:blipFill>
            <p:spPr>
              <a:xfrm>
                <a:off x="0" y="2159437"/>
                <a:ext cx="4798940" cy="2644058"/>
              </a:xfrm>
              <a:prstGeom prst="rect">
                <a:avLst/>
              </a:prstGeom>
            </p:spPr>
          </p:pic>
          <p:cxnSp>
            <p:nvCxnSpPr>
              <p:cNvPr id="16" name="Straight Connector 15"/>
              <p:cNvCxnSpPr/>
              <p:nvPr/>
            </p:nvCxnSpPr>
            <p:spPr bwMode="auto">
              <a:xfrm flipV="1">
                <a:off x="1738132" y="3321934"/>
                <a:ext cx="2995914" cy="1929"/>
              </a:xfrm>
              <a:prstGeom prst="line">
                <a:avLst/>
              </a:prstGeom>
              <a:solidFill>
                <a:schemeClr val="accent1"/>
              </a:solidFill>
              <a:ln w="285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tangle 12"/>
            <p:cNvSpPr/>
            <p:nvPr/>
          </p:nvSpPr>
          <p:spPr bwMode="auto">
            <a:xfrm>
              <a:off x="1822561" y="2471194"/>
              <a:ext cx="3027232" cy="1128531"/>
            </a:xfrm>
            <a:prstGeom prst="rect">
              <a:avLst/>
            </a:prstGeom>
            <a:solidFill>
              <a:schemeClr val="accent1">
                <a:lumMod val="75000"/>
                <a:alpha val="3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pitchFamily="34" charset="0"/>
              </a:endParaRPr>
            </a:p>
          </p:txBody>
        </p:sp>
        <p:sp>
          <p:nvSpPr>
            <p:cNvPr id="14" name="Rectangle 13"/>
            <p:cNvSpPr/>
            <p:nvPr/>
          </p:nvSpPr>
          <p:spPr bwMode="auto">
            <a:xfrm>
              <a:off x="1822561" y="1354846"/>
              <a:ext cx="3027232" cy="1116346"/>
            </a:xfrm>
            <a:prstGeom prst="rect">
              <a:avLst/>
            </a:prstGeom>
            <a:solidFill>
              <a:srgbClr val="FF0000">
                <a:alpha val="32000"/>
              </a:srgbClr>
            </a:solidFill>
            <a:ln w="9525" cap="flat" cmpd="sng" algn="ctr">
              <a:no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pitchFamily="34" charset="0"/>
              </a:endParaRPr>
            </a:p>
          </p:txBody>
        </p:sp>
      </p:grpSp>
      <p:cxnSp>
        <p:nvCxnSpPr>
          <p:cNvPr id="18" name="Straight Arrow Connector 17"/>
          <p:cNvCxnSpPr/>
          <p:nvPr/>
        </p:nvCxnSpPr>
        <p:spPr bwMode="auto">
          <a:xfrm flipH="1">
            <a:off x="4781550" y="1238250"/>
            <a:ext cx="2794000" cy="1638300"/>
          </a:xfrm>
          <a:prstGeom prst="straightConnector1">
            <a:avLst/>
          </a:prstGeom>
          <a:solidFill>
            <a:schemeClr val="accent1"/>
          </a:solidFill>
          <a:ln w="9525"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7645400" y="628650"/>
            <a:ext cx="361950" cy="2116892"/>
          </a:xfrm>
          <a:prstGeom prst="straightConnector1">
            <a:avLst/>
          </a:prstGeom>
          <a:solidFill>
            <a:schemeClr val="accent1"/>
          </a:solidFill>
          <a:ln w="9525"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746126" y="6026199"/>
            <a:ext cx="9466352" cy="646331"/>
          </a:xfrm>
          <a:prstGeom prst="rect">
            <a:avLst/>
          </a:prstGeom>
          <a:noFill/>
        </p:spPr>
        <p:txBody>
          <a:bodyPr wrap="square" rtlCol="0">
            <a:spAutoFit/>
          </a:bodyPr>
          <a:lstStyle/>
          <a:p>
            <a:r>
              <a:rPr lang="en-US" b="1" dirty="0"/>
              <a:t>It was impossible to increase the transmission for the 40 mA point, confirming that the emittance was not suitable for the injection into the RFQ. It is needed to change the PE hole.</a:t>
            </a:r>
          </a:p>
        </p:txBody>
      </p:sp>
      <mc:AlternateContent xmlns:mc="http://schemas.openxmlformats.org/markup-compatibility/2006" xmlns:a14="http://schemas.microsoft.com/office/drawing/2010/main">
        <mc:Choice Requires="a14">
          <p:sp>
            <p:nvSpPr>
              <p:cNvPr id="9" name="Rectangle 8"/>
              <p:cNvSpPr/>
              <p:nvPr/>
            </p:nvSpPr>
            <p:spPr>
              <a:xfrm>
                <a:off x="2384568" y="2353627"/>
                <a:ext cx="1376339" cy="400110"/>
              </a:xfrm>
              <a:prstGeom prst="rect">
                <a:avLst/>
              </a:prstGeom>
            </p:spPr>
            <p:txBody>
              <a:bodyPr wrap="none">
                <a:spAutoFit/>
              </a:bodyPr>
              <a:lstStyle/>
              <a:p>
                <a14:m>
                  <m:oMath xmlns:m="http://schemas.openxmlformats.org/officeDocument/2006/math">
                    <m:sSub>
                      <m:sSubPr>
                        <m:ctrlPr>
                          <a:rPr lang="it-IT" sz="2000" i="1" dirty="0">
                            <a:latin typeface="Cambria Math" panose="02040503050406030204" pitchFamily="18" charset="0"/>
                          </a:rPr>
                        </m:ctrlPr>
                      </m:sSubPr>
                      <m:e>
                        <m:r>
                          <a:rPr lang="it-IT" sz="2000" i="1" dirty="0">
                            <a:latin typeface="Cambria Math" panose="02040503050406030204" pitchFamily="18" charset="0"/>
                          </a:rPr>
                          <m:t>𝐼</m:t>
                        </m:r>
                      </m:e>
                      <m:sub>
                        <m:r>
                          <a:rPr lang="it-IT" sz="2000" i="1" dirty="0">
                            <a:latin typeface="Cambria Math" panose="02040503050406030204" pitchFamily="18" charset="0"/>
                          </a:rPr>
                          <m:t>𝑒𝑥𝑡</m:t>
                        </m:r>
                      </m:sub>
                    </m:sSub>
                  </m:oMath>
                </a14:m>
                <a:r>
                  <a:rPr lang="en-US" sz="2000" dirty="0"/>
                  <a:t>=30 mA</a:t>
                </a:r>
              </a:p>
            </p:txBody>
          </p:sp>
        </mc:Choice>
        <mc:Fallback xmlns="">
          <p:sp>
            <p:nvSpPr>
              <p:cNvPr id="9" name="Rectangle 8"/>
              <p:cNvSpPr>
                <a:spLocks noRot="1" noChangeAspect="1" noMove="1" noResize="1" noEditPoints="1" noAdjustHandles="1" noChangeArrowheads="1" noChangeShapeType="1" noTextEdit="1"/>
              </p:cNvSpPr>
              <p:nvPr/>
            </p:nvSpPr>
            <p:spPr>
              <a:xfrm>
                <a:off x="2384568" y="2353627"/>
                <a:ext cx="1376339" cy="400110"/>
              </a:xfrm>
              <a:prstGeom prst="rect">
                <a:avLst/>
              </a:prstGeom>
              <a:blipFill>
                <a:blip r:embed="rId5"/>
                <a:stretch>
                  <a:fillRect t="-7576" r="-3982"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161929" y="2353627"/>
                <a:ext cx="1376339" cy="400110"/>
              </a:xfrm>
              <a:prstGeom prst="rect">
                <a:avLst/>
              </a:prstGeom>
            </p:spPr>
            <p:txBody>
              <a:bodyPr wrap="none">
                <a:spAutoFit/>
              </a:bodyPr>
              <a:lstStyle/>
              <a:p>
                <a14:m>
                  <m:oMath xmlns:m="http://schemas.openxmlformats.org/officeDocument/2006/math">
                    <m:sSub>
                      <m:sSubPr>
                        <m:ctrlPr>
                          <a:rPr lang="it-IT" sz="2000" i="1" dirty="0">
                            <a:latin typeface="Cambria Math" panose="02040503050406030204" pitchFamily="18" charset="0"/>
                          </a:rPr>
                        </m:ctrlPr>
                      </m:sSubPr>
                      <m:e>
                        <m:r>
                          <a:rPr lang="it-IT" sz="2000" i="1" dirty="0">
                            <a:latin typeface="Cambria Math" panose="02040503050406030204" pitchFamily="18" charset="0"/>
                          </a:rPr>
                          <m:t>𝐼</m:t>
                        </m:r>
                      </m:e>
                      <m:sub>
                        <m:r>
                          <a:rPr lang="it-IT" sz="2000" i="1" dirty="0">
                            <a:latin typeface="Cambria Math" panose="02040503050406030204" pitchFamily="18" charset="0"/>
                          </a:rPr>
                          <m:t>𝑒𝑥𝑡</m:t>
                        </m:r>
                      </m:sub>
                    </m:sSub>
                  </m:oMath>
                </a14:m>
                <a:r>
                  <a:rPr lang="en-US" sz="2000" dirty="0"/>
                  <a:t>=40 mA</a:t>
                </a:r>
              </a:p>
            </p:txBody>
          </p:sp>
        </mc:Choice>
        <mc:Fallback xmlns="">
          <p:sp>
            <p:nvSpPr>
              <p:cNvPr id="6" name="Rectangle 5"/>
              <p:cNvSpPr>
                <a:spLocks noRot="1" noChangeAspect="1" noMove="1" noResize="1" noEditPoints="1" noAdjustHandles="1" noChangeArrowheads="1" noChangeShapeType="1" noTextEdit="1"/>
              </p:cNvSpPr>
              <p:nvPr/>
            </p:nvSpPr>
            <p:spPr>
              <a:xfrm>
                <a:off x="8161929" y="2353627"/>
                <a:ext cx="1376339" cy="400110"/>
              </a:xfrm>
              <a:prstGeom prst="rect">
                <a:avLst/>
              </a:prstGeom>
              <a:blipFill>
                <a:blip r:embed="rId6"/>
                <a:stretch>
                  <a:fillRect t="-7576" r="-3540" b="-25758"/>
                </a:stretch>
              </a:blipFill>
            </p:spPr>
            <p:txBody>
              <a:bodyPr/>
              <a:lstStyle/>
              <a:p>
                <a:r>
                  <a:rPr lang="en-US">
                    <a:noFill/>
                  </a:rPr>
                  <a:t> </a:t>
                </a:r>
              </a:p>
            </p:txBody>
          </p:sp>
        </mc:Fallback>
      </mc:AlternateContent>
      <p:sp>
        <p:nvSpPr>
          <p:cNvPr id="17" name="CasellaDiTesto 16">
            <a:extLst>
              <a:ext uri="{FF2B5EF4-FFF2-40B4-BE49-F238E27FC236}">
                <a16:creationId xmlns:a16="http://schemas.microsoft.com/office/drawing/2014/main" id="{BC17AA57-CFB9-4C98-B289-69ADB4929A39}"/>
              </a:ext>
            </a:extLst>
          </p:cNvPr>
          <p:cNvSpPr txBox="1"/>
          <p:nvPr/>
        </p:nvSpPr>
        <p:spPr>
          <a:xfrm>
            <a:off x="2382394" y="5358066"/>
            <a:ext cx="1564274" cy="369332"/>
          </a:xfrm>
          <a:prstGeom prst="rect">
            <a:avLst/>
          </a:prstGeom>
          <a:noFill/>
        </p:spPr>
        <p:txBody>
          <a:bodyPr wrap="none" rtlCol="0">
            <a:spAutoFit/>
          </a:bodyPr>
          <a:lstStyle/>
          <a:p>
            <a:r>
              <a:rPr lang="en-US" dirty="0">
                <a:solidFill>
                  <a:srgbClr val="FF0000"/>
                </a:solidFill>
              </a:rPr>
              <a:t>Low Emittance</a:t>
            </a:r>
          </a:p>
        </p:txBody>
      </p:sp>
      <p:sp>
        <p:nvSpPr>
          <p:cNvPr id="21" name="CasellaDiTesto 20">
            <a:extLst>
              <a:ext uri="{FF2B5EF4-FFF2-40B4-BE49-F238E27FC236}">
                <a16:creationId xmlns:a16="http://schemas.microsoft.com/office/drawing/2014/main" id="{4AF001AD-B713-4F31-8302-81E43C440FAA}"/>
              </a:ext>
            </a:extLst>
          </p:cNvPr>
          <p:cNvSpPr txBox="1"/>
          <p:nvPr/>
        </p:nvSpPr>
        <p:spPr>
          <a:xfrm>
            <a:off x="8161929" y="5490571"/>
            <a:ext cx="1608454" cy="369332"/>
          </a:xfrm>
          <a:prstGeom prst="rect">
            <a:avLst/>
          </a:prstGeom>
          <a:noFill/>
        </p:spPr>
        <p:txBody>
          <a:bodyPr wrap="none" rtlCol="0">
            <a:spAutoFit/>
          </a:bodyPr>
          <a:lstStyle/>
          <a:p>
            <a:r>
              <a:rPr lang="en-US" dirty="0">
                <a:solidFill>
                  <a:srgbClr val="FF0000"/>
                </a:solidFill>
              </a:rPr>
              <a:t>High Emittance</a:t>
            </a:r>
          </a:p>
        </p:txBody>
      </p:sp>
      <p:sp>
        <p:nvSpPr>
          <p:cNvPr id="19" name="CasellaDiTesto 18">
            <a:extLst>
              <a:ext uri="{FF2B5EF4-FFF2-40B4-BE49-F238E27FC236}">
                <a16:creationId xmlns:a16="http://schemas.microsoft.com/office/drawing/2014/main" id="{482C4BBB-9DE2-4A81-85CD-CF711D629D87}"/>
              </a:ext>
            </a:extLst>
          </p:cNvPr>
          <p:cNvSpPr txBox="1"/>
          <p:nvPr/>
        </p:nvSpPr>
        <p:spPr>
          <a:xfrm>
            <a:off x="395416" y="290384"/>
            <a:ext cx="2828723" cy="369332"/>
          </a:xfrm>
          <a:prstGeom prst="rect">
            <a:avLst/>
          </a:prstGeom>
          <a:noFill/>
        </p:spPr>
        <p:txBody>
          <a:bodyPr wrap="none" rtlCol="0">
            <a:spAutoFit/>
          </a:bodyPr>
          <a:lstStyle/>
          <a:p>
            <a:r>
              <a:rPr lang="en-US" b="1" dirty="0">
                <a:solidFill>
                  <a:schemeClr val="accent1"/>
                </a:solidFill>
              </a:rPr>
              <a:t>Experimental Solenoid Scan</a:t>
            </a:r>
          </a:p>
        </p:txBody>
      </p:sp>
    </p:spTree>
    <p:extLst>
      <p:ext uri="{BB962C8B-B14F-4D97-AF65-F5344CB8AC3E}">
        <p14:creationId xmlns:p14="http://schemas.microsoft.com/office/powerpoint/2010/main" val="4027078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85950" y="0"/>
            <a:ext cx="8420100" cy="914400"/>
          </a:xfrm>
          <a:prstGeom prst="rect">
            <a:avLst/>
          </a:prstGeom>
        </p:spPr>
        <p:txBody>
          <a:bodyPr/>
          <a:lstStyle/>
          <a:p>
            <a:r>
              <a:rPr lang="en-US" dirty="0"/>
              <a:t>Post RFQ emittance measurements</a:t>
            </a:r>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341457" y="1733550"/>
                <a:ext cx="5716414" cy="2560263"/>
              </a:xfrm>
              <a:prstGeom prst="rect">
                <a:avLst/>
              </a:prstGeom>
            </p:spPr>
            <p:txBody>
              <a:bodyPr>
                <a:normAutofit/>
              </a:bodyPr>
              <a:lstStyle/>
              <a:p>
                <a:r>
                  <a:rPr lang="en-US" sz="2000" dirty="0"/>
                  <a:t>30 mA beam with different solenoids couples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𝑅𝐹𝑄</m:t>
                        </m:r>
                      </m:sub>
                    </m:sSub>
                  </m:oMath>
                </a14:m>
                <a:r>
                  <a:rPr lang="en-US" sz="2000" dirty="0"/>
                  <a:t>= 62 – 70 kV. </a:t>
                </a:r>
                <a:r>
                  <a:rPr lang="en-US" sz="2000" u="sng" dirty="0"/>
                  <a:t>1/3 of the full beam space charge effects.</a:t>
                </a:r>
                <a:r>
                  <a:rPr lang="en-US" sz="2000" dirty="0"/>
                  <a:t> Different solenoids couples.</a:t>
                </a:r>
              </a:p>
              <a:p>
                <a:r>
                  <a:rPr lang="en-US" sz="2000" dirty="0"/>
                  <a:t>800 </a:t>
                </a:r>
                <a14:m>
                  <m:oMath xmlns:m="http://schemas.openxmlformats.org/officeDocument/2006/math">
                    <m:r>
                      <a:rPr lang="en-US" sz="2000" i="1">
                        <a:latin typeface="Cambria Math" panose="02040503050406030204" pitchFamily="18" charset="0"/>
                        <a:ea typeface="Cambria Math" panose="02040503050406030204" pitchFamily="18" charset="0"/>
                      </a:rPr>
                      <m:t>𝜇</m:t>
                    </m:r>
                    <m:r>
                      <a:rPr lang="en-US" sz="2000" i="1">
                        <a:latin typeface="Cambria Math" panose="02040503050406030204" pitchFamily="18" charset="0"/>
                        <a:ea typeface="Cambria Math" panose="02040503050406030204" pitchFamily="18" charset="0"/>
                      </a:rPr>
                      <m:t>𝑠</m:t>
                    </m:r>
                  </m:oMath>
                </a14:m>
                <a:r>
                  <a:rPr lang="en-US" sz="2000" dirty="0"/>
                  <a:t> beam pulse length. Increased S/N ratio.</a:t>
                </a:r>
              </a:p>
              <a:p>
                <a:r>
                  <a:rPr lang="en-US" sz="2000" dirty="0"/>
                  <a:t>Bunchers OFF.</a:t>
                </a: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1341457" y="1733550"/>
                <a:ext cx="5716414" cy="2560263"/>
              </a:xfrm>
              <a:prstGeom prst="rect">
                <a:avLst/>
              </a:prstGeom>
              <a:blipFill>
                <a:blip r:embed="rId2"/>
                <a:stretch>
                  <a:fillRect l="-959" t="-2381"/>
                </a:stretch>
              </a:blipFill>
            </p:spPr>
            <p:txBody>
              <a:bodyPr/>
              <a:lstStyle/>
              <a:p>
                <a:r>
                  <a:rPr lang="en-US">
                    <a:noFill/>
                  </a:rPr>
                  <a:t> </a:t>
                </a:r>
              </a:p>
            </p:txBody>
          </p:sp>
        </mc:Fallback>
      </mc:AlternateContent>
      <p:sp>
        <p:nvSpPr>
          <p:cNvPr id="5" name="Title 1"/>
          <p:cNvSpPr txBox="1">
            <a:spLocks/>
          </p:cNvSpPr>
          <p:nvPr/>
        </p:nvSpPr>
        <p:spPr bwMode="auto">
          <a:xfrm>
            <a:off x="1041214" y="3836613"/>
            <a:ext cx="6316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ＭＳ Ｐゴシック" charset="0"/>
                <a:cs typeface="+mj-cs"/>
              </a:defRPr>
            </a:lvl1pPr>
            <a:lvl2pPr algn="ctr" rtl="0" eaLnBrk="0" fontAlgn="base" hangingPunct="0">
              <a:spcBef>
                <a:spcPct val="0"/>
              </a:spcBef>
              <a:spcAft>
                <a:spcPct val="0"/>
              </a:spcAft>
              <a:defRPr sz="3200" b="1">
                <a:solidFill>
                  <a:schemeClr val="accent2"/>
                </a:solidFill>
                <a:latin typeface="Arial" pitchFamily="34" charset="0"/>
                <a:ea typeface="ＭＳ Ｐゴシック" charset="0"/>
              </a:defRPr>
            </a:lvl2pPr>
            <a:lvl3pPr algn="ctr" rtl="0" eaLnBrk="0" fontAlgn="base" hangingPunct="0">
              <a:spcBef>
                <a:spcPct val="0"/>
              </a:spcBef>
              <a:spcAft>
                <a:spcPct val="0"/>
              </a:spcAft>
              <a:defRPr sz="3200" b="1">
                <a:solidFill>
                  <a:schemeClr val="accent2"/>
                </a:solidFill>
                <a:latin typeface="Arial" pitchFamily="34" charset="0"/>
                <a:ea typeface="ＭＳ Ｐゴシック" charset="0"/>
              </a:defRPr>
            </a:lvl3pPr>
            <a:lvl4pPr algn="ctr" rtl="0" eaLnBrk="0" fontAlgn="base" hangingPunct="0">
              <a:spcBef>
                <a:spcPct val="0"/>
              </a:spcBef>
              <a:spcAft>
                <a:spcPct val="0"/>
              </a:spcAft>
              <a:defRPr sz="3200" b="1">
                <a:solidFill>
                  <a:schemeClr val="accent2"/>
                </a:solidFill>
                <a:latin typeface="Arial" pitchFamily="34" charset="0"/>
                <a:ea typeface="ＭＳ Ｐゴシック" charset="0"/>
              </a:defRPr>
            </a:lvl4pPr>
            <a:lvl5pPr algn="ctr" rtl="0" eaLnBrk="0" fontAlgn="base" hangingPunct="0">
              <a:spcBef>
                <a:spcPct val="0"/>
              </a:spcBef>
              <a:spcAft>
                <a:spcPct val="0"/>
              </a:spcAft>
              <a:defRPr sz="3200" b="1">
                <a:solidFill>
                  <a:schemeClr val="accent2"/>
                </a:solidFill>
                <a:latin typeface="Arial" pitchFamily="34" charset="0"/>
                <a:ea typeface="ＭＳ Ｐゴシック" charset="0"/>
              </a:defRPr>
            </a:lvl5pPr>
            <a:lvl6pPr marL="457200" algn="ctr" rtl="0" eaLnBrk="0" fontAlgn="base" hangingPunct="0">
              <a:spcBef>
                <a:spcPct val="0"/>
              </a:spcBef>
              <a:spcAft>
                <a:spcPct val="0"/>
              </a:spcAft>
              <a:defRPr sz="3200" b="1">
                <a:solidFill>
                  <a:schemeClr val="accent2"/>
                </a:solidFill>
                <a:latin typeface="Arial" pitchFamily="34" charset="0"/>
              </a:defRPr>
            </a:lvl6pPr>
            <a:lvl7pPr marL="914400" algn="ctr" rtl="0" eaLnBrk="0" fontAlgn="base" hangingPunct="0">
              <a:spcBef>
                <a:spcPct val="0"/>
              </a:spcBef>
              <a:spcAft>
                <a:spcPct val="0"/>
              </a:spcAft>
              <a:defRPr sz="3200" b="1">
                <a:solidFill>
                  <a:schemeClr val="accent2"/>
                </a:solidFill>
                <a:latin typeface="Arial" pitchFamily="34" charset="0"/>
              </a:defRPr>
            </a:lvl7pPr>
            <a:lvl8pPr marL="1371600" algn="ctr" rtl="0" eaLnBrk="0" fontAlgn="base" hangingPunct="0">
              <a:spcBef>
                <a:spcPct val="0"/>
              </a:spcBef>
              <a:spcAft>
                <a:spcPct val="0"/>
              </a:spcAft>
              <a:defRPr sz="3200" b="1">
                <a:solidFill>
                  <a:schemeClr val="accent2"/>
                </a:solidFill>
                <a:latin typeface="Arial" pitchFamily="34" charset="0"/>
              </a:defRPr>
            </a:lvl8pPr>
            <a:lvl9pPr marL="1828800" algn="ctr" rtl="0" eaLnBrk="0" fontAlgn="base" hangingPunct="0">
              <a:spcBef>
                <a:spcPct val="0"/>
              </a:spcBef>
              <a:spcAft>
                <a:spcPct val="0"/>
              </a:spcAft>
              <a:defRPr sz="3200" b="1">
                <a:solidFill>
                  <a:schemeClr val="accent2"/>
                </a:solidFill>
                <a:latin typeface="Arial" pitchFamily="34" charset="0"/>
              </a:defRPr>
            </a:lvl9pPr>
          </a:lstStyle>
          <a:p>
            <a:r>
              <a:rPr lang="en-US" sz="2000" kern="0" dirty="0">
                <a:solidFill>
                  <a:srgbClr val="FF0000"/>
                </a:solidFill>
              </a:rPr>
              <a:t>The simulation</a:t>
            </a:r>
          </a:p>
        </p:txBody>
      </p:sp>
      <p:sp>
        <p:nvSpPr>
          <p:cNvPr id="6" name="Content Placeholder 4"/>
          <p:cNvSpPr txBox="1">
            <a:spLocks/>
          </p:cNvSpPr>
          <p:nvPr/>
        </p:nvSpPr>
        <p:spPr bwMode="auto">
          <a:xfrm>
            <a:off x="1341457" y="4622098"/>
            <a:ext cx="8420100" cy="20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192088" indent="-192088" algn="l" rtl="0" eaLnBrk="0" fontAlgn="base" hangingPunct="0">
              <a:spcBef>
                <a:spcPct val="20000"/>
              </a:spcBef>
              <a:spcAft>
                <a:spcPct val="0"/>
              </a:spcAft>
              <a:buChar char="•"/>
              <a:defRPr sz="2000">
                <a:solidFill>
                  <a:schemeClr val="tx1"/>
                </a:solidFill>
                <a:latin typeface="+mn-lt"/>
                <a:ea typeface="ＭＳ Ｐゴシック" charset="0"/>
                <a:cs typeface="+mn-cs"/>
              </a:defRPr>
            </a:lvl1pPr>
            <a:lvl2pPr marL="569913" indent="-187325" algn="l" rtl="0" eaLnBrk="0" fontAlgn="base" hangingPunct="0">
              <a:spcBef>
                <a:spcPct val="20000"/>
              </a:spcBef>
              <a:spcAft>
                <a:spcPct val="0"/>
              </a:spcAft>
              <a:buChar char="–"/>
              <a:defRPr>
                <a:solidFill>
                  <a:schemeClr val="tx1"/>
                </a:solidFill>
                <a:latin typeface="+mn-lt"/>
                <a:ea typeface="ＭＳ Ｐゴシック" charset="0"/>
              </a:defRPr>
            </a:lvl2pPr>
            <a:lvl3pPr marL="954088" indent="-192088" algn="l" rtl="0" eaLnBrk="0" fontAlgn="base" hangingPunct="0">
              <a:spcBef>
                <a:spcPct val="20000"/>
              </a:spcBef>
              <a:spcAft>
                <a:spcPct val="0"/>
              </a:spcAft>
              <a:buChar char="•"/>
              <a:defRPr sz="1600">
                <a:solidFill>
                  <a:schemeClr val="tx1"/>
                </a:solidFill>
                <a:latin typeface="+mn-lt"/>
                <a:ea typeface="ＭＳ Ｐゴシック" charset="0"/>
              </a:defRPr>
            </a:lvl3pPr>
            <a:lvl4pPr marL="1331913" indent="-184150" algn="l" rtl="0" eaLnBrk="0" fontAlgn="base" hangingPunct="0">
              <a:spcBef>
                <a:spcPct val="20000"/>
              </a:spcBef>
              <a:spcAft>
                <a:spcPct val="0"/>
              </a:spcAft>
              <a:buChar char="–"/>
              <a:defRPr sz="1400">
                <a:solidFill>
                  <a:schemeClr val="tx1"/>
                </a:solidFill>
                <a:latin typeface="+mn-lt"/>
                <a:ea typeface="ＭＳ Ｐゴシック" charset="0"/>
              </a:defRPr>
            </a:lvl4pPr>
            <a:lvl5pPr marL="1716088" indent="-192088" algn="l" rtl="0" eaLnBrk="0" fontAlgn="base" hangingPunct="0">
              <a:spcBef>
                <a:spcPct val="20000"/>
              </a:spcBef>
              <a:spcAft>
                <a:spcPct val="0"/>
              </a:spcAft>
              <a:buChar char="•"/>
              <a:defRPr sz="1400">
                <a:solidFill>
                  <a:schemeClr val="tx1"/>
                </a:solidFill>
                <a:latin typeface="+mn-lt"/>
                <a:ea typeface="ＭＳ Ｐゴシック" charset="0"/>
              </a:defRPr>
            </a:lvl5pPr>
            <a:lvl6pPr marL="2173288" indent="-192088" algn="l" rtl="0" eaLnBrk="0" fontAlgn="base" hangingPunct="0">
              <a:spcBef>
                <a:spcPct val="20000"/>
              </a:spcBef>
              <a:spcAft>
                <a:spcPct val="0"/>
              </a:spcAft>
              <a:buChar char="•"/>
              <a:defRPr sz="1400">
                <a:solidFill>
                  <a:schemeClr val="tx1"/>
                </a:solidFill>
                <a:latin typeface="+mn-lt"/>
              </a:defRPr>
            </a:lvl6pPr>
            <a:lvl7pPr marL="2630488" indent="-192088" algn="l" rtl="0" eaLnBrk="0" fontAlgn="base" hangingPunct="0">
              <a:spcBef>
                <a:spcPct val="20000"/>
              </a:spcBef>
              <a:spcAft>
                <a:spcPct val="0"/>
              </a:spcAft>
              <a:buChar char="•"/>
              <a:defRPr sz="1400">
                <a:solidFill>
                  <a:schemeClr val="tx1"/>
                </a:solidFill>
                <a:latin typeface="+mn-lt"/>
              </a:defRPr>
            </a:lvl7pPr>
            <a:lvl8pPr marL="3087688" indent="-192088" algn="l" rtl="0" eaLnBrk="0" fontAlgn="base" hangingPunct="0">
              <a:spcBef>
                <a:spcPct val="20000"/>
              </a:spcBef>
              <a:spcAft>
                <a:spcPct val="0"/>
              </a:spcAft>
              <a:buChar char="•"/>
              <a:defRPr sz="1400">
                <a:solidFill>
                  <a:schemeClr val="tx1"/>
                </a:solidFill>
                <a:latin typeface="+mn-lt"/>
              </a:defRPr>
            </a:lvl8pPr>
            <a:lvl9pPr marL="3544888" indent="-192088" algn="l" rtl="0" eaLnBrk="0" fontAlgn="base" hangingPunct="0">
              <a:spcBef>
                <a:spcPct val="20000"/>
              </a:spcBef>
              <a:spcAft>
                <a:spcPct val="0"/>
              </a:spcAft>
              <a:buChar char="•"/>
              <a:defRPr sz="1400">
                <a:solidFill>
                  <a:schemeClr val="tx1"/>
                </a:solidFill>
                <a:latin typeface="+mn-lt"/>
              </a:defRPr>
            </a:lvl9pPr>
          </a:lstStyle>
          <a:p>
            <a:r>
              <a:rPr lang="en-US" kern="0" dirty="0"/>
              <a:t>Trace forward input beam from LEBT (4D-parabolic distribution). solenoid field maps. </a:t>
            </a:r>
            <a:r>
              <a:rPr lang="en-US" kern="0" dirty="0" err="1"/>
              <a:t>Tracewin+toutatis</a:t>
            </a:r>
            <a:r>
              <a:rPr lang="en-US" kern="0" dirty="0"/>
              <a:t> code. </a:t>
            </a:r>
          </a:p>
          <a:p>
            <a:r>
              <a:rPr lang="en-US" kern="0" dirty="0"/>
              <a:t>Longitudinal space charge compensation profile from WARP code in the LEBT.</a:t>
            </a:r>
          </a:p>
          <a:p>
            <a:r>
              <a:rPr lang="en-US" kern="0" dirty="0"/>
              <a:t>As – built RFQ model with voltage from bead pull measurement. </a:t>
            </a:r>
          </a:p>
          <a:p>
            <a:r>
              <a:rPr lang="en-US" kern="0" dirty="0"/>
              <a:t>MEBT hard edge quadrupoles, </a:t>
            </a:r>
            <a:r>
              <a:rPr lang="en-US" kern="0" dirty="0" err="1"/>
              <a:t>buncher</a:t>
            </a:r>
            <a:r>
              <a:rPr lang="en-US" kern="0" dirty="0"/>
              <a:t> field maps.</a:t>
            </a:r>
          </a:p>
        </p:txBody>
      </p:sp>
      <p:sp>
        <p:nvSpPr>
          <p:cNvPr id="7" name="Title 1"/>
          <p:cNvSpPr txBox="1">
            <a:spLocks/>
          </p:cNvSpPr>
          <p:nvPr/>
        </p:nvSpPr>
        <p:spPr bwMode="auto">
          <a:xfrm>
            <a:off x="-297159" y="838304"/>
            <a:ext cx="8420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ＭＳ Ｐゴシック" charset="0"/>
                <a:cs typeface="+mj-cs"/>
              </a:defRPr>
            </a:lvl1pPr>
            <a:lvl2pPr algn="ctr" rtl="0" eaLnBrk="0" fontAlgn="base" hangingPunct="0">
              <a:spcBef>
                <a:spcPct val="0"/>
              </a:spcBef>
              <a:spcAft>
                <a:spcPct val="0"/>
              </a:spcAft>
              <a:defRPr sz="3200" b="1">
                <a:solidFill>
                  <a:schemeClr val="accent2"/>
                </a:solidFill>
                <a:latin typeface="Arial" pitchFamily="34" charset="0"/>
                <a:ea typeface="ＭＳ Ｐゴシック" charset="0"/>
              </a:defRPr>
            </a:lvl2pPr>
            <a:lvl3pPr algn="ctr" rtl="0" eaLnBrk="0" fontAlgn="base" hangingPunct="0">
              <a:spcBef>
                <a:spcPct val="0"/>
              </a:spcBef>
              <a:spcAft>
                <a:spcPct val="0"/>
              </a:spcAft>
              <a:defRPr sz="3200" b="1">
                <a:solidFill>
                  <a:schemeClr val="accent2"/>
                </a:solidFill>
                <a:latin typeface="Arial" pitchFamily="34" charset="0"/>
                <a:ea typeface="ＭＳ Ｐゴシック" charset="0"/>
              </a:defRPr>
            </a:lvl3pPr>
            <a:lvl4pPr algn="ctr" rtl="0" eaLnBrk="0" fontAlgn="base" hangingPunct="0">
              <a:spcBef>
                <a:spcPct val="0"/>
              </a:spcBef>
              <a:spcAft>
                <a:spcPct val="0"/>
              </a:spcAft>
              <a:defRPr sz="3200" b="1">
                <a:solidFill>
                  <a:schemeClr val="accent2"/>
                </a:solidFill>
                <a:latin typeface="Arial" pitchFamily="34" charset="0"/>
                <a:ea typeface="ＭＳ Ｐゴシック" charset="0"/>
              </a:defRPr>
            </a:lvl4pPr>
            <a:lvl5pPr algn="ctr" rtl="0" eaLnBrk="0" fontAlgn="base" hangingPunct="0">
              <a:spcBef>
                <a:spcPct val="0"/>
              </a:spcBef>
              <a:spcAft>
                <a:spcPct val="0"/>
              </a:spcAft>
              <a:defRPr sz="3200" b="1">
                <a:solidFill>
                  <a:schemeClr val="accent2"/>
                </a:solidFill>
                <a:latin typeface="Arial" pitchFamily="34" charset="0"/>
                <a:ea typeface="ＭＳ Ｐゴシック" charset="0"/>
              </a:defRPr>
            </a:lvl5pPr>
            <a:lvl6pPr marL="457200" algn="ctr" rtl="0" eaLnBrk="0" fontAlgn="base" hangingPunct="0">
              <a:spcBef>
                <a:spcPct val="0"/>
              </a:spcBef>
              <a:spcAft>
                <a:spcPct val="0"/>
              </a:spcAft>
              <a:defRPr sz="3200" b="1">
                <a:solidFill>
                  <a:schemeClr val="accent2"/>
                </a:solidFill>
                <a:latin typeface="Arial" pitchFamily="34" charset="0"/>
              </a:defRPr>
            </a:lvl6pPr>
            <a:lvl7pPr marL="914400" algn="ctr" rtl="0" eaLnBrk="0" fontAlgn="base" hangingPunct="0">
              <a:spcBef>
                <a:spcPct val="0"/>
              </a:spcBef>
              <a:spcAft>
                <a:spcPct val="0"/>
              </a:spcAft>
              <a:defRPr sz="3200" b="1">
                <a:solidFill>
                  <a:schemeClr val="accent2"/>
                </a:solidFill>
                <a:latin typeface="Arial" pitchFamily="34" charset="0"/>
              </a:defRPr>
            </a:lvl7pPr>
            <a:lvl8pPr marL="1371600" algn="ctr" rtl="0" eaLnBrk="0" fontAlgn="base" hangingPunct="0">
              <a:spcBef>
                <a:spcPct val="0"/>
              </a:spcBef>
              <a:spcAft>
                <a:spcPct val="0"/>
              </a:spcAft>
              <a:defRPr sz="3200" b="1">
                <a:solidFill>
                  <a:schemeClr val="accent2"/>
                </a:solidFill>
                <a:latin typeface="Arial" pitchFamily="34" charset="0"/>
              </a:defRPr>
            </a:lvl8pPr>
            <a:lvl9pPr marL="1828800" algn="ctr" rtl="0" eaLnBrk="0" fontAlgn="base" hangingPunct="0">
              <a:spcBef>
                <a:spcPct val="0"/>
              </a:spcBef>
              <a:spcAft>
                <a:spcPct val="0"/>
              </a:spcAft>
              <a:defRPr sz="3200" b="1">
                <a:solidFill>
                  <a:schemeClr val="accent2"/>
                </a:solidFill>
                <a:latin typeface="Arial" pitchFamily="34" charset="0"/>
              </a:defRPr>
            </a:lvl9pPr>
          </a:lstStyle>
          <a:p>
            <a:r>
              <a:rPr lang="en-US" sz="2000" kern="0" dirty="0">
                <a:solidFill>
                  <a:srgbClr val="FF0000"/>
                </a:solidFill>
              </a:rPr>
              <a:t>The beam</a:t>
            </a:r>
          </a:p>
        </p:txBody>
      </p:sp>
      <p:grpSp>
        <p:nvGrpSpPr>
          <p:cNvPr id="17" name="Group 16"/>
          <p:cNvGrpSpPr/>
          <p:nvPr/>
        </p:nvGrpSpPr>
        <p:grpSpPr>
          <a:xfrm>
            <a:off x="6926886" y="978312"/>
            <a:ext cx="3968173" cy="2560263"/>
            <a:chOff x="2499153" y="1022943"/>
            <a:chExt cx="5165117" cy="3498313"/>
          </a:xfrm>
        </p:grpSpPr>
        <p:grpSp>
          <p:nvGrpSpPr>
            <p:cNvPr id="18" name="Group 17"/>
            <p:cNvGrpSpPr/>
            <p:nvPr/>
          </p:nvGrpSpPr>
          <p:grpSpPr>
            <a:xfrm>
              <a:off x="2499153" y="1022943"/>
              <a:ext cx="5165117" cy="3498313"/>
              <a:chOff x="2499153" y="1453249"/>
              <a:chExt cx="5165117" cy="3498313"/>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153" y="1453249"/>
                <a:ext cx="5165117" cy="3498313"/>
              </a:xfrm>
              <a:prstGeom prst="rect">
                <a:avLst/>
              </a:prstGeom>
            </p:spPr>
          </p:pic>
          <p:sp>
            <p:nvSpPr>
              <p:cNvPr id="23" name="Oval 22"/>
              <p:cNvSpPr/>
              <p:nvPr/>
            </p:nvSpPr>
            <p:spPr bwMode="auto">
              <a:xfrm>
                <a:off x="4157937" y="2734574"/>
                <a:ext cx="86264" cy="9489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dirty="0">
                  <a:latin typeface="Arial" pitchFamily="34" charset="0"/>
                </a:endParaRPr>
              </a:p>
            </p:txBody>
          </p:sp>
          <p:sp>
            <p:nvSpPr>
              <p:cNvPr id="24" name="Oval 23"/>
              <p:cNvSpPr/>
              <p:nvPr/>
            </p:nvSpPr>
            <p:spPr bwMode="auto">
              <a:xfrm>
                <a:off x="4898371" y="2909980"/>
                <a:ext cx="86264" cy="9489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dirty="0">
                  <a:latin typeface="Arial" pitchFamily="34" charset="0"/>
                </a:endParaRPr>
              </a:p>
            </p:txBody>
          </p:sp>
          <p:sp>
            <p:nvSpPr>
              <p:cNvPr id="25" name="Oval 24"/>
              <p:cNvSpPr/>
              <p:nvPr/>
            </p:nvSpPr>
            <p:spPr bwMode="auto">
              <a:xfrm>
                <a:off x="4898371" y="2734574"/>
                <a:ext cx="86264" cy="9489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dirty="0">
                  <a:latin typeface="Arial" pitchFamily="34" charset="0"/>
                </a:endParaRPr>
              </a:p>
            </p:txBody>
          </p:sp>
        </p:grpSp>
        <p:sp>
          <p:nvSpPr>
            <p:cNvPr id="19" name="TextBox 18"/>
            <p:cNvSpPr txBox="1"/>
            <p:nvPr/>
          </p:nvSpPr>
          <p:spPr>
            <a:xfrm>
              <a:off x="3885486" y="2141120"/>
              <a:ext cx="457200" cy="462596"/>
            </a:xfrm>
            <a:prstGeom prst="rect">
              <a:avLst/>
            </a:prstGeom>
            <a:noFill/>
          </p:spPr>
          <p:txBody>
            <a:bodyPr wrap="square" rtlCol="0">
              <a:spAutoFit/>
            </a:bodyPr>
            <a:lstStyle/>
            <a:p>
              <a:r>
                <a:rPr lang="en-US" sz="1600" dirty="0"/>
                <a:t>3</a:t>
              </a:r>
            </a:p>
          </p:txBody>
        </p:sp>
        <p:sp>
          <p:nvSpPr>
            <p:cNvPr id="20" name="TextBox 19"/>
            <p:cNvSpPr txBox="1"/>
            <p:nvPr/>
          </p:nvSpPr>
          <p:spPr>
            <a:xfrm>
              <a:off x="4615137" y="2100862"/>
              <a:ext cx="457200" cy="462596"/>
            </a:xfrm>
            <a:prstGeom prst="rect">
              <a:avLst/>
            </a:prstGeom>
            <a:noFill/>
          </p:spPr>
          <p:txBody>
            <a:bodyPr wrap="square" rtlCol="0">
              <a:spAutoFit/>
            </a:bodyPr>
            <a:lstStyle/>
            <a:p>
              <a:r>
                <a:rPr lang="en-US" sz="1600" dirty="0"/>
                <a:t>2</a:t>
              </a:r>
            </a:p>
          </p:txBody>
        </p:sp>
        <p:sp>
          <p:nvSpPr>
            <p:cNvPr id="21" name="TextBox 20"/>
            <p:cNvSpPr txBox="1"/>
            <p:nvPr/>
          </p:nvSpPr>
          <p:spPr>
            <a:xfrm>
              <a:off x="4980326" y="2479674"/>
              <a:ext cx="457200" cy="462596"/>
            </a:xfrm>
            <a:prstGeom prst="rect">
              <a:avLst/>
            </a:prstGeom>
            <a:noFill/>
          </p:spPr>
          <p:txBody>
            <a:bodyPr wrap="square" rtlCol="0">
              <a:spAutoFit/>
            </a:bodyPr>
            <a:lstStyle/>
            <a:p>
              <a:r>
                <a:rPr lang="en-US" sz="1600" dirty="0"/>
                <a:t>1</a:t>
              </a:r>
            </a:p>
          </p:txBody>
        </p:sp>
      </p:grpSp>
      <p:grpSp>
        <p:nvGrpSpPr>
          <p:cNvPr id="26" name="Gruppo 25">
            <a:extLst>
              <a:ext uri="{FF2B5EF4-FFF2-40B4-BE49-F238E27FC236}">
                <a16:creationId xmlns:a16="http://schemas.microsoft.com/office/drawing/2014/main" id="{BAD3FF6F-9804-4BB0-B307-4B3A26324B97}"/>
              </a:ext>
            </a:extLst>
          </p:cNvPr>
          <p:cNvGrpSpPr/>
          <p:nvPr/>
        </p:nvGrpSpPr>
        <p:grpSpPr>
          <a:xfrm>
            <a:off x="7230409" y="3582528"/>
            <a:ext cx="4564115" cy="369332"/>
            <a:chOff x="6550787" y="2044700"/>
            <a:chExt cx="4564115" cy="369332"/>
          </a:xfrm>
        </p:grpSpPr>
        <p:sp>
          <p:nvSpPr>
            <p:cNvPr id="27" name="TextBox 7">
              <a:extLst>
                <a:ext uri="{FF2B5EF4-FFF2-40B4-BE49-F238E27FC236}">
                  <a16:creationId xmlns:a16="http://schemas.microsoft.com/office/drawing/2014/main" id="{EA937C31-25A6-4088-B87A-B1B9C685E491}"/>
                </a:ext>
              </a:extLst>
            </p:cNvPr>
            <p:cNvSpPr txBox="1"/>
            <p:nvPr/>
          </p:nvSpPr>
          <p:spPr>
            <a:xfrm>
              <a:off x="6550787" y="2044700"/>
              <a:ext cx="4564115" cy="369332"/>
            </a:xfrm>
            <a:prstGeom prst="rect">
              <a:avLst/>
            </a:prstGeom>
            <a:noFill/>
          </p:spPr>
          <p:txBody>
            <a:bodyPr wrap="square" rtlCol="0">
              <a:spAutoFit/>
            </a:bodyPr>
            <a:lstStyle/>
            <a:p>
              <a:r>
                <a:rPr lang="en-US" dirty="0">
                  <a:solidFill>
                    <a:srgbClr val="FF0000"/>
                  </a:solidFill>
                </a:rPr>
                <a:t>96% +/- 6% of experimental transmission</a:t>
              </a:r>
            </a:p>
          </p:txBody>
        </p:sp>
        <p:sp>
          <p:nvSpPr>
            <p:cNvPr id="28" name="Rectangle 8">
              <a:extLst>
                <a:ext uri="{FF2B5EF4-FFF2-40B4-BE49-F238E27FC236}">
                  <a16:creationId xmlns:a16="http://schemas.microsoft.com/office/drawing/2014/main" id="{00155408-2913-413C-9C24-FDB13FA70B27}"/>
                </a:ext>
              </a:extLst>
            </p:cNvPr>
            <p:cNvSpPr/>
            <p:nvPr/>
          </p:nvSpPr>
          <p:spPr bwMode="auto">
            <a:xfrm>
              <a:off x="6550787" y="2044700"/>
              <a:ext cx="4108449" cy="369332"/>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pitchFamily="34" charset="0"/>
              </a:endParaRPr>
            </a:p>
          </p:txBody>
        </p:sp>
      </p:grpSp>
    </p:spTree>
    <p:extLst>
      <p:ext uri="{BB962C8B-B14F-4D97-AF65-F5344CB8AC3E}">
        <p14:creationId xmlns:p14="http://schemas.microsoft.com/office/powerpoint/2010/main" val="3407744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7050" y="584200"/>
            <a:ext cx="8509000" cy="5511800"/>
          </a:xfrm>
          <a:prstGeom prst="rect">
            <a:avLst/>
          </a:prstGeom>
        </p:spPr>
        <p:txBody>
          <a:bodyPr/>
          <a:lstStyle/>
          <a:p>
            <a:r>
              <a:rPr lang="en-US" b="1" dirty="0">
                <a:solidFill>
                  <a:srgbClr val="FF0000"/>
                </a:solidFill>
              </a:rPr>
              <a:t>The RFQ is working as predicted</a:t>
            </a:r>
          </a:p>
        </p:txBody>
      </p:sp>
      <mc:AlternateContent xmlns:mc="http://schemas.openxmlformats.org/markup-compatibility/2006" xmlns:a14="http://schemas.microsoft.com/office/drawing/2010/main">
        <mc:Choice Requires="a14">
          <p:sp>
            <p:nvSpPr>
              <p:cNvPr id="5" name="Rectangle 4"/>
              <p:cNvSpPr/>
              <p:nvPr/>
            </p:nvSpPr>
            <p:spPr>
              <a:xfrm>
                <a:off x="1628172" y="4307715"/>
                <a:ext cx="8846756" cy="1655838"/>
              </a:xfrm>
              <a:prstGeom prst="rect">
                <a:avLst/>
              </a:prstGeom>
            </p:spPr>
            <p:txBody>
              <a:bodyPr wrap="square">
                <a:spAutoFit/>
              </a:bodyPr>
              <a:lstStyle/>
              <a:p>
                <a:pPr marL="285750" indent="-285750">
                  <a:buFont typeface="Arial" panose="020B0604020202020204" pitchFamily="34" charset="0"/>
                  <a:buChar char="•"/>
                </a:pPr>
                <a:r>
                  <a:rPr lang="en-US" sz="2000" dirty="0"/>
                  <a:t>Point 3 will be investigated with simulations and post analysis.</a:t>
                </a:r>
              </a:p>
              <a:p>
                <a:pPr marL="285750" indent="-285750">
                  <a:buFont typeface="Arial" panose="020B0604020202020204" pitchFamily="34" charset="0"/>
                  <a:buChar char="•"/>
                </a:pPr>
                <a:r>
                  <a:rPr lang="en-US" sz="2000" dirty="0"/>
                  <a:t>Apart for point 3 , the emittance are in very good agreement.</a:t>
                </a:r>
              </a:p>
              <a:p>
                <a:pPr marL="285750" indent="-285750">
                  <a:buFont typeface="Arial" panose="020B0604020202020204" pitchFamily="34" charset="0"/>
                  <a:buChar char="•"/>
                </a:pPr>
                <a:r>
                  <a:rPr lang="en-US" sz="2000" dirty="0"/>
                  <a:t>There are same differences in the Twiss, but the trend is completely followed. When they decrease so that the simulation etc..</a:t>
                </a:r>
              </a:p>
              <a:p>
                <a:pPr marL="285750" indent="-285750">
                  <a:buFont typeface="Arial" panose="020B0604020202020204" pitchFamily="34" charset="0"/>
                  <a:buChar char="•"/>
                </a:pPr>
                <a:r>
                  <a:rPr lang="en-US" sz="2000" dirty="0"/>
                  <a:t>We have also explored indirectly the longitudinal RFQ dynamics (change in </a:t>
                </a: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𝑉</m:t>
                        </m:r>
                      </m:e>
                      <m:sub>
                        <m:r>
                          <a:rPr lang="it-IT" sz="2000" i="1">
                            <a:latin typeface="Cambria Math" panose="02040503050406030204" pitchFamily="18" charset="0"/>
                          </a:rPr>
                          <m:t>𝑟𝑓𝑞</m:t>
                        </m:r>
                      </m:sub>
                    </m:sSub>
                  </m:oMath>
                </a14:m>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1628172" y="4307715"/>
                <a:ext cx="8846756" cy="1655838"/>
              </a:xfrm>
              <a:prstGeom prst="rect">
                <a:avLst/>
              </a:prstGeom>
              <a:blipFill>
                <a:blip r:embed="rId2"/>
                <a:stretch>
                  <a:fillRect l="-620" t="-2214" b="-4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1436688" y="991445"/>
              <a:ext cx="9509125" cy="3194216"/>
            </p:xfrm>
            <a:graphic>
              <a:graphicData uri="http://schemas.openxmlformats.org/drawingml/2006/table">
                <a:tbl>
                  <a:tblPr firstRow="1" bandRow="1">
                    <a:tableStyleId>{5C22544A-7EE6-4342-B048-85BDC9FD1C3A}</a:tableStyleId>
                  </a:tblPr>
                  <a:tblGrid>
                    <a:gridCol w="665638">
                      <a:extLst>
                        <a:ext uri="{9D8B030D-6E8A-4147-A177-3AD203B41FA5}">
                          <a16:colId xmlns:a16="http://schemas.microsoft.com/office/drawing/2014/main" val="20000"/>
                        </a:ext>
                      </a:extLst>
                    </a:gridCol>
                    <a:gridCol w="1082955">
                      <a:extLst>
                        <a:ext uri="{9D8B030D-6E8A-4147-A177-3AD203B41FA5}">
                          <a16:colId xmlns:a16="http://schemas.microsoft.com/office/drawing/2014/main" val="20001"/>
                        </a:ext>
                      </a:extLst>
                    </a:gridCol>
                    <a:gridCol w="1082955">
                      <a:extLst>
                        <a:ext uri="{9D8B030D-6E8A-4147-A177-3AD203B41FA5}">
                          <a16:colId xmlns:a16="http://schemas.microsoft.com/office/drawing/2014/main" val="20002"/>
                        </a:ext>
                      </a:extLst>
                    </a:gridCol>
                    <a:gridCol w="1131240">
                      <a:extLst>
                        <a:ext uri="{9D8B030D-6E8A-4147-A177-3AD203B41FA5}">
                          <a16:colId xmlns:a16="http://schemas.microsoft.com/office/drawing/2014/main" val="20003"/>
                        </a:ext>
                      </a:extLst>
                    </a:gridCol>
                    <a:gridCol w="1579175">
                      <a:extLst>
                        <a:ext uri="{9D8B030D-6E8A-4147-A177-3AD203B41FA5}">
                          <a16:colId xmlns:a16="http://schemas.microsoft.com/office/drawing/2014/main" val="20004"/>
                        </a:ext>
                      </a:extLst>
                    </a:gridCol>
                    <a:gridCol w="1338597">
                      <a:extLst>
                        <a:ext uri="{9D8B030D-6E8A-4147-A177-3AD203B41FA5}">
                          <a16:colId xmlns:a16="http://schemas.microsoft.com/office/drawing/2014/main" val="20005"/>
                        </a:ext>
                      </a:extLst>
                    </a:gridCol>
                    <a:gridCol w="1409365">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tblGrid>
                  <a:tr h="617220">
                    <a:tc>
                      <a:txBody>
                        <a:bodyPr/>
                        <a:lstStyle/>
                        <a:p>
                          <a:pPr algn="ctr"/>
                          <a:r>
                            <a:rPr lang="en-US" sz="1600" dirty="0"/>
                            <a:t>Ref.</a:t>
                          </a:r>
                        </a:p>
                      </a:txBody>
                      <a:tcPr anchor="ctr"/>
                    </a:tc>
                    <a:tc>
                      <a:txBody>
                        <a:bodyPr/>
                        <a:lstStyle/>
                        <a:p>
                          <a:pPr algn="ctr"/>
                          <a:r>
                            <a:rPr lang="en-US" sz="1600" dirty="0"/>
                            <a:t>Sol1 [A]</a:t>
                          </a:r>
                        </a:p>
                      </a:txBody>
                      <a:tcPr anchor="ctr"/>
                    </a:tc>
                    <a:tc>
                      <a:txBody>
                        <a:bodyPr/>
                        <a:lstStyle/>
                        <a:p>
                          <a:pPr algn="ctr"/>
                          <a:r>
                            <a:rPr lang="en-US" sz="1600" dirty="0"/>
                            <a:t>Sol2 [A]</a:t>
                          </a: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it-IT" sz="1600" b="1" i="1" smtClean="0">
                                        <a:latin typeface="Cambria Math" panose="02040503050406030204" pitchFamily="18" charset="0"/>
                                      </a:rPr>
                                    </m:ctrlPr>
                                  </m:sSubPr>
                                  <m:e>
                                    <m:r>
                                      <a:rPr lang="it-IT" sz="1600" b="1" i="1" smtClean="0">
                                        <a:latin typeface="Cambria Math" panose="02040503050406030204" pitchFamily="18" charset="0"/>
                                      </a:rPr>
                                      <m:t>𝑽</m:t>
                                    </m:r>
                                  </m:e>
                                  <m:sub>
                                    <m:r>
                                      <a:rPr lang="it-IT" sz="1600" b="1" i="1" smtClean="0">
                                        <a:latin typeface="Cambria Math" panose="02040503050406030204" pitchFamily="18" charset="0"/>
                                      </a:rPr>
                                      <m:t>𝒓𝒇𝒒</m:t>
                                    </m:r>
                                  </m:sub>
                                </m:sSub>
                                <m:r>
                                  <a:rPr lang="it-IT" sz="1600" b="1" i="1" smtClean="0">
                                    <a:latin typeface="Cambria Math" panose="02040503050406030204" pitchFamily="18" charset="0"/>
                                  </a:rPr>
                                  <m:t>[</m:t>
                                </m:r>
                                <m:r>
                                  <a:rPr lang="it-IT" sz="1600" b="1" i="1" smtClean="0">
                                    <a:latin typeface="Cambria Math" panose="02040503050406030204" pitchFamily="18" charset="0"/>
                                  </a:rPr>
                                  <m:t>𝒌𝑽</m:t>
                                </m:r>
                                <m:r>
                                  <a:rPr lang="it-IT" sz="1600" b="1" i="1" smtClean="0">
                                    <a:latin typeface="Cambria Math" panose="02040503050406030204" pitchFamily="18" charset="0"/>
                                  </a:rPr>
                                  <m:t>]</m:t>
                                </m:r>
                              </m:oMath>
                            </m:oMathPara>
                          </a14:m>
                          <a:endParaRPr 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it-IT" sz="1600" b="1" i="1" dirty="0" smtClean="0">
                                        <a:latin typeface="Cambria Math" panose="02040503050406030204" pitchFamily="18" charset="0"/>
                                        <a:ea typeface="Cambria Math" panose="02040503050406030204" pitchFamily="18" charset="0"/>
                                      </a:rPr>
                                    </m:ctrlPr>
                                  </m:sSubPr>
                                  <m:e>
                                    <m:r>
                                      <a:rPr lang="it-IT" sz="1600" b="1" i="1" dirty="0" smtClean="0">
                                        <a:latin typeface="Cambria Math" panose="02040503050406030204" pitchFamily="18" charset="0"/>
                                        <a:ea typeface="Cambria Math" panose="02040503050406030204" pitchFamily="18" charset="0"/>
                                      </a:rPr>
                                      <m:t>𝜺</m:t>
                                    </m:r>
                                  </m:e>
                                  <m:sub>
                                    <m:r>
                                      <a:rPr lang="it-IT" sz="1600" b="1" i="1" dirty="0" smtClean="0">
                                        <a:latin typeface="Cambria Math" panose="02040503050406030204" pitchFamily="18" charset="0"/>
                                        <a:ea typeface="Cambria Math" panose="02040503050406030204" pitchFamily="18" charset="0"/>
                                      </a:rPr>
                                      <m:t>𝒓𝒎𝒔</m:t>
                                    </m:r>
                                    <m:r>
                                      <a:rPr lang="it-IT" sz="1600" b="1" i="1" dirty="0" smtClean="0">
                                        <a:latin typeface="Cambria Math" panose="02040503050406030204" pitchFamily="18" charset="0"/>
                                        <a:ea typeface="Cambria Math" panose="02040503050406030204" pitchFamily="18" charset="0"/>
                                      </a:rPr>
                                      <m:t>,</m:t>
                                    </m:r>
                                    <m:r>
                                      <a:rPr lang="it-IT" sz="1600" b="1" i="1" dirty="0" smtClean="0">
                                        <a:latin typeface="Cambria Math" panose="02040503050406030204" pitchFamily="18" charset="0"/>
                                        <a:ea typeface="Cambria Math" panose="02040503050406030204" pitchFamily="18" charset="0"/>
                                      </a:rPr>
                                      <m:t>𝒏</m:t>
                                    </m:r>
                                    <m:r>
                                      <a:rPr lang="it-IT" sz="1600" b="1" i="1" dirty="0" smtClean="0">
                                        <a:latin typeface="Cambria Math" panose="02040503050406030204" pitchFamily="18" charset="0"/>
                                        <a:ea typeface="Cambria Math" panose="02040503050406030204" pitchFamily="18" charset="0"/>
                                      </a:rPr>
                                      <m:t>,</m:t>
                                    </m:r>
                                    <m:r>
                                      <a:rPr lang="it-IT" sz="1600" b="1" i="1" dirty="0" smtClean="0">
                                        <a:latin typeface="Cambria Math" panose="02040503050406030204" pitchFamily="18" charset="0"/>
                                        <a:ea typeface="Cambria Math" panose="02040503050406030204" pitchFamily="18" charset="0"/>
                                      </a:rPr>
                                      <m:t>𝒚</m:t>
                                    </m:r>
                                    <m:r>
                                      <a:rPr lang="it-IT" sz="1600" b="1" i="1" dirty="0" smtClean="0">
                                        <a:latin typeface="Cambria Math" panose="02040503050406030204" pitchFamily="18" charset="0"/>
                                        <a:ea typeface="Cambria Math" panose="02040503050406030204" pitchFamily="18" charset="0"/>
                                      </a:rPr>
                                      <m:t>, </m:t>
                                    </m:r>
                                    <m:r>
                                      <a:rPr lang="it-IT" sz="1600" b="1" i="1" dirty="0" smtClean="0">
                                        <a:latin typeface="Cambria Math" panose="02040503050406030204" pitchFamily="18" charset="0"/>
                                        <a:ea typeface="Cambria Math" panose="02040503050406030204" pitchFamily="18" charset="0"/>
                                      </a:rPr>
                                      <m:t>𝒆𝒙𝒑</m:t>
                                    </m:r>
                                  </m:sub>
                                </m:sSub>
                              </m:oMath>
                            </m:oMathPara>
                          </a14:m>
                          <a:endParaRPr lang="it-IT" sz="1600" b="1"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it-IT" sz="1600" b="1" i="1" smtClean="0">
                                    <a:latin typeface="Cambria Math" panose="02040503050406030204" pitchFamily="18" charset="0"/>
                                  </a:rPr>
                                  <m:t>[</m:t>
                                </m:r>
                                <m:r>
                                  <a:rPr lang="it-IT" sz="1600" b="1" i="1" smtClean="0">
                                    <a:latin typeface="Cambria Math" panose="02040503050406030204" pitchFamily="18" charset="0"/>
                                  </a:rPr>
                                  <m:t>𝒎𝒎</m:t>
                                </m:r>
                                <m:r>
                                  <a:rPr lang="it-IT" sz="1600" b="1" i="1" smtClean="0">
                                    <a:latin typeface="Cambria Math" panose="02040503050406030204" pitchFamily="18" charset="0"/>
                                  </a:rPr>
                                  <m:t> </m:t>
                                </m:r>
                                <m:r>
                                  <a:rPr lang="it-IT" sz="1600" b="1" i="1" smtClean="0">
                                    <a:latin typeface="Cambria Math" panose="02040503050406030204" pitchFamily="18" charset="0"/>
                                  </a:rPr>
                                  <m:t>𝒎𝒓𝒂𝒅</m:t>
                                </m:r>
                                <m:r>
                                  <a:rPr lang="it-IT" sz="1600" b="1" i="1" smtClean="0">
                                    <a:latin typeface="Cambria Math" panose="02040503050406030204" pitchFamily="18" charset="0"/>
                                  </a:rPr>
                                  <m:t>]</m:t>
                                </m:r>
                              </m:oMath>
                            </m:oMathPara>
                          </a14:m>
                          <a:endParaRPr lang="en-US" sz="1600" dirty="0"/>
                        </a:p>
                        <a:p>
                          <a:pPr algn="ctr"/>
                          <a:endParaRPr 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it-IT" sz="1600" b="1" i="1" dirty="0" smtClean="0">
                                        <a:latin typeface="Cambria Math" panose="02040503050406030204" pitchFamily="18" charset="0"/>
                                        <a:ea typeface="Cambria Math" panose="02040503050406030204" pitchFamily="18" charset="0"/>
                                      </a:rPr>
                                    </m:ctrlPr>
                                  </m:sSubPr>
                                  <m:e>
                                    <m:r>
                                      <a:rPr lang="it-IT" sz="1600" b="1" i="1" dirty="0" smtClean="0">
                                        <a:latin typeface="Cambria Math" panose="02040503050406030204" pitchFamily="18" charset="0"/>
                                        <a:ea typeface="Cambria Math" panose="02040503050406030204" pitchFamily="18" charset="0"/>
                                      </a:rPr>
                                      <m:t>𝜺</m:t>
                                    </m:r>
                                  </m:e>
                                  <m:sub>
                                    <m:r>
                                      <a:rPr lang="it-IT" sz="1600" b="1" i="1" dirty="0" smtClean="0">
                                        <a:latin typeface="Cambria Math" panose="02040503050406030204" pitchFamily="18" charset="0"/>
                                        <a:ea typeface="Cambria Math" panose="02040503050406030204" pitchFamily="18" charset="0"/>
                                      </a:rPr>
                                      <m:t>𝒓𝒎𝒔</m:t>
                                    </m:r>
                                    <m:r>
                                      <a:rPr lang="it-IT" sz="1600" b="1" i="1" dirty="0" smtClean="0">
                                        <a:latin typeface="Cambria Math" panose="02040503050406030204" pitchFamily="18" charset="0"/>
                                        <a:ea typeface="Cambria Math" panose="02040503050406030204" pitchFamily="18" charset="0"/>
                                      </a:rPr>
                                      <m:t>,</m:t>
                                    </m:r>
                                    <m:r>
                                      <a:rPr lang="it-IT" sz="1600" b="1" i="1" dirty="0" smtClean="0">
                                        <a:latin typeface="Cambria Math" panose="02040503050406030204" pitchFamily="18" charset="0"/>
                                        <a:ea typeface="Cambria Math" panose="02040503050406030204" pitchFamily="18" charset="0"/>
                                      </a:rPr>
                                      <m:t>𝒏</m:t>
                                    </m:r>
                                    <m:r>
                                      <a:rPr lang="it-IT" sz="1600" b="1" i="1" dirty="0" smtClean="0">
                                        <a:latin typeface="Cambria Math" panose="02040503050406030204" pitchFamily="18" charset="0"/>
                                        <a:ea typeface="Cambria Math" panose="02040503050406030204" pitchFamily="18" charset="0"/>
                                      </a:rPr>
                                      <m:t>,</m:t>
                                    </m:r>
                                    <m:r>
                                      <a:rPr lang="it-IT" sz="1600" b="1" i="1" dirty="0" smtClean="0">
                                        <a:latin typeface="Cambria Math" panose="02040503050406030204" pitchFamily="18" charset="0"/>
                                        <a:ea typeface="Cambria Math" panose="02040503050406030204" pitchFamily="18" charset="0"/>
                                      </a:rPr>
                                      <m:t>𝒚</m:t>
                                    </m:r>
                                    <m:r>
                                      <a:rPr lang="it-IT" sz="1600" b="1" i="1" dirty="0" smtClean="0">
                                        <a:latin typeface="Cambria Math" panose="02040503050406030204" pitchFamily="18" charset="0"/>
                                        <a:ea typeface="Cambria Math" panose="02040503050406030204" pitchFamily="18" charset="0"/>
                                      </a:rPr>
                                      <m:t>, </m:t>
                                    </m:r>
                                    <m:r>
                                      <a:rPr lang="it-IT" sz="1600" b="1" i="1" dirty="0" smtClean="0">
                                        <a:latin typeface="Cambria Math" panose="02040503050406030204" pitchFamily="18" charset="0"/>
                                        <a:ea typeface="Cambria Math" panose="02040503050406030204" pitchFamily="18" charset="0"/>
                                      </a:rPr>
                                      <m:t>𝒔𝒊𝒎</m:t>
                                    </m:r>
                                  </m:sub>
                                </m:sSub>
                              </m:oMath>
                            </m:oMathPara>
                          </a14:m>
                          <a:endParaRPr lang="it-IT" sz="1600" b="1"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it-IT" sz="1600" b="1" i="1" smtClean="0">
                                    <a:latin typeface="Cambria Math" panose="02040503050406030204" pitchFamily="18" charset="0"/>
                                  </a:rPr>
                                  <m:t>[</m:t>
                                </m:r>
                                <m:r>
                                  <a:rPr lang="it-IT" sz="1600" b="1" i="1" smtClean="0">
                                    <a:latin typeface="Cambria Math" panose="02040503050406030204" pitchFamily="18" charset="0"/>
                                  </a:rPr>
                                  <m:t>𝒎𝒎</m:t>
                                </m:r>
                                <m:r>
                                  <a:rPr lang="it-IT" sz="1600" b="1" i="1" smtClean="0">
                                    <a:latin typeface="Cambria Math" panose="02040503050406030204" pitchFamily="18" charset="0"/>
                                  </a:rPr>
                                  <m:t> </m:t>
                                </m:r>
                                <m:r>
                                  <a:rPr lang="it-IT" sz="1600" b="1" i="1" smtClean="0">
                                    <a:latin typeface="Cambria Math" panose="02040503050406030204" pitchFamily="18" charset="0"/>
                                  </a:rPr>
                                  <m:t>𝒎𝒓𝒂𝒅</m:t>
                                </m:r>
                                <m:r>
                                  <a:rPr lang="it-IT" sz="1600" b="1" i="1" smtClean="0">
                                    <a:latin typeface="Cambria Math" panose="02040503050406030204" pitchFamily="18" charset="0"/>
                                  </a:rPr>
                                  <m:t>]</m:t>
                                </m:r>
                              </m:oMath>
                            </m:oMathPara>
                          </a14:m>
                          <a:endParaRPr lang="en-US" sz="1600" dirty="0"/>
                        </a:p>
                        <a:p>
                          <a:pPr algn="ctr"/>
                          <a:endParaRPr lang="en-US"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it-IT" sz="1600" b="1" i="1" dirty="0" smtClean="0">
                                        <a:latin typeface="Cambria Math" panose="02040503050406030204" pitchFamily="18" charset="0"/>
                                        <a:ea typeface="Cambria Math" panose="02040503050406030204" pitchFamily="18" charset="0"/>
                                      </a:rPr>
                                    </m:ctrlPr>
                                  </m:sSubPr>
                                  <m:e>
                                    <m:r>
                                      <a:rPr lang="it-IT" sz="1600" b="1" i="1" dirty="0" smtClean="0">
                                        <a:latin typeface="Cambria Math" panose="02040503050406030204" pitchFamily="18" charset="0"/>
                                        <a:ea typeface="Cambria Math" panose="02040503050406030204" pitchFamily="18" charset="0"/>
                                      </a:rPr>
                                      <m:t>𝜷</m:t>
                                    </m:r>
                                  </m:e>
                                  <m:sub>
                                    <m:r>
                                      <a:rPr lang="it-IT" sz="1600" b="1" i="1" dirty="0" smtClean="0">
                                        <a:latin typeface="Cambria Math" panose="02040503050406030204" pitchFamily="18" charset="0"/>
                                        <a:ea typeface="Cambria Math" panose="02040503050406030204" pitchFamily="18" charset="0"/>
                                      </a:rPr>
                                      <m:t>𝒆𝒙𝒑</m:t>
                                    </m:r>
                                  </m:sub>
                                </m:sSub>
                                <m:r>
                                  <a:rPr lang="it-IT" sz="1600" b="1" i="1" dirty="0" smtClean="0">
                                    <a:latin typeface="Cambria Math" panose="02040503050406030204" pitchFamily="18" charset="0"/>
                                    <a:ea typeface="Cambria Math" panose="02040503050406030204" pitchFamily="18" charset="0"/>
                                  </a:rPr>
                                  <m:t>/</m:t>
                                </m:r>
                                <m:sSub>
                                  <m:sSubPr>
                                    <m:ctrlPr>
                                      <a:rPr lang="it-IT" sz="1600" b="1" i="1" dirty="0" smtClean="0">
                                        <a:latin typeface="Cambria Math" panose="02040503050406030204" pitchFamily="18" charset="0"/>
                                        <a:ea typeface="Cambria Math" panose="02040503050406030204" pitchFamily="18" charset="0"/>
                                      </a:rPr>
                                    </m:ctrlPr>
                                  </m:sSubPr>
                                  <m:e>
                                    <m:r>
                                      <a:rPr lang="it-IT" sz="1600" b="1" i="1" dirty="0" smtClean="0">
                                        <a:latin typeface="Cambria Math" panose="02040503050406030204" pitchFamily="18" charset="0"/>
                                        <a:ea typeface="Cambria Math" panose="02040503050406030204" pitchFamily="18" charset="0"/>
                                      </a:rPr>
                                      <m:t>𝜷</m:t>
                                    </m:r>
                                  </m:e>
                                  <m:sub>
                                    <m:r>
                                      <a:rPr lang="it-IT" sz="1600" b="1" i="1" dirty="0" smtClean="0">
                                        <a:latin typeface="Cambria Math" panose="02040503050406030204" pitchFamily="18" charset="0"/>
                                        <a:ea typeface="Cambria Math" panose="02040503050406030204" pitchFamily="18" charset="0"/>
                                      </a:rPr>
                                      <m:t>𝒔𝒊𝒎</m:t>
                                    </m:r>
                                  </m:sub>
                                </m:sSub>
                              </m:oMath>
                            </m:oMathPara>
                          </a14:m>
                          <a:endParaRPr lang="it-IT" sz="1600" b="1" i="0"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it-IT" sz="1600" b="1" i="1" kern="1200" dirty="0" smtClean="0">
                                    <a:solidFill>
                                      <a:schemeClr val="lt1"/>
                                    </a:solidFill>
                                    <a:latin typeface="Cambria Math" panose="02040503050406030204" pitchFamily="18" charset="0"/>
                                    <a:ea typeface="+mn-ea"/>
                                    <a:cs typeface="+mn-cs"/>
                                  </a:rPr>
                                  <m:t>[</m:t>
                                </m:r>
                                <m:r>
                                  <a:rPr lang="it-IT" sz="1600" b="1" i="1" kern="1200" dirty="0" smtClean="0">
                                    <a:solidFill>
                                      <a:schemeClr val="lt1"/>
                                    </a:solidFill>
                                    <a:latin typeface="Cambria Math" panose="02040503050406030204" pitchFamily="18" charset="0"/>
                                    <a:ea typeface="+mn-ea"/>
                                    <a:cs typeface="+mn-cs"/>
                                  </a:rPr>
                                  <m:t>𝒎𝒎</m:t>
                                </m:r>
                                <m:r>
                                  <a:rPr lang="it-IT" sz="1600" b="1" i="1" kern="1200" dirty="0" smtClean="0">
                                    <a:solidFill>
                                      <a:schemeClr val="lt1"/>
                                    </a:solidFill>
                                    <a:latin typeface="Cambria Math" panose="02040503050406030204" pitchFamily="18" charset="0"/>
                                    <a:ea typeface="+mn-ea"/>
                                    <a:cs typeface="+mn-cs"/>
                                  </a:rPr>
                                  <m:t>/</m:t>
                                </m:r>
                                <m:r>
                                  <a:rPr lang="it-IT" sz="1600" b="1" i="1" kern="1200" dirty="0" smtClean="0">
                                    <a:solidFill>
                                      <a:schemeClr val="lt1"/>
                                    </a:solidFill>
                                    <a:latin typeface="Cambria Math" panose="02040503050406030204" pitchFamily="18" charset="0"/>
                                    <a:ea typeface="+mn-ea"/>
                                    <a:cs typeface="+mn-cs"/>
                                  </a:rPr>
                                  <m:t>𝒎𝒓𝒂𝒅</m:t>
                                </m:r>
                                <m:r>
                                  <a:rPr lang="it-IT" sz="1600" b="1" i="1" kern="1200" dirty="0" smtClean="0">
                                    <a:solidFill>
                                      <a:schemeClr val="lt1"/>
                                    </a:solidFill>
                                    <a:latin typeface="Cambria Math" panose="02040503050406030204" pitchFamily="18" charset="0"/>
                                    <a:ea typeface="+mn-ea"/>
                                    <a:cs typeface="+mn-cs"/>
                                  </a:rPr>
                                  <m:t>]</m:t>
                                </m:r>
                              </m:oMath>
                            </m:oMathPara>
                          </a14:m>
                          <a:endParaRPr lang="it-IT" sz="1600" b="1" i="1" kern="1200" dirty="0">
                            <a:solidFill>
                              <a:schemeClr val="lt1"/>
                            </a:solidFill>
                            <a:latin typeface="Cambria Math" panose="02040503050406030204" pitchFamily="18" charset="0"/>
                            <a:ea typeface="+mn-ea"/>
                            <a:cs typeface="+mn-cs"/>
                          </a:endParaRPr>
                        </a:p>
                        <a:p>
                          <a:pPr algn="ctr"/>
                          <a:endParaRPr lang="en-US" sz="16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it-IT" sz="1600" b="1" i="1" dirty="0" smtClean="0">
                                        <a:latin typeface="Cambria Math" panose="02040503050406030204" pitchFamily="18" charset="0"/>
                                        <a:ea typeface="Cambria Math" panose="02040503050406030204" pitchFamily="18" charset="0"/>
                                      </a:rPr>
                                    </m:ctrlPr>
                                  </m:sSubPr>
                                  <m:e>
                                    <m:r>
                                      <a:rPr lang="it-IT" sz="1600" b="1" i="1" dirty="0" smtClean="0">
                                        <a:latin typeface="Cambria Math" panose="02040503050406030204" pitchFamily="18" charset="0"/>
                                        <a:ea typeface="Cambria Math" panose="02040503050406030204" pitchFamily="18" charset="0"/>
                                      </a:rPr>
                                      <m:t>𝜶</m:t>
                                    </m:r>
                                  </m:e>
                                  <m:sub>
                                    <m:r>
                                      <a:rPr lang="it-IT" sz="1600" b="1" i="1" dirty="0" smtClean="0">
                                        <a:latin typeface="Cambria Math" panose="02040503050406030204" pitchFamily="18" charset="0"/>
                                        <a:ea typeface="Cambria Math" panose="02040503050406030204" pitchFamily="18" charset="0"/>
                                      </a:rPr>
                                      <m:t>𝒆𝒙𝒑</m:t>
                                    </m:r>
                                  </m:sub>
                                </m:sSub>
                                <m:r>
                                  <a:rPr lang="it-IT" sz="1600" b="1" i="1" dirty="0" smtClean="0">
                                    <a:latin typeface="Cambria Math" panose="02040503050406030204" pitchFamily="18" charset="0"/>
                                    <a:ea typeface="Cambria Math" panose="02040503050406030204" pitchFamily="18" charset="0"/>
                                  </a:rPr>
                                  <m:t>/</m:t>
                                </m:r>
                                <m:sSub>
                                  <m:sSubPr>
                                    <m:ctrlPr>
                                      <a:rPr lang="it-IT" sz="1600" b="1" i="1" dirty="0" smtClean="0">
                                        <a:latin typeface="Cambria Math" panose="02040503050406030204" pitchFamily="18" charset="0"/>
                                        <a:ea typeface="Cambria Math" panose="02040503050406030204" pitchFamily="18" charset="0"/>
                                      </a:rPr>
                                    </m:ctrlPr>
                                  </m:sSubPr>
                                  <m:e>
                                    <m:r>
                                      <a:rPr lang="it-IT" sz="1600" b="1" i="1" dirty="0" smtClean="0">
                                        <a:latin typeface="Cambria Math" panose="02040503050406030204" pitchFamily="18" charset="0"/>
                                        <a:ea typeface="Cambria Math" panose="02040503050406030204" pitchFamily="18" charset="0"/>
                                      </a:rPr>
                                      <m:t>𝜶</m:t>
                                    </m:r>
                                  </m:e>
                                  <m:sub>
                                    <m:r>
                                      <a:rPr lang="it-IT" sz="1600" b="1" i="1" dirty="0" smtClean="0">
                                        <a:latin typeface="Cambria Math" panose="02040503050406030204" pitchFamily="18" charset="0"/>
                                        <a:ea typeface="Cambria Math" panose="02040503050406030204" pitchFamily="18" charset="0"/>
                                      </a:rPr>
                                      <m:t>𝒔𝒊𝒎</m:t>
                                    </m:r>
                                  </m:sub>
                                </m:sSub>
                              </m:oMath>
                            </m:oMathPara>
                          </a14:m>
                          <a:endParaRPr lang="it-IT" sz="1600" b="1" i="0" dirty="0">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10000"/>
                      </a:ext>
                    </a:extLst>
                  </a:tr>
                  <a:tr h="617220">
                    <a:tc>
                      <a:txBody>
                        <a:bodyPr/>
                        <a:lstStyle/>
                        <a:p>
                          <a:pPr algn="ctr"/>
                          <a:r>
                            <a:rPr lang="en-US" dirty="0"/>
                            <a:t>1.1</a:t>
                          </a:r>
                        </a:p>
                      </a:txBody>
                      <a:tcPr anchor="ctr"/>
                    </a:tc>
                    <a:tc>
                      <a:txBody>
                        <a:bodyPr/>
                        <a:lstStyle/>
                        <a:p>
                          <a:pPr algn="ctr"/>
                          <a:r>
                            <a:rPr lang="en-US" dirty="0"/>
                            <a:t>135</a:t>
                          </a:r>
                        </a:p>
                      </a:txBody>
                      <a:tcPr anchor="ctr"/>
                    </a:tc>
                    <a:tc>
                      <a:txBody>
                        <a:bodyPr/>
                        <a:lstStyle/>
                        <a:p>
                          <a:pPr algn="ctr"/>
                          <a:r>
                            <a:rPr lang="en-US" dirty="0"/>
                            <a:t>160</a:t>
                          </a:r>
                        </a:p>
                      </a:txBody>
                      <a:tcPr anchor="ctr"/>
                    </a:tc>
                    <a:tc>
                      <a:txBody>
                        <a:bodyPr/>
                        <a:lstStyle/>
                        <a:p>
                          <a:pPr algn="ctr"/>
                          <a:r>
                            <a:rPr lang="en-US" dirty="0"/>
                            <a:t>66</a:t>
                          </a:r>
                        </a:p>
                      </a:txBody>
                      <a:tcPr anchor="ctr"/>
                    </a:tc>
                    <a:tc>
                      <a:txBody>
                        <a:bodyPr/>
                        <a:lstStyle/>
                        <a:p>
                          <a:pPr algn="ctr"/>
                          <a:r>
                            <a:rPr lang="en-US" dirty="0"/>
                            <a:t>0.26</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0.01</m:t>
                              </m:r>
                            </m:oMath>
                          </a14:m>
                          <a:endParaRPr lang="en-US" dirty="0"/>
                        </a:p>
                      </a:txBody>
                      <a:tcPr anchor="ctr"/>
                    </a:tc>
                    <a:tc>
                      <a:txBody>
                        <a:bodyPr/>
                        <a:lstStyle/>
                        <a:p>
                          <a:pPr algn="ctr"/>
                          <a:r>
                            <a:rPr lang="en-US" dirty="0"/>
                            <a:t>0.24</a:t>
                          </a:r>
                        </a:p>
                      </a:txBody>
                      <a:tcPr anchor="ctr"/>
                    </a:tc>
                    <a:tc>
                      <a:txBody>
                        <a:bodyPr/>
                        <a:lstStyle/>
                        <a:p>
                          <a:pPr algn="ctr"/>
                          <a:r>
                            <a:rPr lang="en-US" dirty="0"/>
                            <a:t>6.0</a:t>
                          </a:r>
                          <a:r>
                            <a:rPr lang="en-US" baseline="0" dirty="0"/>
                            <a:t> / 7.5</a:t>
                          </a:r>
                          <a:endParaRPr lang="en-US" dirty="0"/>
                        </a:p>
                      </a:txBody>
                      <a:tcPr anchor="ctr"/>
                    </a:tc>
                    <a:tc>
                      <a:txBody>
                        <a:bodyPr/>
                        <a:lstStyle/>
                        <a:p>
                          <a:pPr algn="ctr"/>
                          <a:r>
                            <a:rPr lang="en-US" dirty="0"/>
                            <a:t>-4.1</a:t>
                          </a:r>
                          <a:r>
                            <a:rPr lang="en-US" baseline="0" dirty="0"/>
                            <a:t> / -5.5</a:t>
                          </a:r>
                          <a:endParaRPr lang="en-US" dirty="0"/>
                        </a:p>
                      </a:txBody>
                      <a:tcPr anchor="ctr"/>
                    </a:tc>
                    <a:extLst>
                      <a:ext uri="{0D108BD9-81ED-4DB2-BD59-A6C34878D82A}">
                        <a16:rowId xmlns:a16="http://schemas.microsoft.com/office/drawing/2014/main" val="10001"/>
                      </a:ext>
                    </a:extLst>
                  </a:tr>
                  <a:tr h="617220">
                    <a:tc>
                      <a:txBody>
                        <a:bodyPr/>
                        <a:lstStyle/>
                        <a:p>
                          <a:pPr algn="ctr"/>
                          <a:r>
                            <a:rPr lang="en-US" dirty="0"/>
                            <a:t>1.2</a:t>
                          </a:r>
                        </a:p>
                      </a:txBody>
                      <a:tcPr anchor="ctr"/>
                    </a:tc>
                    <a:tc>
                      <a:txBody>
                        <a:bodyPr/>
                        <a:lstStyle/>
                        <a:p>
                          <a:pPr algn="ctr"/>
                          <a:r>
                            <a:rPr lang="en-US" dirty="0"/>
                            <a:t>135</a:t>
                          </a:r>
                        </a:p>
                      </a:txBody>
                      <a:tcPr anchor="ctr"/>
                    </a:tc>
                    <a:tc>
                      <a:txBody>
                        <a:bodyPr/>
                        <a:lstStyle/>
                        <a:p>
                          <a:pPr algn="ctr"/>
                          <a:r>
                            <a:rPr lang="en-US" dirty="0"/>
                            <a:t>160</a:t>
                          </a:r>
                        </a:p>
                      </a:txBody>
                      <a:tcPr anchor="ctr"/>
                    </a:tc>
                    <a:tc>
                      <a:txBody>
                        <a:bodyPr/>
                        <a:lstStyle/>
                        <a:p>
                          <a:pPr algn="ctr"/>
                          <a:r>
                            <a:rPr lang="en-US" dirty="0"/>
                            <a:t>62</a:t>
                          </a:r>
                        </a:p>
                      </a:txBody>
                      <a:tcPr anchor="ctr"/>
                    </a:tc>
                    <a:tc>
                      <a:txBody>
                        <a:bodyPr/>
                        <a:lstStyle/>
                        <a:p>
                          <a:pPr algn="ctr"/>
                          <a:r>
                            <a:rPr lang="en-US" dirty="0"/>
                            <a:t>0.25</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0.01</m:t>
                              </m:r>
                            </m:oMath>
                          </a14:m>
                          <a:endParaRPr lang="en-US" dirty="0"/>
                        </a:p>
                      </a:txBody>
                      <a:tcPr anchor="ctr"/>
                    </a:tc>
                    <a:tc>
                      <a:txBody>
                        <a:bodyPr/>
                        <a:lstStyle/>
                        <a:p>
                          <a:pPr algn="ctr"/>
                          <a:r>
                            <a:rPr lang="en-US" dirty="0"/>
                            <a:t>0.24</a:t>
                          </a:r>
                        </a:p>
                      </a:txBody>
                      <a:tcPr anchor="ctr"/>
                    </a:tc>
                    <a:tc>
                      <a:txBody>
                        <a:bodyPr/>
                        <a:lstStyle/>
                        <a:p>
                          <a:pPr algn="ctr"/>
                          <a:r>
                            <a:rPr lang="en-US" dirty="0"/>
                            <a:t>7.2 / 8.1</a:t>
                          </a:r>
                        </a:p>
                      </a:txBody>
                      <a:tcPr anchor="ctr"/>
                    </a:tc>
                    <a:tc>
                      <a:txBody>
                        <a:bodyPr/>
                        <a:lstStyle/>
                        <a:p>
                          <a:pPr algn="ctr"/>
                          <a:r>
                            <a:rPr lang="en-US" dirty="0"/>
                            <a:t>-4.8</a:t>
                          </a:r>
                          <a:r>
                            <a:rPr lang="en-US" baseline="0" dirty="0"/>
                            <a:t> / -6.0</a:t>
                          </a:r>
                          <a:endParaRPr lang="en-US" dirty="0"/>
                        </a:p>
                      </a:txBody>
                      <a:tcPr anchor="ctr"/>
                    </a:tc>
                    <a:extLst>
                      <a:ext uri="{0D108BD9-81ED-4DB2-BD59-A6C34878D82A}">
                        <a16:rowId xmlns:a16="http://schemas.microsoft.com/office/drawing/2014/main" val="10002"/>
                      </a:ext>
                    </a:extLst>
                  </a:tr>
                  <a:tr h="617220">
                    <a:tc>
                      <a:txBody>
                        <a:bodyPr/>
                        <a:lstStyle/>
                        <a:p>
                          <a:pPr algn="ctr"/>
                          <a:r>
                            <a:rPr lang="en-US" dirty="0"/>
                            <a:t>2</a:t>
                          </a:r>
                        </a:p>
                      </a:txBody>
                      <a:tcPr anchor="ctr"/>
                    </a:tc>
                    <a:tc>
                      <a:txBody>
                        <a:bodyPr/>
                        <a:lstStyle/>
                        <a:p>
                          <a:pPr algn="ctr"/>
                          <a:r>
                            <a:rPr lang="en-US" dirty="0"/>
                            <a:t>135</a:t>
                          </a:r>
                        </a:p>
                      </a:txBody>
                      <a:tcPr anchor="ctr"/>
                    </a:tc>
                    <a:tc>
                      <a:txBody>
                        <a:bodyPr/>
                        <a:lstStyle/>
                        <a:p>
                          <a:pPr algn="ctr"/>
                          <a:r>
                            <a:rPr lang="en-US" dirty="0"/>
                            <a:t>162</a:t>
                          </a:r>
                        </a:p>
                      </a:txBody>
                      <a:tcPr anchor="ctr"/>
                    </a:tc>
                    <a:tc>
                      <a:txBody>
                        <a:bodyPr/>
                        <a:lstStyle/>
                        <a:p>
                          <a:pPr algn="ctr"/>
                          <a:r>
                            <a:rPr lang="en-US" dirty="0"/>
                            <a:t>70</a:t>
                          </a:r>
                        </a:p>
                      </a:txBody>
                      <a:tcPr anchor="ctr"/>
                    </a:tc>
                    <a:tc>
                      <a:txBody>
                        <a:bodyPr/>
                        <a:lstStyle/>
                        <a:p>
                          <a:pPr algn="ctr"/>
                          <a:r>
                            <a:rPr lang="en-US" dirty="0"/>
                            <a:t>0.23</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it-IT" b="0" i="0" smtClean="0">
                                  <a:latin typeface="Cambria Math" panose="02040503050406030204" pitchFamily="18" charset="0"/>
                                  <a:ea typeface="Cambria Math" panose="02040503050406030204" pitchFamily="18" charset="0"/>
                                </a:rPr>
                                <m:t>0.01</m:t>
                              </m:r>
                            </m:oMath>
                          </a14:m>
                          <a:endParaRPr lang="en-US" dirty="0"/>
                        </a:p>
                      </a:txBody>
                      <a:tcPr anchor="ctr"/>
                    </a:tc>
                    <a:tc>
                      <a:txBody>
                        <a:bodyPr/>
                        <a:lstStyle/>
                        <a:p>
                          <a:pPr algn="ctr"/>
                          <a:r>
                            <a:rPr lang="en-US" dirty="0"/>
                            <a:t>0.23</a:t>
                          </a:r>
                        </a:p>
                      </a:txBody>
                      <a:tcPr anchor="ctr"/>
                    </a:tc>
                    <a:tc>
                      <a:txBody>
                        <a:bodyPr/>
                        <a:lstStyle/>
                        <a:p>
                          <a:pPr algn="ctr"/>
                          <a:r>
                            <a:rPr lang="en-US" dirty="0"/>
                            <a:t>5.5 / 6.3</a:t>
                          </a:r>
                        </a:p>
                      </a:txBody>
                      <a:tcPr anchor="ctr"/>
                    </a:tc>
                    <a:tc>
                      <a:txBody>
                        <a:bodyPr/>
                        <a:lstStyle/>
                        <a:p>
                          <a:pPr algn="ctr"/>
                          <a:r>
                            <a:rPr lang="en-US" dirty="0"/>
                            <a:t>-3.6</a:t>
                          </a:r>
                          <a:r>
                            <a:rPr lang="en-US" baseline="0" dirty="0"/>
                            <a:t> / -4.3</a:t>
                          </a:r>
                          <a:endParaRPr lang="en-US" dirty="0"/>
                        </a:p>
                      </a:txBody>
                      <a:tcPr anchor="ctr"/>
                    </a:tc>
                    <a:extLst>
                      <a:ext uri="{0D108BD9-81ED-4DB2-BD59-A6C34878D82A}">
                        <a16:rowId xmlns:a16="http://schemas.microsoft.com/office/drawing/2014/main" val="10003"/>
                      </a:ext>
                    </a:extLst>
                  </a:tr>
                  <a:tr h="497244">
                    <a:tc>
                      <a:txBody>
                        <a:bodyPr/>
                        <a:lstStyle/>
                        <a:p>
                          <a:pPr algn="ctr"/>
                          <a:r>
                            <a:rPr lang="en-US" dirty="0"/>
                            <a:t>3</a:t>
                          </a:r>
                        </a:p>
                      </a:txBody>
                      <a:tcPr anchor="ctr"/>
                    </a:tc>
                    <a:tc>
                      <a:txBody>
                        <a:bodyPr/>
                        <a:lstStyle/>
                        <a:p>
                          <a:pPr algn="ctr"/>
                          <a:r>
                            <a:rPr lang="en-US" dirty="0"/>
                            <a:t>131</a:t>
                          </a:r>
                        </a:p>
                      </a:txBody>
                      <a:tcPr anchor="ctr"/>
                    </a:tc>
                    <a:tc>
                      <a:txBody>
                        <a:bodyPr/>
                        <a:lstStyle/>
                        <a:p>
                          <a:pPr algn="ctr"/>
                          <a:r>
                            <a:rPr lang="en-US" dirty="0"/>
                            <a:t>162</a:t>
                          </a:r>
                        </a:p>
                      </a:txBody>
                      <a:tcPr anchor="ctr"/>
                    </a:tc>
                    <a:tc>
                      <a:txBody>
                        <a:bodyPr/>
                        <a:lstStyle/>
                        <a:p>
                          <a:pPr algn="ctr"/>
                          <a:r>
                            <a:rPr lang="en-US" dirty="0"/>
                            <a:t>70</a:t>
                          </a:r>
                        </a:p>
                      </a:txBody>
                      <a:tcPr anchor="ctr"/>
                    </a:tc>
                    <a:tc>
                      <a:txBody>
                        <a:bodyPr/>
                        <a:lstStyle/>
                        <a:p>
                          <a:pPr algn="ctr"/>
                          <a:r>
                            <a:rPr lang="en-US" dirty="0"/>
                            <a:t>0.243</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0.009</a:t>
                          </a:r>
                        </a:p>
                      </a:txBody>
                      <a:tcPr anchor="ctr"/>
                    </a:tc>
                    <a:tc>
                      <a:txBody>
                        <a:bodyPr/>
                        <a:lstStyle/>
                        <a:p>
                          <a:pPr algn="ctr"/>
                          <a:r>
                            <a:rPr lang="en-US" dirty="0"/>
                            <a:t>0.28</a:t>
                          </a:r>
                        </a:p>
                      </a:txBody>
                      <a:tcPr anchor="ctr"/>
                    </a:tc>
                    <a:tc>
                      <a:txBody>
                        <a:bodyPr/>
                        <a:lstStyle/>
                        <a:p>
                          <a:pPr algn="ctr"/>
                          <a:r>
                            <a:rPr lang="en-US" dirty="0"/>
                            <a:t>5.4 / 6.0</a:t>
                          </a:r>
                        </a:p>
                      </a:txBody>
                      <a:tcPr anchor="ctr"/>
                    </a:tc>
                    <a:tc>
                      <a:txBody>
                        <a:bodyPr/>
                        <a:lstStyle/>
                        <a:p>
                          <a:pPr algn="ctr"/>
                          <a:r>
                            <a:rPr lang="en-US" dirty="0"/>
                            <a:t>-3.7 / -4.5</a:t>
                          </a:r>
                        </a:p>
                      </a:txBody>
                      <a:tcPr anchor="ct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extLst/>
              </p:nvPr>
            </p:nvGraphicFramePr>
            <p:xfrm>
              <a:off x="1436688" y="991445"/>
              <a:ext cx="9509125" cy="3194216"/>
            </p:xfrm>
            <a:graphic>
              <a:graphicData uri="http://schemas.openxmlformats.org/drawingml/2006/table">
                <a:tbl>
                  <a:tblPr firstRow="1" bandRow="1">
                    <a:tableStyleId>{5C22544A-7EE6-4342-B048-85BDC9FD1C3A}</a:tableStyleId>
                  </a:tblPr>
                  <a:tblGrid>
                    <a:gridCol w="665638">
                      <a:extLst>
                        <a:ext uri="{9D8B030D-6E8A-4147-A177-3AD203B41FA5}">
                          <a16:colId xmlns:a16="http://schemas.microsoft.com/office/drawing/2014/main" val="20000"/>
                        </a:ext>
                      </a:extLst>
                    </a:gridCol>
                    <a:gridCol w="1082955">
                      <a:extLst>
                        <a:ext uri="{9D8B030D-6E8A-4147-A177-3AD203B41FA5}">
                          <a16:colId xmlns:a16="http://schemas.microsoft.com/office/drawing/2014/main" val="20001"/>
                        </a:ext>
                      </a:extLst>
                    </a:gridCol>
                    <a:gridCol w="1082955">
                      <a:extLst>
                        <a:ext uri="{9D8B030D-6E8A-4147-A177-3AD203B41FA5}">
                          <a16:colId xmlns:a16="http://schemas.microsoft.com/office/drawing/2014/main" val="20002"/>
                        </a:ext>
                      </a:extLst>
                    </a:gridCol>
                    <a:gridCol w="1131240">
                      <a:extLst>
                        <a:ext uri="{9D8B030D-6E8A-4147-A177-3AD203B41FA5}">
                          <a16:colId xmlns:a16="http://schemas.microsoft.com/office/drawing/2014/main" val="20003"/>
                        </a:ext>
                      </a:extLst>
                    </a:gridCol>
                    <a:gridCol w="1579175">
                      <a:extLst>
                        <a:ext uri="{9D8B030D-6E8A-4147-A177-3AD203B41FA5}">
                          <a16:colId xmlns:a16="http://schemas.microsoft.com/office/drawing/2014/main" val="20004"/>
                        </a:ext>
                      </a:extLst>
                    </a:gridCol>
                    <a:gridCol w="1338597">
                      <a:extLst>
                        <a:ext uri="{9D8B030D-6E8A-4147-A177-3AD203B41FA5}">
                          <a16:colId xmlns:a16="http://schemas.microsoft.com/office/drawing/2014/main" val="20005"/>
                        </a:ext>
                      </a:extLst>
                    </a:gridCol>
                    <a:gridCol w="1409365">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tblGrid>
                  <a:tr h="845312">
                    <a:tc>
                      <a:txBody>
                        <a:bodyPr/>
                        <a:lstStyle/>
                        <a:p>
                          <a:pPr algn="ctr"/>
                          <a:r>
                            <a:rPr lang="en-US" sz="1600" dirty="0"/>
                            <a:t>Ref.</a:t>
                          </a:r>
                        </a:p>
                      </a:txBody>
                      <a:tcPr anchor="ctr"/>
                    </a:tc>
                    <a:tc>
                      <a:txBody>
                        <a:bodyPr/>
                        <a:lstStyle/>
                        <a:p>
                          <a:pPr algn="ctr"/>
                          <a:r>
                            <a:rPr lang="en-US" sz="1600" dirty="0"/>
                            <a:t>Sol1 [A]</a:t>
                          </a:r>
                        </a:p>
                      </a:txBody>
                      <a:tcPr anchor="ctr"/>
                    </a:tc>
                    <a:tc>
                      <a:txBody>
                        <a:bodyPr/>
                        <a:lstStyle/>
                        <a:p>
                          <a:pPr algn="ctr"/>
                          <a:r>
                            <a:rPr lang="en-US" sz="1600" dirty="0"/>
                            <a:t>Sol2 [A]</a:t>
                          </a:r>
                        </a:p>
                      </a:txBody>
                      <a:tcPr anchor="ctr"/>
                    </a:tc>
                    <a:tc>
                      <a:txBody>
                        <a:bodyPr/>
                        <a:lstStyle/>
                        <a:p>
                          <a:endParaRPr lang="it-IT"/>
                        </a:p>
                      </a:txBody>
                      <a:tcPr anchor="ctr">
                        <a:blipFill>
                          <a:blip r:embed="rId3"/>
                          <a:stretch>
                            <a:fillRect l="-250538" t="-719" r="-491398" b="-281295"/>
                          </a:stretch>
                        </a:blipFill>
                      </a:tcPr>
                    </a:tc>
                    <a:tc>
                      <a:txBody>
                        <a:bodyPr/>
                        <a:lstStyle/>
                        <a:p>
                          <a:endParaRPr lang="it-IT"/>
                        </a:p>
                      </a:txBody>
                      <a:tcPr anchor="ctr">
                        <a:blipFill>
                          <a:blip r:embed="rId3"/>
                          <a:stretch>
                            <a:fillRect l="-251737" t="-719" r="-252896" b="-281295"/>
                          </a:stretch>
                        </a:blipFill>
                      </a:tcPr>
                    </a:tc>
                    <a:tc>
                      <a:txBody>
                        <a:bodyPr/>
                        <a:lstStyle/>
                        <a:p>
                          <a:endParaRPr lang="it-IT"/>
                        </a:p>
                      </a:txBody>
                      <a:tcPr anchor="ctr">
                        <a:blipFill>
                          <a:blip r:embed="rId3"/>
                          <a:stretch>
                            <a:fillRect l="-415982" t="-719" r="-199087" b="-281295"/>
                          </a:stretch>
                        </a:blipFill>
                      </a:tcPr>
                    </a:tc>
                    <a:tc>
                      <a:txBody>
                        <a:bodyPr/>
                        <a:lstStyle/>
                        <a:p>
                          <a:endParaRPr lang="it-IT"/>
                        </a:p>
                      </a:txBody>
                      <a:tcPr anchor="ctr">
                        <a:blipFill>
                          <a:blip r:embed="rId3"/>
                          <a:stretch>
                            <a:fillRect l="-487069" t="-719" r="-87931" b="-281295"/>
                          </a:stretch>
                        </a:blipFill>
                      </a:tcPr>
                    </a:tc>
                    <a:tc>
                      <a:txBody>
                        <a:bodyPr/>
                        <a:lstStyle/>
                        <a:p>
                          <a:endParaRPr lang="it-IT"/>
                        </a:p>
                      </a:txBody>
                      <a:tcPr anchor="ctr">
                        <a:blipFill>
                          <a:blip r:embed="rId3"/>
                          <a:stretch>
                            <a:fillRect l="-681000" t="-719" r="-2000" b="-281295"/>
                          </a:stretch>
                        </a:blipFill>
                      </a:tcPr>
                    </a:tc>
                    <a:extLst>
                      <a:ext uri="{0D108BD9-81ED-4DB2-BD59-A6C34878D82A}">
                        <a16:rowId xmlns:a16="http://schemas.microsoft.com/office/drawing/2014/main" val="10000"/>
                      </a:ext>
                    </a:extLst>
                  </a:tr>
                  <a:tr h="617220">
                    <a:tc>
                      <a:txBody>
                        <a:bodyPr/>
                        <a:lstStyle/>
                        <a:p>
                          <a:pPr algn="ctr"/>
                          <a:r>
                            <a:rPr lang="en-US" dirty="0"/>
                            <a:t>1.1</a:t>
                          </a:r>
                        </a:p>
                      </a:txBody>
                      <a:tcPr anchor="ctr"/>
                    </a:tc>
                    <a:tc>
                      <a:txBody>
                        <a:bodyPr/>
                        <a:lstStyle/>
                        <a:p>
                          <a:pPr algn="ctr"/>
                          <a:r>
                            <a:rPr lang="en-US" dirty="0"/>
                            <a:t>135</a:t>
                          </a:r>
                        </a:p>
                      </a:txBody>
                      <a:tcPr anchor="ctr"/>
                    </a:tc>
                    <a:tc>
                      <a:txBody>
                        <a:bodyPr/>
                        <a:lstStyle/>
                        <a:p>
                          <a:pPr algn="ctr"/>
                          <a:r>
                            <a:rPr lang="en-US" dirty="0"/>
                            <a:t>160</a:t>
                          </a:r>
                        </a:p>
                      </a:txBody>
                      <a:tcPr anchor="ctr"/>
                    </a:tc>
                    <a:tc>
                      <a:txBody>
                        <a:bodyPr/>
                        <a:lstStyle/>
                        <a:p>
                          <a:pPr algn="ctr"/>
                          <a:r>
                            <a:rPr lang="en-US" dirty="0"/>
                            <a:t>66</a:t>
                          </a:r>
                        </a:p>
                      </a:txBody>
                      <a:tcPr anchor="ctr"/>
                    </a:tc>
                    <a:tc>
                      <a:txBody>
                        <a:bodyPr/>
                        <a:lstStyle/>
                        <a:p>
                          <a:endParaRPr lang="it-IT"/>
                        </a:p>
                      </a:txBody>
                      <a:tcPr anchor="ctr">
                        <a:blipFill>
                          <a:blip r:embed="rId3"/>
                          <a:stretch>
                            <a:fillRect l="-251737" t="-138614" r="-252896" b="-287129"/>
                          </a:stretch>
                        </a:blipFill>
                      </a:tcPr>
                    </a:tc>
                    <a:tc>
                      <a:txBody>
                        <a:bodyPr/>
                        <a:lstStyle/>
                        <a:p>
                          <a:pPr algn="ctr"/>
                          <a:r>
                            <a:rPr lang="en-US" dirty="0"/>
                            <a:t>0.24</a:t>
                          </a:r>
                        </a:p>
                      </a:txBody>
                      <a:tcPr anchor="ctr"/>
                    </a:tc>
                    <a:tc>
                      <a:txBody>
                        <a:bodyPr/>
                        <a:lstStyle/>
                        <a:p>
                          <a:pPr algn="ctr"/>
                          <a:r>
                            <a:rPr lang="en-US" dirty="0"/>
                            <a:t>6.0</a:t>
                          </a:r>
                          <a:r>
                            <a:rPr lang="en-US" baseline="0" dirty="0"/>
                            <a:t> / 7.5</a:t>
                          </a:r>
                          <a:endParaRPr lang="en-US" dirty="0"/>
                        </a:p>
                      </a:txBody>
                      <a:tcPr anchor="ctr"/>
                    </a:tc>
                    <a:tc>
                      <a:txBody>
                        <a:bodyPr/>
                        <a:lstStyle/>
                        <a:p>
                          <a:pPr algn="ctr"/>
                          <a:r>
                            <a:rPr lang="en-US" dirty="0"/>
                            <a:t>-4.1</a:t>
                          </a:r>
                          <a:r>
                            <a:rPr lang="en-US" baseline="0" dirty="0"/>
                            <a:t> / -5.5</a:t>
                          </a:r>
                          <a:endParaRPr lang="en-US" dirty="0"/>
                        </a:p>
                      </a:txBody>
                      <a:tcPr anchor="ctr"/>
                    </a:tc>
                    <a:extLst>
                      <a:ext uri="{0D108BD9-81ED-4DB2-BD59-A6C34878D82A}">
                        <a16:rowId xmlns:a16="http://schemas.microsoft.com/office/drawing/2014/main" val="10001"/>
                      </a:ext>
                    </a:extLst>
                  </a:tr>
                  <a:tr h="617220">
                    <a:tc>
                      <a:txBody>
                        <a:bodyPr/>
                        <a:lstStyle/>
                        <a:p>
                          <a:pPr algn="ctr"/>
                          <a:r>
                            <a:rPr lang="en-US" dirty="0"/>
                            <a:t>1.2</a:t>
                          </a:r>
                        </a:p>
                      </a:txBody>
                      <a:tcPr anchor="ctr"/>
                    </a:tc>
                    <a:tc>
                      <a:txBody>
                        <a:bodyPr/>
                        <a:lstStyle/>
                        <a:p>
                          <a:pPr algn="ctr"/>
                          <a:r>
                            <a:rPr lang="en-US" dirty="0"/>
                            <a:t>135</a:t>
                          </a:r>
                        </a:p>
                      </a:txBody>
                      <a:tcPr anchor="ctr"/>
                    </a:tc>
                    <a:tc>
                      <a:txBody>
                        <a:bodyPr/>
                        <a:lstStyle/>
                        <a:p>
                          <a:pPr algn="ctr"/>
                          <a:r>
                            <a:rPr lang="en-US" dirty="0"/>
                            <a:t>160</a:t>
                          </a:r>
                        </a:p>
                      </a:txBody>
                      <a:tcPr anchor="ctr"/>
                    </a:tc>
                    <a:tc>
                      <a:txBody>
                        <a:bodyPr/>
                        <a:lstStyle/>
                        <a:p>
                          <a:pPr algn="ctr"/>
                          <a:r>
                            <a:rPr lang="en-US" dirty="0"/>
                            <a:t>62</a:t>
                          </a:r>
                        </a:p>
                      </a:txBody>
                      <a:tcPr anchor="ctr"/>
                    </a:tc>
                    <a:tc>
                      <a:txBody>
                        <a:bodyPr/>
                        <a:lstStyle/>
                        <a:p>
                          <a:endParaRPr lang="it-IT"/>
                        </a:p>
                      </a:txBody>
                      <a:tcPr anchor="ctr">
                        <a:blipFill>
                          <a:blip r:embed="rId3"/>
                          <a:stretch>
                            <a:fillRect l="-251737" t="-236275" r="-252896" b="-184314"/>
                          </a:stretch>
                        </a:blipFill>
                      </a:tcPr>
                    </a:tc>
                    <a:tc>
                      <a:txBody>
                        <a:bodyPr/>
                        <a:lstStyle/>
                        <a:p>
                          <a:pPr algn="ctr"/>
                          <a:r>
                            <a:rPr lang="en-US" dirty="0"/>
                            <a:t>0.24</a:t>
                          </a:r>
                        </a:p>
                      </a:txBody>
                      <a:tcPr anchor="ctr"/>
                    </a:tc>
                    <a:tc>
                      <a:txBody>
                        <a:bodyPr/>
                        <a:lstStyle/>
                        <a:p>
                          <a:pPr algn="ctr"/>
                          <a:r>
                            <a:rPr lang="en-US" dirty="0"/>
                            <a:t>7.2 / 8.1</a:t>
                          </a:r>
                        </a:p>
                      </a:txBody>
                      <a:tcPr anchor="ctr"/>
                    </a:tc>
                    <a:tc>
                      <a:txBody>
                        <a:bodyPr/>
                        <a:lstStyle/>
                        <a:p>
                          <a:pPr algn="ctr"/>
                          <a:r>
                            <a:rPr lang="en-US" dirty="0"/>
                            <a:t>-4.8</a:t>
                          </a:r>
                          <a:r>
                            <a:rPr lang="en-US" baseline="0" dirty="0"/>
                            <a:t> / -6.0</a:t>
                          </a:r>
                          <a:endParaRPr lang="en-US" dirty="0"/>
                        </a:p>
                      </a:txBody>
                      <a:tcPr anchor="ctr"/>
                    </a:tc>
                    <a:extLst>
                      <a:ext uri="{0D108BD9-81ED-4DB2-BD59-A6C34878D82A}">
                        <a16:rowId xmlns:a16="http://schemas.microsoft.com/office/drawing/2014/main" val="10002"/>
                      </a:ext>
                    </a:extLst>
                  </a:tr>
                  <a:tr h="617220">
                    <a:tc>
                      <a:txBody>
                        <a:bodyPr/>
                        <a:lstStyle/>
                        <a:p>
                          <a:pPr algn="ctr"/>
                          <a:r>
                            <a:rPr lang="en-US" dirty="0"/>
                            <a:t>2</a:t>
                          </a:r>
                        </a:p>
                      </a:txBody>
                      <a:tcPr anchor="ctr"/>
                    </a:tc>
                    <a:tc>
                      <a:txBody>
                        <a:bodyPr/>
                        <a:lstStyle/>
                        <a:p>
                          <a:pPr algn="ctr"/>
                          <a:r>
                            <a:rPr lang="en-US" dirty="0"/>
                            <a:t>135</a:t>
                          </a:r>
                        </a:p>
                      </a:txBody>
                      <a:tcPr anchor="ctr"/>
                    </a:tc>
                    <a:tc>
                      <a:txBody>
                        <a:bodyPr/>
                        <a:lstStyle/>
                        <a:p>
                          <a:pPr algn="ctr"/>
                          <a:r>
                            <a:rPr lang="en-US" dirty="0"/>
                            <a:t>162</a:t>
                          </a:r>
                        </a:p>
                      </a:txBody>
                      <a:tcPr anchor="ctr"/>
                    </a:tc>
                    <a:tc>
                      <a:txBody>
                        <a:bodyPr/>
                        <a:lstStyle/>
                        <a:p>
                          <a:pPr algn="ctr"/>
                          <a:r>
                            <a:rPr lang="en-US" dirty="0"/>
                            <a:t>70</a:t>
                          </a:r>
                        </a:p>
                      </a:txBody>
                      <a:tcPr anchor="ctr"/>
                    </a:tc>
                    <a:tc>
                      <a:txBody>
                        <a:bodyPr/>
                        <a:lstStyle/>
                        <a:p>
                          <a:endParaRPr lang="it-IT"/>
                        </a:p>
                      </a:txBody>
                      <a:tcPr anchor="ctr">
                        <a:blipFill>
                          <a:blip r:embed="rId3"/>
                          <a:stretch>
                            <a:fillRect l="-251737" t="-339604" r="-252896" b="-86139"/>
                          </a:stretch>
                        </a:blipFill>
                      </a:tcPr>
                    </a:tc>
                    <a:tc>
                      <a:txBody>
                        <a:bodyPr/>
                        <a:lstStyle/>
                        <a:p>
                          <a:pPr algn="ctr"/>
                          <a:r>
                            <a:rPr lang="en-US" dirty="0"/>
                            <a:t>0.23</a:t>
                          </a:r>
                        </a:p>
                      </a:txBody>
                      <a:tcPr anchor="ctr"/>
                    </a:tc>
                    <a:tc>
                      <a:txBody>
                        <a:bodyPr/>
                        <a:lstStyle/>
                        <a:p>
                          <a:pPr algn="ctr"/>
                          <a:r>
                            <a:rPr lang="en-US" dirty="0"/>
                            <a:t>5.5 / 6.3</a:t>
                          </a:r>
                        </a:p>
                      </a:txBody>
                      <a:tcPr anchor="ctr"/>
                    </a:tc>
                    <a:tc>
                      <a:txBody>
                        <a:bodyPr/>
                        <a:lstStyle/>
                        <a:p>
                          <a:pPr algn="ctr"/>
                          <a:r>
                            <a:rPr lang="en-US" dirty="0"/>
                            <a:t>-3.6</a:t>
                          </a:r>
                          <a:r>
                            <a:rPr lang="en-US" baseline="0" dirty="0"/>
                            <a:t> / -4.3</a:t>
                          </a:r>
                          <a:endParaRPr lang="en-US" dirty="0"/>
                        </a:p>
                      </a:txBody>
                      <a:tcPr anchor="ctr"/>
                    </a:tc>
                    <a:extLst>
                      <a:ext uri="{0D108BD9-81ED-4DB2-BD59-A6C34878D82A}">
                        <a16:rowId xmlns:a16="http://schemas.microsoft.com/office/drawing/2014/main" val="10003"/>
                      </a:ext>
                    </a:extLst>
                  </a:tr>
                  <a:tr h="497244">
                    <a:tc>
                      <a:txBody>
                        <a:bodyPr/>
                        <a:lstStyle/>
                        <a:p>
                          <a:pPr algn="ctr"/>
                          <a:r>
                            <a:rPr lang="en-US" dirty="0"/>
                            <a:t>3</a:t>
                          </a:r>
                        </a:p>
                      </a:txBody>
                      <a:tcPr anchor="ctr"/>
                    </a:tc>
                    <a:tc>
                      <a:txBody>
                        <a:bodyPr/>
                        <a:lstStyle/>
                        <a:p>
                          <a:pPr algn="ctr"/>
                          <a:r>
                            <a:rPr lang="en-US" dirty="0"/>
                            <a:t>131</a:t>
                          </a:r>
                        </a:p>
                      </a:txBody>
                      <a:tcPr anchor="ctr"/>
                    </a:tc>
                    <a:tc>
                      <a:txBody>
                        <a:bodyPr/>
                        <a:lstStyle/>
                        <a:p>
                          <a:pPr algn="ctr"/>
                          <a:r>
                            <a:rPr lang="en-US" dirty="0"/>
                            <a:t>162</a:t>
                          </a:r>
                        </a:p>
                      </a:txBody>
                      <a:tcPr anchor="ctr"/>
                    </a:tc>
                    <a:tc>
                      <a:txBody>
                        <a:bodyPr/>
                        <a:lstStyle/>
                        <a:p>
                          <a:pPr algn="ctr"/>
                          <a:r>
                            <a:rPr lang="en-US" dirty="0"/>
                            <a:t>70</a:t>
                          </a:r>
                        </a:p>
                      </a:txBody>
                      <a:tcPr anchor="ctr"/>
                    </a:tc>
                    <a:tc>
                      <a:txBody>
                        <a:bodyPr/>
                        <a:lstStyle/>
                        <a:p>
                          <a:endParaRPr lang="it-IT"/>
                        </a:p>
                      </a:txBody>
                      <a:tcPr anchor="ctr">
                        <a:blipFill>
                          <a:blip r:embed="rId3"/>
                          <a:stretch>
                            <a:fillRect l="-251737" t="-541463" r="-252896" b="-6098"/>
                          </a:stretch>
                        </a:blipFill>
                      </a:tcPr>
                    </a:tc>
                    <a:tc>
                      <a:txBody>
                        <a:bodyPr/>
                        <a:lstStyle/>
                        <a:p>
                          <a:pPr algn="ctr"/>
                          <a:r>
                            <a:rPr lang="en-US" dirty="0"/>
                            <a:t>0.28</a:t>
                          </a:r>
                        </a:p>
                      </a:txBody>
                      <a:tcPr anchor="ctr"/>
                    </a:tc>
                    <a:tc>
                      <a:txBody>
                        <a:bodyPr/>
                        <a:lstStyle/>
                        <a:p>
                          <a:pPr algn="ctr"/>
                          <a:r>
                            <a:rPr lang="en-US" dirty="0"/>
                            <a:t>5.4 / 6.0</a:t>
                          </a:r>
                        </a:p>
                      </a:txBody>
                      <a:tcPr anchor="ctr"/>
                    </a:tc>
                    <a:tc>
                      <a:txBody>
                        <a:bodyPr/>
                        <a:lstStyle/>
                        <a:p>
                          <a:pPr algn="ctr"/>
                          <a:r>
                            <a:rPr lang="en-US" dirty="0"/>
                            <a:t>-3.7 / -4.5</a:t>
                          </a:r>
                        </a:p>
                      </a:txBody>
                      <a:tcPr anchor="ctr"/>
                    </a:tc>
                    <a:extLst>
                      <a:ext uri="{0D108BD9-81ED-4DB2-BD59-A6C34878D82A}">
                        <a16:rowId xmlns:a16="http://schemas.microsoft.com/office/drawing/2014/main" val="10004"/>
                      </a:ext>
                    </a:extLst>
                  </a:tr>
                </a:tbl>
              </a:graphicData>
            </a:graphic>
          </p:graphicFrame>
        </mc:Fallback>
      </mc:AlternateContent>
      <p:cxnSp>
        <p:nvCxnSpPr>
          <p:cNvPr id="7" name="Connettore 2 6">
            <a:extLst>
              <a:ext uri="{FF2B5EF4-FFF2-40B4-BE49-F238E27FC236}">
                <a16:creationId xmlns:a16="http://schemas.microsoft.com/office/drawing/2014/main" id="{45C2ED2A-63ED-46BE-A6AF-A21F0AD28D95}"/>
              </a:ext>
            </a:extLst>
          </p:cNvPr>
          <p:cNvCxnSpPr/>
          <p:nvPr/>
        </p:nvCxnSpPr>
        <p:spPr>
          <a:xfrm>
            <a:off x="6851822" y="3960341"/>
            <a:ext cx="352167"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6767F79A-81A4-4748-8BB5-D52CAD5E3096}"/>
              </a:ext>
            </a:extLst>
          </p:cNvPr>
          <p:cNvSpPr txBox="1"/>
          <p:nvPr/>
        </p:nvSpPr>
        <p:spPr>
          <a:xfrm>
            <a:off x="6898416" y="3680334"/>
            <a:ext cx="260008" cy="369332"/>
          </a:xfrm>
          <a:prstGeom prst="rect">
            <a:avLst/>
          </a:prstGeom>
          <a:noFill/>
        </p:spPr>
        <p:txBody>
          <a:bodyPr wrap="none" rtlCol="0">
            <a:spAutoFit/>
          </a:bodyPr>
          <a:lstStyle/>
          <a:p>
            <a:r>
              <a:rPr lang="en-US" dirty="0"/>
              <a:t>!</a:t>
            </a:r>
          </a:p>
        </p:txBody>
      </p:sp>
      <p:sp>
        <p:nvSpPr>
          <p:cNvPr id="9" name="CasellaDiTesto 8">
            <a:extLst>
              <a:ext uri="{FF2B5EF4-FFF2-40B4-BE49-F238E27FC236}">
                <a16:creationId xmlns:a16="http://schemas.microsoft.com/office/drawing/2014/main" id="{BF76D100-C873-4F89-AD01-98B03111F073}"/>
              </a:ext>
            </a:extLst>
          </p:cNvPr>
          <p:cNvSpPr txBox="1"/>
          <p:nvPr/>
        </p:nvSpPr>
        <p:spPr>
          <a:xfrm>
            <a:off x="4050472" y="6376007"/>
            <a:ext cx="4091056" cy="369332"/>
          </a:xfrm>
          <a:prstGeom prst="rect">
            <a:avLst/>
          </a:prstGeom>
          <a:noFill/>
        </p:spPr>
        <p:txBody>
          <a:bodyPr wrap="none" rtlCol="0">
            <a:spAutoFit/>
          </a:bodyPr>
          <a:lstStyle/>
          <a:p>
            <a:r>
              <a:rPr lang="en-US" dirty="0">
                <a:solidFill>
                  <a:schemeClr val="accent1"/>
                </a:solidFill>
              </a:rPr>
              <a:t>Thank you to CEA and CIEMAT colleagues </a:t>
            </a:r>
          </a:p>
        </p:txBody>
      </p:sp>
    </p:spTree>
    <p:extLst>
      <p:ext uri="{BB962C8B-B14F-4D97-AF65-F5344CB8AC3E}">
        <p14:creationId xmlns:p14="http://schemas.microsoft.com/office/powerpoint/2010/main" val="3181124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a:prstGeom prst="rect">
            <a:avLst/>
          </a:prstGeom>
        </p:spPr>
        <p:txBody>
          <a:bodyPr/>
          <a:lstStyle/>
          <a:p>
            <a:r>
              <a:rPr lang="en-US" dirty="0"/>
              <a:t>Recommendations</a:t>
            </a:r>
          </a:p>
        </p:txBody>
      </p:sp>
      <p:sp>
        <p:nvSpPr>
          <p:cNvPr id="3" name="Content Placeholder 2"/>
          <p:cNvSpPr>
            <a:spLocks noGrp="1"/>
          </p:cNvSpPr>
          <p:nvPr>
            <p:ph idx="4294967295"/>
          </p:nvPr>
        </p:nvSpPr>
        <p:spPr>
          <a:xfrm>
            <a:off x="469556" y="1066800"/>
            <a:ext cx="10805983" cy="4724400"/>
          </a:xfrm>
          <a:prstGeom prst="rect">
            <a:avLst/>
          </a:prstGeom>
        </p:spPr>
        <p:txBody>
          <a:bodyPr/>
          <a:lstStyle/>
          <a:p>
            <a:r>
              <a:rPr lang="en-US" sz="1600" dirty="0"/>
              <a:t>It is important to design the RFQ robust against input Twiss and mechanical /Voltage errors.</a:t>
            </a:r>
          </a:p>
          <a:p>
            <a:r>
              <a:rPr lang="en-US" sz="1600" dirty="0"/>
              <a:t>The losses cannot be completely avoid, so it is better to avoid them at high energy where they are more dangerous.</a:t>
            </a:r>
          </a:p>
          <a:p>
            <a:r>
              <a:rPr lang="en-US" sz="1600" dirty="0"/>
              <a:t>The major source of differences found up to now between the simulations and the measurements were due to wrong distances (electrodes, positions of detectors and optical elements). It absolutely mandatory to carefully check such distances in order to use the models fruitfully during commissioning. </a:t>
            </a:r>
          </a:p>
          <a:p>
            <a:r>
              <a:rPr lang="en-US" sz="1600" dirty="0"/>
              <a:t>If a difference is found between simulations or and measurements, a counter check should be made </a:t>
            </a:r>
            <a:r>
              <a:rPr lang="en-US" sz="1600" b="1" u="sng" dirty="0"/>
              <a:t>with care on BOTH sides.  </a:t>
            </a:r>
          </a:p>
          <a:p>
            <a:r>
              <a:rPr lang="en-US" sz="1600" dirty="0"/>
              <a:t>Characterization of separate component is essential in order to decouple the problems: as a matter of fact,  despite the physics at low current is easier with respect to high current, many complex effects can still occur (see contaminants and emittance growth). The result is a mess, or strange tuning of the machine.</a:t>
            </a:r>
            <a:endParaRPr lang="en-US" sz="1600" b="1" u="sng" dirty="0"/>
          </a:p>
          <a:p>
            <a:r>
              <a:rPr lang="en-US" sz="1600" dirty="0"/>
              <a:t>The whole system proved to be quite reproducible in time. When something happens, strange results in emittance and currents, it is always advisable to check first the diagnostics.</a:t>
            </a:r>
          </a:p>
          <a:p>
            <a:r>
              <a:rPr lang="en-US" sz="1600" dirty="0"/>
              <a:t>It is important to fix the objective of the commissioning and design models: do they need to be able to predict at infinite precision the beam values? As soon as you are able to guide the commissioning and to predict the trend and with a certain error (10-20%) the quantitative values you should be happy. “It is important to be conscious of  the approximations you are introducing in your model and their limits“ </a:t>
            </a:r>
          </a:p>
        </p:txBody>
      </p:sp>
      <p:pic>
        <p:nvPicPr>
          <p:cNvPr id="5" name="Immagine 4">
            <a:extLst>
              <a:ext uri="{FF2B5EF4-FFF2-40B4-BE49-F238E27FC236}">
                <a16:creationId xmlns:a16="http://schemas.microsoft.com/office/drawing/2014/main" id="{AFB2C642-D82E-4576-99DE-6F72E78A1624}"/>
              </a:ext>
            </a:extLst>
          </p:cNvPr>
          <p:cNvPicPr>
            <a:picLocks noChangeAspect="1"/>
          </p:cNvPicPr>
          <p:nvPr/>
        </p:nvPicPr>
        <p:blipFill>
          <a:blip r:embed="rId2"/>
          <a:stretch>
            <a:fillRect/>
          </a:stretch>
        </p:blipFill>
        <p:spPr>
          <a:xfrm>
            <a:off x="7716795" y="5375547"/>
            <a:ext cx="3893004" cy="1307828"/>
          </a:xfrm>
          <a:prstGeom prst="rect">
            <a:avLst/>
          </a:prstGeom>
        </p:spPr>
      </p:pic>
    </p:spTree>
    <p:extLst>
      <p:ext uri="{BB962C8B-B14F-4D97-AF65-F5344CB8AC3E}">
        <p14:creationId xmlns:p14="http://schemas.microsoft.com/office/powerpoint/2010/main" val="3261853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85950" y="55604"/>
            <a:ext cx="8420100" cy="698877"/>
          </a:xfrm>
          <a:prstGeom prst="rect">
            <a:avLst/>
          </a:prstGeom>
        </p:spPr>
        <p:txBody>
          <a:bodyPr/>
          <a:lstStyle/>
          <a:p>
            <a:pPr algn="ctr"/>
            <a:r>
              <a:rPr lang="en-US" b="1" dirty="0">
                <a:solidFill>
                  <a:schemeClr val="accent1"/>
                </a:solidFill>
              </a:rPr>
              <a:t>Conclusions</a:t>
            </a:r>
          </a:p>
        </p:txBody>
      </p:sp>
      <p:sp>
        <p:nvSpPr>
          <p:cNvPr id="3" name="Content Placeholder 2"/>
          <p:cNvSpPr>
            <a:spLocks noGrp="1"/>
          </p:cNvSpPr>
          <p:nvPr>
            <p:ph idx="4294967295"/>
          </p:nvPr>
        </p:nvSpPr>
        <p:spPr>
          <a:xfrm>
            <a:off x="1506748" y="969924"/>
            <a:ext cx="9436100" cy="4753942"/>
          </a:xfrm>
          <a:prstGeom prst="rect">
            <a:avLst/>
          </a:prstGeom>
        </p:spPr>
        <p:txBody>
          <a:bodyPr/>
          <a:lstStyle/>
          <a:p>
            <a:r>
              <a:rPr lang="en-US" sz="1800" dirty="0"/>
              <a:t>The characterization of the beam dynamics of the RFQ requires a carful characterization and control of the systems which came before and after.</a:t>
            </a:r>
          </a:p>
          <a:p>
            <a:r>
              <a:rPr lang="en-US" sz="1800" dirty="0"/>
              <a:t>Development of models for the commissioning is highly advisable: it is not sufficient to design the machine, but, in order to make it work it is important to follow the commissioning. </a:t>
            </a:r>
          </a:p>
          <a:p>
            <a:r>
              <a:rPr lang="en-US" sz="1800" dirty="0"/>
              <a:t>They time spent in doing such goal allows to satisfactory characterize the RFQ beam dynamics.</a:t>
            </a:r>
          </a:p>
          <a:p>
            <a:r>
              <a:rPr lang="en-US" sz="1800" dirty="0"/>
              <a:t>One of the mission of the </a:t>
            </a:r>
            <a:r>
              <a:rPr lang="en-US" sz="1800" dirty="0" err="1"/>
              <a:t>LIPAc</a:t>
            </a:r>
            <a:r>
              <a:rPr lang="en-US" sz="1800" dirty="0"/>
              <a:t> beam dynamics team is to find the limits of the models above cited. This work is ongoing, and we are working to the possible upgrades which can improve the physics description even at higher currents, relying less as possible on measurements.</a:t>
            </a:r>
          </a:p>
        </p:txBody>
      </p:sp>
      <p:sp>
        <p:nvSpPr>
          <p:cNvPr id="6" name="TextBox 5"/>
          <p:cNvSpPr txBox="1"/>
          <p:nvPr/>
        </p:nvSpPr>
        <p:spPr>
          <a:xfrm>
            <a:off x="1506748" y="4102831"/>
            <a:ext cx="9393448" cy="2554545"/>
          </a:xfrm>
          <a:prstGeom prst="rect">
            <a:avLst/>
          </a:prstGeom>
          <a:noFill/>
          <a:ln>
            <a:solidFill>
              <a:srgbClr val="FF0000"/>
            </a:solidFill>
          </a:ln>
        </p:spPr>
        <p:txBody>
          <a:bodyPr wrap="square" rtlCol="0">
            <a:spAutoFit/>
          </a:bodyPr>
          <a:lstStyle/>
          <a:p>
            <a:r>
              <a:rPr lang="en-US" sz="2000" dirty="0"/>
              <a:t>with respect to a </a:t>
            </a:r>
            <a:r>
              <a:rPr lang="en-US" sz="2000" dirty="0" err="1"/>
              <a:t>pervance</a:t>
            </a:r>
            <a:r>
              <a:rPr lang="en-US" sz="2000" dirty="0"/>
              <a:t> which is about 1/3 nominal </a:t>
            </a:r>
            <a:r>
              <a:rPr lang="en-US" sz="2000" dirty="0" err="1"/>
              <a:t>perveance</a:t>
            </a:r>
            <a:r>
              <a:rPr lang="en-US" sz="2000" dirty="0"/>
              <a:t>  (i.e. 135 mA deuteron beam @ 100 kV): </a:t>
            </a:r>
          </a:p>
          <a:p>
            <a:pPr marL="457200" indent="-457200">
              <a:buFontTx/>
              <a:buChar char="-"/>
            </a:pPr>
            <a:r>
              <a:rPr lang="en-US" sz="2000" dirty="0"/>
              <a:t>The RFQ transverse dynamics was directly checked and work as expected.</a:t>
            </a:r>
          </a:p>
          <a:p>
            <a:pPr marL="457200" indent="-457200">
              <a:buFontTx/>
              <a:buChar char="-"/>
            </a:pPr>
            <a:r>
              <a:rPr lang="en-US" sz="2000" dirty="0"/>
              <a:t>The RFQ longitudinal dynamics was indirectly checked and it seems it is working as expected. It will be performed a longitudinal emittance measurement in future for a direct check.</a:t>
            </a:r>
          </a:p>
          <a:p>
            <a:pPr marL="457200" indent="-457200">
              <a:buFontTx/>
              <a:buChar char="-"/>
            </a:pPr>
            <a:r>
              <a:rPr lang="en-US" sz="2000" b="1" dirty="0">
                <a:solidFill>
                  <a:srgbClr val="FF0000"/>
                </a:solidFill>
              </a:rPr>
              <a:t>Update: (11/4/2019) with 55 mA of proton the RFQ transmission is 96%.</a:t>
            </a:r>
          </a:p>
          <a:p>
            <a:pPr marL="457200" indent="-457200">
              <a:buFontTx/>
              <a:buChar char="-"/>
            </a:pPr>
            <a:r>
              <a:rPr lang="en-US" sz="2000" b="1" dirty="0">
                <a:solidFill>
                  <a:srgbClr val="FF0000"/>
                </a:solidFill>
              </a:rPr>
              <a:t>Update: (12/4/2019) The RFQ has been conditioned up to 131 kV (10 us pulse).</a:t>
            </a:r>
          </a:p>
        </p:txBody>
      </p:sp>
      <p:sp>
        <p:nvSpPr>
          <p:cNvPr id="8" name="TextBox 7"/>
          <p:cNvSpPr txBox="1"/>
          <p:nvPr/>
        </p:nvSpPr>
        <p:spPr>
          <a:xfrm>
            <a:off x="1413647" y="3702721"/>
            <a:ext cx="7670800" cy="400110"/>
          </a:xfrm>
          <a:prstGeom prst="rect">
            <a:avLst/>
          </a:prstGeom>
          <a:noFill/>
        </p:spPr>
        <p:txBody>
          <a:bodyPr wrap="square" rtlCol="0">
            <a:spAutoFit/>
          </a:bodyPr>
          <a:lstStyle/>
          <a:p>
            <a:r>
              <a:rPr lang="en-US" sz="2000" dirty="0">
                <a:solidFill>
                  <a:srgbClr val="FF0000"/>
                </a:solidFill>
              </a:rPr>
              <a:t>As far as the RFQ design is concerned..</a:t>
            </a:r>
          </a:p>
        </p:txBody>
      </p:sp>
    </p:spTree>
    <p:extLst>
      <p:ext uri="{BB962C8B-B14F-4D97-AF65-F5344CB8AC3E}">
        <p14:creationId xmlns:p14="http://schemas.microsoft.com/office/powerpoint/2010/main" val="2859138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0564894-8A61-4423-9265-80D1E079D353}"/>
              </a:ext>
            </a:extLst>
          </p:cNvPr>
          <p:cNvSpPr txBox="1"/>
          <p:nvPr/>
        </p:nvSpPr>
        <p:spPr>
          <a:xfrm>
            <a:off x="1422092" y="2282106"/>
            <a:ext cx="9347815" cy="1862048"/>
          </a:xfrm>
          <a:prstGeom prst="rect">
            <a:avLst/>
          </a:prstGeom>
          <a:noFill/>
        </p:spPr>
        <p:txBody>
          <a:bodyPr wrap="none" rtlCol="0">
            <a:spAutoFit/>
          </a:bodyPr>
          <a:lstStyle/>
          <a:p>
            <a:r>
              <a:rPr lang="en-US" sz="11500" dirty="0"/>
              <a:t>BACKUP SLIDES</a:t>
            </a:r>
          </a:p>
        </p:txBody>
      </p:sp>
    </p:spTree>
    <p:extLst>
      <p:ext uri="{BB962C8B-B14F-4D97-AF65-F5344CB8AC3E}">
        <p14:creationId xmlns:p14="http://schemas.microsoft.com/office/powerpoint/2010/main" val="1965354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a:extLst>
              <a:ext uri="{FF2B5EF4-FFF2-40B4-BE49-F238E27FC236}">
                <a16:creationId xmlns:a16="http://schemas.microsoft.com/office/drawing/2014/main" id="{A2263F68-A965-45F9-98F0-C640B97D6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7201"/>
            <a:ext cx="8382000"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397AF127-E75A-4A21-BF21-8A9F73BA626F}"/>
              </a:ext>
            </a:extLst>
          </p:cNvPr>
          <p:cNvSpPr>
            <a:spLocks noGrp="1" noChangeArrowheads="1"/>
          </p:cNvSpPr>
          <p:nvPr>
            <p:ph type="title" idx="4294967295"/>
          </p:nvPr>
        </p:nvSpPr>
        <p:spPr>
          <a:xfrm>
            <a:off x="1828800" y="0"/>
            <a:ext cx="8229600" cy="457200"/>
          </a:xfrm>
          <a:prstGeom prst="rect">
            <a:avLst/>
          </a:prstGeom>
        </p:spPr>
        <p:txBody>
          <a:bodyPr/>
          <a:lstStyle/>
          <a:p>
            <a:pPr eaLnBrk="1" hangingPunct="1"/>
            <a:r>
              <a:rPr lang="en-US" altLang="it-IT" sz="2000"/>
              <a:t>Beam Dynamics done with Comparison of Parmteqm and Toutatis</a:t>
            </a:r>
            <a:endParaRPr lang="it-IT" altLang="it-IT" sz="2000"/>
          </a:p>
        </p:txBody>
      </p:sp>
      <p:sp>
        <p:nvSpPr>
          <p:cNvPr id="7" name="Up-Down Arrow 6">
            <a:extLst>
              <a:ext uri="{FF2B5EF4-FFF2-40B4-BE49-F238E27FC236}">
                <a16:creationId xmlns:a16="http://schemas.microsoft.com/office/drawing/2014/main" id="{D28B427E-A42D-4915-AD26-A8B4D8AFBC90}"/>
              </a:ext>
            </a:extLst>
          </p:cNvPr>
          <p:cNvSpPr/>
          <p:nvPr/>
        </p:nvSpPr>
        <p:spPr>
          <a:xfrm>
            <a:off x="9067800" y="4953000"/>
            <a:ext cx="228600" cy="533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9" name="Text Box 16">
            <a:extLst>
              <a:ext uri="{FF2B5EF4-FFF2-40B4-BE49-F238E27FC236}">
                <a16:creationId xmlns:a16="http://schemas.microsoft.com/office/drawing/2014/main" id="{13077F49-2006-4BFD-B262-C29EB15F5C60}"/>
              </a:ext>
            </a:extLst>
          </p:cNvPr>
          <p:cNvSpPr txBox="1">
            <a:spLocks noChangeArrowheads="1"/>
          </p:cNvSpPr>
          <p:nvPr/>
        </p:nvSpPr>
        <p:spPr bwMode="auto">
          <a:xfrm>
            <a:off x="7315201" y="5029200"/>
            <a:ext cx="1719263" cy="369888"/>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a:latin typeface="Calibri" panose="020F0502020204030204" pitchFamily="34" charset="0"/>
              </a:rPr>
              <a:t>Difference 0.2 %</a:t>
            </a:r>
            <a:endParaRPr lang="it-IT" altLang="it-IT">
              <a:latin typeface="Calibri" panose="020F0502020204030204" pitchFamily="34" charset="0"/>
            </a:endParaRPr>
          </a:p>
        </p:txBody>
      </p:sp>
      <p:sp>
        <p:nvSpPr>
          <p:cNvPr id="11270" name="Text Box 3">
            <a:extLst>
              <a:ext uri="{FF2B5EF4-FFF2-40B4-BE49-F238E27FC236}">
                <a16:creationId xmlns:a16="http://schemas.microsoft.com/office/drawing/2014/main" id="{36FF313D-33B9-4582-A42D-07AB14723BCE}"/>
              </a:ext>
            </a:extLst>
          </p:cNvPr>
          <p:cNvSpPr txBox="1">
            <a:spLocks noChangeArrowheads="1"/>
          </p:cNvSpPr>
          <p:nvPr/>
        </p:nvSpPr>
        <p:spPr bwMode="auto">
          <a:xfrm>
            <a:off x="1752600" y="6248400"/>
            <a:ext cx="87391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1000" b="1">
                <a:latin typeface="Calibri" panose="020F0502020204030204" pitchFamily="34" charset="0"/>
              </a:rPr>
              <a:t>Plot of RFQ Transmission as function of RFQ length, The toutatis runs are made with 1’000’000 macroparticles. </a:t>
            </a:r>
          </a:p>
          <a:p>
            <a:pPr eaLnBrk="1" hangingPunct="1"/>
            <a:r>
              <a:rPr lang="en-US" altLang="it-IT" sz="1000" b="1">
                <a:latin typeface="Calibri" panose="020F0502020204030204" pitchFamily="34" charset="0"/>
              </a:rPr>
              <a:t>In this case the 3D Finite Difference poisson solver grid in Toutatis was “65x65x65 and 17x17x17”. </a:t>
            </a:r>
          </a:p>
          <a:p>
            <a:pPr eaLnBrk="1" hangingPunct="1"/>
            <a:r>
              <a:rPr lang="en-US" altLang="it-IT" sz="1000" b="1">
                <a:latin typeface="Calibri" panose="020F0502020204030204" pitchFamily="34" charset="0"/>
              </a:rPr>
              <a:t>The PARMTEQM runs are made with 1’000’000 macroparticles. The 2D (r-z) Scheff grid was “20x40” for the Space charge solver  (Image charge on, multipoles on). </a:t>
            </a:r>
            <a:endParaRPr lang="it-IT" altLang="it-IT" sz="1000" b="1">
              <a:latin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FDA5B7F-AC2C-4355-8384-4DF94A25767F}"/>
              </a:ext>
            </a:extLst>
          </p:cNvPr>
          <p:cNvSpPr>
            <a:spLocks noGrp="1"/>
          </p:cNvSpPr>
          <p:nvPr>
            <p:ph type="title" idx="4294967295"/>
          </p:nvPr>
        </p:nvSpPr>
        <p:spPr>
          <a:xfrm>
            <a:off x="1952626" y="142875"/>
            <a:ext cx="7858125" cy="857250"/>
          </a:xfrm>
          <a:prstGeom prst="rect">
            <a:avLst/>
          </a:prstGeom>
        </p:spPr>
        <p:txBody>
          <a:bodyPr/>
          <a:lstStyle/>
          <a:p>
            <a:pPr eaLnBrk="1" hangingPunct="1"/>
            <a:r>
              <a:rPr lang="it-IT" altLang="it-IT"/>
              <a:t>Gaps Effects</a:t>
            </a:r>
          </a:p>
        </p:txBody>
      </p:sp>
      <p:graphicFrame>
        <p:nvGraphicFramePr>
          <p:cNvPr id="4" name="Table 3">
            <a:extLst>
              <a:ext uri="{FF2B5EF4-FFF2-40B4-BE49-F238E27FC236}">
                <a16:creationId xmlns:a16="http://schemas.microsoft.com/office/drawing/2014/main" id="{E9E110DD-50E2-4C7D-BB6A-85DCD521001D}"/>
              </a:ext>
            </a:extLst>
          </p:cNvPr>
          <p:cNvGraphicFramePr>
            <a:graphicFrameLocks noGrp="1"/>
          </p:cNvGraphicFramePr>
          <p:nvPr/>
        </p:nvGraphicFramePr>
        <p:xfrm>
          <a:off x="1809751" y="928688"/>
          <a:ext cx="8429625" cy="2768600"/>
        </p:xfrm>
        <a:graphic>
          <a:graphicData uri="http://schemas.openxmlformats.org/drawingml/2006/table">
            <a:tbl>
              <a:tblPr firstRow="1" bandRow="1">
                <a:tableStyleId>{5C22544A-7EE6-4342-B048-85BDC9FD1C3A}</a:tableStyleId>
              </a:tblPr>
              <a:tblGrid>
                <a:gridCol w="1685925">
                  <a:extLst>
                    <a:ext uri="{9D8B030D-6E8A-4147-A177-3AD203B41FA5}">
                      <a16:colId xmlns:a16="http://schemas.microsoft.com/office/drawing/2014/main" val="20000"/>
                    </a:ext>
                  </a:extLst>
                </a:gridCol>
                <a:gridCol w="1685925">
                  <a:extLst>
                    <a:ext uri="{9D8B030D-6E8A-4147-A177-3AD203B41FA5}">
                      <a16:colId xmlns:a16="http://schemas.microsoft.com/office/drawing/2014/main" val="20001"/>
                    </a:ext>
                  </a:extLst>
                </a:gridCol>
                <a:gridCol w="1685925">
                  <a:extLst>
                    <a:ext uri="{9D8B030D-6E8A-4147-A177-3AD203B41FA5}">
                      <a16:colId xmlns:a16="http://schemas.microsoft.com/office/drawing/2014/main" val="20002"/>
                    </a:ext>
                  </a:extLst>
                </a:gridCol>
                <a:gridCol w="1530085">
                  <a:extLst>
                    <a:ext uri="{9D8B030D-6E8A-4147-A177-3AD203B41FA5}">
                      <a16:colId xmlns:a16="http://schemas.microsoft.com/office/drawing/2014/main" val="20003"/>
                    </a:ext>
                  </a:extLst>
                </a:gridCol>
                <a:gridCol w="1841765">
                  <a:extLst>
                    <a:ext uri="{9D8B030D-6E8A-4147-A177-3AD203B41FA5}">
                      <a16:colId xmlns:a16="http://schemas.microsoft.com/office/drawing/2014/main" val="20004"/>
                    </a:ext>
                  </a:extLst>
                </a:gridCol>
              </a:tblGrid>
              <a:tr h="370840">
                <a:tc>
                  <a:txBody>
                    <a:bodyPr/>
                    <a:lstStyle/>
                    <a:p>
                      <a:r>
                        <a:rPr lang="en-US" dirty="0"/>
                        <a:t>Gap</a:t>
                      </a:r>
                      <a:r>
                        <a:rPr lang="en-US" baseline="0" dirty="0"/>
                        <a:t> distance [mm]</a:t>
                      </a:r>
                      <a:endParaRPr lang="en-US" dirty="0"/>
                    </a:p>
                  </a:txBody>
                  <a:tcPr marL="91439" marR="91439"/>
                </a:tc>
                <a:tc>
                  <a:txBody>
                    <a:bodyPr/>
                    <a:lstStyle/>
                    <a:p>
                      <a:r>
                        <a:rPr lang="en-US" dirty="0"/>
                        <a:t>Transmission</a:t>
                      </a:r>
                      <a:r>
                        <a:rPr lang="en-US" baseline="0" dirty="0"/>
                        <a:t> [%]</a:t>
                      </a:r>
                    </a:p>
                    <a:p>
                      <a:r>
                        <a:rPr lang="en-US" baseline="0" dirty="0"/>
                        <a:t>Gaussian Dist.</a:t>
                      </a:r>
                      <a:endParaRPr lang="en-US" dirty="0"/>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Power Loss [W]</a:t>
                      </a:r>
                    </a:p>
                    <a:p>
                      <a:endParaRPr lang="en-US" dirty="0"/>
                    </a:p>
                  </a:txBody>
                  <a:tcPr marL="91439" marR="91439"/>
                </a:tc>
                <a:tc>
                  <a:txBody>
                    <a:bodyPr/>
                    <a:lstStyle/>
                    <a:p>
                      <a:r>
                        <a:rPr lang="en-US" dirty="0"/>
                        <a:t>Max Es [</a:t>
                      </a:r>
                      <a:r>
                        <a:rPr lang="en-US" dirty="0" err="1"/>
                        <a:t>Kp</a:t>
                      </a:r>
                      <a:r>
                        <a:rPr lang="en-US" dirty="0"/>
                        <a:t>]*</a:t>
                      </a:r>
                    </a:p>
                  </a:txBody>
                  <a:tcPr marL="91439" marR="91439"/>
                </a:tc>
                <a:tc>
                  <a:txBody>
                    <a:bodyPr/>
                    <a:lstStyle/>
                    <a:p>
                      <a:r>
                        <a:rPr lang="en-US" dirty="0"/>
                        <a:t>Es Field Enhancement </a:t>
                      </a:r>
                    </a:p>
                  </a:txBody>
                  <a:tcPr marL="91439" marR="91439"/>
                </a:tc>
                <a:extLst>
                  <a:ext uri="{0D108BD9-81ED-4DB2-BD59-A6C34878D82A}">
                    <a16:rowId xmlns:a16="http://schemas.microsoft.com/office/drawing/2014/main" val="10000"/>
                  </a:ext>
                </a:extLst>
              </a:tr>
              <a:tr h="370840">
                <a:tc>
                  <a:txBody>
                    <a:bodyPr/>
                    <a:lstStyle/>
                    <a:p>
                      <a:r>
                        <a:rPr lang="en-US" dirty="0"/>
                        <a:t>0.05</a:t>
                      </a:r>
                    </a:p>
                  </a:txBody>
                  <a:tcPr marL="91439" marR="91439"/>
                </a:tc>
                <a:tc>
                  <a:txBody>
                    <a:bodyPr/>
                    <a:lstStyle/>
                    <a:p>
                      <a:r>
                        <a:rPr lang="en-US" dirty="0"/>
                        <a:t>94.4</a:t>
                      </a:r>
                    </a:p>
                  </a:txBody>
                  <a:tcPr marL="91439" marR="91439"/>
                </a:tc>
                <a:tc>
                  <a:txBody>
                    <a:bodyPr/>
                    <a:lstStyle/>
                    <a:p>
                      <a:r>
                        <a:rPr lang="en-US" dirty="0"/>
                        <a:t>1129</a:t>
                      </a:r>
                    </a:p>
                  </a:txBody>
                  <a:tcPr marL="91439" marR="91439"/>
                </a:tc>
                <a:tc>
                  <a:txBody>
                    <a:bodyPr/>
                    <a:lstStyle/>
                    <a:p>
                      <a:r>
                        <a:rPr lang="en-US" dirty="0"/>
                        <a:t>1.83</a:t>
                      </a:r>
                    </a:p>
                  </a:txBody>
                  <a:tcPr marL="91439" marR="91439"/>
                </a:tc>
                <a:tc>
                  <a:txBody>
                    <a:bodyPr/>
                    <a:lstStyle/>
                    <a:p>
                      <a:r>
                        <a:rPr lang="en-US" dirty="0"/>
                        <a:t>1.02</a:t>
                      </a:r>
                    </a:p>
                  </a:txBody>
                  <a:tcPr marL="91439" marR="91439"/>
                </a:tc>
                <a:extLst>
                  <a:ext uri="{0D108BD9-81ED-4DB2-BD59-A6C34878D82A}">
                    <a16:rowId xmlns:a16="http://schemas.microsoft.com/office/drawing/2014/main" val="10001"/>
                  </a:ext>
                </a:extLst>
              </a:tr>
              <a:tr h="370840">
                <a:tc>
                  <a:txBody>
                    <a:bodyPr/>
                    <a:lstStyle/>
                    <a:p>
                      <a:r>
                        <a:rPr lang="en-US" dirty="0"/>
                        <a:t>0.1</a:t>
                      </a:r>
                    </a:p>
                  </a:txBody>
                  <a:tcPr marL="91439" marR="91439"/>
                </a:tc>
                <a:tc>
                  <a:txBody>
                    <a:bodyPr/>
                    <a:lstStyle/>
                    <a:p>
                      <a:r>
                        <a:rPr lang="en-US" dirty="0"/>
                        <a:t>94.3</a:t>
                      </a:r>
                    </a:p>
                  </a:txBody>
                  <a:tcPr marL="91439" marR="91439"/>
                </a:tc>
                <a:tc>
                  <a:txBody>
                    <a:bodyPr/>
                    <a:lstStyle/>
                    <a:p>
                      <a:r>
                        <a:rPr lang="en-US" dirty="0"/>
                        <a:t>1136</a:t>
                      </a:r>
                    </a:p>
                  </a:txBody>
                  <a:tcPr marL="91439" marR="91439"/>
                </a:tc>
                <a:tc>
                  <a:txBody>
                    <a:bodyPr/>
                    <a:lstStyle/>
                    <a:p>
                      <a:r>
                        <a:rPr lang="en-US" dirty="0"/>
                        <a:t>1.86</a:t>
                      </a:r>
                    </a:p>
                  </a:txBody>
                  <a:tcPr marL="91439" marR="91439"/>
                </a:tc>
                <a:tc>
                  <a:txBody>
                    <a:bodyPr/>
                    <a:lstStyle/>
                    <a:p>
                      <a:r>
                        <a:rPr lang="en-US" dirty="0"/>
                        <a:t>1.03</a:t>
                      </a:r>
                    </a:p>
                  </a:txBody>
                  <a:tcPr marL="91439" marR="91439"/>
                </a:tc>
                <a:extLst>
                  <a:ext uri="{0D108BD9-81ED-4DB2-BD59-A6C34878D82A}">
                    <a16:rowId xmlns:a16="http://schemas.microsoft.com/office/drawing/2014/main" val="10002"/>
                  </a:ext>
                </a:extLst>
              </a:tr>
              <a:tr h="370840">
                <a:tc>
                  <a:txBody>
                    <a:bodyPr/>
                    <a:lstStyle/>
                    <a:p>
                      <a:r>
                        <a:rPr lang="en-US" dirty="0"/>
                        <a:t>0.2</a:t>
                      </a:r>
                    </a:p>
                  </a:txBody>
                  <a:tcPr marL="91439" marR="91439"/>
                </a:tc>
                <a:tc>
                  <a:txBody>
                    <a:bodyPr/>
                    <a:lstStyle/>
                    <a:p>
                      <a:r>
                        <a:rPr lang="en-US" dirty="0"/>
                        <a:t>94.2</a:t>
                      </a:r>
                    </a:p>
                  </a:txBody>
                  <a:tcPr marL="91439" marR="91439"/>
                </a:tc>
                <a:tc>
                  <a:txBody>
                    <a:bodyPr/>
                    <a:lstStyle/>
                    <a:p>
                      <a:r>
                        <a:rPr lang="en-US" dirty="0"/>
                        <a:t>1152</a:t>
                      </a:r>
                    </a:p>
                  </a:txBody>
                  <a:tcPr marL="91439" marR="91439"/>
                </a:tc>
                <a:tc>
                  <a:txBody>
                    <a:bodyPr/>
                    <a:lstStyle/>
                    <a:p>
                      <a:r>
                        <a:rPr lang="en-US" dirty="0"/>
                        <a:t>1.9</a:t>
                      </a:r>
                    </a:p>
                  </a:txBody>
                  <a:tcPr marL="91439" marR="91439"/>
                </a:tc>
                <a:tc>
                  <a:txBody>
                    <a:bodyPr/>
                    <a:lstStyle/>
                    <a:p>
                      <a:r>
                        <a:rPr lang="en-US" dirty="0"/>
                        <a:t>1.07</a:t>
                      </a:r>
                    </a:p>
                  </a:txBody>
                  <a:tcPr marL="91439" marR="91439"/>
                </a:tc>
                <a:extLst>
                  <a:ext uri="{0D108BD9-81ED-4DB2-BD59-A6C34878D82A}">
                    <a16:rowId xmlns:a16="http://schemas.microsoft.com/office/drawing/2014/main" val="10003"/>
                  </a:ext>
                </a:extLst>
              </a:tr>
              <a:tr h="370840">
                <a:tc>
                  <a:txBody>
                    <a:bodyPr/>
                    <a:lstStyle/>
                    <a:p>
                      <a:r>
                        <a:rPr lang="en-US" dirty="0"/>
                        <a:t>0.5</a:t>
                      </a:r>
                    </a:p>
                  </a:txBody>
                  <a:tcPr marL="91439" marR="91439"/>
                </a:tc>
                <a:tc>
                  <a:txBody>
                    <a:bodyPr/>
                    <a:lstStyle/>
                    <a:p>
                      <a:r>
                        <a:rPr lang="en-US" dirty="0"/>
                        <a:t>94.1</a:t>
                      </a:r>
                    </a:p>
                  </a:txBody>
                  <a:tcPr marL="91439" marR="91439"/>
                </a:tc>
                <a:tc>
                  <a:txBody>
                    <a:bodyPr/>
                    <a:lstStyle/>
                    <a:p>
                      <a:r>
                        <a:rPr lang="en-US" dirty="0"/>
                        <a:t>1247</a:t>
                      </a:r>
                    </a:p>
                  </a:txBody>
                  <a:tcPr marL="91439" marR="91439"/>
                </a:tc>
                <a:tc>
                  <a:txBody>
                    <a:bodyPr/>
                    <a:lstStyle/>
                    <a:p>
                      <a:r>
                        <a:rPr lang="en-US" dirty="0"/>
                        <a:t>2.1</a:t>
                      </a:r>
                    </a:p>
                  </a:txBody>
                  <a:tcPr marL="91439" marR="91439"/>
                </a:tc>
                <a:tc>
                  <a:txBody>
                    <a:bodyPr/>
                    <a:lstStyle/>
                    <a:p>
                      <a:r>
                        <a:rPr lang="en-US" dirty="0"/>
                        <a:t>1.17</a:t>
                      </a:r>
                    </a:p>
                  </a:txBody>
                  <a:tcPr marL="91439" marR="91439"/>
                </a:tc>
                <a:extLst>
                  <a:ext uri="{0D108BD9-81ED-4DB2-BD59-A6C34878D82A}">
                    <a16:rowId xmlns:a16="http://schemas.microsoft.com/office/drawing/2014/main" val="10004"/>
                  </a:ext>
                </a:extLst>
              </a:tr>
              <a:tr h="370840">
                <a:tc>
                  <a:txBody>
                    <a:bodyPr/>
                    <a:lstStyle/>
                    <a:p>
                      <a:r>
                        <a:rPr lang="en-US" dirty="0"/>
                        <a:t>1</a:t>
                      </a:r>
                    </a:p>
                  </a:txBody>
                  <a:tcPr marL="91439" marR="91439"/>
                </a:tc>
                <a:tc>
                  <a:txBody>
                    <a:bodyPr/>
                    <a:lstStyle/>
                    <a:p>
                      <a:r>
                        <a:rPr lang="en-US" dirty="0"/>
                        <a:t>93.2</a:t>
                      </a:r>
                    </a:p>
                  </a:txBody>
                  <a:tcPr marL="91439" marR="91439"/>
                </a:tc>
                <a:tc>
                  <a:txBody>
                    <a:bodyPr/>
                    <a:lstStyle/>
                    <a:p>
                      <a:r>
                        <a:rPr lang="en-US" dirty="0"/>
                        <a:t>1822</a:t>
                      </a:r>
                    </a:p>
                  </a:txBody>
                  <a:tcPr marL="91439" marR="91439"/>
                </a:tc>
                <a:tc>
                  <a:txBody>
                    <a:bodyPr/>
                    <a:lstStyle/>
                    <a:p>
                      <a:r>
                        <a:rPr lang="en-US" dirty="0"/>
                        <a:t>2.4</a:t>
                      </a:r>
                    </a:p>
                  </a:txBody>
                  <a:tcPr marL="91439" marR="91439"/>
                </a:tc>
                <a:tc>
                  <a:txBody>
                    <a:bodyPr/>
                    <a:lstStyle/>
                    <a:p>
                      <a:r>
                        <a:rPr lang="en-US" dirty="0"/>
                        <a:t>1.33</a:t>
                      </a:r>
                    </a:p>
                  </a:txBody>
                  <a:tcPr marL="91439" marR="91439"/>
                </a:tc>
                <a:extLst>
                  <a:ext uri="{0D108BD9-81ED-4DB2-BD59-A6C34878D82A}">
                    <a16:rowId xmlns:a16="http://schemas.microsoft.com/office/drawing/2014/main" val="10005"/>
                  </a:ext>
                </a:extLst>
              </a:tr>
            </a:tbl>
          </a:graphicData>
        </a:graphic>
      </p:graphicFrame>
      <p:pic>
        <p:nvPicPr>
          <p:cNvPr id="14383" name="Picture 4">
            <a:extLst>
              <a:ext uri="{FF2B5EF4-FFF2-40B4-BE49-F238E27FC236}">
                <a16:creationId xmlns:a16="http://schemas.microsoft.com/office/drawing/2014/main" id="{29A644DE-5107-47C7-A6F9-1DD5A0738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0931" b="55487"/>
          <a:stretch>
            <a:fillRect/>
          </a:stretch>
        </p:blipFill>
        <p:spPr bwMode="auto">
          <a:xfrm>
            <a:off x="1881189" y="3792539"/>
            <a:ext cx="4429125"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4" name="TextBox 5">
            <a:extLst>
              <a:ext uri="{FF2B5EF4-FFF2-40B4-BE49-F238E27FC236}">
                <a16:creationId xmlns:a16="http://schemas.microsoft.com/office/drawing/2014/main" id="{D381A26D-DE12-4205-94BA-0F78E3D3E146}"/>
              </a:ext>
            </a:extLst>
          </p:cNvPr>
          <p:cNvSpPr txBox="1">
            <a:spLocks noChangeArrowheads="1"/>
          </p:cNvSpPr>
          <p:nvPr/>
        </p:nvSpPr>
        <p:spPr bwMode="auto">
          <a:xfrm>
            <a:off x="5953125" y="3786189"/>
            <a:ext cx="3030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a:latin typeface="Calibri" panose="020F0502020204030204" pitchFamily="34" charset="0"/>
              </a:rPr>
              <a:t>Runs with curvature r=0.5 mm</a:t>
            </a:r>
          </a:p>
        </p:txBody>
      </p:sp>
      <p:sp>
        <p:nvSpPr>
          <p:cNvPr id="14385" name="TextBox 6">
            <a:extLst>
              <a:ext uri="{FF2B5EF4-FFF2-40B4-BE49-F238E27FC236}">
                <a16:creationId xmlns:a16="http://schemas.microsoft.com/office/drawing/2014/main" id="{80AC0BBF-4AD5-42D4-9DF0-10CDC6EC401E}"/>
              </a:ext>
            </a:extLst>
          </p:cNvPr>
          <p:cNvSpPr txBox="1">
            <a:spLocks noChangeArrowheads="1"/>
          </p:cNvSpPr>
          <p:nvPr/>
        </p:nvSpPr>
        <p:spPr bwMode="auto">
          <a:xfrm>
            <a:off x="6667500" y="5929313"/>
            <a:ext cx="3157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a:latin typeface="Calibri" panose="020F0502020204030204" pitchFamily="34" charset="0"/>
              </a:rPr>
              <a:t>*Maximum Es=[1+d/(6*r)]*Es0</a:t>
            </a:r>
          </a:p>
          <a:p>
            <a:pPr eaLnBrk="1" hangingPunct="1"/>
            <a:r>
              <a:rPr lang="en-US" altLang="it-IT">
                <a:latin typeface="Calibri" panose="020F0502020204030204" pitchFamily="34" charset="0"/>
              </a:rPr>
              <a:t>From P. Balleyguier [Linac 2000]</a:t>
            </a:r>
          </a:p>
        </p:txBody>
      </p:sp>
      <p:sp>
        <p:nvSpPr>
          <p:cNvPr id="8" name="TextBox 7">
            <a:extLst>
              <a:ext uri="{FF2B5EF4-FFF2-40B4-BE49-F238E27FC236}">
                <a16:creationId xmlns:a16="http://schemas.microsoft.com/office/drawing/2014/main" id="{D9F32089-BE93-41B7-97E3-09FC75FC1684}"/>
              </a:ext>
            </a:extLst>
          </p:cNvPr>
          <p:cNvSpPr txBox="1"/>
          <p:nvPr/>
        </p:nvSpPr>
        <p:spPr>
          <a:xfrm>
            <a:off x="6596064" y="4286251"/>
            <a:ext cx="3844925" cy="923925"/>
          </a:xfrm>
          <a:prstGeom prst="rect">
            <a:avLst/>
          </a:prstGeom>
          <a:solidFill>
            <a:schemeClr val="accent1">
              <a:lumMod val="40000"/>
              <a:lumOff val="60000"/>
            </a:schemeClr>
          </a:solidFill>
        </p:spPr>
        <p:txBody>
          <a:bodyPr wrap="none">
            <a:spAutoFit/>
          </a:bodyPr>
          <a:lstStyle/>
          <a:p>
            <a:pPr>
              <a:defRPr/>
            </a:pPr>
            <a:r>
              <a:rPr lang="en-US" dirty="0"/>
              <a:t>We use a gap of 40 </a:t>
            </a:r>
            <a:r>
              <a:rPr lang="el-GR" dirty="0"/>
              <a:t>μ</a:t>
            </a:r>
            <a:r>
              <a:rPr lang="en-US" dirty="0"/>
              <a:t>m with an </a:t>
            </a:r>
          </a:p>
          <a:p>
            <a:pPr>
              <a:defRPr/>
            </a:pPr>
            <a:r>
              <a:rPr lang="en-US" dirty="0"/>
              <a:t>impact on Beam Dynamics (&lt;0.1%) and</a:t>
            </a:r>
          </a:p>
          <a:p>
            <a:pPr>
              <a:defRPr/>
            </a:pPr>
            <a:r>
              <a:rPr lang="en-US" dirty="0"/>
              <a:t>Surface field (&lt;1%).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AA8B-F81A-4C48-97AF-DE7E44477AF1}"/>
              </a:ext>
            </a:extLst>
          </p:cNvPr>
          <p:cNvSpPr>
            <a:spLocks noGrp="1"/>
          </p:cNvSpPr>
          <p:nvPr>
            <p:ph type="title" idx="4294967295"/>
          </p:nvPr>
        </p:nvSpPr>
        <p:spPr>
          <a:xfrm>
            <a:off x="838200" y="365125"/>
            <a:ext cx="10515600" cy="1325563"/>
          </a:xfrm>
          <a:prstGeom prst="rect">
            <a:avLst/>
          </a:prstGeom>
        </p:spPr>
        <p:txBody>
          <a:bodyPr rtlCol="0">
            <a:normAutofit/>
          </a:bodyPr>
          <a:lstStyle/>
          <a:p>
            <a:pPr>
              <a:defRPr/>
            </a:pPr>
            <a:r>
              <a:rPr lang="en-US" dirty="0"/>
              <a:t>Surface Field Enhancement on the GAP </a:t>
            </a:r>
          </a:p>
        </p:txBody>
      </p:sp>
      <p:pic>
        <p:nvPicPr>
          <p:cNvPr id="15363" name="Picture 3" descr="file000.jpg">
            <a:extLst>
              <a:ext uri="{FF2B5EF4-FFF2-40B4-BE49-F238E27FC236}">
                <a16:creationId xmlns:a16="http://schemas.microsoft.com/office/drawing/2014/main" id="{C5372F5A-E178-44A0-93FC-4ACCED0B9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1500189"/>
            <a:ext cx="6858000"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4">
            <a:extLst>
              <a:ext uri="{FF2B5EF4-FFF2-40B4-BE49-F238E27FC236}">
                <a16:creationId xmlns:a16="http://schemas.microsoft.com/office/drawing/2014/main" id="{F238B12C-75C4-41D5-9075-E79978E3F523}"/>
              </a:ext>
            </a:extLst>
          </p:cNvPr>
          <p:cNvSpPr txBox="1">
            <a:spLocks noChangeArrowheads="1"/>
          </p:cNvSpPr>
          <p:nvPr/>
        </p:nvSpPr>
        <p:spPr bwMode="auto">
          <a:xfrm>
            <a:off x="3524251" y="4714876"/>
            <a:ext cx="19145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1600">
                <a:latin typeface="Calibri" panose="020F0502020204030204" pitchFamily="34" charset="0"/>
              </a:rPr>
              <a:t>Case with gap=1 mm</a:t>
            </a:r>
          </a:p>
          <a:p>
            <a:pPr eaLnBrk="1" hangingPunct="1"/>
            <a:r>
              <a:rPr lang="en-US" altLang="it-IT" sz="1600">
                <a:latin typeface="Calibri" panose="020F0502020204030204" pitchFamily="34" charset="0"/>
              </a:rPr>
              <a:t>and r=0.2 mm</a:t>
            </a:r>
          </a:p>
          <a:p>
            <a:pPr eaLnBrk="1" hangingPunct="1"/>
            <a:r>
              <a:rPr lang="en-US" altLang="it-IT" sz="1600">
                <a:latin typeface="Calibri" panose="020F0502020204030204" pitchFamily="34" charset="0"/>
              </a:rPr>
              <a:t>Ansys=1.6 eh</a:t>
            </a:r>
          </a:p>
          <a:p>
            <a:pPr eaLnBrk="1" hangingPunct="1"/>
            <a:r>
              <a:rPr lang="en-US" altLang="it-IT" sz="1600">
                <a:latin typeface="Calibri" panose="020F0502020204030204" pitchFamily="34" charset="0"/>
              </a:rPr>
              <a:t>Formula=1.8 eh</a:t>
            </a:r>
          </a:p>
        </p:txBody>
      </p:sp>
      <p:sp>
        <p:nvSpPr>
          <p:cNvPr id="6" name="TextBox 5">
            <a:extLst>
              <a:ext uri="{FF2B5EF4-FFF2-40B4-BE49-F238E27FC236}">
                <a16:creationId xmlns:a16="http://schemas.microsoft.com/office/drawing/2014/main" id="{63A579ED-C795-4A90-8F91-FD782A33FE96}"/>
              </a:ext>
            </a:extLst>
          </p:cNvPr>
          <p:cNvSpPr txBox="1"/>
          <p:nvPr/>
        </p:nvSpPr>
        <p:spPr>
          <a:xfrm>
            <a:off x="1666875" y="3429000"/>
            <a:ext cx="3695700" cy="1200150"/>
          </a:xfrm>
          <a:prstGeom prst="rect">
            <a:avLst/>
          </a:prstGeom>
          <a:solidFill>
            <a:schemeClr val="accent1">
              <a:lumMod val="20000"/>
              <a:lumOff val="80000"/>
            </a:schemeClr>
          </a:solidFill>
        </p:spPr>
        <p:txBody>
          <a:bodyPr wrap="none">
            <a:spAutoFit/>
          </a:bodyPr>
          <a:lstStyle/>
          <a:p>
            <a:pPr>
              <a:defRPr/>
            </a:pPr>
            <a:r>
              <a:rPr lang="it-IT" dirty="0" err="1"/>
              <a:t>We</a:t>
            </a:r>
            <a:r>
              <a:rPr lang="it-IT" dirty="0"/>
              <a:t> </a:t>
            </a:r>
            <a:r>
              <a:rPr lang="it-IT" dirty="0" err="1"/>
              <a:t>check</a:t>
            </a:r>
            <a:r>
              <a:rPr lang="it-IT" dirty="0"/>
              <a:t> the </a:t>
            </a:r>
            <a:r>
              <a:rPr lang="it-IT" dirty="0" err="1"/>
              <a:t>Electrical</a:t>
            </a:r>
            <a:r>
              <a:rPr lang="it-IT" dirty="0"/>
              <a:t> </a:t>
            </a:r>
            <a:r>
              <a:rPr lang="it-IT" dirty="0" err="1"/>
              <a:t>Surface</a:t>
            </a:r>
            <a:r>
              <a:rPr lang="it-IT" dirty="0"/>
              <a:t> </a:t>
            </a:r>
            <a:r>
              <a:rPr lang="it-IT" dirty="0" err="1"/>
              <a:t>Fields</a:t>
            </a:r>
            <a:endParaRPr lang="it-IT" dirty="0"/>
          </a:p>
          <a:p>
            <a:pPr>
              <a:defRPr/>
            </a:pPr>
            <a:r>
              <a:rPr lang="it-IT" dirty="0" err="1"/>
              <a:t>Enhancement</a:t>
            </a:r>
            <a:r>
              <a:rPr lang="it-IT" dirty="0"/>
              <a:t> </a:t>
            </a:r>
            <a:r>
              <a:rPr lang="it-IT" dirty="0" err="1"/>
              <a:t>by</a:t>
            </a:r>
            <a:r>
              <a:rPr lang="it-IT" dirty="0"/>
              <a:t> </a:t>
            </a:r>
            <a:r>
              <a:rPr lang="it-IT" dirty="0" err="1"/>
              <a:t>using</a:t>
            </a:r>
            <a:r>
              <a:rPr lang="it-IT" dirty="0"/>
              <a:t> </a:t>
            </a:r>
            <a:r>
              <a:rPr lang="it-IT" dirty="0" err="1"/>
              <a:t>Ansys</a:t>
            </a:r>
            <a:r>
              <a:rPr lang="it-IT" dirty="0"/>
              <a:t>.</a:t>
            </a:r>
          </a:p>
          <a:p>
            <a:pPr>
              <a:defRPr/>
            </a:pPr>
            <a:r>
              <a:rPr lang="it-IT" dirty="0"/>
              <a:t>The </a:t>
            </a:r>
            <a:r>
              <a:rPr lang="it-IT" dirty="0" err="1"/>
              <a:t>results</a:t>
            </a:r>
            <a:r>
              <a:rPr lang="it-IT" dirty="0"/>
              <a:t> are </a:t>
            </a:r>
            <a:r>
              <a:rPr lang="it-IT" dirty="0" err="1"/>
              <a:t>similar</a:t>
            </a:r>
            <a:r>
              <a:rPr lang="it-IT" dirty="0"/>
              <a:t> </a:t>
            </a:r>
          </a:p>
          <a:p>
            <a:pPr>
              <a:defRPr/>
            </a:pPr>
            <a:r>
              <a:rPr lang="it-IT" dirty="0"/>
              <a:t>(</a:t>
            </a:r>
            <a:r>
              <a:rPr lang="it-IT" dirty="0" err="1"/>
              <a:t>with</a:t>
            </a:r>
            <a:r>
              <a:rPr lang="it-IT" dirty="0"/>
              <a:t> </a:t>
            </a:r>
            <a:r>
              <a:rPr lang="it-IT" dirty="0" err="1"/>
              <a:t>an</a:t>
            </a:r>
            <a:r>
              <a:rPr lang="it-IT" dirty="0"/>
              <a:t> </a:t>
            </a:r>
            <a:r>
              <a:rPr lang="it-IT" dirty="0" err="1"/>
              <a:t>error</a:t>
            </a:r>
            <a:r>
              <a:rPr lang="it-IT" dirty="0"/>
              <a:t> </a:t>
            </a:r>
            <a:r>
              <a:rPr lang="it-IT" dirty="0" err="1"/>
              <a:t>of</a:t>
            </a:r>
            <a:r>
              <a:rPr lang="it-IT" dirty="0"/>
              <a:t> +/- 10%).</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8242" name="Picture 11">
            <a:extLst>
              <a:ext uri="{FF2B5EF4-FFF2-40B4-BE49-F238E27FC236}">
                <a16:creationId xmlns:a16="http://schemas.microsoft.com/office/drawing/2014/main" id="{6E49F0DA-7110-42C0-A76C-6540B2E34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433" y="396876"/>
            <a:ext cx="8558212"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8243" name="Picture 12">
            <a:extLst>
              <a:ext uri="{FF2B5EF4-FFF2-40B4-BE49-F238E27FC236}">
                <a16:creationId xmlns:a16="http://schemas.microsoft.com/office/drawing/2014/main" id="{2030AE9C-0243-43F4-A872-24C1C38A9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558" y="2324101"/>
            <a:ext cx="8558212"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8244" name="Picture 13">
            <a:extLst>
              <a:ext uri="{FF2B5EF4-FFF2-40B4-BE49-F238E27FC236}">
                <a16:creationId xmlns:a16="http://schemas.microsoft.com/office/drawing/2014/main" id="{FDE93555-9F25-4186-B03B-5678C5B759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4845" y="4632327"/>
            <a:ext cx="8852309"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8245" name="Text Box 8">
            <a:extLst>
              <a:ext uri="{FF2B5EF4-FFF2-40B4-BE49-F238E27FC236}">
                <a16:creationId xmlns:a16="http://schemas.microsoft.com/office/drawing/2014/main" id="{6EFFE7D3-B3B6-4FB7-83AB-3D7EB82A0600}"/>
              </a:ext>
            </a:extLst>
          </p:cNvPr>
          <p:cNvSpPr txBox="1">
            <a:spLocks noChangeArrowheads="1"/>
          </p:cNvSpPr>
          <p:nvPr/>
        </p:nvSpPr>
        <p:spPr bwMode="auto">
          <a:xfrm>
            <a:off x="2098503" y="6064251"/>
            <a:ext cx="36123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800" dirty="0">
                <a:latin typeface="Calibri" panose="020F0502020204030204" pitchFamily="34" charset="0"/>
              </a:rPr>
              <a:t>Shaper          GB               Accelerator</a:t>
            </a:r>
            <a:endParaRPr lang="it-IT" altLang="it-IT" sz="1800" dirty="0">
              <a:latin typeface="Calibri" panose="020F0502020204030204" pitchFamily="34" charset="0"/>
            </a:endParaRPr>
          </a:p>
        </p:txBody>
      </p:sp>
      <p:sp>
        <p:nvSpPr>
          <p:cNvPr id="2698249" name="TextBox 10">
            <a:extLst>
              <a:ext uri="{FF2B5EF4-FFF2-40B4-BE49-F238E27FC236}">
                <a16:creationId xmlns:a16="http://schemas.microsoft.com/office/drawing/2014/main" id="{C39B18F9-3A95-4403-8D63-4D81BC0E1ABE}"/>
              </a:ext>
            </a:extLst>
          </p:cNvPr>
          <p:cNvSpPr txBox="1">
            <a:spLocks noChangeArrowheads="1"/>
          </p:cNvSpPr>
          <p:nvPr/>
        </p:nvSpPr>
        <p:spPr bwMode="auto">
          <a:xfrm>
            <a:off x="1143001" y="1"/>
            <a:ext cx="6176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2000" dirty="0" err="1">
                <a:solidFill>
                  <a:schemeClr val="accent6">
                    <a:lumMod val="75000"/>
                  </a:schemeClr>
                </a:solidFill>
                <a:latin typeface="Calibri" panose="020F0502020204030204" pitchFamily="34" charset="0"/>
              </a:rPr>
              <a:t>Longitudinal</a:t>
            </a:r>
            <a:r>
              <a:rPr lang="it-IT" altLang="it-IT" sz="2000" dirty="0">
                <a:latin typeface="Calibri" panose="020F0502020204030204" pitchFamily="34" charset="0"/>
              </a:rPr>
              <a:t> and </a:t>
            </a:r>
            <a:r>
              <a:rPr lang="it-IT" altLang="it-IT" sz="2000" dirty="0" err="1">
                <a:solidFill>
                  <a:srgbClr val="FF0000"/>
                </a:solidFill>
                <a:latin typeface="Calibri" panose="020F0502020204030204" pitchFamily="34" charset="0"/>
              </a:rPr>
              <a:t>transverse</a:t>
            </a:r>
            <a:r>
              <a:rPr lang="it-IT" altLang="it-IT" sz="2000" dirty="0">
                <a:latin typeface="Calibri" panose="020F0502020204030204" pitchFamily="34" charset="0"/>
              </a:rPr>
              <a:t> </a:t>
            </a:r>
            <a:r>
              <a:rPr lang="it-IT" altLang="it-IT" sz="2000" dirty="0" err="1">
                <a:latin typeface="Calibri" panose="020F0502020204030204" pitchFamily="34" charset="0"/>
              </a:rPr>
              <a:t>Phase</a:t>
            </a:r>
            <a:r>
              <a:rPr lang="it-IT" altLang="it-IT" sz="2000" dirty="0">
                <a:latin typeface="Calibri" panose="020F0502020204030204" pitchFamily="34" charset="0"/>
              </a:rPr>
              <a:t> Advance </a:t>
            </a:r>
            <a:r>
              <a:rPr lang="it-IT" altLang="it-IT" sz="2000" dirty="0" err="1">
                <a:latin typeface="Calibri" panose="020F0502020204030204" pitchFamily="34" charset="0"/>
              </a:rPr>
              <a:t>along</a:t>
            </a:r>
            <a:r>
              <a:rPr lang="it-IT" altLang="it-IT" sz="2000" dirty="0">
                <a:latin typeface="Calibri" panose="020F0502020204030204" pitchFamily="34" charset="0"/>
              </a:rPr>
              <a:t> the RFQ</a:t>
            </a:r>
          </a:p>
        </p:txBody>
      </p:sp>
      <p:sp>
        <p:nvSpPr>
          <p:cNvPr id="2698250" name="TextBox 7">
            <a:extLst>
              <a:ext uri="{FF2B5EF4-FFF2-40B4-BE49-F238E27FC236}">
                <a16:creationId xmlns:a16="http://schemas.microsoft.com/office/drawing/2014/main" id="{E5784CDA-C471-444F-A751-A5442763DFCE}"/>
              </a:ext>
            </a:extLst>
          </p:cNvPr>
          <p:cNvSpPr txBox="1">
            <a:spLocks noChangeArrowheads="1"/>
          </p:cNvSpPr>
          <p:nvPr/>
        </p:nvSpPr>
        <p:spPr bwMode="auto">
          <a:xfrm>
            <a:off x="3978276" y="917576"/>
            <a:ext cx="911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2000">
                <a:latin typeface="Calibri" panose="020F0502020204030204" pitchFamily="34" charset="0"/>
              </a:rPr>
              <a:t>I=0 mA</a:t>
            </a:r>
          </a:p>
        </p:txBody>
      </p:sp>
      <p:sp>
        <p:nvSpPr>
          <p:cNvPr id="2698251" name="TextBox 9">
            <a:extLst>
              <a:ext uri="{FF2B5EF4-FFF2-40B4-BE49-F238E27FC236}">
                <a16:creationId xmlns:a16="http://schemas.microsoft.com/office/drawing/2014/main" id="{4E0673D2-DBE0-411C-B407-0C6613D70521}"/>
              </a:ext>
            </a:extLst>
          </p:cNvPr>
          <p:cNvSpPr txBox="1">
            <a:spLocks noChangeArrowheads="1"/>
          </p:cNvSpPr>
          <p:nvPr/>
        </p:nvSpPr>
        <p:spPr bwMode="auto">
          <a:xfrm>
            <a:off x="3833813" y="2873376"/>
            <a:ext cx="116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2000">
                <a:latin typeface="Calibri" panose="020F0502020204030204" pitchFamily="34" charset="0"/>
              </a:rPr>
              <a:t>I=130 mA</a:t>
            </a:r>
          </a:p>
        </p:txBody>
      </p:sp>
      <p:sp>
        <p:nvSpPr>
          <p:cNvPr id="2698252" name="Line 6">
            <a:extLst>
              <a:ext uri="{FF2B5EF4-FFF2-40B4-BE49-F238E27FC236}">
                <a16:creationId xmlns:a16="http://schemas.microsoft.com/office/drawing/2014/main" id="{AD6CC399-1617-4ABB-BCE2-1AFCFBDEF67A}"/>
              </a:ext>
            </a:extLst>
          </p:cNvPr>
          <p:cNvSpPr>
            <a:spLocks noChangeShapeType="1"/>
          </p:cNvSpPr>
          <p:nvPr/>
        </p:nvSpPr>
        <p:spPr bwMode="auto">
          <a:xfrm flipH="1" flipV="1">
            <a:off x="2819653" y="230187"/>
            <a:ext cx="49213" cy="6221413"/>
          </a:xfrm>
          <a:prstGeom prst="line">
            <a:avLst/>
          </a:prstGeom>
          <a:noFill/>
          <a:ln w="2540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98253" name="Line 7">
            <a:extLst>
              <a:ext uri="{FF2B5EF4-FFF2-40B4-BE49-F238E27FC236}">
                <a16:creationId xmlns:a16="http://schemas.microsoft.com/office/drawing/2014/main" id="{2080BC23-7A5C-4F61-83AF-2D12B1F605D6}"/>
              </a:ext>
            </a:extLst>
          </p:cNvPr>
          <p:cNvSpPr>
            <a:spLocks noChangeShapeType="1"/>
          </p:cNvSpPr>
          <p:nvPr/>
        </p:nvSpPr>
        <p:spPr bwMode="auto">
          <a:xfrm flipH="1" flipV="1">
            <a:off x="4060031" y="328613"/>
            <a:ext cx="42862" cy="6024563"/>
          </a:xfrm>
          <a:prstGeom prst="line">
            <a:avLst/>
          </a:prstGeom>
          <a:noFill/>
          <a:ln w="2540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98254" name="TextBox 11">
            <a:extLst>
              <a:ext uri="{FF2B5EF4-FFF2-40B4-BE49-F238E27FC236}">
                <a16:creationId xmlns:a16="http://schemas.microsoft.com/office/drawing/2014/main" id="{DF1937AE-A18C-4577-BA1C-5F7EA687C129}"/>
              </a:ext>
            </a:extLst>
          </p:cNvPr>
          <p:cNvSpPr txBox="1">
            <a:spLocks noChangeArrowheads="1"/>
          </p:cNvSpPr>
          <p:nvPr/>
        </p:nvSpPr>
        <p:spPr bwMode="auto">
          <a:xfrm>
            <a:off x="3676650" y="4435476"/>
            <a:ext cx="1893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2000">
                <a:latin typeface="Calibri" panose="020F0502020204030204" pitchFamily="34" charset="0"/>
              </a:rPr>
              <a:t>Tune depression</a:t>
            </a:r>
          </a:p>
        </p:txBody>
      </p:sp>
      <p:sp>
        <p:nvSpPr>
          <p:cNvPr id="2698255" name="Text Box 15">
            <a:extLst>
              <a:ext uri="{FF2B5EF4-FFF2-40B4-BE49-F238E27FC236}">
                <a16:creationId xmlns:a16="http://schemas.microsoft.com/office/drawing/2014/main" id="{A2A4BDA3-D5A3-464D-8E8D-0BC1E7041162}"/>
              </a:ext>
            </a:extLst>
          </p:cNvPr>
          <p:cNvSpPr txBox="1">
            <a:spLocks noChangeArrowheads="1"/>
          </p:cNvSpPr>
          <p:nvPr/>
        </p:nvSpPr>
        <p:spPr bwMode="auto">
          <a:xfrm>
            <a:off x="943990" y="5182673"/>
            <a:ext cx="4796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b="1">
                <a:solidFill>
                  <a:srgbClr val="FF0000"/>
                </a:solidFill>
              </a:rPr>
              <a:t>0.4</a:t>
            </a:r>
          </a:p>
        </p:txBody>
      </p:sp>
      <p:sp>
        <p:nvSpPr>
          <p:cNvPr id="2698256" name="Line 16">
            <a:extLst>
              <a:ext uri="{FF2B5EF4-FFF2-40B4-BE49-F238E27FC236}">
                <a16:creationId xmlns:a16="http://schemas.microsoft.com/office/drawing/2014/main" id="{40223282-27F6-432A-BC5D-F3E5AEFBDB5D}"/>
              </a:ext>
            </a:extLst>
          </p:cNvPr>
          <p:cNvSpPr>
            <a:spLocks noChangeShapeType="1"/>
          </p:cNvSpPr>
          <p:nvPr/>
        </p:nvSpPr>
        <p:spPr bwMode="auto">
          <a:xfrm>
            <a:off x="1384300" y="5367339"/>
            <a:ext cx="171450" cy="635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3">
            <a:extLst>
              <a:ext uri="{FF2B5EF4-FFF2-40B4-BE49-F238E27FC236}">
                <a16:creationId xmlns:a16="http://schemas.microsoft.com/office/drawing/2014/main" id="{355AF1A1-3BCD-4C80-8215-A1ED7D11F09A}"/>
              </a:ext>
            </a:extLst>
          </p:cNvPr>
          <p:cNvSpPr>
            <a:spLocks noGrp="1" noChangeArrowheads="1"/>
          </p:cNvSpPr>
          <p:nvPr>
            <p:ph type="title" idx="4294967295"/>
          </p:nvPr>
        </p:nvSpPr>
        <p:spPr>
          <a:xfrm>
            <a:off x="6877275" y="400051"/>
            <a:ext cx="3104198" cy="914400"/>
          </a:xfrm>
          <a:prstGeom prst="rect">
            <a:avLst/>
          </a:prstGeom>
          <a:noFill/>
          <a:ln/>
        </p:spPr>
        <p:txBody>
          <a:bodyPr/>
          <a:lstStyle/>
          <a:p>
            <a:r>
              <a:rPr lang="it-IT" altLang="it-IT" sz="2800" b="1" dirty="0">
                <a:solidFill>
                  <a:srgbClr val="FF0000"/>
                </a:solidFill>
              </a:rPr>
              <a:t>IFMIF RFQ design</a:t>
            </a:r>
          </a:p>
        </p:txBody>
      </p:sp>
      <p:pic>
        <p:nvPicPr>
          <p:cNvPr id="6" name="Immagine 5">
            <a:extLst>
              <a:ext uri="{FF2B5EF4-FFF2-40B4-BE49-F238E27FC236}">
                <a16:creationId xmlns:a16="http://schemas.microsoft.com/office/drawing/2014/main" id="{B9A2F6AC-197E-4129-9F14-07C5B75943A9}"/>
              </a:ext>
            </a:extLst>
          </p:cNvPr>
          <p:cNvPicPr>
            <a:picLocks noChangeAspect="1"/>
          </p:cNvPicPr>
          <p:nvPr/>
        </p:nvPicPr>
        <p:blipFill>
          <a:blip r:embed="rId6"/>
          <a:stretch>
            <a:fillRect/>
          </a:stretch>
        </p:blipFill>
        <p:spPr>
          <a:xfrm>
            <a:off x="9750667" y="1830476"/>
            <a:ext cx="2417850" cy="1411200"/>
          </a:xfrm>
          <a:prstGeom prst="rect">
            <a:avLst/>
          </a:prstGeom>
        </p:spPr>
      </p:pic>
      <p:cxnSp>
        <p:nvCxnSpPr>
          <p:cNvPr id="8" name="Connettore 2 7">
            <a:extLst>
              <a:ext uri="{FF2B5EF4-FFF2-40B4-BE49-F238E27FC236}">
                <a16:creationId xmlns:a16="http://schemas.microsoft.com/office/drawing/2014/main" id="{A3DDB337-0897-4B25-94E4-5B98A9BE48B4}"/>
              </a:ext>
            </a:extLst>
          </p:cNvPr>
          <p:cNvCxnSpPr/>
          <p:nvPr/>
        </p:nvCxnSpPr>
        <p:spPr>
          <a:xfrm>
            <a:off x="3595816" y="328613"/>
            <a:ext cx="0" cy="388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7A9A54B0-7915-4DCD-9541-93F777BC1514}"/>
              </a:ext>
            </a:extLst>
          </p:cNvPr>
          <p:cNvCxnSpPr/>
          <p:nvPr/>
        </p:nvCxnSpPr>
        <p:spPr>
          <a:xfrm>
            <a:off x="1797908" y="328613"/>
            <a:ext cx="661087" cy="1055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04E492-C06B-49C7-A82B-340CAC7E4F0F}"/>
              </a:ext>
            </a:extLst>
          </p:cNvPr>
          <p:cNvSpPr>
            <a:spLocks noGrp="1"/>
          </p:cNvSpPr>
          <p:nvPr>
            <p:ph type="title" idx="4294967295"/>
          </p:nvPr>
        </p:nvSpPr>
        <p:spPr>
          <a:xfrm>
            <a:off x="838200" y="365125"/>
            <a:ext cx="10515600" cy="1325563"/>
          </a:xfrm>
          <a:prstGeom prst="rect">
            <a:avLst/>
          </a:prstGeom>
        </p:spPr>
        <p:txBody>
          <a:bodyPr/>
          <a:lstStyle/>
          <a:p>
            <a:r>
              <a:rPr lang="en-US" dirty="0"/>
              <a:t>Beam dynamics Software</a:t>
            </a:r>
          </a:p>
        </p:txBody>
      </p:sp>
      <p:graphicFrame>
        <p:nvGraphicFramePr>
          <p:cNvPr id="6" name="Tabella 5">
            <a:extLst>
              <a:ext uri="{FF2B5EF4-FFF2-40B4-BE49-F238E27FC236}">
                <a16:creationId xmlns:a16="http://schemas.microsoft.com/office/drawing/2014/main" id="{514828C2-7D8B-4624-8C4A-107369FD3FAE}"/>
              </a:ext>
            </a:extLst>
          </p:cNvPr>
          <p:cNvGraphicFramePr>
            <a:graphicFrameLocks noGrp="1"/>
          </p:cNvGraphicFramePr>
          <p:nvPr>
            <p:extLst>
              <p:ext uri="{D42A27DB-BD31-4B8C-83A1-F6EECF244321}">
                <p14:modId xmlns:p14="http://schemas.microsoft.com/office/powerpoint/2010/main" val="2078273796"/>
              </p:ext>
            </p:extLst>
          </p:nvPr>
        </p:nvGraphicFramePr>
        <p:xfrm>
          <a:off x="158415" y="1765968"/>
          <a:ext cx="11875168" cy="2961640"/>
        </p:xfrm>
        <a:graphic>
          <a:graphicData uri="http://schemas.openxmlformats.org/drawingml/2006/table">
            <a:tbl>
              <a:tblPr firstRow="1" bandRow="1">
                <a:tableStyleId>{5C22544A-7EE6-4342-B048-85BDC9FD1C3A}</a:tableStyleId>
              </a:tblPr>
              <a:tblGrid>
                <a:gridCol w="1117716">
                  <a:extLst>
                    <a:ext uri="{9D8B030D-6E8A-4147-A177-3AD203B41FA5}">
                      <a16:colId xmlns:a16="http://schemas.microsoft.com/office/drawing/2014/main" val="228035668"/>
                    </a:ext>
                  </a:extLst>
                </a:gridCol>
                <a:gridCol w="1295853">
                  <a:extLst>
                    <a:ext uri="{9D8B030D-6E8A-4147-A177-3AD203B41FA5}">
                      <a16:colId xmlns:a16="http://schemas.microsoft.com/office/drawing/2014/main" val="77682379"/>
                    </a:ext>
                  </a:extLst>
                </a:gridCol>
                <a:gridCol w="1687605">
                  <a:extLst>
                    <a:ext uri="{9D8B030D-6E8A-4147-A177-3AD203B41FA5}">
                      <a16:colId xmlns:a16="http://schemas.microsoft.com/office/drawing/2014/main" val="3948520837"/>
                    </a:ext>
                  </a:extLst>
                </a:gridCol>
                <a:gridCol w="1299000">
                  <a:extLst>
                    <a:ext uri="{9D8B030D-6E8A-4147-A177-3AD203B41FA5}">
                      <a16:colId xmlns:a16="http://schemas.microsoft.com/office/drawing/2014/main" val="178511138"/>
                    </a:ext>
                  </a:extLst>
                </a:gridCol>
                <a:gridCol w="1628935">
                  <a:extLst>
                    <a:ext uri="{9D8B030D-6E8A-4147-A177-3AD203B41FA5}">
                      <a16:colId xmlns:a16="http://schemas.microsoft.com/office/drawing/2014/main" val="2660939829"/>
                    </a:ext>
                  </a:extLst>
                </a:gridCol>
                <a:gridCol w="1157154">
                  <a:extLst>
                    <a:ext uri="{9D8B030D-6E8A-4147-A177-3AD203B41FA5}">
                      <a16:colId xmlns:a16="http://schemas.microsoft.com/office/drawing/2014/main" val="2375105789"/>
                    </a:ext>
                  </a:extLst>
                </a:gridCol>
                <a:gridCol w="3688905">
                  <a:extLst>
                    <a:ext uri="{9D8B030D-6E8A-4147-A177-3AD203B41FA5}">
                      <a16:colId xmlns:a16="http://schemas.microsoft.com/office/drawing/2014/main" val="2228498145"/>
                    </a:ext>
                  </a:extLst>
                </a:gridCol>
              </a:tblGrid>
              <a:tr h="370840">
                <a:tc>
                  <a:txBody>
                    <a:bodyPr/>
                    <a:lstStyle/>
                    <a:p>
                      <a:r>
                        <a:rPr lang="en-US" sz="1400" dirty="0"/>
                        <a:t>Software name</a:t>
                      </a:r>
                    </a:p>
                  </a:txBody>
                  <a:tcPr/>
                </a:tc>
                <a:tc>
                  <a:txBody>
                    <a:bodyPr/>
                    <a:lstStyle/>
                    <a:p>
                      <a:r>
                        <a:rPr lang="en-US" sz="1400" dirty="0"/>
                        <a:t>Used for</a:t>
                      </a:r>
                    </a:p>
                  </a:txBody>
                  <a:tcPr/>
                </a:tc>
                <a:tc>
                  <a:txBody>
                    <a:bodyPr/>
                    <a:lstStyle/>
                    <a:p>
                      <a:r>
                        <a:rPr lang="en-US" sz="1400" dirty="0"/>
                        <a:t>Developers</a:t>
                      </a:r>
                    </a:p>
                  </a:txBody>
                  <a:tcPr/>
                </a:tc>
                <a:tc>
                  <a:txBody>
                    <a:bodyPr/>
                    <a:lstStyle/>
                    <a:p>
                      <a:r>
                        <a:rPr lang="en-US" sz="1400" dirty="0"/>
                        <a:t>Time of life</a:t>
                      </a:r>
                    </a:p>
                  </a:txBody>
                  <a:tcPr/>
                </a:tc>
                <a:tc>
                  <a:txBody>
                    <a:bodyPr/>
                    <a:lstStyle/>
                    <a:p>
                      <a:r>
                        <a:rPr lang="en-US" sz="1400" dirty="0"/>
                        <a:t>Institution</a:t>
                      </a:r>
                    </a:p>
                  </a:txBody>
                  <a:tcPr/>
                </a:tc>
                <a:tc>
                  <a:txBody>
                    <a:bodyPr/>
                    <a:lstStyle/>
                    <a:p>
                      <a:r>
                        <a:rPr lang="en-US" sz="1400" dirty="0"/>
                        <a:t>License Type</a:t>
                      </a:r>
                    </a:p>
                  </a:txBody>
                  <a:tcPr/>
                </a:tc>
                <a:tc>
                  <a:txBody>
                    <a:bodyPr/>
                    <a:lstStyle/>
                    <a:p>
                      <a:r>
                        <a:rPr lang="en-US" sz="1400" dirty="0"/>
                        <a:t>Reference (Web Site)</a:t>
                      </a:r>
                    </a:p>
                  </a:txBody>
                  <a:tcPr/>
                </a:tc>
                <a:extLst>
                  <a:ext uri="{0D108BD9-81ED-4DB2-BD59-A6C34878D82A}">
                    <a16:rowId xmlns:a16="http://schemas.microsoft.com/office/drawing/2014/main" val="2617452684"/>
                  </a:ext>
                </a:extLst>
              </a:tr>
              <a:tr h="370840">
                <a:tc>
                  <a:txBody>
                    <a:bodyPr/>
                    <a:lstStyle/>
                    <a:p>
                      <a:r>
                        <a:rPr lang="en-US" sz="1400" dirty="0"/>
                        <a:t>TraceWin &amp; </a:t>
                      </a:r>
                      <a:r>
                        <a:rPr lang="en-US" sz="1400" dirty="0" err="1"/>
                        <a:t>Toutatis</a:t>
                      </a:r>
                      <a:endParaRPr lang="en-US" sz="1400" dirty="0"/>
                    </a:p>
                  </a:txBody>
                  <a:tcPr/>
                </a:tc>
                <a:tc>
                  <a:txBody>
                    <a:bodyPr/>
                    <a:lstStyle/>
                    <a:p>
                      <a:r>
                        <a:rPr lang="en-US" sz="1400" dirty="0"/>
                        <a:t>LEBT+RFQ + MEBT</a:t>
                      </a:r>
                    </a:p>
                  </a:txBody>
                  <a:tcPr/>
                </a:tc>
                <a:tc>
                  <a:txBody>
                    <a:bodyPr/>
                    <a:lstStyle/>
                    <a:p>
                      <a:r>
                        <a:rPr lang="en-US" sz="1400" dirty="0"/>
                        <a:t>D. </a:t>
                      </a:r>
                      <a:r>
                        <a:rPr lang="en-US" sz="1400" dirty="0" err="1"/>
                        <a:t>Uriot</a:t>
                      </a:r>
                      <a:r>
                        <a:rPr lang="en-US" sz="1400" dirty="0"/>
                        <a:t> / R. </a:t>
                      </a:r>
                      <a:r>
                        <a:rPr lang="en-US" sz="1400" dirty="0" err="1"/>
                        <a:t>Duperrier</a:t>
                      </a:r>
                      <a:endParaRPr lang="en-US" sz="1400" dirty="0"/>
                    </a:p>
                  </a:txBody>
                  <a:tcPr/>
                </a:tc>
                <a:tc>
                  <a:txBody>
                    <a:bodyPr/>
                    <a:lstStyle/>
                    <a:p>
                      <a:r>
                        <a:rPr lang="en-US" sz="1400" dirty="0"/>
                        <a:t>2000 - Now</a:t>
                      </a:r>
                    </a:p>
                  </a:txBody>
                  <a:tcPr/>
                </a:tc>
                <a:tc>
                  <a:txBody>
                    <a:bodyPr/>
                    <a:lstStyle/>
                    <a:p>
                      <a:r>
                        <a:rPr lang="en-US" sz="1400" dirty="0"/>
                        <a:t>CEA</a:t>
                      </a:r>
                    </a:p>
                  </a:txBody>
                  <a:tcPr/>
                </a:tc>
                <a:tc>
                  <a:txBody>
                    <a:bodyPr/>
                    <a:lstStyle/>
                    <a:p>
                      <a:r>
                        <a:rPr lang="en-US" sz="1400" dirty="0"/>
                        <a:t>Registered: No Source</a:t>
                      </a:r>
                    </a:p>
                  </a:txBody>
                  <a:tcPr/>
                </a:tc>
                <a:tc>
                  <a:txBody>
                    <a:bodyPr/>
                    <a:lstStyle/>
                    <a:p>
                      <a:r>
                        <a:rPr lang="en-US" sz="1400" dirty="0"/>
                        <a:t>http://irfu.cea.fr/dacm/logiciels/index3.php</a:t>
                      </a:r>
                    </a:p>
                  </a:txBody>
                  <a:tcPr/>
                </a:tc>
                <a:extLst>
                  <a:ext uri="{0D108BD9-81ED-4DB2-BD59-A6C34878D82A}">
                    <a16:rowId xmlns:a16="http://schemas.microsoft.com/office/drawing/2014/main" val="702027559"/>
                  </a:ext>
                </a:extLst>
              </a:tr>
              <a:tr h="370840">
                <a:tc>
                  <a:txBody>
                    <a:bodyPr/>
                    <a:lstStyle/>
                    <a:p>
                      <a:r>
                        <a:rPr lang="en-US" sz="1400" dirty="0" err="1"/>
                        <a:t>Parmteqm</a:t>
                      </a:r>
                      <a:endParaRPr lang="en-US" sz="1400" dirty="0"/>
                    </a:p>
                  </a:txBody>
                  <a:tcPr/>
                </a:tc>
                <a:tc>
                  <a:txBody>
                    <a:bodyPr/>
                    <a:lstStyle/>
                    <a:p>
                      <a:r>
                        <a:rPr lang="en-US" sz="1400" dirty="0"/>
                        <a:t>RFQ</a:t>
                      </a:r>
                    </a:p>
                  </a:txBody>
                  <a:tcPr/>
                </a:tc>
                <a:tc>
                  <a:txBody>
                    <a:bodyPr/>
                    <a:lstStyle/>
                    <a:p>
                      <a:r>
                        <a:rPr lang="fr-FR" sz="1400" kern="1200" dirty="0">
                          <a:solidFill>
                            <a:schemeClr val="dk1"/>
                          </a:solidFill>
                          <a:effectLst/>
                          <a:latin typeface="+mn-lt"/>
                          <a:ea typeface="+mn-ea"/>
                          <a:cs typeface="+mn-cs"/>
                        </a:rPr>
                        <a:t>K.R. </a:t>
                      </a:r>
                      <a:r>
                        <a:rPr lang="fr-FR" sz="1400" kern="1200" dirty="0" err="1">
                          <a:solidFill>
                            <a:schemeClr val="dk1"/>
                          </a:solidFill>
                          <a:effectLst/>
                          <a:latin typeface="+mn-lt"/>
                          <a:ea typeface="+mn-ea"/>
                          <a:cs typeface="+mn-cs"/>
                        </a:rPr>
                        <a:t>Crandall</a:t>
                      </a:r>
                      <a:r>
                        <a:rPr lang="fr-FR" sz="1400" kern="1200" dirty="0">
                          <a:solidFill>
                            <a:schemeClr val="dk1"/>
                          </a:solidFill>
                          <a:effectLst/>
                          <a:latin typeface="+mn-lt"/>
                          <a:ea typeface="+mn-ea"/>
                          <a:cs typeface="+mn-cs"/>
                        </a:rPr>
                        <a:t> et al.</a:t>
                      </a:r>
                      <a:endParaRPr lang="en-US" sz="1400" dirty="0"/>
                    </a:p>
                  </a:txBody>
                  <a:tcPr/>
                </a:tc>
                <a:tc>
                  <a:txBody>
                    <a:bodyPr/>
                    <a:lstStyle/>
                    <a:p>
                      <a:r>
                        <a:rPr lang="en-US" sz="1400" dirty="0"/>
                        <a:t>1980 - 2005</a:t>
                      </a:r>
                    </a:p>
                  </a:txBody>
                  <a:tcPr/>
                </a:tc>
                <a:tc>
                  <a:txBody>
                    <a:bodyPr/>
                    <a:lstStyle/>
                    <a:p>
                      <a:r>
                        <a:rPr lang="en-US" sz="1400" dirty="0"/>
                        <a:t>LANL</a:t>
                      </a:r>
                    </a:p>
                  </a:txBody>
                  <a:tcPr/>
                </a:tc>
                <a:tc>
                  <a:txBody>
                    <a:bodyPr/>
                    <a:lstStyle/>
                    <a:p>
                      <a:r>
                        <a:rPr lang="en-US" sz="1400" dirty="0"/>
                        <a:t>Registered: No Source</a:t>
                      </a:r>
                    </a:p>
                  </a:txBody>
                  <a:tcPr/>
                </a:tc>
                <a:tc>
                  <a:txBody>
                    <a:bodyPr/>
                    <a:lstStyle/>
                    <a:p>
                      <a:r>
                        <a:rPr lang="en-US" sz="1400" dirty="0"/>
                        <a:t>https://laacg.lanl.gov/</a:t>
                      </a:r>
                    </a:p>
                  </a:txBody>
                  <a:tcPr/>
                </a:tc>
                <a:extLst>
                  <a:ext uri="{0D108BD9-81ED-4DB2-BD59-A6C34878D82A}">
                    <a16:rowId xmlns:a16="http://schemas.microsoft.com/office/drawing/2014/main" val="3410667356"/>
                  </a:ext>
                </a:extLst>
              </a:tr>
              <a:tr h="370840">
                <a:tc>
                  <a:txBody>
                    <a:bodyPr/>
                    <a:lstStyle/>
                    <a:p>
                      <a:r>
                        <a:rPr lang="en-US" sz="1400" dirty="0"/>
                        <a:t>Warp</a:t>
                      </a:r>
                    </a:p>
                  </a:txBody>
                  <a:tcPr/>
                </a:tc>
                <a:tc>
                  <a:txBody>
                    <a:bodyPr/>
                    <a:lstStyle/>
                    <a:p>
                      <a:r>
                        <a:rPr lang="en-US" sz="1400" dirty="0"/>
                        <a:t>Source + LEBT </a:t>
                      </a:r>
                    </a:p>
                    <a:p>
                      <a:r>
                        <a:rPr lang="en-US" sz="1400" dirty="0"/>
                        <a:t>(neutralization)</a:t>
                      </a:r>
                    </a:p>
                  </a:txBody>
                  <a:tcPr/>
                </a:tc>
                <a:tc>
                  <a:txBody>
                    <a:bodyPr/>
                    <a:lstStyle/>
                    <a:p>
                      <a:r>
                        <a:rPr lang="en-US" sz="1400" dirty="0"/>
                        <a:t>D. P. Grote</a:t>
                      </a:r>
                    </a:p>
                  </a:txBody>
                  <a:tcPr/>
                </a:tc>
                <a:tc>
                  <a:txBody>
                    <a:bodyPr/>
                    <a:lstStyle/>
                    <a:p>
                      <a:r>
                        <a:rPr lang="en-US" sz="1400" dirty="0"/>
                        <a:t>1980 - Now</a:t>
                      </a:r>
                    </a:p>
                  </a:txBody>
                  <a:tcPr/>
                </a:tc>
                <a:tc>
                  <a:txBody>
                    <a:bodyPr/>
                    <a:lstStyle/>
                    <a:p>
                      <a:r>
                        <a:rPr lang="it-IT" sz="1400" dirty="0"/>
                        <a:t>LLNL/</a:t>
                      </a:r>
                      <a:r>
                        <a:rPr lang="it-IT" sz="1400" i="1" dirty="0"/>
                        <a:t>LBNL</a:t>
                      </a:r>
                      <a:endParaRPr lang="en-US" sz="1400" dirty="0"/>
                    </a:p>
                  </a:txBody>
                  <a:tcPr/>
                </a:tc>
                <a:tc>
                  <a:txBody>
                    <a:bodyPr/>
                    <a:lstStyle/>
                    <a:p>
                      <a:r>
                        <a:rPr lang="en-US" sz="1400" dirty="0"/>
                        <a:t>Open Source</a:t>
                      </a:r>
                    </a:p>
                  </a:txBody>
                  <a:tcPr/>
                </a:tc>
                <a:tc>
                  <a:txBody>
                    <a:bodyPr/>
                    <a:lstStyle/>
                    <a:p>
                      <a:r>
                        <a:rPr lang="en-US" sz="1400" dirty="0"/>
                        <a:t>http://warp.lbl.gov/</a:t>
                      </a:r>
                    </a:p>
                  </a:txBody>
                  <a:tcPr/>
                </a:tc>
                <a:extLst>
                  <a:ext uri="{0D108BD9-81ED-4DB2-BD59-A6C34878D82A}">
                    <a16:rowId xmlns:a16="http://schemas.microsoft.com/office/drawing/2014/main" val="2730332628"/>
                  </a:ext>
                </a:extLst>
              </a:tr>
              <a:tr h="370840">
                <a:tc>
                  <a:txBody>
                    <a:bodyPr/>
                    <a:lstStyle/>
                    <a:p>
                      <a:r>
                        <a:rPr lang="en-US" sz="1400" dirty="0" err="1"/>
                        <a:t>IBSimu</a:t>
                      </a:r>
                      <a:endParaRPr lang="en-US" sz="1400" dirty="0"/>
                    </a:p>
                  </a:txBody>
                  <a:tcPr/>
                </a:tc>
                <a:tc>
                  <a:txBody>
                    <a:bodyPr/>
                    <a:lstStyle/>
                    <a:p>
                      <a:r>
                        <a:rPr lang="en-US" sz="1400" dirty="0"/>
                        <a:t>Source</a:t>
                      </a:r>
                    </a:p>
                  </a:txBody>
                  <a:tcPr/>
                </a:tc>
                <a:tc>
                  <a:txBody>
                    <a:bodyPr/>
                    <a:lstStyle/>
                    <a:p>
                      <a:r>
                        <a:rPr lang="it-IT" sz="1400" dirty="0"/>
                        <a:t>T. </a:t>
                      </a:r>
                      <a:r>
                        <a:rPr lang="it-IT" sz="1400" dirty="0" err="1"/>
                        <a:t>Kalvas</a:t>
                      </a:r>
                      <a:endParaRPr lang="en-US" sz="1400" dirty="0"/>
                    </a:p>
                  </a:txBody>
                  <a:tcPr/>
                </a:tc>
                <a:tc>
                  <a:txBody>
                    <a:bodyPr/>
                    <a:lstStyle/>
                    <a:p>
                      <a:r>
                        <a:rPr lang="en-US" sz="1400" dirty="0"/>
                        <a:t>2010 - Now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Un. of </a:t>
                      </a:r>
                      <a:r>
                        <a:rPr lang="it-IT" sz="1400" dirty="0" err="1"/>
                        <a:t>Jyväskylä</a:t>
                      </a:r>
                      <a:endParaRPr lang="en-US" sz="1400" dirty="0"/>
                    </a:p>
                  </a:txBody>
                  <a:tcPr/>
                </a:tc>
                <a:tc>
                  <a:txBody>
                    <a:bodyPr/>
                    <a:lstStyle/>
                    <a:p>
                      <a:r>
                        <a:rPr lang="en-US" sz="1400" dirty="0"/>
                        <a:t>Open Source </a:t>
                      </a:r>
                    </a:p>
                  </a:txBody>
                  <a:tcPr/>
                </a:tc>
                <a:tc>
                  <a:txBody>
                    <a:bodyPr/>
                    <a:lstStyle/>
                    <a:p>
                      <a:r>
                        <a:rPr lang="en-US" sz="1400" dirty="0">
                          <a:hlinkClick r:id="rId2"/>
                        </a:rPr>
                        <a:t>http://ibsimu.sourceforge.net/index.html</a:t>
                      </a:r>
                      <a:endParaRPr lang="en-US" sz="1400" dirty="0"/>
                    </a:p>
                  </a:txBody>
                  <a:tcPr/>
                </a:tc>
                <a:extLst>
                  <a:ext uri="{0D108BD9-81ED-4DB2-BD59-A6C34878D82A}">
                    <a16:rowId xmlns:a16="http://schemas.microsoft.com/office/drawing/2014/main" val="2138185464"/>
                  </a:ext>
                </a:extLst>
              </a:tr>
              <a:tr h="370840">
                <a:tc>
                  <a:txBody>
                    <a:bodyPr/>
                    <a:lstStyle/>
                    <a:p>
                      <a:r>
                        <a:rPr lang="en-US" sz="1400" dirty="0"/>
                        <a:t>AXCEL-INP</a:t>
                      </a:r>
                    </a:p>
                  </a:txBody>
                  <a:tcPr/>
                </a:tc>
                <a:tc>
                  <a:txBody>
                    <a:bodyPr/>
                    <a:lstStyle/>
                    <a:p>
                      <a:r>
                        <a:rPr lang="en-US" sz="1400" dirty="0"/>
                        <a:t>Source</a:t>
                      </a:r>
                    </a:p>
                  </a:txBody>
                  <a:tcPr/>
                </a:tc>
                <a:tc>
                  <a:txBody>
                    <a:bodyPr/>
                    <a:lstStyle/>
                    <a:p>
                      <a:r>
                        <a:rPr lang="it-IT" sz="1400" dirty="0"/>
                        <a:t>P. </a:t>
                      </a:r>
                      <a:r>
                        <a:rPr lang="it-IT" sz="1400" i="1" dirty="0" err="1"/>
                        <a:t>Spädke</a:t>
                      </a:r>
                      <a:endParaRPr lang="en-US" sz="1400" dirty="0"/>
                    </a:p>
                  </a:txBody>
                  <a:tcPr/>
                </a:tc>
                <a:tc>
                  <a:txBody>
                    <a:bodyPr/>
                    <a:lstStyle/>
                    <a:p>
                      <a:r>
                        <a:rPr lang="en-US" sz="1400" dirty="0"/>
                        <a:t>1990 - Now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AET</a:t>
                      </a:r>
                    </a:p>
                  </a:txBody>
                  <a:tcPr/>
                </a:tc>
                <a:tc>
                  <a:txBody>
                    <a:bodyPr/>
                    <a:lstStyle/>
                    <a:p>
                      <a:r>
                        <a:rPr lang="en-US" sz="1400" dirty="0"/>
                        <a:t>Registered: No Source</a:t>
                      </a:r>
                    </a:p>
                  </a:txBody>
                  <a:tcPr/>
                </a:tc>
                <a:tc>
                  <a:txBody>
                    <a:bodyPr/>
                    <a:lstStyle/>
                    <a:p>
                      <a:r>
                        <a:rPr lang="en-US" sz="1400" dirty="0"/>
                        <a:t>https://www.aetassociates.com/index.php</a:t>
                      </a:r>
                    </a:p>
                  </a:txBody>
                  <a:tcPr/>
                </a:tc>
                <a:extLst>
                  <a:ext uri="{0D108BD9-81ED-4DB2-BD59-A6C34878D82A}">
                    <a16:rowId xmlns:a16="http://schemas.microsoft.com/office/drawing/2014/main" val="3634837709"/>
                  </a:ext>
                </a:extLst>
              </a:tr>
            </a:tbl>
          </a:graphicData>
        </a:graphic>
      </p:graphicFrame>
      <p:pic>
        <p:nvPicPr>
          <p:cNvPr id="7" name="Picture 17">
            <a:extLst>
              <a:ext uri="{FF2B5EF4-FFF2-40B4-BE49-F238E27FC236}">
                <a16:creationId xmlns:a16="http://schemas.microsoft.com/office/drawing/2014/main" id="{240566C9-31E2-4CCA-970B-0C6C78D66338}"/>
              </a:ext>
            </a:extLst>
          </p:cNvPr>
          <p:cNvPicPr>
            <a:picLocks noChangeAspect="1"/>
          </p:cNvPicPr>
          <p:nvPr/>
        </p:nvPicPr>
        <p:blipFill rotWithShape="1">
          <a:blip r:embed="rId3">
            <a:extLst>
              <a:ext uri="{28A0092B-C50C-407E-A947-70E740481C1C}">
                <a14:useLocalDpi xmlns:a14="http://schemas.microsoft.com/office/drawing/2010/main" val="0"/>
              </a:ext>
            </a:extLst>
          </a:blip>
          <a:srcRect r="45200"/>
          <a:stretch/>
        </p:blipFill>
        <p:spPr>
          <a:xfrm>
            <a:off x="9511047" y="5874393"/>
            <a:ext cx="2302110" cy="865098"/>
          </a:xfrm>
          <a:prstGeom prst="rect">
            <a:avLst/>
          </a:prstGeom>
        </p:spPr>
      </p:pic>
      <p:pic>
        <p:nvPicPr>
          <p:cNvPr id="8" name="Immagine 7">
            <a:extLst>
              <a:ext uri="{FF2B5EF4-FFF2-40B4-BE49-F238E27FC236}">
                <a16:creationId xmlns:a16="http://schemas.microsoft.com/office/drawing/2014/main" id="{D4F4890D-48E3-4C4B-8EBE-67FEA0A4F5C0}"/>
              </a:ext>
            </a:extLst>
          </p:cNvPr>
          <p:cNvPicPr>
            <a:picLocks noChangeAspect="1"/>
          </p:cNvPicPr>
          <p:nvPr/>
        </p:nvPicPr>
        <p:blipFill>
          <a:blip r:embed="rId4"/>
          <a:stretch>
            <a:fillRect/>
          </a:stretch>
        </p:blipFill>
        <p:spPr>
          <a:xfrm>
            <a:off x="7146757" y="5638159"/>
            <a:ext cx="2302110" cy="1101332"/>
          </a:xfrm>
          <a:prstGeom prst="rect">
            <a:avLst/>
          </a:prstGeom>
        </p:spPr>
      </p:pic>
      <p:pic>
        <p:nvPicPr>
          <p:cNvPr id="9" name="Immagine 8">
            <a:extLst>
              <a:ext uri="{FF2B5EF4-FFF2-40B4-BE49-F238E27FC236}">
                <a16:creationId xmlns:a16="http://schemas.microsoft.com/office/drawing/2014/main" id="{2BAEA406-5EAC-48A7-AEDF-E49A128FE600}"/>
              </a:ext>
            </a:extLst>
          </p:cNvPr>
          <p:cNvPicPr>
            <a:picLocks noChangeAspect="1"/>
          </p:cNvPicPr>
          <p:nvPr/>
        </p:nvPicPr>
        <p:blipFill>
          <a:blip r:embed="rId5"/>
          <a:stretch>
            <a:fillRect/>
          </a:stretch>
        </p:blipFill>
        <p:spPr>
          <a:xfrm>
            <a:off x="5190455" y="5721084"/>
            <a:ext cx="1811087" cy="935481"/>
          </a:xfrm>
          <a:prstGeom prst="rect">
            <a:avLst/>
          </a:prstGeom>
        </p:spPr>
      </p:pic>
      <p:pic>
        <p:nvPicPr>
          <p:cNvPr id="13" name="Immagine 12">
            <a:extLst>
              <a:ext uri="{FF2B5EF4-FFF2-40B4-BE49-F238E27FC236}">
                <a16:creationId xmlns:a16="http://schemas.microsoft.com/office/drawing/2014/main" id="{B413D3B0-9670-4638-BDA3-B9870D4911CA}"/>
              </a:ext>
            </a:extLst>
          </p:cNvPr>
          <p:cNvPicPr>
            <a:picLocks noChangeAspect="1"/>
          </p:cNvPicPr>
          <p:nvPr/>
        </p:nvPicPr>
        <p:blipFill>
          <a:blip r:embed="rId6"/>
          <a:stretch>
            <a:fillRect/>
          </a:stretch>
        </p:blipFill>
        <p:spPr>
          <a:xfrm>
            <a:off x="3012751" y="5449429"/>
            <a:ext cx="2146614" cy="1290062"/>
          </a:xfrm>
          <a:prstGeom prst="rect">
            <a:avLst/>
          </a:prstGeom>
        </p:spPr>
      </p:pic>
      <p:pic>
        <p:nvPicPr>
          <p:cNvPr id="14" name="Immagine 13">
            <a:extLst>
              <a:ext uri="{FF2B5EF4-FFF2-40B4-BE49-F238E27FC236}">
                <a16:creationId xmlns:a16="http://schemas.microsoft.com/office/drawing/2014/main" id="{EE19F0C3-8718-4DF4-AD0A-68FC5377E22D}"/>
              </a:ext>
            </a:extLst>
          </p:cNvPr>
          <p:cNvPicPr>
            <a:picLocks noChangeAspect="1"/>
          </p:cNvPicPr>
          <p:nvPr/>
        </p:nvPicPr>
        <p:blipFill>
          <a:blip r:embed="rId7"/>
          <a:stretch>
            <a:fillRect/>
          </a:stretch>
        </p:blipFill>
        <p:spPr>
          <a:xfrm>
            <a:off x="0" y="5814989"/>
            <a:ext cx="3182119" cy="924502"/>
          </a:xfrm>
          <a:prstGeom prst="rect">
            <a:avLst/>
          </a:prstGeom>
        </p:spPr>
      </p:pic>
      <p:sp>
        <p:nvSpPr>
          <p:cNvPr id="15" name="CasellaDiTesto 14">
            <a:extLst>
              <a:ext uri="{FF2B5EF4-FFF2-40B4-BE49-F238E27FC236}">
                <a16:creationId xmlns:a16="http://schemas.microsoft.com/office/drawing/2014/main" id="{0EADD112-669F-479C-AE7C-E9E51686BEE1}"/>
              </a:ext>
            </a:extLst>
          </p:cNvPr>
          <p:cNvSpPr txBox="1"/>
          <p:nvPr/>
        </p:nvSpPr>
        <p:spPr>
          <a:xfrm>
            <a:off x="5587116" y="5417163"/>
            <a:ext cx="694421" cy="369332"/>
          </a:xfrm>
          <a:prstGeom prst="rect">
            <a:avLst/>
          </a:prstGeom>
          <a:noFill/>
        </p:spPr>
        <p:txBody>
          <a:bodyPr wrap="none" rtlCol="0">
            <a:spAutoFit/>
          </a:bodyPr>
          <a:lstStyle/>
          <a:p>
            <a:r>
              <a:rPr lang="en-US" dirty="0"/>
              <a:t>Warp</a:t>
            </a:r>
          </a:p>
        </p:txBody>
      </p:sp>
      <p:sp>
        <p:nvSpPr>
          <p:cNvPr id="16" name="CasellaDiTesto 15">
            <a:extLst>
              <a:ext uri="{FF2B5EF4-FFF2-40B4-BE49-F238E27FC236}">
                <a16:creationId xmlns:a16="http://schemas.microsoft.com/office/drawing/2014/main" id="{C558F6CD-CDF0-4FB5-B5D2-1A0A3BCC20E6}"/>
              </a:ext>
            </a:extLst>
          </p:cNvPr>
          <p:cNvSpPr txBox="1"/>
          <p:nvPr/>
        </p:nvSpPr>
        <p:spPr>
          <a:xfrm>
            <a:off x="3503195" y="5126043"/>
            <a:ext cx="1167371" cy="369332"/>
          </a:xfrm>
          <a:prstGeom prst="rect">
            <a:avLst/>
          </a:prstGeom>
          <a:noFill/>
        </p:spPr>
        <p:txBody>
          <a:bodyPr wrap="none" rtlCol="0">
            <a:spAutoFit/>
          </a:bodyPr>
          <a:lstStyle/>
          <a:p>
            <a:r>
              <a:rPr lang="en-US" dirty="0" err="1"/>
              <a:t>Parmteqm</a:t>
            </a:r>
            <a:endParaRPr lang="en-US" dirty="0"/>
          </a:p>
        </p:txBody>
      </p:sp>
      <p:sp>
        <p:nvSpPr>
          <p:cNvPr id="17" name="CasellaDiTesto 16">
            <a:extLst>
              <a:ext uri="{FF2B5EF4-FFF2-40B4-BE49-F238E27FC236}">
                <a16:creationId xmlns:a16="http://schemas.microsoft.com/office/drawing/2014/main" id="{187E8E32-CA89-467F-B9CE-AB8E12951DF1}"/>
              </a:ext>
            </a:extLst>
          </p:cNvPr>
          <p:cNvSpPr txBox="1"/>
          <p:nvPr/>
        </p:nvSpPr>
        <p:spPr>
          <a:xfrm>
            <a:off x="747963" y="5601829"/>
            <a:ext cx="1061701" cy="369332"/>
          </a:xfrm>
          <a:prstGeom prst="rect">
            <a:avLst/>
          </a:prstGeom>
          <a:noFill/>
        </p:spPr>
        <p:txBody>
          <a:bodyPr wrap="none" rtlCol="0">
            <a:spAutoFit/>
          </a:bodyPr>
          <a:lstStyle/>
          <a:p>
            <a:r>
              <a:rPr lang="en-US" dirty="0"/>
              <a:t>TraceWin</a:t>
            </a:r>
          </a:p>
        </p:txBody>
      </p:sp>
      <p:sp>
        <p:nvSpPr>
          <p:cNvPr id="18" name="CasellaDiTesto 17">
            <a:extLst>
              <a:ext uri="{FF2B5EF4-FFF2-40B4-BE49-F238E27FC236}">
                <a16:creationId xmlns:a16="http://schemas.microsoft.com/office/drawing/2014/main" id="{83748741-BB83-4AB3-822B-71D7B3D06AEE}"/>
              </a:ext>
            </a:extLst>
          </p:cNvPr>
          <p:cNvSpPr txBox="1"/>
          <p:nvPr/>
        </p:nvSpPr>
        <p:spPr>
          <a:xfrm>
            <a:off x="7561847" y="5351752"/>
            <a:ext cx="678006" cy="369332"/>
          </a:xfrm>
          <a:prstGeom prst="rect">
            <a:avLst/>
          </a:prstGeom>
          <a:noFill/>
        </p:spPr>
        <p:txBody>
          <a:bodyPr wrap="none" rtlCol="0">
            <a:spAutoFit/>
          </a:bodyPr>
          <a:lstStyle/>
          <a:p>
            <a:r>
              <a:rPr lang="en-US" dirty="0" err="1"/>
              <a:t>Axcel</a:t>
            </a:r>
            <a:endParaRPr lang="en-US" dirty="0"/>
          </a:p>
        </p:txBody>
      </p:sp>
      <p:sp>
        <p:nvSpPr>
          <p:cNvPr id="19" name="CasellaDiTesto 18">
            <a:extLst>
              <a:ext uri="{FF2B5EF4-FFF2-40B4-BE49-F238E27FC236}">
                <a16:creationId xmlns:a16="http://schemas.microsoft.com/office/drawing/2014/main" id="{8B4C27DA-E213-42D6-A371-5293C45DF3E0}"/>
              </a:ext>
            </a:extLst>
          </p:cNvPr>
          <p:cNvSpPr txBox="1"/>
          <p:nvPr/>
        </p:nvSpPr>
        <p:spPr>
          <a:xfrm>
            <a:off x="10292099" y="5539370"/>
            <a:ext cx="832279" cy="369332"/>
          </a:xfrm>
          <a:prstGeom prst="rect">
            <a:avLst/>
          </a:prstGeom>
          <a:noFill/>
        </p:spPr>
        <p:txBody>
          <a:bodyPr wrap="none" rtlCol="0">
            <a:spAutoFit/>
          </a:bodyPr>
          <a:lstStyle/>
          <a:p>
            <a:r>
              <a:rPr lang="en-US" dirty="0" err="1"/>
              <a:t>IBSimu</a:t>
            </a:r>
            <a:endParaRPr lang="en-US" dirty="0"/>
          </a:p>
        </p:txBody>
      </p:sp>
    </p:spTree>
    <p:extLst>
      <p:ext uri="{BB962C8B-B14F-4D97-AF65-F5344CB8AC3E}">
        <p14:creationId xmlns:p14="http://schemas.microsoft.com/office/powerpoint/2010/main" val="2986475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id="{667E3A71-AD66-4B63-98BC-1F6605C5E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057400"/>
            <a:ext cx="74834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descr="file000.jpg">
            <a:extLst>
              <a:ext uri="{FF2B5EF4-FFF2-40B4-BE49-F238E27FC236}">
                <a16:creationId xmlns:a16="http://schemas.microsoft.com/office/drawing/2014/main" id="{0403560D-251F-4111-97ED-47B57D9A4E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1" y="0"/>
            <a:ext cx="3319463"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9">
            <a:extLst>
              <a:ext uri="{FF2B5EF4-FFF2-40B4-BE49-F238E27FC236}">
                <a16:creationId xmlns:a16="http://schemas.microsoft.com/office/drawing/2014/main" id="{97529908-44A9-49A1-8A86-D343CC7C6F0D}"/>
              </a:ext>
            </a:extLst>
          </p:cNvPr>
          <p:cNvSpPr txBox="1">
            <a:spLocks noChangeArrowheads="1"/>
          </p:cNvSpPr>
          <p:nvPr/>
        </p:nvSpPr>
        <p:spPr bwMode="auto">
          <a:xfrm>
            <a:off x="1676400" y="152401"/>
            <a:ext cx="5283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it-IT" altLang="it-IT" sz="2000">
                <a:latin typeface="Calibri" panose="020F0502020204030204" pitchFamily="34" charset="0"/>
              </a:rPr>
              <a:t> The FEM program Ansys 10.0 was used.</a:t>
            </a:r>
          </a:p>
          <a:p>
            <a:pPr eaLnBrk="1" hangingPunct="1">
              <a:buFont typeface="Arial" panose="020B0604020202020204" pitchFamily="34" charset="0"/>
              <a:buChar char="•"/>
            </a:pPr>
            <a:r>
              <a:rPr lang="it-IT" altLang="it-IT" sz="2000">
                <a:latin typeface="Calibri" panose="020F0502020204030204" pitchFamily="34" charset="0"/>
              </a:rPr>
              <a:t> The Vanes shape by the LANL program Vanes.</a:t>
            </a:r>
          </a:p>
          <a:p>
            <a:pPr eaLnBrk="1" hangingPunct="1">
              <a:buFont typeface="Arial" panose="020B0604020202020204" pitchFamily="34" charset="0"/>
              <a:buChar char="•"/>
            </a:pPr>
            <a:r>
              <a:rPr lang="it-IT" altLang="it-IT" sz="2000">
                <a:latin typeface="Calibri" panose="020F0502020204030204" pitchFamily="34" charset="0"/>
              </a:rPr>
              <a:t> The total number of runs was 489 (1 week run).</a:t>
            </a:r>
          </a:p>
          <a:p>
            <a:pPr eaLnBrk="1" hangingPunct="1">
              <a:buFont typeface="Arial" panose="020B0604020202020204" pitchFamily="34" charset="0"/>
              <a:buChar char="•"/>
            </a:pPr>
            <a:r>
              <a:rPr lang="it-IT" altLang="it-IT" sz="2000">
                <a:latin typeface="Calibri" panose="020F0502020204030204" pitchFamily="34" charset="0"/>
              </a:rPr>
              <a:t>The Max surface fields is 1.83 Kp by Ansys.</a:t>
            </a:r>
          </a:p>
        </p:txBody>
      </p:sp>
      <p:cxnSp>
        <p:nvCxnSpPr>
          <p:cNvPr id="15" name="Straight Arrow Connector 14">
            <a:extLst>
              <a:ext uri="{FF2B5EF4-FFF2-40B4-BE49-F238E27FC236}">
                <a16:creationId xmlns:a16="http://schemas.microsoft.com/office/drawing/2014/main" id="{073B0B02-AF92-400C-A456-9C29F218661C}"/>
              </a:ext>
            </a:extLst>
          </p:cNvPr>
          <p:cNvCxnSpPr/>
          <p:nvPr/>
        </p:nvCxnSpPr>
        <p:spPr>
          <a:xfrm rot="10800000">
            <a:off x="5791200" y="2286000"/>
            <a:ext cx="1143000" cy="1588"/>
          </a:xfrm>
          <a:prstGeom prst="straightConnector1">
            <a:avLst/>
          </a:prstGeom>
          <a:ln w="25400">
            <a:gradFill>
              <a:gsLst>
                <a:gs pos="0">
                  <a:srgbClr val="000082"/>
                </a:gs>
                <a:gs pos="30000">
                  <a:srgbClr val="66008F"/>
                </a:gs>
                <a:gs pos="64999">
                  <a:srgbClr val="BA0066"/>
                </a:gs>
                <a:gs pos="89999">
                  <a:srgbClr val="FF0000"/>
                </a:gs>
                <a:gs pos="100000">
                  <a:srgbClr val="FF8200"/>
                </a:gs>
              </a:gsLst>
              <a:lin ang="5400000" scaled="0"/>
            </a:gra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Object 8">
            <a:extLst>
              <a:ext uri="{FF2B5EF4-FFF2-40B4-BE49-F238E27FC236}">
                <a16:creationId xmlns:a16="http://schemas.microsoft.com/office/drawing/2014/main" id="{6BFEECD5-45F4-40C8-905A-FD82A6BB5FFB}"/>
              </a:ext>
            </a:extLst>
          </p:cNvPr>
          <p:cNvGraphicFramePr>
            <a:graphicFrameLocks noChangeAspect="1"/>
          </p:cNvGraphicFramePr>
          <p:nvPr>
            <p:extLst>
              <p:ext uri="{D42A27DB-BD31-4B8C-83A1-F6EECF244321}">
                <p14:modId xmlns:p14="http://schemas.microsoft.com/office/powerpoint/2010/main" val="1522561277"/>
              </p:ext>
            </p:extLst>
          </p:nvPr>
        </p:nvGraphicFramePr>
        <p:xfrm>
          <a:off x="9438773" y="5978287"/>
          <a:ext cx="1485817" cy="542828"/>
        </p:xfrm>
        <a:graphic>
          <a:graphicData uri="http://schemas.openxmlformats.org/presentationml/2006/ole">
            <mc:AlternateContent xmlns:mc="http://schemas.openxmlformats.org/markup-compatibility/2006">
              <mc:Choice xmlns:v="urn:schemas-microsoft-com:vml" Requires="v">
                <p:oleObj spid="_x0000_s8228" name="Equation" r:id="rId5" imgW="1180800" imgH="431640" progId="Equation.DSMT4">
                  <p:embed/>
                </p:oleObj>
              </mc:Choice>
              <mc:Fallback>
                <p:oleObj name="Equation" r:id="rId5" imgW="1180800" imgH="431640" progId="Equation.DSMT4">
                  <p:embed/>
                  <p:pic>
                    <p:nvPicPr>
                      <p:cNvPr id="3074" name="Object 8">
                        <a:extLst>
                          <a:ext uri="{FF2B5EF4-FFF2-40B4-BE49-F238E27FC236}">
                            <a16:creationId xmlns:a16="http://schemas.microsoft.com/office/drawing/2014/main" id="{0FDD73A8-A5FD-4F98-8C46-70A27BC2FD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8773" y="5978287"/>
                        <a:ext cx="1485817" cy="542828"/>
                      </a:xfrm>
                      <a:prstGeom prst="rect">
                        <a:avLst/>
                      </a:prstGeom>
                      <a:noFill/>
                      <a:ln>
                        <a:noFill/>
                      </a:ln>
                      <a:effectLst/>
                      <a:extLst/>
                    </p:spPr>
                  </p:pic>
                </p:oleObj>
              </mc:Fallback>
            </mc:AlternateContent>
          </a:graphicData>
        </a:graphic>
      </p:graphicFrame>
      <p:cxnSp>
        <p:nvCxnSpPr>
          <p:cNvPr id="7" name="Straight Connector 3">
            <a:extLst>
              <a:ext uri="{FF2B5EF4-FFF2-40B4-BE49-F238E27FC236}">
                <a16:creationId xmlns:a16="http://schemas.microsoft.com/office/drawing/2014/main" id="{DE55DE5D-7CF2-4169-BEC5-4D7CBA487EA2}"/>
              </a:ext>
            </a:extLst>
          </p:cNvPr>
          <p:cNvCxnSpPr/>
          <p:nvPr/>
        </p:nvCxnSpPr>
        <p:spPr>
          <a:xfrm>
            <a:off x="1676401" y="3113880"/>
            <a:ext cx="80772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TextBox 4">
            <a:extLst>
              <a:ext uri="{FF2B5EF4-FFF2-40B4-BE49-F238E27FC236}">
                <a16:creationId xmlns:a16="http://schemas.microsoft.com/office/drawing/2014/main" id="{D17984B1-F783-4B32-8F30-5D8F2BD26ADE}"/>
              </a:ext>
            </a:extLst>
          </p:cNvPr>
          <p:cNvSpPr txBox="1">
            <a:spLocks noChangeArrowheads="1"/>
          </p:cNvSpPr>
          <p:nvPr/>
        </p:nvSpPr>
        <p:spPr bwMode="auto">
          <a:xfrm>
            <a:off x="9753601" y="2928936"/>
            <a:ext cx="7677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dirty="0">
                <a:latin typeface="Calibri" panose="020F0502020204030204" pitchFamily="34" charset="0"/>
              </a:rPr>
              <a:t>1.8 </a:t>
            </a:r>
            <a:r>
              <a:rPr lang="it-IT" altLang="it-IT" dirty="0" err="1">
                <a:latin typeface="Calibri" panose="020F0502020204030204" pitchFamily="34" charset="0"/>
              </a:rPr>
              <a:t>Kp</a:t>
            </a:r>
            <a:endParaRPr lang="en-US" altLang="it-IT" dirty="0">
              <a:latin typeface="Calibri" panose="020F0502020204030204" pitchFamily="34" charset="0"/>
            </a:endParaRPr>
          </a:p>
        </p:txBody>
      </p:sp>
      <p:cxnSp>
        <p:nvCxnSpPr>
          <p:cNvPr id="3" name="Connettore 2 2">
            <a:extLst>
              <a:ext uri="{FF2B5EF4-FFF2-40B4-BE49-F238E27FC236}">
                <a16:creationId xmlns:a16="http://schemas.microsoft.com/office/drawing/2014/main" id="{3083CEFC-0C53-4F2F-87CB-85878B19FA09}"/>
              </a:ext>
            </a:extLst>
          </p:cNvPr>
          <p:cNvCxnSpPr/>
          <p:nvPr/>
        </p:nvCxnSpPr>
        <p:spPr>
          <a:xfrm>
            <a:off x="9119286" y="3379573"/>
            <a:ext cx="0" cy="7599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5ABE0333-1BFC-416D-8893-BD929D32DEE5}"/>
              </a:ext>
            </a:extLst>
          </p:cNvPr>
          <p:cNvSpPr txBox="1"/>
          <p:nvPr/>
        </p:nvSpPr>
        <p:spPr>
          <a:xfrm>
            <a:off x="9119286" y="3574877"/>
            <a:ext cx="466794" cy="369332"/>
          </a:xfrm>
          <a:prstGeom prst="rect">
            <a:avLst/>
          </a:prstGeom>
          <a:noFill/>
        </p:spPr>
        <p:txBody>
          <a:bodyPr wrap="none" rtlCol="0">
            <a:spAutoFit/>
          </a:bodyPr>
          <a:lstStyle/>
          <a:p>
            <a:r>
              <a:rPr lang="en-US" dirty="0"/>
              <a:t>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55559" y="511294"/>
            <a:ext cx="9480881" cy="4724400"/>
          </a:xfrm>
          <a:prstGeom prst="rect">
            <a:avLst/>
          </a:prstGeom>
        </p:spPr>
        <p:txBody>
          <a:bodyPr/>
          <a:lstStyle/>
          <a:p>
            <a:r>
              <a:rPr lang="en-US" dirty="0"/>
              <a:t>Two strategies were explored in order to take into account of the space-charge compensation in the BD model:</a:t>
            </a:r>
          </a:p>
          <a:p>
            <a:pPr lvl="1"/>
            <a:r>
              <a:rPr lang="en-US" b="1" dirty="0"/>
              <a:t>Design</a:t>
            </a:r>
            <a:r>
              <a:rPr lang="en-US" dirty="0"/>
              <a:t> model</a:t>
            </a:r>
          </a:p>
          <a:p>
            <a:pPr lvl="1"/>
            <a:endParaRPr lang="en-US" dirty="0"/>
          </a:p>
          <a:p>
            <a:pPr lvl="1"/>
            <a:endParaRPr lang="en-US" dirty="0"/>
          </a:p>
          <a:p>
            <a:pPr lvl="1"/>
            <a:endParaRPr lang="en-US" dirty="0"/>
          </a:p>
          <a:p>
            <a:pPr lvl="1"/>
            <a:endParaRPr lang="it-IT" dirty="0"/>
          </a:p>
          <a:p>
            <a:pPr marL="382588" lvl="1" indent="0">
              <a:buNone/>
            </a:pPr>
            <a:endParaRPr lang="en-US" dirty="0"/>
          </a:p>
          <a:p>
            <a:pPr lvl="1"/>
            <a:r>
              <a:rPr lang="en-US" b="1" dirty="0"/>
              <a:t>Commissioning</a:t>
            </a:r>
            <a:r>
              <a:rPr lang="en-US" dirty="0"/>
              <a:t> model:</a:t>
            </a:r>
          </a:p>
          <a:p>
            <a:pPr lvl="1"/>
            <a:endParaRPr lang="en-US" dirty="0"/>
          </a:p>
        </p:txBody>
      </p:sp>
      <p:sp>
        <p:nvSpPr>
          <p:cNvPr id="4" name="Slide Number Placeholder 3"/>
          <p:cNvSpPr>
            <a:spLocks noGrp="1"/>
          </p:cNvSpPr>
          <p:nvPr>
            <p:ph type="sldNum" sz="quarter" idx="12"/>
          </p:nvPr>
        </p:nvSpPr>
        <p:spPr>
          <a:xfrm>
            <a:off x="4953000" y="6446658"/>
            <a:ext cx="55003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anose="020B0604020202020204" pitchFamily="34" charset="0"/>
                <a:ea typeface="ＭＳ Ｐゴシック" panose="020B0600070205080204" pitchFamily="34" charset="-128"/>
                <a:cs typeface="Arial" panose="020B0604020202020204" pitchFamily="34" charset="0"/>
              </a:defRPr>
            </a:lvl1pPr>
            <a:lvl2pPr marL="4572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9144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3716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8288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2860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7432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2004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6576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fontAlgn="base">
              <a:spcBef>
                <a:spcPct val="0"/>
              </a:spcBef>
              <a:spcAft>
                <a:spcPct val="0"/>
              </a:spcAft>
              <a:defRPr/>
            </a:pPr>
            <a:fld id="{8DA11B7F-2F41-45BD-8D8D-57392D9CCC8A}" type="slidenum">
              <a:rPr lang="en-US" smtClean="0"/>
              <a:pPr algn="r" fontAlgn="base">
                <a:spcBef>
                  <a:spcPct val="0"/>
                </a:spcBef>
                <a:spcAft>
                  <a:spcPct val="0"/>
                </a:spcAft>
                <a:defRPr/>
              </a:pPr>
              <a:t>42</a:t>
            </a:fld>
            <a:endParaRPr lang="en-US" sz="1200" dirty="0">
              <a:solidFill>
                <a:srgbClr val="000000">
                  <a:tint val="75000"/>
                </a:srgbClr>
              </a:solidFill>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18" name="Group 17"/>
          <p:cNvGrpSpPr/>
          <p:nvPr/>
        </p:nvGrpSpPr>
        <p:grpSpPr>
          <a:xfrm>
            <a:off x="1397020" y="1984278"/>
            <a:ext cx="10164549" cy="1712127"/>
            <a:chOff x="94663" y="4666942"/>
            <a:chExt cx="10164549" cy="1712127"/>
          </a:xfrm>
        </p:grpSpPr>
        <p:grpSp>
          <p:nvGrpSpPr>
            <p:cNvPr id="17" name="Group 16"/>
            <p:cNvGrpSpPr/>
            <p:nvPr/>
          </p:nvGrpSpPr>
          <p:grpSpPr>
            <a:xfrm>
              <a:off x="94663" y="4666942"/>
              <a:ext cx="9829427" cy="1679451"/>
              <a:chOff x="94663" y="4666942"/>
              <a:chExt cx="9829427" cy="1679451"/>
            </a:xfrm>
          </p:grpSpPr>
          <p:sp>
            <p:nvSpPr>
              <p:cNvPr id="7" name="TextBox 6"/>
              <p:cNvSpPr txBox="1"/>
              <p:nvPr/>
            </p:nvSpPr>
            <p:spPr>
              <a:xfrm>
                <a:off x="4275547" y="4666942"/>
                <a:ext cx="5648543" cy="1384995"/>
              </a:xfrm>
              <a:prstGeom prst="rect">
                <a:avLst/>
              </a:prstGeom>
              <a:noFill/>
            </p:spPr>
            <p:txBody>
              <a:bodyPr wrap="square" rtlCol="0">
                <a:spAutoFit/>
              </a:bodyPr>
              <a:lstStyle/>
              <a:p>
                <a:pPr fontAlgn="base">
                  <a:spcBef>
                    <a:spcPct val="0"/>
                  </a:spcBef>
                  <a:spcAft>
                    <a:spcPct val="0"/>
                  </a:spcAft>
                  <a:defRPr/>
                </a:pPr>
                <a:r>
                  <a:rPr lang="it-IT"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Given the pressure, the cross sections of the various phenomena the software calculates the s.c.c. degree from the self-field compensation, which come from the dynamic equilibrium between the primary plasma (the beam) and the secondary plasma (residual gas ions and electrons). In this case</a:t>
                </a:r>
              </a:p>
              <a:p>
                <a:pPr fontAlgn="base">
                  <a:spcBef>
                    <a:spcPct val="0"/>
                  </a:spcBef>
                  <a:spcAft>
                    <a:spcPct val="0"/>
                  </a:spcAft>
                  <a:defRPr/>
                </a:pPr>
                <a:r>
                  <a:rPr lang="it-IT"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endPar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4187931" y="5761618"/>
                    <a:ext cx="2911887" cy="584775"/>
                  </a:xfrm>
                  <a:prstGeom prst="rect">
                    <a:avLst/>
                  </a:prstGeom>
                </p:spPr>
                <p:txBody>
                  <a:bodyPr wrap="none">
                    <a:spAutoFit/>
                  </a:bodyPr>
                  <a:lstStyle/>
                  <a:p>
                    <a:pP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it-IT" sz="3200" i="1">
                              <a:solidFill>
                                <a:srgbClr val="000000"/>
                              </a:solidFill>
                              <a:latin typeface="Cambria Math" panose="02040503050406030204" pitchFamily="18" charset="0"/>
                              <a:ea typeface="Cambria Math" panose="02040503050406030204" pitchFamily="18" charset="0"/>
                            </a:rPr>
                            <m:t>𝑠</m:t>
                          </m:r>
                          <m:r>
                            <a:rPr lang="it-IT" sz="3200" i="1">
                              <a:solidFill>
                                <a:srgbClr val="000000"/>
                              </a:solidFill>
                              <a:latin typeface="Cambria Math" panose="02040503050406030204" pitchFamily="18" charset="0"/>
                              <a:ea typeface="Cambria Math" panose="02040503050406030204" pitchFamily="18" charset="0"/>
                            </a:rPr>
                            <m:t>.</m:t>
                          </m:r>
                          <m:r>
                            <a:rPr lang="it-IT" sz="3200" i="1">
                              <a:solidFill>
                                <a:srgbClr val="000000"/>
                              </a:solidFill>
                              <a:latin typeface="Cambria Math" panose="02040503050406030204" pitchFamily="18" charset="0"/>
                              <a:ea typeface="Cambria Math" panose="02040503050406030204" pitchFamily="18" charset="0"/>
                            </a:rPr>
                            <m:t>𝑐</m:t>
                          </m:r>
                          <m:r>
                            <a:rPr lang="it-IT" sz="3200" i="1">
                              <a:solidFill>
                                <a:srgbClr val="000000"/>
                              </a:solidFill>
                              <a:latin typeface="Cambria Math" panose="02040503050406030204" pitchFamily="18" charset="0"/>
                              <a:ea typeface="Cambria Math" panose="02040503050406030204" pitchFamily="18" charset="0"/>
                            </a:rPr>
                            <m:t>.</m:t>
                          </m:r>
                          <m:r>
                            <a:rPr lang="it-IT" sz="3200" i="1">
                              <a:solidFill>
                                <a:srgbClr val="000000"/>
                              </a:solidFill>
                              <a:latin typeface="Cambria Math" panose="02040503050406030204" pitchFamily="18" charset="0"/>
                              <a:ea typeface="Cambria Math" panose="02040503050406030204" pitchFamily="18" charset="0"/>
                            </a:rPr>
                            <m:t>𝑐</m:t>
                          </m:r>
                          <m:r>
                            <a:rPr lang="it-IT" sz="3200" i="1">
                              <a:solidFill>
                                <a:srgbClr val="000000"/>
                              </a:solidFill>
                              <a:latin typeface="Cambria Math" panose="02040503050406030204" pitchFamily="18" charset="0"/>
                              <a:ea typeface="Cambria Math" panose="02040503050406030204" pitchFamily="18" charset="0"/>
                            </a:rPr>
                            <m:t>.=</m:t>
                          </m:r>
                          <m:r>
                            <a:rPr lang="it-IT" sz="3200" i="1">
                              <a:solidFill>
                                <a:srgbClr val="000000"/>
                              </a:solidFill>
                              <a:latin typeface="Cambria Math" panose="02040503050406030204" pitchFamily="18" charset="0"/>
                              <a:ea typeface="Cambria Math" panose="02040503050406030204" pitchFamily="18" charset="0"/>
                            </a:rPr>
                            <m:t>𝑓</m:t>
                          </m:r>
                          <m:d>
                            <m:dPr>
                              <m:ctrlPr>
                                <a:rPr lang="it-IT" sz="3200" i="1">
                                  <a:solidFill>
                                    <a:srgbClr val="000000"/>
                                  </a:solidFill>
                                  <a:latin typeface="Cambria Math" panose="02040503050406030204" pitchFamily="18" charset="0"/>
                                  <a:ea typeface="Cambria Math" panose="02040503050406030204" pitchFamily="18" charset="0"/>
                                </a:rPr>
                              </m:ctrlPr>
                            </m:dPr>
                            <m:e>
                              <m:r>
                                <a:rPr lang="it-IT" sz="3200" i="1">
                                  <a:solidFill>
                                    <a:srgbClr val="000000"/>
                                  </a:solidFill>
                                  <a:latin typeface="Cambria Math" panose="02040503050406030204" pitchFamily="18" charset="0"/>
                                  <a:ea typeface="Cambria Math" panose="02040503050406030204" pitchFamily="18" charset="0"/>
                                </a:rPr>
                                <m:t>𝑟</m:t>
                              </m:r>
                              <m:r>
                                <a:rPr lang="it-IT" sz="3200" i="1">
                                  <a:solidFill>
                                    <a:srgbClr val="000000"/>
                                  </a:solidFill>
                                  <a:latin typeface="Cambria Math" panose="02040503050406030204" pitchFamily="18" charset="0"/>
                                  <a:ea typeface="Cambria Math" panose="02040503050406030204" pitchFamily="18" charset="0"/>
                                </a:rPr>
                                <m:t>,</m:t>
                              </m:r>
                              <m:r>
                                <a:rPr lang="it-IT" sz="3200" i="1">
                                  <a:solidFill>
                                    <a:srgbClr val="000000"/>
                                  </a:solidFill>
                                  <a:latin typeface="Cambria Math" panose="02040503050406030204" pitchFamily="18" charset="0"/>
                                  <a:ea typeface="Cambria Math" panose="02040503050406030204" pitchFamily="18" charset="0"/>
                                </a:rPr>
                                <m:t>𝑧</m:t>
                              </m:r>
                            </m:e>
                          </m:d>
                        </m:oMath>
                      </m:oMathPara>
                    </a14:m>
                    <a:endParaRPr lang="en-US" sz="32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187931" y="5761618"/>
                    <a:ext cx="2911887" cy="584775"/>
                  </a:xfrm>
                  <a:prstGeom prst="rect">
                    <a:avLst/>
                  </a:prstGeom>
                  <a:blipFill rotWithShape="0">
                    <a:blip r:embed="rId5"/>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63" y="4840987"/>
                <a:ext cx="4161614" cy="1430342"/>
              </a:xfrm>
              <a:prstGeom prst="rect">
                <a:avLst/>
              </a:prstGeom>
            </p:spPr>
          </p:pic>
        </p:grpSp>
        <p:sp>
          <p:nvSpPr>
            <p:cNvPr id="13" name="TextBox 12"/>
            <p:cNvSpPr txBox="1"/>
            <p:nvPr/>
          </p:nvSpPr>
          <p:spPr>
            <a:xfrm>
              <a:off x="6860404" y="5732738"/>
              <a:ext cx="3398808" cy="646331"/>
            </a:xfrm>
            <a:prstGeom prst="rect">
              <a:avLst/>
            </a:prstGeom>
            <a:noFill/>
          </p:spPr>
          <p:txBody>
            <a:bodyPr wrap="square" rtlCol="0">
              <a:spAutoFit/>
            </a:bodyPr>
            <a:lstStyle/>
            <a:p>
              <a:pPr fontAlgn="base">
                <a:spcBef>
                  <a:spcPct val="0"/>
                </a:spcBef>
                <a:spcAft>
                  <a:spcPct val="0"/>
                </a:spcAft>
                <a:defRPr/>
              </a:pPr>
              <a:r>
                <a:rPr lang="it-IT"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Software used: </a:t>
              </a:r>
            </a:p>
            <a:p>
              <a:pPr fontAlgn="base">
                <a:spcBef>
                  <a:spcPct val="0"/>
                </a:spcBef>
                <a:spcAft>
                  <a:spcPct val="0"/>
                </a:spcAft>
                <a:defRPr/>
              </a:pPr>
              <a:r>
                <a:rPr lang="it-IT"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WARP (t-code)</a:t>
              </a:r>
              <a:endParaRPr 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grpSp>
      <p:grpSp>
        <p:nvGrpSpPr>
          <p:cNvPr id="16" name="Group 15"/>
          <p:cNvGrpSpPr/>
          <p:nvPr/>
        </p:nvGrpSpPr>
        <p:grpSpPr>
          <a:xfrm>
            <a:off x="1501191" y="4139934"/>
            <a:ext cx="8794730" cy="2154593"/>
            <a:chOff x="1073273" y="2295955"/>
            <a:chExt cx="8794730" cy="2154593"/>
          </a:xfrm>
        </p:grpSpPr>
        <mc:AlternateContent xmlns:mc="http://schemas.openxmlformats.org/markup-compatibility/2006" xmlns:a14="http://schemas.microsoft.com/office/drawing/2010/main">
          <mc:Choice Requires="a14">
            <p:graphicFrame>
              <p:nvGraphicFramePr>
                <p:cNvPr id="5" name="Object 4"/>
                <p:cNvGraphicFramePr>
                  <a:graphicFrameLocks noChangeAspect="1"/>
                </p:cNvGraphicFramePr>
                <p:nvPr>
                  <p:extLst/>
                </p:nvPr>
              </p:nvGraphicFramePr>
              <p:xfrm>
                <a:off x="1073273" y="2295955"/>
                <a:ext cx="2875055" cy="2154593"/>
              </p:xfrm>
              <a:graphic>
                <a:graphicData uri="http://schemas.openxmlformats.org/presentationml/2006/ole">
                  <mc:AlternateContent>
                    <mc:Choice xmlns:v="urn:schemas-microsoft-com:vml" Requires="v">
                      <p:oleObj spid="_x0000_s9251" name="Acrobat Document" r:id="rId7" imgW="6049926" imgH="4533529" progId="AcroExch.Document.DC">
                        <p:embed/>
                      </p:oleObj>
                    </mc:Choice>
                    <mc:Fallback>
                      <p:oleObj name="Acrobat Document" r:id="rId7" imgW="6049926" imgH="4533529" progId="AcroExch.Document.DC">
                        <p:embed/>
                        <p:pic>
                          <p:nvPicPr>
                            <p:cNvPr id="5" name="Object 4"/>
                            <p:cNvPicPr/>
                            <p:nvPr/>
                          </p:nvPicPr>
                          <p:blipFill>
                            <a:blip r:embed="rId8"/>
                            <a:stretch>
                              <a:fillRect/>
                            </a:stretch>
                          </p:blipFill>
                          <p:spPr>
                            <a:xfrm>
                              <a:off x="1073273" y="2295955"/>
                              <a:ext cx="2875055" cy="2154593"/>
                            </a:xfrm>
                            <a:prstGeom prst="rect">
                              <a:avLst/>
                            </a:prstGeom>
                          </p:spPr>
                        </p:pic>
                      </p:oleObj>
                    </mc:Fallback>
                  </mc:AlternateContent>
                </a:graphicData>
              </a:graphic>
            </p:graphicFrame>
          </mc:Choice>
          <mc:Fallback xmlns="">
            <p:graphicFrame>
              <p:nvGraphicFramePr>
                <p:cNvPr id="5" name="Object 4"/>
                <p:cNvGraphicFramePr>
                  <a:graphicFrameLocks noChangeAspect="1"/>
                </p:cNvGraphicFramePr>
                <p:nvPr>
                  <p:extLst>
                    <p:ext uri="{D42A27DB-BD31-4B8C-83A1-F6EECF244321}">
                      <p14:modId xmlns:p14="http://schemas.microsoft.com/office/powerpoint/2010/main" val="3691964316"/>
                    </p:ext>
                  </p:extLst>
                </p:nvPr>
              </p:nvGraphicFramePr>
              <p:xfrm>
                <a:off x="1073273" y="2295955"/>
                <a:ext cx="2875055" cy="2154593"/>
              </p:xfrm>
              <a:graphic>
                <a:graphicData uri="http://schemas.openxmlformats.org/presentationml/2006/ole">
                  <mc:AlternateContent>
                    <mc:Choice xmlns:v="urn:schemas-microsoft-com:vml" Requires="v">
                      <p:oleObj spid="_x0000_s2064" name="Acrobat Document" r:id="rId9" imgW="6049926" imgH="4533529" progId="AcroExch.Document.DC">
                        <p:embed/>
                      </p:oleObj>
                    </mc:Choice>
                    <mc:Fallback>
                      <p:oleObj name="Acrobat Document" r:id="rId9" imgW="6049926" imgH="4533529" progId="AcroExch.Document.DC">
                        <p:embed/>
                        <p:pic>
                          <p:nvPicPr>
                            <p:cNvPr id="0" name=""/>
                            <p:cNvPicPr/>
                            <p:nvPr/>
                          </p:nvPicPr>
                          <p:blipFill>
                            <a:blip r:embed="rId10"/>
                            <a:stretch>
                              <a:fillRect/>
                            </a:stretch>
                          </p:blipFill>
                          <p:spPr>
                            <a:xfrm>
                              <a:off x="1073273" y="2295955"/>
                              <a:ext cx="2875055" cy="2154593"/>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9" name="Rectangle 8"/>
                <p:cNvSpPr/>
                <p:nvPr/>
              </p:nvSpPr>
              <p:spPr>
                <a:xfrm>
                  <a:off x="4219460" y="3149025"/>
                  <a:ext cx="2565126" cy="584775"/>
                </a:xfrm>
                <a:prstGeom prst="rect">
                  <a:avLst/>
                </a:prstGeom>
              </p:spPr>
              <p:txBody>
                <a:bodyPr wrap="none">
                  <a:spAutoFit/>
                </a:bodyPr>
                <a:lstStyle/>
                <a:p>
                  <a:pP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it-IT" sz="3200" i="1">
                            <a:solidFill>
                              <a:srgbClr val="000000"/>
                            </a:solidFill>
                            <a:latin typeface="Cambria Math" panose="02040503050406030204" pitchFamily="18" charset="0"/>
                            <a:ea typeface="Cambria Math" panose="02040503050406030204" pitchFamily="18" charset="0"/>
                          </a:rPr>
                          <m:t>𝑠</m:t>
                        </m:r>
                        <m:r>
                          <a:rPr lang="it-IT" sz="3200" i="1">
                            <a:solidFill>
                              <a:srgbClr val="000000"/>
                            </a:solidFill>
                            <a:latin typeface="Cambria Math" panose="02040503050406030204" pitchFamily="18" charset="0"/>
                            <a:ea typeface="Cambria Math" panose="02040503050406030204" pitchFamily="18" charset="0"/>
                          </a:rPr>
                          <m:t>.</m:t>
                        </m:r>
                        <m:r>
                          <a:rPr lang="it-IT" sz="3200" i="1">
                            <a:solidFill>
                              <a:srgbClr val="000000"/>
                            </a:solidFill>
                            <a:latin typeface="Cambria Math" panose="02040503050406030204" pitchFamily="18" charset="0"/>
                            <a:ea typeface="Cambria Math" panose="02040503050406030204" pitchFamily="18" charset="0"/>
                          </a:rPr>
                          <m:t>𝑐</m:t>
                        </m:r>
                        <m:r>
                          <a:rPr lang="it-IT" sz="3200" i="1">
                            <a:solidFill>
                              <a:srgbClr val="000000"/>
                            </a:solidFill>
                            <a:latin typeface="Cambria Math" panose="02040503050406030204" pitchFamily="18" charset="0"/>
                            <a:ea typeface="Cambria Math" panose="02040503050406030204" pitchFamily="18" charset="0"/>
                          </a:rPr>
                          <m:t>.</m:t>
                        </m:r>
                        <m:r>
                          <a:rPr lang="it-IT" sz="3200" i="1">
                            <a:solidFill>
                              <a:srgbClr val="000000"/>
                            </a:solidFill>
                            <a:latin typeface="Cambria Math" panose="02040503050406030204" pitchFamily="18" charset="0"/>
                            <a:ea typeface="Cambria Math" panose="02040503050406030204" pitchFamily="18" charset="0"/>
                          </a:rPr>
                          <m:t>𝑐</m:t>
                        </m:r>
                        <m:r>
                          <a:rPr lang="it-IT" sz="3200" i="1">
                            <a:solidFill>
                              <a:srgbClr val="000000"/>
                            </a:solidFill>
                            <a:latin typeface="Cambria Math" panose="02040503050406030204" pitchFamily="18" charset="0"/>
                            <a:ea typeface="Cambria Math" panose="02040503050406030204" pitchFamily="18" charset="0"/>
                          </a:rPr>
                          <m:t>.=</m:t>
                        </m:r>
                        <m:r>
                          <a:rPr lang="it-IT" sz="3200" i="1">
                            <a:solidFill>
                              <a:srgbClr val="000000"/>
                            </a:solidFill>
                            <a:latin typeface="Cambria Math" panose="02040503050406030204" pitchFamily="18" charset="0"/>
                            <a:ea typeface="Cambria Math" panose="02040503050406030204" pitchFamily="18" charset="0"/>
                          </a:rPr>
                          <m:t>𝑓</m:t>
                        </m:r>
                        <m:d>
                          <m:dPr>
                            <m:ctrlPr>
                              <a:rPr lang="it-IT" sz="3200" i="1">
                                <a:solidFill>
                                  <a:srgbClr val="000000"/>
                                </a:solidFill>
                                <a:latin typeface="Cambria Math" panose="02040503050406030204" pitchFamily="18" charset="0"/>
                                <a:ea typeface="Cambria Math" panose="02040503050406030204" pitchFamily="18" charset="0"/>
                              </a:rPr>
                            </m:ctrlPr>
                          </m:dPr>
                          <m:e>
                            <m:r>
                              <a:rPr lang="it-IT" sz="3200" i="1">
                                <a:solidFill>
                                  <a:srgbClr val="000000"/>
                                </a:solidFill>
                                <a:latin typeface="Cambria Math" panose="02040503050406030204" pitchFamily="18" charset="0"/>
                                <a:ea typeface="Cambria Math" panose="02040503050406030204" pitchFamily="18" charset="0"/>
                              </a:rPr>
                              <m:t>𝑧</m:t>
                            </m:r>
                          </m:e>
                        </m:d>
                      </m:oMath>
                    </m:oMathPara>
                  </a14:m>
                  <a:endParaRPr lang="en-US" sz="32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19460" y="3149025"/>
                  <a:ext cx="2565126" cy="584775"/>
                </a:xfrm>
                <a:prstGeom prst="rect">
                  <a:avLst/>
                </a:prstGeom>
                <a:blipFill rotWithShape="0">
                  <a:blip r:embed="rId11"/>
                  <a:stretch>
                    <a:fillRect/>
                  </a:stretch>
                </a:blipFill>
              </p:spPr>
              <p:txBody>
                <a:bodyPr/>
                <a:lstStyle/>
                <a:p>
                  <a:r>
                    <a:rPr lang="en-US">
                      <a:noFill/>
                    </a:rPr>
                    <a:t> </a:t>
                  </a:r>
                </a:p>
              </p:txBody>
            </p:sp>
          </mc:Fallback>
        </mc:AlternateContent>
        <p:sp>
          <p:nvSpPr>
            <p:cNvPr id="11" name="TextBox 10"/>
            <p:cNvSpPr txBox="1"/>
            <p:nvPr/>
          </p:nvSpPr>
          <p:spPr>
            <a:xfrm>
              <a:off x="4219460" y="2510449"/>
              <a:ext cx="5648543" cy="738664"/>
            </a:xfrm>
            <a:prstGeom prst="rect">
              <a:avLst/>
            </a:prstGeom>
            <a:noFill/>
          </p:spPr>
          <p:txBody>
            <a:bodyPr wrap="square" rtlCol="0">
              <a:spAutoFit/>
            </a:bodyPr>
            <a:lstStyle/>
            <a:p>
              <a:pPr fontAlgn="base">
                <a:spcBef>
                  <a:spcPct val="0"/>
                </a:spcBef>
                <a:spcAft>
                  <a:spcPct val="0"/>
                </a:spcAft>
                <a:defRPr/>
              </a:pPr>
              <a:r>
                <a:rPr lang="it-IT"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 costant factor is applied to the current of the beam, which depends with respect to the position along the LEBT.  </a:t>
              </a:r>
            </a:p>
            <a:p>
              <a:pPr fontAlgn="base">
                <a:spcBef>
                  <a:spcPct val="0"/>
                </a:spcBef>
                <a:spcAft>
                  <a:spcPct val="0"/>
                </a:spcAft>
                <a:defRPr/>
              </a:pPr>
              <a:r>
                <a:rPr lang="it-IT"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endPar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2" name="TextBox 11"/>
            <p:cNvSpPr txBox="1"/>
            <p:nvPr/>
          </p:nvSpPr>
          <p:spPr>
            <a:xfrm>
              <a:off x="5228019" y="3752127"/>
              <a:ext cx="4077749" cy="369332"/>
            </a:xfrm>
            <a:prstGeom prst="rect">
              <a:avLst/>
            </a:prstGeom>
            <a:noFill/>
          </p:spPr>
          <p:txBody>
            <a:bodyPr wrap="square" rtlCol="0">
              <a:spAutoFit/>
            </a:bodyPr>
            <a:lstStyle/>
            <a:p>
              <a:pPr fontAlgn="base">
                <a:spcBef>
                  <a:spcPct val="0"/>
                </a:spcBef>
                <a:spcAft>
                  <a:spcPct val="0"/>
                </a:spcAft>
                <a:defRPr/>
              </a:pPr>
              <a:r>
                <a:rPr lang="it-IT"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Software used: TraceWin (s-code)</a:t>
              </a:r>
              <a:endParaRPr 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TextBox 5"/>
            <p:cNvSpPr txBox="1"/>
            <p:nvPr/>
          </p:nvSpPr>
          <p:spPr>
            <a:xfrm>
              <a:off x="1522071" y="2510449"/>
              <a:ext cx="1388962" cy="307777"/>
            </a:xfrm>
            <a:prstGeom prst="rect">
              <a:avLst/>
            </a:prstGeom>
            <a:noFill/>
          </p:spPr>
          <p:txBody>
            <a:bodyPr wrap="square" rtlCol="0">
              <a:spAutoFit/>
            </a:bodyPr>
            <a:lstStyle/>
            <a:p>
              <a:pPr fontAlgn="base">
                <a:spcBef>
                  <a:spcPct val="0"/>
                </a:spcBef>
                <a:spcAft>
                  <a:spcPct val="0"/>
                </a:spcAft>
                <a:defRPr/>
              </a:pPr>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SOL1</a:t>
              </a:r>
            </a:p>
          </p:txBody>
        </p:sp>
        <p:sp>
          <p:nvSpPr>
            <p:cNvPr id="14" name="TextBox 13"/>
            <p:cNvSpPr txBox="1"/>
            <p:nvPr/>
          </p:nvSpPr>
          <p:spPr>
            <a:xfrm>
              <a:off x="2280331" y="2505392"/>
              <a:ext cx="1388962" cy="307777"/>
            </a:xfrm>
            <a:prstGeom prst="rect">
              <a:avLst/>
            </a:prstGeom>
            <a:noFill/>
          </p:spPr>
          <p:txBody>
            <a:bodyPr wrap="square" rtlCol="0">
              <a:spAutoFit/>
            </a:bodyPr>
            <a:lstStyle/>
            <a:p>
              <a:pPr fontAlgn="base">
                <a:spcBef>
                  <a:spcPct val="0"/>
                </a:spcBef>
                <a:spcAft>
                  <a:spcPct val="0"/>
                </a:spcAft>
                <a:defRPr/>
              </a:pPr>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SOL2</a:t>
              </a:r>
            </a:p>
          </p:txBody>
        </p:sp>
        <p:sp>
          <p:nvSpPr>
            <p:cNvPr id="15" name="TextBox 14"/>
            <p:cNvSpPr txBox="1"/>
            <p:nvPr/>
          </p:nvSpPr>
          <p:spPr>
            <a:xfrm>
              <a:off x="2053634" y="2841248"/>
              <a:ext cx="1388962" cy="307777"/>
            </a:xfrm>
            <a:prstGeom prst="rect">
              <a:avLst/>
            </a:prstGeom>
            <a:noFill/>
          </p:spPr>
          <p:txBody>
            <a:bodyPr wrap="square" rtlCol="0">
              <a:spAutoFit/>
            </a:bodyPr>
            <a:lstStyle/>
            <a:p>
              <a:pPr fontAlgn="base">
                <a:spcBef>
                  <a:spcPct val="0"/>
                </a:spcBef>
                <a:spcAft>
                  <a:spcPct val="0"/>
                </a:spcAft>
                <a:defRPr/>
              </a:pPr>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Injection cone</a:t>
              </a:r>
            </a:p>
          </p:txBody>
        </p:sp>
      </p:grpSp>
    </p:spTree>
    <p:extLst>
      <p:ext uri="{BB962C8B-B14F-4D97-AF65-F5344CB8AC3E}">
        <p14:creationId xmlns:p14="http://schemas.microsoft.com/office/powerpoint/2010/main" val="1633119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o 12">
            <a:extLst>
              <a:ext uri="{FF2B5EF4-FFF2-40B4-BE49-F238E27FC236}">
                <a16:creationId xmlns:a16="http://schemas.microsoft.com/office/drawing/2014/main" id="{5E6C6870-566C-460E-9905-BF5B45CADA81}"/>
              </a:ext>
            </a:extLst>
          </p:cNvPr>
          <p:cNvGrpSpPr/>
          <p:nvPr/>
        </p:nvGrpSpPr>
        <p:grpSpPr>
          <a:xfrm>
            <a:off x="2214871" y="1511245"/>
            <a:ext cx="7785680" cy="3020777"/>
            <a:chOff x="2214871" y="1511245"/>
            <a:chExt cx="7785680" cy="3020777"/>
          </a:xfrm>
        </p:grpSpPr>
        <p:pic>
          <p:nvPicPr>
            <p:cNvPr id="5" name="Picture 4"/>
            <p:cNvPicPr>
              <a:picLocks noChangeAspect="1"/>
            </p:cNvPicPr>
            <p:nvPr/>
          </p:nvPicPr>
          <p:blipFill>
            <a:blip r:embed="rId2"/>
            <a:stretch>
              <a:fillRect/>
            </a:stretch>
          </p:blipFill>
          <p:spPr>
            <a:xfrm>
              <a:off x="2214871" y="1511245"/>
              <a:ext cx="6873524" cy="3020777"/>
            </a:xfrm>
            <a:prstGeom prst="rect">
              <a:avLst/>
            </a:prstGeom>
          </p:spPr>
        </p:pic>
        <p:sp>
          <p:nvSpPr>
            <p:cNvPr id="11" name="CasellaDiTesto 10">
              <a:extLst>
                <a:ext uri="{FF2B5EF4-FFF2-40B4-BE49-F238E27FC236}">
                  <a16:creationId xmlns:a16="http://schemas.microsoft.com/office/drawing/2014/main" id="{2FF93370-2C3E-483A-8D6D-EFBA91D9CBBF}"/>
                </a:ext>
              </a:extLst>
            </p:cNvPr>
            <p:cNvSpPr txBox="1"/>
            <p:nvPr/>
          </p:nvSpPr>
          <p:spPr>
            <a:xfrm>
              <a:off x="8853597" y="2345179"/>
              <a:ext cx="829907" cy="307777"/>
            </a:xfrm>
            <a:prstGeom prst="rect">
              <a:avLst/>
            </a:prstGeom>
            <a:solidFill>
              <a:schemeClr val="bg1"/>
            </a:solidFill>
          </p:spPr>
          <p:txBody>
            <a:bodyPr wrap="none" rtlCol="0">
              <a:spAutoFit/>
            </a:bodyPr>
            <a:lstStyle/>
            <a:p>
              <a:r>
                <a:rPr lang="en-US" sz="1400" dirty="0">
                  <a:solidFill>
                    <a:schemeClr val="bg2">
                      <a:lumMod val="50000"/>
                    </a:schemeClr>
                  </a:solidFill>
                </a:rPr>
                <a:t>Measure</a:t>
              </a:r>
            </a:p>
          </p:txBody>
        </p:sp>
        <p:sp>
          <p:nvSpPr>
            <p:cNvPr id="12" name="CasellaDiTesto 11">
              <a:extLst>
                <a:ext uri="{FF2B5EF4-FFF2-40B4-BE49-F238E27FC236}">
                  <a16:creationId xmlns:a16="http://schemas.microsoft.com/office/drawing/2014/main" id="{ECB82457-0818-4C29-8C12-61012DE1321D}"/>
                </a:ext>
              </a:extLst>
            </p:cNvPr>
            <p:cNvSpPr txBox="1"/>
            <p:nvPr/>
          </p:nvSpPr>
          <p:spPr>
            <a:xfrm>
              <a:off x="9036889" y="2831354"/>
              <a:ext cx="963662" cy="307777"/>
            </a:xfrm>
            <a:prstGeom prst="rect">
              <a:avLst/>
            </a:prstGeom>
            <a:solidFill>
              <a:schemeClr val="bg1"/>
            </a:solidFill>
          </p:spPr>
          <p:txBody>
            <a:bodyPr wrap="none" rtlCol="0">
              <a:spAutoFit/>
            </a:bodyPr>
            <a:lstStyle/>
            <a:p>
              <a:r>
                <a:rPr lang="en-US" sz="1400" dirty="0">
                  <a:solidFill>
                    <a:schemeClr val="bg2">
                      <a:lumMod val="50000"/>
                    </a:schemeClr>
                  </a:solidFill>
                </a:rPr>
                <a:t>Simulation</a:t>
              </a:r>
            </a:p>
          </p:txBody>
        </p:sp>
      </p:grpSp>
      <p:sp>
        <p:nvSpPr>
          <p:cNvPr id="2" name="Title 1"/>
          <p:cNvSpPr>
            <a:spLocks noGrp="1"/>
          </p:cNvSpPr>
          <p:nvPr>
            <p:ph type="title" idx="4294967295"/>
          </p:nvPr>
        </p:nvSpPr>
        <p:spPr>
          <a:xfrm>
            <a:off x="782595" y="201294"/>
            <a:ext cx="10515600" cy="714267"/>
          </a:xfrm>
          <a:prstGeom prst="rect">
            <a:avLst/>
          </a:prstGeom>
        </p:spPr>
        <p:txBody>
          <a:bodyPr/>
          <a:lstStyle/>
          <a:p>
            <a:r>
              <a:rPr lang="en-US" b="1" dirty="0">
                <a:solidFill>
                  <a:schemeClr val="accent1"/>
                </a:solidFill>
              </a:rPr>
              <a:t>Measurement of the profiles (Wire scanner)</a:t>
            </a:r>
          </a:p>
        </p:txBody>
      </p:sp>
      <p:sp>
        <p:nvSpPr>
          <p:cNvPr id="3" name="Content Placeholder 2"/>
          <p:cNvSpPr>
            <a:spLocks noGrp="1"/>
          </p:cNvSpPr>
          <p:nvPr>
            <p:ph idx="4294967295"/>
          </p:nvPr>
        </p:nvSpPr>
        <p:spPr>
          <a:xfrm>
            <a:off x="265671" y="995417"/>
            <a:ext cx="10958384" cy="4351338"/>
          </a:xfrm>
          <a:prstGeom prst="rect">
            <a:avLst/>
          </a:prstGeom>
        </p:spPr>
        <p:txBody>
          <a:bodyPr/>
          <a:lstStyle/>
          <a:p>
            <a:pPr marL="342900" indent="-342900">
              <a:buFont typeface="+mj-lt"/>
              <a:buAutoNum type="arabicPeriod"/>
            </a:pPr>
            <a:r>
              <a:rPr lang="en-US" dirty="0"/>
              <a:t>Sol1 = 135, Sol2 = 160. RFQ voltages 74-70-66- kV, 22 mA from the RFQ</a:t>
            </a:r>
          </a:p>
        </p:txBody>
      </p:sp>
      <p:pic>
        <p:nvPicPr>
          <p:cNvPr id="6" name="Picture 4">
            <a:extLst>
              <a:ext uri="{FF2B5EF4-FFF2-40B4-BE49-F238E27FC236}">
                <a16:creationId xmlns:a16="http://schemas.microsoft.com/office/drawing/2014/main" id="{BB4C02D3-4D00-497B-B0FC-8F070ADE39F2}"/>
              </a:ext>
            </a:extLst>
          </p:cNvPr>
          <p:cNvPicPr>
            <a:picLocks noChangeAspect="1"/>
          </p:cNvPicPr>
          <p:nvPr/>
        </p:nvPicPr>
        <p:blipFill rotWithShape="1">
          <a:blip r:embed="rId3"/>
          <a:srcRect b="49196"/>
          <a:stretch/>
        </p:blipFill>
        <p:spPr>
          <a:xfrm>
            <a:off x="3513740" y="4676231"/>
            <a:ext cx="7553644" cy="1941613"/>
          </a:xfrm>
          <a:prstGeom prst="rect">
            <a:avLst/>
          </a:prstGeom>
        </p:spPr>
      </p:pic>
      <p:cxnSp>
        <p:nvCxnSpPr>
          <p:cNvPr id="8" name="Connettore 2 7">
            <a:extLst>
              <a:ext uri="{FF2B5EF4-FFF2-40B4-BE49-F238E27FC236}">
                <a16:creationId xmlns:a16="http://schemas.microsoft.com/office/drawing/2014/main" id="{A18A105B-9CB1-40B5-AE48-F3A5C29835A2}"/>
              </a:ext>
            </a:extLst>
          </p:cNvPr>
          <p:cNvCxnSpPr>
            <a:cxnSpLocks/>
          </p:cNvCxnSpPr>
          <p:nvPr/>
        </p:nvCxnSpPr>
        <p:spPr>
          <a:xfrm>
            <a:off x="6096000" y="4102443"/>
            <a:ext cx="3587504" cy="1388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3489C544-23C2-48BA-B059-304DC253F791}"/>
              </a:ext>
            </a:extLst>
          </p:cNvPr>
          <p:cNvSpPr txBox="1"/>
          <p:nvPr/>
        </p:nvSpPr>
        <p:spPr>
          <a:xfrm rot="16200000">
            <a:off x="1505863" y="2499149"/>
            <a:ext cx="1048685" cy="369332"/>
          </a:xfrm>
          <a:prstGeom prst="rect">
            <a:avLst/>
          </a:prstGeom>
          <a:noFill/>
        </p:spPr>
        <p:txBody>
          <a:bodyPr wrap="none" rtlCol="0">
            <a:spAutoFit/>
          </a:bodyPr>
          <a:lstStyle/>
          <a:p>
            <a:r>
              <a:rPr lang="en-US" dirty="0"/>
              <a:t>RMS SIZE</a:t>
            </a:r>
          </a:p>
        </p:txBody>
      </p:sp>
      <p:sp>
        <p:nvSpPr>
          <p:cNvPr id="14" name="CasellaDiTesto 13">
            <a:extLst>
              <a:ext uri="{FF2B5EF4-FFF2-40B4-BE49-F238E27FC236}">
                <a16:creationId xmlns:a16="http://schemas.microsoft.com/office/drawing/2014/main" id="{CD8AB217-28B3-47F6-B8F8-068A21229C9F}"/>
              </a:ext>
            </a:extLst>
          </p:cNvPr>
          <p:cNvSpPr txBox="1"/>
          <p:nvPr/>
        </p:nvSpPr>
        <p:spPr>
          <a:xfrm>
            <a:off x="3311611" y="6472040"/>
            <a:ext cx="972895" cy="369332"/>
          </a:xfrm>
          <a:prstGeom prst="rect">
            <a:avLst/>
          </a:prstGeom>
          <a:noFill/>
        </p:spPr>
        <p:txBody>
          <a:bodyPr wrap="none" rtlCol="0">
            <a:spAutoFit/>
          </a:bodyPr>
          <a:lstStyle/>
          <a:p>
            <a:r>
              <a:rPr lang="en-US" dirty="0"/>
              <a:t>RFQ Out</a:t>
            </a:r>
          </a:p>
        </p:txBody>
      </p:sp>
      <p:sp>
        <p:nvSpPr>
          <p:cNvPr id="15" name="CasellaDiTesto 14">
            <a:extLst>
              <a:ext uri="{FF2B5EF4-FFF2-40B4-BE49-F238E27FC236}">
                <a16:creationId xmlns:a16="http://schemas.microsoft.com/office/drawing/2014/main" id="{AB9BF586-00F6-418A-A840-2343AFB2D603}"/>
              </a:ext>
            </a:extLst>
          </p:cNvPr>
          <p:cNvSpPr txBox="1"/>
          <p:nvPr/>
        </p:nvSpPr>
        <p:spPr>
          <a:xfrm>
            <a:off x="10783065" y="6392721"/>
            <a:ext cx="668773" cy="369332"/>
          </a:xfrm>
          <a:prstGeom prst="rect">
            <a:avLst/>
          </a:prstGeom>
          <a:noFill/>
        </p:spPr>
        <p:txBody>
          <a:bodyPr wrap="none" rtlCol="0">
            <a:spAutoFit/>
          </a:bodyPr>
          <a:lstStyle/>
          <a:p>
            <a:r>
              <a:rPr lang="en-US" dirty="0"/>
              <a:t>LPBD</a:t>
            </a:r>
          </a:p>
        </p:txBody>
      </p:sp>
      <p:sp>
        <p:nvSpPr>
          <p:cNvPr id="16" name="Rettangolo 15">
            <a:extLst>
              <a:ext uri="{FF2B5EF4-FFF2-40B4-BE49-F238E27FC236}">
                <a16:creationId xmlns:a16="http://schemas.microsoft.com/office/drawing/2014/main" id="{2CE77B70-6FA1-4E2A-AD4F-5B2B24D061EA}"/>
              </a:ext>
            </a:extLst>
          </p:cNvPr>
          <p:cNvSpPr/>
          <p:nvPr/>
        </p:nvSpPr>
        <p:spPr>
          <a:xfrm>
            <a:off x="8093993" y="2255108"/>
            <a:ext cx="1661666" cy="5251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54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8786" name="Picture 1">
            <a:extLst>
              <a:ext uri="{FF2B5EF4-FFF2-40B4-BE49-F238E27FC236}">
                <a16:creationId xmlns:a16="http://schemas.microsoft.com/office/drawing/2014/main" id="{7A4BAF38-4287-4F31-A064-D13AF01A2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185864"/>
            <a:ext cx="87249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6BFB9A42-A5BC-4F15-85E6-49FB0C81D4F7}"/>
              </a:ext>
            </a:extLst>
          </p:cNvPr>
          <p:cNvSpPr>
            <a:spLocks noGrp="1" noChangeArrowheads="1"/>
          </p:cNvSpPr>
          <p:nvPr>
            <p:ph type="title" idx="4294967295"/>
          </p:nvPr>
        </p:nvSpPr>
        <p:spPr>
          <a:xfrm>
            <a:off x="2100263" y="500063"/>
            <a:ext cx="8420100" cy="449262"/>
          </a:xfrm>
          <a:prstGeom prst="rect">
            <a:avLst/>
          </a:prstGeom>
        </p:spPr>
        <p:txBody>
          <a:bodyPr vert="horz" lIns="91440" tIns="45720" rIns="91440" bIns="45720" rtlCol="0" anchor="ctr">
            <a:normAutofit/>
          </a:bodyPr>
          <a:lstStyle/>
          <a:p>
            <a:pPr eaLnBrk="1" hangingPunct="1">
              <a:defRPr/>
            </a:pPr>
            <a:r>
              <a:rPr lang="en-US" sz="2400" kern="0" dirty="0"/>
              <a:t>Acceptance increase in the accelerator part</a:t>
            </a:r>
            <a:endParaRPr lang="it-IT" sz="2400" kern="0" dirty="0"/>
          </a:p>
        </p:txBody>
      </p:sp>
      <p:sp>
        <p:nvSpPr>
          <p:cNvPr id="2678788" name="Text Box 8">
            <a:extLst>
              <a:ext uri="{FF2B5EF4-FFF2-40B4-BE49-F238E27FC236}">
                <a16:creationId xmlns:a16="http://schemas.microsoft.com/office/drawing/2014/main" id="{CCF76B44-FDB1-46A1-BC97-BD7A8C6C3FFB}"/>
              </a:ext>
            </a:extLst>
          </p:cNvPr>
          <p:cNvSpPr txBox="1">
            <a:spLocks noChangeArrowheads="1"/>
          </p:cNvSpPr>
          <p:nvPr/>
        </p:nvSpPr>
        <p:spPr bwMode="auto">
          <a:xfrm>
            <a:off x="2155825" y="5988051"/>
            <a:ext cx="3849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800">
                <a:latin typeface="Calibri" panose="020F0502020204030204" pitchFamily="34" charset="0"/>
              </a:rPr>
              <a:t>Shaper                 GB               Accelerator</a:t>
            </a:r>
            <a:endParaRPr lang="it-IT" altLang="it-IT" sz="1800">
              <a:latin typeface="Calibri" panose="020F0502020204030204" pitchFamily="34" charset="0"/>
            </a:endParaRPr>
          </a:p>
        </p:txBody>
      </p:sp>
      <p:sp>
        <p:nvSpPr>
          <p:cNvPr id="2678789" name="Line 6">
            <a:extLst>
              <a:ext uri="{FF2B5EF4-FFF2-40B4-BE49-F238E27FC236}">
                <a16:creationId xmlns:a16="http://schemas.microsoft.com/office/drawing/2014/main" id="{7CD97A6B-1B76-47CE-8D22-A555BB489AD2}"/>
              </a:ext>
            </a:extLst>
          </p:cNvPr>
          <p:cNvSpPr>
            <a:spLocks noChangeShapeType="1"/>
          </p:cNvSpPr>
          <p:nvPr/>
        </p:nvSpPr>
        <p:spPr bwMode="auto">
          <a:xfrm flipH="1" flipV="1">
            <a:off x="3581400" y="1173164"/>
            <a:ext cx="0" cy="5164137"/>
          </a:xfrm>
          <a:prstGeom prst="line">
            <a:avLst/>
          </a:prstGeom>
          <a:noFill/>
          <a:ln w="2540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78790" name="Line 7">
            <a:extLst>
              <a:ext uri="{FF2B5EF4-FFF2-40B4-BE49-F238E27FC236}">
                <a16:creationId xmlns:a16="http://schemas.microsoft.com/office/drawing/2014/main" id="{73CF98CD-A225-4A5A-B96E-A79594AB135F}"/>
              </a:ext>
            </a:extLst>
          </p:cNvPr>
          <p:cNvSpPr>
            <a:spLocks noChangeShapeType="1"/>
          </p:cNvSpPr>
          <p:nvPr/>
        </p:nvSpPr>
        <p:spPr bwMode="auto">
          <a:xfrm flipH="1" flipV="1">
            <a:off x="4743450" y="1054100"/>
            <a:ext cx="14288" cy="5321300"/>
          </a:xfrm>
          <a:prstGeom prst="line">
            <a:avLst/>
          </a:prstGeom>
          <a:noFill/>
          <a:ln w="2540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78791" name="Line 7">
            <a:extLst>
              <a:ext uri="{FF2B5EF4-FFF2-40B4-BE49-F238E27FC236}">
                <a16:creationId xmlns:a16="http://schemas.microsoft.com/office/drawing/2014/main" id="{C7A4845D-1D64-4A02-910B-4C595B244E05}"/>
              </a:ext>
            </a:extLst>
          </p:cNvPr>
          <p:cNvSpPr>
            <a:spLocks noChangeShapeType="1"/>
          </p:cNvSpPr>
          <p:nvPr/>
        </p:nvSpPr>
        <p:spPr bwMode="auto">
          <a:xfrm flipV="1">
            <a:off x="4783139" y="4438650"/>
            <a:ext cx="1476375"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792" name="Text Box 8">
            <a:extLst>
              <a:ext uri="{FF2B5EF4-FFF2-40B4-BE49-F238E27FC236}">
                <a16:creationId xmlns:a16="http://schemas.microsoft.com/office/drawing/2014/main" id="{222F9D0D-EE00-4EFE-A823-A890241C17AB}"/>
              </a:ext>
            </a:extLst>
          </p:cNvPr>
          <p:cNvSpPr txBox="1">
            <a:spLocks noChangeArrowheads="1"/>
          </p:cNvSpPr>
          <p:nvPr/>
        </p:nvSpPr>
        <p:spPr bwMode="auto">
          <a:xfrm>
            <a:off x="6288089" y="4448176"/>
            <a:ext cx="12089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3200" b="1">
                <a:solidFill>
                  <a:srgbClr val="FF0000"/>
                </a:solidFill>
                <a:latin typeface="Arial" panose="020B0604020202020204" pitchFamily="34" charset="0"/>
              </a:rPr>
              <a:t>5 </a:t>
            </a:r>
            <a:r>
              <a:rPr lang="it-IT" altLang="it-IT" sz="3200" b="1">
                <a:solidFill>
                  <a:srgbClr val="FF0000"/>
                </a:solidFill>
                <a:latin typeface="Symbol" panose="05050102010706020507" pitchFamily="18" charset="2"/>
              </a:rPr>
              <a:t>e</a:t>
            </a:r>
            <a:r>
              <a:rPr lang="it-IT" altLang="it-IT" sz="3200" b="1" baseline="-25000">
                <a:solidFill>
                  <a:srgbClr val="FF0000"/>
                </a:solidFill>
                <a:latin typeface="Arial" panose="020B0604020202020204" pitchFamily="34" charset="0"/>
              </a:rPr>
              <a:t>rms</a:t>
            </a:r>
          </a:p>
        </p:txBody>
      </p:sp>
      <p:sp>
        <p:nvSpPr>
          <p:cNvPr id="9" name="Rectangle 3">
            <a:extLst>
              <a:ext uri="{FF2B5EF4-FFF2-40B4-BE49-F238E27FC236}">
                <a16:creationId xmlns:a16="http://schemas.microsoft.com/office/drawing/2014/main" id="{3994C58C-D38E-4D5A-B351-C9BF6578D75B}"/>
              </a:ext>
            </a:extLst>
          </p:cNvPr>
          <p:cNvSpPr txBox="1">
            <a:spLocks noChangeArrowheads="1"/>
          </p:cNvSpPr>
          <p:nvPr/>
        </p:nvSpPr>
        <p:spPr>
          <a:xfrm>
            <a:off x="8090853" y="500063"/>
            <a:ext cx="3104198" cy="914400"/>
          </a:xfrm>
          <a:prstGeom prst="rect">
            <a:avLst/>
          </a:prstGeom>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it-IT" sz="2800" b="1">
                <a:solidFill>
                  <a:srgbClr val="FF0000"/>
                </a:solidFill>
              </a:rPr>
              <a:t>IFMIF RFQ design</a:t>
            </a:r>
            <a:endParaRPr lang="it-IT" altLang="it-IT" sz="2800" b="1" dirty="0">
              <a:solidFill>
                <a:srgbClr val="FF0000"/>
              </a:solidFill>
            </a:endParaRPr>
          </a:p>
        </p:txBody>
      </p:sp>
      <p:pic>
        <p:nvPicPr>
          <p:cNvPr id="10" name="Immagine 9">
            <a:extLst>
              <a:ext uri="{FF2B5EF4-FFF2-40B4-BE49-F238E27FC236}">
                <a16:creationId xmlns:a16="http://schemas.microsoft.com/office/drawing/2014/main" id="{C1372D87-11E7-4FF4-B43A-E661AE4733E8}"/>
              </a:ext>
            </a:extLst>
          </p:cNvPr>
          <p:cNvPicPr>
            <a:picLocks noChangeAspect="1"/>
          </p:cNvPicPr>
          <p:nvPr/>
        </p:nvPicPr>
        <p:blipFill>
          <a:blip r:embed="rId4"/>
          <a:stretch>
            <a:fillRect/>
          </a:stretch>
        </p:blipFill>
        <p:spPr>
          <a:xfrm>
            <a:off x="6005513" y="1653179"/>
            <a:ext cx="1007438" cy="646800"/>
          </a:xfrm>
          <a:prstGeom prst="rect">
            <a:avLst/>
          </a:prstGeom>
        </p:spPr>
      </p:pic>
      <p:pic>
        <p:nvPicPr>
          <p:cNvPr id="11" name="Picture 3">
            <a:extLst>
              <a:ext uri="{FF2B5EF4-FFF2-40B4-BE49-F238E27FC236}">
                <a16:creationId xmlns:a16="http://schemas.microsoft.com/office/drawing/2014/main" id="{B9D251F8-799E-477A-BCB8-0726133F1F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6431" y="3360491"/>
            <a:ext cx="1664493" cy="83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0292" name="Picture 4">
            <a:extLst>
              <a:ext uri="{FF2B5EF4-FFF2-40B4-BE49-F238E27FC236}">
                <a16:creationId xmlns:a16="http://schemas.microsoft.com/office/drawing/2014/main" id="{A504FD66-C0EC-4541-80B4-2E942D063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222250"/>
            <a:ext cx="5999163"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0293" name="Picture 5">
            <a:extLst>
              <a:ext uri="{FF2B5EF4-FFF2-40B4-BE49-F238E27FC236}">
                <a16:creationId xmlns:a16="http://schemas.microsoft.com/office/drawing/2014/main" id="{73699162-07F6-48A4-97B8-21C3A3632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2219325"/>
            <a:ext cx="59309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0294" name="Picture 6">
            <a:extLst>
              <a:ext uri="{FF2B5EF4-FFF2-40B4-BE49-F238E27FC236}">
                <a16:creationId xmlns:a16="http://schemas.microsoft.com/office/drawing/2014/main" id="{970920A6-1F9A-44EF-993D-A3CB33CB06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738" y="4114801"/>
            <a:ext cx="5924550"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00295" name="Text Box 11">
            <a:extLst>
              <a:ext uri="{FF2B5EF4-FFF2-40B4-BE49-F238E27FC236}">
                <a16:creationId xmlns:a16="http://schemas.microsoft.com/office/drawing/2014/main" id="{08561FBC-904B-4160-82DA-A7CF7B3961D9}"/>
              </a:ext>
            </a:extLst>
          </p:cNvPr>
          <p:cNvSpPr txBox="1">
            <a:spLocks noChangeArrowheads="1"/>
          </p:cNvSpPr>
          <p:nvPr/>
        </p:nvSpPr>
        <p:spPr bwMode="auto">
          <a:xfrm>
            <a:off x="5224464" y="642939"/>
            <a:ext cx="1597025"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400">
                <a:latin typeface="Arial" panose="020B0604020202020204" pitchFamily="34" charset="0"/>
              </a:rPr>
              <a:t>Integral 0.96 mA</a:t>
            </a:r>
            <a:r>
              <a:rPr lang="it-IT" altLang="it-IT" sz="3200">
                <a:latin typeface="Arial" panose="020B0604020202020204" pitchFamily="34" charset="0"/>
              </a:rPr>
              <a:t> </a:t>
            </a:r>
          </a:p>
        </p:txBody>
      </p:sp>
      <p:sp>
        <p:nvSpPr>
          <p:cNvPr id="2700296" name="Text Box 12">
            <a:extLst>
              <a:ext uri="{FF2B5EF4-FFF2-40B4-BE49-F238E27FC236}">
                <a16:creationId xmlns:a16="http://schemas.microsoft.com/office/drawing/2014/main" id="{87EDB69E-04CA-4DD3-8608-A63B885B901A}"/>
              </a:ext>
            </a:extLst>
          </p:cNvPr>
          <p:cNvSpPr txBox="1">
            <a:spLocks noChangeArrowheads="1"/>
          </p:cNvSpPr>
          <p:nvPr/>
        </p:nvSpPr>
        <p:spPr bwMode="auto">
          <a:xfrm>
            <a:off x="2819401" y="4443414"/>
            <a:ext cx="1897063"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400">
                <a:latin typeface="Arial" panose="020B0604020202020204" pitchFamily="34" charset="0"/>
              </a:rPr>
              <a:t>Integral 2.4 10^9 n/s</a:t>
            </a:r>
            <a:r>
              <a:rPr lang="it-IT" altLang="it-IT" sz="3200">
                <a:latin typeface="Arial" panose="020B0604020202020204" pitchFamily="34" charset="0"/>
              </a:rPr>
              <a:t> </a:t>
            </a:r>
          </a:p>
        </p:txBody>
      </p:sp>
      <p:sp>
        <p:nvSpPr>
          <p:cNvPr id="2700297" name="Text Box 13">
            <a:extLst>
              <a:ext uri="{FF2B5EF4-FFF2-40B4-BE49-F238E27FC236}">
                <a16:creationId xmlns:a16="http://schemas.microsoft.com/office/drawing/2014/main" id="{FC152A9B-1D2D-414D-8D3C-26023E0D3441}"/>
              </a:ext>
            </a:extLst>
          </p:cNvPr>
          <p:cNvSpPr txBox="1">
            <a:spLocks noChangeArrowheads="1"/>
          </p:cNvSpPr>
          <p:nvPr/>
        </p:nvSpPr>
        <p:spPr bwMode="auto">
          <a:xfrm>
            <a:off x="5295901" y="2757488"/>
            <a:ext cx="133667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400">
                <a:latin typeface="Arial" panose="020B0604020202020204" pitchFamily="34" charset="0"/>
              </a:rPr>
              <a:t>Integral 363 W</a:t>
            </a:r>
            <a:endParaRPr lang="it-IT" altLang="it-IT" sz="3200">
              <a:latin typeface="Arial" panose="020B0604020202020204" pitchFamily="34" charset="0"/>
            </a:endParaRPr>
          </a:p>
        </p:txBody>
      </p:sp>
      <p:sp>
        <p:nvSpPr>
          <p:cNvPr id="2700298" name="Text Box 14">
            <a:extLst>
              <a:ext uri="{FF2B5EF4-FFF2-40B4-BE49-F238E27FC236}">
                <a16:creationId xmlns:a16="http://schemas.microsoft.com/office/drawing/2014/main" id="{64A85B07-F369-4B8F-94F2-BE212C8A9BC5}"/>
              </a:ext>
            </a:extLst>
          </p:cNvPr>
          <p:cNvSpPr txBox="1">
            <a:spLocks noChangeArrowheads="1"/>
          </p:cNvSpPr>
          <p:nvPr/>
        </p:nvSpPr>
        <p:spPr bwMode="auto">
          <a:xfrm>
            <a:off x="6661151" y="6208714"/>
            <a:ext cx="3375025" cy="314325"/>
          </a:xfrm>
          <a:prstGeom prst="rect">
            <a:avLst/>
          </a:prstGeom>
          <a:solidFill>
            <a:schemeClr val="bg1"/>
          </a:solidFill>
          <a:ln w="9525">
            <a:solidFill>
              <a:schemeClr val="tx1"/>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400">
                <a:latin typeface="Arial" panose="020B0604020202020204" pitchFamily="34" charset="0"/>
              </a:rPr>
              <a:t>WB distribution 0.25 mm mrad rms norm</a:t>
            </a:r>
          </a:p>
        </p:txBody>
      </p:sp>
      <p:sp>
        <p:nvSpPr>
          <p:cNvPr id="2700299" name="Rectangle 11">
            <a:extLst>
              <a:ext uri="{FF2B5EF4-FFF2-40B4-BE49-F238E27FC236}">
                <a16:creationId xmlns:a16="http://schemas.microsoft.com/office/drawing/2014/main" id="{FE983ABB-9FD3-4032-8D89-0C406106DF35}"/>
              </a:ext>
            </a:extLst>
          </p:cNvPr>
          <p:cNvSpPr>
            <a:spLocks noChangeArrowheads="1"/>
          </p:cNvSpPr>
          <p:nvPr/>
        </p:nvSpPr>
        <p:spPr bwMode="auto">
          <a:xfrm>
            <a:off x="7681914" y="304800"/>
            <a:ext cx="2624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3200" b="1">
                <a:solidFill>
                  <a:schemeClr val="accent2"/>
                </a:solidFill>
                <a:latin typeface="Arial" panose="020B0604020202020204" pitchFamily="34" charset="0"/>
              </a:defRPr>
            </a:lvl1pPr>
            <a:lvl2pPr algn="ctr">
              <a:defRPr sz="3200" b="1">
                <a:solidFill>
                  <a:schemeClr val="accent2"/>
                </a:solidFill>
                <a:latin typeface="Arial" panose="020B0604020202020204" pitchFamily="34" charset="0"/>
              </a:defRPr>
            </a:lvl2pPr>
            <a:lvl3pPr algn="ctr">
              <a:defRPr sz="3200" b="1">
                <a:solidFill>
                  <a:schemeClr val="accent2"/>
                </a:solidFill>
                <a:latin typeface="Arial" panose="020B0604020202020204" pitchFamily="34" charset="0"/>
              </a:defRPr>
            </a:lvl3pPr>
            <a:lvl4pPr algn="ctr">
              <a:defRPr sz="3200" b="1">
                <a:solidFill>
                  <a:schemeClr val="accent2"/>
                </a:solidFill>
                <a:latin typeface="Arial" panose="020B0604020202020204" pitchFamily="34" charset="0"/>
              </a:defRPr>
            </a:lvl4pPr>
            <a:lvl5pPr algn="ctr">
              <a:defRPr sz="3200" b="1">
                <a:solidFill>
                  <a:schemeClr val="accent2"/>
                </a:solidFill>
                <a:latin typeface="Arial" panose="020B0604020202020204" pitchFamily="34" charset="0"/>
              </a:defRPr>
            </a:lvl5pPr>
            <a:lvl6pPr marL="457200" algn="ctr" eaLnBrk="0" fontAlgn="base" hangingPunct="0">
              <a:spcBef>
                <a:spcPct val="0"/>
              </a:spcBef>
              <a:spcAft>
                <a:spcPct val="0"/>
              </a:spcAft>
              <a:defRPr sz="3200" b="1">
                <a:solidFill>
                  <a:schemeClr val="accent2"/>
                </a:solidFill>
                <a:latin typeface="Arial" panose="020B0604020202020204" pitchFamily="34" charset="0"/>
              </a:defRPr>
            </a:lvl6pPr>
            <a:lvl7pPr marL="914400" algn="ctr" eaLnBrk="0" fontAlgn="base" hangingPunct="0">
              <a:spcBef>
                <a:spcPct val="0"/>
              </a:spcBef>
              <a:spcAft>
                <a:spcPct val="0"/>
              </a:spcAft>
              <a:defRPr sz="3200" b="1">
                <a:solidFill>
                  <a:schemeClr val="accent2"/>
                </a:solidFill>
                <a:latin typeface="Arial" panose="020B0604020202020204" pitchFamily="34" charset="0"/>
              </a:defRPr>
            </a:lvl7pPr>
            <a:lvl8pPr marL="1371600" algn="ctr" eaLnBrk="0" fontAlgn="base" hangingPunct="0">
              <a:spcBef>
                <a:spcPct val="0"/>
              </a:spcBef>
              <a:spcAft>
                <a:spcPct val="0"/>
              </a:spcAft>
              <a:defRPr sz="3200" b="1">
                <a:solidFill>
                  <a:schemeClr val="accent2"/>
                </a:solidFill>
                <a:latin typeface="Arial" panose="020B0604020202020204" pitchFamily="34" charset="0"/>
              </a:defRPr>
            </a:lvl8pPr>
            <a:lvl9pPr marL="1828800" algn="ctr" eaLnBrk="0" fontAlgn="base" hangingPunct="0">
              <a:spcBef>
                <a:spcPct val="0"/>
              </a:spcBef>
              <a:spcAft>
                <a:spcPct val="0"/>
              </a:spcAft>
              <a:defRPr sz="3200" b="1">
                <a:solidFill>
                  <a:schemeClr val="accent2"/>
                </a:solidFill>
                <a:latin typeface="Arial" panose="020B0604020202020204" pitchFamily="34" charset="0"/>
              </a:defRPr>
            </a:lvl9pPr>
          </a:lstStyle>
          <a:p>
            <a:r>
              <a:rPr lang="it-IT" altLang="it-IT" sz="2800"/>
              <a:t>Beam losses</a:t>
            </a:r>
          </a:p>
        </p:txBody>
      </p:sp>
      <p:sp>
        <p:nvSpPr>
          <p:cNvPr id="2700300" name="Rectangle 12">
            <a:extLst>
              <a:ext uri="{FF2B5EF4-FFF2-40B4-BE49-F238E27FC236}">
                <a16:creationId xmlns:a16="http://schemas.microsoft.com/office/drawing/2014/main" id="{72D67B30-C49D-43ED-8889-1D3147D726C4}"/>
              </a:ext>
            </a:extLst>
          </p:cNvPr>
          <p:cNvSpPr>
            <a:spLocks noChangeArrowheads="1"/>
          </p:cNvSpPr>
          <p:nvPr/>
        </p:nvSpPr>
        <p:spPr bwMode="auto">
          <a:xfrm>
            <a:off x="7483812" y="1761332"/>
            <a:ext cx="3782678" cy="194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192088" indent="-192088">
              <a:spcBef>
                <a:spcPct val="20000"/>
              </a:spcBef>
              <a:buChar char="•"/>
              <a:defRPr sz="2000">
                <a:solidFill>
                  <a:schemeClr val="tx1"/>
                </a:solidFill>
                <a:latin typeface="Arial" panose="020B0604020202020204" pitchFamily="34" charset="0"/>
              </a:defRPr>
            </a:lvl1pPr>
            <a:lvl2pPr marL="569913" indent="-187325">
              <a:spcBef>
                <a:spcPct val="20000"/>
              </a:spcBef>
              <a:buChar char="–"/>
              <a:defRPr>
                <a:solidFill>
                  <a:schemeClr val="tx1"/>
                </a:solidFill>
                <a:latin typeface="Arial" panose="020B0604020202020204" pitchFamily="34" charset="0"/>
              </a:defRPr>
            </a:lvl2pPr>
            <a:lvl3pPr marL="954088" indent="-192088">
              <a:spcBef>
                <a:spcPct val="20000"/>
              </a:spcBef>
              <a:buChar char="•"/>
              <a:defRPr sz="1600">
                <a:solidFill>
                  <a:schemeClr val="tx1"/>
                </a:solidFill>
                <a:latin typeface="Arial" panose="020B0604020202020204" pitchFamily="34" charset="0"/>
              </a:defRPr>
            </a:lvl3pPr>
            <a:lvl4pPr marL="1331913" indent="-184150">
              <a:spcBef>
                <a:spcPct val="20000"/>
              </a:spcBef>
              <a:buChar char="–"/>
              <a:defRPr sz="1400">
                <a:solidFill>
                  <a:schemeClr val="tx1"/>
                </a:solidFill>
                <a:latin typeface="Arial" panose="020B0604020202020204" pitchFamily="34" charset="0"/>
              </a:defRPr>
            </a:lvl4pPr>
            <a:lvl5pPr marL="1716088" indent="-192088">
              <a:spcBef>
                <a:spcPct val="20000"/>
              </a:spcBef>
              <a:buChar char="•"/>
              <a:defRPr sz="1400">
                <a:solidFill>
                  <a:schemeClr val="tx1"/>
                </a:solidFill>
                <a:latin typeface="Arial" panose="020B0604020202020204" pitchFamily="34" charset="0"/>
              </a:defRPr>
            </a:lvl5pPr>
            <a:lvl6pPr marL="2173288" indent="-192088" eaLnBrk="0" fontAlgn="base" hangingPunct="0">
              <a:spcBef>
                <a:spcPct val="20000"/>
              </a:spcBef>
              <a:spcAft>
                <a:spcPct val="0"/>
              </a:spcAft>
              <a:buChar char="•"/>
              <a:defRPr sz="1400">
                <a:solidFill>
                  <a:schemeClr val="tx1"/>
                </a:solidFill>
                <a:latin typeface="Arial" panose="020B0604020202020204" pitchFamily="34" charset="0"/>
              </a:defRPr>
            </a:lvl6pPr>
            <a:lvl7pPr marL="2630488" indent="-192088" eaLnBrk="0" fontAlgn="base" hangingPunct="0">
              <a:spcBef>
                <a:spcPct val="20000"/>
              </a:spcBef>
              <a:spcAft>
                <a:spcPct val="0"/>
              </a:spcAft>
              <a:buChar char="•"/>
              <a:defRPr sz="1400">
                <a:solidFill>
                  <a:schemeClr val="tx1"/>
                </a:solidFill>
                <a:latin typeface="Arial" panose="020B0604020202020204" pitchFamily="34" charset="0"/>
              </a:defRPr>
            </a:lvl7pPr>
            <a:lvl8pPr marL="3087688" indent="-192088" eaLnBrk="0" fontAlgn="base" hangingPunct="0">
              <a:spcBef>
                <a:spcPct val="20000"/>
              </a:spcBef>
              <a:spcAft>
                <a:spcPct val="0"/>
              </a:spcAft>
              <a:buChar char="•"/>
              <a:defRPr sz="1400">
                <a:solidFill>
                  <a:schemeClr val="tx1"/>
                </a:solidFill>
                <a:latin typeface="Arial" panose="020B0604020202020204" pitchFamily="34" charset="0"/>
              </a:defRPr>
            </a:lvl8pPr>
            <a:lvl9pPr marL="3544888" indent="-192088" eaLnBrk="0" fontAlgn="base" hangingPunct="0">
              <a:spcBef>
                <a:spcPct val="20000"/>
              </a:spcBef>
              <a:spcAft>
                <a:spcPct val="0"/>
              </a:spcAft>
              <a:buChar char="•"/>
              <a:defRPr sz="1400">
                <a:solidFill>
                  <a:schemeClr val="tx1"/>
                </a:solidFill>
                <a:latin typeface="Arial" panose="020B0604020202020204" pitchFamily="34" charset="0"/>
              </a:defRPr>
            </a:lvl9pPr>
          </a:lstStyle>
          <a:p>
            <a:r>
              <a:rPr lang="en-US" altLang="it-IT" dirty="0"/>
              <a:t>To achieve Beam losses concentrated in the low energy part is very important since neutron production is proportional to Energy</a:t>
            </a:r>
            <a:r>
              <a:rPr lang="en-US" altLang="it-IT" baseline="30000" dirty="0"/>
              <a:t>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22" name="Rectangle 2">
            <a:extLst>
              <a:ext uri="{FF2B5EF4-FFF2-40B4-BE49-F238E27FC236}">
                <a16:creationId xmlns:a16="http://schemas.microsoft.com/office/drawing/2014/main" id="{25677C0B-B54C-4433-9AEF-F2765A2C766C}"/>
              </a:ext>
            </a:extLst>
          </p:cNvPr>
          <p:cNvSpPr>
            <a:spLocks noGrp="1" noChangeArrowheads="1"/>
          </p:cNvSpPr>
          <p:nvPr>
            <p:ph type="title" idx="4294967295"/>
          </p:nvPr>
        </p:nvSpPr>
        <p:spPr>
          <a:xfrm>
            <a:off x="1235366" y="146234"/>
            <a:ext cx="3359658" cy="914400"/>
          </a:xfrm>
          <a:prstGeom prst="rect">
            <a:avLst/>
          </a:prstGeom>
        </p:spPr>
        <p:txBody>
          <a:bodyPr/>
          <a:lstStyle/>
          <a:p>
            <a:r>
              <a:rPr lang="en-US" altLang="it-IT" dirty="0"/>
              <a:t>Error studies</a:t>
            </a:r>
          </a:p>
        </p:txBody>
      </p:sp>
      <p:sp>
        <p:nvSpPr>
          <p:cNvPr id="2693123" name="Rectangle 3">
            <a:extLst>
              <a:ext uri="{FF2B5EF4-FFF2-40B4-BE49-F238E27FC236}">
                <a16:creationId xmlns:a16="http://schemas.microsoft.com/office/drawing/2014/main" id="{571D2E8D-1198-46F8-B97F-7F0BA1B48F04}"/>
              </a:ext>
            </a:extLst>
          </p:cNvPr>
          <p:cNvSpPr>
            <a:spLocks noGrp="1" noChangeArrowheads="1"/>
          </p:cNvSpPr>
          <p:nvPr>
            <p:ph type="body" idx="4294967295"/>
          </p:nvPr>
        </p:nvSpPr>
        <p:spPr>
          <a:xfrm>
            <a:off x="1201737" y="1161111"/>
            <a:ext cx="4762500" cy="1805277"/>
          </a:xfrm>
          <a:prstGeom prst="rect">
            <a:avLst/>
          </a:prstGeom>
        </p:spPr>
        <p:txBody>
          <a:bodyPr>
            <a:normAutofit/>
          </a:bodyPr>
          <a:lstStyle/>
          <a:p>
            <a:r>
              <a:rPr lang="en-GB" altLang="it-IT" sz="1800" dirty="0"/>
              <a:t>The error study shows tolerances in beam alignment and electrode displacements of the order of 0.1 mm, while the RF field law has to be followed with an accuracy of 1-2%.</a:t>
            </a:r>
          </a:p>
          <a:p>
            <a:r>
              <a:rPr lang="en-GB" altLang="it-IT" sz="1800" dirty="0"/>
              <a:t>Example: displacement between two modules (9 modules) </a:t>
            </a:r>
            <a:endParaRPr lang="it-IT" altLang="it-IT" sz="1800" dirty="0"/>
          </a:p>
        </p:txBody>
      </p:sp>
      <p:sp>
        <p:nvSpPr>
          <p:cNvPr id="2693124" name="Rectangle 5">
            <a:extLst>
              <a:ext uri="{FF2B5EF4-FFF2-40B4-BE49-F238E27FC236}">
                <a16:creationId xmlns:a16="http://schemas.microsoft.com/office/drawing/2014/main" id="{4D192F2C-48C9-490A-9C0D-F95F1733B2C3}"/>
              </a:ext>
            </a:extLst>
          </p:cNvPr>
          <p:cNvSpPr>
            <a:spLocks noChangeArrowheads="1"/>
          </p:cNvSpPr>
          <p:nvPr/>
        </p:nvSpPr>
        <p:spPr bwMode="auto">
          <a:xfrm>
            <a:off x="1143001" y="2128552"/>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it-IT" altLang="it-IT" sz="3200">
              <a:latin typeface="Arial" panose="020B0604020202020204" pitchFamily="34" charset="0"/>
            </a:endParaRPr>
          </a:p>
        </p:txBody>
      </p:sp>
      <p:pic>
        <p:nvPicPr>
          <p:cNvPr id="2693125" name="Picture 16">
            <a:extLst>
              <a:ext uri="{FF2B5EF4-FFF2-40B4-BE49-F238E27FC236}">
                <a16:creationId xmlns:a16="http://schemas.microsoft.com/office/drawing/2014/main" id="{65C0CE6D-B50F-4B6B-8796-D2537F669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351" y="3217863"/>
            <a:ext cx="4525963"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126" name="Rectangle 6">
            <a:extLst>
              <a:ext uri="{FF2B5EF4-FFF2-40B4-BE49-F238E27FC236}">
                <a16:creationId xmlns:a16="http://schemas.microsoft.com/office/drawing/2014/main" id="{75B07F4F-5F50-409C-8D71-426ACE8E71DF}"/>
              </a:ext>
            </a:extLst>
          </p:cNvPr>
          <p:cNvSpPr>
            <a:spLocks noChangeArrowheads="1"/>
          </p:cNvSpPr>
          <p:nvPr/>
        </p:nvSpPr>
        <p:spPr bwMode="auto">
          <a:xfrm>
            <a:off x="1143000" y="6016625"/>
            <a:ext cx="990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400">
                <a:latin typeface="Times" panose="02020603050405020304" pitchFamily="18" charset="0"/>
                <a:ea typeface="Times New Roman" panose="02020603050405020304" pitchFamily="18" charset="0"/>
                <a:cs typeface="Times" panose="02020603050405020304" pitchFamily="18" charset="0"/>
              </a:rPr>
              <a:t>  Transmission and Power loss due to the segmentations applied with gaussian and waterbag input beam distribution.</a:t>
            </a:r>
            <a:r>
              <a:rPr lang="en-GB" altLang="it-IT" sz="1600" b="1">
                <a:solidFill>
                  <a:schemeClr val="accent2"/>
                </a:solidFill>
                <a:latin typeface="Times" panose="02020603050405020304" pitchFamily="18" charset="0"/>
                <a:ea typeface="Times New Roman" panose="02020603050405020304" pitchFamily="18" charset="0"/>
                <a:cs typeface="Times" panose="02020603050405020304" pitchFamily="18" charset="0"/>
              </a:rPr>
              <a:t>(TOUTATIS</a:t>
            </a:r>
            <a:r>
              <a:rPr lang="it-IT" altLang="it-IT" sz="1600">
                <a:latin typeface="Arial" panose="020B0604020202020204" pitchFamily="34" charset="0"/>
                <a:ea typeface="Times New Roman" panose="02020603050405020304" pitchFamily="18" charset="0"/>
                <a:cs typeface="Times" panose="02020603050405020304" pitchFamily="18" charset="0"/>
              </a:rPr>
              <a:t>)</a:t>
            </a:r>
            <a:endParaRPr lang="it-IT" altLang="it-IT" sz="3200">
              <a:ea typeface="Times New Roman" panose="02020603050405020304" pitchFamily="18" charset="0"/>
              <a:cs typeface="Times" panose="02020603050405020304" pitchFamily="18" charset="0"/>
            </a:endParaRPr>
          </a:p>
        </p:txBody>
      </p:sp>
      <p:pic>
        <p:nvPicPr>
          <p:cNvPr id="2693127" name="Picture 15">
            <a:extLst>
              <a:ext uri="{FF2B5EF4-FFF2-40B4-BE49-F238E27FC236}">
                <a16:creationId xmlns:a16="http://schemas.microsoft.com/office/drawing/2014/main" id="{E707D0D1-33CF-42EE-982A-ABA3956A0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89" y="3213100"/>
            <a:ext cx="4510087"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128" name="Picture 5">
            <a:extLst>
              <a:ext uri="{FF2B5EF4-FFF2-40B4-BE49-F238E27FC236}">
                <a16:creationId xmlns:a16="http://schemas.microsoft.com/office/drawing/2014/main" id="{A9A67230-9F3E-4926-8E01-42912BB4A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20" t="5196" r="2849" b="-1334"/>
          <a:stretch>
            <a:fillRect/>
          </a:stretch>
        </p:blipFill>
        <p:spPr bwMode="auto">
          <a:xfrm>
            <a:off x="6227764" y="504826"/>
            <a:ext cx="4619625"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0" y="18192"/>
            <a:ext cx="8420100" cy="914400"/>
          </a:xfrm>
        </p:spPr>
        <p:txBody>
          <a:bodyPr/>
          <a:lstStyle/>
          <a:p>
            <a:pPr>
              <a:defRPr/>
            </a:pPr>
            <a:r>
              <a:rPr lang="en-GB" dirty="0">
                <a:solidFill>
                  <a:schemeClr val="tx1"/>
                </a:solidFill>
              </a:rPr>
              <a:t>RFQ construction and installation</a:t>
            </a:r>
          </a:p>
        </p:txBody>
      </p:sp>
      <p:sp>
        <p:nvSpPr>
          <p:cNvPr id="6" name="Footer Placeholder 3"/>
          <p:cNvSpPr txBox="1">
            <a:spLocks/>
          </p:cNvSpPr>
          <p:nvPr/>
        </p:nvSpPr>
        <p:spPr>
          <a:xfrm>
            <a:off x="1847850" y="6524626"/>
            <a:ext cx="7632700" cy="333375"/>
          </a:xfrm>
          <a:prstGeom prst="rect">
            <a:avLst/>
          </a:prstGeom>
          <a:noFill/>
        </p:spPr>
        <p:txBody>
          <a:bodyPr/>
          <a:lstStyle>
            <a:defPPr>
              <a:defRPr lang="en-US"/>
            </a:defPPr>
            <a:lvl1pPr algn="l" rtl="0" eaLnBrk="0" fontAlgn="base" hangingPunct="0">
              <a:spcBef>
                <a:spcPct val="0"/>
              </a:spcBef>
              <a:spcAft>
                <a:spcPct val="0"/>
              </a:spcAft>
              <a:defRPr sz="3200" kern="1200">
                <a:solidFill>
                  <a:schemeClr val="tx1"/>
                </a:solidFill>
                <a:latin typeface="Arial" pitchFamily="34" charset="0"/>
                <a:ea typeface="MS PGothic" pitchFamily="34" charset="-128"/>
                <a:cs typeface="+mn-cs"/>
              </a:defRPr>
            </a:lvl1pPr>
            <a:lvl2pPr marL="742950" indent="-285750" algn="l" rtl="0" eaLnBrk="0" fontAlgn="base" hangingPunct="0">
              <a:spcBef>
                <a:spcPct val="0"/>
              </a:spcBef>
              <a:spcAft>
                <a:spcPct val="0"/>
              </a:spcAft>
              <a:defRPr sz="3200" kern="1200">
                <a:solidFill>
                  <a:schemeClr val="tx1"/>
                </a:solidFill>
                <a:latin typeface="Arial" pitchFamily="34" charset="0"/>
                <a:ea typeface="MS PGothic" pitchFamily="34" charset="-128"/>
                <a:cs typeface="+mn-cs"/>
              </a:defRPr>
            </a:lvl2pPr>
            <a:lvl3pPr marL="1143000" indent="-228600" algn="l" rtl="0" eaLnBrk="0" fontAlgn="base" hangingPunct="0">
              <a:spcBef>
                <a:spcPct val="0"/>
              </a:spcBef>
              <a:spcAft>
                <a:spcPct val="0"/>
              </a:spcAft>
              <a:defRPr sz="3200" kern="1200">
                <a:solidFill>
                  <a:schemeClr val="tx1"/>
                </a:solidFill>
                <a:latin typeface="Arial" pitchFamily="34" charset="0"/>
                <a:ea typeface="MS PGothic" pitchFamily="34" charset="-128"/>
                <a:cs typeface="+mn-cs"/>
              </a:defRPr>
            </a:lvl3pPr>
            <a:lvl4pPr marL="1600200" indent="-228600" algn="l" rtl="0" eaLnBrk="0" fontAlgn="base" hangingPunct="0">
              <a:spcBef>
                <a:spcPct val="0"/>
              </a:spcBef>
              <a:spcAft>
                <a:spcPct val="0"/>
              </a:spcAft>
              <a:defRPr sz="3200" kern="1200">
                <a:solidFill>
                  <a:schemeClr val="tx1"/>
                </a:solidFill>
                <a:latin typeface="Arial" pitchFamily="34" charset="0"/>
                <a:ea typeface="MS PGothic" pitchFamily="34" charset="-128"/>
                <a:cs typeface="+mn-cs"/>
              </a:defRPr>
            </a:lvl4pPr>
            <a:lvl5pPr marL="2057400" indent="-228600" algn="l" rtl="0" eaLnBrk="0" fontAlgn="base" hangingPunct="0">
              <a:spcBef>
                <a:spcPct val="0"/>
              </a:spcBef>
              <a:spcAft>
                <a:spcPct val="0"/>
              </a:spcAft>
              <a:defRPr sz="3200" kern="1200">
                <a:solidFill>
                  <a:schemeClr val="tx1"/>
                </a:solidFill>
                <a:latin typeface="Arial" pitchFamily="34" charset="0"/>
                <a:ea typeface="MS PGothic"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Arial" pitchFamily="34" charset="0"/>
                <a:ea typeface="MS PGothic"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Arial" pitchFamily="34" charset="0"/>
                <a:ea typeface="MS PGothic"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Arial" pitchFamily="34" charset="0"/>
                <a:ea typeface="MS PGothic"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Arial" pitchFamily="34" charset="0"/>
                <a:ea typeface="MS PGothic" pitchFamily="34" charset="-128"/>
                <a:cs typeface="+mn-cs"/>
              </a:defRPr>
            </a:lvl9pPr>
          </a:lstStyle>
          <a:p>
            <a:r>
              <a:rPr lang="en-US" altLang="en-US" sz="1000">
                <a:solidFill>
                  <a:srgbClr val="FFFFFF"/>
                </a:solidFill>
              </a:rPr>
              <a:t>SOFT 2016</a:t>
            </a:r>
          </a:p>
        </p:txBody>
      </p:sp>
      <p:pic>
        <p:nvPicPr>
          <p:cNvPr id="1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7640" y="3317789"/>
            <a:ext cx="5152571" cy="3291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720" y="952032"/>
            <a:ext cx="2782460" cy="2078257"/>
          </a:xfrm>
          <a:prstGeom prst="rect">
            <a:avLst/>
          </a:prstGeom>
          <a:ln>
            <a:solidFill>
              <a:schemeClr val="tx1"/>
            </a:solidFill>
          </a:ln>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5675" y="1025819"/>
            <a:ext cx="2797273" cy="2089320"/>
          </a:xfrm>
          <a:prstGeom prst="rect">
            <a:avLst/>
          </a:prstGeom>
          <a:ln>
            <a:solidFill>
              <a:schemeClr val="tx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2297" y="1056670"/>
            <a:ext cx="3087703" cy="2058469"/>
          </a:xfrm>
          <a:prstGeom prst="rect">
            <a:avLst/>
          </a:prstGeom>
          <a:ln>
            <a:solidFill>
              <a:schemeClr val="tx1"/>
            </a:solidFill>
          </a:ln>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2169" r="7814"/>
          <a:stretch/>
        </p:blipFill>
        <p:spPr>
          <a:xfrm>
            <a:off x="64407" y="4140975"/>
            <a:ext cx="3059116" cy="2259574"/>
          </a:xfrm>
          <a:prstGeom prst="rect">
            <a:avLst/>
          </a:prstGeom>
          <a:ln>
            <a:solidFill>
              <a:schemeClr val="tx1"/>
            </a:solidFill>
          </a:ln>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9476" y="3971220"/>
            <a:ext cx="3532211" cy="2638256"/>
          </a:xfrm>
          <a:prstGeom prst="rect">
            <a:avLst/>
          </a:prstGeom>
          <a:ln>
            <a:solidFill>
              <a:schemeClr val="tx1"/>
            </a:solidFill>
          </a:ln>
        </p:spPr>
      </p:pic>
    </p:spTree>
    <p:extLst>
      <p:ext uri="{BB962C8B-B14F-4D97-AF65-F5344CB8AC3E}">
        <p14:creationId xmlns:p14="http://schemas.microsoft.com/office/powerpoint/2010/main" val="838196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A4E6D7-F240-42FB-8BB9-214BA6795ED4}"/>
              </a:ext>
            </a:extLst>
          </p:cNvPr>
          <p:cNvSpPr>
            <a:spLocks noGrp="1"/>
          </p:cNvSpPr>
          <p:nvPr>
            <p:ph type="title" idx="4294967295"/>
          </p:nvPr>
        </p:nvSpPr>
        <p:spPr>
          <a:xfrm>
            <a:off x="0" y="141288"/>
            <a:ext cx="8420100" cy="584200"/>
          </a:xfrm>
          <a:prstGeom prst="rect">
            <a:avLst/>
          </a:prstGeom>
        </p:spPr>
        <p:txBody>
          <a:bodyPr>
            <a:normAutofit fontScale="90000"/>
          </a:bodyPr>
          <a:lstStyle/>
          <a:p>
            <a:r>
              <a:rPr lang="en-US" dirty="0"/>
              <a:t>Real RFQ</a:t>
            </a:r>
          </a:p>
        </p:txBody>
      </p:sp>
      <p:grpSp>
        <p:nvGrpSpPr>
          <p:cNvPr id="8" name="Gruppo 7">
            <a:extLst>
              <a:ext uri="{FF2B5EF4-FFF2-40B4-BE49-F238E27FC236}">
                <a16:creationId xmlns:a16="http://schemas.microsoft.com/office/drawing/2014/main" id="{7AEFEB52-FC44-4CE5-95C0-79E378EF3C60}"/>
              </a:ext>
            </a:extLst>
          </p:cNvPr>
          <p:cNvGrpSpPr/>
          <p:nvPr/>
        </p:nvGrpSpPr>
        <p:grpSpPr>
          <a:xfrm>
            <a:off x="1143000" y="725907"/>
            <a:ext cx="9906000" cy="2969119"/>
            <a:chOff x="0" y="1944440"/>
            <a:chExt cx="9906000" cy="2969119"/>
          </a:xfrm>
        </p:grpSpPr>
        <p:pic>
          <p:nvPicPr>
            <p:cNvPr id="5" name="Immagine 4">
              <a:extLst>
                <a:ext uri="{FF2B5EF4-FFF2-40B4-BE49-F238E27FC236}">
                  <a16:creationId xmlns:a16="http://schemas.microsoft.com/office/drawing/2014/main" id="{7C50F6A5-4BBB-4875-BA03-4873C9048D96}"/>
                </a:ext>
              </a:extLst>
            </p:cNvPr>
            <p:cNvPicPr>
              <a:picLocks noChangeAspect="1"/>
            </p:cNvPicPr>
            <p:nvPr/>
          </p:nvPicPr>
          <p:blipFill>
            <a:blip r:embed="rId2"/>
            <a:stretch>
              <a:fillRect/>
            </a:stretch>
          </p:blipFill>
          <p:spPr>
            <a:xfrm>
              <a:off x="0" y="1944440"/>
              <a:ext cx="9906000" cy="2969119"/>
            </a:xfrm>
            <a:prstGeom prst="rect">
              <a:avLst/>
            </a:prstGeom>
          </p:spPr>
        </p:pic>
        <p:sp>
          <p:nvSpPr>
            <p:cNvPr id="6" name="CasellaDiTesto 5">
              <a:extLst>
                <a:ext uri="{FF2B5EF4-FFF2-40B4-BE49-F238E27FC236}">
                  <a16:creationId xmlns:a16="http://schemas.microsoft.com/office/drawing/2014/main" id="{852A53C1-9B2D-4478-8309-B63AD01B727F}"/>
                </a:ext>
              </a:extLst>
            </p:cNvPr>
            <p:cNvSpPr txBox="1"/>
            <p:nvPr/>
          </p:nvSpPr>
          <p:spPr>
            <a:xfrm>
              <a:off x="1630278" y="3729789"/>
              <a:ext cx="1790875" cy="369332"/>
            </a:xfrm>
            <a:prstGeom prst="rect">
              <a:avLst/>
            </a:prstGeom>
            <a:noFill/>
          </p:spPr>
          <p:txBody>
            <a:bodyPr wrap="none" rtlCol="0">
              <a:spAutoFit/>
            </a:bodyPr>
            <a:lstStyle/>
            <a:p>
              <a:r>
                <a:rPr lang="en-US" dirty="0">
                  <a:solidFill>
                    <a:srgbClr val="FF0000"/>
                  </a:solidFill>
                </a:rPr>
                <a:t>Ideal Vane Shape</a:t>
              </a:r>
            </a:p>
          </p:txBody>
        </p:sp>
        <p:sp>
          <p:nvSpPr>
            <p:cNvPr id="7" name="CasellaDiTesto 6">
              <a:extLst>
                <a:ext uri="{FF2B5EF4-FFF2-40B4-BE49-F238E27FC236}">
                  <a16:creationId xmlns:a16="http://schemas.microsoft.com/office/drawing/2014/main" id="{663B5275-2C00-4657-ABD6-51F2D697A293}"/>
                </a:ext>
              </a:extLst>
            </p:cNvPr>
            <p:cNvSpPr txBox="1"/>
            <p:nvPr/>
          </p:nvSpPr>
          <p:spPr>
            <a:xfrm>
              <a:off x="1921041" y="2252339"/>
              <a:ext cx="1732334" cy="369332"/>
            </a:xfrm>
            <a:prstGeom prst="rect">
              <a:avLst/>
            </a:prstGeom>
            <a:noFill/>
          </p:spPr>
          <p:txBody>
            <a:bodyPr wrap="none" rtlCol="0">
              <a:spAutoFit/>
            </a:bodyPr>
            <a:lstStyle/>
            <a:p>
              <a:r>
                <a:rPr lang="en-US" dirty="0">
                  <a:solidFill>
                    <a:schemeClr val="tx2"/>
                  </a:solidFill>
                </a:rPr>
                <a:t>Real Vane Shape</a:t>
              </a:r>
            </a:p>
          </p:txBody>
        </p:sp>
      </p:grpSp>
      <p:pic>
        <p:nvPicPr>
          <p:cNvPr id="9" name="Immagine 8">
            <a:extLst>
              <a:ext uri="{FF2B5EF4-FFF2-40B4-BE49-F238E27FC236}">
                <a16:creationId xmlns:a16="http://schemas.microsoft.com/office/drawing/2014/main" id="{83EABF6B-059A-4B8F-9D8B-3E700F7C8B02}"/>
              </a:ext>
            </a:extLst>
          </p:cNvPr>
          <p:cNvPicPr>
            <a:picLocks noChangeAspect="1"/>
          </p:cNvPicPr>
          <p:nvPr/>
        </p:nvPicPr>
        <p:blipFill>
          <a:blip r:embed="rId3"/>
          <a:stretch>
            <a:fillRect/>
          </a:stretch>
        </p:blipFill>
        <p:spPr>
          <a:xfrm>
            <a:off x="1473868" y="3766036"/>
            <a:ext cx="8943474" cy="2680622"/>
          </a:xfrm>
          <a:prstGeom prst="rect">
            <a:avLst/>
          </a:prstGeom>
        </p:spPr>
      </p:pic>
      <p:sp>
        <p:nvSpPr>
          <p:cNvPr id="10" name="CasellaDiTesto 9">
            <a:extLst>
              <a:ext uri="{FF2B5EF4-FFF2-40B4-BE49-F238E27FC236}">
                <a16:creationId xmlns:a16="http://schemas.microsoft.com/office/drawing/2014/main" id="{4B1C6CAC-0D1B-4262-828A-737BFA9921C2}"/>
              </a:ext>
            </a:extLst>
          </p:cNvPr>
          <p:cNvSpPr txBox="1"/>
          <p:nvPr/>
        </p:nvSpPr>
        <p:spPr>
          <a:xfrm>
            <a:off x="6420802" y="5303157"/>
            <a:ext cx="3512500" cy="738664"/>
          </a:xfrm>
          <a:prstGeom prst="rect">
            <a:avLst/>
          </a:prstGeom>
          <a:noFill/>
        </p:spPr>
        <p:txBody>
          <a:bodyPr wrap="none" rtlCol="0">
            <a:spAutoFit/>
          </a:bodyPr>
          <a:lstStyle/>
          <a:p>
            <a:r>
              <a:rPr lang="en-US" sz="1400" dirty="0"/>
              <a:t>The geometrical construction errors </a:t>
            </a:r>
          </a:p>
          <a:p>
            <a:r>
              <a:rPr lang="en-US" sz="1400" dirty="0"/>
              <a:t>has been introduced electrodes by electrodes</a:t>
            </a:r>
          </a:p>
          <a:p>
            <a:r>
              <a:rPr lang="en-US" sz="1400" dirty="0"/>
              <a:t>along the RFQ and the voltage tuning</a:t>
            </a:r>
          </a:p>
        </p:txBody>
      </p:sp>
      <p:sp>
        <p:nvSpPr>
          <p:cNvPr id="11" name="Freccia in giù 10">
            <a:extLst>
              <a:ext uri="{FF2B5EF4-FFF2-40B4-BE49-F238E27FC236}">
                <a16:creationId xmlns:a16="http://schemas.microsoft.com/office/drawing/2014/main" id="{2F0DEECC-58BF-4EA5-B169-BC54E869764E}"/>
              </a:ext>
            </a:extLst>
          </p:cNvPr>
          <p:cNvSpPr/>
          <p:nvPr/>
        </p:nvSpPr>
        <p:spPr bwMode="auto">
          <a:xfrm rot="10800000">
            <a:off x="8879305" y="4338563"/>
            <a:ext cx="258679" cy="39102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3200">
              <a:latin typeface="Arial" pitchFamily="34" charset="0"/>
            </a:endParaRPr>
          </a:p>
        </p:txBody>
      </p:sp>
      <p:sp>
        <p:nvSpPr>
          <p:cNvPr id="12" name="CasellaDiTesto 11">
            <a:extLst>
              <a:ext uri="{FF2B5EF4-FFF2-40B4-BE49-F238E27FC236}">
                <a16:creationId xmlns:a16="http://schemas.microsoft.com/office/drawing/2014/main" id="{A3C04BEF-E1B2-4B1D-A745-46FB74CBAC27}"/>
              </a:ext>
            </a:extLst>
          </p:cNvPr>
          <p:cNvSpPr txBox="1"/>
          <p:nvPr/>
        </p:nvSpPr>
        <p:spPr>
          <a:xfrm>
            <a:off x="8688684" y="4667487"/>
            <a:ext cx="575799" cy="400110"/>
          </a:xfrm>
          <a:prstGeom prst="rect">
            <a:avLst/>
          </a:prstGeom>
          <a:noFill/>
        </p:spPr>
        <p:txBody>
          <a:bodyPr wrap="none" rtlCol="0">
            <a:spAutoFit/>
          </a:bodyPr>
          <a:lstStyle/>
          <a:p>
            <a:r>
              <a:rPr lang="en-US" sz="2000" dirty="0"/>
              <a:t>-3%</a:t>
            </a:r>
          </a:p>
        </p:txBody>
      </p:sp>
    </p:spTree>
    <p:extLst>
      <p:ext uri="{BB962C8B-B14F-4D97-AF65-F5344CB8AC3E}">
        <p14:creationId xmlns:p14="http://schemas.microsoft.com/office/powerpoint/2010/main" val="37893889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11752</TotalTime>
  <Words>3022</Words>
  <Application>Microsoft Office PowerPoint</Application>
  <PresentationFormat>Widescreen</PresentationFormat>
  <Paragraphs>471</Paragraphs>
  <Slides>43</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43</vt:i4>
      </vt:variant>
    </vt:vector>
  </HeadingPairs>
  <TitlesOfParts>
    <vt:vector size="57" baseType="lpstr">
      <vt:lpstr>MS PGothic</vt:lpstr>
      <vt:lpstr>MS PGothic</vt:lpstr>
      <vt:lpstr>Arial</vt:lpstr>
      <vt:lpstr>Calibri</vt:lpstr>
      <vt:lpstr>Calibri Light</vt:lpstr>
      <vt:lpstr>Cambria Math</vt:lpstr>
      <vt:lpstr>Symbol</vt:lpstr>
      <vt:lpstr>Times</vt:lpstr>
      <vt:lpstr>Times New Roman</vt:lpstr>
      <vt:lpstr>Tema di Office</vt:lpstr>
      <vt:lpstr>Worksheet</vt:lpstr>
      <vt:lpstr>Equation</vt:lpstr>
      <vt:lpstr>Acrobat Document</vt:lpstr>
      <vt:lpstr>Photo Editor Photo</vt:lpstr>
      <vt:lpstr>Beam dynamics issues in high-current RFQs</vt:lpstr>
      <vt:lpstr>Index</vt:lpstr>
      <vt:lpstr>IFMIF RFQ design</vt:lpstr>
      <vt:lpstr>IFMIF RFQ design</vt:lpstr>
      <vt:lpstr>Acceptance increase in the accelerator part</vt:lpstr>
      <vt:lpstr>PowerPoint Presentation</vt:lpstr>
      <vt:lpstr>Error studies</vt:lpstr>
      <vt:lpstr>RFQ construction and installation</vt:lpstr>
      <vt:lpstr>Real RFQ</vt:lpstr>
      <vt:lpstr>PowerPoint Presentation</vt:lpstr>
      <vt:lpstr>Real RFQ: Final Phase Space</vt:lpstr>
      <vt:lpstr>PowerPoint Presentation</vt:lpstr>
      <vt:lpstr>PowerPoint Presentation</vt:lpstr>
      <vt:lpstr>LEBT behaviour for proton in pulsed mode at about 50 mA</vt:lpstr>
      <vt:lpstr>PowerPoint Presentation</vt:lpstr>
      <vt:lpstr>Models for LEBT</vt:lpstr>
      <vt:lpstr>Commissioning model and trace forward method</vt:lpstr>
      <vt:lpstr>From the design model: example of residual potential of 135 mA deuteron beam at 100 keV</vt:lpstr>
      <vt:lpstr>Example of results of the design model: Deuteron beam 135 mA, pulsed mode.</vt:lpstr>
      <vt:lpstr>LEBT behaviour: some points along the solenoid scan.</vt:lpstr>
      <vt:lpstr>Example of results of the commissioning models: 55 - 50 mA proton beam 50 keV. </vt:lpstr>
      <vt:lpstr>Comparing the studies and measurement we were able to give an empirical criteria* to accept or not the source+LEBT settings for injection into the RFQ</vt:lpstr>
      <vt:lpstr>PowerPoint Presentation</vt:lpstr>
      <vt:lpstr>Beam commissioning strategy</vt:lpstr>
      <vt:lpstr>PowerPoint Presentation</vt:lpstr>
      <vt:lpstr>The H_2^+ will affect the experimental transmission</vt:lpstr>
      <vt:lpstr>Expected trends at the LPBD</vt:lpstr>
      <vt:lpstr>Transmission and current measurement vs RFQ Voltage</vt:lpstr>
      <vt:lpstr>PowerPoint Presentation</vt:lpstr>
      <vt:lpstr>RFQ Performances Due to emittance (40 mA working point)</vt:lpstr>
      <vt:lpstr>PowerPoint Presentation</vt:lpstr>
      <vt:lpstr>Post RFQ emittance measurements</vt:lpstr>
      <vt:lpstr>PowerPoint Presentation</vt:lpstr>
      <vt:lpstr>Recommendations</vt:lpstr>
      <vt:lpstr>Conclusions</vt:lpstr>
      <vt:lpstr>PowerPoint Presentation</vt:lpstr>
      <vt:lpstr>Beam Dynamics done with Comparison of Parmteqm and Toutatis</vt:lpstr>
      <vt:lpstr>Gaps Effects</vt:lpstr>
      <vt:lpstr>Surface Field Enhancement on the GAP </vt:lpstr>
      <vt:lpstr>Beam dynamics Software</vt:lpstr>
      <vt:lpstr>PowerPoint Presentation</vt:lpstr>
      <vt:lpstr>PowerPoint Presentation</vt:lpstr>
      <vt:lpstr>Measurement of the profiles (Wire scanner)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comunian</dc:creator>
  <cp:lastModifiedBy>comunian</cp:lastModifiedBy>
  <cp:revision>69</cp:revision>
  <dcterms:created xsi:type="dcterms:W3CDTF">2019-04-04T09:43:18Z</dcterms:created>
  <dcterms:modified xsi:type="dcterms:W3CDTF">2019-04-14T19:42:01Z</dcterms:modified>
</cp:coreProperties>
</file>