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2.xml" ContentType="application/vnd.openxmlformats-officedocument.drawingml.chartshapes+xml"/>
  <Override PartName="/ppt/charts/chart4.xml" ContentType="application/vnd.openxmlformats-officedocument.drawingml.chart+xml"/>
  <Override PartName="/ppt/drawings/drawing3.xml" ContentType="application/vnd.openxmlformats-officedocument.drawingml.chartshapes+xml"/>
  <Override PartName="/ppt/charts/chart5.xml" ContentType="application/vnd.openxmlformats-officedocument.drawingml.chart+xml"/>
  <Override PartName="/ppt/drawings/drawing4.xml" ContentType="application/vnd.openxmlformats-officedocument.drawingml.chartshapes+xml"/>
  <Override PartName="/ppt/charts/chart6.xml" ContentType="application/vnd.openxmlformats-officedocument.drawingml.chart+xml"/>
  <Override PartName="/ppt/charts/style2.xml" ContentType="application/vnd.ms-office.chartstyle+xml"/>
  <Override PartName="/ppt/charts/colors2.xml" ContentType="application/vnd.ms-office.chartcolorstyle+xml"/>
  <Override PartName="/ppt/charts/chart7.xml" ContentType="application/vnd.openxmlformats-officedocument.drawingml.chart+xml"/>
  <Override PartName="/ppt/charts/style3.xml" ContentType="application/vnd.ms-office.chartstyle+xml"/>
  <Override PartName="/ppt/charts/colors3.xml" ContentType="application/vnd.ms-office.chartcolorstyle+xml"/>
  <Override PartName="/ppt/charts/chart8.xml" ContentType="application/vnd.openxmlformats-officedocument.drawingml.chart+xml"/>
  <Override PartName="/ppt/charts/style4.xml" ContentType="application/vnd.ms-office.chartstyle+xml"/>
  <Override PartName="/ppt/charts/colors4.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handoutMasterIdLst>
    <p:handoutMasterId r:id="rId25"/>
  </p:handoutMasterIdLst>
  <p:sldIdLst>
    <p:sldId id="256" r:id="rId2"/>
    <p:sldId id="257" r:id="rId3"/>
    <p:sldId id="259" r:id="rId4"/>
    <p:sldId id="281" r:id="rId5"/>
    <p:sldId id="260" r:id="rId6"/>
    <p:sldId id="265" r:id="rId7"/>
    <p:sldId id="264" r:id="rId8"/>
    <p:sldId id="282" r:id="rId9"/>
    <p:sldId id="266" r:id="rId10"/>
    <p:sldId id="267" r:id="rId11"/>
    <p:sldId id="268" r:id="rId12"/>
    <p:sldId id="269" r:id="rId13"/>
    <p:sldId id="270" r:id="rId14"/>
    <p:sldId id="271" r:id="rId15"/>
    <p:sldId id="272" r:id="rId16"/>
    <p:sldId id="273" r:id="rId17"/>
    <p:sldId id="276" r:id="rId18"/>
    <p:sldId id="279" r:id="rId19"/>
    <p:sldId id="280" r:id="rId20"/>
    <p:sldId id="277" r:id="rId21"/>
    <p:sldId id="278" r:id="rId22"/>
    <p:sldId id="275" r:id="rId23"/>
  </p:sldIdLst>
  <p:sldSz cx="9144000" cy="6858000" type="screen4x3"/>
  <p:notesSz cx="7099300" cy="10234613"/>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41E3"/>
    <a:srgbClr val="7F18F0"/>
    <a:srgbClr val="FFF8E5"/>
    <a:srgbClr val="EAEAEA"/>
    <a:srgbClr val="FDBB63"/>
    <a:srgbClr val="333333"/>
    <a:srgbClr val="6666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autoAdjust="0"/>
    <p:restoredTop sz="94655" autoAdjust="0"/>
  </p:normalViewPr>
  <p:slideViewPr>
    <p:cSldViewPr snapToGrid="0" snapToObjects="1">
      <p:cViewPr varScale="1">
        <p:scale>
          <a:sx n="114" d="100"/>
          <a:sy n="114" d="100"/>
        </p:scale>
        <p:origin x="1524"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oleObject" Target="file:///D:\Eigene%20Dateien\GSI\2018\ab%20Mai%202018\HF\HSI%20RFQ%20Problem\HSI%20RFQ%202009-2018.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2.xm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2.xlsx"/></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oleObject" Target="../embeddings/oleObject2.bin"/></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2.xml"/><Relationship Id="rId1" Type="http://schemas.microsoft.com/office/2011/relationships/chartStyle" Target="style2.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3.xml"/><Relationship Id="rId1" Type="http://schemas.microsoft.com/office/2011/relationships/chartStyle" Target="style3.xml"/></Relationships>
</file>

<file path=ppt/charts/_rels/chart8.xml.rels><?xml version="1.0" encoding="UTF-8" standalone="yes"?>
<Relationships xmlns="http://schemas.openxmlformats.org/package/2006/relationships"><Relationship Id="rId3" Type="http://schemas.openxmlformats.org/officeDocument/2006/relationships/oleObject" Target="file:///D:\Eigene%20Dateien\GSI\2018\ab%20Mai%202018\HF\HSI%20RFQ%20Problem\HF%20Messungen%20Nov%202018\HSI%20RFQ%20Daten%20f&#252;r%20TK%20Pos%20Vergleich%20Vz.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004357298474944"/>
          <c:y val="0.17543859649122806"/>
          <c:w val="0.75599128540305016"/>
          <c:h val="0.65664160401002503"/>
        </c:manualLayout>
      </c:layout>
      <c:scatterChart>
        <c:scatterStyle val="smoothMarker"/>
        <c:varyColors val="0"/>
        <c:ser>
          <c:idx val="0"/>
          <c:order val="0"/>
          <c:tx>
            <c:strRef>
              <c:f>Sheet1!$A$2</c:f>
              <c:strCache>
                <c:ptCount val="1"/>
                <c:pt idx="0">
                  <c:v>Pvor1</c:v>
                </c:pt>
              </c:strCache>
            </c:strRef>
          </c:tx>
          <c:spPr>
            <a:ln w="12669">
              <a:solidFill>
                <a:srgbClr val="000000"/>
              </a:solidFill>
              <a:prstDash val="solid"/>
            </a:ln>
          </c:spPr>
          <c:marker>
            <c:symbol val="diamond"/>
            <c:size val="2"/>
            <c:spPr>
              <a:solidFill>
                <a:srgbClr val="000000"/>
              </a:solidFill>
              <a:ln>
                <a:solidFill>
                  <a:srgbClr val="000000"/>
                </a:solidFill>
                <a:prstDash val="solid"/>
              </a:ln>
            </c:spPr>
          </c:marker>
          <c:xVal>
            <c:numRef>
              <c:f>Sheet1!$B$1:$AE$1</c:f>
              <c:numCache>
                <c:formatCode>#,000</c:formatCode>
                <c:ptCount val="29"/>
                <c:pt idx="0">
                  <c:v>2</c:v>
                </c:pt>
                <c:pt idx="1">
                  <c:v>3.87</c:v>
                </c:pt>
                <c:pt idx="2">
                  <c:v>4.88</c:v>
                </c:pt>
                <c:pt idx="3">
                  <c:v>5</c:v>
                </c:pt>
                <c:pt idx="4">
                  <c:v>5.32</c:v>
                </c:pt>
                <c:pt idx="5">
                  <c:v>6</c:v>
                </c:pt>
                <c:pt idx="6">
                  <c:v>6.53</c:v>
                </c:pt>
                <c:pt idx="7">
                  <c:v>6.89</c:v>
                </c:pt>
                <c:pt idx="8">
                  <c:v>7</c:v>
                </c:pt>
                <c:pt idx="9">
                  <c:v>7.15</c:v>
                </c:pt>
                <c:pt idx="10">
                  <c:v>7.38</c:v>
                </c:pt>
                <c:pt idx="11">
                  <c:v>7.55</c:v>
                </c:pt>
                <c:pt idx="12">
                  <c:v>7.7</c:v>
                </c:pt>
                <c:pt idx="13">
                  <c:v>7.8</c:v>
                </c:pt>
                <c:pt idx="14">
                  <c:v>7.85</c:v>
                </c:pt>
                <c:pt idx="15">
                  <c:v>8</c:v>
                </c:pt>
                <c:pt idx="16">
                  <c:v>8.25</c:v>
                </c:pt>
                <c:pt idx="17" formatCode="General">
                  <c:v>8.5399999999999991</c:v>
                </c:pt>
                <c:pt idx="18">
                  <c:v>9</c:v>
                </c:pt>
                <c:pt idx="19">
                  <c:v>10</c:v>
                </c:pt>
                <c:pt idx="20">
                  <c:v>11</c:v>
                </c:pt>
              </c:numCache>
            </c:numRef>
          </c:xVal>
          <c:yVal>
            <c:numRef>
              <c:f>Sheet1!$B$2:$AE$2</c:f>
              <c:numCache>
                <c:formatCode>General</c:formatCode>
                <c:ptCount val="29"/>
                <c:pt idx="3" formatCode="#,000">
                  <c:v>86.42</c:v>
                </c:pt>
                <c:pt idx="5" formatCode="#,000">
                  <c:v>124.44</c:v>
                </c:pt>
                <c:pt idx="8" formatCode="#,000">
                  <c:v>169.38</c:v>
                </c:pt>
                <c:pt idx="15" formatCode="#,000">
                  <c:v>221.23</c:v>
                </c:pt>
                <c:pt idx="18" formatCode="#,000">
                  <c:v>280</c:v>
                </c:pt>
                <c:pt idx="19" formatCode="#,000">
                  <c:v>345.68</c:v>
                </c:pt>
              </c:numCache>
            </c:numRef>
          </c:yVal>
          <c:smooth val="1"/>
          <c:extLst>
            <c:ext xmlns:c16="http://schemas.microsoft.com/office/drawing/2014/chart" uri="{C3380CC4-5D6E-409C-BE32-E72D297353CC}">
              <c16:uniqueId val="{00000000-6A03-423F-819B-EA70626E11D7}"/>
            </c:ext>
          </c:extLst>
        </c:ser>
        <c:ser>
          <c:idx val="1"/>
          <c:order val="1"/>
          <c:tx>
            <c:strRef>
              <c:f>Sheet1!$A$3</c:f>
              <c:strCache>
                <c:ptCount val="1"/>
                <c:pt idx="0">
                  <c:v>Pvor2</c:v>
                </c:pt>
              </c:strCache>
            </c:strRef>
          </c:tx>
          <c:spPr>
            <a:ln w="12669">
              <a:solidFill>
                <a:srgbClr val="FF00FF"/>
              </a:solidFill>
              <a:prstDash val="solid"/>
            </a:ln>
          </c:spPr>
          <c:marker>
            <c:symbol val="square"/>
            <c:size val="2"/>
            <c:spPr>
              <a:solidFill>
                <a:srgbClr val="FF00FF"/>
              </a:solidFill>
              <a:ln>
                <a:solidFill>
                  <a:srgbClr val="FF00FF"/>
                </a:solidFill>
                <a:prstDash val="solid"/>
              </a:ln>
            </c:spPr>
          </c:marker>
          <c:xVal>
            <c:numRef>
              <c:f>Sheet1!$B$1:$AE$1</c:f>
              <c:numCache>
                <c:formatCode>#,000</c:formatCode>
                <c:ptCount val="29"/>
                <c:pt idx="0">
                  <c:v>2</c:v>
                </c:pt>
                <c:pt idx="1">
                  <c:v>3.87</c:v>
                </c:pt>
                <c:pt idx="2">
                  <c:v>4.88</c:v>
                </c:pt>
                <c:pt idx="3">
                  <c:v>5</c:v>
                </c:pt>
                <c:pt idx="4">
                  <c:v>5.32</c:v>
                </c:pt>
                <c:pt idx="5">
                  <c:v>6</c:v>
                </c:pt>
                <c:pt idx="6">
                  <c:v>6.53</c:v>
                </c:pt>
                <c:pt idx="7">
                  <c:v>6.89</c:v>
                </c:pt>
                <c:pt idx="8">
                  <c:v>7</c:v>
                </c:pt>
                <c:pt idx="9">
                  <c:v>7.15</c:v>
                </c:pt>
                <c:pt idx="10">
                  <c:v>7.38</c:v>
                </c:pt>
                <c:pt idx="11">
                  <c:v>7.55</c:v>
                </c:pt>
                <c:pt idx="12">
                  <c:v>7.7</c:v>
                </c:pt>
                <c:pt idx="13">
                  <c:v>7.8</c:v>
                </c:pt>
                <c:pt idx="14">
                  <c:v>7.85</c:v>
                </c:pt>
                <c:pt idx="15">
                  <c:v>8</c:v>
                </c:pt>
                <c:pt idx="16">
                  <c:v>8.25</c:v>
                </c:pt>
                <c:pt idx="17" formatCode="General">
                  <c:v>8.5399999999999991</c:v>
                </c:pt>
                <c:pt idx="18">
                  <c:v>9</c:v>
                </c:pt>
                <c:pt idx="19">
                  <c:v>10</c:v>
                </c:pt>
                <c:pt idx="20">
                  <c:v>11</c:v>
                </c:pt>
              </c:numCache>
            </c:numRef>
          </c:xVal>
          <c:yVal>
            <c:numRef>
              <c:f>Sheet1!$B$3:$AE$3</c:f>
              <c:numCache>
                <c:formatCode>#,000</c:formatCode>
                <c:ptCount val="29"/>
                <c:pt idx="1">
                  <c:v>50</c:v>
                </c:pt>
                <c:pt idx="2">
                  <c:v>80</c:v>
                </c:pt>
                <c:pt idx="3">
                  <c:v>86.5</c:v>
                </c:pt>
                <c:pt idx="4">
                  <c:v>100</c:v>
                </c:pt>
                <c:pt idx="5">
                  <c:v>150</c:v>
                </c:pt>
                <c:pt idx="6">
                  <c:v>200</c:v>
                </c:pt>
                <c:pt idx="7">
                  <c:v>250</c:v>
                </c:pt>
                <c:pt idx="9">
                  <c:v>300</c:v>
                </c:pt>
                <c:pt idx="10">
                  <c:v>350</c:v>
                </c:pt>
                <c:pt idx="11">
                  <c:v>400</c:v>
                </c:pt>
                <c:pt idx="12">
                  <c:v>450</c:v>
                </c:pt>
                <c:pt idx="13">
                  <c:v>480</c:v>
                </c:pt>
                <c:pt idx="14">
                  <c:v>500</c:v>
                </c:pt>
              </c:numCache>
            </c:numRef>
          </c:yVal>
          <c:smooth val="0"/>
          <c:extLst>
            <c:ext xmlns:c16="http://schemas.microsoft.com/office/drawing/2014/chart" uri="{C3380CC4-5D6E-409C-BE32-E72D297353CC}">
              <c16:uniqueId val="{00000001-6A03-423F-819B-EA70626E11D7}"/>
            </c:ext>
          </c:extLst>
        </c:ser>
        <c:ser>
          <c:idx val="3"/>
          <c:order val="2"/>
          <c:tx>
            <c:strRef>
              <c:f>Sheet1!$A$5</c:f>
              <c:strCache>
                <c:ptCount val="1"/>
                <c:pt idx="0">
                  <c:v>Pvor3</c:v>
                </c:pt>
              </c:strCache>
            </c:strRef>
          </c:tx>
          <c:spPr>
            <a:ln w="12669">
              <a:solidFill>
                <a:srgbClr val="FF0000"/>
              </a:solidFill>
              <a:prstDash val="solid"/>
            </a:ln>
          </c:spPr>
          <c:marker>
            <c:symbol val="x"/>
            <c:size val="2"/>
            <c:spPr>
              <a:noFill/>
              <a:ln>
                <a:solidFill>
                  <a:srgbClr val="FF0000"/>
                </a:solidFill>
                <a:prstDash val="solid"/>
              </a:ln>
            </c:spPr>
          </c:marker>
          <c:xVal>
            <c:numRef>
              <c:f>Sheet1!$B$1:$AE$1</c:f>
              <c:numCache>
                <c:formatCode>#,000</c:formatCode>
                <c:ptCount val="29"/>
                <c:pt idx="0">
                  <c:v>2</c:v>
                </c:pt>
                <c:pt idx="1">
                  <c:v>3.87</c:v>
                </c:pt>
                <c:pt idx="2">
                  <c:v>4.88</c:v>
                </c:pt>
                <c:pt idx="3">
                  <c:v>5</c:v>
                </c:pt>
                <c:pt idx="4">
                  <c:v>5.32</c:v>
                </c:pt>
                <c:pt idx="5">
                  <c:v>6</c:v>
                </c:pt>
                <c:pt idx="6">
                  <c:v>6.53</c:v>
                </c:pt>
                <c:pt idx="7">
                  <c:v>6.89</c:v>
                </c:pt>
                <c:pt idx="8">
                  <c:v>7</c:v>
                </c:pt>
                <c:pt idx="9">
                  <c:v>7.15</c:v>
                </c:pt>
                <c:pt idx="10">
                  <c:v>7.38</c:v>
                </c:pt>
                <c:pt idx="11">
                  <c:v>7.55</c:v>
                </c:pt>
                <c:pt idx="12">
                  <c:v>7.7</c:v>
                </c:pt>
                <c:pt idx="13">
                  <c:v>7.8</c:v>
                </c:pt>
                <c:pt idx="14">
                  <c:v>7.85</c:v>
                </c:pt>
                <c:pt idx="15">
                  <c:v>8</c:v>
                </c:pt>
                <c:pt idx="16">
                  <c:v>8.25</c:v>
                </c:pt>
                <c:pt idx="17" formatCode="General">
                  <c:v>8.5399999999999991</c:v>
                </c:pt>
                <c:pt idx="18">
                  <c:v>9</c:v>
                </c:pt>
                <c:pt idx="19">
                  <c:v>10</c:v>
                </c:pt>
                <c:pt idx="20">
                  <c:v>11</c:v>
                </c:pt>
              </c:numCache>
            </c:numRef>
          </c:xVal>
          <c:yVal>
            <c:numRef>
              <c:f>Sheet1!$B$5:$AE$5</c:f>
              <c:numCache>
                <c:formatCode>General</c:formatCode>
                <c:ptCount val="29"/>
                <c:pt idx="4">
                  <c:v>100</c:v>
                </c:pt>
                <c:pt idx="7">
                  <c:v>200</c:v>
                </c:pt>
                <c:pt idx="12">
                  <c:v>300</c:v>
                </c:pt>
                <c:pt idx="17">
                  <c:v>480</c:v>
                </c:pt>
              </c:numCache>
            </c:numRef>
          </c:yVal>
          <c:smooth val="1"/>
          <c:extLst>
            <c:ext xmlns:c16="http://schemas.microsoft.com/office/drawing/2014/chart" uri="{C3380CC4-5D6E-409C-BE32-E72D297353CC}">
              <c16:uniqueId val="{00000002-6A03-423F-819B-EA70626E11D7}"/>
            </c:ext>
          </c:extLst>
        </c:ser>
        <c:dLbls>
          <c:showLegendKey val="0"/>
          <c:showVal val="0"/>
          <c:showCatName val="0"/>
          <c:showSerName val="0"/>
          <c:showPercent val="0"/>
          <c:showBubbleSize val="0"/>
        </c:dLbls>
        <c:axId val="142850072"/>
        <c:axId val="1"/>
      </c:scatterChart>
      <c:valAx>
        <c:axId val="142850072"/>
        <c:scaling>
          <c:orientation val="minMax"/>
          <c:max val="11"/>
          <c:min val="3"/>
        </c:scaling>
        <c:delete val="0"/>
        <c:axPos val="b"/>
        <c:majorGridlines>
          <c:spPr>
            <a:ln w="3167">
              <a:solidFill>
                <a:srgbClr val="000000"/>
              </a:solidFill>
              <a:prstDash val="solid"/>
            </a:ln>
          </c:spPr>
        </c:majorGridlines>
        <c:minorGridlines>
          <c:spPr>
            <a:ln w="3167">
              <a:solidFill>
                <a:srgbClr val="000000"/>
              </a:solidFill>
              <a:prstDash val="sysDash"/>
            </a:ln>
          </c:spPr>
        </c:minorGridlines>
        <c:title>
          <c:tx>
            <c:rich>
              <a:bodyPr/>
              <a:lstStyle/>
              <a:p>
                <a:pPr>
                  <a:defRPr sz="900" b="0" i="0" u="none" strike="noStrike" baseline="0">
                    <a:solidFill>
                      <a:srgbClr val="000000"/>
                    </a:solidFill>
                    <a:latin typeface="Arial"/>
                    <a:ea typeface="Arial"/>
                    <a:cs typeface="Arial"/>
                  </a:defRPr>
                </a:pPr>
                <a:r>
                  <a:rPr lang="de-DE" sz="900"/>
                  <a:t>RFQ Voltage Level [arb. Units]</a:t>
                </a:r>
              </a:p>
            </c:rich>
          </c:tx>
          <c:layout>
            <c:manualLayout>
              <c:xMode val="edge"/>
              <c:yMode val="edge"/>
              <c:x val="0.33435731779410521"/>
              <c:y val="0.89370037082364528"/>
            </c:manualLayout>
          </c:layout>
          <c:overlay val="0"/>
          <c:spPr>
            <a:noFill/>
            <a:ln w="25338">
              <a:noFill/>
            </a:ln>
          </c:spPr>
        </c:title>
        <c:numFmt formatCode="0" sourceLinked="0"/>
        <c:majorTickMark val="out"/>
        <c:minorTickMark val="out"/>
        <c:tickLblPos val="nextTo"/>
        <c:spPr>
          <a:ln w="3167">
            <a:solidFill>
              <a:srgbClr val="000000"/>
            </a:solidFill>
            <a:prstDash val="solid"/>
          </a:ln>
        </c:spPr>
        <c:txPr>
          <a:bodyPr rot="0" vert="horz"/>
          <a:lstStyle/>
          <a:p>
            <a:pPr>
              <a:defRPr sz="800" b="0" i="0" u="none" strike="noStrike" baseline="0">
                <a:solidFill>
                  <a:srgbClr val="000000"/>
                </a:solidFill>
                <a:latin typeface="Arial"/>
                <a:ea typeface="Arial"/>
                <a:cs typeface="Arial"/>
              </a:defRPr>
            </a:pPr>
            <a:endParaRPr lang="de-DE"/>
          </a:p>
        </c:txPr>
        <c:crossAx val="1"/>
        <c:crossesAt val="0"/>
        <c:crossBetween val="midCat"/>
        <c:majorUnit val="1"/>
        <c:minorUnit val="1"/>
      </c:valAx>
      <c:valAx>
        <c:axId val="1"/>
        <c:scaling>
          <c:orientation val="minMax"/>
          <c:max val="1000"/>
          <c:min val="0"/>
        </c:scaling>
        <c:delete val="0"/>
        <c:axPos val="l"/>
        <c:majorGridlines>
          <c:spPr>
            <a:ln w="3167">
              <a:solidFill>
                <a:srgbClr val="000000"/>
              </a:solidFill>
              <a:prstDash val="solid"/>
            </a:ln>
          </c:spPr>
        </c:majorGridlines>
        <c:minorGridlines>
          <c:spPr>
            <a:ln w="3167">
              <a:solidFill>
                <a:srgbClr val="000000"/>
              </a:solidFill>
              <a:prstDash val="sysDash"/>
            </a:ln>
          </c:spPr>
        </c:minorGridlines>
        <c:title>
          <c:tx>
            <c:rich>
              <a:bodyPr/>
              <a:lstStyle/>
              <a:p>
                <a:pPr>
                  <a:defRPr sz="1197" b="0" i="0" u="none" strike="noStrike" baseline="0">
                    <a:solidFill>
                      <a:srgbClr val="000000"/>
                    </a:solidFill>
                    <a:latin typeface="Arial"/>
                    <a:ea typeface="Arial"/>
                    <a:cs typeface="Arial"/>
                  </a:defRPr>
                </a:pPr>
                <a:r>
                  <a:rPr lang="de-DE"/>
                  <a:t>Forward RF Power [kW]</a:t>
                </a:r>
              </a:p>
            </c:rich>
          </c:tx>
          <c:layout>
            <c:manualLayout>
              <c:xMode val="edge"/>
              <c:yMode val="edge"/>
              <c:x val="4.357298474945534E-2"/>
              <c:y val="0.2832080200501253"/>
            </c:manualLayout>
          </c:layout>
          <c:overlay val="0"/>
          <c:spPr>
            <a:noFill/>
            <a:ln w="25338">
              <a:noFill/>
            </a:ln>
          </c:spPr>
        </c:title>
        <c:numFmt formatCode="0" sourceLinked="0"/>
        <c:majorTickMark val="out"/>
        <c:minorTickMark val="out"/>
        <c:tickLblPos val="nextTo"/>
        <c:spPr>
          <a:ln w="3167">
            <a:solidFill>
              <a:srgbClr val="000000"/>
            </a:solidFill>
            <a:prstDash val="solid"/>
          </a:ln>
        </c:spPr>
        <c:txPr>
          <a:bodyPr rot="0" vert="horz"/>
          <a:lstStyle/>
          <a:p>
            <a:pPr>
              <a:defRPr sz="800" b="0" i="0" u="none" strike="noStrike" baseline="0">
                <a:solidFill>
                  <a:srgbClr val="000000"/>
                </a:solidFill>
                <a:latin typeface="Arial"/>
                <a:ea typeface="Arial"/>
                <a:cs typeface="Arial"/>
              </a:defRPr>
            </a:pPr>
            <a:endParaRPr lang="de-DE"/>
          </a:p>
        </c:txPr>
        <c:crossAx val="142850072"/>
        <c:crossesAt val="0"/>
        <c:crossBetween val="midCat"/>
        <c:majorUnit val="100"/>
        <c:minorUnit val="100"/>
      </c:valAx>
      <c:spPr>
        <a:noFill/>
        <a:ln w="3167">
          <a:solidFill>
            <a:srgbClr val="000000"/>
          </a:solidFill>
          <a:prstDash val="solid"/>
        </a:ln>
      </c:spPr>
    </c:plotArea>
    <c:plotVisOnly val="1"/>
    <c:dispBlanksAs val="span"/>
    <c:showDLblsOverMax val="0"/>
  </c:chart>
  <c:spPr>
    <a:noFill/>
    <a:ln>
      <a:noFill/>
    </a:ln>
  </c:spPr>
  <c:txPr>
    <a:bodyPr/>
    <a:lstStyle/>
    <a:p>
      <a:pPr>
        <a:defRPr sz="1197" b="1" i="0" u="none" strike="noStrike" baseline="0">
          <a:solidFill>
            <a:srgbClr val="000000"/>
          </a:solidFill>
          <a:latin typeface="Arial"/>
          <a:ea typeface="Arial"/>
          <a:cs typeface="Arial"/>
        </a:defRPr>
      </a:pPr>
      <a:endParaRPr lang="de-DE"/>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100" b="1" i="0" u="none" strike="noStrike" baseline="0">
                <a:solidFill>
                  <a:srgbClr val="000000"/>
                </a:solidFill>
                <a:latin typeface="Arial"/>
                <a:ea typeface="Arial"/>
                <a:cs typeface="Arial"/>
              </a:defRPr>
            </a:pPr>
            <a:r>
              <a:rPr lang="de-DE" sz="1100"/>
              <a:t>Pvor/Utank  HSI-RFQ</a:t>
            </a:r>
          </a:p>
        </c:rich>
      </c:tx>
      <c:layout>
        <c:manualLayout>
          <c:xMode val="edge"/>
          <c:yMode val="edge"/>
          <c:x val="0.32046979865771813"/>
          <c:y val="1.9960079840319361E-2"/>
        </c:manualLayout>
      </c:layout>
      <c:overlay val="0"/>
      <c:spPr>
        <a:noFill/>
        <a:ln w="21059">
          <a:noFill/>
        </a:ln>
      </c:spPr>
    </c:title>
    <c:autoTitleDeleted val="0"/>
    <c:plotArea>
      <c:layout>
        <c:manualLayout>
          <c:layoutTarget val="inner"/>
          <c:xMode val="edge"/>
          <c:yMode val="edge"/>
          <c:x val="0.14597315436241612"/>
          <c:y val="0.15568862275449102"/>
          <c:w val="0.75503355704697983"/>
          <c:h val="0.66666666666666663"/>
        </c:manualLayout>
      </c:layout>
      <c:scatterChart>
        <c:scatterStyle val="smoothMarker"/>
        <c:varyColors val="0"/>
        <c:ser>
          <c:idx val="0"/>
          <c:order val="0"/>
          <c:tx>
            <c:strRef>
              <c:f>Sheet1!$A$2</c:f>
              <c:strCache>
                <c:ptCount val="1"/>
                <c:pt idx="0">
                  <c:v>Pvor1</c:v>
                </c:pt>
              </c:strCache>
            </c:strRef>
          </c:tx>
          <c:spPr>
            <a:ln w="10529">
              <a:solidFill>
                <a:srgbClr val="000000"/>
              </a:solidFill>
              <a:prstDash val="solid"/>
            </a:ln>
          </c:spPr>
          <c:marker>
            <c:symbol val="diamond"/>
            <c:size val="2"/>
            <c:spPr>
              <a:solidFill>
                <a:srgbClr val="000000"/>
              </a:solidFill>
              <a:ln>
                <a:solidFill>
                  <a:srgbClr val="000000"/>
                </a:solidFill>
                <a:prstDash val="solid"/>
              </a:ln>
            </c:spPr>
          </c:marker>
          <c:dLbls>
            <c:dLbl>
              <c:idx val="5"/>
              <c:spPr>
                <a:noFill/>
                <a:ln w="21059">
                  <a:noFill/>
                </a:ln>
              </c:spPr>
              <c:txPr>
                <a:bodyPr/>
                <a:lstStyle/>
                <a:p>
                  <a:pPr>
                    <a:defRPr sz="663" b="0" i="0" u="none" strike="noStrike" baseline="0">
                      <a:solidFill>
                        <a:srgbClr val="000000"/>
                      </a:solidFill>
                      <a:latin typeface="Arial"/>
                      <a:ea typeface="Arial"/>
                      <a:cs typeface="Arial"/>
                    </a:defRPr>
                  </a:pPr>
                  <a:endParaRPr lang="de-DE"/>
                </a:p>
              </c:txPr>
              <c:showLegendKey val="0"/>
              <c:showVal val="1"/>
              <c:showCatName val="0"/>
              <c:showSerName val="0"/>
              <c:showPercent val="0"/>
              <c:showBubbleSize val="0"/>
              <c:extLst>
                <c:ext xmlns:c16="http://schemas.microsoft.com/office/drawing/2014/chart" uri="{C3380CC4-5D6E-409C-BE32-E72D297353CC}">
                  <c16:uniqueId val="{00000000-1074-44EE-B92A-71E54E5A98FC}"/>
                </c:ext>
              </c:extLst>
            </c:dLbl>
            <c:dLbl>
              <c:idx val="6"/>
              <c:spPr>
                <a:noFill/>
                <a:ln w="21059">
                  <a:noFill/>
                </a:ln>
              </c:spPr>
              <c:txPr>
                <a:bodyPr/>
                <a:lstStyle/>
                <a:p>
                  <a:pPr>
                    <a:defRPr sz="663" b="0" i="0" u="none" strike="noStrike" baseline="0">
                      <a:solidFill>
                        <a:srgbClr val="000000"/>
                      </a:solidFill>
                      <a:latin typeface="Arial"/>
                      <a:ea typeface="Arial"/>
                      <a:cs typeface="Arial"/>
                    </a:defRPr>
                  </a:pPr>
                  <a:endParaRPr lang="de-DE"/>
                </a:p>
              </c:txPr>
              <c:showLegendKey val="0"/>
              <c:showVal val="1"/>
              <c:showCatName val="0"/>
              <c:showSerName val="0"/>
              <c:showPercent val="0"/>
              <c:showBubbleSize val="0"/>
              <c:extLst>
                <c:ext xmlns:c16="http://schemas.microsoft.com/office/drawing/2014/chart" uri="{C3380CC4-5D6E-409C-BE32-E72D297353CC}">
                  <c16:uniqueId val="{00000001-1074-44EE-B92A-71E54E5A98FC}"/>
                </c:ext>
              </c:extLst>
            </c:dLbl>
            <c:spPr>
              <a:noFill/>
              <a:ln w="21059">
                <a:noFill/>
              </a:ln>
            </c:spPr>
            <c:txPr>
              <a:bodyPr wrap="square" lIns="38100" tIns="19050" rIns="38100" bIns="19050" anchor="ctr">
                <a:spAutoFit/>
              </a:bodyPr>
              <a:lstStyle/>
              <a:p>
                <a:pPr>
                  <a:defRPr sz="663" b="0" i="0" u="none" strike="noStrike" baseline="0">
                    <a:solidFill>
                      <a:srgbClr val="000000"/>
                    </a:solidFill>
                    <a:latin typeface="Arial"/>
                    <a:ea typeface="Arial"/>
                    <a:cs typeface="Aria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xVal>
            <c:numRef>
              <c:f>Sheet1!$B$1:$AO$1</c:f>
              <c:numCache>
                <c:formatCode>0.00</c:formatCode>
                <c:ptCount val="40"/>
                <c:pt idx="0">
                  <c:v>2</c:v>
                </c:pt>
                <c:pt idx="1">
                  <c:v>3.87</c:v>
                </c:pt>
                <c:pt idx="2">
                  <c:v>4.88</c:v>
                </c:pt>
                <c:pt idx="3">
                  <c:v>5</c:v>
                </c:pt>
                <c:pt idx="4">
                  <c:v>5.32</c:v>
                </c:pt>
                <c:pt idx="5">
                  <c:v>6</c:v>
                </c:pt>
                <c:pt idx="6">
                  <c:v>6.2</c:v>
                </c:pt>
                <c:pt idx="7">
                  <c:v>6.4</c:v>
                </c:pt>
                <c:pt idx="8">
                  <c:v>6.53</c:v>
                </c:pt>
                <c:pt idx="9">
                  <c:v>6.6</c:v>
                </c:pt>
                <c:pt idx="10">
                  <c:v>6.8</c:v>
                </c:pt>
                <c:pt idx="11">
                  <c:v>6.89</c:v>
                </c:pt>
                <c:pt idx="12">
                  <c:v>7</c:v>
                </c:pt>
                <c:pt idx="13">
                  <c:v>7.2</c:v>
                </c:pt>
                <c:pt idx="14">
                  <c:v>7.15</c:v>
                </c:pt>
                <c:pt idx="15">
                  <c:v>7.3</c:v>
                </c:pt>
                <c:pt idx="16">
                  <c:v>7.38</c:v>
                </c:pt>
                <c:pt idx="17" formatCode="General">
                  <c:v>7.5</c:v>
                </c:pt>
                <c:pt idx="18">
                  <c:v>7.55</c:v>
                </c:pt>
                <c:pt idx="19">
                  <c:v>7.6</c:v>
                </c:pt>
                <c:pt idx="20">
                  <c:v>7.7</c:v>
                </c:pt>
                <c:pt idx="21">
                  <c:v>7.8</c:v>
                </c:pt>
                <c:pt idx="22">
                  <c:v>7.85</c:v>
                </c:pt>
                <c:pt idx="23">
                  <c:v>7.9</c:v>
                </c:pt>
                <c:pt idx="24">
                  <c:v>8</c:v>
                </c:pt>
                <c:pt idx="25" formatCode="General">
                  <c:v>8.0500000000000007</c:v>
                </c:pt>
                <c:pt idx="26">
                  <c:v>8.25</c:v>
                </c:pt>
                <c:pt idx="27">
                  <c:v>8.3000000000000007</c:v>
                </c:pt>
                <c:pt idx="28">
                  <c:v>9</c:v>
                </c:pt>
                <c:pt idx="29">
                  <c:v>10</c:v>
                </c:pt>
                <c:pt idx="30">
                  <c:v>11</c:v>
                </c:pt>
              </c:numCache>
            </c:numRef>
          </c:xVal>
          <c:yVal>
            <c:numRef>
              <c:f>Sheet1!$B$2:$AO$2</c:f>
              <c:numCache>
                <c:formatCode>General</c:formatCode>
                <c:ptCount val="40"/>
                <c:pt idx="3" formatCode="0">
                  <c:v>86.42</c:v>
                </c:pt>
                <c:pt idx="5" formatCode="0">
                  <c:v>124.44</c:v>
                </c:pt>
                <c:pt idx="12" formatCode="0">
                  <c:v>169.38</c:v>
                </c:pt>
                <c:pt idx="24" formatCode="0">
                  <c:v>221.23</c:v>
                </c:pt>
                <c:pt idx="28" formatCode="0">
                  <c:v>280</c:v>
                </c:pt>
                <c:pt idx="29" formatCode="0">
                  <c:v>345.68</c:v>
                </c:pt>
              </c:numCache>
            </c:numRef>
          </c:yVal>
          <c:smooth val="1"/>
          <c:extLst>
            <c:ext xmlns:c16="http://schemas.microsoft.com/office/drawing/2014/chart" uri="{C3380CC4-5D6E-409C-BE32-E72D297353CC}">
              <c16:uniqueId val="{00000002-1074-44EE-B92A-71E54E5A98FC}"/>
            </c:ext>
          </c:extLst>
        </c:ser>
        <c:ser>
          <c:idx val="1"/>
          <c:order val="1"/>
          <c:tx>
            <c:strRef>
              <c:f>Sheet1!$A$3</c:f>
              <c:strCache>
                <c:ptCount val="1"/>
                <c:pt idx="0">
                  <c:v>Pvor2</c:v>
                </c:pt>
              </c:strCache>
            </c:strRef>
          </c:tx>
          <c:spPr>
            <a:ln w="10529">
              <a:solidFill>
                <a:srgbClr val="FF00FF"/>
              </a:solidFill>
              <a:prstDash val="solid"/>
            </a:ln>
          </c:spPr>
          <c:marker>
            <c:symbol val="square"/>
            <c:size val="2"/>
            <c:spPr>
              <a:solidFill>
                <a:srgbClr val="FF00FF"/>
              </a:solidFill>
              <a:ln>
                <a:solidFill>
                  <a:srgbClr val="FF00FF"/>
                </a:solidFill>
                <a:prstDash val="solid"/>
              </a:ln>
            </c:spPr>
          </c:marker>
          <c:xVal>
            <c:numRef>
              <c:f>Sheet1!$B$1:$AO$1</c:f>
              <c:numCache>
                <c:formatCode>0.00</c:formatCode>
                <c:ptCount val="40"/>
                <c:pt idx="0">
                  <c:v>2</c:v>
                </c:pt>
                <c:pt idx="1">
                  <c:v>3.87</c:v>
                </c:pt>
                <c:pt idx="2">
                  <c:v>4.88</c:v>
                </c:pt>
                <c:pt idx="3">
                  <c:v>5</c:v>
                </c:pt>
                <c:pt idx="4">
                  <c:v>5.32</c:v>
                </c:pt>
                <c:pt idx="5">
                  <c:v>6</c:v>
                </c:pt>
                <c:pt idx="6">
                  <c:v>6.2</c:v>
                </c:pt>
                <c:pt idx="7">
                  <c:v>6.4</c:v>
                </c:pt>
                <c:pt idx="8">
                  <c:v>6.53</c:v>
                </c:pt>
                <c:pt idx="9">
                  <c:v>6.6</c:v>
                </c:pt>
                <c:pt idx="10">
                  <c:v>6.8</c:v>
                </c:pt>
                <c:pt idx="11">
                  <c:v>6.89</c:v>
                </c:pt>
                <c:pt idx="12">
                  <c:v>7</c:v>
                </c:pt>
                <c:pt idx="13">
                  <c:v>7.2</c:v>
                </c:pt>
                <c:pt idx="14">
                  <c:v>7.15</c:v>
                </c:pt>
                <c:pt idx="15">
                  <c:v>7.3</c:v>
                </c:pt>
                <c:pt idx="16">
                  <c:v>7.38</c:v>
                </c:pt>
                <c:pt idx="17" formatCode="General">
                  <c:v>7.5</c:v>
                </c:pt>
                <c:pt idx="18">
                  <c:v>7.55</c:v>
                </c:pt>
                <c:pt idx="19">
                  <c:v>7.6</c:v>
                </c:pt>
                <c:pt idx="20">
                  <c:v>7.7</c:v>
                </c:pt>
                <c:pt idx="21">
                  <c:v>7.8</c:v>
                </c:pt>
                <c:pt idx="22">
                  <c:v>7.85</c:v>
                </c:pt>
                <c:pt idx="23">
                  <c:v>7.9</c:v>
                </c:pt>
                <c:pt idx="24">
                  <c:v>8</c:v>
                </c:pt>
                <c:pt idx="25" formatCode="General">
                  <c:v>8.0500000000000007</c:v>
                </c:pt>
                <c:pt idx="26">
                  <c:v>8.25</c:v>
                </c:pt>
                <c:pt idx="27">
                  <c:v>8.3000000000000007</c:v>
                </c:pt>
                <c:pt idx="28">
                  <c:v>9</c:v>
                </c:pt>
                <c:pt idx="29">
                  <c:v>10</c:v>
                </c:pt>
                <c:pt idx="30">
                  <c:v>11</c:v>
                </c:pt>
              </c:numCache>
            </c:numRef>
          </c:xVal>
          <c:yVal>
            <c:numRef>
              <c:f>Sheet1!$B$3:$AO$3</c:f>
              <c:numCache>
                <c:formatCode>0.00</c:formatCode>
                <c:ptCount val="40"/>
                <c:pt idx="1">
                  <c:v>50</c:v>
                </c:pt>
                <c:pt idx="2">
                  <c:v>80</c:v>
                </c:pt>
                <c:pt idx="3">
                  <c:v>86.5</c:v>
                </c:pt>
                <c:pt idx="4">
                  <c:v>100</c:v>
                </c:pt>
                <c:pt idx="5">
                  <c:v>150</c:v>
                </c:pt>
                <c:pt idx="8">
                  <c:v>200</c:v>
                </c:pt>
                <c:pt idx="11">
                  <c:v>250</c:v>
                </c:pt>
                <c:pt idx="14">
                  <c:v>300</c:v>
                </c:pt>
                <c:pt idx="16">
                  <c:v>350</c:v>
                </c:pt>
                <c:pt idx="18">
                  <c:v>400</c:v>
                </c:pt>
                <c:pt idx="20">
                  <c:v>450</c:v>
                </c:pt>
                <c:pt idx="21">
                  <c:v>480</c:v>
                </c:pt>
                <c:pt idx="22">
                  <c:v>500</c:v>
                </c:pt>
                <c:pt idx="26">
                  <c:v>800</c:v>
                </c:pt>
              </c:numCache>
            </c:numRef>
          </c:yVal>
          <c:smooth val="0"/>
          <c:extLst>
            <c:ext xmlns:c16="http://schemas.microsoft.com/office/drawing/2014/chart" uri="{C3380CC4-5D6E-409C-BE32-E72D297353CC}">
              <c16:uniqueId val="{00000003-1074-44EE-B92A-71E54E5A98FC}"/>
            </c:ext>
          </c:extLst>
        </c:ser>
        <c:ser>
          <c:idx val="2"/>
          <c:order val="2"/>
          <c:tx>
            <c:strRef>
              <c:f>Sheet1!$A$4</c:f>
              <c:strCache>
                <c:ptCount val="1"/>
                <c:pt idx="0">
                  <c:v>Prück2</c:v>
                </c:pt>
              </c:strCache>
            </c:strRef>
          </c:tx>
          <c:spPr>
            <a:ln w="10529">
              <a:solidFill>
                <a:srgbClr val="FF0000"/>
              </a:solidFill>
              <a:prstDash val="solid"/>
            </a:ln>
          </c:spPr>
          <c:marker>
            <c:symbol val="triangle"/>
            <c:size val="2"/>
            <c:spPr>
              <a:solidFill>
                <a:srgbClr val="FF0000"/>
              </a:solidFill>
              <a:ln>
                <a:solidFill>
                  <a:srgbClr val="FF0000"/>
                </a:solidFill>
                <a:prstDash val="solid"/>
              </a:ln>
            </c:spPr>
          </c:marker>
          <c:xVal>
            <c:numRef>
              <c:f>Sheet1!$B$1:$AO$1</c:f>
              <c:numCache>
                <c:formatCode>0.00</c:formatCode>
                <c:ptCount val="40"/>
                <c:pt idx="0">
                  <c:v>2</c:v>
                </c:pt>
                <c:pt idx="1">
                  <c:v>3.87</c:v>
                </c:pt>
                <c:pt idx="2">
                  <c:v>4.88</c:v>
                </c:pt>
                <c:pt idx="3">
                  <c:v>5</c:v>
                </c:pt>
                <c:pt idx="4">
                  <c:v>5.32</c:v>
                </c:pt>
                <c:pt idx="5">
                  <c:v>6</c:v>
                </c:pt>
                <c:pt idx="6">
                  <c:v>6.2</c:v>
                </c:pt>
                <c:pt idx="7">
                  <c:v>6.4</c:v>
                </c:pt>
                <c:pt idx="8">
                  <c:v>6.53</c:v>
                </c:pt>
                <c:pt idx="9">
                  <c:v>6.6</c:v>
                </c:pt>
                <c:pt idx="10">
                  <c:v>6.8</c:v>
                </c:pt>
                <c:pt idx="11">
                  <c:v>6.89</c:v>
                </c:pt>
                <c:pt idx="12">
                  <c:v>7</c:v>
                </c:pt>
                <c:pt idx="13">
                  <c:v>7.2</c:v>
                </c:pt>
                <c:pt idx="14">
                  <c:v>7.15</c:v>
                </c:pt>
                <c:pt idx="15">
                  <c:v>7.3</c:v>
                </c:pt>
                <c:pt idx="16">
                  <c:v>7.38</c:v>
                </c:pt>
                <c:pt idx="17" formatCode="General">
                  <c:v>7.5</c:v>
                </c:pt>
                <c:pt idx="18">
                  <c:v>7.55</c:v>
                </c:pt>
                <c:pt idx="19">
                  <c:v>7.6</c:v>
                </c:pt>
                <c:pt idx="20">
                  <c:v>7.7</c:v>
                </c:pt>
                <c:pt idx="21">
                  <c:v>7.8</c:v>
                </c:pt>
                <c:pt idx="22">
                  <c:v>7.85</c:v>
                </c:pt>
                <c:pt idx="23">
                  <c:v>7.9</c:v>
                </c:pt>
                <c:pt idx="24">
                  <c:v>8</c:v>
                </c:pt>
                <c:pt idx="25" formatCode="General">
                  <c:v>8.0500000000000007</c:v>
                </c:pt>
                <c:pt idx="26">
                  <c:v>8.25</c:v>
                </c:pt>
                <c:pt idx="27">
                  <c:v>8.3000000000000007</c:v>
                </c:pt>
                <c:pt idx="28">
                  <c:v>9</c:v>
                </c:pt>
                <c:pt idx="29">
                  <c:v>10</c:v>
                </c:pt>
                <c:pt idx="30">
                  <c:v>11</c:v>
                </c:pt>
              </c:numCache>
            </c:numRef>
          </c:xVal>
          <c:yVal>
            <c:numRef>
              <c:f>Sheet1!$B$4:$AO$4</c:f>
              <c:numCache>
                <c:formatCode>General</c:formatCode>
                <c:ptCount val="40"/>
                <c:pt idx="1">
                  <c:v>0.2</c:v>
                </c:pt>
                <c:pt idx="3">
                  <c:v>0.5</c:v>
                </c:pt>
                <c:pt idx="5">
                  <c:v>0.5</c:v>
                </c:pt>
                <c:pt idx="11">
                  <c:v>1</c:v>
                </c:pt>
                <c:pt idx="14">
                  <c:v>2.1</c:v>
                </c:pt>
                <c:pt idx="16">
                  <c:v>5.5</c:v>
                </c:pt>
                <c:pt idx="18">
                  <c:v>11</c:v>
                </c:pt>
                <c:pt idx="20">
                  <c:v>17.5</c:v>
                </c:pt>
                <c:pt idx="21">
                  <c:v>22.5</c:v>
                </c:pt>
                <c:pt idx="26">
                  <c:v>100</c:v>
                </c:pt>
              </c:numCache>
            </c:numRef>
          </c:yVal>
          <c:smooth val="1"/>
          <c:extLst>
            <c:ext xmlns:c16="http://schemas.microsoft.com/office/drawing/2014/chart" uri="{C3380CC4-5D6E-409C-BE32-E72D297353CC}">
              <c16:uniqueId val="{00000004-1074-44EE-B92A-71E54E5A98FC}"/>
            </c:ext>
          </c:extLst>
        </c:ser>
        <c:ser>
          <c:idx val="3"/>
          <c:order val="3"/>
          <c:tx>
            <c:strRef>
              <c:f>Sheet1!$A$5</c:f>
              <c:strCache>
                <c:ptCount val="1"/>
                <c:pt idx="0">
                  <c:v>Pvor3</c:v>
                </c:pt>
              </c:strCache>
            </c:strRef>
          </c:tx>
          <c:spPr>
            <a:ln w="2632">
              <a:solidFill>
                <a:srgbClr val="000000"/>
              </a:solidFill>
              <a:prstDash val="sysDash"/>
            </a:ln>
          </c:spPr>
          <c:marker>
            <c:symbol val="circle"/>
            <c:size val="2"/>
            <c:spPr>
              <a:solidFill>
                <a:srgbClr val="000000"/>
              </a:solidFill>
              <a:ln>
                <a:solidFill>
                  <a:srgbClr val="000000"/>
                </a:solidFill>
                <a:prstDash val="solid"/>
              </a:ln>
            </c:spPr>
          </c:marker>
          <c:xVal>
            <c:numRef>
              <c:f>Sheet1!$B$1:$AO$1</c:f>
              <c:numCache>
                <c:formatCode>0.00</c:formatCode>
                <c:ptCount val="40"/>
                <c:pt idx="0">
                  <c:v>2</c:v>
                </c:pt>
                <c:pt idx="1">
                  <c:v>3.87</c:v>
                </c:pt>
                <c:pt idx="2">
                  <c:v>4.88</c:v>
                </c:pt>
                <c:pt idx="3">
                  <c:v>5</c:v>
                </c:pt>
                <c:pt idx="4">
                  <c:v>5.32</c:v>
                </c:pt>
                <c:pt idx="5">
                  <c:v>6</c:v>
                </c:pt>
                <c:pt idx="6">
                  <c:v>6.2</c:v>
                </c:pt>
                <c:pt idx="7">
                  <c:v>6.4</c:v>
                </c:pt>
                <c:pt idx="8">
                  <c:v>6.53</c:v>
                </c:pt>
                <c:pt idx="9">
                  <c:v>6.6</c:v>
                </c:pt>
                <c:pt idx="10">
                  <c:v>6.8</c:v>
                </c:pt>
                <c:pt idx="11">
                  <c:v>6.89</c:v>
                </c:pt>
                <c:pt idx="12">
                  <c:v>7</c:v>
                </c:pt>
                <c:pt idx="13">
                  <c:v>7.2</c:v>
                </c:pt>
                <c:pt idx="14">
                  <c:v>7.15</c:v>
                </c:pt>
                <c:pt idx="15">
                  <c:v>7.3</c:v>
                </c:pt>
                <c:pt idx="16">
                  <c:v>7.38</c:v>
                </c:pt>
                <c:pt idx="17" formatCode="General">
                  <c:v>7.5</c:v>
                </c:pt>
                <c:pt idx="18">
                  <c:v>7.55</c:v>
                </c:pt>
                <c:pt idx="19">
                  <c:v>7.6</c:v>
                </c:pt>
                <c:pt idx="20">
                  <c:v>7.7</c:v>
                </c:pt>
                <c:pt idx="21">
                  <c:v>7.8</c:v>
                </c:pt>
                <c:pt idx="22">
                  <c:v>7.85</c:v>
                </c:pt>
                <c:pt idx="23">
                  <c:v>7.9</c:v>
                </c:pt>
                <c:pt idx="24">
                  <c:v>8</c:v>
                </c:pt>
                <c:pt idx="25" formatCode="General">
                  <c:v>8.0500000000000007</c:v>
                </c:pt>
                <c:pt idx="26">
                  <c:v>8.25</c:v>
                </c:pt>
                <c:pt idx="27">
                  <c:v>8.3000000000000007</c:v>
                </c:pt>
                <c:pt idx="28">
                  <c:v>9</c:v>
                </c:pt>
                <c:pt idx="29">
                  <c:v>10</c:v>
                </c:pt>
                <c:pt idx="30">
                  <c:v>11</c:v>
                </c:pt>
              </c:numCache>
            </c:numRef>
          </c:xVal>
          <c:yVal>
            <c:numRef>
              <c:f>Sheet1!$B$5:$AO$5</c:f>
              <c:numCache>
                <c:formatCode>General</c:formatCode>
                <c:ptCount val="40"/>
                <c:pt idx="6" formatCode="0.00">
                  <c:v>160</c:v>
                </c:pt>
                <c:pt idx="7" formatCode="0.00">
                  <c:v>180</c:v>
                </c:pt>
                <c:pt idx="9" formatCode="0.00">
                  <c:v>205</c:v>
                </c:pt>
                <c:pt idx="10" formatCode="0.00">
                  <c:v>235</c:v>
                </c:pt>
                <c:pt idx="12" formatCode="0.00">
                  <c:v>265</c:v>
                </c:pt>
                <c:pt idx="13" formatCode="0.00">
                  <c:v>305</c:v>
                </c:pt>
                <c:pt idx="16" formatCode="0.00">
                  <c:v>355</c:v>
                </c:pt>
                <c:pt idx="19" formatCode="0.00">
                  <c:v>410</c:v>
                </c:pt>
                <c:pt idx="20" formatCode="0.00">
                  <c:v>440</c:v>
                </c:pt>
                <c:pt idx="21" formatCode="0.00">
                  <c:v>475</c:v>
                </c:pt>
                <c:pt idx="23" formatCode="0.00">
                  <c:v>500</c:v>
                </c:pt>
              </c:numCache>
            </c:numRef>
          </c:yVal>
          <c:smooth val="1"/>
          <c:extLst>
            <c:ext xmlns:c16="http://schemas.microsoft.com/office/drawing/2014/chart" uri="{C3380CC4-5D6E-409C-BE32-E72D297353CC}">
              <c16:uniqueId val="{00000005-1074-44EE-B92A-71E54E5A98FC}"/>
            </c:ext>
          </c:extLst>
        </c:ser>
        <c:ser>
          <c:idx val="4"/>
          <c:order val="4"/>
          <c:tx>
            <c:strRef>
              <c:f>Sheet1!$A$6</c:f>
              <c:strCache>
                <c:ptCount val="1"/>
                <c:pt idx="0">
                  <c:v>Pvor4</c:v>
                </c:pt>
              </c:strCache>
            </c:strRef>
          </c:tx>
          <c:spPr>
            <a:ln w="10529">
              <a:solidFill>
                <a:srgbClr val="800080"/>
              </a:solidFill>
              <a:prstDash val="solid"/>
            </a:ln>
          </c:spPr>
          <c:marker>
            <c:symbol val="star"/>
            <c:size val="4"/>
            <c:spPr>
              <a:noFill/>
              <a:ln>
                <a:solidFill>
                  <a:srgbClr val="800080"/>
                </a:solidFill>
                <a:prstDash val="solid"/>
              </a:ln>
            </c:spPr>
          </c:marker>
          <c:xVal>
            <c:numRef>
              <c:f>Sheet1!$B$1:$AO$1</c:f>
              <c:numCache>
                <c:formatCode>0.00</c:formatCode>
                <c:ptCount val="40"/>
                <c:pt idx="0">
                  <c:v>2</c:v>
                </c:pt>
                <c:pt idx="1">
                  <c:v>3.87</c:v>
                </c:pt>
                <c:pt idx="2">
                  <c:v>4.88</c:v>
                </c:pt>
                <c:pt idx="3">
                  <c:v>5</c:v>
                </c:pt>
                <c:pt idx="4">
                  <c:v>5.32</c:v>
                </c:pt>
                <c:pt idx="5">
                  <c:v>6</c:v>
                </c:pt>
                <c:pt idx="6">
                  <c:v>6.2</c:v>
                </c:pt>
                <c:pt idx="7">
                  <c:v>6.4</c:v>
                </c:pt>
                <c:pt idx="8">
                  <c:v>6.53</c:v>
                </c:pt>
                <c:pt idx="9">
                  <c:v>6.6</c:v>
                </c:pt>
                <c:pt idx="10">
                  <c:v>6.8</c:v>
                </c:pt>
                <c:pt idx="11">
                  <c:v>6.89</c:v>
                </c:pt>
                <c:pt idx="12">
                  <c:v>7</c:v>
                </c:pt>
                <c:pt idx="13">
                  <c:v>7.2</c:v>
                </c:pt>
                <c:pt idx="14">
                  <c:v>7.15</c:v>
                </c:pt>
                <c:pt idx="15">
                  <c:v>7.3</c:v>
                </c:pt>
                <c:pt idx="16">
                  <c:v>7.38</c:v>
                </c:pt>
                <c:pt idx="17" formatCode="General">
                  <c:v>7.5</c:v>
                </c:pt>
                <c:pt idx="18">
                  <c:v>7.55</c:v>
                </c:pt>
                <c:pt idx="19">
                  <c:v>7.6</c:v>
                </c:pt>
                <c:pt idx="20">
                  <c:v>7.7</c:v>
                </c:pt>
                <c:pt idx="21">
                  <c:v>7.8</c:v>
                </c:pt>
                <c:pt idx="22">
                  <c:v>7.85</c:v>
                </c:pt>
                <c:pt idx="23">
                  <c:v>7.9</c:v>
                </c:pt>
                <c:pt idx="24">
                  <c:v>8</c:v>
                </c:pt>
                <c:pt idx="25" formatCode="General">
                  <c:v>8.0500000000000007</c:v>
                </c:pt>
                <c:pt idx="26">
                  <c:v>8.25</c:v>
                </c:pt>
                <c:pt idx="27">
                  <c:v>8.3000000000000007</c:v>
                </c:pt>
                <c:pt idx="28">
                  <c:v>9</c:v>
                </c:pt>
                <c:pt idx="29">
                  <c:v>10</c:v>
                </c:pt>
                <c:pt idx="30">
                  <c:v>11</c:v>
                </c:pt>
              </c:numCache>
            </c:numRef>
          </c:xVal>
          <c:yVal>
            <c:numRef>
              <c:f>Sheet1!$B$6:$AO$6</c:f>
              <c:numCache>
                <c:formatCode>General</c:formatCode>
                <c:ptCount val="40"/>
                <c:pt idx="12">
                  <c:v>235</c:v>
                </c:pt>
                <c:pt idx="17">
                  <c:v>342</c:v>
                </c:pt>
                <c:pt idx="21">
                  <c:v>415</c:v>
                </c:pt>
                <c:pt idx="25">
                  <c:v>500</c:v>
                </c:pt>
              </c:numCache>
            </c:numRef>
          </c:yVal>
          <c:smooth val="1"/>
          <c:extLst>
            <c:ext xmlns:c16="http://schemas.microsoft.com/office/drawing/2014/chart" uri="{C3380CC4-5D6E-409C-BE32-E72D297353CC}">
              <c16:uniqueId val="{00000006-1074-44EE-B92A-71E54E5A98FC}"/>
            </c:ext>
          </c:extLst>
        </c:ser>
        <c:dLbls>
          <c:showLegendKey val="0"/>
          <c:showVal val="0"/>
          <c:showCatName val="0"/>
          <c:showSerName val="0"/>
          <c:showPercent val="0"/>
          <c:showBubbleSize val="0"/>
        </c:dLbls>
        <c:axId val="143178864"/>
        <c:axId val="1"/>
      </c:scatterChart>
      <c:valAx>
        <c:axId val="143178864"/>
        <c:scaling>
          <c:orientation val="minMax"/>
          <c:max val="11"/>
          <c:min val="2"/>
        </c:scaling>
        <c:delete val="0"/>
        <c:axPos val="b"/>
        <c:majorGridlines>
          <c:spPr>
            <a:ln w="2632">
              <a:solidFill>
                <a:srgbClr val="000000"/>
              </a:solidFill>
              <a:prstDash val="solid"/>
            </a:ln>
          </c:spPr>
        </c:majorGridlines>
        <c:minorGridlines>
          <c:spPr>
            <a:ln w="2632">
              <a:solidFill>
                <a:srgbClr val="000000"/>
              </a:solidFill>
              <a:prstDash val="sysDash"/>
            </a:ln>
          </c:spPr>
        </c:minorGridlines>
        <c:title>
          <c:tx>
            <c:rich>
              <a:bodyPr/>
              <a:lstStyle/>
              <a:p>
                <a:pPr>
                  <a:defRPr sz="912" b="0" i="0" u="none" strike="noStrike" baseline="0">
                    <a:solidFill>
                      <a:srgbClr val="000000"/>
                    </a:solidFill>
                    <a:latin typeface="Arial"/>
                    <a:ea typeface="Arial"/>
                    <a:cs typeface="Arial"/>
                  </a:defRPr>
                </a:pPr>
                <a:r>
                  <a:rPr lang="de-DE"/>
                  <a:t>Utank [V]</a:t>
                </a:r>
              </a:p>
            </c:rich>
          </c:tx>
          <c:layout>
            <c:manualLayout>
              <c:xMode val="edge"/>
              <c:yMode val="edge"/>
              <c:x val="0.43288590604026844"/>
              <c:y val="0.89421157684630737"/>
            </c:manualLayout>
          </c:layout>
          <c:overlay val="0"/>
          <c:spPr>
            <a:noFill/>
            <a:ln w="21059">
              <a:noFill/>
            </a:ln>
          </c:spPr>
        </c:title>
        <c:numFmt formatCode="0.0" sourceLinked="0"/>
        <c:majorTickMark val="out"/>
        <c:minorTickMark val="out"/>
        <c:tickLblPos val="nextTo"/>
        <c:spPr>
          <a:ln w="2632">
            <a:solidFill>
              <a:srgbClr val="000000"/>
            </a:solidFill>
            <a:prstDash val="solid"/>
          </a:ln>
        </c:spPr>
        <c:txPr>
          <a:bodyPr rot="0" vert="horz"/>
          <a:lstStyle/>
          <a:p>
            <a:pPr>
              <a:defRPr sz="800" b="0" i="0" u="none" strike="noStrike" baseline="0">
                <a:solidFill>
                  <a:srgbClr val="000000"/>
                </a:solidFill>
                <a:latin typeface="Arial"/>
                <a:ea typeface="Arial"/>
                <a:cs typeface="Arial"/>
              </a:defRPr>
            </a:pPr>
            <a:endParaRPr lang="de-DE"/>
          </a:p>
        </c:txPr>
        <c:crossAx val="1"/>
        <c:crossesAt val="0"/>
        <c:crossBetween val="midCat"/>
        <c:majorUnit val="1"/>
        <c:minorUnit val="0.5"/>
      </c:valAx>
      <c:valAx>
        <c:axId val="1"/>
        <c:scaling>
          <c:orientation val="minMax"/>
          <c:max val="900"/>
          <c:min val="0"/>
        </c:scaling>
        <c:delete val="0"/>
        <c:axPos val="l"/>
        <c:majorGridlines>
          <c:spPr>
            <a:ln w="2632">
              <a:solidFill>
                <a:srgbClr val="000000"/>
              </a:solidFill>
              <a:prstDash val="solid"/>
            </a:ln>
          </c:spPr>
        </c:majorGridlines>
        <c:minorGridlines>
          <c:spPr>
            <a:ln w="2632">
              <a:solidFill>
                <a:srgbClr val="000000"/>
              </a:solidFill>
              <a:prstDash val="sysDash"/>
            </a:ln>
          </c:spPr>
        </c:minorGridlines>
        <c:title>
          <c:tx>
            <c:rich>
              <a:bodyPr/>
              <a:lstStyle/>
              <a:p>
                <a:pPr>
                  <a:defRPr sz="912" b="0" i="0" u="none" strike="noStrike" baseline="0">
                    <a:solidFill>
                      <a:srgbClr val="000000"/>
                    </a:solidFill>
                    <a:latin typeface="Arial"/>
                    <a:ea typeface="Arial"/>
                    <a:cs typeface="Arial"/>
                  </a:defRPr>
                </a:pPr>
                <a:r>
                  <a:rPr lang="de-DE"/>
                  <a:t>Vor / Rücklaufleistung [kW]</a:t>
                </a:r>
              </a:p>
            </c:rich>
          </c:tx>
          <c:layout>
            <c:manualLayout>
              <c:xMode val="edge"/>
              <c:yMode val="edge"/>
              <c:x val="1.3422818791946308E-2"/>
              <c:y val="0.30538922155688625"/>
            </c:manualLayout>
          </c:layout>
          <c:overlay val="0"/>
          <c:spPr>
            <a:noFill/>
            <a:ln w="21059">
              <a:noFill/>
            </a:ln>
          </c:spPr>
        </c:title>
        <c:numFmt formatCode="0" sourceLinked="0"/>
        <c:majorTickMark val="out"/>
        <c:minorTickMark val="out"/>
        <c:tickLblPos val="nextTo"/>
        <c:spPr>
          <a:ln w="2632">
            <a:solidFill>
              <a:srgbClr val="000000"/>
            </a:solidFill>
            <a:prstDash val="solid"/>
          </a:ln>
        </c:spPr>
        <c:txPr>
          <a:bodyPr rot="0" vert="horz"/>
          <a:lstStyle/>
          <a:p>
            <a:pPr>
              <a:defRPr sz="800" b="0" i="0" u="none" strike="noStrike" baseline="0">
                <a:solidFill>
                  <a:srgbClr val="000000"/>
                </a:solidFill>
                <a:latin typeface="Arial"/>
                <a:ea typeface="Arial"/>
                <a:cs typeface="Arial"/>
              </a:defRPr>
            </a:pPr>
            <a:endParaRPr lang="de-DE"/>
          </a:p>
        </c:txPr>
        <c:crossAx val="143178864"/>
        <c:crossesAt val="0"/>
        <c:crossBetween val="midCat"/>
        <c:majorUnit val="100"/>
        <c:minorUnit val="50"/>
      </c:valAx>
      <c:spPr>
        <a:noFill/>
        <a:ln w="2632">
          <a:solidFill>
            <a:srgbClr val="000000"/>
          </a:solidFill>
          <a:prstDash val="solid"/>
        </a:ln>
      </c:spPr>
    </c:plotArea>
    <c:plotVisOnly val="1"/>
    <c:dispBlanksAs val="span"/>
    <c:showDLblsOverMax val="0"/>
  </c:chart>
  <c:spPr>
    <a:noFill/>
    <a:ln>
      <a:noFill/>
    </a:ln>
  </c:spPr>
  <c:txPr>
    <a:bodyPr/>
    <a:lstStyle/>
    <a:p>
      <a:pPr>
        <a:defRPr sz="1430" b="1" i="0" u="none" strike="noStrike" baseline="0">
          <a:solidFill>
            <a:srgbClr val="000000"/>
          </a:solidFill>
          <a:latin typeface="Arial"/>
          <a:ea typeface="Arial"/>
          <a:cs typeface="Arial"/>
        </a:defRPr>
      </a:pPr>
      <a:endParaRPr lang="de-DE"/>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de-DE">
                <a:solidFill>
                  <a:sysClr val="windowText" lastClr="000000"/>
                </a:solidFill>
              </a:rPr>
              <a:t>HSI RFQ 2009 to 2018</a:t>
            </a:r>
          </a:p>
        </c:rich>
      </c:tx>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de-DE"/>
        </a:p>
      </c:txPr>
    </c:title>
    <c:autoTitleDeleted val="0"/>
    <c:plotArea>
      <c:layout/>
      <c:scatterChart>
        <c:scatterStyle val="smoothMarker"/>
        <c:varyColors val="0"/>
        <c:ser>
          <c:idx val="0"/>
          <c:order val="0"/>
          <c:tx>
            <c:strRef>
              <c:f>'HSI RFQ Sept.2009 bis Nov.2018'!$B$1</c:f>
              <c:strCache>
                <c:ptCount val="1"/>
                <c:pt idx="0">
                  <c:v>Pvor 26.September 09</c:v>
                </c:pt>
              </c:strCache>
            </c:strRef>
          </c:tx>
          <c:spPr>
            <a:ln w="19050" cap="rnd">
              <a:solidFill>
                <a:srgbClr val="3399FF"/>
              </a:solidFill>
              <a:round/>
            </a:ln>
            <a:effectLst/>
          </c:spPr>
          <c:marker>
            <c:symbol val="circle"/>
            <c:size val="5"/>
            <c:spPr>
              <a:solidFill>
                <a:schemeClr val="accent1"/>
              </a:solidFill>
              <a:ln w="9525">
                <a:solidFill>
                  <a:schemeClr val="accent1"/>
                </a:solidFill>
              </a:ln>
              <a:effectLst/>
            </c:spPr>
          </c:marker>
          <c:xVal>
            <c:numRef>
              <c:f>'HSI RFQ Sept.2009 bis Nov.2018'!$A$2:$A$69</c:f>
              <c:numCache>
                <c:formatCode>General</c:formatCode>
                <c:ptCount val="68"/>
                <c:pt idx="0">
                  <c:v>8.65</c:v>
                </c:pt>
                <c:pt idx="1">
                  <c:v>8.58</c:v>
                </c:pt>
                <c:pt idx="2" formatCode="0.00">
                  <c:v>8.5</c:v>
                </c:pt>
                <c:pt idx="3" formatCode="0.00">
                  <c:v>8.4</c:v>
                </c:pt>
                <c:pt idx="4" formatCode="0.00">
                  <c:v>8.3000000000000007</c:v>
                </c:pt>
                <c:pt idx="5" formatCode="0.00">
                  <c:v>8.2799999999999994</c:v>
                </c:pt>
                <c:pt idx="6" formatCode="0.00">
                  <c:v>8.25</c:v>
                </c:pt>
                <c:pt idx="7" formatCode="0.00">
                  <c:v>8.1999999999999993</c:v>
                </c:pt>
                <c:pt idx="8" formatCode="0.00">
                  <c:v>8.17</c:v>
                </c:pt>
                <c:pt idx="9" formatCode="0.00">
                  <c:v>8.08</c:v>
                </c:pt>
                <c:pt idx="10" formatCode="0.00">
                  <c:v>8</c:v>
                </c:pt>
                <c:pt idx="11" formatCode="0.00">
                  <c:v>7.92</c:v>
                </c:pt>
                <c:pt idx="12" formatCode="0.00">
                  <c:v>7.89</c:v>
                </c:pt>
                <c:pt idx="13" formatCode="0.00">
                  <c:v>7.83</c:v>
                </c:pt>
                <c:pt idx="14" formatCode="0.00">
                  <c:v>7.81</c:v>
                </c:pt>
                <c:pt idx="15" formatCode="0.00">
                  <c:v>7.78</c:v>
                </c:pt>
                <c:pt idx="16" formatCode="0.00">
                  <c:v>7.72</c:v>
                </c:pt>
                <c:pt idx="17" formatCode="0.00">
                  <c:v>7.7</c:v>
                </c:pt>
                <c:pt idx="18" formatCode="0.00">
                  <c:v>7.63</c:v>
                </c:pt>
                <c:pt idx="19" formatCode="0.00">
                  <c:v>7.58</c:v>
                </c:pt>
                <c:pt idx="20" formatCode="0.00">
                  <c:v>7.55</c:v>
                </c:pt>
                <c:pt idx="21" formatCode="0.00">
                  <c:v>7.52</c:v>
                </c:pt>
                <c:pt idx="22" formatCode="0.00">
                  <c:v>7.5</c:v>
                </c:pt>
                <c:pt idx="23" formatCode="0.00">
                  <c:v>7.46</c:v>
                </c:pt>
                <c:pt idx="24" formatCode="0.00">
                  <c:v>7.41</c:v>
                </c:pt>
                <c:pt idx="25" formatCode="0.00">
                  <c:v>7.35</c:v>
                </c:pt>
                <c:pt idx="26" formatCode="0.00">
                  <c:v>7.25</c:v>
                </c:pt>
                <c:pt idx="27" formatCode="0.00">
                  <c:v>7.19</c:v>
                </c:pt>
                <c:pt idx="28" formatCode="0.00">
                  <c:v>7.15</c:v>
                </c:pt>
                <c:pt idx="29" formatCode="0.00">
                  <c:v>7.05</c:v>
                </c:pt>
                <c:pt idx="30" formatCode="0.00">
                  <c:v>7</c:v>
                </c:pt>
                <c:pt idx="31" formatCode="0.00">
                  <c:v>6.96</c:v>
                </c:pt>
                <c:pt idx="32" formatCode="0.00">
                  <c:v>6.93</c:v>
                </c:pt>
                <c:pt idx="33" formatCode="0.00">
                  <c:v>6.9</c:v>
                </c:pt>
                <c:pt idx="34" formatCode="0.00">
                  <c:v>6.85</c:v>
                </c:pt>
                <c:pt idx="35" formatCode="0.00">
                  <c:v>6.75</c:v>
                </c:pt>
                <c:pt idx="36" formatCode="0.00">
                  <c:v>6.58</c:v>
                </c:pt>
                <c:pt idx="37" formatCode="0.00">
                  <c:v>6.5</c:v>
                </c:pt>
                <c:pt idx="38" formatCode="0.00">
                  <c:v>6.44</c:v>
                </c:pt>
                <c:pt idx="39" formatCode="0.00">
                  <c:v>6.25</c:v>
                </c:pt>
                <c:pt idx="40" formatCode="0.00">
                  <c:v>6.2</c:v>
                </c:pt>
                <c:pt idx="41" formatCode="0.00">
                  <c:v>6.1</c:v>
                </c:pt>
                <c:pt idx="42" formatCode="0.00">
                  <c:v>6</c:v>
                </c:pt>
                <c:pt idx="43" formatCode="0.00">
                  <c:v>5.9</c:v>
                </c:pt>
                <c:pt idx="44" formatCode="0.00">
                  <c:v>5.85</c:v>
                </c:pt>
                <c:pt idx="45" formatCode="0.00">
                  <c:v>5.8</c:v>
                </c:pt>
                <c:pt idx="46" formatCode="0.00">
                  <c:v>5.75</c:v>
                </c:pt>
                <c:pt idx="47" formatCode="0.00">
                  <c:v>5.7</c:v>
                </c:pt>
                <c:pt idx="48" formatCode="0.00">
                  <c:v>5.6</c:v>
                </c:pt>
                <c:pt idx="49" formatCode="0.00">
                  <c:v>5.55</c:v>
                </c:pt>
                <c:pt idx="50" formatCode="0.00">
                  <c:v>5.5</c:v>
                </c:pt>
                <c:pt idx="51" formatCode="0.00">
                  <c:v>5.3</c:v>
                </c:pt>
                <c:pt idx="52" formatCode="0.00">
                  <c:v>5.25</c:v>
                </c:pt>
                <c:pt idx="53" formatCode="0.00">
                  <c:v>5</c:v>
                </c:pt>
                <c:pt idx="54" formatCode="0.00">
                  <c:v>4.88</c:v>
                </c:pt>
                <c:pt idx="55" formatCode="0.00">
                  <c:v>4.75</c:v>
                </c:pt>
                <c:pt idx="56" formatCode="0.00">
                  <c:v>4.5</c:v>
                </c:pt>
                <c:pt idx="57" formatCode="0.00">
                  <c:v>4.42</c:v>
                </c:pt>
                <c:pt idx="58" formatCode="0.00">
                  <c:v>4.32</c:v>
                </c:pt>
                <c:pt idx="59" formatCode="0.00">
                  <c:v>4.25</c:v>
                </c:pt>
                <c:pt idx="60" formatCode="0.00">
                  <c:v>4</c:v>
                </c:pt>
                <c:pt idx="61" formatCode="0.00">
                  <c:v>3.87</c:v>
                </c:pt>
                <c:pt idx="62" formatCode="0.00">
                  <c:v>3.75</c:v>
                </c:pt>
                <c:pt idx="63" formatCode="0.00">
                  <c:v>3.5</c:v>
                </c:pt>
                <c:pt idx="64" formatCode="0.00">
                  <c:v>3.25</c:v>
                </c:pt>
                <c:pt idx="65" formatCode="0.00">
                  <c:v>3</c:v>
                </c:pt>
                <c:pt idx="66" formatCode="0.00">
                  <c:v>2.75</c:v>
                </c:pt>
                <c:pt idx="67" formatCode="0.00">
                  <c:v>2.5</c:v>
                </c:pt>
              </c:numCache>
            </c:numRef>
          </c:xVal>
          <c:yVal>
            <c:numRef>
              <c:f>'HSI RFQ Sept.2009 bis Nov.2018'!$B$2:$B$69</c:f>
              <c:numCache>
                <c:formatCode>General</c:formatCode>
                <c:ptCount val="68"/>
                <c:pt idx="5">
                  <c:v>1400</c:v>
                </c:pt>
                <c:pt idx="6">
                  <c:v>1300</c:v>
                </c:pt>
                <c:pt idx="8">
                  <c:v>1200</c:v>
                </c:pt>
                <c:pt idx="9">
                  <c:v>1100</c:v>
                </c:pt>
                <c:pt idx="10">
                  <c:v>1000</c:v>
                </c:pt>
                <c:pt idx="12">
                  <c:v>900</c:v>
                </c:pt>
                <c:pt idx="15">
                  <c:v>800</c:v>
                </c:pt>
                <c:pt idx="18">
                  <c:v>700</c:v>
                </c:pt>
                <c:pt idx="23">
                  <c:v>600</c:v>
                </c:pt>
                <c:pt idx="26">
                  <c:v>500</c:v>
                </c:pt>
                <c:pt idx="31">
                  <c:v>400</c:v>
                </c:pt>
                <c:pt idx="36">
                  <c:v>300</c:v>
                </c:pt>
                <c:pt idx="44">
                  <c:v>200</c:v>
                </c:pt>
                <c:pt idx="58">
                  <c:v>100</c:v>
                </c:pt>
              </c:numCache>
            </c:numRef>
          </c:yVal>
          <c:smooth val="1"/>
          <c:extLst>
            <c:ext xmlns:c16="http://schemas.microsoft.com/office/drawing/2014/chart" uri="{C3380CC4-5D6E-409C-BE32-E72D297353CC}">
              <c16:uniqueId val="{00000000-A954-4E36-A4FE-1D2D19F9DEF7}"/>
            </c:ext>
          </c:extLst>
        </c:ser>
        <c:ser>
          <c:idx val="1"/>
          <c:order val="1"/>
          <c:tx>
            <c:strRef>
              <c:f>'HSI RFQ Sept.2009 bis Nov.2018'!$C$1</c:f>
              <c:strCache>
                <c:ptCount val="1"/>
                <c:pt idx="0">
                  <c:v>Pvor June 2018</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'HSI RFQ Sept.2009 bis Nov.2018'!$A$2:$A$69</c:f>
              <c:numCache>
                <c:formatCode>General</c:formatCode>
                <c:ptCount val="68"/>
                <c:pt idx="0">
                  <c:v>8.65</c:v>
                </c:pt>
                <c:pt idx="1">
                  <c:v>8.58</c:v>
                </c:pt>
                <c:pt idx="2" formatCode="0.00">
                  <c:v>8.5</c:v>
                </c:pt>
                <c:pt idx="3" formatCode="0.00">
                  <c:v>8.4</c:v>
                </c:pt>
                <c:pt idx="4" formatCode="0.00">
                  <c:v>8.3000000000000007</c:v>
                </c:pt>
                <c:pt idx="5" formatCode="0.00">
                  <c:v>8.2799999999999994</c:v>
                </c:pt>
                <c:pt idx="6" formatCode="0.00">
                  <c:v>8.25</c:v>
                </c:pt>
                <c:pt idx="7" formatCode="0.00">
                  <c:v>8.1999999999999993</c:v>
                </c:pt>
                <c:pt idx="8" formatCode="0.00">
                  <c:v>8.17</c:v>
                </c:pt>
                <c:pt idx="9" formatCode="0.00">
                  <c:v>8.08</c:v>
                </c:pt>
                <c:pt idx="10" formatCode="0.00">
                  <c:v>8</c:v>
                </c:pt>
                <c:pt idx="11" formatCode="0.00">
                  <c:v>7.92</c:v>
                </c:pt>
                <c:pt idx="12" formatCode="0.00">
                  <c:v>7.89</c:v>
                </c:pt>
                <c:pt idx="13" formatCode="0.00">
                  <c:v>7.83</c:v>
                </c:pt>
                <c:pt idx="14" formatCode="0.00">
                  <c:v>7.81</c:v>
                </c:pt>
                <c:pt idx="15" formatCode="0.00">
                  <c:v>7.78</c:v>
                </c:pt>
                <c:pt idx="16" formatCode="0.00">
                  <c:v>7.72</c:v>
                </c:pt>
                <c:pt idx="17" formatCode="0.00">
                  <c:v>7.7</c:v>
                </c:pt>
                <c:pt idx="18" formatCode="0.00">
                  <c:v>7.63</c:v>
                </c:pt>
                <c:pt idx="19" formatCode="0.00">
                  <c:v>7.58</c:v>
                </c:pt>
                <c:pt idx="20" formatCode="0.00">
                  <c:v>7.55</c:v>
                </c:pt>
                <c:pt idx="21" formatCode="0.00">
                  <c:v>7.52</c:v>
                </c:pt>
                <c:pt idx="22" formatCode="0.00">
                  <c:v>7.5</c:v>
                </c:pt>
                <c:pt idx="23" formatCode="0.00">
                  <c:v>7.46</c:v>
                </c:pt>
                <c:pt idx="24" formatCode="0.00">
                  <c:v>7.41</c:v>
                </c:pt>
                <c:pt idx="25" formatCode="0.00">
                  <c:v>7.35</c:v>
                </c:pt>
                <c:pt idx="26" formatCode="0.00">
                  <c:v>7.25</c:v>
                </c:pt>
                <c:pt idx="27" formatCode="0.00">
                  <c:v>7.19</c:v>
                </c:pt>
                <c:pt idx="28" formatCode="0.00">
                  <c:v>7.15</c:v>
                </c:pt>
                <c:pt idx="29" formatCode="0.00">
                  <c:v>7.05</c:v>
                </c:pt>
                <c:pt idx="30" formatCode="0.00">
                  <c:v>7</c:v>
                </c:pt>
                <c:pt idx="31" formatCode="0.00">
                  <c:v>6.96</c:v>
                </c:pt>
                <c:pt idx="32" formatCode="0.00">
                  <c:v>6.93</c:v>
                </c:pt>
                <c:pt idx="33" formatCode="0.00">
                  <c:v>6.9</c:v>
                </c:pt>
                <c:pt idx="34" formatCode="0.00">
                  <c:v>6.85</c:v>
                </c:pt>
                <c:pt idx="35" formatCode="0.00">
                  <c:v>6.75</c:v>
                </c:pt>
                <c:pt idx="36" formatCode="0.00">
                  <c:v>6.58</c:v>
                </c:pt>
                <c:pt idx="37" formatCode="0.00">
                  <c:v>6.5</c:v>
                </c:pt>
                <c:pt idx="38" formatCode="0.00">
                  <c:v>6.44</c:v>
                </c:pt>
                <c:pt idx="39" formatCode="0.00">
                  <c:v>6.25</c:v>
                </c:pt>
                <c:pt idx="40" formatCode="0.00">
                  <c:v>6.2</c:v>
                </c:pt>
                <c:pt idx="41" formatCode="0.00">
                  <c:v>6.1</c:v>
                </c:pt>
                <c:pt idx="42" formatCode="0.00">
                  <c:v>6</c:v>
                </c:pt>
                <c:pt idx="43" formatCode="0.00">
                  <c:v>5.9</c:v>
                </c:pt>
                <c:pt idx="44" formatCode="0.00">
                  <c:v>5.85</c:v>
                </c:pt>
                <c:pt idx="45" formatCode="0.00">
                  <c:v>5.8</c:v>
                </c:pt>
                <c:pt idx="46" formatCode="0.00">
                  <c:v>5.75</c:v>
                </c:pt>
                <c:pt idx="47" formatCode="0.00">
                  <c:v>5.7</c:v>
                </c:pt>
                <c:pt idx="48" formatCode="0.00">
                  <c:v>5.6</c:v>
                </c:pt>
                <c:pt idx="49" formatCode="0.00">
                  <c:v>5.55</c:v>
                </c:pt>
                <c:pt idx="50" formatCode="0.00">
                  <c:v>5.5</c:v>
                </c:pt>
                <c:pt idx="51" formatCode="0.00">
                  <c:v>5.3</c:v>
                </c:pt>
                <c:pt idx="52" formatCode="0.00">
                  <c:v>5.25</c:v>
                </c:pt>
                <c:pt idx="53" formatCode="0.00">
                  <c:v>5</c:v>
                </c:pt>
                <c:pt idx="54" formatCode="0.00">
                  <c:v>4.88</c:v>
                </c:pt>
                <c:pt idx="55" formatCode="0.00">
                  <c:v>4.75</c:v>
                </c:pt>
                <c:pt idx="56" formatCode="0.00">
                  <c:v>4.5</c:v>
                </c:pt>
                <c:pt idx="57" formatCode="0.00">
                  <c:v>4.42</c:v>
                </c:pt>
                <c:pt idx="58" formatCode="0.00">
                  <c:v>4.32</c:v>
                </c:pt>
                <c:pt idx="59" formatCode="0.00">
                  <c:v>4.25</c:v>
                </c:pt>
                <c:pt idx="60" formatCode="0.00">
                  <c:v>4</c:v>
                </c:pt>
                <c:pt idx="61" formatCode="0.00">
                  <c:v>3.87</c:v>
                </c:pt>
                <c:pt idx="62" formatCode="0.00">
                  <c:v>3.75</c:v>
                </c:pt>
                <c:pt idx="63" formatCode="0.00">
                  <c:v>3.5</c:v>
                </c:pt>
                <c:pt idx="64" formatCode="0.00">
                  <c:v>3.25</c:v>
                </c:pt>
                <c:pt idx="65" formatCode="0.00">
                  <c:v>3</c:v>
                </c:pt>
                <c:pt idx="66" formatCode="0.00">
                  <c:v>2.75</c:v>
                </c:pt>
                <c:pt idx="67" formatCode="0.00">
                  <c:v>2.5</c:v>
                </c:pt>
              </c:numCache>
            </c:numRef>
          </c:xVal>
          <c:yVal>
            <c:numRef>
              <c:f>'HSI RFQ Sept.2009 bis Nov.2018'!$C$2:$C$69</c:f>
              <c:numCache>
                <c:formatCode>General</c:formatCode>
                <c:ptCount val="68"/>
                <c:pt idx="40" formatCode="0">
                  <c:v>820</c:v>
                </c:pt>
                <c:pt idx="42" formatCode="0">
                  <c:v>600</c:v>
                </c:pt>
                <c:pt idx="44" formatCode="0">
                  <c:v>475</c:v>
                </c:pt>
                <c:pt idx="46" formatCode="0">
                  <c:v>400</c:v>
                </c:pt>
                <c:pt idx="49" formatCode="0">
                  <c:v>325</c:v>
                </c:pt>
                <c:pt idx="50" formatCode="0">
                  <c:v>300</c:v>
                </c:pt>
                <c:pt idx="52" formatCode="0">
                  <c:v>225</c:v>
                </c:pt>
                <c:pt idx="56" formatCode="0">
                  <c:v>125</c:v>
                </c:pt>
              </c:numCache>
            </c:numRef>
          </c:yVal>
          <c:smooth val="1"/>
          <c:extLst>
            <c:ext xmlns:c16="http://schemas.microsoft.com/office/drawing/2014/chart" uri="{C3380CC4-5D6E-409C-BE32-E72D297353CC}">
              <c16:uniqueId val="{00000001-A954-4E36-A4FE-1D2D19F9DEF7}"/>
            </c:ext>
          </c:extLst>
        </c:ser>
        <c:ser>
          <c:idx val="2"/>
          <c:order val="2"/>
          <c:tx>
            <c:strRef>
              <c:f>'HSI RFQ Sept.2009 bis Nov.2018'!$E$1</c:f>
              <c:strCache>
                <c:ptCount val="1"/>
                <c:pt idx="0">
                  <c:v>Pvor 2010</c:v>
                </c:pt>
              </c:strCache>
            </c:strRef>
          </c:tx>
          <c:spPr>
            <a:ln w="19050" cap="rnd">
              <a:solidFill>
                <a:schemeClr val="bg2">
                  <a:lumMod val="50000"/>
                </a:schemeClr>
              </a:solidFill>
              <a:round/>
            </a:ln>
            <a:effectLst/>
          </c:spPr>
          <c:marker>
            <c:symbol val="circle"/>
            <c:size val="5"/>
            <c:spPr>
              <a:solidFill>
                <a:schemeClr val="bg2">
                  <a:lumMod val="50000"/>
                </a:schemeClr>
              </a:solidFill>
              <a:ln w="9525">
                <a:solidFill>
                  <a:schemeClr val="accent3"/>
                </a:solidFill>
              </a:ln>
              <a:effectLst/>
            </c:spPr>
          </c:marker>
          <c:xVal>
            <c:numRef>
              <c:f>'HSI RFQ Sept.2009 bis Nov.2018'!$A$2:$A$69</c:f>
              <c:numCache>
                <c:formatCode>General</c:formatCode>
                <c:ptCount val="68"/>
                <c:pt idx="0">
                  <c:v>8.65</c:v>
                </c:pt>
                <c:pt idx="1">
                  <c:v>8.58</c:v>
                </c:pt>
                <c:pt idx="2" formatCode="0.00">
                  <c:v>8.5</c:v>
                </c:pt>
                <c:pt idx="3" formatCode="0.00">
                  <c:v>8.4</c:v>
                </c:pt>
                <c:pt idx="4" formatCode="0.00">
                  <c:v>8.3000000000000007</c:v>
                </c:pt>
                <c:pt idx="5" formatCode="0.00">
                  <c:v>8.2799999999999994</c:v>
                </c:pt>
                <c:pt idx="6" formatCode="0.00">
                  <c:v>8.25</c:v>
                </c:pt>
                <c:pt idx="7" formatCode="0.00">
                  <c:v>8.1999999999999993</c:v>
                </c:pt>
                <c:pt idx="8" formatCode="0.00">
                  <c:v>8.17</c:v>
                </c:pt>
                <c:pt idx="9" formatCode="0.00">
                  <c:v>8.08</c:v>
                </c:pt>
                <c:pt idx="10" formatCode="0.00">
                  <c:v>8</c:v>
                </c:pt>
                <c:pt idx="11" formatCode="0.00">
                  <c:v>7.92</c:v>
                </c:pt>
                <c:pt idx="12" formatCode="0.00">
                  <c:v>7.89</c:v>
                </c:pt>
                <c:pt idx="13" formatCode="0.00">
                  <c:v>7.83</c:v>
                </c:pt>
                <c:pt idx="14" formatCode="0.00">
                  <c:v>7.81</c:v>
                </c:pt>
                <c:pt idx="15" formatCode="0.00">
                  <c:v>7.78</c:v>
                </c:pt>
                <c:pt idx="16" formatCode="0.00">
                  <c:v>7.72</c:v>
                </c:pt>
                <c:pt idx="17" formatCode="0.00">
                  <c:v>7.7</c:v>
                </c:pt>
                <c:pt idx="18" formatCode="0.00">
                  <c:v>7.63</c:v>
                </c:pt>
                <c:pt idx="19" formatCode="0.00">
                  <c:v>7.58</c:v>
                </c:pt>
                <c:pt idx="20" formatCode="0.00">
                  <c:v>7.55</c:v>
                </c:pt>
                <c:pt idx="21" formatCode="0.00">
                  <c:v>7.52</c:v>
                </c:pt>
                <c:pt idx="22" formatCode="0.00">
                  <c:v>7.5</c:v>
                </c:pt>
                <c:pt idx="23" formatCode="0.00">
                  <c:v>7.46</c:v>
                </c:pt>
                <c:pt idx="24" formatCode="0.00">
                  <c:v>7.41</c:v>
                </c:pt>
                <c:pt idx="25" formatCode="0.00">
                  <c:v>7.35</c:v>
                </c:pt>
                <c:pt idx="26" formatCode="0.00">
                  <c:v>7.25</c:v>
                </c:pt>
                <c:pt idx="27" formatCode="0.00">
                  <c:v>7.19</c:v>
                </c:pt>
                <c:pt idx="28" formatCode="0.00">
                  <c:v>7.15</c:v>
                </c:pt>
                <c:pt idx="29" formatCode="0.00">
                  <c:v>7.05</c:v>
                </c:pt>
                <c:pt idx="30" formatCode="0.00">
                  <c:v>7</c:v>
                </c:pt>
                <c:pt idx="31" formatCode="0.00">
                  <c:v>6.96</c:v>
                </c:pt>
                <c:pt idx="32" formatCode="0.00">
                  <c:v>6.93</c:v>
                </c:pt>
                <c:pt idx="33" formatCode="0.00">
                  <c:v>6.9</c:v>
                </c:pt>
                <c:pt idx="34" formatCode="0.00">
                  <c:v>6.85</c:v>
                </c:pt>
                <c:pt idx="35" formatCode="0.00">
                  <c:v>6.75</c:v>
                </c:pt>
                <c:pt idx="36" formatCode="0.00">
                  <c:v>6.58</c:v>
                </c:pt>
                <c:pt idx="37" formatCode="0.00">
                  <c:v>6.5</c:v>
                </c:pt>
                <c:pt idx="38" formatCode="0.00">
                  <c:v>6.44</c:v>
                </c:pt>
                <c:pt idx="39" formatCode="0.00">
                  <c:v>6.25</c:v>
                </c:pt>
                <c:pt idx="40" formatCode="0.00">
                  <c:v>6.2</c:v>
                </c:pt>
                <c:pt idx="41" formatCode="0.00">
                  <c:v>6.1</c:v>
                </c:pt>
                <c:pt idx="42" formatCode="0.00">
                  <c:v>6</c:v>
                </c:pt>
                <c:pt idx="43" formatCode="0.00">
                  <c:v>5.9</c:v>
                </c:pt>
                <c:pt idx="44" formatCode="0.00">
                  <c:v>5.85</c:v>
                </c:pt>
                <c:pt idx="45" formatCode="0.00">
                  <c:v>5.8</c:v>
                </c:pt>
                <c:pt idx="46" formatCode="0.00">
                  <c:v>5.75</c:v>
                </c:pt>
                <c:pt idx="47" formatCode="0.00">
                  <c:v>5.7</c:v>
                </c:pt>
                <c:pt idx="48" formatCode="0.00">
                  <c:v>5.6</c:v>
                </c:pt>
                <c:pt idx="49" formatCode="0.00">
                  <c:v>5.55</c:v>
                </c:pt>
                <c:pt idx="50" formatCode="0.00">
                  <c:v>5.5</c:v>
                </c:pt>
                <c:pt idx="51" formatCode="0.00">
                  <c:v>5.3</c:v>
                </c:pt>
                <c:pt idx="52" formatCode="0.00">
                  <c:v>5.25</c:v>
                </c:pt>
                <c:pt idx="53" formatCode="0.00">
                  <c:v>5</c:v>
                </c:pt>
                <c:pt idx="54" formatCode="0.00">
                  <c:v>4.88</c:v>
                </c:pt>
                <c:pt idx="55" formatCode="0.00">
                  <c:v>4.75</c:v>
                </c:pt>
                <c:pt idx="56" formatCode="0.00">
                  <c:v>4.5</c:v>
                </c:pt>
                <c:pt idx="57" formatCode="0.00">
                  <c:v>4.42</c:v>
                </c:pt>
                <c:pt idx="58" formatCode="0.00">
                  <c:v>4.32</c:v>
                </c:pt>
                <c:pt idx="59" formatCode="0.00">
                  <c:v>4.25</c:v>
                </c:pt>
                <c:pt idx="60" formatCode="0.00">
                  <c:v>4</c:v>
                </c:pt>
                <c:pt idx="61" formatCode="0.00">
                  <c:v>3.87</c:v>
                </c:pt>
                <c:pt idx="62" formatCode="0.00">
                  <c:v>3.75</c:v>
                </c:pt>
                <c:pt idx="63" formatCode="0.00">
                  <c:v>3.5</c:v>
                </c:pt>
                <c:pt idx="64" formatCode="0.00">
                  <c:v>3.25</c:v>
                </c:pt>
                <c:pt idx="65" formatCode="0.00">
                  <c:v>3</c:v>
                </c:pt>
                <c:pt idx="66" formatCode="0.00">
                  <c:v>2.75</c:v>
                </c:pt>
                <c:pt idx="67" formatCode="0.00">
                  <c:v>2.5</c:v>
                </c:pt>
              </c:numCache>
            </c:numRef>
          </c:xVal>
          <c:yVal>
            <c:numRef>
              <c:f>'HSI RFQ Sept.2009 bis Nov.2018'!$E$2:$E$69</c:f>
              <c:numCache>
                <c:formatCode>0</c:formatCode>
                <c:ptCount val="68"/>
                <c:pt idx="0">
                  <c:v>1400</c:v>
                </c:pt>
                <c:pt idx="1">
                  <c:v>1300</c:v>
                </c:pt>
                <c:pt idx="2">
                  <c:v>1200</c:v>
                </c:pt>
                <c:pt idx="3">
                  <c:v>1100</c:v>
                </c:pt>
                <c:pt idx="5">
                  <c:v>1000</c:v>
                </c:pt>
                <c:pt idx="7">
                  <c:v>900</c:v>
                </c:pt>
                <c:pt idx="9">
                  <c:v>800</c:v>
                </c:pt>
                <c:pt idx="11">
                  <c:v>700</c:v>
                </c:pt>
              </c:numCache>
            </c:numRef>
          </c:yVal>
          <c:smooth val="1"/>
          <c:extLst>
            <c:ext xmlns:c16="http://schemas.microsoft.com/office/drawing/2014/chart" uri="{C3380CC4-5D6E-409C-BE32-E72D297353CC}">
              <c16:uniqueId val="{00000002-A954-4E36-A4FE-1D2D19F9DEF7}"/>
            </c:ext>
          </c:extLst>
        </c:ser>
        <c:ser>
          <c:idx val="3"/>
          <c:order val="3"/>
          <c:tx>
            <c:strRef>
              <c:f>'HSI RFQ Sept.2009 bis Nov.2018'!$F$1</c:f>
              <c:strCache>
                <c:ptCount val="1"/>
                <c:pt idx="0">
                  <c:v>Pvor Nov. 2015</c:v>
                </c:pt>
              </c:strCache>
            </c:strRef>
          </c:tx>
          <c:spPr>
            <a:ln w="19050" cap="rnd">
              <a:solidFill>
                <a:srgbClr val="339933"/>
              </a:solidFill>
              <a:round/>
            </a:ln>
            <a:effectLst/>
          </c:spPr>
          <c:marker>
            <c:symbol val="circle"/>
            <c:size val="5"/>
            <c:spPr>
              <a:solidFill>
                <a:srgbClr val="339933"/>
              </a:solidFill>
              <a:ln w="9525">
                <a:solidFill>
                  <a:srgbClr val="339933"/>
                </a:solidFill>
              </a:ln>
              <a:effectLst/>
            </c:spPr>
          </c:marker>
          <c:xVal>
            <c:numRef>
              <c:f>'HSI RFQ Sept.2009 bis Nov.2018'!$A$2:$A$69</c:f>
              <c:numCache>
                <c:formatCode>General</c:formatCode>
                <c:ptCount val="68"/>
                <c:pt idx="0">
                  <c:v>8.65</c:v>
                </c:pt>
                <c:pt idx="1">
                  <c:v>8.58</c:v>
                </c:pt>
                <c:pt idx="2" formatCode="0.00">
                  <c:v>8.5</c:v>
                </c:pt>
                <c:pt idx="3" formatCode="0.00">
                  <c:v>8.4</c:v>
                </c:pt>
                <c:pt idx="4" formatCode="0.00">
                  <c:v>8.3000000000000007</c:v>
                </c:pt>
                <c:pt idx="5" formatCode="0.00">
                  <c:v>8.2799999999999994</c:v>
                </c:pt>
                <c:pt idx="6" formatCode="0.00">
                  <c:v>8.25</c:v>
                </c:pt>
                <c:pt idx="7" formatCode="0.00">
                  <c:v>8.1999999999999993</c:v>
                </c:pt>
                <c:pt idx="8" formatCode="0.00">
                  <c:v>8.17</c:v>
                </c:pt>
                <c:pt idx="9" formatCode="0.00">
                  <c:v>8.08</c:v>
                </c:pt>
                <c:pt idx="10" formatCode="0.00">
                  <c:v>8</c:v>
                </c:pt>
                <c:pt idx="11" formatCode="0.00">
                  <c:v>7.92</c:v>
                </c:pt>
                <c:pt idx="12" formatCode="0.00">
                  <c:v>7.89</c:v>
                </c:pt>
                <c:pt idx="13" formatCode="0.00">
                  <c:v>7.83</c:v>
                </c:pt>
                <c:pt idx="14" formatCode="0.00">
                  <c:v>7.81</c:v>
                </c:pt>
                <c:pt idx="15" formatCode="0.00">
                  <c:v>7.78</c:v>
                </c:pt>
                <c:pt idx="16" formatCode="0.00">
                  <c:v>7.72</c:v>
                </c:pt>
                <c:pt idx="17" formatCode="0.00">
                  <c:v>7.7</c:v>
                </c:pt>
                <c:pt idx="18" formatCode="0.00">
                  <c:v>7.63</c:v>
                </c:pt>
                <c:pt idx="19" formatCode="0.00">
                  <c:v>7.58</c:v>
                </c:pt>
                <c:pt idx="20" formatCode="0.00">
                  <c:v>7.55</c:v>
                </c:pt>
                <c:pt idx="21" formatCode="0.00">
                  <c:v>7.52</c:v>
                </c:pt>
                <c:pt idx="22" formatCode="0.00">
                  <c:v>7.5</c:v>
                </c:pt>
                <c:pt idx="23" formatCode="0.00">
                  <c:v>7.46</c:v>
                </c:pt>
                <c:pt idx="24" formatCode="0.00">
                  <c:v>7.41</c:v>
                </c:pt>
                <c:pt idx="25" formatCode="0.00">
                  <c:v>7.35</c:v>
                </c:pt>
                <c:pt idx="26" formatCode="0.00">
                  <c:v>7.25</c:v>
                </c:pt>
                <c:pt idx="27" formatCode="0.00">
                  <c:v>7.19</c:v>
                </c:pt>
                <c:pt idx="28" formatCode="0.00">
                  <c:v>7.15</c:v>
                </c:pt>
                <c:pt idx="29" formatCode="0.00">
                  <c:v>7.05</c:v>
                </c:pt>
                <c:pt idx="30" formatCode="0.00">
                  <c:v>7</c:v>
                </c:pt>
                <c:pt idx="31" formatCode="0.00">
                  <c:v>6.96</c:v>
                </c:pt>
                <c:pt idx="32" formatCode="0.00">
                  <c:v>6.93</c:v>
                </c:pt>
                <c:pt idx="33" formatCode="0.00">
                  <c:v>6.9</c:v>
                </c:pt>
                <c:pt idx="34" formatCode="0.00">
                  <c:v>6.85</c:v>
                </c:pt>
                <c:pt idx="35" formatCode="0.00">
                  <c:v>6.75</c:v>
                </c:pt>
                <c:pt idx="36" formatCode="0.00">
                  <c:v>6.58</c:v>
                </c:pt>
                <c:pt idx="37" formatCode="0.00">
                  <c:v>6.5</c:v>
                </c:pt>
                <c:pt idx="38" formatCode="0.00">
                  <c:v>6.44</c:v>
                </c:pt>
                <c:pt idx="39" formatCode="0.00">
                  <c:v>6.25</c:v>
                </c:pt>
                <c:pt idx="40" formatCode="0.00">
                  <c:v>6.2</c:v>
                </c:pt>
                <c:pt idx="41" formatCode="0.00">
                  <c:v>6.1</c:v>
                </c:pt>
                <c:pt idx="42" formatCode="0.00">
                  <c:v>6</c:v>
                </c:pt>
                <c:pt idx="43" formatCode="0.00">
                  <c:v>5.9</c:v>
                </c:pt>
                <c:pt idx="44" formatCode="0.00">
                  <c:v>5.85</c:v>
                </c:pt>
                <c:pt idx="45" formatCode="0.00">
                  <c:v>5.8</c:v>
                </c:pt>
                <c:pt idx="46" formatCode="0.00">
                  <c:v>5.75</c:v>
                </c:pt>
                <c:pt idx="47" formatCode="0.00">
                  <c:v>5.7</c:v>
                </c:pt>
                <c:pt idx="48" formatCode="0.00">
                  <c:v>5.6</c:v>
                </c:pt>
                <c:pt idx="49" formatCode="0.00">
                  <c:v>5.55</c:v>
                </c:pt>
                <c:pt idx="50" formatCode="0.00">
                  <c:v>5.5</c:v>
                </c:pt>
                <c:pt idx="51" formatCode="0.00">
                  <c:v>5.3</c:v>
                </c:pt>
                <c:pt idx="52" formatCode="0.00">
                  <c:v>5.25</c:v>
                </c:pt>
                <c:pt idx="53" formatCode="0.00">
                  <c:v>5</c:v>
                </c:pt>
                <c:pt idx="54" formatCode="0.00">
                  <c:v>4.88</c:v>
                </c:pt>
                <c:pt idx="55" formatCode="0.00">
                  <c:v>4.75</c:v>
                </c:pt>
                <c:pt idx="56" formatCode="0.00">
                  <c:v>4.5</c:v>
                </c:pt>
                <c:pt idx="57" formatCode="0.00">
                  <c:v>4.42</c:v>
                </c:pt>
                <c:pt idx="58" formatCode="0.00">
                  <c:v>4.32</c:v>
                </c:pt>
                <c:pt idx="59" formatCode="0.00">
                  <c:v>4.25</c:v>
                </c:pt>
                <c:pt idx="60" formatCode="0.00">
                  <c:v>4</c:v>
                </c:pt>
                <c:pt idx="61" formatCode="0.00">
                  <c:v>3.87</c:v>
                </c:pt>
                <c:pt idx="62" formatCode="0.00">
                  <c:v>3.75</c:v>
                </c:pt>
                <c:pt idx="63" formatCode="0.00">
                  <c:v>3.5</c:v>
                </c:pt>
                <c:pt idx="64" formatCode="0.00">
                  <c:v>3.25</c:v>
                </c:pt>
                <c:pt idx="65" formatCode="0.00">
                  <c:v>3</c:v>
                </c:pt>
                <c:pt idx="66" formatCode="0.00">
                  <c:v>2.75</c:v>
                </c:pt>
                <c:pt idx="67" formatCode="0.00">
                  <c:v>2.5</c:v>
                </c:pt>
              </c:numCache>
            </c:numRef>
          </c:xVal>
          <c:yVal>
            <c:numRef>
              <c:f>'HSI RFQ Sept.2009 bis Nov.2018'!$F$2:$F$69</c:f>
              <c:numCache>
                <c:formatCode>General</c:formatCode>
                <c:ptCount val="68"/>
                <c:pt idx="2" formatCode="0">
                  <c:v>940</c:v>
                </c:pt>
                <c:pt idx="3" formatCode="0">
                  <c:v>850</c:v>
                </c:pt>
                <c:pt idx="4" formatCode="0">
                  <c:v>790</c:v>
                </c:pt>
                <c:pt idx="7" formatCode="0">
                  <c:v>720</c:v>
                </c:pt>
                <c:pt idx="9" formatCode="0">
                  <c:v>675</c:v>
                </c:pt>
                <c:pt idx="10" formatCode="0">
                  <c:v>620</c:v>
                </c:pt>
                <c:pt idx="22" formatCode="0">
                  <c:v>450</c:v>
                </c:pt>
                <c:pt idx="36" formatCode="0">
                  <c:v>300</c:v>
                </c:pt>
                <c:pt idx="50" formatCode="0">
                  <c:v>180</c:v>
                </c:pt>
              </c:numCache>
            </c:numRef>
          </c:yVal>
          <c:smooth val="1"/>
          <c:extLst>
            <c:ext xmlns:c16="http://schemas.microsoft.com/office/drawing/2014/chart" uri="{C3380CC4-5D6E-409C-BE32-E72D297353CC}">
              <c16:uniqueId val="{00000003-A954-4E36-A4FE-1D2D19F9DEF7}"/>
            </c:ext>
          </c:extLst>
        </c:ser>
        <c:ser>
          <c:idx val="4"/>
          <c:order val="4"/>
          <c:tx>
            <c:v>Pvor Nov.2018</c:v>
          </c:tx>
          <c:spPr>
            <a:ln w="19050" cap="rnd">
              <a:solidFill>
                <a:schemeClr val="accent5"/>
              </a:solidFill>
              <a:round/>
            </a:ln>
            <a:effectLst/>
          </c:spPr>
          <c:marker>
            <c:symbol val="circle"/>
            <c:size val="5"/>
            <c:spPr>
              <a:solidFill>
                <a:schemeClr val="accent5"/>
              </a:solidFill>
              <a:ln w="9525">
                <a:solidFill>
                  <a:schemeClr val="accent5"/>
                </a:solidFill>
              </a:ln>
              <a:effectLst/>
            </c:spPr>
          </c:marker>
          <c:xVal>
            <c:numRef>
              <c:f>'HSI RFQ Sept.2009 bis Nov.2018'!$A$2:$A$62</c:f>
              <c:numCache>
                <c:formatCode>General</c:formatCode>
                <c:ptCount val="61"/>
                <c:pt idx="0">
                  <c:v>8.65</c:v>
                </c:pt>
                <c:pt idx="1">
                  <c:v>8.58</c:v>
                </c:pt>
                <c:pt idx="2" formatCode="0.00">
                  <c:v>8.5</c:v>
                </c:pt>
                <c:pt idx="3" formatCode="0.00">
                  <c:v>8.4</c:v>
                </c:pt>
                <c:pt idx="4" formatCode="0.00">
                  <c:v>8.3000000000000007</c:v>
                </c:pt>
                <c:pt idx="5" formatCode="0.00">
                  <c:v>8.2799999999999994</c:v>
                </c:pt>
                <c:pt idx="6" formatCode="0.00">
                  <c:v>8.25</c:v>
                </c:pt>
                <c:pt idx="7" formatCode="0.00">
                  <c:v>8.1999999999999993</c:v>
                </c:pt>
                <c:pt idx="8" formatCode="0.00">
                  <c:v>8.17</c:v>
                </c:pt>
                <c:pt idx="9" formatCode="0.00">
                  <c:v>8.08</c:v>
                </c:pt>
                <c:pt idx="10" formatCode="0.00">
                  <c:v>8</c:v>
                </c:pt>
                <c:pt idx="11" formatCode="0.00">
                  <c:v>7.92</c:v>
                </c:pt>
                <c:pt idx="12" formatCode="0.00">
                  <c:v>7.89</c:v>
                </c:pt>
                <c:pt idx="13" formatCode="0.00">
                  <c:v>7.83</c:v>
                </c:pt>
                <c:pt idx="14" formatCode="0.00">
                  <c:v>7.81</c:v>
                </c:pt>
                <c:pt idx="15" formatCode="0.00">
                  <c:v>7.78</c:v>
                </c:pt>
                <c:pt idx="16" formatCode="0.00">
                  <c:v>7.72</c:v>
                </c:pt>
                <c:pt idx="17" formatCode="0.00">
                  <c:v>7.7</c:v>
                </c:pt>
                <c:pt idx="18" formatCode="0.00">
                  <c:v>7.63</c:v>
                </c:pt>
                <c:pt idx="19" formatCode="0.00">
                  <c:v>7.58</c:v>
                </c:pt>
                <c:pt idx="20" formatCode="0.00">
                  <c:v>7.55</c:v>
                </c:pt>
                <c:pt idx="21" formatCode="0.00">
                  <c:v>7.52</c:v>
                </c:pt>
                <c:pt idx="22" formatCode="0.00">
                  <c:v>7.5</c:v>
                </c:pt>
                <c:pt idx="23" formatCode="0.00">
                  <c:v>7.46</c:v>
                </c:pt>
                <c:pt idx="24" formatCode="0.00">
                  <c:v>7.41</c:v>
                </c:pt>
                <c:pt idx="25" formatCode="0.00">
                  <c:v>7.35</c:v>
                </c:pt>
                <c:pt idx="26" formatCode="0.00">
                  <c:v>7.25</c:v>
                </c:pt>
                <c:pt idx="27" formatCode="0.00">
                  <c:v>7.19</c:v>
                </c:pt>
                <c:pt idx="28" formatCode="0.00">
                  <c:v>7.15</c:v>
                </c:pt>
                <c:pt idx="29" formatCode="0.00">
                  <c:v>7.05</c:v>
                </c:pt>
                <c:pt idx="30" formatCode="0.00">
                  <c:v>7</c:v>
                </c:pt>
                <c:pt idx="31" formatCode="0.00">
                  <c:v>6.96</c:v>
                </c:pt>
                <c:pt idx="32" formatCode="0.00">
                  <c:v>6.93</c:v>
                </c:pt>
                <c:pt idx="33" formatCode="0.00">
                  <c:v>6.9</c:v>
                </c:pt>
                <c:pt idx="34" formatCode="0.00">
                  <c:v>6.85</c:v>
                </c:pt>
                <c:pt idx="35" formatCode="0.00">
                  <c:v>6.75</c:v>
                </c:pt>
                <c:pt idx="36" formatCode="0.00">
                  <c:v>6.58</c:v>
                </c:pt>
                <c:pt idx="37" formatCode="0.00">
                  <c:v>6.5</c:v>
                </c:pt>
                <c:pt idx="38" formatCode="0.00">
                  <c:v>6.44</c:v>
                </c:pt>
                <c:pt idx="39" formatCode="0.00">
                  <c:v>6.25</c:v>
                </c:pt>
                <c:pt idx="40" formatCode="0.00">
                  <c:v>6.2</c:v>
                </c:pt>
                <c:pt idx="41" formatCode="0.00">
                  <c:v>6.1</c:v>
                </c:pt>
                <c:pt idx="42" formatCode="0.00">
                  <c:v>6</c:v>
                </c:pt>
                <c:pt idx="43" formatCode="0.00">
                  <c:v>5.9</c:v>
                </c:pt>
                <c:pt idx="44" formatCode="0.00">
                  <c:v>5.85</c:v>
                </c:pt>
                <c:pt idx="45" formatCode="0.00">
                  <c:v>5.8</c:v>
                </c:pt>
                <c:pt idx="46" formatCode="0.00">
                  <c:v>5.75</c:v>
                </c:pt>
                <c:pt idx="47" formatCode="0.00">
                  <c:v>5.7</c:v>
                </c:pt>
                <c:pt idx="48" formatCode="0.00">
                  <c:v>5.6</c:v>
                </c:pt>
                <c:pt idx="49" formatCode="0.00">
                  <c:v>5.55</c:v>
                </c:pt>
                <c:pt idx="50" formatCode="0.00">
                  <c:v>5.5</c:v>
                </c:pt>
                <c:pt idx="51" formatCode="0.00">
                  <c:v>5.3</c:v>
                </c:pt>
                <c:pt idx="52" formatCode="0.00">
                  <c:v>5.25</c:v>
                </c:pt>
                <c:pt idx="53" formatCode="0.00">
                  <c:v>5</c:v>
                </c:pt>
                <c:pt idx="54" formatCode="0.00">
                  <c:v>4.88</c:v>
                </c:pt>
                <c:pt idx="55" formatCode="0.00">
                  <c:v>4.75</c:v>
                </c:pt>
                <c:pt idx="56" formatCode="0.00">
                  <c:v>4.5</c:v>
                </c:pt>
                <c:pt idx="57" formatCode="0.00">
                  <c:v>4.42</c:v>
                </c:pt>
                <c:pt idx="58" formatCode="0.00">
                  <c:v>4.32</c:v>
                </c:pt>
                <c:pt idx="59" formatCode="0.00">
                  <c:v>4.25</c:v>
                </c:pt>
                <c:pt idx="60" formatCode="0.00">
                  <c:v>4</c:v>
                </c:pt>
              </c:numCache>
            </c:numRef>
          </c:xVal>
          <c:yVal>
            <c:numRef>
              <c:f>'HSI RFQ Sept.2009 bis Nov.2018'!$D$2:$D$62</c:f>
              <c:numCache>
                <c:formatCode>General</c:formatCode>
                <c:ptCount val="61"/>
                <c:pt idx="39" formatCode="0">
                  <c:v>800</c:v>
                </c:pt>
                <c:pt idx="40" formatCode="0">
                  <c:v>750</c:v>
                </c:pt>
                <c:pt idx="41" formatCode="0">
                  <c:v>630</c:v>
                </c:pt>
                <c:pt idx="42" formatCode="0">
                  <c:v>540</c:v>
                </c:pt>
                <c:pt idx="43" formatCode="0">
                  <c:v>460</c:v>
                </c:pt>
                <c:pt idx="45" formatCode="0">
                  <c:v>400</c:v>
                </c:pt>
                <c:pt idx="47" formatCode="0">
                  <c:v>350</c:v>
                </c:pt>
                <c:pt idx="48" formatCode="0">
                  <c:v>300</c:v>
                </c:pt>
                <c:pt idx="51" formatCode="0">
                  <c:v>200</c:v>
                </c:pt>
                <c:pt idx="53" formatCode="0">
                  <c:v>140</c:v>
                </c:pt>
                <c:pt idx="60" formatCode="0">
                  <c:v>50</c:v>
                </c:pt>
              </c:numCache>
            </c:numRef>
          </c:yVal>
          <c:smooth val="1"/>
          <c:extLst>
            <c:ext xmlns:c16="http://schemas.microsoft.com/office/drawing/2014/chart" uri="{C3380CC4-5D6E-409C-BE32-E72D297353CC}">
              <c16:uniqueId val="{00000004-A954-4E36-A4FE-1D2D19F9DEF7}"/>
            </c:ext>
          </c:extLst>
        </c:ser>
        <c:dLbls>
          <c:showLegendKey val="0"/>
          <c:showVal val="0"/>
          <c:showCatName val="0"/>
          <c:showSerName val="0"/>
          <c:showPercent val="0"/>
          <c:showBubbleSize val="0"/>
        </c:dLbls>
        <c:axId val="469413992"/>
        <c:axId val="469414976"/>
      </c:scatterChart>
      <c:valAx>
        <c:axId val="469413992"/>
        <c:scaling>
          <c:orientation val="minMax"/>
          <c:min val="4"/>
        </c:scaling>
        <c:delete val="0"/>
        <c:axPos val="b"/>
        <c:majorGridlines>
          <c:spPr>
            <a:ln w="9525" cap="flat" cmpd="sng" algn="ctr">
              <a:solidFill>
                <a:schemeClr val="bg1">
                  <a:lumMod val="50000"/>
                </a:schemeClr>
              </a:solidFill>
              <a:round/>
            </a:ln>
            <a:effectLst/>
          </c:spPr>
        </c:majorGridlines>
        <c:minorGridlines>
          <c:spPr>
            <a:ln w="9525" cap="flat" cmpd="sng" algn="ctr">
              <a:solidFill>
                <a:schemeClr val="bg1">
                  <a:lumMod val="75000"/>
                </a:schemeClr>
              </a:solidFill>
              <a:round/>
            </a:ln>
            <a:effectLst/>
          </c:spPr>
        </c:minorGridlines>
        <c:title>
          <c:tx>
            <c:rich>
              <a:bodyPr rot="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r>
                  <a:rPr lang="de-DE">
                    <a:solidFill>
                      <a:sysClr val="windowText" lastClr="000000"/>
                    </a:solidFill>
                  </a:rPr>
                  <a:t>arbitrari cavity voltage [V]</a:t>
                </a:r>
              </a:p>
            </c:rich>
          </c:tx>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de-DE"/>
            </a:p>
          </c:txPr>
        </c:title>
        <c:numFmt formatCode="General" sourceLinked="1"/>
        <c:majorTickMark val="out"/>
        <c:minorTickMark val="out"/>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469414976"/>
        <c:crosses val="autoZero"/>
        <c:crossBetween val="midCat"/>
      </c:valAx>
      <c:valAx>
        <c:axId val="469414976"/>
        <c:scaling>
          <c:orientation val="minMax"/>
        </c:scaling>
        <c:delete val="0"/>
        <c:axPos val="l"/>
        <c:majorGridlines>
          <c:spPr>
            <a:ln w="9525" cap="flat" cmpd="sng" algn="ctr">
              <a:solidFill>
                <a:schemeClr val="bg1">
                  <a:lumMod val="50000"/>
                </a:schemeClr>
              </a:solidFill>
              <a:round/>
            </a:ln>
            <a:effectLst/>
          </c:spPr>
        </c:majorGridlines>
        <c:minorGridlines>
          <c:spPr>
            <a:ln w="9525" cap="flat" cmpd="sng" algn="ctr">
              <a:solidFill>
                <a:schemeClr val="bg1">
                  <a:lumMod val="75000"/>
                </a:schemeClr>
              </a:solidFill>
              <a:round/>
            </a:ln>
            <a:effectLst/>
          </c:spPr>
        </c:minorGridlines>
        <c:title>
          <c:tx>
            <c:rich>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r>
                  <a:rPr lang="de-DE">
                    <a:solidFill>
                      <a:sysClr val="windowText" lastClr="000000"/>
                    </a:solidFill>
                  </a:rPr>
                  <a:t>forward RF power [kW]</a:t>
                </a:r>
              </a:p>
            </c:rich>
          </c:tx>
          <c:overlay val="0"/>
          <c:spPr>
            <a:noFill/>
            <a:ln>
              <a:noFill/>
            </a:ln>
            <a:effectLst/>
          </c:spPr>
          <c:txPr>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de-DE"/>
            </a:p>
          </c:txPr>
        </c:title>
        <c:numFmt formatCode="General" sourceLinked="1"/>
        <c:majorTickMark val="out"/>
        <c:minorTickMark val="out"/>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469413992"/>
        <c:crosses val="autoZero"/>
        <c:crossBetween val="midCat"/>
        <c:majorUnit val="100"/>
        <c:minorUnit val="50"/>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legend>
    <c:plotVisOnly val="1"/>
    <c:dispBlanksAs val="span"/>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lang="en-US" sz="1100" b="0" i="0" u="none" strike="noStrike" baseline="0" noProof="0">
                <a:solidFill>
                  <a:srgbClr val="000000"/>
                </a:solidFill>
                <a:latin typeface="Arial"/>
                <a:ea typeface="Arial"/>
                <a:cs typeface="Arial"/>
              </a:defRPr>
            </a:pPr>
            <a:r>
              <a:rPr lang="en-US" sz="1100" b="0" noProof="0" dirty="0"/>
              <a:t>RFQ</a:t>
            </a:r>
            <a:r>
              <a:rPr lang="en-US" sz="1100" b="0" baseline="0" noProof="0" dirty="0"/>
              <a:t> Amp at </a:t>
            </a:r>
            <a:r>
              <a:rPr lang="en-US" sz="1100" b="0" noProof="0" dirty="0"/>
              <a:t>IH1 26.09.2018</a:t>
            </a:r>
          </a:p>
        </c:rich>
      </c:tx>
      <c:layout>
        <c:manualLayout>
          <c:xMode val="edge"/>
          <c:yMode val="edge"/>
          <c:x val="0.24131452789816782"/>
          <c:y val="5.8968519276592739E-2"/>
        </c:manualLayout>
      </c:layout>
      <c:overlay val="0"/>
      <c:spPr>
        <a:noFill/>
        <a:ln w="25400">
          <a:noFill/>
        </a:ln>
      </c:spPr>
    </c:title>
    <c:autoTitleDeleted val="0"/>
    <c:plotArea>
      <c:layout>
        <c:manualLayout>
          <c:layoutTarget val="inner"/>
          <c:xMode val="edge"/>
          <c:yMode val="edge"/>
          <c:x val="0.1177102249764513"/>
          <c:y val="0.17643949682500565"/>
          <c:w val="0.67526690391459077"/>
          <c:h val="0.66533354991326488"/>
        </c:manualLayout>
      </c:layout>
      <c:scatterChart>
        <c:scatterStyle val="smoothMarker"/>
        <c:varyColors val="0"/>
        <c:ser>
          <c:idx val="0"/>
          <c:order val="0"/>
          <c:tx>
            <c:strRef>
              <c:f>Tabelle1!$B$1</c:f>
              <c:strCache>
                <c:ptCount val="1"/>
                <c:pt idx="0">
                  <c:v>Pvor(MW)</c:v>
                </c:pt>
              </c:strCache>
            </c:strRef>
          </c:tx>
          <c:spPr>
            <a:ln w="12700">
              <a:solidFill>
                <a:srgbClr val="000080"/>
              </a:solidFill>
              <a:prstDash val="solid"/>
            </a:ln>
          </c:spPr>
          <c:marker>
            <c:symbol val="diamond"/>
            <c:size val="5"/>
            <c:spPr>
              <a:solidFill>
                <a:srgbClr val="000080"/>
              </a:solidFill>
              <a:ln>
                <a:solidFill>
                  <a:srgbClr val="000080"/>
                </a:solidFill>
                <a:prstDash val="solid"/>
              </a:ln>
            </c:spPr>
          </c:marker>
          <c:xVal>
            <c:numRef>
              <c:f>Tabelle1!$A$2:$A$13</c:f>
              <c:numCache>
                <c:formatCode>General</c:formatCode>
                <c:ptCount val="12"/>
                <c:pt idx="0">
                  <c:v>1</c:v>
                </c:pt>
                <c:pt idx="1">
                  <c:v>2</c:v>
                </c:pt>
                <c:pt idx="2">
                  <c:v>3</c:v>
                </c:pt>
                <c:pt idx="3">
                  <c:v>4</c:v>
                </c:pt>
                <c:pt idx="4">
                  <c:v>5</c:v>
                </c:pt>
                <c:pt idx="5">
                  <c:v>6</c:v>
                </c:pt>
                <c:pt idx="6">
                  <c:v>7</c:v>
                </c:pt>
                <c:pt idx="7">
                  <c:v>7.5</c:v>
                </c:pt>
                <c:pt idx="8">
                  <c:v>8</c:v>
                </c:pt>
                <c:pt idx="9">
                  <c:v>8.1</c:v>
                </c:pt>
                <c:pt idx="10">
                  <c:v>8.1999999999999993</c:v>
                </c:pt>
                <c:pt idx="11">
                  <c:v>8.26</c:v>
                </c:pt>
              </c:numCache>
            </c:numRef>
          </c:xVal>
          <c:yVal>
            <c:numRef>
              <c:f>Tabelle1!$B$2:$B$13</c:f>
              <c:numCache>
                <c:formatCode>General</c:formatCode>
                <c:ptCount val="12"/>
                <c:pt idx="0">
                  <c:v>0.01</c:v>
                </c:pt>
                <c:pt idx="1">
                  <c:v>0.02</c:v>
                </c:pt>
                <c:pt idx="2">
                  <c:v>0.05</c:v>
                </c:pt>
                <c:pt idx="3">
                  <c:v>0.1</c:v>
                </c:pt>
                <c:pt idx="4">
                  <c:v>0.2</c:v>
                </c:pt>
                <c:pt idx="5">
                  <c:v>0.3</c:v>
                </c:pt>
                <c:pt idx="6">
                  <c:v>0.5</c:v>
                </c:pt>
                <c:pt idx="7">
                  <c:v>0.7</c:v>
                </c:pt>
                <c:pt idx="8">
                  <c:v>0.96</c:v>
                </c:pt>
                <c:pt idx="9">
                  <c:v>1.05</c:v>
                </c:pt>
                <c:pt idx="10">
                  <c:v>1.1399999999999999</c:v>
                </c:pt>
                <c:pt idx="11">
                  <c:v>1.2</c:v>
                </c:pt>
              </c:numCache>
            </c:numRef>
          </c:yVal>
          <c:smooth val="1"/>
          <c:extLst>
            <c:ext xmlns:c16="http://schemas.microsoft.com/office/drawing/2014/chart" uri="{C3380CC4-5D6E-409C-BE32-E72D297353CC}">
              <c16:uniqueId val="{00000000-78C5-46FA-AFC2-BEE95392B93F}"/>
            </c:ext>
          </c:extLst>
        </c:ser>
        <c:dLbls>
          <c:showLegendKey val="0"/>
          <c:showVal val="0"/>
          <c:showCatName val="0"/>
          <c:showSerName val="0"/>
          <c:showPercent val="0"/>
          <c:showBubbleSize val="0"/>
        </c:dLbls>
        <c:axId val="368569504"/>
        <c:axId val="1"/>
      </c:scatterChart>
      <c:scatterChart>
        <c:scatterStyle val="lineMarker"/>
        <c:varyColors val="0"/>
        <c:ser>
          <c:idx val="1"/>
          <c:order val="1"/>
          <c:tx>
            <c:v>Prück (kW)</c:v>
          </c:tx>
          <c:spPr>
            <a:ln w="12700">
              <a:solidFill>
                <a:srgbClr val="FF00FF"/>
              </a:solidFill>
              <a:prstDash val="solid"/>
            </a:ln>
          </c:spPr>
          <c:marker>
            <c:symbol val="square"/>
            <c:size val="5"/>
            <c:spPr>
              <a:solidFill>
                <a:srgbClr val="FF00FF"/>
              </a:solidFill>
              <a:ln>
                <a:solidFill>
                  <a:srgbClr val="FF00FF"/>
                </a:solidFill>
                <a:prstDash val="solid"/>
              </a:ln>
            </c:spPr>
          </c:marker>
          <c:xVal>
            <c:numRef>
              <c:f>Tabelle1!$A$2:$A$13</c:f>
              <c:numCache>
                <c:formatCode>General</c:formatCode>
                <c:ptCount val="12"/>
                <c:pt idx="0">
                  <c:v>1</c:v>
                </c:pt>
                <c:pt idx="1">
                  <c:v>2</c:v>
                </c:pt>
                <c:pt idx="2">
                  <c:v>3</c:v>
                </c:pt>
                <c:pt idx="3">
                  <c:v>4</c:v>
                </c:pt>
                <c:pt idx="4">
                  <c:v>5</c:v>
                </c:pt>
                <c:pt idx="5">
                  <c:v>6</c:v>
                </c:pt>
                <c:pt idx="6">
                  <c:v>7</c:v>
                </c:pt>
                <c:pt idx="7">
                  <c:v>7.5</c:v>
                </c:pt>
                <c:pt idx="8">
                  <c:v>8</c:v>
                </c:pt>
                <c:pt idx="9">
                  <c:v>8.1</c:v>
                </c:pt>
                <c:pt idx="10">
                  <c:v>8.1999999999999993</c:v>
                </c:pt>
                <c:pt idx="11">
                  <c:v>8.26</c:v>
                </c:pt>
              </c:numCache>
            </c:numRef>
          </c:xVal>
          <c:yVal>
            <c:numRef>
              <c:f>Tabelle1!$C$2:$C$13</c:f>
              <c:numCache>
                <c:formatCode>General</c:formatCode>
                <c:ptCount val="12"/>
                <c:pt idx="0">
                  <c:v>0</c:v>
                </c:pt>
                <c:pt idx="1">
                  <c:v>0</c:v>
                </c:pt>
                <c:pt idx="2">
                  <c:v>0</c:v>
                </c:pt>
                <c:pt idx="3">
                  <c:v>0</c:v>
                </c:pt>
                <c:pt idx="4">
                  <c:v>0</c:v>
                </c:pt>
                <c:pt idx="5">
                  <c:v>0</c:v>
                </c:pt>
                <c:pt idx="6">
                  <c:v>0</c:v>
                </c:pt>
                <c:pt idx="7">
                  <c:v>6</c:v>
                </c:pt>
                <c:pt idx="8">
                  <c:v>26</c:v>
                </c:pt>
                <c:pt idx="9">
                  <c:v>37</c:v>
                </c:pt>
                <c:pt idx="10">
                  <c:v>52</c:v>
                </c:pt>
                <c:pt idx="11">
                  <c:v>63</c:v>
                </c:pt>
              </c:numCache>
            </c:numRef>
          </c:yVal>
          <c:smooth val="0"/>
          <c:extLst>
            <c:ext xmlns:c16="http://schemas.microsoft.com/office/drawing/2014/chart" uri="{C3380CC4-5D6E-409C-BE32-E72D297353CC}">
              <c16:uniqueId val="{00000001-78C5-46FA-AFC2-BEE95392B93F}"/>
            </c:ext>
          </c:extLst>
        </c:ser>
        <c:dLbls>
          <c:showLegendKey val="0"/>
          <c:showVal val="0"/>
          <c:showCatName val="0"/>
          <c:showSerName val="0"/>
          <c:showPercent val="0"/>
          <c:showBubbleSize val="0"/>
        </c:dLbls>
        <c:axId val="3"/>
        <c:axId val="4"/>
      </c:scatterChart>
      <c:valAx>
        <c:axId val="368569504"/>
        <c:scaling>
          <c:orientation val="minMax"/>
          <c:max val="8.5"/>
          <c:min val="1"/>
        </c:scaling>
        <c:delete val="0"/>
        <c:axPos val="b"/>
        <c:majorGridlines>
          <c:spPr>
            <a:ln w="3175">
              <a:solidFill>
                <a:srgbClr val="000000"/>
              </a:solidFill>
              <a:prstDash val="solid"/>
            </a:ln>
          </c:spPr>
        </c:majorGridlines>
        <c:title>
          <c:tx>
            <c:rich>
              <a:bodyPr/>
              <a:lstStyle/>
              <a:p>
                <a:pPr>
                  <a:defRPr sz="1000" b="0" i="0" u="none" strike="noStrike" baseline="0">
                    <a:solidFill>
                      <a:srgbClr val="000000"/>
                    </a:solidFill>
                    <a:latin typeface="Arial"/>
                    <a:ea typeface="Arial"/>
                    <a:cs typeface="Arial"/>
                  </a:defRPr>
                </a:pPr>
                <a:r>
                  <a:rPr lang="de-DE" sz="1000" b="0"/>
                  <a:t>Tankspannung U (V)</a:t>
                </a:r>
              </a:p>
            </c:rich>
          </c:tx>
          <c:layout>
            <c:manualLayout>
              <c:xMode val="edge"/>
              <c:yMode val="edge"/>
              <c:x val="0.33718861209964412"/>
              <c:y val="0.91600034995625546"/>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900" b="0" i="0" u="none" strike="noStrike" baseline="0">
                <a:solidFill>
                  <a:srgbClr val="000000"/>
                </a:solidFill>
                <a:latin typeface="Arial"/>
                <a:ea typeface="Arial"/>
                <a:cs typeface="Arial"/>
              </a:defRPr>
            </a:pPr>
            <a:endParaRPr lang="de-DE"/>
          </a:p>
        </c:txPr>
        <c:crossAx val="1"/>
        <c:crossesAt val="0"/>
        <c:crossBetween val="midCat"/>
        <c:majorUnit val="0.5"/>
      </c:valAx>
      <c:valAx>
        <c:axId val="1"/>
        <c:scaling>
          <c:orientation val="minMax"/>
          <c:max val="1.3"/>
          <c:min val="0"/>
        </c:scaling>
        <c:delete val="0"/>
        <c:axPos val="l"/>
        <c:majorGridlines>
          <c:spPr>
            <a:ln w="3175">
              <a:solidFill>
                <a:srgbClr val="000000"/>
              </a:solidFill>
              <a:prstDash val="solid"/>
            </a:ln>
          </c:spPr>
        </c:majorGridlines>
        <c:title>
          <c:tx>
            <c:rich>
              <a:bodyPr/>
              <a:lstStyle/>
              <a:p>
                <a:pPr>
                  <a:defRPr sz="1100" b="0" i="0" u="none" strike="noStrike" baseline="0">
                    <a:solidFill>
                      <a:srgbClr val="000000"/>
                    </a:solidFill>
                    <a:latin typeface="Arial"/>
                    <a:ea typeface="Arial"/>
                    <a:cs typeface="Arial"/>
                  </a:defRPr>
                </a:pPr>
                <a:r>
                  <a:rPr lang="de-DE" sz="1100" b="0"/>
                  <a:t>Pvor (MW)</a:t>
                </a:r>
              </a:p>
            </c:rich>
          </c:tx>
          <c:layout>
            <c:manualLayout>
              <c:xMode val="edge"/>
              <c:yMode val="edge"/>
              <c:x val="1.8683274021352312E-2"/>
              <c:y val="0.4186668416447944"/>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900" b="0" i="0" u="none" strike="noStrike" baseline="0">
                <a:solidFill>
                  <a:srgbClr val="000000"/>
                </a:solidFill>
                <a:latin typeface="Arial"/>
                <a:ea typeface="Arial"/>
                <a:cs typeface="Arial"/>
              </a:defRPr>
            </a:pPr>
            <a:endParaRPr lang="de-DE"/>
          </a:p>
        </c:txPr>
        <c:crossAx val="368569504"/>
        <c:crosses val="autoZero"/>
        <c:crossBetween val="midCat"/>
        <c:majorUnit val="0.1"/>
      </c:valAx>
      <c:valAx>
        <c:axId val="3"/>
        <c:scaling>
          <c:orientation val="minMax"/>
        </c:scaling>
        <c:delete val="1"/>
        <c:axPos val="b"/>
        <c:numFmt formatCode="General" sourceLinked="1"/>
        <c:majorTickMark val="out"/>
        <c:minorTickMark val="none"/>
        <c:tickLblPos val="nextTo"/>
        <c:crossAx val="4"/>
        <c:crosses val="autoZero"/>
        <c:crossBetween val="midCat"/>
      </c:valAx>
      <c:valAx>
        <c:axId val="4"/>
        <c:scaling>
          <c:orientation val="minMax"/>
          <c:max val="130"/>
        </c:scaling>
        <c:delete val="0"/>
        <c:axPos val="r"/>
        <c:numFmt formatCode="General" sourceLinked="1"/>
        <c:majorTickMark val="cross"/>
        <c:minorTickMark val="none"/>
        <c:tickLblPos val="nextTo"/>
        <c:spPr>
          <a:ln w="3175">
            <a:solidFill>
              <a:srgbClr val="000000"/>
            </a:solidFill>
            <a:prstDash val="solid"/>
          </a:ln>
        </c:spPr>
        <c:txPr>
          <a:bodyPr rot="0" vert="horz"/>
          <a:lstStyle/>
          <a:p>
            <a:pPr>
              <a:defRPr sz="900" b="0" i="0" u="none" strike="noStrike" baseline="0">
                <a:solidFill>
                  <a:srgbClr val="000000"/>
                </a:solidFill>
                <a:latin typeface="Arial"/>
                <a:ea typeface="Arial"/>
                <a:cs typeface="Arial"/>
              </a:defRPr>
            </a:pPr>
            <a:endParaRPr lang="de-DE"/>
          </a:p>
        </c:txPr>
        <c:crossAx val="3"/>
        <c:crosses val="max"/>
        <c:crossBetween val="midCat"/>
        <c:majorUnit val="10"/>
      </c:valAx>
      <c:spPr>
        <a:noFill/>
        <a:ln w="12700">
          <a:solidFill>
            <a:srgbClr val="808080"/>
          </a:solidFill>
          <a:prstDash val="solid"/>
        </a:ln>
      </c:spPr>
    </c:plotArea>
    <c:plotVisOnly val="1"/>
    <c:dispBlanksAs val="gap"/>
    <c:showDLblsOverMax val="0"/>
  </c:chart>
  <c:spPr>
    <a:solidFill>
      <a:srgbClr val="FFFFFF"/>
    </a:solidFill>
    <a:ln w="3175">
      <a:noFill/>
      <a:prstDash val="solid"/>
    </a:ln>
  </c:spPr>
  <c:txPr>
    <a:bodyPr/>
    <a:lstStyle/>
    <a:p>
      <a:pPr>
        <a:defRPr sz="1450" b="0" i="0" u="none" strike="noStrike" baseline="0">
          <a:solidFill>
            <a:srgbClr val="000000"/>
          </a:solidFill>
          <a:latin typeface="Arial"/>
          <a:ea typeface="Arial"/>
          <a:cs typeface="Arial"/>
        </a:defRPr>
      </a:pPr>
      <a:endParaRPr lang="de-DE"/>
    </a:p>
  </c:tx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lang="en-US" sz="1000" b="0" i="0" u="none" strike="noStrike" baseline="0" noProof="0">
                <a:solidFill>
                  <a:srgbClr val="000000"/>
                </a:solidFill>
                <a:latin typeface="Arial"/>
                <a:ea typeface="Arial"/>
                <a:cs typeface="Arial"/>
              </a:defRPr>
            </a:pPr>
            <a:r>
              <a:rPr lang="en-US" sz="1000" b="0" noProof="0" dirty="0">
                <a:solidFill>
                  <a:srgbClr val="F24E0C"/>
                </a:solidFill>
              </a:rPr>
              <a:t>IH Amp at IH1 14.06.2013</a:t>
            </a:r>
          </a:p>
        </c:rich>
      </c:tx>
      <c:layout>
        <c:manualLayout>
          <c:xMode val="edge"/>
          <c:yMode val="edge"/>
          <c:x val="0.41387306599590523"/>
          <c:y val="2.7538726333907058E-2"/>
        </c:manualLayout>
      </c:layout>
      <c:overlay val="0"/>
      <c:spPr>
        <a:noFill/>
        <a:ln w="25400">
          <a:noFill/>
        </a:ln>
      </c:spPr>
    </c:title>
    <c:autoTitleDeleted val="0"/>
    <c:plotArea>
      <c:layout>
        <c:manualLayout>
          <c:layoutTarget val="inner"/>
          <c:xMode val="edge"/>
          <c:yMode val="edge"/>
          <c:x val="0.12362631950261588"/>
          <c:y val="0.15837304717387096"/>
          <c:w val="0.69248594003225483"/>
          <c:h val="0.71084337349397586"/>
        </c:manualLayout>
      </c:layout>
      <c:scatterChart>
        <c:scatterStyle val="smoothMarker"/>
        <c:varyColors val="0"/>
        <c:ser>
          <c:idx val="0"/>
          <c:order val="0"/>
          <c:tx>
            <c:strRef>
              <c:f>'[IH1 Tank 14 06 2013.xls]Tabelle1'!$B$1</c:f>
              <c:strCache>
                <c:ptCount val="1"/>
                <c:pt idx="0">
                  <c:v>Pvor(MW)</c:v>
                </c:pt>
              </c:strCache>
            </c:strRef>
          </c:tx>
          <c:spPr>
            <a:ln w="12700">
              <a:solidFill>
                <a:srgbClr val="000080"/>
              </a:solidFill>
              <a:prstDash val="solid"/>
            </a:ln>
          </c:spPr>
          <c:marker>
            <c:symbol val="diamond"/>
            <c:size val="5"/>
            <c:spPr>
              <a:solidFill>
                <a:srgbClr val="000080"/>
              </a:solidFill>
              <a:ln>
                <a:solidFill>
                  <a:srgbClr val="000080"/>
                </a:solidFill>
                <a:prstDash val="solid"/>
              </a:ln>
            </c:spPr>
          </c:marker>
          <c:xVal>
            <c:numRef>
              <c:f>'[IH1 Tank 14 06 2013.xls]Tabelle1'!$A$2:$A$13</c:f>
              <c:numCache>
                <c:formatCode>General</c:formatCode>
                <c:ptCount val="12"/>
                <c:pt idx="0">
                  <c:v>1</c:v>
                </c:pt>
                <c:pt idx="1">
                  <c:v>2</c:v>
                </c:pt>
                <c:pt idx="2">
                  <c:v>3</c:v>
                </c:pt>
                <c:pt idx="3">
                  <c:v>4</c:v>
                </c:pt>
                <c:pt idx="4">
                  <c:v>5</c:v>
                </c:pt>
                <c:pt idx="5">
                  <c:v>6</c:v>
                </c:pt>
                <c:pt idx="6">
                  <c:v>7</c:v>
                </c:pt>
                <c:pt idx="7">
                  <c:v>8</c:v>
                </c:pt>
                <c:pt idx="8">
                  <c:v>8.1999999999999993</c:v>
                </c:pt>
                <c:pt idx="9">
                  <c:v>8.4</c:v>
                </c:pt>
              </c:numCache>
            </c:numRef>
          </c:xVal>
          <c:yVal>
            <c:numRef>
              <c:f>'[IH1 Tank 14 06 2013.xls]Tabelle1'!$B$2:$B$13</c:f>
              <c:numCache>
                <c:formatCode>General</c:formatCode>
                <c:ptCount val="12"/>
                <c:pt idx="0">
                  <c:v>0.01</c:v>
                </c:pt>
                <c:pt idx="1">
                  <c:v>0.05</c:v>
                </c:pt>
                <c:pt idx="2">
                  <c:v>0.1</c:v>
                </c:pt>
                <c:pt idx="3">
                  <c:v>0.15</c:v>
                </c:pt>
                <c:pt idx="4">
                  <c:v>0.25</c:v>
                </c:pt>
                <c:pt idx="5">
                  <c:v>0.4</c:v>
                </c:pt>
                <c:pt idx="6">
                  <c:v>0.6</c:v>
                </c:pt>
                <c:pt idx="7">
                  <c:v>1</c:v>
                </c:pt>
                <c:pt idx="8">
                  <c:v>1.1499999999999999</c:v>
                </c:pt>
                <c:pt idx="9">
                  <c:v>1.3</c:v>
                </c:pt>
              </c:numCache>
            </c:numRef>
          </c:yVal>
          <c:smooth val="1"/>
          <c:extLst>
            <c:ext xmlns:c16="http://schemas.microsoft.com/office/drawing/2014/chart" uri="{C3380CC4-5D6E-409C-BE32-E72D297353CC}">
              <c16:uniqueId val="{00000000-5CDF-48A2-A4AA-ED2A9BC73E7D}"/>
            </c:ext>
          </c:extLst>
        </c:ser>
        <c:dLbls>
          <c:showLegendKey val="0"/>
          <c:showVal val="0"/>
          <c:showCatName val="0"/>
          <c:showSerName val="0"/>
          <c:showPercent val="0"/>
          <c:showBubbleSize val="0"/>
        </c:dLbls>
        <c:axId val="463825264"/>
        <c:axId val="1"/>
      </c:scatterChart>
      <c:scatterChart>
        <c:scatterStyle val="lineMarker"/>
        <c:varyColors val="0"/>
        <c:ser>
          <c:idx val="1"/>
          <c:order val="1"/>
          <c:tx>
            <c:v>Prück (kW)</c:v>
          </c:tx>
          <c:spPr>
            <a:ln w="12700">
              <a:solidFill>
                <a:srgbClr val="FF00FF"/>
              </a:solidFill>
              <a:prstDash val="solid"/>
            </a:ln>
          </c:spPr>
          <c:marker>
            <c:symbol val="square"/>
            <c:size val="5"/>
            <c:spPr>
              <a:solidFill>
                <a:srgbClr val="FF00FF"/>
              </a:solidFill>
              <a:ln>
                <a:solidFill>
                  <a:srgbClr val="FF00FF"/>
                </a:solidFill>
                <a:prstDash val="solid"/>
              </a:ln>
            </c:spPr>
          </c:marker>
          <c:xVal>
            <c:numRef>
              <c:f>'[IH1 Tank 14 06 2013.xls]Tabelle1'!$A$2:$A$13</c:f>
              <c:numCache>
                <c:formatCode>General</c:formatCode>
                <c:ptCount val="12"/>
                <c:pt idx="0">
                  <c:v>1</c:v>
                </c:pt>
                <c:pt idx="1">
                  <c:v>2</c:v>
                </c:pt>
                <c:pt idx="2">
                  <c:v>3</c:v>
                </c:pt>
                <c:pt idx="3">
                  <c:v>4</c:v>
                </c:pt>
                <c:pt idx="4">
                  <c:v>5</c:v>
                </c:pt>
                <c:pt idx="5">
                  <c:v>6</c:v>
                </c:pt>
                <c:pt idx="6">
                  <c:v>7</c:v>
                </c:pt>
                <c:pt idx="7">
                  <c:v>8</c:v>
                </c:pt>
                <c:pt idx="8">
                  <c:v>8.1999999999999993</c:v>
                </c:pt>
                <c:pt idx="9">
                  <c:v>8.4</c:v>
                </c:pt>
              </c:numCache>
            </c:numRef>
          </c:xVal>
          <c:yVal>
            <c:numRef>
              <c:f>'[IH1 Tank 14 06 2013.xls]Tabelle1'!$C$2:$C$13</c:f>
              <c:numCache>
                <c:formatCode>General</c:formatCode>
                <c:ptCount val="12"/>
                <c:pt idx="0">
                  <c:v>0</c:v>
                </c:pt>
                <c:pt idx="1">
                  <c:v>0</c:v>
                </c:pt>
                <c:pt idx="2">
                  <c:v>0</c:v>
                </c:pt>
                <c:pt idx="3">
                  <c:v>0</c:v>
                </c:pt>
                <c:pt idx="4">
                  <c:v>0</c:v>
                </c:pt>
                <c:pt idx="5">
                  <c:v>2.5</c:v>
                </c:pt>
                <c:pt idx="6">
                  <c:v>8</c:v>
                </c:pt>
                <c:pt idx="7">
                  <c:v>30</c:v>
                </c:pt>
                <c:pt idx="8">
                  <c:v>46</c:v>
                </c:pt>
                <c:pt idx="9">
                  <c:v>80</c:v>
                </c:pt>
              </c:numCache>
            </c:numRef>
          </c:yVal>
          <c:smooth val="0"/>
          <c:extLst>
            <c:ext xmlns:c16="http://schemas.microsoft.com/office/drawing/2014/chart" uri="{C3380CC4-5D6E-409C-BE32-E72D297353CC}">
              <c16:uniqueId val="{00000001-5CDF-48A2-A4AA-ED2A9BC73E7D}"/>
            </c:ext>
          </c:extLst>
        </c:ser>
        <c:dLbls>
          <c:showLegendKey val="0"/>
          <c:showVal val="0"/>
          <c:showCatName val="0"/>
          <c:showSerName val="0"/>
          <c:showPercent val="0"/>
          <c:showBubbleSize val="0"/>
        </c:dLbls>
        <c:axId val="3"/>
        <c:axId val="4"/>
      </c:scatterChart>
      <c:valAx>
        <c:axId val="463825264"/>
        <c:scaling>
          <c:orientation val="minMax"/>
          <c:max val="8.5"/>
          <c:min val="1"/>
        </c:scaling>
        <c:delete val="0"/>
        <c:axPos val="b"/>
        <c:majorGridlines>
          <c:spPr>
            <a:ln w="3175">
              <a:solidFill>
                <a:srgbClr val="000000"/>
              </a:solidFill>
              <a:prstDash val="solid"/>
            </a:ln>
          </c:spPr>
        </c:majorGridlines>
        <c:title>
          <c:tx>
            <c:rich>
              <a:bodyPr/>
              <a:lstStyle/>
              <a:p>
                <a:pPr>
                  <a:defRPr sz="900" b="0" i="0" u="none" strike="noStrike" baseline="0">
                    <a:solidFill>
                      <a:srgbClr val="000000"/>
                    </a:solidFill>
                    <a:latin typeface="Arial"/>
                    <a:ea typeface="Arial"/>
                    <a:cs typeface="Arial"/>
                  </a:defRPr>
                </a:pPr>
                <a:r>
                  <a:rPr lang="de-DE" sz="900" b="0"/>
                  <a:t>Tankspannung U (V)</a:t>
                </a:r>
              </a:p>
            </c:rich>
          </c:tx>
          <c:layout>
            <c:manualLayout>
              <c:xMode val="edge"/>
              <c:yMode val="edge"/>
              <c:x val="0.34797707504124992"/>
              <c:y val="0.92426850258175564"/>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800" b="0" i="0" u="none" strike="noStrike" baseline="0">
                <a:solidFill>
                  <a:srgbClr val="000000"/>
                </a:solidFill>
                <a:latin typeface="Arial"/>
                <a:ea typeface="Arial"/>
                <a:cs typeface="Arial"/>
              </a:defRPr>
            </a:pPr>
            <a:endParaRPr lang="de-DE"/>
          </a:p>
        </c:txPr>
        <c:crossAx val="1"/>
        <c:crossesAt val="0"/>
        <c:crossBetween val="midCat"/>
        <c:majorUnit val="0.5"/>
      </c:valAx>
      <c:valAx>
        <c:axId val="1"/>
        <c:scaling>
          <c:orientation val="minMax"/>
          <c:max val="1.3"/>
          <c:min val="0"/>
        </c:scaling>
        <c:delete val="0"/>
        <c:axPos val="l"/>
        <c:majorGridlines>
          <c:spPr>
            <a:ln w="3175">
              <a:solidFill>
                <a:srgbClr val="000000"/>
              </a:solidFill>
              <a:prstDash val="solid"/>
            </a:ln>
          </c:spPr>
        </c:majorGridlines>
        <c:title>
          <c:tx>
            <c:rich>
              <a:bodyPr/>
              <a:lstStyle/>
              <a:p>
                <a:pPr>
                  <a:defRPr sz="1000" b="0" i="0" u="none" strike="noStrike" baseline="0">
                    <a:solidFill>
                      <a:srgbClr val="000000"/>
                    </a:solidFill>
                    <a:latin typeface="Arial"/>
                    <a:ea typeface="Arial"/>
                    <a:cs typeface="Arial"/>
                  </a:defRPr>
                </a:pPr>
                <a:r>
                  <a:rPr lang="de-DE" sz="1000" b="0"/>
                  <a:t>Pvor (MW)</a:t>
                </a:r>
              </a:p>
            </c:rich>
          </c:tx>
          <c:layout>
            <c:manualLayout>
              <c:xMode val="edge"/>
              <c:yMode val="edge"/>
              <c:x val="9.0275658678264734E-3"/>
              <c:y val="0.42608108446089588"/>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800" b="0" i="0" u="none" strike="noStrike" baseline="0">
                <a:solidFill>
                  <a:srgbClr val="000000"/>
                </a:solidFill>
                <a:latin typeface="Arial"/>
                <a:ea typeface="Arial"/>
                <a:cs typeface="Arial"/>
              </a:defRPr>
            </a:pPr>
            <a:endParaRPr lang="de-DE"/>
          </a:p>
        </c:txPr>
        <c:crossAx val="463825264"/>
        <c:crosses val="autoZero"/>
        <c:crossBetween val="midCat"/>
        <c:majorUnit val="0.1"/>
      </c:valAx>
      <c:valAx>
        <c:axId val="3"/>
        <c:scaling>
          <c:orientation val="minMax"/>
        </c:scaling>
        <c:delete val="1"/>
        <c:axPos val="b"/>
        <c:numFmt formatCode="General" sourceLinked="1"/>
        <c:majorTickMark val="out"/>
        <c:minorTickMark val="none"/>
        <c:tickLblPos val="nextTo"/>
        <c:crossAx val="4"/>
        <c:crosses val="autoZero"/>
        <c:crossBetween val="midCat"/>
      </c:valAx>
      <c:valAx>
        <c:axId val="4"/>
        <c:scaling>
          <c:orientation val="minMax"/>
          <c:max val="130"/>
        </c:scaling>
        <c:delete val="0"/>
        <c:axPos val="r"/>
        <c:numFmt formatCode="General" sourceLinked="1"/>
        <c:majorTickMark val="cross"/>
        <c:minorTickMark val="none"/>
        <c:tickLblPos val="nextTo"/>
        <c:spPr>
          <a:ln w="3175">
            <a:solidFill>
              <a:srgbClr val="000000"/>
            </a:solidFill>
            <a:prstDash val="solid"/>
          </a:ln>
        </c:spPr>
        <c:txPr>
          <a:bodyPr rot="0" vert="horz"/>
          <a:lstStyle/>
          <a:p>
            <a:pPr>
              <a:defRPr sz="800" b="0" i="0" u="none" strike="noStrike" baseline="0">
                <a:solidFill>
                  <a:srgbClr val="000000"/>
                </a:solidFill>
                <a:latin typeface="Arial"/>
                <a:ea typeface="Arial"/>
                <a:cs typeface="Arial"/>
              </a:defRPr>
            </a:pPr>
            <a:endParaRPr lang="de-DE"/>
          </a:p>
        </c:txPr>
        <c:crossAx val="3"/>
        <c:crosses val="max"/>
        <c:crossBetween val="midCat"/>
        <c:majorUnit val="10"/>
      </c:valAx>
      <c:spPr>
        <a:noFill/>
        <a:ln w="12700">
          <a:solidFill>
            <a:srgbClr val="808080"/>
          </a:solidFill>
          <a:prstDash val="solid"/>
        </a:ln>
      </c:spPr>
    </c:plotArea>
    <c:plotVisOnly val="1"/>
    <c:dispBlanksAs val="gap"/>
    <c:showDLblsOverMax val="0"/>
  </c:chart>
  <c:spPr>
    <a:solidFill>
      <a:srgbClr val="FFFFFF"/>
    </a:solidFill>
    <a:ln w="3175">
      <a:noFill/>
      <a:prstDash val="solid"/>
    </a:ln>
  </c:spPr>
  <c:txPr>
    <a:bodyPr/>
    <a:lstStyle/>
    <a:p>
      <a:pPr>
        <a:defRPr sz="1200" b="0" i="0" u="none" strike="noStrike" baseline="0">
          <a:solidFill>
            <a:srgbClr val="000000"/>
          </a:solidFill>
          <a:latin typeface="Arial"/>
          <a:ea typeface="Arial"/>
          <a:cs typeface="Arial"/>
        </a:defRPr>
      </a:pPr>
      <a:endParaRPr lang="de-DE"/>
    </a:p>
  </c:txPr>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Tabelle1!$F$4:$F$5</c:f>
              <c:strCache>
                <c:ptCount val="2"/>
                <c:pt idx="0">
                  <c:v>Dämpfung</c:v>
                </c:pt>
                <c:pt idx="1">
                  <c:v>dB</c:v>
                </c:pt>
              </c:strCache>
            </c:strRef>
          </c:tx>
          <c:spPr>
            <a:ln w="15875" cap="rnd">
              <a:solidFill>
                <a:schemeClr val="accent1"/>
              </a:solidFill>
              <a:round/>
            </a:ln>
            <a:effectLst/>
          </c:spPr>
          <c:marker>
            <c:symbol val="circle"/>
            <c:size val="5"/>
            <c:spPr>
              <a:solidFill>
                <a:schemeClr val="accent1"/>
              </a:solidFill>
              <a:ln w="6350">
                <a:solidFill>
                  <a:schemeClr val="accent1"/>
                </a:solidFill>
              </a:ln>
              <a:effectLst/>
            </c:spPr>
          </c:marker>
          <c:xVal>
            <c:numRef>
              <c:f>Tabelle1!$D$7:$D$20</c:f>
              <c:numCache>
                <c:formatCode>0.00</c:formatCode>
                <c:ptCount val="14"/>
                <c:pt idx="0">
                  <c:v>25.25</c:v>
                </c:pt>
                <c:pt idx="1">
                  <c:v>55.1</c:v>
                </c:pt>
                <c:pt idx="2">
                  <c:v>100.1</c:v>
                </c:pt>
                <c:pt idx="3">
                  <c:v>197.7</c:v>
                </c:pt>
                <c:pt idx="4">
                  <c:v>261.60000000000002</c:v>
                </c:pt>
                <c:pt idx="5">
                  <c:v>350</c:v>
                </c:pt>
                <c:pt idx="6">
                  <c:v>400</c:v>
                </c:pt>
                <c:pt idx="7">
                  <c:v>442</c:v>
                </c:pt>
                <c:pt idx="8">
                  <c:v>490</c:v>
                </c:pt>
                <c:pt idx="9">
                  <c:v>535</c:v>
                </c:pt>
                <c:pt idx="10">
                  <c:v>608</c:v>
                </c:pt>
                <c:pt idx="11">
                  <c:v>650</c:v>
                </c:pt>
                <c:pt idx="12">
                  <c:v>673</c:v>
                </c:pt>
                <c:pt idx="13">
                  <c:v>711</c:v>
                </c:pt>
              </c:numCache>
            </c:numRef>
          </c:xVal>
          <c:yVal>
            <c:numRef>
              <c:f>Tabelle1!$F$7:$F$20</c:f>
              <c:numCache>
                <c:formatCode>0.00</c:formatCode>
                <c:ptCount val="14"/>
                <c:pt idx="0">
                  <c:v>-54.066261878571297</c:v>
                </c:pt>
                <c:pt idx="1">
                  <c:v>-54.026951052471802</c:v>
                </c:pt>
                <c:pt idx="2">
                  <c:v>-54.206504808625084</c:v>
                </c:pt>
                <c:pt idx="3">
                  <c:v>-55.178554189300286</c:v>
                </c:pt>
                <c:pt idx="4">
                  <c:v>-55.89622675428253</c:v>
                </c:pt>
                <c:pt idx="5">
                  <c:v>-56.661210927210874</c:v>
                </c:pt>
                <c:pt idx="6">
                  <c:v>-57.099653886374817</c:v>
                </c:pt>
                <c:pt idx="7">
                  <c:v>-57.407067240704109</c:v>
                </c:pt>
                <c:pt idx="8">
                  <c:v>-57.711179876524398</c:v>
                </c:pt>
                <c:pt idx="9">
                  <c:v>-57.989348563069356</c:v>
                </c:pt>
                <c:pt idx="10">
                  <c:v>-58.39420907122566</c:v>
                </c:pt>
                <c:pt idx="11">
                  <c:v>-58.586708472035305</c:v>
                </c:pt>
                <c:pt idx="12">
                  <c:v>-58.689736719028829</c:v>
                </c:pt>
                <c:pt idx="13">
                  <c:v>-58.880817733842107</c:v>
                </c:pt>
              </c:numCache>
            </c:numRef>
          </c:yVal>
          <c:smooth val="1"/>
          <c:extLst>
            <c:ext xmlns:c16="http://schemas.microsoft.com/office/drawing/2014/chart" uri="{C3380CC4-5D6E-409C-BE32-E72D297353CC}">
              <c16:uniqueId val="{00000000-2252-4A9E-BB07-DFCDA171CA3F}"/>
            </c:ext>
          </c:extLst>
        </c:ser>
        <c:dLbls>
          <c:showLegendKey val="0"/>
          <c:showVal val="0"/>
          <c:showCatName val="0"/>
          <c:showSerName val="0"/>
          <c:showPercent val="0"/>
          <c:showBubbleSize val="0"/>
        </c:dLbls>
        <c:axId val="549415880"/>
        <c:axId val="549416208"/>
      </c:scatterChart>
      <c:valAx>
        <c:axId val="549415880"/>
        <c:scaling>
          <c:orientation val="minMax"/>
        </c:scaling>
        <c:delete val="0"/>
        <c:axPos val="t"/>
        <c:majorGridlines>
          <c:spPr>
            <a:ln w="9525" cap="flat" cmpd="sng" algn="ctr">
              <a:solidFill>
                <a:schemeClr val="tx1"/>
              </a:solidFill>
              <a:round/>
            </a:ln>
            <a:effectLst/>
          </c:spPr>
        </c:majorGridlines>
        <c:minorGridlines>
          <c:spPr>
            <a:ln w="6350" cap="flat" cmpd="sng" algn="ctr">
              <a:solidFill>
                <a:schemeClr val="bg2">
                  <a:lumMod val="75000"/>
                </a:schemeClr>
              </a:solidFill>
              <a:round/>
            </a:ln>
            <a:effectLst/>
          </c:spPr>
        </c:minorGridlines>
        <c:title>
          <c:tx>
            <c:rich>
              <a:bodyPr rot="0" spcFirstLastPara="1" vertOverflow="ellipsis" vert="horz" wrap="square" anchor="ctr" anchorCtr="1"/>
              <a:lstStyle/>
              <a:p>
                <a:pPr>
                  <a:defRPr lang="en-US" sz="1100" b="0" i="0" u="none" strike="noStrike" kern="1200" baseline="0" noProof="0">
                    <a:solidFill>
                      <a:schemeClr val="tx1">
                        <a:lumMod val="65000"/>
                        <a:lumOff val="35000"/>
                      </a:schemeClr>
                    </a:solidFill>
                    <a:latin typeface="+mn-lt"/>
                    <a:ea typeface="+mn-ea"/>
                    <a:cs typeface="+mn-cs"/>
                  </a:defRPr>
                </a:pPr>
                <a:r>
                  <a:rPr lang="en-US" sz="1100" noProof="0" dirty="0"/>
                  <a:t>RF Power in cavity = </a:t>
                </a:r>
                <a:r>
                  <a:rPr lang="en-US" sz="1100" noProof="0" dirty="0" err="1"/>
                  <a:t>P</a:t>
                </a:r>
                <a:r>
                  <a:rPr lang="en-US" sz="1100" baseline="-25000" noProof="0" dirty="0" err="1"/>
                  <a:t>fwd</a:t>
                </a:r>
                <a:r>
                  <a:rPr lang="en-US" sz="1100" noProof="0" dirty="0"/>
                  <a:t> - </a:t>
                </a:r>
                <a:r>
                  <a:rPr lang="en-US" sz="1100" noProof="0" dirty="0" err="1"/>
                  <a:t>P</a:t>
                </a:r>
                <a:r>
                  <a:rPr lang="en-US" sz="1100" baseline="-25000" noProof="0" dirty="0" err="1"/>
                  <a:t>refl</a:t>
                </a:r>
                <a:r>
                  <a:rPr lang="en-US" sz="1100" noProof="0" dirty="0"/>
                  <a:t> [kW]</a:t>
                </a:r>
              </a:p>
            </c:rich>
          </c:tx>
          <c:layout>
            <c:manualLayout>
              <c:xMode val="edge"/>
              <c:yMode val="edge"/>
              <c:x val="0.27193526613525326"/>
              <c:y val="4.3609608917573643E-2"/>
            </c:manualLayout>
          </c:layout>
          <c:overlay val="0"/>
          <c:spPr>
            <a:noFill/>
            <a:ln>
              <a:noFill/>
            </a:ln>
            <a:effectLst/>
          </c:spPr>
          <c:txPr>
            <a:bodyPr rot="0" spcFirstLastPara="1" vertOverflow="ellipsis" vert="horz" wrap="square" anchor="ctr" anchorCtr="1"/>
            <a:lstStyle/>
            <a:p>
              <a:pPr>
                <a:defRPr lang="en-US" sz="1100" b="0" i="0" u="none" strike="noStrike" kern="1200" baseline="0" noProof="0">
                  <a:solidFill>
                    <a:schemeClr val="tx1">
                      <a:lumMod val="65000"/>
                      <a:lumOff val="35000"/>
                    </a:schemeClr>
                  </a:solidFill>
                  <a:latin typeface="+mn-lt"/>
                  <a:ea typeface="+mn-ea"/>
                  <a:cs typeface="+mn-cs"/>
                </a:defRPr>
              </a:pPr>
              <a:endParaRPr lang="de-DE"/>
            </a:p>
          </c:txPr>
        </c:title>
        <c:numFmt formatCode="0" sourceLinked="0"/>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549416208"/>
        <c:crosses val="max"/>
        <c:crossBetween val="midCat"/>
        <c:majorUnit val="50"/>
        <c:minorUnit val="25"/>
      </c:valAx>
      <c:valAx>
        <c:axId val="549416208"/>
        <c:scaling>
          <c:orientation val="minMax"/>
          <c:max val="-53"/>
        </c:scaling>
        <c:delete val="0"/>
        <c:axPos val="l"/>
        <c:majorGridlines>
          <c:spPr>
            <a:ln w="9525" cap="flat" cmpd="sng" algn="ctr">
              <a:solidFill>
                <a:schemeClr val="tx1"/>
              </a:solidFill>
              <a:round/>
            </a:ln>
            <a:effectLst/>
          </c:spPr>
        </c:majorGridlines>
        <c:minorGridlines>
          <c:spPr>
            <a:ln w="6350" cap="flat" cmpd="sng" algn="ctr">
              <a:solidFill>
                <a:schemeClr val="accent1">
                  <a:lumMod val="40000"/>
                  <a:lumOff val="60000"/>
                </a:schemeClr>
              </a:solidFill>
              <a:round/>
            </a:ln>
            <a:effectLst/>
          </c:spPr>
        </c:minorGridlines>
        <c:title>
          <c:tx>
            <c:rich>
              <a:bodyPr rot="-5400000" spcFirstLastPara="1" vertOverflow="ellipsis" vert="horz" wrap="square" anchor="ctr" anchorCtr="1"/>
              <a:lstStyle/>
              <a:p>
                <a:pPr>
                  <a:defRPr lang="en-US" sz="1100" b="0" i="0" u="none" strike="noStrike" kern="1200" baseline="0" noProof="0">
                    <a:solidFill>
                      <a:schemeClr val="tx1">
                        <a:lumMod val="65000"/>
                        <a:lumOff val="35000"/>
                      </a:schemeClr>
                    </a:solidFill>
                    <a:latin typeface="+mn-lt"/>
                    <a:ea typeface="+mn-ea"/>
                    <a:cs typeface="+mn-cs"/>
                  </a:defRPr>
                </a:pPr>
                <a:r>
                  <a:rPr lang="en-US" sz="1100" noProof="0" dirty="0"/>
                  <a:t>Damping factor [dB]</a:t>
                </a:r>
              </a:p>
            </c:rich>
          </c:tx>
          <c:overlay val="0"/>
          <c:spPr>
            <a:noFill/>
            <a:ln>
              <a:noFill/>
            </a:ln>
            <a:effectLst/>
          </c:spPr>
          <c:txPr>
            <a:bodyPr rot="-5400000" spcFirstLastPara="1" vertOverflow="ellipsis" vert="horz" wrap="square" anchor="ctr" anchorCtr="1"/>
            <a:lstStyle/>
            <a:p>
              <a:pPr>
                <a:defRPr lang="en-US" sz="1100" b="0" i="0" u="none" strike="noStrike" kern="1200" baseline="0" noProof="0">
                  <a:solidFill>
                    <a:schemeClr val="tx1">
                      <a:lumMod val="65000"/>
                      <a:lumOff val="35000"/>
                    </a:schemeClr>
                  </a:solidFill>
                  <a:latin typeface="+mn-lt"/>
                  <a:ea typeface="+mn-ea"/>
                  <a:cs typeface="+mn-cs"/>
                </a:defRPr>
              </a:pPr>
              <a:endParaRPr lang="de-DE"/>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549415880"/>
        <c:crosses val="autoZero"/>
        <c:crossBetween val="midCat"/>
        <c:majorUnit val="1"/>
        <c:minorUnit val="0.5"/>
      </c:valAx>
      <c:spPr>
        <a:noFill/>
        <a:ln w="12700">
          <a:solidFill>
            <a:schemeClr val="bg2">
              <a:lumMod val="50000"/>
            </a:schemeClr>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de-DE"/>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US" sz="1100" b="0" i="0" u="none" strike="noStrike" kern="1200" spc="0" baseline="0" noProof="0">
                <a:solidFill>
                  <a:schemeClr val="tx1">
                    <a:lumMod val="65000"/>
                    <a:lumOff val="35000"/>
                  </a:schemeClr>
                </a:solidFill>
                <a:latin typeface="+mn-lt"/>
                <a:ea typeface="+mn-ea"/>
                <a:cs typeface="+mn-cs"/>
              </a:defRPr>
            </a:pPr>
            <a:r>
              <a:rPr lang="en-US" sz="1100" noProof="0" dirty="0"/>
              <a:t>comparison theory and reality</a:t>
            </a:r>
          </a:p>
        </c:rich>
      </c:tx>
      <c:overlay val="0"/>
      <c:spPr>
        <a:noFill/>
        <a:ln>
          <a:noFill/>
        </a:ln>
        <a:effectLst/>
      </c:spPr>
      <c:txPr>
        <a:bodyPr rot="0" spcFirstLastPara="1" vertOverflow="ellipsis" vert="horz" wrap="square" anchor="ctr" anchorCtr="1"/>
        <a:lstStyle/>
        <a:p>
          <a:pPr>
            <a:defRPr lang="en-US" sz="1100" b="0" i="0" u="none" strike="noStrike" kern="1200" spc="0" baseline="0" noProof="0">
              <a:solidFill>
                <a:schemeClr val="tx1">
                  <a:lumMod val="65000"/>
                  <a:lumOff val="35000"/>
                </a:schemeClr>
              </a:solidFill>
              <a:latin typeface="+mn-lt"/>
              <a:ea typeface="+mn-ea"/>
              <a:cs typeface="+mn-cs"/>
            </a:defRPr>
          </a:pPr>
          <a:endParaRPr lang="de-DE"/>
        </a:p>
      </c:txPr>
    </c:title>
    <c:autoTitleDeleted val="0"/>
    <c:plotArea>
      <c:layout/>
      <c:scatterChart>
        <c:scatterStyle val="smoothMarker"/>
        <c:varyColors val="0"/>
        <c:ser>
          <c:idx val="0"/>
          <c:order val="0"/>
          <c:tx>
            <c:v>Probe Phase</c:v>
          </c:tx>
          <c:spPr>
            <a:ln w="15875" cap="rnd">
              <a:solidFill>
                <a:schemeClr val="accent1"/>
              </a:solidFill>
              <a:round/>
            </a:ln>
            <a:effectLst/>
          </c:spPr>
          <c:marker>
            <c:symbol val="circle"/>
            <c:size val="5"/>
            <c:spPr>
              <a:solidFill>
                <a:schemeClr val="accent1"/>
              </a:solidFill>
              <a:ln w="6350">
                <a:solidFill>
                  <a:schemeClr val="accent1"/>
                </a:solidFill>
              </a:ln>
              <a:effectLst/>
            </c:spPr>
          </c:marker>
          <c:xVal>
            <c:numRef>
              <c:f>Tabelle1!$D$7:$D$20</c:f>
              <c:numCache>
                <c:formatCode>0.00</c:formatCode>
                <c:ptCount val="14"/>
                <c:pt idx="0">
                  <c:v>25.25</c:v>
                </c:pt>
                <c:pt idx="1">
                  <c:v>55.1</c:v>
                </c:pt>
                <c:pt idx="2">
                  <c:v>100.1</c:v>
                </c:pt>
                <c:pt idx="3">
                  <c:v>197.7</c:v>
                </c:pt>
                <c:pt idx="4">
                  <c:v>261.60000000000002</c:v>
                </c:pt>
                <c:pt idx="5">
                  <c:v>350</c:v>
                </c:pt>
                <c:pt idx="6">
                  <c:v>400</c:v>
                </c:pt>
                <c:pt idx="7">
                  <c:v>442</c:v>
                </c:pt>
                <c:pt idx="8">
                  <c:v>490</c:v>
                </c:pt>
                <c:pt idx="9">
                  <c:v>535</c:v>
                </c:pt>
                <c:pt idx="10">
                  <c:v>608</c:v>
                </c:pt>
                <c:pt idx="11">
                  <c:v>650</c:v>
                </c:pt>
                <c:pt idx="12">
                  <c:v>673</c:v>
                </c:pt>
                <c:pt idx="13">
                  <c:v>711</c:v>
                </c:pt>
              </c:numCache>
            </c:numRef>
          </c:xVal>
          <c:yVal>
            <c:numRef>
              <c:f>Tabelle1!$E$7:$E$20</c:f>
              <c:numCache>
                <c:formatCode>General</c:formatCode>
                <c:ptCount val="14"/>
                <c:pt idx="0">
                  <c:v>99</c:v>
                </c:pt>
                <c:pt idx="1">
                  <c:v>218</c:v>
                </c:pt>
                <c:pt idx="2">
                  <c:v>380</c:v>
                </c:pt>
                <c:pt idx="3">
                  <c:v>600</c:v>
                </c:pt>
                <c:pt idx="4">
                  <c:v>673</c:v>
                </c:pt>
                <c:pt idx="5">
                  <c:v>755</c:v>
                </c:pt>
                <c:pt idx="6">
                  <c:v>780</c:v>
                </c:pt>
                <c:pt idx="7">
                  <c:v>803</c:v>
                </c:pt>
                <c:pt idx="8">
                  <c:v>830</c:v>
                </c:pt>
                <c:pt idx="9">
                  <c:v>850</c:v>
                </c:pt>
                <c:pt idx="10">
                  <c:v>880</c:v>
                </c:pt>
                <c:pt idx="11">
                  <c:v>900</c:v>
                </c:pt>
                <c:pt idx="12">
                  <c:v>910</c:v>
                </c:pt>
                <c:pt idx="13">
                  <c:v>920</c:v>
                </c:pt>
              </c:numCache>
            </c:numRef>
          </c:yVal>
          <c:smooth val="1"/>
          <c:extLst>
            <c:ext xmlns:c16="http://schemas.microsoft.com/office/drawing/2014/chart" uri="{C3380CC4-5D6E-409C-BE32-E72D297353CC}">
              <c16:uniqueId val="{00000000-CE74-42B2-B1E7-F2B73111DF77}"/>
            </c:ext>
          </c:extLst>
        </c:ser>
        <c:ser>
          <c:idx val="1"/>
          <c:order val="1"/>
          <c:tx>
            <c:v>Probe Phase theoreticaly</c:v>
          </c:tx>
          <c:spPr>
            <a:ln w="15875" cap="rnd">
              <a:solidFill>
                <a:schemeClr val="accent2"/>
              </a:solidFill>
              <a:round/>
            </a:ln>
            <a:effectLst/>
          </c:spPr>
          <c:marker>
            <c:symbol val="circle"/>
            <c:size val="5"/>
            <c:spPr>
              <a:solidFill>
                <a:schemeClr val="accent2"/>
              </a:solidFill>
              <a:ln w="6350">
                <a:solidFill>
                  <a:schemeClr val="accent2"/>
                </a:solidFill>
              </a:ln>
              <a:effectLst/>
            </c:spPr>
          </c:marker>
          <c:xVal>
            <c:numRef>
              <c:f>Tabelle1!$D$7:$D$20</c:f>
              <c:numCache>
                <c:formatCode>0.00</c:formatCode>
                <c:ptCount val="14"/>
                <c:pt idx="0">
                  <c:v>25.25</c:v>
                </c:pt>
                <c:pt idx="1">
                  <c:v>55.1</c:v>
                </c:pt>
                <c:pt idx="2">
                  <c:v>100.1</c:v>
                </c:pt>
                <c:pt idx="3">
                  <c:v>197.7</c:v>
                </c:pt>
                <c:pt idx="4">
                  <c:v>261.60000000000002</c:v>
                </c:pt>
                <c:pt idx="5">
                  <c:v>350</c:v>
                </c:pt>
                <c:pt idx="6">
                  <c:v>400</c:v>
                </c:pt>
                <c:pt idx="7">
                  <c:v>442</c:v>
                </c:pt>
                <c:pt idx="8">
                  <c:v>490</c:v>
                </c:pt>
                <c:pt idx="9">
                  <c:v>535</c:v>
                </c:pt>
                <c:pt idx="10">
                  <c:v>608</c:v>
                </c:pt>
                <c:pt idx="11">
                  <c:v>650</c:v>
                </c:pt>
                <c:pt idx="12">
                  <c:v>673</c:v>
                </c:pt>
                <c:pt idx="13">
                  <c:v>711</c:v>
                </c:pt>
              </c:numCache>
            </c:numRef>
          </c:xVal>
          <c:yVal>
            <c:numRef>
              <c:f>Tabelle1!$G$7:$G$20</c:f>
              <c:numCache>
                <c:formatCode>0</c:formatCode>
                <c:ptCount val="14"/>
                <c:pt idx="0">
                  <c:v>100</c:v>
                </c:pt>
                <c:pt idx="1">
                  <c:v>218.21782178217822</c:v>
                </c:pt>
                <c:pt idx="2">
                  <c:v>396.43564356435644</c:v>
                </c:pt>
                <c:pt idx="3">
                  <c:v>782.97029702970292</c:v>
                </c:pt>
                <c:pt idx="4">
                  <c:v>1036.0396039603961</c:v>
                </c:pt>
                <c:pt idx="5">
                  <c:v>1386.1386138613861</c:v>
                </c:pt>
                <c:pt idx="6">
                  <c:v>1584.1584158415842</c:v>
                </c:pt>
                <c:pt idx="7">
                  <c:v>1750.4950495049504</c:v>
                </c:pt>
                <c:pt idx="8">
                  <c:v>1940.5940594059407</c:v>
                </c:pt>
                <c:pt idx="9">
                  <c:v>2118.8118811881186</c:v>
                </c:pt>
                <c:pt idx="10">
                  <c:v>2407.9207920792078</c:v>
                </c:pt>
                <c:pt idx="11">
                  <c:v>2574.2574257425745</c:v>
                </c:pt>
                <c:pt idx="12">
                  <c:v>2665.3465346534654</c:v>
                </c:pt>
                <c:pt idx="13">
                  <c:v>2815.841584158416</c:v>
                </c:pt>
              </c:numCache>
            </c:numRef>
          </c:yVal>
          <c:smooth val="1"/>
          <c:extLst>
            <c:ext xmlns:c16="http://schemas.microsoft.com/office/drawing/2014/chart" uri="{C3380CC4-5D6E-409C-BE32-E72D297353CC}">
              <c16:uniqueId val="{00000001-CE74-42B2-B1E7-F2B73111DF77}"/>
            </c:ext>
          </c:extLst>
        </c:ser>
        <c:dLbls>
          <c:showLegendKey val="0"/>
          <c:showVal val="0"/>
          <c:showCatName val="0"/>
          <c:showSerName val="0"/>
          <c:showPercent val="0"/>
          <c:showBubbleSize val="0"/>
        </c:dLbls>
        <c:axId val="646321248"/>
        <c:axId val="646320592"/>
      </c:scatterChart>
      <c:valAx>
        <c:axId val="646321248"/>
        <c:scaling>
          <c:orientation val="minMax"/>
          <c:max val="750"/>
          <c:min val="0"/>
        </c:scaling>
        <c:delete val="0"/>
        <c:axPos val="b"/>
        <c:majorGridlines>
          <c:spPr>
            <a:ln w="12700" cap="flat" cmpd="sng" algn="ctr">
              <a:solidFill>
                <a:schemeClr val="tx1"/>
              </a:solidFill>
              <a:round/>
            </a:ln>
            <a:effectLst/>
          </c:spPr>
        </c:majorGridlines>
        <c:minorGridlines>
          <c:spPr>
            <a:ln w="6350" cap="flat" cmpd="sng" algn="ctr">
              <a:solidFill>
                <a:schemeClr val="tx2">
                  <a:lumMod val="40000"/>
                  <a:lumOff val="60000"/>
                </a:schemeClr>
              </a:solidFill>
              <a:round/>
            </a:ln>
            <a:effectLst/>
          </c:spPr>
        </c:minorGridlines>
        <c:title>
          <c:tx>
            <c:rich>
              <a:bodyPr rot="0" spcFirstLastPara="1" vertOverflow="ellipsis" vert="horz" wrap="square" anchor="ctr" anchorCtr="1"/>
              <a:lstStyle/>
              <a:p>
                <a:pPr>
                  <a:defRPr lang="en-US" sz="1000" b="0" i="0" u="none" strike="noStrike" kern="1200" baseline="0" noProof="0">
                    <a:solidFill>
                      <a:schemeClr val="tx1">
                        <a:lumMod val="65000"/>
                        <a:lumOff val="35000"/>
                      </a:schemeClr>
                    </a:solidFill>
                    <a:latin typeface="+mn-lt"/>
                    <a:ea typeface="+mn-ea"/>
                    <a:cs typeface="+mn-cs"/>
                  </a:defRPr>
                </a:pPr>
                <a:r>
                  <a:rPr lang="en-US" sz="1000" noProof="0" dirty="0"/>
                  <a:t>P</a:t>
                </a:r>
                <a:r>
                  <a:rPr lang="en-US" sz="1000" baseline="-25000" noProof="0" dirty="0"/>
                  <a:t>cav</a:t>
                </a:r>
                <a:r>
                  <a:rPr lang="en-US" sz="1000" noProof="0" dirty="0"/>
                  <a:t> = </a:t>
                </a:r>
                <a:r>
                  <a:rPr lang="en-US" sz="1000" noProof="0" dirty="0" err="1"/>
                  <a:t>P</a:t>
                </a:r>
                <a:r>
                  <a:rPr lang="en-US" sz="1000" baseline="-25000" noProof="0" dirty="0" err="1"/>
                  <a:t>fwd</a:t>
                </a:r>
                <a:r>
                  <a:rPr lang="en-US" sz="1000" noProof="0" dirty="0"/>
                  <a:t> - </a:t>
                </a:r>
                <a:r>
                  <a:rPr lang="en-US" sz="1000" noProof="0" dirty="0" err="1"/>
                  <a:t>P</a:t>
                </a:r>
                <a:r>
                  <a:rPr lang="en-US" sz="1000" baseline="-25000" noProof="0" dirty="0" err="1"/>
                  <a:t>refl</a:t>
                </a:r>
                <a:r>
                  <a:rPr lang="en-US" sz="1000" noProof="0" dirty="0"/>
                  <a:t> [kW]</a:t>
                </a:r>
              </a:p>
            </c:rich>
          </c:tx>
          <c:overlay val="0"/>
          <c:spPr>
            <a:noFill/>
            <a:ln>
              <a:noFill/>
            </a:ln>
            <a:effectLst/>
          </c:spPr>
          <c:txPr>
            <a:bodyPr rot="0" spcFirstLastPara="1" vertOverflow="ellipsis" vert="horz" wrap="square" anchor="ctr" anchorCtr="1"/>
            <a:lstStyle/>
            <a:p>
              <a:pPr>
                <a:defRPr lang="en-US" sz="1000" b="0" i="0" u="none" strike="noStrike" kern="1200" baseline="0" noProof="0">
                  <a:solidFill>
                    <a:schemeClr val="tx1">
                      <a:lumMod val="65000"/>
                      <a:lumOff val="35000"/>
                    </a:schemeClr>
                  </a:solidFill>
                  <a:latin typeface="+mn-lt"/>
                  <a:ea typeface="+mn-ea"/>
                  <a:cs typeface="+mn-cs"/>
                </a:defRPr>
              </a:pPr>
              <a:endParaRPr lang="de-DE"/>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646320592"/>
        <c:crosses val="autoZero"/>
        <c:crossBetween val="midCat"/>
        <c:majorUnit val="50"/>
        <c:minorUnit val="25"/>
      </c:valAx>
      <c:valAx>
        <c:axId val="646320592"/>
        <c:scaling>
          <c:orientation val="minMax"/>
        </c:scaling>
        <c:delete val="0"/>
        <c:axPos val="l"/>
        <c:majorGridlines>
          <c:spPr>
            <a:ln w="12700" cap="flat" cmpd="sng" algn="ctr">
              <a:solidFill>
                <a:schemeClr val="bg2">
                  <a:lumMod val="50000"/>
                </a:schemeClr>
              </a:solidFill>
              <a:round/>
            </a:ln>
            <a:effectLst/>
          </c:spPr>
        </c:majorGridlines>
        <c:minorGridlines>
          <c:spPr>
            <a:ln w="6350" cap="flat" cmpd="sng" algn="ctr">
              <a:solidFill>
                <a:schemeClr val="bg2">
                  <a:lumMod val="75000"/>
                </a:schemeClr>
              </a:solidFill>
              <a:round/>
            </a:ln>
            <a:effectLst/>
          </c:spPr>
        </c:minorGridlines>
        <c:title>
          <c:tx>
            <c:rich>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lumMod val="65000"/>
                        <a:lumOff val="35000"/>
                      </a:sysClr>
                    </a:solidFill>
                    <a:latin typeface="+mn-lt"/>
                    <a:ea typeface="+mn-ea"/>
                    <a:cs typeface="+mn-cs"/>
                  </a:defRPr>
                </a:pPr>
                <a:r>
                  <a:rPr lang="de-DE" sz="1000" b="0" i="0" baseline="0" dirty="0" err="1">
                    <a:effectLst/>
                  </a:rPr>
                  <a:t>P</a:t>
                </a:r>
                <a:r>
                  <a:rPr lang="de-DE" sz="1000" b="0" i="0" baseline="-25000" dirty="0" err="1">
                    <a:effectLst/>
                  </a:rPr>
                  <a:t>out</a:t>
                </a:r>
                <a:r>
                  <a:rPr lang="de-DE" sz="1000" b="0" i="0" baseline="0" dirty="0">
                    <a:effectLst/>
                  </a:rPr>
                  <a:t> Probe PHASE [mW]</a:t>
                </a:r>
                <a:endParaRPr lang="de-DE" sz="1000" dirty="0">
                  <a:effectLst/>
                </a:endParaRPr>
              </a:p>
            </c:rich>
          </c:tx>
          <c:layout>
            <c:manualLayout>
              <c:xMode val="edge"/>
              <c:yMode val="edge"/>
              <c:x val="2.0410131139110312E-2"/>
              <c:y val="0.13297136633755299"/>
            </c:manualLayout>
          </c:layout>
          <c:overlay val="0"/>
          <c:spPr>
            <a:noFill/>
            <a:ln>
              <a:noFill/>
            </a:ln>
            <a:effectLst/>
          </c:spPr>
          <c:txPr>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lumMod val="65000"/>
                      <a:lumOff val="35000"/>
                    </a:sysClr>
                  </a:solidFill>
                  <a:latin typeface="+mn-lt"/>
                  <a:ea typeface="+mn-ea"/>
                  <a:cs typeface="+mn-cs"/>
                </a:defRPr>
              </a:pPr>
              <a:endParaRPr lang="de-DE"/>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de-DE"/>
          </a:p>
        </c:txPr>
        <c:crossAx val="646321248"/>
        <c:crosses val="autoZero"/>
        <c:crossBetween val="midCat"/>
        <c:minorUnit val="250"/>
      </c:valAx>
      <c:spPr>
        <a:noFill/>
        <a:ln w="12700">
          <a:solidFill>
            <a:schemeClr val="bg2">
              <a:lumMod val="50000"/>
            </a:schemeClr>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de-DE"/>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de-DE" dirty="0"/>
              <a:t>TK Positionen </a:t>
            </a:r>
            <a:r>
              <a:rPr lang="de-DE" sz="1100" b="0" i="0" u="none" strike="noStrike" baseline="0" dirty="0">
                <a:effectLst/>
              </a:rPr>
              <a:t>bei verschiedenem TV (</a:t>
            </a:r>
            <a:r>
              <a:rPr lang="en-US" sz="1100" b="0" i="0" u="none" strike="noStrike" baseline="0" dirty="0">
                <a:effectLst/>
              </a:rPr>
              <a:t>duty cycle</a:t>
            </a:r>
            <a:r>
              <a:rPr lang="de-DE" sz="1100" b="0" i="0" u="none" strike="noStrike" baseline="0" dirty="0">
                <a:effectLst/>
              </a:rPr>
              <a:t>) </a:t>
            </a:r>
            <a:r>
              <a:rPr lang="de-DE" sz="1400" b="0" i="0" u="none" strike="noStrike" baseline="0" dirty="0">
                <a:effectLst/>
              </a:rPr>
              <a:t>über </a:t>
            </a:r>
            <a:r>
              <a:rPr lang="de-DE" sz="1400" b="0" i="0" u="sng" strike="noStrike" baseline="0" dirty="0">
                <a:effectLst/>
              </a:rPr>
              <a:t>Pulsleistung</a:t>
            </a:r>
            <a:endParaRPr lang="de-DE" u="sng" dirty="0"/>
          </a:p>
        </c:rich>
      </c:tx>
      <c:layout>
        <c:manualLayout>
          <c:xMode val="edge"/>
          <c:yMode val="edge"/>
          <c:x val="5.8981646703921399E-2"/>
          <c:y val="1.22746437030957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scatterChart>
        <c:scatterStyle val="lineMarker"/>
        <c:varyColors val="0"/>
        <c:ser>
          <c:idx val="0"/>
          <c:order val="0"/>
          <c:tx>
            <c:v>50Hz-2ms (10%)</c:v>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Tabelle1!$B$54:$B$64</c:f>
              <c:numCache>
                <c:formatCode>General</c:formatCode>
                <c:ptCount val="11"/>
                <c:pt idx="0">
                  <c:v>50</c:v>
                </c:pt>
                <c:pt idx="1">
                  <c:v>70</c:v>
                </c:pt>
                <c:pt idx="2">
                  <c:v>100</c:v>
                </c:pt>
                <c:pt idx="3">
                  <c:v>130</c:v>
                </c:pt>
                <c:pt idx="4">
                  <c:v>150</c:v>
                </c:pt>
                <c:pt idx="5">
                  <c:v>180</c:v>
                </c:pt>
                <c:pt idx="6">
                  <c:v>200</c:v>
                </c:pt>
                <c:pt idx="7">
                  <c:v>220</c:v>
                </c:pt>
                <c:pt idx="8">
                  <c:v>250</c:v>
                </c:pt>
                <c:pt idx="9">
                  <c:v>280</c:v>
                </c:pt>
                <c:pt idx="10">
                  <c:v>300</c:v>
                </c:pt>
              </c:numCache>
            </c:numRef>
          </c:xVal>
          <c:yVal>
            <c:numRef>
              <c:f>Tabelle1!$J$54:$J$64</c:f>
              <c:numCache>
                <c:formatCode>0.00</c:formatCode>
                <c:ptCount val="11"/>
                <c:pt idx="0">
                  <c:v>24.766666666666666</c:v>
                </c:pt>
                <c:pt idx="1">
                  <c:v>25.066666666666666</c:v>
                </c:pt>
                <c:pt idx="2">
                  <c:v>25.7</c:v>
                </c:pt>
                <c:pt idx="3">
                  <c:v>26.900000000000002</c:v>
                </c:pt>
                <c:pt idx="4">
                  <c:v>28</c:v>
                </c:pt>
                <c:pt idx="5">
                  <c:v>28.333333333333332</c:v>
                </c:pt>
                <c:pt idx="6">
                  <c:v>31.833333333333332</c:v>
                </c:pt>
                <c:pt idx="7">
                  <c:v>35.133333333333333</c:v>
                </c:pt>
                <c:pt idx="8">
                  <c:v>38.266666666666666</c:v>
                </c:pt>
                <c:pt idx="9">
                  <c:v>40.966666666666669</c:v>
                </c:pt>
                <c:pt idx="10">
                  <c:v>44.833333333333336</c:v>
                </c:pt>
              </c:numCache>
            </c:numRef>
          </c:yVal>
          <c:smooth val="0"/>
          <c:extLst>
            <c:ext xmlns:c16="http://schemas.microsoft.com/office/drawing/2014/chart" uri="{C3380CC4-5D6E-409C-BE32-E72D297353CC}">
              <c16:uniqueId val="{00000000-A968-4B9B-AC41-6EFBF1FC71E3}"/>
            </c:ext>
          </c:extLst>
        </c:ser>
        <c:ser>
          <c:idx val="1"/>
          <c:order val="1"/>
          <c:tx>
            <c:v>10Hz-2ms (2%)</c:v>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Tabelle1!$B$3:$B$10</c:f>
              <c:numCache>
                <c:formatCode>General</c:formatCode>
                <c:ptCount val="8"/>
                <c:pt idx="0">
                  <c:v>250</c:v>
                </c:pt>
                <c:pt idx="1">
                  <c:v>350</c:v>
                </c:pt>
                <c:pt idx="2">
                  <c:v>450</c:v>
                </c:pt>
                <c:pt idx="3">
                  <c:v>500</c:v>
                </c:pt>
                <c:pt idx="4">
                  <c:v>550</c:v>
                </c:pt>
                <c:pt idx="5">
                  <c:v>600</c:v>
                </c:pt>
                <c:pt idx="6">
                  <c:v>650</c:v>
                </c:pt>
                <c:pt idx="7">
                  <c:v>700</c:v>
                </c:pt>
              </c:numCache>
            </c:numRef>
          </c:xVal>
          <c:yVal>
            <c:numRef>
              <c:f>Tabelle1!$J$3:$J$10</c:f>
              <c:numCache>
                <c:formatCode>0.00</c:formatCode>
                <c:ptCount val="8"/>
                <c:pt idx="0">
                  <c:v>26.233333333333334</c:v>
                </c:pt>
                <c:pt idx="1">
                  <c:v>27.566666666666663</c:v>
                </c:pt>
                <c:pt idx="2">
                  <c:v>31.599999999999998</c:v>
                </c:pt>
                <c:pt idx="3">
                  <c:v>34.6</c:v>
                </c:pt>
                <c:pt idx="4">
                  <c:v>35.733333333333327</c:v>
                </c:pt>
                <c:pt idx="5">
                  <c:v>41.233333333333327</c:v>
                </c:pt>
                <c:pt idx="6">
                  <c:v>40.333333333333336</c:v>
                </c:pt>
                <c:pt idx="7">
                  <c:v>42.70000000000001</c:v>
                </c:pt>
              </c:numCache>
            </c:numRef>
          </c:yVal>
          <c:smooth val="0"/>
          <c:extLst>
            <c:ext xmlns:c16="http://schemas.microsoft.com/office/drawing/2014/chart" uri="{C3380CC4-5D6E-409C-BE32-E72D297353CC}">
              <c16:uniqueId val="{00000001-A968-4B9B-AC41-6EFBF1FC71E3}"/>
            </c:ext>
          </c:extLst>
        </c:ser>
        <c:ser>
          <c:idx val="2"/>
          <c:order val="2"/>
          <c:tx>
            <c:v>10Hz-4ms (4%)</c:v>
          </c:tx>
          <c:spPr>
            <a:ln w="19050" cap="rnd">
              <a:solidFill>
                <a:srgbClr val="7F18F0"/>
              </a:solidFill>
              <a:round/>
            </a:ln>
            <a:effectLst/>
          </c:spPr>
          <c:marker>
            <c:symbol val="circle"/>
            <c:size val="5"/>
            <c:spPr>
              <a:solidFill>
                <a:srgbClr val="7F18F0"/>
              </a:solidFill>
              <a:ln w="9525">
                <a:solidFill>
                  <a:srgbClr val="7F18F0"/>
                </a:solidFill>
              </a:ln>
              <a:effectLst/>
            </c:spPr>
          </c:marker>
          <c:xVal>
            <c:numRef>
              <c:f>Tabelle1!$B$15:$B$34</c:f>
              <c:numCache>
                <c:formatCode>General</c:formatCode>
                <c:ptCount val="20"/>
                <c:pt idx="0">
                  <c:v>125</c:v>
                </c:pt>
                <c:pt idx="1">
                  <c:v>175</c:v>
                </c:pt>
                <c:pt idx="2">
                  <c:v>225</c:v>
                </c:pt>
                <c:pt idx="3">
                  <c:v>275</c:v>
                </c:pt>
                <c:pt idx="4">
                  <c:v>300</c:v>
                </c:pt>
                <c:pt idx="5">
                  <c:v>325</c:v>
                </c:pt>
                <c:pt idx="6">
                  <c:v>350</c:v>
                </c:pt>
                <c:pt idx="7">
                  <c:v>375</c:v>
                </c:pt>
                <c:pt idx="8">
                  <c:v>400</c:v>
                </c:pt>
                <c:pt idx="9">
                  <c:v>425</c:v>
                </c:pt>
                <c:pt idx="10">
                  <c:v>450</c:v>
                </c:pt>
                <c:pt idx="11">
                  <c:v>475</c:v>
                </c:pt>
                <c:pt idx="12">
                  <c:v>500</c:v>
                </c:pt>
                <c:pt idx="13">
                  <c:v>525</c:v>
                </c:pt>
                <c:pt idx="14">
                  <c:v>550</c:v>
                </c:pt>
                <c:pt idx="15">
                  <c:v>575</c:v>
                </c:pt>
                <c:pt idx="16">
                  <c:v>600</c:v>
                </c:pt>
                <c:pt idx="17">
                  <c:v>625</c:v>
                </c:pt>
                <c:pt idx="18">
                  <c:v>650</c:v>
                </c:pt>
                <c:pt idx="19">
                  <c:v>675</c:v>
                </c:pt>
              </c:numCache>
            </c:numRef>
          </c:xVal>
          <c:yVal>
            <c:numRef>
              <c:f>Tabelle1!$J$15:$J$34</c:f>
              <c:numCache>
                <c:formatCode>0.00</c:formatCode>
                <c:ptCount val="20"/>
                <c:pt idx="0">
                  <c:v>34.366666666666667</c:v>
                </c:pt>
                <c:pt idx="1">
                  <c:v>32.133333333333333</c:v>
                </c:pt>
                <c:pt idx="2">
                  <c:v>32.766666666666673</c:v>
                </c:pt>
                <c:pt idx="3">
                  <c:v>35.9</c:v>
                </c:pt>
                <c:pt idx="4">
                  <c:v>37.433333333333337</c:v>
                </c:pt>
                <c:pt idx="5">
                  <c:v>41.366666666666667</c:v>
                </c:pt>
                <c:pt idx="6">
                  <c:v>38.966666666666669</c:v>
                </c:pt>
                <c:pt idx="7">
                  <c:v>41.6</c:v>
                </c:pt>
                <c:pt idx="8">
                  <c:v>42.233333333333327</c:v>
                </c:pt>
                <c:pt idx="9">
                  <c:v>45</c:v>
                </c:pt>
                <c:pt idx="10">
                  <c:v>47.133333333333333</c:v>
                </c:pt>
                <c:pt idx="11">
                  <c:v>47.633333333333333</c:v>
                </c:pt>
                <c:pt idx="12">
                  <c:v>49.866666666666667</c:v>
                </c:pt>
                <c:pt idx="13">
                  <c:v>50.733333333333327</c:v>
                </c:pt>
                <c:pt idx="14">
                  <c:v>56.733333333333327</c:v>
                </c:pt>
                <c:pt idx="15">
                  <c:v>57.966666666666661</c:v>
                </c:pt>
                <c:pt idx="16">
                  <c:v>58.733333333333327</c:v>
                </c:pt>
                <c:pt idx="17">
                  <c:v>60.1</c:v>
                </c:pt>
                <c:pt idx="18">
                  <c:v>61.9</c:v>
                </c:pt>
                <c:pt idx="19">
                  <c:v>63.733333333333327</c:v>
                </c:pt>
              </c:numCache>
            </c:numRef>
          </c:yVal>
          <c:smooth val="0"/>
          <c:extLst>
            <c:ext xmlns:c16="http://schemas.microsoft.com/office/drawing/2014/chart" uri="{C3380CC4-5D6E-409C-BE32-E72D297353CC}">
              <c16:uniqueId val="{00000002-A968-4B9B-AC41-6EFBF1FC71E3}"/>
            </c:ext>
          </c:extLst>
        </c:ser>
        <c:ser>
          <c:idx val="3"/>
          <c:order val="3"/>
          <c:tx>
            <c:v>10Hz-6,5ms (6,5%)</c:v>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f>Tabelle1!$B$39:$B$49</c:f>
              <c:numCache>
                <c:formatCode>General</c:formatCode>
                <c:ptCount val="11"/>
                <c:pt idx="0">
                  <c:v>75</c:v>
                </c:pt>
                <c:pt idx="1">
                  <c:v>100</c:v>
                </c:pt>
                <c:pt idx="2">
                  <c:v>135</c:v>
                </c:pt>
                <c:pt idx="3">
                  <c:v>150</c:v>
                </c:pt>
                <c:pt idx="4">
                  <c:v>200</c:v>
                </c:pt>
                <c:pt idx="5">
                  <c:v>240</c:v>
                </c:pt>
                <c:pt idx="6">
                  <c:v>300</c:v>
                </c:pt>
                <c:pt idx="7">
                  <c:v>350</c:v>
                </c:pt>
                <c:pt idx="8">
                  <c:v>400</c:v>
                </c:pt>
                <c:pt idx="9">
                  <c:v>430</c:v>
                </c:pt>
                <c:pt idx="10">
                  <c:v>460</c:v>
                </c:pt>
              </c:numCache>
            </c:numRef>
          </c:xVal>
          <c:yVal>
            <c:numRef>
              <c:f>Tabelle1!$J$39:$J$49</c:f>
              <c:numCache>
                <c:formatCode>0.00</c:formatCode>
                <c:ptCount val="11"/>
                <c:pt idx="0">
                  <c:v>17.900000000000002</c:v>
                </c:pt>
                <c:pt idx="1">
                  <c:v>20.100000000000001</c:v>
                </c:pt>
                <c:pt idx="2">
                  <c:v>20.7</c:v>
                </c:pt>
                <c:pt idx="3">
                  <c:v>23.7</c:v>
                </c:pt>
                <c:pt idx="4">
                  <c:v>26.833333333333332</c:v>
                </c:pt>
                <c:pt idx="5">
                  <c:v>30.933333333333334</c:v>
                </c:pt>
                <c:pt idx="6">
                  <c:v>38.333333333333336</c:v>
                </c:pt>
                <c:pt idx="7">
                  <c:v>39.633333333333333</c:v>
                </c:pt>
                <c:pt idx="8">
                  <c:v>52.666666666666664</c:v>
                </c:pt>
                <c:pt idx="9">
                  <c:v>51.800000000000004</c:v>
                </c:pt>
                <c:pt idx="10">
                  <c:v>56.866666666666667</c:v>
                </c:pt>
              </c:numCache>
            </c:numRef>
          </c:yVal>
          <c:smooth val="0"/>
          <c:extLst>
            <c:ext xmlns:c16="http://schemas.microsoft.com/office/drawing/2014/chart" uri="{C3380CC4-5D6E-409C-BE32-E72D297353CC}">
              <c16:uniqueId val="{00000003-A968-4B9B-AC41-6EFBF1FC71E3}"/>
            </c:ext>
          </c:extLst>
        </c:ser>
        <c:ser>
          <c:idx val="4"/>
          <c:order val="4"/>
          <c:tx>
            <c:v>50Hz-4ms (20%)</c:v>
          </c:tx>
          <c:spPr>
            <a:ln w="19050" cap="rnd">
              <a:solidFill>
                <a:schemeClr val="accent5"/>
              </a:solidFill>
              <a:round/>
            </a:ln>
            <a:effectLst/>
          </c:spPr>
          <c:marker>
            <c:symbol val="circle"/>
            <c:size val="5"/>
            <c:spPr>
              <a:solidFill>
                <a:schemeClr val="accent5"/>
              </a:solidFill>
              <a:ln w="9525">
                <a:solidFill>
                  <a:schemeClr val="accent5"/>
                </a:solidFill>
              </a:ln>
              <a:effectLst/>
            </c:spPr>
          </c:marker>
          <c:xVal>
            <c:numRef>
              <c:f>Tabelle1!$B$69:$B$73</c:f>
              <c:numCache>
                <c:formatCode>General</c:formatCode>
                <c:ptCount val="5"/>
                <c:pt idx="0">
                  <c:v>50</c:v>
                </c:pt>
                <c:pt idx="1">
                  <c:v>70</c:v>
                </c:pt>
                <c:pt idx="2">
                  <c:v>100</c:v>
                </c:pt>
                <c:pt idx="3">
                  <c:v>125</c:v>
                </c:pt>
                <c:pt idx="4">
                  <c:v>150</c:v>
                </c:pt>
              </c:numCache>
            </c:numRef>
          </c:xVal>
          <c:yVal>
            <c:numRef>
              <c:f>Tabelle1!$J$69:$J$73</c:f>
              <c:numCache>
                <c:formatCode>0.00</c:formatCode>
                <c:ptCount val="5"/>
                <c:pt idx="0">
                  <c:v>23.333333333333332</c:v>
                </c:pt>
                <c:pt idx="1">
                  <c:v>24.733333333333334</c:v>
                </c:pt>
                <c:pt idx="2">
                  <c:v>25.899999999999995</c:v>
                </c:pt>
                <c:pt idx="3">
                  <c:v>29.466666666666669</c:v>
                </c:pt>
                <c:pt idx="4">
                  <c:v>33.233333333333327</c:v>
                </c:pt>
              </c:numCache>
            </c:numRef>
          </c:yVal>
          <c:smooth val="0"/>
          <c:extLst>
            <c:ext xmlns:c16="http://schemas.microsoft.com/office/drawing/2014/chart" uri="{C3380CC4-5D6E-409C-BE32-E72D297353CC}">
              <c16:uniqueId val="{00000004-A968-4B9B-AC41-6EFBF1FC71E3}"/>
            </c:ext>
          </c:extLst>
        </c:ser>
        <c:ser>
          <c:idx val="5"/>
          <c:order val="5"/>
          <c:tx>
            <c:v>50Hz-6,5ms (32,5%)</c:v>
          </c:tx>
          <c:spPr>
            <a:ln w="19050" cap="rnd">
              <a:solidFill>
                <a:srgbClr val="FF0000"/>
              </a:solidFill>
              <a:round/>
            </a:ln>
            <a:effectLst/>
          </c:spPr>
          <c:marker>
            <c:symbol val="circle"/>
            <c:size val="5"/>
            <c:spPr>
              <a:solidFill>
                <a:srgbClr val="FF0000"/>
              </a:solidFill>
              <a:ln w="9525">
                <a:solidFill>
                  <a:srgbClr val="FF0000"/>
                </a:solidFill>
              </a:ln>
              <a:effectLst/>
            </c:spPr>
          </c:marker>
          <c:xVal>
            <c:numRef>
              <c:f>Tabelle1!$B$78:$B$80</c:f>
              <c:numCache>
                <c:formatCode>General</c:formatCode>
                <c:ptCount val="3"/>
                <c:pt idx="0">
                  <c:v>30</c:v>
                </c:pt>
                <c:pt idx="1">
                  <c:v>60</c:v>
                </c:pt>
                <c:pt idx="2">
                  <c:v>90</c:v>
                </c:pt>
              </c:numCache>
            </c:numRef>
          </c:xVal>
          <c:yVal>
            <c:numRef>
              <c:f>Tabelle1!$J$78:$J$80</c:f>
              <c:numCache>
                <c:formatCode>0.00</c:formatCode>
                <c:ptCount val="3"/>
                <c:pt idx="0">
                  <c:v>13.9</c:v>
                </c:pt>
                <c:pt idx="1">
                  <c:v>29</c:v>
                </c:pt>
                <c:pt idx="2">
                  <c:v>29.899999999999995</c:v>
                </c:pt>
              </c:numCache>
            </c:numRef>
          </c:yVal>
          <c:smooth val="0"/>
          <c:extLst>
            <c:ext xmlns:c16="http://schemas.microsoft.com/office/drawing/2014/chart" uri="{C3380CC4-5D6E-409C-BE32-E72D297353CC}">
              <c16:uniqueId val="{00000005-A968-4B9B-AC41-6EFBF1FC71E3}"/>
            </c:ext>
          </c:extLst>
        </c:ser>
        <c:dLbls>
          <c:showLegendKey val="0"/>
          <c:showVal val="0"/>
          <c:showCatName val="0"/>
          <c:showSerName val="0"/>
          <c:showPercent val="0"/>
          <c:showBubbleSize val="0"/>
        </c:dLbls>
        <c:axId val="585204128"/>
        <c:axId val="585204456"/>
      </c:scatterChart>
      <c:valAx>
        <c:axId val="585204128"/>
        <c:scaling>
          <c:orientation val="minMax"/>
          <c:max val="750"/>
          <c:min val="0"/>
        </c:scaling>
        <c:delete val="0"/>
        <c:axPos val="b"/>
        <c:majorGridlines>
          <c:spPr>
            <a:ln w="9525" cap="flat" cmpd="sng" algn="ctr">
              <a:solidFill>
                <a:schemeClr val="accent1"/>
              </a:solidFill>
              <a:round/>
            </a:ln>
            <a:effectLst/>
          </c:spPr>
        </c:majorGridlines>
        <c:title>
          <c:tx>
            <c:rich>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de-DE" sz="1100" dirty="0"/>
                  <a:t>P</a:t>
                </a:r>
                <a:r>
                  <a:rPr lang="de-DE" sz="1100" baseline="-25000" dirty="0"/>
                  <a:t>vor Puls</a:t>
                </a:r>
                <a:r>
                  <a:rPr lang="de-DE" sz="1100" dirty="0"/>
                  <a:t> </a:t>
                </a:r>
                <a:r>
                  <a:rPr lang="de-DE" sz="1100" baseline="0" dirty="0"/>
                  <a:t> [kW]</a:t>
                </a:r>
                <a:endParaRPr lang="de-DE" sz="1100" dirty="0"/>
              </a:p>
            </c:rich>
          </c:tx>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585204456"/>
        <c:crosses val="autoZero"/>
        <c:crossBetween val="midCat"/>
        <c:majorUnit val="50"/>
      </c:valAx>
      <c:valAx>
        <c:axId val="585204456"/>
        <c:scaling>
          <c:orientation val="minMax"/>
        </c:scaling>
        <c:delete val="0"/>
        <c:axPos val="l"/>
        <c:majorGridlines>
          <c:spPr>
            <a:ln w="9525" cap="flat" cmpd="sng" algn="ctr">
              <a:solidFill>
                <a:schemeClr val="accent1"/>
              </a:solidFill>
              <a:round/>
            </a:ln>
            <a:effectLst/>
          </c:spPr>
        </c:majorGridlines>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de-DE" sz="1100"/>
                  <a:t>TK</a:t>
                </a:r>
                <a:r>
                  <a:rPr lang="de-DE" sz="1100" baseline="0"/>
                  <a:t> Position (Mittelwert 3 TK)  [%]</a:t>
                </a:r>
                <a:endParaRPr lang="de-DE" sz="1100"/>
              </a:p>
            </c:rich>
          </c:tx>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de-DE"/>
            </a:p>
          </c:txPr>
        </c:title>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585204128"/>
        <c:crosses val="autoZero"/>
        <c:crossBetween val="midCat"/>
      </c:valAx>
      <c:spPr>
        <a:noFill/>
        <a:ln>
          <a:solidFill>
            <a:schemeClr val="accent1"/>
          </a:solid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5.wmf"/></Relationships>
</file>

<file path=ppt/drawings/drawing1.xml><?xml version="1.0" encoding="utf-8"?>
<c:userShapes xmlns:c="http://schemas.openxmlformats.org/drawingml/2006/chart">
  <cdr:relSizeAnchor xmlns:cdr="http://schemas.openxmlformats.org/drawingml/2006/chartDrawing">
    <cdr:from>
      <cdr:x>0.40525</cdr:x>
      <cdr:y>0.417</cdr:y>
    </cdr:from>
    <cdr:to>
      <cdr:x>0.573</cdr:x>
      <cdr:y>0.4645</cdr:y>
    </cdr:to>
    <cdr:sp macro="" textlink="">
      <cdr:nvSpPr>
        <cdr:cNvPr id="1025" name="Text Box 1">
          <a:extLst xmlns:a="http://schemas.openxmlformats.org/drawingml/2006/main">
            <a:ext uri="{FF2B5EF4-FFF2-40B4-BE49-F238E27FC236}">
              <a16:creationId xmlns:a16="http://schemas.microsoft.com/office/drawing/2014/main" id="{FBD14DDC-D6E9-405A-B369-592FE9EE0400}"/>
            </a:ext>
          </a:extLst>
        </cdr:cNvPr>
        <cdr:cNvSpPr txBox="1">
          <a:spLocks xmlns:a="http://schemas.openxmlformats.org/drawingml/2006/main" noChangeArrowheads="1"/>
        </cdr:cNvSpPr>
      </cdr:nvSpPr>
      <cdr:spPr bwMode="auto">
        <a:xfrm xmlns:a="http://schemas.openxmlformats.org/drawingml/2006/main">
          <a:off x="1771743" y="1584798"/>
          <a:ext cx="733399" cy="180523"/>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cdr:spPr>
      <cdr:txBody>
        <a:bodyPr xmlns:a="http://schemas.openxmlformats.org/drawingml/2006/main" vertOverflow="clip" wrap="square" lIns="36576" tIns="22860" rIns="0" bIns="0" anchor="t" upright="1"/>
        <a:lstStyle xmlns:a="http://schemas.openxmlformats.org/drawingml/2006/main"/>
        <a:p xmlns:a="http://schemas.openxmlformats.org/drawingml/2006/main">
          <a:pPr algn="l" rtl="0">
            <a:defRPr sz="1000"/>
          </a:pPr>
          <a:r>
            <a:rPr lang="de-DE" sz="1200" b="0" i="0" u="none" strike="noStrike" baseline="0" dirty="0">
              <a:solidFill>
                <a:srgbClr val="000000"/>
              </a:solidFill>
              <a:latin typeface="Arial"/>
              <a:cs typeface="Arial"/>
            </a:rPr>
            <a:t>04.08.99</a:t>
          </a:r>
        </a:p>
      </cdr:txBody>
    </cdr:sp>
  </cdr:relSizeAnchor>
  <cdr:relSizeAnchor xmlns:cdr="http://schemas.openxmlformats.org/drawingml/2006/chartDrawing">
    <cdr:from>
      <cdr:x>0.40525</cdr:x>
      <cdr:y>0.5025</cdr:y>
    </cdr:from>
    <cdr:to>
      <cdr:x>0.573</cdr:x>
      <cdr:y>0.56525</cdr:y>
    </cdr:to>
    <cdr:sp macro="" textlink="">
      <cdr:nvSpPr>
        <cdr:cNvPr id="1026" name="Text Box 2">
          <a:extLst xmlns:a="http://schemas.openxmlformats.org/drawingml/2006/main">
            <a:ext uri="{FF2B5EF4-FFF2-40B4-BE49-F238E27FC236}">
              <a16:creationId xmlns:a16="http://schemas.microsoft.com/office/drawing/2014/main" id="{3E4799C5-0CC1-4679-993F-1D050C4E13CE}"/>
            </a:ext>
          </a:extLst>
        </cdr:cNvPr>
        <cdr:cNvSpPr txBox="1">
          <a:spLocks xmlns:a="http://schemas.openxmlformats.org/drawingml/2006/main" noChangeArrowheads="1"/>
        </cdr:cNvSpPr>
      </cdr:nvSpPr>
      <cdr:spPr bwMode="auto">
        <a:xfrm xmlns:a="http://schemas.openxmlformats.org/drawingml/2006/main">
          <a:off x="1771743" y="1909739"/>
          <a:ext cx="733399" cy="238479"/>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cdr:spPr>
      <cdr:txBody>
        <a:bodyPr xmlns:a="http://schemas.openxmlformats.org/drawingml/2006/main" vertOverflow="clip" wrap="square" lIns="36576" tIns="22860" rIns="0" bIns="0" anchor="t" upright="1"/>
        <a:lstStyle xmlns:a="http://schemas.openxmlformats.org/drawingml/2006/main"/>
        <a:p xmlns:a="http://schemas.openxmlformats.org/drawingml/2006/main">
          <a:pPr algn="l" rtl="0">
            <a:defRPr sz="1000"/>
          </a:pPr>
          <a:r>
            <a:rPr lang="de-DE" sz="1200" b="0" i="0" u="none" strike="noStrike" baseline="0" dirty="0">
              <a:solidFill>
                <a:srgbClr val="000000"/>
              </a:solidFill>
              <a:latin typeface="Arial"/>
              <a:cs typeface="Arial"/>
            </a:rPr>
            <a:t>23.11.99</a:t>
          </a:r>
        </a:p>
      </cdr:txBody>
    </cdr:sp>
  </cdr:relSizeAnchor>
  <cdr:relSizeAnchor xmlns:cdr="http://schemas.openxmlformats.org/drawingml/2006/chartDrawing">
    <cdr:from>
      <cdr:x>0.5935</cdr:x>
      <cdr:y>0.737</cdr:y>
    </cdr:from>
    <cdr:to>
      <cdr:x>0.9595</cdr:x>
      <cdr:y>0.7845</cdr:y>
    </cdr:to>
    <cdr:sp macro="" textlink="">
      <cdr:nvSpPr>
        <cdr:cNvPr id="1027" name="Text Box 3">
          <a:extLst xmlns:a="http://schemas.openxmlformats.org/drawingml/2006/main">
            <a:ext uri="{FF2B5EF4-FFF2-40B4-BE49-F238E27FC236}">
              <a16:creationId xmlns:a16="http://schemas.microsoft.com/office/drawing/2014/main" id="{6325F504-FD1B-4C4B-AEB4-755A121A1D89}"/>
            </a:ext>
          </a:extLst>
        </cdr:cNvPr>
        <cdr:cNvSpPr txBox="1">
          <a:spLocks xmlns:a="http://schemas.openxmlformats.org/drawingml/2006/main" noChangeArrowheads="1"/>
        </cdr:cNvSpPr>
      </cdr:nvSpPr>
      <cdr:spPr bwMode="auto">
        <a:xfrm xmlns:a="http://schemas.openxmlformats.org/drawingml/2006/main">
          <a:off x="2594767" y="2800950"/>
          <a:ext cx="1600143" cy="180523"/>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cdr:spPr>
      <cdr:txBody>
        <a:bodyPr xmlns:a="http://schemas.openxmlformats.org/drawingml/2006/main" vertOverflow="clip" wrap="square" lIns="36576" tIns="22860" rIns="0" bIns="0" anchor="t" upright="1"/>
        <a:lstStyle xmlns:a="http://schemas.openxmlformats.org/drawingml/2006/main"/>
        <a:p xmlns:a="http://schemas.openxmlformats.org/drawingml/2006/main">
          <a:pPr algn="l" rtl="0">
            <a:defRPr sz="1000"/>
          </a:pPr>
          <a:r>
            <a:rPr lang="de-DE" sz="1200" b="0" i="0" u="none" strike="noStrike" baseline="0">
              <a:solidFill>
                <a:srgbClr val="000000"/>
              </a:solidFill>
              <a:latin typeface="Arial"/>
              <a:cs typeface="Arial"/>
            </a:rPr>
            <a:t>without Dark Currents</a:t>
          </a:r>
        </a:p>
      </cdr:txBody>
    </cdr:sp>
  </cdr:relSizeAnchor>
  <cdr:relSizeAnchor xmlns:cdr="http://schemas.openxmlformats.org/drawingml/2006/chartDrawing">
    <cdr:from>
      <cdr:x>0.3615</cdr:x>
      <cdr:y>0.339</cdr:y>
    </cdr:from>
    <cdr:to>
      <cdr:x>0.673</cdr:x>
      <cdr:y>0.3865</cdr:y>
    </cdr:to>
    <cdr:sp macro="" textlink="">
      <cdr:nvSpPr>
        <cdr:cNvPr id="1028" name="Text Box 4">
          <a:extLst xmlns:a="http://schemas.openxmlformats.org/drawingml/2006/main">
            <a:ext uri="{FF2B5EF4-FFF2-40B4-BE49-F238E27FC236}">
              <a16:creationId xmlns:a16="http://schemas.microsoft.com/office/drawing/2014/main" id="{5081873B-AD12-422B-96EA-B01F39E07195}"/>
            </a:ext>
          </a:extLst>
        </cdr:cNvPr>
        <cdr:cNvSpPr txBox="1">
          <a:spLocks xmlns:a="http://schemas.openxmlformats.org/drawingml/2006/main" noChangeArrowheads="1"/>
        </cdr:cNvSpPr>
      </cdr:nvSpPr>
      <cdr:spPr bwMode="auto">
        <a:xfrm xmlns:a="http://schemas.openxmlformats.org/drawingml/2006/main">
          <a:off x="1580469" y="1288361"/>
          <a:ext cx="1361870" cy="180523"/>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cdr:spPr>
      <cdr:txBody>
        <a:bodyPr xmlns:a="http://schemas.openxmlformats.org/drawingml/2006/main" vertOverflow="clip" wrap="square" lIns="36576" tIns="22860" rIns="0" bIns="0" anchor="t" upright="1"/>
        <a:lstStyle xmlns:a="http://schemas.openxmlformats.org/drawingml/2006/main"/>
        <a:p xmlns:a="http://schemas.openxmlformats.org/drawingml/2006/main">
          <a:pPr algn="l" rtl="0">
            <a:defRPr sz="1000"/>
          </a:pPr>
          <a:r>
            <a:rPr lang="de-DE" sz="1200" b="0" i="0" u="none" strike="noStrike" baseline="0" dirty="0" err="1">
              <a:solidFill>
                <a:srgbClr val="000000"/>
              </a:solidFill>
              <a:latin typeface="Arial"/>
              <a:cs typeface="Arial"/>
            </a:rPr>
            <a:t>Measured</a:t>
          </a:r>
          <a:r>
            <a:rPr lang="de-DE" sz="1200" b="0" i="0" u="none" strike="noStrike" baseline="0" dirty="0">
              <a:solidFill>
                <a:srgbClr val="000000"/>
              </a:solidFill>
              <a:latin typeface="Arial"/>
              <a:cs typeface="Arial"/>
            </a:rPr>
            <a:t> </a:t>
          </a:r>
          <a:r>
            <a:rPr lang="de-DE" sz="1200" b="0" i="0" u="none" strike="noStrike" baseline="0" dirty="0" err="1">
              <a:solidFill>
                <a:srgbClr val="000000"/>
              </a:solidFill>
              <a:latin typeface="Arial"/>
              <a:cs typeface="Arial"/>
            </a:rPr>
            <a:t>Curves</a:t>
          </a:r>
          <a:endParaRPr lang="de-DE" sz="1200" b="0" i="0" u="none" strike="noStrike" baseline="0" dirty="0">
            <a:solidFill>
              <a:srgbClr val="000000"/>
            </a:solidFill>
            <a:latin typeface="Arial"/>
            <a:cs typeface="Arial"/>
          </a:endParaRPr>
        </a:p>
      </cdr:txBody>
    </cdr:sp>
  </cdr:relSizeAnchor>
  <cdr:relSizeAnchor xmlns:cdr="http://schemas.openxmlformats.org/drawingml/2006/chartDrawing">
    <cdr:from>
      <cdr:x>0.7915</cdr:x>
      <cdr:y>0.417</cdr:y>
    </cdr:from>
    <cdr:to>
      <cdr:x>0.96575</cdr:x>
      <cdr:y>0.47975</cdr:y>
    </cdr:to>
    <cdr:sp macro="" textlink="">
      <cdr:nvSpPr>
        <cdr:cNvPr id="1035" name="Text Box 11">
          <a:extLst xmlns:a="http://schemas.openxmlformats.org/drawingml/2006/main">
            <a:ext uri="{FF2B5EF4-FFF2-40B4-BE49-F238E27FC236}">
              <a16:creationId xmlns:a16="http://schemas.microsoft.com/office/drawing/2014/main" id="{53155907-1A8E-4DD7-83D4-E9A07144E01A}"/>
            </a:ext>
          </a:extLst>
        </cdr:cNvPr>
        <cdr:cNvSpPr txBox="1">
          <a:spLocks xmlns:a="http://schemas.openxmlformats.org/drawingml/2006/main" noChangeArrowheads="1"/>
        </cdr:cNvSpPr>
      </cdr:nvSpPr>
      <cdr:spPr bwMode="auto">
        <a:xfrm xmlns:a="http://schemas.openxmlformats.org/drawingml/2006/main">
          <a:off x="3460418" y="1584798"/>
          <a:ext cx="761817" cy="238480"/>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cdr:spPr>
      <cdr:txBody>
        <a:bodyPr xmlns:a="http://schemas.openxmlformats.org/drawingml/2006/main" vertOverflow="clip" wrap="square" lIns="36576" tIns="22860" rIns="0" bIns="0" anchor="t" upright="1"/>
        <a:lstStyle xmlns:a="http://schemas.openxmlformats.org/drawingml/2006/main"/>
        <a:p xmlns:a="http://schemas.openxmlformats.org/drawingml/2006/main">
          <a:pPr algn="l" rtl="0">
            <a:defRPr sz="1000"/>
          </a:pPr>
          <a:r>
            <a:rPr lang="de-DE" sz="1200" b="0" i="0" u="none" strike="noStrike" baseline="0">
              <a:solidFill>
                <a:srgbClr val="000000"/>
              </a:solidFill>
              <a:latin typeface="Arial"/>
              <a:cs typeface="Arial"/>
            </a:rPr>
            <a:t>A/q = 65</a:t>
          </a:r>
        </a:p>
      </cdr:txBody>
    </cdr:sp>
  </cdr:relSizeAnchor>
  <cdr:relSizeAnchor xmlns:cdr="http://schemas.openxmlformats.org/drawingml/2006/chartDrawing">
    <cdr:from>
      <cdr:x>0.5595</cdr:x>
      <cdr:y>0.46375</cdr:y>
    </cdr:from>
    <cdr:to>
      <cdr:x>0.6495</cdr:x>
      <cdr:y>0.517</cdr:y>
    </cdr:to>
    <cdr:sp macro="" textlink="">
      <cdr:nvSpPr>
        <cdr:cNvPr id="1036" name="Line 12">
          <a:extLst xmlns:a="http://schemas.openxmlformats.org/drawingml/2006/main">
            <a:ext uri="{FF2B5EF4-FFF2-40B4-BE49-F238E27FC236}">
              <a16:creationId xmlns:a16="http://schemas.microsoft.com/office/drawing/2014/main" id="{DCDDDF02-5ED0-4B8C-B0E9-05F52E9198F9}"/>
            </a:ext>
          </a:extLst>
        </cdr:cNvPr>
        <cdr:cNvSpPr>
          <a:spLocks xmlns:a="http://schemas.openxmlformats.org/drawingml/2006/main" noChangeShapeType="1"/>
        </cdr:cNvSpPr>
      </cdr:nvSpPr>
      <cdr:spPr bwMode="auto">
        <a:xfrm xmlns:a="http://schemas.openxmlformats.org/drawingml/2006/main">
          <a:off x="2446120" y="1762470"/>
          <a:ext cx="393478" cy="202376"/>
        </a:xfrm>
        <a:prstGeom xmlns:a="http://schemas.openxmlformats.org/drawingml/2006/main" prst="line">
          <a:avLst/>
        </a:prstGeom>
        <a:noFill xmlns:a="http://schemas.openxmlformats.org/drawingml/2006/main"/>
        <a:ln xmlns:a="http://schemas.openxmlformats.org/drawingml/2006/main" w="9525">
          <a:solidFill>
            <a:srgbClr xmlns:mc="http://schemas.openxmlformats.org/markup-compatibility/2006" xmlns:a14="http://schemas.microsoft.com/office/drawing/2010/main" val="000000" mc:Ignorable="a14" a14:legacySpreadsheetColorIndex="64"/>
          </a:solidFill>
          <a:round/>
          <a:headEnd/>
          <a:tailEnd/>
        </a:ln>
        <a:extLst xmlns:a="http://schemas.openxmlformats.org/drawingml/2006/main">
          <a:ext uri="{909E8E84-426E-40DD-AFC4-6F175D3DCCD1}">
            <a14:hiddenFill xmlns:a14="http://schemas.microsoft.com/office/drawing/2010/main">
              <a:noFill/>
            </a14:hiddenFill>
          </a:ext>
        </a:extLst>
      </cdr:spPr>
    </cdr:sp>
  </cdr:relSizeAnchor>
  <cdr:relSizeAnchor xmlns:cdr="http://schemas.openxmlformats.org/drawingml/2006/chartDrawing">
    <cdr:from>
      <cdr:x>0.5595</cdr:x>
      <cdr:y>0.53925</cdr:y>
    </cdr:from>
    <cdr:to>
      <cdr:x>0.66922</cdr:x>
      <cdr:y>0.59597</cdr:y>
    </cdr:to>
    <cdr:sp macro="" textlink="">
      <cdr:nvSpPr>
        <cdr:cNvPr id="1037" name="Line 13">
          <a:extLst xmlns:a="http://schemas.openxmlformats.org/drawingml/2006/main">
            <a:ext uri="{FF2B5EF4-FFF2-40B4-BE49-F238E27FC236}">
              <a16:creationId xmlns:a16="http://schemas.microsoft.com/office/drawing/2014/main" id="{E903EF39-638C-4B32-BD85-82996397103A}"/>
            </a:ext>
          </a:extLst>
        </cdr:cNvPr>
        <cdr:cNvSpPr>
          <a:spLocks xmlns:a="http://schemas.openxmlformats.org/drawingml/2006/main" noChangeShapeType="1"/>
        </cdr:cNvSpPr>
      </cdr:nvSpPr>
      <cdr:spPr bwMode="auto">
        <a:xfrm xmlns:a="http://schemas.openxmlformats.org/drawingml/2006/main">
          <a:off x="2442567" y="2045982"/>
          <a:ext cx="478999" cy="215193"/>
        </a:xfrm>
        <a:prstGeom xmlns:a="http://schemas.openxmlformats.org/drawingml/2006/main" prst="line">
          <a:avLst/>
        </a:prstGeom>
        <a:noFill xmlns:a="http://schemas.openxmlformats.org/drawingml/2006/main"/>
        <a:ln xmlns:a="http://schemas.openxmlformats.org/drawingml/2006/main" w="9525">
          <a:solidFill>
            <a:srgbClr xmlns:mc="http://schemas.openxmlformats.org/markup-compatibility/2006" xmlns:a14="http://schemas.microsoft.com/office/drawing/2010/main" val="000000" mc:Ignorable="a14" a14:legacySpreadsheetColorIndex="64"/>
          </a:solidFill>
          <a:round/>
          <a:headEnd/>
          <a:tailEnd/>
        </a:ln>
        <a:extLst xmlns:a="http://schemas.openxmlformats.org/drawingml/2006/main">
          <a:ext uri="{909E8E84-426E-40DD-AFC4-6F175D3DCCD1}">
            <a14:hiddenFill xmlns:a14="http://schemas.microsoft.com/office/drawing/2010/main">
              <a:noFill/>
            </a14:hiddenFill>
          </a:ext>
        </a:extLst>
      </cdr:spPr>
    </cdr:sp>
  </cdr:relSizeAnchor>
  <cdr:relSizeAnchor xmlns:cdr="http://schemas.openxmlformats.org/drawingml/2006/chartDrawing">
    <cdr:from>
      <cdr:x>0.784</cdr:x>
      <cdr:y>0.46375</cdr:y>
    </cdr:from>
    <cdr:to>
      <cdr:x>0.784</cdr:x>
      <cdr:y>0.6975</cdr:y>
    </cdr:to>
    <cdr:sp macro="" textlink="">
      <cdr:nvSpPr>
        <cdr:cNvPr id="1042" name="Line 18">
          <a:extLst xmlns:a="http://schemas.openxmlformats.org/drawingml/2006/main">
            <a:ext uri="{FF2B5EF4-FFF2-40B4-BE49-F238E27FC236}">
              <a16:creationId xmlns:a16="http://schemas.microsoft.com/office/drawing/2014/main" id="{DAFCD63B-2D30-4FA7-BA45-5B397DD85F33}"/>
            </a:ext>
          </a:extLst>
        </cdr:cNvPr>
        <cdr:cNvSpPr>
          <a:spLocks xmlns:a="http://schemas.openxmlformats.org/drawingml/2006/main" noChangeShapeType="1"/>
        </cdr:cNvSpPr>
      </cdr:nvSpPr>
      <cdr:spPr bwMode="auto">
        <a:xfrm xmlns:a="http://schemas.openxmlformats.org/drawingml/2006/main" flipH="1">
          <a:off x="3427628" y="1762470"/>
          <a:ext cx="0" cy="888361"/>
        </a:xfrm>
        <a:prstGeom xmlns:a="http://schemas.openxmlformats.org/drawingml/2006/main" prst="line">
          <a:avLst/>
        </a:prstGeom>
        <a:noFill xmlns:a="http://schemas.openxmlformats.org/drawingml/2006/main"/>
        <a:ln xmlns:a="http://schemas.openxmlformats.org/drawingml/2006/main" w="28575">
          <a:solidFill>
            <a:srgbClr xmlns:mc="http://schemas.openxmlformats.org/markup-compatibility/2006" xmlns:a14="http://schemas.microsoft.com/office/drawing/2010/main" val="000000" mc:Ignorable="a14" a14:legacySpreadsheetColorIndex="64"/>
          </a:solidFill>
          <a:prstDash val="dash"/>
          <a:round/>
          <a:headEnd/>
          <a:tailEnd/>
        </a:ln>
        <a:effectLst xmlns:a="http://schemas.openxmlformats.org/drawingml/2006/main"/>
        <a:extLst xmlns:a="http://schemas.openxmlformats.org/drawingml/2006/main">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cdr:spPr>
    </cdr:sp>
  </cdr:relSizeAnchor>
  <cdr:relSizeAnchor xmlns:cdr="http://schemas.openxmlformats.org/drawingml/2006/chartDrawing">
    <cdr:from>
      <cdr:x>0.7915</cdr:x>
      <cdr:y>0.47825</cdr:y>
    </cdr:from>
    <cdr:to>
      <cdr:x>0.85275</cdr:x>
      <cdr:y>0.53925</cdr:y>
    </cdr:to>
    <cdr:sp macro="" textlink="">
      <cdr:nvSpPr>
        <cdr:cNvPr id="1043" name="Line 19">
          <a:extLst xmlns:a="http://schemas.openxmlformats.org/drawingml/2006/main">
            <a:ext uri="{FF2B5EF4-FFF2-40B4-BE49-F238E27FC236}">
              <a16:creationId xmlns:a16="http://schemas.microsoft.com/office/drawing/2014/main" id="{11D72DD1-5E12-44CC-8DED-1814C9D20FFD}"/>
            </a:ext>
          </a:extLst>
        </cdr:cNvPr>
        <cdr:cNvSpPr>
          <a:spLocks xmlns:a="http://schemas.openxmlformats.org/drawingml/2006/main" noChangeShapeType="1"/>
        </cdr:cNvSpPr>
      </cdr:nvSpPr>
      <cdr:spPr bwMode="auto">
        <a:xfrm xmlns:a="http://schemas.openxmlformats.org/drawingml/2006/main" flipH="1">
          <a:off x="3460418" y="1817577"/>
          <a:ext cx="267784" cy="231829"/>
        </a:xfrm>
        <a:prstGeom xmlns:a="http://schemas.openxmlformats.org/drawingml/2006/main" prst="line">
          <a:avLst/>
        </a:prstGeom>
        <a:noFill xmlns:a="http://schemas.openxmlformats.org/drawingml/2006/main"/>
        <a:ln xmlns:a="http://schemas.openxmlformats.org/drawingml/2006/main" w="9525">
          <a:solidFill>
            <a:srgbClr xmlns:mc="http://schemas.openxmlformats.org/markup-compatibility/2006" xmlns:a14="http://schemas.microsoft.com/office/drawing/2010/main" val="000000" mc:Ignorable="a14" a14:legacySpreadsheetColorIndex="64"/>
          </a:solidFill>
          <a:round/>
          <a:headEnd/>
          <a:tailEnd/>
        </a:ln>
        <a:effectLst xmlns:a="http://schemas.openxmlformats.org/drawingml/2006/main"/>
        <a:extLst xmlns:a="http://schemas.openxmlformats.org/drawingml/2006/main">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cdr:spPr>
    </cdr:sp>
  </cdr:relSizeAnchor>
  <cdr:relSizeAnchor xmlns:cdr="http://schemas.openxmlformats.org/drawingml/2006/chartDrawing">
    <cdr:from>
      <cdr:x>0.71225</cdr:x>
      <cdr:y>0.68175</cdr:y>
    </cdr:from>
    <cdr:to>
      <cdr:x>0.76275</cdr:x>
      <cdr:y>0.737</cdr:y>
    </cdr:to>
    <cdr:sp macro="" textlink="">
      <cdr:nvSpPr>
        <cdr:cNvPr id="1044" name="Line 20">
          <a:extLst xmlns:a="http://schemas.openxmlformats.org/drawingml/2006/main">
            <a:ext uri="{FF2B5EF4-FFF2-40B4-BE49-F238E27FC236}">
              <a16:creationId xmlns:a16="http://schemas.microsoft.com/office/drawing/2014/main" id="{389731D2-963F-4F10-A91A-B1BBE98D9E66}"/>
            </a:ext>
          </a:extLst>
        </cdr:cNvPr>
        <cdr:cNvSpPr>
          <a:spLocks xmlns:a="http://schemas.openxmlformats.org/drawingml/2006/main" noChangeShapeType="1"/>
        </cdr:cNvSpPr>
      </cdr:nvSpPr>
      <cdr:spPr bwMode="auto">
        <a:xfrm xmlns:a="http://schemas.openxmlformats.org/drawingml/2006/main">
          <a:off x="3113939" y="2590974"/>
          <a:ext cx="220785" cy="209976"/>
        </a:xfrm>
        <a:prstGeom xmlns:a="http://schemas.openxmlformats.org/drawingml/2006/main" prst="line">
          <a:avLst/>
        </a:prstGeom>
        <a:noFill xmlns:a="http://schemas.openxmlformats.org/drawingml/2006/main"/>
        <a:ln xmlns:a="http://schemas.openxmlformats.org/drawingml/2006/main" w="9525">
          <a:solidFill>
            <a:srgbClr xmlns:mc="http://schemas.openxmlformats.org/markup-compatibility/2006" xmlns:a14="http://schemas.microsoft.com/office/drawing/2010/main" val="000000" mc:Ignorable="a14" a14:legacySpreadsheetColorIndex="64"/>
          </a:solidFill>
          <a:round/>
          <a:headEnd/>
          <a:tailEnd/>
        </a:ln>
        <a:effectLst xmlns:a="http://schemas.openxmlformats.org/drawingml/2006/main"/>
        <a:extLst xmlns:a="http://schemas.openxmlformats.org/drawingml/2006/main">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cdr:spPr>
    </cdr:sp>
  </cdr:relSizeAnchor>
</c:userShapes>
</file>

<file path=ppt/drawings/drawing2.xml><?xml version="1.0" encoding="utf-8"?>
<c:userShapes xmlns:c="http://schemas.openxmlformats.org/drawingml/2006/chart">
  <cdr:relSizeAnchor xmlns:cdr="http://schemas.openxmlformats.org/drawingml/2006/chartDrawing">
    <cdr:from>
      <cdr:x>0.3619</cdr:x>
      <cdr:y>0.42837</cdr:y>
    </cdr:from>
    <cdr:to>
      <cdr:x>0.46622</cdr:x>
      <cdr:y>0.47598</cdr:y>
    </cdr:to>
    <cdr:sp macro="" textlink="">
      <cdr:nvSpPr>
        <cdr:cNvPr id="2" name="Textfeld 1">
          <a:extLst xmlns:a="http://schemas.openxmlformats.org/drawingml/2006/main">
            <a:ext uri="{FF2B5EF4-FFF2-40B4-BE49-F238E27FC236}">
              <a16:creationId xmlns:a16="http://schemas.microsoft.com/office/drawing/2014/main" id="{22BC7E8E-4201-4856-A5C9-588442431257}"/>
            </a:ext>
          </a:extLst>
        </cdr:cNvPr>
        <cdr:cNvSpPr txBox="1"/>
      </cdr:nvSpPr>
      <cdr:spPr>
        <a:xfrm xmlns:a="http://schemas.openxmlformats.org/drawingml/2006/main">
          <a:off x="2923413" y="1817005"/>
          <a:ext cx="842679" cy="20194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de-DE" sz="1000" dirty="0">
              <a:solidFill>
                <a:sysClr val="windowText" lastClr="000000"/>
              </a:solidFill>
            </a:rPr>
            <a:t>June 2018</a:t>
          </a:r>
        </a:p>
      </cdr:txBody>
    </cdr:sp>
  </cdr:relSizeAnchor>
  <cdr:relSizeAnchor xmlns:cdr="http://schemas.openxmlformats.org/drawingml/2006/chartDrawing">
    <cdr:from>
      <cdr:x>0.71048</cdr:x>
      <cdr:y>0.24968</cdr:y>
    </cdr:from>
    <cdr:to>
      <cdr:x>0.80269</cdr:x>
      <cdr:y>0.29729</cdr:y>
    </cdr:to>
    <cdr:sp macro="" textlink="">
      <cdr:nvSpPr>
        <cdr:cNvPr id="3" name="Textfeld 2">
          <a:extLst xmlns:a="http://schemas.openxmlformats.org/drawingml/2006/main">
            <a:ext uri="{FF2B5EF4-FFF2-40B4-BE49-F238E27FC236}">
              <a16:creationId xmlns:a16="http://schemas.microsoft.com/office/drawing/2014/main" id="{99BA3E29-DC01-4376-B17F-93A231CA0EE7}"/>
            </a:ext>
          </a:extLst>
        </cdr:cNvPr>
        <cdr:cNvSpPr txBox="1"/>
      </cdr:nvSpPr>
      <cdr:spPr>
        <a:xfrm xmlns:a="http://schemas.openxmlformats.org/drawingml/2006/main">
          <a:off x="5739227" y="1059060"/>
          <a:ext cx="744898" cy="20194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de-DE" sz="1000" dirty="0">
              <a:solidFill>
                <a:sysClr val="windowText" lastClr="000000"/>
              </a:solidFill>
            </a:rPr>
            <a:t>Sept. 2009</a:t>
          </a:r>
        </a:p>
      </cdr:txBody>
    </cdr:sp>
  </cdr:relSizeAnchor>
  <cdr:relSizeAnchor xmlns:cdr="http://schemas.openxmlformats.org/drawingml/2006/chartDrawing">
    <cdr:from>
      <cdr:x>0.87528</cdr:x>
      <cdr:y>0.25849</cdr:y>
    </cdr:from>
    <cdr:to>
      <cdr:x>0.97805</cdr:x>
      <cdr:y>0.30611</cdr:y>
    </cdr:to>
    <cdr:sp macro="" textlink="">
      <cdr:nvSpPr>
        <cdr:cNvPr id="5" name="Textfeld 1">
          <a:extLst xmlns:a="http://schemas.openxmlformats.org/drawingml/2006/main">
            <a:ext uri="{FF2B5EF4-FFF2-40B4-BE49-F238E27FC236}">
              <a16:creationId xmlns:a16="http://schemas.microsoft.com/office/drawing/2014/main" id="{3B1FB9A5-CABA-4ECF-97FF-5B86B0ED4088}"/>
            </a:ext>
          </a:extLst>
        </cdr:cNvPr>
        <cdr:cNvSpPr txBox="1"/>
      </cdr:nvSpPr>
      <cdr:spPr>
        <a:xfrm xmlns:a="http://schemas.openxmlformats.org/drawingml/2006/main">
          <a:off x="7070482" y="1096416"/>
          <a:ext cx="830166" cy="201988"/>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DE" sz="1000" dirty="0">
              <a:solidFill>
                <a:sysClr val="windowText" lastClr="000000"/>
              </a:solidFill>
            </a:rPr>
            <a:t>Sept. 2010</a:t>
          </a:r>
        </a:p>
      </cdr:txBody>
    </cdr:sp>
  </cdr:relSizeAnchor>
  <cdr:relSizeAnchor xmlns:cdr="http://schemas.openxmlformats.org/drawingml/2006/chartDrawing">
    <cdr:from>
      <cdr:x>0.88234</cdr:x>
      <cdr:y>0.3697</cdr:y>
    </cdr:from>
    <cdr:to>
      <cdr:x>0.98339</cdr:x>
      <cdr:y>0.41732</cdr:y>
    </cdr:to>
    <cdr:sp macro="" textlink="">
      <cdr:nvSpPr>
        <cdr:cNvPr id="6" name="Textfeld 1">
          <a:extLst xmlns:a="http://schemas.openxmlformats.org/drawingml/2006/main">
            <a:ext uri="{FF2B5EF4-FFF2-40B4-BE49-F238E27FC236}">
              <a16:creationId xmlns:a16="http://schemas.microsoft.com/office/drawing/2014/main" id="{3B1FB9A5-CABA-4ECF-97FF-5B86B0ED4088}"/>
            </a:ext>
          </a:extLst>
        </cdr:cNvPr>
        <cdr:cNvSpPr txBox="1"/>
      </cdr:nvSpPr>
      <cdr:spPr>
        <a:xfrm xmlns:a="http://schemas.openxmlformats.org/drawingml/2006/main">
          <a:off x="7127481" y="1568160"/>
          <a:ext cx="816317" cy="201988"/>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DE" sz="1000" dirty="0">
              <a:solidFill>
                <a:sysClr val="windowText" lastClr="000000"/>
              </a:solidFill>
            </a:rPr>
            <a:t>Nov. 2015</a:t>
          </a:r>
        </a:p>
      </cdr:txBody>
    </cdr:sp>
  </cdr:relSizeAnchor>
  <cdr:relSizeAnchor xmlns:cdr="http://schemas.openxmlformats.org/drawingml/2006/chartDrawing">
    <cdr:from>
      <cdr:x>0.79285</cdr:x>
      <cdr:y>0.72716</cdr:y>
    </cdr:from>
    <cdr:to>
      <cdr:x>0.89108</cdr:x>
      <cdr:y>0.87912</cdr:y>
    </cdr:to>
    <cdr:sp macro="" textlink="">
      <cdr:nvSpPr>
        <cdr:cNvPr id="7" name="Textfeld 6">
          <a:extLst xmlns:a="http://schemas.openxmlformats.org/drawingml/2006/main">
            <a:ext uri="{FF2B5EF4-FFF2-40B4-BE49-F238E27FC236}">
              <a16:creationId xmlns:a16="http://schemas.microsoft.com/office/drawing/2014/main" id="{7A896631-4CD1-4693-84FB-D23BBA940B2A}"/>
            </a:ext>
          </a:extLst>
        </cdr:cNvPr>
        <cdr:cNvSpPr txBox="1"/>
      </cdr:nvSpPr>
      <cdr:spPr>
        <a:xfrm xmlns:a="http://schemas.openxmlformats.org/drawingml/2006/main">
          <a:off x="7379939" y="4375304"/>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de-DE" sz="1100"/>
        </a:p>
      </cdr:txBody>
    </cdr:sp>
  </cdr:relSizeAnchor>
  <cdr:relSizeAnchor xmlns:cdr="http://schemas.openxmlformats.org/drawingml/2006/chartDrawing">
    <cdr:from>
      <cdr:x>0.88293</cdr:x>
      <cdr:y>0.85696</cdr:y>
    </cdr:from>
    <cdr:to>
      <cdr:x>0.97195</cdr:x>
      <cdr:y>0.92646</cdr:y>
    </cdr:to>
    <cdr:sp macro="" textlink="">
      <cdr:nvSpPr>
        <cdr:cNvPr id="8" name="Textfeld 7">
          <a:extLst xmlns:a="http://schemas.openxmlformats.org/drawingml/2006/main">
            <a:ext uri="{FF2B5EF4-FFF2-40B4-BE49-F238E27FC236}">
              <a16:creationId xmlns:a16="http://schemas.microsoft.com/office/drawing/2014/main" id="{F4705160-B334-480D-8DE9-F0B46227EFD2}"/>
            </a:ext>
          </a:extLst>
        </cdr:cNvPr>
        <cdr:cNvSpPr txBox="1"/>
      </cdr:nvSpPr>
      <cdr:spPr>
        <a:xfrm xmlns:a="http://schemas.openxmlformats.org/drawingml/2006/main">
          <a:off x="7132282" y="3634946"/>
          <a:ext cx="719100" cy="29479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de-DE" sz="1000" dirty="0"/>
            <a:t>W. Vinzenz</a:t>
          </a:r>
        </a:p>
        <a:p xmlns:a="http://schemas.openxmlformats.org/drawingml/2006/main">
          <a:r>
            <a:rPr lang="de-DE" sz="1000" dirty="0"/>
            <a:t>01.07.2018</a:t>
          </a:r>
        </a:p>
      </cdr:txBody>
    </cdr:sp>
  </cdr:relSizeAnchor>
  <cdr:relSizeAnchor xmlns:cdr="http://schemas.openxmlformats.org/drawingml/2006/chartDrawing">
    <cdr:from>
      <cdr:x>0.45757</cdr:x>
      <cdr:y>0.48812</cdr:y>
    </cdr:from>
    <cdr:to>
      <cdr:x>0.54243</cdr:x>
      <cdr:y>0.53573</cdr:y>
    </cdr:to>
    <cdr:sp macro="" textlink="">
      <cdr:nvSpPr>
        <cdr:cNvPr id="9" name="Textfeld 1">
          <a:extLst xmlns:a="http://schemas.openxmlformats.org/drawingml/2006/main">
            <a:ext uri="{FF2B5EF4-FFF2-40B4-BE49-F238E27FC236}">
              <a16:creationId xmlns:a16="http://schemas.microsoft.com/office/drawing/2014/main" id="{8C565946-72A0-4D7E-B426-13846AAC5479}"/>
            </a:ext>
          </a:extLst>
        </cdr:cNvPr>
        <cdr:cNvSpPr txBox="1"/>
      </cdr:nvSpPr>
      <cdr:spPr>
        <a:xfrm xmlns:a="http://schemas.openxmlformats.org/drawingml/2006/main">
          <a:off x="3696230" y="2070465"/>
          <a:ext cx="685495" cy="201946"/>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DE" sz="1000" dirty="0">
              <a:solidFill>
                <a:sysClr val="windowText" lastClr="000000"/>
              </a:solidFill>
            </a:rPr>
            <a:t>Nov. 2018</a:t>
          </a:r>
        </a:p>
      </cdr:txBody>
    </cdr:sp>
  </cdr:relSizeAnchor>
</c:userShapes>
</file>

<file path=ppt/drawings/drawing3.xml><?xml version="1.0" encoding="utf-8"?>
<c:userShapes xmlns:c="http://schemas.openxmlformats.org/drawingml/2006/chart">
  <cdr:relSizeAnchor xmlns:cdr="http://schemas.openxmlformats.org/drawingml/2006/chartDrawing">
    <cdr:from>
      <cdr:x>0.87278</cdr:x>
      <cdr:y>0.34858</cdr:y>
    </cdr:from>
    <cdr:to>
      <cdr:x>1</cdr:x>
      <cdr:y>0.65142</cdr:y>
    </cdr:to>
    <cdr:sp macro="" textlink="">
      <cdr:nvSpPr>
        <cdr:cNvPr id="3073" name="Text Box 1025"/>
        <cdr:cNvSpPr txBox="1">
          <a:spLocks xmlns:a="http://schemas.openxmlformats.org/drawingml/2006/main" noChangeArrowheads="1"/>
        </cdr:cNvSpPr>
      </cdr:nvSpPr>
      <cdr:spPr bwMode="auto">
        <a:xfrm xmlns:a="http://schemas.openxmlformats.org/drawingml/2006/main">
          <a:off x="4407699" y="997169"/>
          <a:ext cx="642474" cy="866296"/>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cdr:spPr>
      <cdr:txBody>
        <a:bodyPr xmlns:a="http://schemas.openxmlformats.org/drawingml/2006/main" rot="-5400000" vertOverflow="clip" wrap="square" lIns="36576" tIns="32004" rIns="0" bIns="0" anchor="t" upright="1"/>
        <a:lstStyle xmlns:a="http://schemas.openxmlformats.org/drawingml/2006/main"/>
        <a:p xmlns:a="http://schemas.openxmlformats.org/drawingml/2006/main">
          <a:pPr algn="l" rtl="0">
            <a:defRPr sz="1000"/>
          </a:pPr>
          <a:r>
            <a:rPr lang="de-DE" sz="1000" b="0" i="0" u="none" strike="noStrike" baseline="0" dirty="0">
              <a:solidFill>
                <a:srgbClr val="000000"/>
              </a:solidFill>
              <a:latin typeface="Arial"/>
              <a:cs typeface="Arial"/>
            </a:rPr>
            <a:t>Prück(kW)</a:t>
          </a:r>
        </a:p>
      </cdr:txBody>
    </cdr:sp>
  </cdr:relSizeAnchor>
</c:userShapes>
</file>

<file path=ppt/drawings/drawing4.xml><?xml version="1.0" encoding="utf-8"?>
<c:userShapes xmlns:c="http://schemas.openxmlformats.org/drawingml/2006/chart">
  <cdr:relSizeAnchor xmlns:cdr="http://schemas.openxmlformats.org/drawingml/2006/chartDrawing">
    <cdr:from>
      <cdr:x>0.81999</cdr:x>
      <cdr:y>0.38252</cdr:y>
    </cdr:from>
    <cdr:to>
      <cdr:x>1</cdr:x>
      <cdr:y>0.6252</cdr:y>
    </cdr:to>
    <cdr:sp macro="" textlink="">
      <cdr:nvSpPr>
        <cdr:cNvPr id="3073" name="Text Box 1025">
          <a:extLst xmlns:a="http://schemas.openxmlformats.org/drawingml/2006/main">
            <a:ext uri="{FF2B5EF4-FFF2-40B4-BE49-F238E27FC236}">
              <a16:creationId xmlns:a16="http://schemas.microsoft.com/office/drawing/2014/main" id="{476A2D7C-D828-4CC9-B62A-93F0C65C9483}"/>
            </a:ext>
          </a:extLst>
        </cdr:cNvPr>
        <cdr:cNvSpPr txBox="1">
          <a:spLocks xmlns:a="http://schemas.openxmlformats.org/drawingml/2006/main" noChangeArrowheads="1"/>
        </cdr:cNvSpPr>
      </cdr:nvSpPr>
      <cdr:spPr bwMode="auto">
        <a:xfrm xmlns:a="http://schemas.openxmlformats.org/drawingml/2006/main">
          <a:off x="4398877" y="1269440"/>
          <a:ext cx="965692" cy="805342"/>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cdr:spPr>
      <cdr:txBody>
        <a:bodyPr xmlns:a="http://schemas.openxmlformats.org/drawingml/2006/main" rot="-5400000" vertOverflow="clip" wrap="square" lIns="36576" tIns="27432" rIns="0" bIns="0" anchor="t" upright="1"/>
        <a:lstStyle xmlns:a="http://schemas.openxmlformats.org/drawingml/2006/main"/>
        <a:p xmlns:a="http://schemas.openxmlformats.org/drawingml/2006/main">
          <a:pPr algn="l" rtl="0">
            <a:defRPr sz="1000"/>
          </a:pPr>
          <a:endParaRPr lang="de-DE" sz="900" b="0" i="0" u="none" strike="noStrike" baseline="0" dirty="0">
            <a:solidFill>
              <a:srgbClr val="000000"/>
            </a:solidFill>
            <a:latin typeface="Arial"/>
            <a:cs typeface="Arial"/>
          </a:endParaRPr>
        </a:p>
        <a:p xmlns:a="http://schemas.openxmlformats.org/drawingml/2006/main">
          <a:pPr algn="l" rtl="0">
            <a:defRPr sz="1000"/>
          </a:pPr>
          <a:r>
            <a:rPr lang="de-DE" sz="1000" b="0" i="0" u="none" strike="noStrike" baseline="0" dirty="0">
              <a:solidFill>
                <a:srgbClr val="000000"/>
              </a:solidFill>
              <a:latin typeface="Arial"/>
              <a:cs typeface="Arial"/>
            </a:rPr>
            <a:t>Prück(kW)</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1" y="1"/>
            <a:ext cx="3076363" cy="511730"/>
          </a:xfrm>
          <a:prstGeom prst="rect">
            <a:avLst/>
          </a:prstGeom>
        </p:spPr>
        <p:txBody>
          <a:bodyPr vert="horz" lIns="94759" tIns="47380" rIns="94759" bIns="47380" rtlCol="0"/>
          <a:lstStyle>
            <a:lvl1pPr algn="l">
              <a:defRPr sz="1200"/>
            </a:lvl1pPr>
          </a:lstStyle>
          <a:p>
            <a:endParaRPr lang="de-DE"/>
          </a:p>
        </p:txBody>
      </p:sp>
      <p:sp>
        <p:nvSpPr>
          <p:cNvPr id="3" name="Datumsplatzhalter 2"/>
          <p:cNvSpPr>
            <a:spLocks noGrp="1"/>
          </p:cNvSpPr>
          <p:nvPr>
            <p:ph type="dt" sz="quarter" idx="1"/>
          </p:nvPr>
        </p:nvSpPr>
        <p:spPr>
          <a:xfrm>
            <a:off x="4021295" y="1"/>
            <a:ext cx="3076363" cy="511730"/>
          </a:xfrm>
          <a:prstGeom prst="rect">
            <a:avLst/>
          </a:prstGeom>
        </p:spPr>
        <p:txBody>
          <a:bodyPr vert="horz" lIns="94759" tIns="47380" rIns="94759" bIns="47380" rtlCol="0"/>
          <a:lstStyle>
            <a:lvl1pPr algn="r">
              <a:defRPr sz="1200"/>
            </a:lvl1pPr>
          </a:lstStyle>
          <a:p>
            <a:fld id="{0B851660-0934-124D-A4B3-496C7F320307}" type="datetimeFigureOut">
              <a:rPr lang="de-DE" smtClean="0"/>
              <a:t>15.04.2019</a:t>
            </a:fld>
            <a:endParaRPr lang="de-DE"/>
          </a:p>
        </p:txBody>
      </p:sp>
      <p:sp>
        <p:nvSpPr>
          <p:cNvPr id="4" name="Fußzeilenplatzhalter 3"/>
          <p:cNvSpPr>
            <a:spLocks noGrp="1"/>
          </p:cNvSpPr>
          <p:nvPr>
            <p:ph type="ftr" sz="quarter" idx="2"/>
          </p:nvPr>
        </p:nvSpPr>
        <p:spPr>
          <a:xfrm>
            <a:off x="1" y="9721107"/>
            <a:ext cx="3076363" cy="511730"/>
          </a:xfrm>
          <a:prstGeom prst="rect">
            <a:avLst/>
          </a:prstGeom>
        </p:spPr>
        <p:txBody>
          <a:bodyPr vert="horz" lIns="94759" tIns="47380" rIns="94759" bIns="47380" rtlCol="0" anchor="b"/>
          <a:lstStyle>
            <a:lvl1pPr algn="l">
              <a:defRPr sz="1200"/>
            </a:lvl1pPr>
          </a:lstStyle>
          <a:p>
            <a:endParaRPr lang="de-DE"/>
          </a:p>
        </p:txBody>
      </p:sp>
      <p:sp>
        <p:nvSpPr>
          <p:cNvPr id="5" name="Foliennummernplatzhalter 4"/>
          <p:cNvSpPr>
            <a:spLocks noGrp="1"/>
          </p:cNvSpPr>
          <p:nvPr>
            <p:ph type="sldNum" sz="quarter" idx="3"/>
          </p:nvPr>
        </p:nvSpPr>
        <p:spPr>
          <a:xfrm>
            <a:off x="4021295" y="9721107"/>
            <a:ext cx="3076363" cy="511730"/>
          </a:xfrm>
          <a:prstGeom prst="rect">
            <a:avLst/>
          </a:prstGeom>
        </p:spPr>
        <p:txBody>
          <a:bodyPr vert="horz" lIns="94759" tIns="47380" rIns="94759" bIns="47380" rtlCol="0" anchor="b"/>
          <a:lstStyle>
            <a:lvl1pPr algn="r">
              <a:defRPr sz="1200"/>
            </a:lvl1pPr>
          </a:lstStyle>
          <a:p>
            <a:fld id="{7F3A3EDE-7EBB-0F4A-80C2-34DB9D2E2ED3}" type="slidenum">
              <a:rPr lang="de-DE" smtClean="0"/>
              <a:t>‹Nr.›</a:t>
            </a:fld>
            <a:endParaRPr lang="de-DE"/>
          </a:p>
        </p:txBody>
      </p:sp>
    </p:spTree>
    <p:extLst>
      <p:ext uri="{BB962C8B-B14F-4D97-AF65-F5344CB8AC3E}">
        <p14:creationId xmlns:p14="http://schemas.microsoft.com/office/powerpoint/2010/main" val="10282155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1" y="1"/>
            <a:ext cx="3076363" cy="511730"/>
          </a:xfrm>
          <a:prstGeom prst="rect">
            <a:avLst/>
          </a:prstGeom>
        </p:spPr>
        <p:txBody>
          <a:bodyPr vert="horz" lIns="94759" tIns="47380" rIns="94759" bIns="47380" rtlCol="0"/>
          <a:lstStyle>
            <a:lvl1pPr algn="l">
              <a:defRPr sz="1200"/>
            </a:lvl1pPr>
          </a:lstStyle>
          <a:p>
            <a:endParaRPr lang="de-DE"/>
          </a:p>
        </p:txBody>
      </p:sp>
      <p:sp>
        <p:nvSpPr>
          <p:cNvPr id="3" name="Datumsplatzhalter 2"/>
          <p:cNvSpPr>
            <a:spLocks noGrp="1"/>
          </p:cNvSpPr>
          <p:nvPr>
            <p:ph type="dt" idx="1"/>
          </p:nvPr>
        </p:nvSpPr>
        <p:spPr>
          <a:xfrm>
            <a:off x="4021295" y="1"/>
            <a:ext cx="3076363" cy="511730"/>
          </a:xfrm>
          <a:prstGeom prst="rect">
            <a:avLst/>
          </a:prstGeom>
        </p:spPr>
        <p:txBody>
          <a:bodyPr vert="horz" lIns="94759" tIns="47380" rIns="94759" bIns="47380" rtlCol="0"/>
          <a:lstStyle>
            <a:lvl1pPr algn="r">
              <a:defRPr sz="1200"/>
            </a:lvl1pPr>
          </a:lstStyle>
          <a:p>
            <a:fld id="{98C828EF-C252-394A-93BF-1C478CFA0896}" type="datetimeFigureOut">
              <a:rPr lang="de-DE" smtClean="0"/>
              <a:t>15.04.2019</a:t>
            </a:fld>
            <a:endParaRPr lang="de-DE"/>
          </a:p>
        </p:txBody>
      </p:sp>
      <p:sp>
        <p:nvSpPr>
          <p:cNvPr id="4" name="Folienbildplatzhalter 3"/>
          <p:cNvSpPr>
            <a:spLocks noGrp="1" noRot="1" noChangeAspect="1"/>
          </p:cNvSpPr>
          <p:nvPr>
            <p:ph type="sldImg" idx="2"/>
          </p:nvPr>
        </p:nvSpPr>
        <p:spPr>
          <a:xfrm>
            <a:off x="990600" y="766763"/>
            <a:ext cx="5118100" cy="3838575"/>
          </a:xfrm>
          <a:prstGeom prst="rect">
            <a:avLst/>
          </a:prstGeom>
          <a:noFill/>
          <a:ln w="12700">
            <a:solidFill>
              <a:prstClr val="black"/>
            </a:solidFill>
          </a:ln>
        </p:spPr>
        <p:txBody>
          <a:bodyPr vert="horz" lIns="94759" tIns="47380" rIns="94759" bIns="47380" rtlCol="0" anchor="ctr"/>
          <a:lstStyle/>
          <a:p>
            <a:endParaRPr lang="de-DE"/>
          </a:p>
        </p:txBody>
      </p:sp>
      <p:sp>
        <p:nvSpPr>
          <p:cNvPr id="5" name="Notizenplatzhalter 4"/>
          <p:cNvSpPr>
            <a:spLocks noGrp="1"/>
          </p:cNvSpPr>
          <p:nvPr>
            <p:ph type="body" sz="quarter" idx="3"/>
          </p:nvPr>
        </p:nvSpPr>
        <p:spPr>
          <a:xfrm>
            <a:off x="709931" y="4861442"/>
            <a:ext cx="5679440" cy="4605576"/>
          </a:xfrm>
          <a:prstGeom prst="rect">
            <a:avLst/>
          </a:prstGeom>
        </p:spPr>
        <p:txBody>
          <a:bodyPr vert="horz" lIns="94759" tIns="47380" rIns="94759" bIns="4738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1" y="9721107"/>
            <a:ext cx="3076363" cy="511730"/>
          </a:xfrm>
          <a:prstGeom prst="rect">
            <a:avLst/>
          </a:prstGeom>
        </p:spPr>
        <p:txBody>
          <a:bodyPr vert="horz" lIns="94759" tIns="47380" rIns="94759" bIns="47380" rtlCol="0" anchor="b"/>
          <a:lstStyle>
            <a:lvl1pPr algn="l">
              <a:defRPr sz="1200"/>
            </a:lvl1pPr>
          </a:lstStyle>
          <a:p>
            <a:endParaRPr lang="de-DE"/>
          </a:p>
        </p:txBody>
      </p:sp>
      <p:sp>
        <p:nvSpPr>
          <p:cNvPr id="7" name="Foliennummernplatzhalter 6"/>
          <p:cNvSpPr>
            <a:spLocks noGrp="1"/>
          </p:cNvSpPr>
          <p:nvPr>
            <p:ph type="sldNum" sz="quarter" idx="5"/>
          </p:nvPr>
        </p:nvSpPr>
        <p:spPr>
          <a:xfrm>
            <a:off x="4021295" y="9721107"/>
            <a:ext cx="3076363" cy="511730"/>
          </a:xfrm>
          <a:prstGeom prst="rect">
            <a:avLst/>
          </a:prstGeom>
        </p:spPr>
        <p:txBody>
          <a:bodyPr vert="horz" lIns="94759" tIns="47380" rIns="94759" bIns="47380" rtlCol="0" anchor="b"/>
          <a:lstStyle>
            <a:lvl1pPr algn="r">
              <a:defRPr sz="1200"/>
            </a:lvl1pPr>
          </a:lstStyle>
          <a:p>
            <a:fld id="{DAE02386-BEE7-5D4D-B4E7-4BB579C47884}" type="slidenum">
              <a:rPr lang="de-DE" smtClean="0"/>
              <a:t>‹Nr.›</a:t>
            </a:fld>
            <a:endParaRPr lang="de-DE"/>
          </a:p>
        </p:txBody>
      </p:sp>
    </p:spTree>
    <p:extLst>
      <p:ext uri="{BB962C8B-B14F-4D97-AF65-F5344CB8AC3E}">
        <p14:creationId xmlns:p14="http://schemas.microsoft.com/office/powerpoint/2010/main" val="332901983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CBAD649B-0CA5-5745-AC6A-2463BE00EB2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546754" y="1212688"/>
            <a:ext cx="8427665" cy="5357794"/>
          </a:xfrm>
          <a:prstGeom prst="rect">
            <a:avLst/>
          </a:prstGeom>
        </p:spPr>
      </p:pic>
      <p:sp>
        <p:nvSpPr>
          <p:cNvPr id="2" name="Titel 1"/>
          <p:cNvSpPr>
            <a:spLocks noGrp="1"/>
          </p:cNvSpPr>
          <p:nvPr>
            <p:ph type="ctrTitle"/>
          </p:nvPr>
        </p:nvSpPr>
        <p:spPr>
          <a:xfrm>
            <a:off x="1251563" y="3650764"/>
            <a:ext cx="6607516" cy="779866"/>
          </a:xfrm>
        </p:spPr>
        <p:txBody>
          <a:bodyPr anchor="b" anchorCtr="0">
            <a:noAutofit/>
          </a:bodyPr>
          <a:lstStyle>
            <a:lvl1pPr algn="ctr">
              <a:defRPr sz="3600">
                <a:solidFill>
                  <a:srgbClr val="333333"/>
                </a:solidFill>
              </a:defRPr>
            </a:lvl1pPr>
          </a:lstStyle>
          <a:p>
            <a:r>
              <a:rPr lang="de-DE"/>
              <a:t>Mastertitelformat bearbeiten</a:t>
            </a:r>
            <a:endParaRPr lang="de-DE" dirty="0"/>
          </a:p>
        </p:txBody>
      </p:sp>
      <p:sp>
        <p:nvSpPr>
          <p:cNvPr id="3" name="Untertitel 2"/>
          <p:cNvSpPr>
            <a:spLocks noGrp="1"/>
          </p:cNvSpPr>
          <p:nvPr>
            <p:ph type="subTitle" idx="1"/>
          </p:nvPr>
        </p:nvSpPr>
        <p:spPr>
          <a:xfrm>
            <a:off x="1371600" y="4430630"/>
            <a:ext cx="6400800" cy="584660"/>
          </a:xfrm>
        </p:spPr>
        <p:txBody>
          <a:bodyPr>
            <a:normAutofit/>
          </a:bodyPr>
          <a:lstStyle>
            <a:lvl1pPr marL="0" indent="0" algn="ctr">
              <a:buNone/>
              <a:defRPr sz="2000">
                <a:solidFill>
                  <a:srgbClr val="66666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Master-Untertitelformat bearbeiten</a:t>
            </a:r>
            <a:endParaRPr lang="de-DE" dirty="0"/>
          </a:p>
        </p:txBody>
      </p:sp>
      <p:sp>
        <p:nvSpPr>
          <p:cNvPr id="13" name="Rechteck 12"/>
          <p:cNvSpPr/>
          <p:nvPr userDrawn="1"/>
        </p:nvSpPr>
        <p:spPr>
          <a:xfrm>
            <a:off x="404091" y="6650182"/>
            <a:ext cx="3371273" cy="207818"/>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409936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22565" y="271335"/>
            <a:ext cx="5584535" cy="787557"/>
          </a:xfrm>
        </p:spPr>
        <p:txBody>
          <a:bodyPr/>
          <a:lstStyle/>
          <a:p>
            <a:r>
              <a:rPr lang="de-DE"/>
              <a:t>Mastertitelformat bearbeiten</a:t>
            </a:r>
          </a:p>
        </p:txBody>
      </p:sp>
      <p:sp>
        <p:nvSpPr>
          <p:cNvPr id="3" name="Inhaltsplatzhalt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6" name="Foliennummernplatzhalter 5"/>
          <p:cNvSpPr>
            <a:spLocks noGrp="1"/>
          </p:cNvSpPr>
          <p:nvPr>
            <p:ph type="sldNum" sz="quarter" idx="12"/>
          </p:nvPr>
        </p:nvSpPr>
        <p:spPr/>
        <p:txBody>
          <a:bodyPr/>
          <a:lstStyle/>
          <a:p>
            <a:fld id="{125CBDDA-5CCF-8748-8988-9DC6C8981774}" type="slidenum">
              <a:rPr lang="de-DE" smtClean="0"/>
              <a:t>‹Nr.›</a:t>
            </a:fld>
            <a:endParaRPr lang="de-DE"/>
          </a:p>
        </p:txBody>
      </p:sp>
      <p:sp>
        <p:nvSpPr>
          <p:cNvPr id="5" name="Datumsplatzhalter 4"/>
          <p:cNvSpPr>
            <a:spLocks noGrp="1"/>
          </p:cNvSpPr>
          <p:nvPr>
            <p:ph type="dt" sz="half" idx="2"/>
          </p:nvPr>
        </p:nvSpPr>
        <p:spPr>
          <a:xfrm>
            <a:off x="7123544" y="6552643"/>
            <a:ext cx="825285" cy="365125"/>
          </a:xfrm>
          <a:prstGeom prst="rect">
            <a:avLst/>
          </a:prstGeom>
        </p:spPr>
        <p:txBody>
          <a:bodyPr vert="horz" lIns="91440" tIns="45720" rIns="91440" bIns="45720" rtlCol="0" anchor="ctr"/>
          <a:lstStyle>
            <a:lvl1pPr algn="r">
              <a:defRPr sz="1000">
                <a:solidFill>
                  <a:schemeClr val="tx1"/>
                </a:solidFill>
              </a:defRPr>
            </a:lvl1pPr>
          </a:lstStyle>
          <a:p>
            <a:endParaRPr lang="de-DE" dirty="0"/>
          </a:p>
        </p:txBody>
      </p:sp>
      <p:sp>
        <p:nvSpPr>
          <p:cNvPr id="8" name="Fußzeilenplatzhalter 7"/>
          <p:cNvSpPr>
            <a:spLocks noGrp="1"/>
          </p:cNvSpPr>
          <p:nvPr>
            <p:ph type="ftr" sz="quarter" idx="3"/>
          </p:nvPr>
        </p:nvSpPr>
        <p:spPr>
          <a:xfrm>
            <a:off x="3962400" y="6560611"/>
            <a:ext cx="3136599" cy="357157"/>
          </a:xfrm>
          <a:prstGeom prst="rect">
            <a:avLst/>
          </a:prstGeom>
        </p:spPr>
        <p:txBody>
          <a:bodyPr vert="horz" lIns="91440" tIns="45720" rIns="91440" bIns="45720" rtlCol="0" anchor="ctr"/>
          <a:lstStyle>
            <a:lvl1pPr algn="ctr">
              <a:defRPr sz="1000">
                <a:solidFill>
                  <a:srgbClr val="333333"/>
                </a:solidFill>
              </a:defRPr>
            </a:lvl1pPr>
          </a:lstStyle>
          <a:p>
            <a:pPr algn="l"/>
            <a:r>
              <a:rPr lang="de-DE" dirty="0"/>
              <a:t>Wolfgang Vinzenz                           16.04.2019</a:t>
            </a:r>
          </a:p>
        </p:txBody>
      </p:sp>
    </p:spTree>
    <p:extLst>
      <p:ext uri="{BB962C8B-B14F-4D97-AF65-F5344CB8AC3E}">
        <p14:creationId xmlns:p14="http://schemas.microsoft.com/office/powerpoint/2010/main" val="9476649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sz="half" idx="1"/>
          </p:nvPr>
        </p:nvSpPr>
        <p:spPr>
          <a:xfrm>
            <a:off x="457200" y="1600200"/>
            <a:ext cx="4038600" cy="4525963"/>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Inhaltsplatzhalter 3"/>
          <p:cNvSpPr>
            <a:spLocks noGrp="1"/>
          </p:cNvSpPr>
          <p:nvPr>
            <p:ph sz="half" idx="2"/>
          </p:nvPr>
        </p:nvSpPr>
        <p:spPr>
          <a:xfrm>
            <a:off x="4648200" y="1600200"/>
            <a:ext cx="4038600" cy="4525963"/>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Foliennummernplatzhalter 6"/>
          <p:cNvSpPr>
            <a:spLocks noGrp="1"/>
          </p:cNvSpPr>
          <p:nvPr>
            <p:ph type="sldNum" sz="quarter" idx="12"/>
          </p:nvPr>
        </p:nvSpPr>
        <p:spPr/>
        <p:txBody>
          <a:bodyPr/>
          <a:lstStyle/>
          <a:p>
            <a:fld id="{125CBDDA-5CCF-8748-8988-9DC6C8981774}" type="slidenum">
              <a:rPr lang="de-DE" smtClean="0"/>
              <a:t>‹Nr.›</a:t>
            </a:fld>
            <a:endParaRPr lang="de-DE"/>
          </a:p>
        </p:txBody>
      </p:sp>
      <p:sp>
        <p:nvSpPr>
          <p:cNvPr id="6" name="Datumsplatzhalter 4"/>
          <p:cNvSpPr>
            <a:spLocks noGrp="1"/>
          </p:cNvSpPr>
          <p:nvPr>
            <p:ph type="dt" sz="half" idx="13"/>
          </p:nvPr>
        </p:nvSpPr>
        <p:spPr>
          <a:xfrm>
            <a:off x="7098998" y="6552643"/>
            <a:ext cx="849831" cy="365125"/>
          </a:xfrm>
          <a:prstGeom prst="rect">
            <a:avLst/>
          </a:prstGeom>
        </p:spPr>
        <p:txBody>
          <a:bodyPr vert="horz" lIns="91440" tIns="45720" rIns="91440" bIns="45720" rtlCol="0" anchor="ctr"/>
          <a:lstStyle>
            <a:lvl1pPr algn="r">
              <a:defRPr sz="1000">
                <a:solidFill>
                  <a:schemeClr val="tx1"/>
                </a:solidFill>
              </a:defRPr>
            </a:lvl1pPr>
          </a:lstStyle>
          <a:p>
            <a:endParaRPr lang="de-DE" dirty="0"/>
          </a:p>
        </p:txBody>
      </p:sp>
      <p:sp>
        <p:nvSpPr>
          <p:cNvPr id="9" name="Fußzeilenplatzhalter 7"/>
          <p:cNvSpPr>
            <a:spLocks noGrp="1"/>
          </p:cNvSpPr>
          <p:nvPr>
            <p:ph type="ftr" sz="quarter" idx="3"/>
          </p:nvPr>
        </p:nvSpPr>
        <p:spPr>
          <a:xfrm>
            <a:off x="3962400" y="6560611"/>
            <a:ext cx="3136599" cy="357157"/>
          </a:xfrm>
          <a:prstGeom prst="rect">
            <a:avLst/>
          </a:prstGeom>
        </p:spPr>
        <p:txBody>
          <a:bodyPr vert="horz" lIns="91440" tIns="45720" rIns="91440" bIns="45720" rtlCol="0" anchor="ctr"/>
          <a:lstStyle>
            <a:lvl1pPr algn="ctr">
              <a:defRPr sz="1000">
                <a:solidFill>
                  <a:srgbClr val="333333"/>
                </a:solidFill>
              </a:defRPr>
            </a:lvl1pPr>
          </a:lstStyle>
          <a:p>
            <a:pPr algn="l"/>
            <a:r>
              <a:rPr lang="de-DE"/>
              <a:t>Wolfgang Vinzenz                           15.04.2019</a:t>
            </a:r>
            <a:endParaRPr lang="de-DE" dirty="0"/>
          </a:p>
        </p:txBody>
      </p:sp>
    </p:spTree>
    <p:extLst>
      <p:ext uri="{BB962C8B-B14F-4D97-AF65-F5344CB8AC3E}">
        <p14:creationId xmlns:p14="http://schemas.microsoft.com/office/powerpoint/2010/main" val="28660251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5" name="Foliennummernplatzhalter 4"/>
          <p:cNvSpPr>
            <a:spLocks noGrp="1"/>
          </p:cNvSpPr>
          <p:nvPr>
            <p:ph type="sldNum" sz="quarter" idx="12"/>
          </p:nvPr>
        </p:nvSpPr>
        <p:spPr/>
        <p:txBody>
          <a:bodyPr/>
          <a:lstStyle/>
          <a:p>
            <a:fld id="{125CBDDA-5CCF-8748-8988-9DC6C8981774}" type="slidenum">
              <a:rPr lang="de-DE" smtClean="0"/>
              <a:t>‹Nr.›</a:t>
            </a:fld>
            <a:endParaRPr lang="de-DE"/>
          </a:p>
        </p:txBody>
      </p:sp>
      <p:sp>
        <p:nvSpPr>
          <p:cNvPr id="4" name="Datumsplatzhalter 4"/>
          <p:cNvSpPr>
            <a:spLocks noGrp="1"/>
          </p:cNvSpPr>
          <p:nvPr>
            <p:ph type="dt" sz="half" idx="2"/>
          </p:nvPr>
        </p:nvSpPr>
        <p:spPr>
          <a:xfrm>
            <a:off x="7098998" y="6552643"/>
            <a:ext cx="849831" cy="365125"/>
          </a:xfrm>
          <a:prstGeom prst="rect">
            <a:avLst/>
          </a:prstGeom>
        </p:spPr>
        <p:txBody>
          <a:bodyPr vert="horz" lIns="91440" tIns="45720" rIns="91440" bIns="45720" rtlCol="0" anchor="ctr"/>
          <a:lstStyle>
            <a:lvl1pPr algn="r">
              <a:defRPr sz="1000">
                <a:solidFill>
                  <a:schemeClr val="tx1"/>
                </a:solidFill>
              </a:defRPr>
            </a:lvl1pPr>
          </a:lstStyle>
          <a:p>
            <a:endParaRPr lang="de-DE" dirty="0"/>
          </a:p>
        </p:txBody>
      </p:sp>
      <p:sp>
        <p:nvSpPr>
          <p:cNvPr id="7" name="Fußzeilenplatzhalter 7"/>
          <p:cNvSpPr>
            <a:spLocks noGrp="1"/>
          </p:cNvSpPr>
          <p:nvPr>
            <p:ph type="ftr" sz="quarter" idx="3"/>
          </p:nvPr>
        </p:nvSpPr>
        <p:spPr>
          <a:xfrm>
            <a:off x="3962400" y="6560611"/>
            <a:ext cx="3136599" cy="357157"/>
          </a:xfrm>
          <a:prstGeom prst="rect">
            <a:avLst/>
          </a:prstGeom>
        </p:spPr>
        <p:txBody>
          <a:bodyPr vert="horz" lIns="91440" tIns="45720" rIns="91440" bIns="45720" rtlCol="0" anchor="ctr"/>
          <a:lstStyle>
            <a:lvl1pPr algn="ctr">
              <a:defRPr sz="1000">
                <a:solidFill>
                  <a:srgbClr val="333333"/>
                </a:solidFill>
              </a:defRPr>
            </a:lvl1pPr>
          </a:lstStyle>
          <a:p>
            <a:pPr algn="l"/>
            <a:r>
              <a:rPr lang="de-DE"/>
              <a:t>Wolfgang Vinzenz                           15.04.2019</a:t>
            </a:r>
            <a:endParaRPr lang="de-DE" dirty="0"/>
          </a:p>
        </p:txBody>
      </p:sp>
    </p:spTree>
    <p:extLst>
      <p:ext uri="{BB962C8B-B14F-4D97-AF65-F5344CB8AC3E}">
        <p14:creationId xmlns:p14="http://schemas.microsoft.com/office/powerpoint/2010/main" val="388979241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10" name="Rechteck 9"/>
          <p:cNvSpPr/>
          <p:nvPr/>
        </p:nvSpPr>
        <p:spPr>
          <a:xfrm>
            <a:off x="0" y="6612411"/>
            <a:ext cx="9144000" cy="255600"/>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 name="Textplatzhalter 2"/>
          <p:cNvSpPr>
            <a:spLocks noGrp="1"/>
          </p:cNvSpPr>
          <p:nvPr>
            <p:ph type="body" idx="1"/>
          </p:nvPr>
        </p:nvSpPr>
        <p:spPr>
          <a:xfrm>
            <a:off x="422565" y="1450685"/>
            <a:ext cx="8211834" cy="4903585"/>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oliennummernplatzhalter 5"/>
          <p:cNvSpPr>
            <a:spLocks noGrp="1"/>
          </p:cNvSpPr>
          <p:nvPr>
            <p:ph type="sldNum" sz="quarter" idx="4"/>
          </p:nvPr>
        </p:nvSpPr>
        <p:spPr>
          <a:xfrm>
            <a:off x="7964992" y="6552643"/>
            <a:ext cx="744898" cy="365125"/>
          </a:xfrm>
          <a:prstGeom prst="rect">
            <a:avLst/>
          </a:prstGeom>
        </p:spPr>
        <p:txBody>
          <a:bodyPr vert="horz" lIns="91440" tIns="45720" rIns="91440" bIns="45720" rtlCol="0" anchor="ctr"/>
          <a:lstStyle>
            <a:lvl1pPr algn="r">
              <a:defRPr sz="1000">
                <a:solidFill>
                  <a:srgbClr val="333333"/>
                </a:solidFill>
                <a:latin typeface="Arial"/>
                <a:cs typeface="Arial"/>
              </a:defRPr>
            </a:lvl1pPr>
          </a:lstStyle>
          <a:p>
            <a:fld id="{125CBDDA-5CCF-8748-8988-9DC6C8981774}" type="slidenum">
              <a:rPr lang="de-DE" smtClean="0"/>
              <a:pPr/>
              <a:t>‹Nr.›</a:t>
            </a:fld>
            <a:endParaRPr lang="de-DE" dirty="0"/>
          </a:p>
        </p:txBody>
      </p:sp>
      <p:pic>
        <p:nvPicPr>
          <p:cNvPr id="7" name="Bild 6" descr="GSI_Logo_rgb.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18399" y="583587"/>
            <a:ext cx="1129081" cy="376361"/>
          </a:xfrm>
          <a:prstGeom prst="rect">
            <a:avLst/>
          </a:prstGeom>
        </p:spPr>
      </p:pic>
      <p:cxnSp>
        <p:nvCxnSpPr>
          <p:cNvPr id="9" name="Gerade Verbindung 8"/>
          <p:cNvCxnSpPr/>
          <p:nvPr/>
        </p:nvCxnSpPr>
        <p:spPr>
          <a:xfrm>
            <a:off x="0" y="1068273"/>
            <a:ext cx="9144000" cy="0"/>
          </a:xfrm>
          <a:prstGeom prst="line">
            <a:avLst/>
          </a:prstGeom>
          <a:ln w="254000">
            <a:solidFill>
              <a:srgbClr val="EAEAEA"/>
            </a:solidFill>
          </a:ln>
          <a:effectLst/>
        </p:spPr>
        <p:style>
          <a:lnRef idx="2">
            <a:schemeClr val="accent1"/>
          </a:lnRef>
          <a:fillRef idx="0">
            <a:schemeClr val="accent1"/>
          </a:fillRef>
          <a:effectRef idx="1">
            <a:schemeClr val="accent1"/>
          </a:effectRef>
          <a:fontRef idx="minor">
            <a:schemeClr val="tx1"/>
          </a:fontRef>
        </p:style>
      </p:cxnSp>
      <p:sp>
        <p:nvSpPr>
          <p:cNvPr id="11" name="Textfeld 10"/>
          <p:cNvSpPr txBox="1"/>
          <p:nvPr/>
        </p:nvSpPr>
        <p:spPr>
          <a:xfrm>
            <a:off x="435267" y="6616075"/>
            <a:ext cx="3527133" cy="246221"/>
          </a:xfrm>
          <a:prstGeom prst="rect">
            <a:avLst/>
          </a:prstGeom>
          <a:noFill/>
        </p:spPr>
        <p:txBody>
          <a:bodyPr wrap="square" rtlCol="0" anchor="ctr">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000" dirty="0">
                <a:solidFill>
                  <a:srgbClr val="333333"/>
                </a:solidFill>
                <a:latin typeface="Arial"/>
                <a:cs typeface="Arial"/>
              </a:rPr>
              <a:t>GSI Helmholtzzentrum für Schwerionenforschung GmbH</a:t>
            </a:r>
          </a:p>
        </p:txBody>
      </p:sp>
      <p:sp>
        <p:nvSpPr>
          <p:cNvPr id="2" name="Titelplatzhalter 1"/>
          <p:cNvSpPr>
            <a:spLocks noGrp="1"/>
          </p:cNvSpPr>
          <p:nvPr>
            <p:ph type="title"/>
          </p:nvPr>
        </p:nvSpPr>
        <p:spPr>
          <a:xfrm>
            <a:off x="422565" y="270000"/>
            <a:ext cx="5584535" cy="787557"/>
          </a:xfrm>
          <a:prstGeom prst="rect">
            <a:avLst/>
          </a:prstGeom>
        </p:spPr>
        <p:txBody>
          <a:bodyPr vert="horz" lIns="91440" tIns="45720" rIns="91440" bIns="45720" rtlCol="0" anchor="b" anchorCtr="0">
            <a:normAutofit/>
          </a:bodyPr>
          <a:lstStyle/>
          <a:p>
            <a:r>
              <a:rPr lang="de-DE" dirty="0"/>
              <a:t>Mastertitelformat bearbeiten</a:t>
            </a:r>
          </a:p>
        </p:txBody>
      </p:sp>
      <p:sp>
        <p:nvSpPr>
          <p:cNvPr id="4" name="Rechteck 3"/>
          <p:cNvSpPr>
            <a:spLocks/>
          </p:cNvSpPr>
          <p:nvPr/>
        </p:nvSpPr>
        <p:spPr>
          <a:xfrm>
            <a:off x="-1" y="939485"/>
            <a:ext cx="255600" cy="255600"/>
          </a:xfrm>
          <a:prstGeom prst="rect">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2" name="Rechteck 11"/>
          <p:cNvSpPr>
            <a:spLocks/>
          </p:cNvSpPr>
          <p:nvPr/>
        </p:nvSpPr>
        <p:spPr>
          <a:xfrm>
            <a:off x="-1" y="6609871"/>
            <a:ext cx="255600" cy="255600"/>
          </a:xfrm>
          <a:prstGeom prst="rect">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5" name="Datumsplatzhalter 4"/>
          <p:cNvSpPr>
            <a:spLocks noGrp="1"/>
          </p:cNvSpPr>
          <p:nvPr>
            <p:ph type="dt" sz="half" idx="2"/>
          </p:nvPr>
        </p:nvSpPr>
        <p:spPr>
          <a:xfrm>
            <a:off x="7100456" y="6552643"/>
            <a:ext cx="848374" cy="365125"/>
          </a:xfrm>
          <a:prstGeom prst="rect">
            <a:avLst/>
          </a:prstGeom>
        </p:spPr>
        <p:txBody>
          <a:bodyPr vert="horz" lIns="91440" tIns="45720" rIns="91440" bIns="45720" rtlCol="0" anchor="ctr"/>
          <a:lstStyle>
            <a:lvl1pPr algn="r">
              <a:defRPr sz="1000">
                <a:solidFill>
                  <a:srgbClr val="333333"/>
                </a:solidFill>
              </a:defRPr>
            </a:lvl1pPr>
          </a:lstStyle>
          <a:p>
            <a:endParaRPr lang="de-DE" dirty="0"/>
          </a:p>
        </p:txBody>
      </p:sp>
      <p:sp>
        <p:nvSpPr>
          <p:cNvPr id="8" name="Fußzeilenplatzhalter 7"/>
          <p:cNvSpPr>
            <a:spLocks noGrp="1"/>
          </p:cNvSpPr>
          <p:nvPr>
            <p:ph type="ftr" sz="quarter" idx="3"/>
          </p:nvPr>
        </p:nvSpPr>
        <p:spPr>
          <a:xfrm>
            <a:off x="3962400" y="6560611"/>
            <a:ext cx="3136599" cy="357157"/>
          </a:xfrm>
          <a:prstGeom prst="rect">
            <a:avLst/>
          </a:prstGeom>
        </p:spPr>
        <p:txBody>
          <a:bodyPr vert="horz" lIns="91440" tIns="45720" rIns="91440" bIns="45720" rtlCol="0" anchor="ctr"/>
          <a:lstStyle>
            <a:lvl1pPr algn="ctr">
              <a:defRPr sz="1000">
                <a:solidFill>
                  <a:srgbClr val="333333"/>
                </a:solidFill>
              </a:defRPr>
            </a:lvl1pPr>
          </a:lstStyle>
          <a:p>
            <a:pPr algn="l"/>
            <a:r>
              <a:rPr lang="de-DE"/>
              <a:t>Wolfgang Vinzenz                           15.04.2019</a:t>
            </a:r>
            <a:endParaRPr lang="de-DE" dirty="0"/>
          </a:p>
        </p:txBody>
      </p:sp>
    </p:spTree>
    <p:extLst>
      <p:ext uri="{BB962C8B-B14F-4D97-AF65-F5344CB8AC3E}">
        <p14:creationId xmlns:p14="http://schemas.microsoft.com/office/powerpoint/2010/main" val="29018867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Lst>
  <p:hf hdr="0" dt="0"/>
  <p:txStyles>
    <p:titleStyle>
      <a:lvl1pPr algn="l" defTabSz="457200" rtl="0" eaLnBrk="1" latinLnBrk="0" hangingPunct="1">
        <a:spcBef>
          <a:spcPct val="0"/>
        </a:spcBef>
        <a:buNone/>
        <a:defRPr sz="2400" b="1" kern="1200">
          <a:solidFill>
            <a:srgbClr val="333333"/>
          </a:solidFill>
          <a:latin typeface="Arial"/>
          <a:ea typeface="+mj-ea"/>
          <a:cs typeface="Arial"/>
        </a:defRPr>
      </a:lvl1pPr>
    </p:titleStyle>
    <p:bodyStyle>
      <a:lvl1pPr marL="342900" indent="-342900" algn="l" defTabSz="457200" rtl="0" eaLnBrk="1" latinLnBrk="0" hangingPunct="1">
        <a:spcBef>
          <a:spcPct val="20000"/>
        </a:spcBef>
        <a:buClr>
          <a:srgbClr val="FDBB63"/>
        </a:buClr>
        <a:buFont typeface="Wingdings" charset="2"/>
        <a:buChar char="§"/>
        <a:defRPr sz="2400" kern="1200">
          <a:solidFill>
            <a:srgbClr val="333333"/>
          </a:solidFill>
          <a:latin typeface="Arial"/>
          <a:ea typeface="+mn-ea"/>
          <a:cs typeface="Arial"/>
        </a:defRPr>
      </a:lvl1pPr>
      <a:lvl2pPr marL="742950" indent="-285750" algn="l" defTabSz="457200" rtl="0" eaLnBrk="1" latinLnBrk="0" hangingPunct="1">
        <a:spcBef>
          <a:spcPct val="20000"/>
        </a:spcBef>
        <a:buClr>
          <a:srgbClr val="FDBB63"/>
        </a:buClr>
        <a:buFont typeface="Wingdings" charset="2"/>
        <a:buChar char="§"/>
        <a:defRPr sz="2000" kern="1200">
          <a:solidFill>
            <a:srgbClr val="333333"/>
          </a:solidFill>
          <a:latin typeface="Arial"/>
          <a:ea typeface="+mn-ea"/>
          <a:cs typeface="Arial"/>
        </a:defRPr>
      </a:lvl2pPr>
      <a:lvl3pPr marL="1143000" indent="-228600" algn="l" defTabSz="457200" rtl="0" eaLnBrk="1" latinLnBrk="0" hangingPunct="1">
        <a:spcBef>
          <a:spcPct val="20000"/>
        </a:spcBef>
        <a:buClr>
          <a:srgbClr val="FDBB63"/>
        </a:buClr>
        <a:buFont typeface="Wingdings" charset="2"/>
        <a:buChar char="§"/>
        <a:defRPr sz="1800" kern="1200">
          <a:solidFill>
            <a:srgbClr val="333333"/>
          </a:solidFill>
          <a:latin typeface="Arial"/>
          <a:ea typeface="+mn-ea"/>
          <a:cs typeface="Arial"/>
        </a:defRPr>
      </a:lvl3pPr>
      <a:lvl4pPr marL="1600200" indent="-228600" algn="l" defTabSz="457200" rtl="0" eaLnBrk="1" latinLnBrk="0" hangingPunct="1">
        <a:spcBef>
          <a:spcPct val="20000"/>
        </a:spcBef>
        <a:buClr>
          <a:srgbClr val="FDBB63"/>
        </a:buClr>
        <a:buFont typeface="Wingdings" charset="2"/>
        <a:buChar char="§"/>
        <a:defRPr sz="1600" kern="1200">
          <a:solidFill>
            <a:srgbClr val="333333"/>
          </a:solidFill>
          <a:latin typeface="Arial"/>
          <a:ea typeface="+mn-ea"/>
          <a:cs typeface="Arial"/>
        </a:defRPr>
      </a:lvl4pPr>
      <a:lvl5pPr marL="2057400" indent="-228600" algn="l" defTabSz="457200" rtl="0" eaLnBrk="1" latinLnBrk="0" hangingPunct="1">
        <a:spcBef>
          <a:spcPct val="20000"/>
        </a:spcBef>
        <a:buClr>
          <a:srgbClr val="FDBB63"/>
        </a:buClr>
        <a:buFont typeface="Wingdings" charset="2"/>
        <a:buChar char="§"/>
        <a:defRPr sz="1400" kern="1200">
          <a:solidFill>
            <a:srgbClr val="333333"/>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1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chart" Target="../charts/chart7.xml"/></Relationships>
</file>

<file path=ppt/slides/_rels/slide17.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emf"/><Relationship Id="rId1" Type="http://schemas.openxmlformats.org/officeDocument/2006/relationships/slideLayout" Target="../slideLayouts/slideLayout2.xml"/><Relationship Id="rId5" Type="http://schemas.openxmlformats.org/officeDocument/2006/relationships/image" Target="../media/image46.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6.jpg"/><Relationship Id="rId4" Type="http://schemas.openxmlformats.org/officeDocument/2006/relationships/image" Target="../media/image5.wmf"/></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7.png"/><Relationship Id="rId5" Type="http://schemas.openxmlformats.org/officeDocument/2006/relationships/image" Target="../media/image12.png"/><Relationship Id="rId10" Type="http://schemas.openxmlformats.org/officeDocument/2006/relationships/image" Target="../media/image16.png"/><Relationship Id="rId4" Type="http://schemas.openxmlformats.org/officeDocument/2006/relationships/image" Target="../media/image11.png"/><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hyperlink" Target="http://pngimg.com/download/1133" TargetMode="External"/><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hyperlink" Target="https://commons.wikimedia.org/wiki/File:Tools-hammer.svg" TargetMode="External"/><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07D20A99-01BC-4426-8304-7D9A27854B89}"/>
              </a:ext>
            </a:extLst>
          </p:cNvPr>
          <p:cNvSpPr>
            <a:spLocks noGrp="1"/>
          </p:cNvSpPr>
          <p:nvPr>
            <p:ph type="ctrTitle"/>
          </p:nvPr>
        </p:nvSpPr>
        <p:spPr>
          <a:xfrm>
            <a:off x="1148205" y="3444280"/>
            <a:ext cx="6607516" cy="830997"/>
          </a:xfrm>
        </p:spPr>
        <p:txBody>
          <a:bodyPr>
            <a:spAutoFit/>
          </a:bodyPr>
          <a:lstStyle/>
          <a:p>
            <a:r>
              <a:rPr lang="en-US" sz="2400" dirty="0"/>
              <a:t>Critical RF issues on RFQ operation</a:t>
            </a:r>
            <a:br>
              <a:rPr lang="en-US" sz="2400" dirty="0"/>
            </a:br>
            <a:r>
              <a:rPr lang="en-US" sz="2400" dirty="0"/>
              <a:t>from RF-power alimentation point of view</a:t>
            </a:r>
          </a:p>
        </p:txBody>
      </p:sp>
      <p:sp>
        <p:nvSpPr>
          <p:cNvPr id="5" name="Untertitel 2">
            <a:extLst>
              <a:ext uri="{FF2B5EF4-FFF2-40B4-BE49-F238E27FC236}">
                <a16:creationId xmlns:a16="http://schemas.microsoft.com/office/drawing/2014/main" id="{A53183B9-81DD-41B2-A18E-EE8F66B2913B}"/>
              </a:ext>
            </a:extLst>
          </p:cNvPr>
          <p:cNvSpPr>
            <a:spLocks noGrp="1"/>
          </p:cNvSpPr>
          <p:nvPr>
            <p:ph type="subTitle" idx="1"/>
          </p:nvPr>
        </p:nvSpPr>
        <p:spPr>
          <a:xfrm>
            <a:off x="3211194" y="5034461"/>
            <a:ext cx="2481538" cy="594552"/>
          </a:xfrm>
        </p:spPr>
        <p:txBody>
          <a:bodyPr>
            <a:noAutofit/>
          </a:bodyPr>
          <a:lstStyle/>
          <a:p>
            <a:r>
              <a:rPr lang="de-DE" sz="1400" dirty="0">
                <a:solidFill>
                  <a:srgbClr val="666666"/>
                </a:solidFill>
              </a:rPr>
              <a:t>Wolfgang Vinzenz</a:t>
            </a:r>
          </a:p>
          <a:p>
            <a:r>
              <a:rPr lang="de-DE" sz="1400" dirty="0"/>
              <a:t>16.04.2019</a:t>
            </a:r>
            <a:endParaRPr lang="de-DE" sz="1400" dirty="0">
              <a:solidFill>
                <a:srgbClr val="666666"/>
              </a:solidFill>
            </a:endParaRPr>
          </a:p>
        </p:txBody>
      </p:sp>
    </p:spTree>
    <p:extLst>
      <p:ext uri="{BB962C8B-B14F-4D97-AF65-F5344CB8AC3E}">
        <p14:creationId xmlns:p14="http://schemas.microsoft.com/office/powerpoint/2010/main" val="39101991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97E6350D-111B-4C0E-93F1-7C346F82DF76}"/>
              </a:ext>
            </a:extLst>
          </p:cNvPr>
          <p:cNvSpPr>
            <a:spLocks noGrp="1"/>
          </p:cNvSpPr>
          <p:nvPr>
            <p:ph type="ftr" sz="quarter" idx="3"/>
          </p:nvPr>
        </p:nvSpPr>
        <p:spPr/>
        <p:txBody>
          <a:bodyPr/>
          <a:lstStyle/>
          <a:p>
            <a:pPr algn="l"/>
            <a:r>
              <a:rPr lang="de-DE" dirty="0"/>
              <a:t>Wolfgang Vinzenz                           16.04.2019</a:t>
            </a:r>
          </a:p>
        </p:txBody>
      </p:sp>
      <p:sp>
        <p:nvSpPr>
          <p:cNvPr id="5" name="Foliennummernplatzhalter 4">
            <a:extLst>
              <a:ext uri="{FF2B5EF4-FFF2-40B4-BE49-F238E27FC236}">
                <a16:creationId xmlns:a16="http://schemas.microsoft.com/office/drawing/2014/main" id="{66D9DAAD-3C7B-4EBF-ACF1-67A786D698F3}"/>
              </a:ext>
            </a:extLst>
          </p:cNvPr>
          <p:cNvSpPr>
            <a:spLocks noGrp="1"/>
          </p:cNvSpPr>
          <p:nvPr>
            <p:ph type="sldNum" sz="quarter" idx="12"/>
          </p:nvPr>
        </p:nvSpPr>
        <p:spPr/>
        <p:txBody>
          <a:bodyPr/>
          <a:lstStyle/>
          <a:p>
            <a:fld id="{125CBDDA-5CCF-8748-8988-9DC6C8981774}" type="slidenum">
              <a:rPr lang="de-DE" smtClean="0"/>
              <a:t>10</a:t>
            </a:fld>
            <a:endParaRPr lang="de-DE"/>
          </a:p>
        </p:txBody>
      </p:sp>
      <p:sp>
        <p:nvSpPr>
          <p:cNvPr id="7" name="Textfeld 6">
            <a:extLst>
              <a:ext uri="{FF2B5EF4-FFF2-40B4-BE49-F238E27FC236}">
                <a16:creationId xmlns:a16="http://schemas.microsoft.com/office/drawing/2014/main" id="{6544770C-2591-401E-9FA4-6DA9820ACEAF}"/>
              </a:ext>
            </a:extLst>
          </p:cNvPr>
          <p:cNvSpPr txBox="1"/>
          <p:nvPr/>
        </p:nvSpPr>
        <p:spPr>
          <a:xfrm>
            <a:off x="422564" y="1976261"/>
            <a:ext cx="8528489" cy="1323439"/>
          </a:xfrm>
          <a:prstGeom prst="rect">
            <a:avLst/>
          </a:prstGeom>
        </p:spPr>
        <p:txBody>
          <a:bodyPr vert="horz" wrap="square" lIns="91440" tIns="45720" rIns="91440" bIns="45720" rtlCol="0" anchor="t">
            <a:spAutoFit/>
          </a:bodyPr>
          <a:lstStyle/>
          <a:p>
            <a:r>
              <a:rPr lang="en-US" sz="1600" dirty="0"/>
              <a:t>Clever RF engineers enhanced the LLRF-electronics to make the operation of this cavity possible, until now.</a:t>
            </a:r>
          </a:p>
          <a:p>
            <a:endParaRPr lang="en-US" sz="1600" dirty="0"/>
          </a:p>
          <a:p>
            <a:endParaRPr lang="en-US" sz="1600" dirty="0"/>
          </a:p>
          <a:p>
            <a:r>
              <a:rPr lang="en-US" sz="1600" dirty="0"/>
              <a:t>We couldn't fix the problem, we only could present it and hatch out some tricks to relieve it.</a:t>
            </a:r>
          </a:p>
        </p:txBody>
      </p:sp>
      <p:sp>
        <p:nvSpPr>
          <p:cNvPr id="8" name="Textfeld 7">
            <a:extLst>
              <a:ext uri="{FF2B5EF4-FFF2-40B4-BE49-F238E27FC236}">
                <a16:creationId xmlns:a16="http://schemas.microsoft.com/office/drawing/2014/main" id="{D12E9C7D-68E0-49DE-AC4D-E0FEAE6910D5}"/>
              </a:ext>
            </a:extLst>
          </p:cNvPr>
          <p:cNvSpPr txBox="1"/>
          <p:nvPr/>
        </p:nvSpPr>
        <p:spPr>
          <a:xfrm>
            <a:off x="443011" y="1374744"/>
            <a:ext cx="3861955" cy="338554"/>
          </a:xfrm>
          <a:prstGeom prst="rect">
            <a:avLst/>
          </a:prstGeom>
        </p:spPr>
        <p:txBody>
          <a:bodyPr vert="horz" wrap="none" lIns="91440" tIns="45720" rIns="91440" bIns="45720" rtlCol="0" anchor="t">
            <a:spAutoFit/>
          </a:bodyPr>
          <a:lstStyle/>
          <a:p>
            <a:pPr algn="l"/>
            <a:r>
              <a:rPr lang="de-DE" sz="1600" dirty="0"/>
              <a:t>4-rod-type RFQ    2009  78 kV  120 kW</a:t>
            </a:r>
          </a:p>
        </p:txBody>
      </p:sp>
      <p:pic>
        <p:nvPicPr>
          <p:cNvPr id="9" name="Grafik 8">
            <a:extLst>
              <a:ext uri="{FF2B5EF4-FFF2-40B4-BE49-F238E27FC236}">
                <a16:creationId xmlns:a16="http://schemas.microsoft.com/office/drawing/2014/main" id="{37D0A57B-F66E-4E1C-932D-8BA76A4E6845}"/>
              </a:ext>
            </a:extLst>
          </p:cNvPr>
          <p:cNvPicPr>
            <a:picLocks noChangeAspect="1"/>
          </p:cNvPicPr>
          <p:nvPr/>
        </p:nvPicPr>
        <p:blipFill>
          <a:blip r:embed="rId2"/>
          <a:stretch>
            <a:fillRect/>
          </a:stretch>
        </p:blipFill>
        <p:spPr>
          <a:xfrm>
            <a:off x="520021" y="3558301"/>
            <a:ext cx="3707934" cy="2621344"/>
          </a:xfrm>
          <a:prstGeom prst="rect">
            <a:avLst/>
          </a:prstGeom>
        </p:spPr>
      </p:pic>
      <p:sp>
        <p:nvSpPr>
          <p:cNvPr id="10" name="Titel 1">
            <a:extLst>
              <a:ext uri="{FF2B5EF4-FFF2-40B4-BE49-F238E27FC236}">
                <a16:creationId xmlns:a16="http://schemas.microsoft.com/office/drawing/2014/main" id="{31DB2B21-5709-4E64-9943-B48FB4F64AB5}"/>
              </a:ext>
            </a:extLst>
          </p:cNvPr>
          <p:cNvSpPr>
            <a:spLocks noGrp="1"/>
          </p:cNvSpPr>
          <p:nvPr>
            <p:ph type="title"/>
          </p:nvPr>
        </p:nvSpPr>
        <p:spPr>
          <a:xfrm>
            <a:off x="422565" y="416456"/>
            <a:ext cx="3327313" cy="338554"/>
          </a:xfrm>
        </p:spPr>
        <p:txBody>
          <a:bodyPr wrap="square">
            <a:spAutoFit/>
          </a:bodyPr>
          <a:lstStyle/>
          <a:p>
            <a:r>
              <a:rPr lang="en-US" sz="1600" dirty="0"/>
              <a:t>Operating details   HLI-RFQ</a:t>
            </a:r>
          </a:p>
        </p:txBody>
      </p:sp>
    </p:spTree>
    <p:extLst>
      <p:ext uri="{BB962C8B-B14F-4D97-AF65-F5344CB8AC3E}">
        <p14:creationId xmlns:p14="http://schemas.microsoft.com/office/powerpoint/2010/main" val="14076653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97E6350D-111B-4C0E-93F1-7C346F82DF76}"/>
              </a:ext>
            </a:extLst>
          </p:cNvPr>
          <p:cNvSpPr>
            <a:spLocks noGrp="1"/>
          </p:cNvSpPr>
          <p:nvPr>
            <p:ph type="ftr" sz="quarter" idx="3"/>
          </p:nvPr>
        </p:nvSpPr>
        <p:spPr/>
        <p:txBody>
          <a:bodyPr/>
          <a:lstStyle/>
          <a:p>
            <a:pPr algn="l"/>
            <a:r>
              <a:rPr lang="de-DE" dirty="0"/>
              <a:t>Wolfgang Vinzenz                           16.04.2019</a:t>
            </a:r>
          </a:p>
        </p:txBody>
      </p:sp>
      <p:sp>
        <p:nvSpPr>
          <p:cNvPr id="5" name="Foliennummernplatzhalter 4">
            <a:extLst>
              <a:ext uri="{FF2B5EF4-FFF2-40B4-BE49-F238E27FC236}">
                <a16:creationId xmlns:a16="http://schemas.microsoft.com/office/drawing/2014/main" id="{66D9DAAD-3C7B-4EBF-ACF1-67A786D698F3}"/>
              </a:ext>
            </a:extLst>
          </p:cNvPr>
          <p:cNvSpPr>
            <a:spLocks noGrp="1"/>
          </p:cNvSpPr>
          <p:nvPr>
            <p:ph type="sldNum" sz="quarter" idx="12"/>
          </p:nvPr>
        </p:nvSpPr>
        <p:spPr/>
        <p:txBody>
          <a:bodyPr/>
          <a:lstStyle/>
          <a:p>
            <a:fld id="{125CBDDA-5CCF-8748-8988-9DC6C8981774}" type="slidenum">
              <a:rPr lang="de-DE" smtClean="0"/>
              <a:t>11</a:t>
            </a:fld>
            <a:endParaRPr lang="de-DE"/>
          </a:p>
        </p:txBody>
      </p:sp>
      <p:sp>
        <p:nvSpPr>
          <p:cNvPr id="7" name="Textfeld 6">
            <a:extLst>
              <a:ext uri="{FF2B5EF4-FFF2-40B4-BE49-F238E27FC236}">
                <a16:creationId xmlns:a16="http://schemas.microsoft.com/office/drawing/2014/main" id="{082C1EB1-8750-4D5C-8FCA-7449331120ED}"/>
              </a:ext>
            </a:extLst>
          </p:cNvPr>
          <p:cNvSpPr txBox="1"/>
          <p:nvPr/>
        </p:nvSpPr>
        <p:spPr>
          <a:xfrm>
            <a:off x="443011" y="1374744"/>
            <a:ext cx="3587842" cy="338554"/>
          </a:xfrm>
          <a:prstGeom prst="rect">
            <a:avLst/>
          </a:prstGeom>
        </p:spPr>
        <p:txBody>
          <a:bodyPr vert="horz" wrap="none" lIns="91440" tIns="45720" rIns="91440" bIns="45720" rtlCol="0" anchor="t">
            <a:spAutoFit/>
          </a:bodyPr>
          <a:lstStyle/>
          <a:p>
            <a:pPr algn="l"/>
            <a:r>
              <a:rPr lang="de-DE" sz="1600" dirty="0"/>
              <a:t>IH-type RFQ    1999  140 kV  300 kW</a:t>
            </a:r>
          </a:p>
        </p:txBody>
      </p:sp>
      <p:pic>
        <p:nvPicPr>
          <p:cNvPr id="8" name="Grafik 7">
            <a:extLst>
              <a:ext uri="{FF2B5EF4-FFF2-40B4-BE49-F238E27FC236}">
                <a16:creationId xmlns:a16="http://schemas.microsoft.com/office/drawing/2014/main" id="{F1075089-67A8-42B5-8066-0E02E907B734}"/>
              </a:ext>
            </a:extLst>
          </p:cNvPr>
          <p:cNvPicPr>
            <a:picLocks noChangeAspect="1"/>
          </p:cNvPicPr>
          <p:nvPr/>
        </p:nvPicPr>
        <p:blipFill>
          <a:blip r:embed="rId2"/>
          <a:stretch>
            <a:fillRect/>
          </a:stretch>
        </p:blipFill>
        <p:spPr>
          <a:xfrm>
            <a:off x="239380" y="1759802"/>
            <a:ext cx="5061356" cy="3796017"/>
          </a:xfrm>
          <a:prstGeom prst="rect">
            <a:avLst/>
          </a:prstGeom>
        </p:spPr>
      </p:pic>
      <p:pic>
        <p:nvPicPr>
          <p:cNvPr id="9" name="Grafik 8">
            <a:extLst>
              <a:ext uri="{FF2B5EF4-FFF2-40B4-BE49-F238E27FC236}">
                <a16:creationId xmlns:a16="http://schemas.microsoft.com/office/drawing/2014/main" id="{5CAE84ED-FDBE-43DE-9B31-4420E41AA9F0}"/>
              </a:ext>
            </a:extLst>
          </p:cNvPr>
          <p:cNvPicPr>
            <a:picLocks noChangeAspect="1"/>
          </p:cNvPicPr>
          <p:nvPr/>
        </p:nvPicPr>
        <p:blipFill>
          <a:blip r:embed="rId3"/>
          <a:stretch>
            <a:fillRect/>
          </a:stretch>
        </p:blipFill>
        <p:spPr>
          <a:xfrm>
            <a:off x="5494129" y="1759802"/>
            <a:ext cx="3258829" cy="2444122"/>
          </a:xfrm>
          <a:prstGeom prst="rect">
            <a:avLst/>
          </a:prstGeom>
        </p:spPr>
      </p:pic>
      <p:sp>
        <p:nvSpPr>
          <p:cNvPr id="10" name="Titel 1">
            <a:extLst>
              <a:ext uri="{FF2B5EF4-FFF2-40B4-BE49-F238E27FC236}">
                <a16:creationId xmlns:a16="http://schemas.microsoft.com/office/drawing/2014/main" id="{82B20BB3-4DDF-4E0F-8CD0-15C864E9FB4F}"/>
              </a:ext>
            </a:extLst>
          </p:cNvPr>
          <p:cNvSpPr>
            <a:spLocks noGrp="1"/>
          </p:cNvSpPr>
          <p:nvPr>
            <p:ph type="title"/>
          </p:nvPr>
        </p:nvSpPr>
        <p:spPr>
          <a:xfrm>
            <a:off x="422565" y="416456"/>
            <a:ext cx="3327313" cy="338554"/>
          </a:xfrm>
        </p:spPr>
        <p:txBody>
          <a:bodyPr wrap="square">
            <a:spAutoFit/>
          </a:bodyPr>
          <a:lstStyle/>
          <a:p>
            <a:r>
              <a:rPr lang="en-US" sz="1600" dirty="0"/>
              <a:t>Operating details   HSI-IH-RFQ</a:t>
            </a:r>
          </a:p>
        </p:txBody>
      </p:sp>
      <p:grpSp>
        <p:nvGrpSpPr>
          <p:cNvPr id="11" name="Gruppieren 10">
            <a:extLst>
              <a:ext uri="{FF2B5EF4-FFF2-40B4-BE49-F238E27FC236}">
                <a16:creationId xmlns:a16="http://schemas.microsoft.com/office/drawing/2014/main" id="{5682F36F-DAEF-4450-9514-DD8FE372C65E}"/>
              </a:ext>
            </a:extLst>
          </p:cNvPr>
          <p:cNvGrpSpPr/>
          <p:nvPr/>
        </p:nvGrpSpPr>
        <p:grpSpPr>
          <a:xfrm>
            <a:off x="5494129" y="4785173"/>
            <a:ext cx="3332119" cy="1627389"/>
            <a:chOff x="5537366" y="4835847"/>
            <a:chExt cx="3288882" cy="1576715"/>
          </a:xfrm>
        </p:grpSpPr>
        <p:pic>
          <p:nvPicPr>
            <p:cNvPr id="3" name="Grafik 2">
              <a:extLst>
                <a:ext uri="{FF2B5EF4-FFF2-40B4-BE49-F238E27FC236}">
                  <a16:creationId xmlns:a16="http://schemas.microsoft.com/office/drawing/2014/main" id="{4EE51E78-C1D0-4099-8CA5-662E509AAD9E}"/>
                </a:ext>
              </a:extLst>
            </p:cNvPr>
            <p:cNvPicPr>
              <a:picLocks noChangeAspect="1"/>
            </p:cNvPicPr>
            <p:nvPr/>
          </p:nvPicPr>
          <p:blipFill>
            <a:blip r:embed="rId4"/>
            <a:stretch>
              <a:fillRect/>
            </a:stretch>
          </p:blipFill>
          <p:spPr>
            <a:xfrm>
              <a:off x="5537366" y="4835847"/>
              <a:ext cx="3220468" cy="1539786"/>
            </a:xfrm>
            <a:prstGeom prst="rect">
              <a:avLst/>
            </a:prstGeom>
          </p:spPr>
        </p:pic>
        <p:sp>
          <p:nvSpPr>
            <p:cNvPr id="6" name="Textfeld 5">
              <a:extLst>
                <a:ext uri="{FF2B5EF4-FFF2-40B4-BE49-F238E27FC236}">
                  <a16:creationId xmlns:a16="http://schemas.microsoft.com/office/drawing/2014/main" id="{1FCD3258-114B-42CA-8F12-61987FC4C6F4}"/>
                </a:ext>
              </a:extLst>
            </p:cNvPr>
            <p:cNvSpPr txBox="1"/>
            <p:nvPr/>
          </p:nvSpPr>
          <p:spPr>
            <a:xfrm>
              <a:off x="8112591" y="6197118"/>
              <a:ext cx="713657" cy="215444"/>
            </a:xfrm>
            <a:prstGeom prst="rect">
              <a:avLst/>
            </a:prstGeom>
          </p:spPr>
          <p:txBody>
            <a:bodyPr vert="horz" wrap="none" lIns="91440" tIns="45720" rIns="91440" bIns="45720" rtlCol="0" anchor="t">
              <a:spAutoFit/>
            </a:bodyPr>
            <a:lstStyle/>
            <a:p>
              <a:pPr algn="l"/>
              <a:r>
                <a:rPr lang="de-DE" sz="800" dirty="0">
                  <a:solidFill>
                    <a:srgbClr val="FFFF00"/>
                  </a:solidFill>
                </a:rPr>
                <a:t>Quelle: dpa</a:t>
              </a:r>
            </a:p>
          </p:txBody>
        </p:sp>
      </p:grpSp>
    </p:spTree>
    <p:extLst>
      <p:ext uri="{BB962C8B-B14F-4D97-AF65-F5344CB8AC3E}">
        <p14:creationId xmlns:p14="http://schemas.microsoft.com/office/powerpoint/2010/main" val="2790870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97E6350D-111B-4C0E-93F1-7C346F82DF76}"/>
              </a:ext>
            </a:extLst>
          </p:cNvPr>
          <p:cNvSpPr>
            <a:spLocks noGrp="1"/>
          </p:cNvSpPr>
          <p:nvPr>
            <p:ph type="ftr" sz="quarter" idx="3"/>
          </p:nvPr>
        </p:nvSpPr>
        <p:spPr/>
        <p:txBody>
          <a:bodyPr/>
          <a:lstStyle/>
          <a:p>
            <a:pPr algn="l"/>
            <a:r>
              <a:rPr lang="de-DE" dirty="0"/>
              <a:t>Wolfgang Vinzenz                           16.04.2019</a:t>
            </a:r>
          </a:p>
        </p:txBody>
      </p:sp>
      <p:sp>
        <p:nvSpPr>
          <p:cNvPr id="5" name="Foliennummernplatzhalter 4">
            <a:extLst>
              <a:ext uri="{FF2B5EF4-FFF2-40B4-BE49-F238E27FC236}">
                <a16:creationId xmlns:a16="http://schemas.microsoft.com/office/drawing/2014/main" id="{66D9DAAD-3C7B-4EBF-ACF1-67A786D698F3}"/>
              </a:ext>
            </a:extLst>
          </p:cNvPr>
          <p:cNvSpPr>
            <a:spLocks noGrp="1"/>
          </p:cNvSpPr>
          <p:nvPr>
            <p:ph type="sldNum" sz="quarter" idx="12"/>
          </p:nvPr>
        </p:nvSpPr>
        <p:spPr/>
        <p:txBody>
          <a:bodyPr/>
          <a:lstStyle/>
          <a:p>
            <a:fld id="{125CBDDA-5CCF-8748-8988-9DC6C8981774}" type="slidenum">
              <a:rPr lang="de-DE" smtClean="0"/>
              <a:t>12</a:t>
            </a:fld>
            <a:endParaRPr lang="de-DE"/>
          </a:p>
        </p:txBody>
      </p:sp>
      <p:sp>
        <p:nvSpPr>
          <p:cNvPr id="7" name="Textfeld 6">
            <a:extLst>
              <a:ext uri="{FF2B5EF4-FFF2-40B4-BE49-F238E27FC236}">
                <a16:creationId xmlns:a16="http://schemas.microsoft.com/office/drawing/2014/main" id="{135B5AE1-FC0F-43C1-9DE2-6254EECE4E54}"/>
              </a:ext>
            </a:extLst>
          </p:cNvPr>
          <p:cNvSpPr txBox="1"/>
          <p:nvPr/>
        </p:nvSpPr>
        <p:spPr>
          <a:xfrm>
            <a:off x="443011" y="1374744"/>
            <a:ext cx="3587842" cy="338554"/>
          </a:xfrm>
          <a:prstGeom prst="rect">
            <a:avLst/>
          </a:prstGeom>
        </p:spPr>
        <p:txBody>
          <a:bodyPr vert="horz" wrap="none" lIns="91440" tIns="45720" rIns="91440" bIns="45720" rtlCol="0" anchor="t">
            <a:spAutoFit/>
          </a:bodyPr>
          <a:lstStyle/>
          <a:p>
            <a:pPr algn="l"/>
            <a:r>
              <a:rPr lang="de-DE" sz="1600" dirty="0"/>
              <a:t>IH-type RFQ    1999  140 kV  300 kW</a:t>
            </a:r>
          </a:p>
        </p:txBody>
      </p:sp>
      <p:grpSp>
        <p:nvGrpSpPr>
          <p:cNvPr id="8" name="Gruppieren 7">
            <a:extLst>
              <a:ext uri="{FF2B5EF4-FFF2-40B4-BE49-F238E27FC236}">
                <a16:creationId xmlns:a16="http://schemas.microsoft.com/office/drawing/2014/main" id="{BDA7B2F7-A54E-4D29-A10B-1C80D24A428E}"/>
              </a:ext>
            </a:extLst>
          </p:cNvPr>
          <p:cNvGrpSpPr/>
          <p:nvPr/>
        </p:nvGrpSpPr>
        <p:grpSpPr>
          <a:xfrm>
            <a:off x="4572000" y="2131777"/>
            <a:ext cx="4262760" cy="3704726"/>
            <a:chOff x="4572000" y="2131777"/>
            <a:chExt cx="4262760" cy="3704726"/>
          </a:xfrm>
        </p:grpSpPr>
        <p:graphicFrame>
          <p:nvGraphicFramePr>
            <p:cNvPr id="9" name="Objekt 16">
              <a:extLst>
                <a:ext uri="{FF2B5EF4-FFF2-40B4-BE49-F238E27FC236}">
                  <a16:creationId xmlns:a16="http://schemas.microsoft.com/office/drawing/2014/main" id="{E0029140-04B9-4259-910E-D3296DBE4B39}"/>
                </a:ext>
              </a:extLst>
            </p:cNvPr>
            <p:cNvGraphicFramePr>
              <a:graphicFrameLocks noChangeAspect="1"/>
            </p:cNvGraphicFramePr>
            <p:nvPr>
              <p:extLst>
                <p:ext uri="{D42A27DB-BD31-4B8C-83A1-F6EECF244321}">
                  <p14:modId xmlns:p14="http://schemas.microsoft.com/office/powerpoint/2010/main" val="4167145904"/>
                </p:ext>
              </p:extLst>
            </p:nvPr>
          </p:nvGraphicFramePr>
          <p:xfrm>
            <a:off x="4572000" y="2131777"/>
            <a:ext cx="4262760" cy="3704726"/>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feld 9">
              <a:extLst>
                <a:ext uri="{FF2B5EF4-FFF2-40B4-BE49-F238E27FC236}">
                  <a16:creationId xmlns:a16="http://schemas.microsoft.com/office/drawing/2014/main" id="{3E94735D-CEF5-4680-8474-D26109162C73}"/>
                </a:ext>
              </a:extLst>
            </p:cNvPr>
            <p:cNvSpPr txBox="1"/>
            <p:nvPr/>
          </p:nvSpPr>
          <p:spPr>
            <a:xfrm>
              <a:off x="5524357" y="2498482"/>
              <a:ext cx="2077813" cy="261610"/>
            </a:xfrm>
            <a:prstGeom prst="rect">
              <a:avLst/>
            </a:prstGeom>
          </p:spPr>
          <p:txBody>
            <a:bodyPr vert="horz" wrap="none" lIns="91440" tIns="45720" rIns="91440" bIns="45720" rtlCol="0" anchor="t">
              <a:spAutoFit/>
            </a:bodyPr>
            <a:lstStyle/>
            <a:p>
              <a:pPr algn="l"/>
              <a:r>
                <a:rPr lang="en-US" sz="1100" dirty="0"/>
                <a:t>Measurements from Nov 1999</a:t>
              </a:r>
            </a:p>
          </p:txBody>
        </p:sp>
      </p:grpSp>
      <p:grpSp>
        <p:nvGrpSpPr>
          <p:cNvPr id="11" name="Gruppieren 10">
            <a:extLst>
              <a:ext uri="{FF2B5EF4-FFF2-40B4-BE49-F238E27FC236}">
                <a16:creationId xmlns:a16="http://schemas.microsoft.com/office/drawing/2014/main" id="{EFC975AA-32E7-4350-8146-3543BDF135D2}"/>
              </a:ext>
            </a:extLst>
          </p:cNvPr>
          <p:cNvGrpSpPr/>
          <p:nvPr/>
        </p:nvGrpSpPr>
        <p:grpSpPr>
          <a:xfrm>
            <a:off x="133085" y="2172749"/>
            <a:ext cx="4631862" cy="3753620"/>
            <a:chOff x="133085" y="1991577"/>
            <a:chExt cx="4691451" cy="3934792"/>
          </a:xfrm>
        </p:grpSpPr>
        <p:graphicFrame>
          <p:nvGraphicFramePr>
            <p:cNvPr id="12" name="Objekt 1">
              <a:extLst>
                <a:ext uri="{FF2B5EF4-FFF2-40B4-BE49-F238E27FC236}">
                  <a16:creationId xmlns:a16="http://schemas.microsoft.com/office/drawing/2014/main" id="{1EE0268A-0488-4205-B20F-F84ED4156730}"/>
                </a:ext>
              </a:extLst>
            </p:cNvPr>
            <p:cNvGraphicFramePr>
              <a:graphicFrameLocks noChangeAspect="1"/>
            </p:cNvGraphicFramePr>
            <p:nvPr>
              <p:extLst>
                <p:ext uri="{D42A27DB-BD31-4B8C-83A1-F6EECF244321}">
                  <p14:modId xmlns:p14="http://schemas.microsoft.com/office/powerpoint/2010/main" val="2034373184"/>
                </p:ext>
              </p:extLst>
            </p:nvPr>
          </p:nvGraphicFramePr>
          <p:xfrm>
            <a:off x="133085" y="1991577"/>
            <a:ext cx="4691451" cy="3934792"/>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feld 12">
              <a:extLst>
                <a:ext uri="{FF2B5EF4-FFF2-40B4-BE49-F238E27FC236}">
                  <a16:creationId xmlns:a16="http://schemas.microsoft.com/office/drawing/2014/main" id="{42DE8443-64B1-4078-B441-7280D5DBF031}"/>
                </a:ext>
              </a:extLst>
            </p:cNvPr>
            <p:cNvSpPr txBox="1"/>
            <p:nvPr/>
          </p:nvSpPr>
          <p:spPr>
            <a:xfrm>
              <a:off x="729842" y="2333032"/>
              <a:ext cx="2077813" cy="261610"/>
            </a:xfrm>
            <a:prstGeom prst="rect">
              <a:avLst/>
            </a:prstGeom>
          </p:spPr>
          <p:txBody>
            <a:bodyPr vert="horz" wrap="none" lIns="91440" tIns="45720" rIns="91440" bIns="45720" rtlCol="0" anchor="t">
              <a:spAutoFit/>
            </a:bodyPr>
            <a:lstStyle/>
            <a:p>
              <a:pPr algn="l"/>
              <a:r>
                <a:rPr lang="en-US" sz="1100" dirty="0"/>
                <a:t>Measurements from Aug 1999</a:t>
              </a:r>
            </a:p>
          </p:txBody>
        </p:sp>
        <p:sp>
          <p:nvSpPr>
            <p:cNvPr id="14" name="Textfeld 13">
              <a:extLst>
                <a:ext uri="{FF2B5EF4-FFF2-40B4-BE49-F238E27FC236}">
                  <a16:creationId xmlns:a16="http://schemas.microsoft.com/office/drawing/2014/main" id="{F2DD539E-8E41-47DB-A32E-019CE326B0B6}"/>
                </a:ext>
              </a:extLst>
            </p:cNvPr>
            <p:cNvSpPr txBox="1"/>
            <p:nvPr/>
          </p:nvSpPr>
          <p:spPr>
            <a:xfrm>
              <a:off x="2807655" y="2924563"/>
              <a:ext cx="490840" cy="276999"/>
            </a:xfrm>
            <a:prstGeom prst="rect">
              <a:avLst/>
            </a:prstGeom>
          </p:spPr>
          <p:txBody>
            <a:bodyPr vert="horz" wrap="none" lIns="91440" tIns="45720" rIns="91440" bIns="45720" rtlCol="0" anchor="t">
              <a:spAutoFit/>
            </a:bodyPr>
            <a:lstStyle/>
            <a:p>
              <a:pPr algn="l"/>
              <a:r>
                <a:rPr lang="en-US" sz="1200" dirty="0" err="1">
                  <a:solidFill>
                    <a:srgbClr val="FF00FF"/>
                  </a:solidFill>
                </a:rPr>
                <a:t>P</a:t>
              </a:r>
              <a:r>
                <a:rPr lang="en-US" sz="1200" baseline="-25000" dirty="0" err="1">
                  <a:solidFill>
                    <a:srgbClr val="FF00FF"/>
                  </a:solidFill>
                </a:rPr>
                <a:t>fwd</a:t>
              </a:r>
              <a:r>
                <a:rPr lang="en-US" sz="1200" dirty="0">
                  <a:solidFill>
                    <a:srgbClr val="FF00FF"/>
                  </a:solidFill>
                </a:rPr>
                <a:t> </a:t>
              </a:r>
            </a:p>
          </p:txBody>
        </p:sp>
        <p:sp>
          <p:nvSpPr>
            <p:cNvPr id="15" name="Textfeld 14">
              <a:extLst>
                <a:ext uri="{FF2B5EF4-FFF2-40B4-BE49-F238E27FC236}">
                  <a16:creationId xmlns:a16="http://schemas.microsoft.com/office/drawing/2014/main" id="{87502600-751B-4BA4-B63D-24EEF7ACED32}"/>
                </a:ext>
              </a:extLst>
            </p:cNvPr>
            <p:cNvSpPr txBox="1"/>
            <p:nvPr/>
          </p:nvSpPr>
          <p:spPr>
            <a:xfrm>
              <a:off x="3315588" y="4804171"/>
              <a:ext cx="473206" cy="276999"/>
            </a:xfrm>
            <a:prstGeom prst="rect">
              <a:avLst/>
            </a:prstGeom>
          </p:spPr>
          <p:txBody>
            <a:bodyPr vert="horz" wrap="none" lIns="91440" tIns="45720" rIns="91440" bIns="45720" rtlCol="0" anchor="t">
              <a:spAutoFit/>
            </a:bodyPr>
            <a:lstStyle/>
            <a:p>
              <a:pPr algn="l"/>
              <a:r>
                <a:rPr lang="en-US" sz="1200" dirty="0" err="1">
                  <a:solidFill>
                    <a:srgbClr val="FF0000"/>
                  </a:solidFill>
                </a:rPr>
                <a:t>P</a:t>
              </a:r>
              <a:r>
                <a:rPr lang="en-US" sz="1200" baseline="-25000" dirty="0" err="1">
                  <a:solidFill>
                    <a:srgbClr val="FF0000"/>
                  </a:solidFill>
                </a:rPr>
                <a:t>refl</a:t>
              </a:r>
              <a:r>
                <a:rPr lang="en-US" sz="1200" dirty="0">
                  <a:solidFill>
                    <a:srgbClr val="FF0000"/>
                  </a:solidFill>
                </a:rPr>
                <a:t> </a:t>
              </a:r>
            </a:p>
          </p:txBody>
        </p:sp>
        <p:sp>
          <p:nvSpPr>
            <p:cNvPr id="16" name="Textfeld 15">
              <a:extLst>
                <a:ext uri="{FF2B5EF4-FFF2-40B4-BE49-F238E27FC236}">
                  <a16:creationId xmlns:a16="http://schemas.microsoft.com/office/drawing/2014/main" id="{0C9C4DBB-F3AA-44CD-BB90-8F57654B2EE1}"/>
                </a:ext>
              </a:extLst>
            </p:cNvPr>
            <p:cNvSpPr txBox="1"/>
            <p:nvPr/>
          </p:nvSpPr>
          <p:spPr>
            <a:xfrm>
              <a:off x="3195642" y="3989363"/>
              <a:ext cx="713096" cy="290369"/>
            </a:xfrm>
            <a:prstGeom prst="rect">
              <a:avLst/>
            </a:prstGeom>
          </p:spPr>
          <p:txBody>
            <a:bodyPr vert="horz" wrap="none" lIns="91440" tIns="45720" rIns="91440" bIns="45720" rtlCol="0" anchor="t">
              <a:spAutoFit/>
            </a:bodyPr>
            <a:lstStyle/>
            <a:p>
              <a:pPr algn="l"/>
              <a:r>
                <a:rPr lang="en-US" sz="1200" dirty="0" err="1">
                  <a:solidFill>
                    <a:schemeClr val="tx1">
                      <a:lumMod val="50000"/>
                      <a:lumOff val="50000"/>
                    </a:schemeClr>
                  </a:solidFill>
                </a:rPr>
                <a:t>Theorie</a:t>
              </a:r>
              <a:endParaRPr lang="en-US" sz="1200" dirty="0">
                <a:solidFill>
                  <a:schemeClr val="tx1">
                    <a:lumMod val="50000"/>
                    <a:lumOff val="50000"/>
                  </a:schemeClr>
                </a:solidFill>
              </a:endParaRPr>
            </a:p>
          </p:txBody>
        </p:sp>
      </p:grpSp>
      <p:sp>
        <p:nvSpPr>
          <p:cNvPr id="17" name="Titel 1">
            <a:extLst>
              <a:ext uri="{FF2B5EF4-FFF2-40B4-BE49-F238E27FC236}">
                <a16:creationId xmlns:a16="http://schemas.microsoft.com/office/drawing/2014/main" id="{BDB982C2-8AC2-4158-9E82-5A280293FCEB}"/>
              </a:ext>
            </a:extLst>
          </p:cNvPr>
          <p:cNvSpPr>
            <a:spLocks noGrp="1"/>
          </p:cNvSpPr>
          <p:nvPr>
            <p:ph type="title"/>
          </p:nvPr>
        </p:nvSpPr>
        <p:spPr>
          <a:xfrm>
            <a:off x="422565" y="416456"/>
            <a:ext cx="3327313" cy="338554"/>
          </a:xfrm>
        </p:spPr>
        <p:txBody>
          <a:bodyPr wrap="square">
            <a:spAutoFit/>
          </a:bodyPr>
          <a:lstStyle/>
          <a:p>
            <a:r>
              <a:rPr lang="en-US" sz="1600" dirty="0"/>
              <a:t>Operating details   HSI-IH-RFQ</a:t>
            </a:r>
          </a:p>
        </p:txBody>
      </p:sp>
    </p:spTree>
    <p:extLst>
      <p:ext uri="{BB962C8B-B14F-4D97-AF65-F5344CB8AC3E}">
        <p14:creationId xmlns:p14="http://schemas.microsoft.com/office/powerpoint/2010/main" val="11765024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97E6350D-111B-4C0E-93F1-7C346F82DF76}"/>
              </a:ext>
            </a:extLst>
          </p:cNvPr>
          <p:cNvSpPr>
            <a:spLocks noGrp="1"/>
          </p:cNvSpPr>
          <p:nvPr>
            <p:ph type="ftr" sz="quarter" idx="3"/>
          </p:nvPr>
        </p:nvSpPr>
        <p:spPr/>
        <p:txBody>
          <a:bodyPr/>
          <a:lstStyle/>
          <a:p>
            <a:pPr algn="l"/>
            <a:r>
              <a:rPr lang="de-DE" dirty="0"/>
              <a:t>Wolfgang Vinzenz                           16.04.2019</a:t>
            </a:r>
          </a:p>
        </p:txBody>
      </p:sp>
      <p:sp>
        <p:nvSpPr>
          <p:cNvPr id="5" name="Foliennummernplatzhalter 4">
            <a:extLst>
              <a:ext uri="{FF2B5EF4-FFF2-40B4-BE49-F238E27FC236}">
                <a16:creationId xmlns:a16="http://schemas.microsoft.com/office/drawing/2014/main" id="{66D9DAAD-3C7B-4EBF-ACF1-67A786D698F3}"/>
              </a:ext>
            </a:extLst>
          </p:cNvPr>
          <p:cNvSpPr>
            <a:spLocks noGrp="1"/>
          </p:cNvSpPr>
          <p:nvPr>
            <p:ph type="sldNum" sz="quarter" idx="12"/>
          </p:nvPr>
        </p:nvSpPr>
        <p:spPr/>
        <p:txBody>
          <a:bodyPr/>
          <a:lstStyle/>
          <a:p>
            <a:fld id="{125CBDDA-5CCF-8748-8988-9DC6C8981774}" type="slidenum">
              <a:rPr lang="de-DE" smtClean="0"/>
              <a:t>13</a:t>
            </a:fld>
            <a:endParaRPr lang="de-DE"/>
          </a:p>
        </p:txBody>
      </p:sp>
      <p:sp>
        <p:nvSpPr>
          <p:cNvPr id="7" name="Textfeld 6">
            <a:extLst>
              <a:ext uri="{FF2B5EF4-FFF2-40B4-BE49-F238E27FC236}">
                <a16:creationId xmlns:a16="http://schemas.microsoft.com/office/drawing/2014/main" id="{CFEAA1A7-3200-493F-B30B-F6E693A822B5}"/>
              </a:ext>
            </a:extLst>
          </p:cNvPr>
          <p:cNvSpPr txBox="1"/>
          <p:nvPr/>
        </p:nvSpPr>
        <p:spPr>
          <a:xfrm>
            <a:off x="443011" y="1374744"/>
            <a:ext cx="2138727" cy="338554"/>
          </a:xfrm>
          <a:prstGeom prst="rect">
            <a:avLst/>
          </a:prstGeom>
        </p:spPr>
        <p:txBody>
          <a:bodyPr vert="horz" wrap="none" lIns="91440" tIns="45720" rIns="91440" bIns="45720" rtlCol="0" anchor="t">
            <a:spAutoFit/>
          </a:bodyPr>
          <a:lstStyle/>
          <a:p>
            <a:pPr algn="l"/>
            <a:r>
              <a:rPr lang="de-DE" sz="1600" dirty="0"/>
              <a:t>IH-type RFQ    2009  </a:t>
            </a:r>
          </a:p>
        </p:txBody>
      </p:sp>
      <p:graphicFrame>
        <p:nvGraphicFramePr>
          <p:cNvPr id="8" name="Diagramm 7">
            <a:extLst>
              <a:ext uri="{FF2B5EF4-FFF2-40B4-BE49-F238E27FC236}">
                <a16:creationId xmlns:a16="http://schemas.microsoft.com/office/drawing/2014/main" id="{B3B57A6F-72CE-4BEE-A260-AD4A4F0C6FFF}"/>
              </a:ext>
            </a:extLst>
          </p:cNvPr>
          <p:cNvGraphicFramePr>
            <a:graphicFrameLocks noGrp="1"/>
          </p:cNvGraphicFramePr>
          <p:nvPr>
            <p:extLst>
              <p:ext uri="{D42A27DB-BD31-4B8C-83A1-F6EECF244321}">
                <p14:modId xmlns:p14="http://schemas.microsoft.com/office/powerpoint/2010/main" val="2049654780"/>
              </p:ext>
            </p:extLst>
          </p:nvPr>
        </p:nvGraphicFramePr>
        <p:xfrm>
          <a:off x="319347" y="1715241"/>
          <a:ext cx="8077957" cy="4241671"/>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feld 8">
            <a:extLst>
              <a:ext uri="{FF2B5EF4-FFF2-40B4-BE49-F238E27FC236}">
                <a16:creationId xmlns:a16="http://schemas.microsoft.com/office/drawing/2014/main" id="{F18C1E64-87C2-49F8-AA19-D248D1F6E4E1}"/>
              </a:ext>
            </a:extLst>
          </p:cNvPr>
          <p:cNvSpPr txBox="1"/>
          <p:nvPr/>
        </p:nvSpPr>
        <p:spPr>
          <a:xfrm>
            <a:off x="4630334" y="3295841"/>
            <a:ext cx="1534842" cy="261610"/>
          </a:xfrm>
          <a:prstGeom prst="rect">
            <a:avLst/>
          </a:prstGeom>
          <a:solidFill>
            <a:schemeClr val="bg1">
              <a:lumMod val="85000"/>
            </a:schemeClr>
          </a:solidFill>
        </p:spPr>
        <p:txBody>
          <a:bodyPr wrap="square" rIns="36000" rtlCol="0">
            <a:spAutoFit/>
          </a:bodyPr>
          <a:lstStyle/>
          <a:p>
            <a:r>
              <a:rPr lang="en-US" sz="1100" dirty="0"/>
              <a:t>What is the Reason ?</a:t>
            </a:r>
          </a:p>
        </p:txBody>
      </p:sp>
      <p:cxnSp>
        <p:nvCxnSpPr>
          <p:cNvPr id="10" name="Gerade Verbindung mit Pfeil 9">
            <a:extLst>
              <a:ext uri="{FF2B5EF4-FFF2-40B4-BE49-F238E27FC236}">
                <a16:creationId xmlns:a16="http://schemas.microsoft.com/office/drawing/2014/main" id="{BB67B282-954C-41F8-BCD1-F2ECE8EFC6E4}"/>
              </a:ext>
            </a:extLst>
          </p:cNvPr>
          <p:cNvCxnSpPr/>
          <p:nvPr/>
        </p:nvCxnSpPr>
        <p:spPr>
          <a:xfrm>
            <a:off x="7065548" y="3265242"/>
            <a:ext cx="0" cy="369332"/>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11" name="Gruppieren 10">
            <a:extLst>
              <a:ext uri="{FF2B5EF4-FFF2-40B4-BE49-F238E27FC236}">
                <a16:creationId xmlns:a16="http://schemas.microsoft.com/office/drawing/2014/main" id="{B38315CF-B685-49EA-923D-CA57C814478E}"/>
              </a:ext>
            </a:extLst>
          </p:cNvPr>
          <p:cNvGrpSpPr/>
          <p:nvPr/>
        </p:nvGrpSpPr>
        <p:grpSpPr>
          <a:xfrm>
            <a:off x="7056039" y="1544021"/>
            <a:ext cx="1281402" cy="461665"/>
            <a:chOff x="5460009" y="6006589"/>
            <a:chExt cx="1281402" cy="461665"/>
          </a:xfrm>
        </p:grpSpPr>
        <p:cxnSp>
          <p:nvCxnSpPr>
            <p:cNvPr id="12" name="Gerade Verbindung mit Pfeil 11">
              <a:extLst>
                <a:ext uri="{FF2B5EF4-FFF2-40B4-BE49-F238E27FC236}">
                  <a16:creationId xmlns:a16="http://schemas.microsoft.com/office/drawing/2014/main" id="{6A0B3033-C125-410F-90E3-60134840D8C1}"/>
                </a:ext>
              </a:extLst>
            </p:cNvPr>
            <p:cNvCxnSpPr/>
            <p:nvPr/>
          </p:nvCxnSpPr>
          <p:spPr>
            <a:xfrm>
              <a:off x="5460009" y="6052755"/>
              <a:ext cx="0" cy="369332"/>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feld 12">
              <a:extLst>
                <a:ext uri="{FF2B5EF4-FFF2-40B4-BE49-F238E27FC236}">
                  <a16:creationId xmlns:a16="http://schemas.microsoft.com/office/drawing/2014/main" id="{3CB7D225-C71B-49AA-9DD0-836DE7446721}"/>
                </a:ext>
              </a:extLst>
            </p:cNvPr>
            <p:cNvSpPr txBox="1"/>
            <p:nvPr/>
          </p:nvSpPr>
          <p:spPr>
            <a:xfrm>
              <a:off x="5530699" y="6006589"/>
              <a:ext cx="1210712" cy="461665"/>
            </a:xfrm>
            <a:prstGeom prst="rect">
              <a:avLst/>
            </a:prstGeom>
            <a:noFill/>
          </p:spPr>
          <p:txBody>
            <a:bodyPr wrap="none" lIns="36000" rtlCol="0">
              <a:spAutoFit/>
            </a:bodyPr>
            <a:lstStyle/>
            <a:p>
              <a:r>
                <a:rPr lang="en-US" sz="800" dirty="0"/>
                <a:t>reached by special tuning</a:t>
              </a:r>
            </a:p>
            <a:p>
              <a:r>
                <a:rPr lang="en-US" sz="800" dirty="0"/>
                <a:t>see Note Plechov/Vinzenz</a:t>
              </a:r>
            </a:p>
            <a:p>
              <a:r>
                <a:rPr lang="en-US" sz="800" dirty="0"/>
                <a:t>27.11.2015</a:t>
              </a:r>
            </a:p>
          </p:txBody>
        </p:sp>
      </p:grpSp>
      <p:sp>
        <p:nvSpPr>
          <p:cNvPr id="14" name="Pfeil: nach links und rechts 13">
            <a:extLst>
              <a:ext uri="{FF2B5EF4-FFF2-40B4-BE49-F238E27FC236}">
                <a16:creationId xmlns:a16="http://schemas.microsoft.com/office/drawing/2014/main" id="{8C44A34D-E05B-477E-A05E-594DA6F8928E}"/>
              </a:ext>
            </a:extLst>
          </p:cNvPr>
          <p:cNvSpPr/>
          <p:nvPr/>
        </p:nvSpPr>
        <p:spPr>
          <a:xfrm>
            <a:off x="4306097" y="3562159"/>
            <a:ext cx="2610993" cy="228601"/>
          </a:xfrm>
          <a:prstGeom prst="leftRightArrow">
            <a:avLst/>
          </a:prstGeom>
          <a:gradFill flip="none" rotWithShape="1">
            <a:gsLst>
              <a:gs pos="84972">
                <a:srgbClr val="FFFF00"/>
              </a:gs>
              <a:gs pos="0">
                <a:srgbClr val="FFC000"/>
              </a:gs>
              <a:gs pos="48000">
                <a:schemeClr val="accent4">
                  <a:lumMod val="97000"/>
                  <a:lumOff val="3000"/>
                </a:schemeClr>
              </a:gs>
              <a:gs pos="100000">
                <a:schemeClr val="accent4">
                  <a:lumMod val="60000"/>
                  <a:lumOff val="40000"/>
                </a:schemeClr>
              </a:gs>
            </a:gsLst>
            <a:lin ang="0" scaled="1"/>
            <a:tileRect/>
          </a:gra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Bogen 14">
            <a:extLst>
              <a:ext uri="{FF2B5EF4-FFF2-40B4-BE49-F238E27FC236}">
                <a16:creationId xmlns:a16="http://schemas.microsoft.com/office/drawing/2014/main" id="{2F53F362-8CBB-461A-A459-A1B4752D252F}"/>
              </a:ext>
            </a:extLst>
          </p:cNvPr>
          <p:cNvSpPr/>
          <p:nvPr/>
        </p:nvSpPr>
        <p:spPr>
          <a:xfrm rot="4833849">
            <a:off x="5283397" y="2264109"/>
            <a:ext cx="1505849" cy="3110139"/>
          </a:xfrm>
          <a:prstGeom prst="arc">
            <a:avLst>
              <a:gd name="adj1" fmla="val 16430928"/>
              <a:gd name="adj2" fmla="val 19976978"/>
            </a:avLst>
          </a:prstGeom>
          <a:noFill/>
          <a:ln w="50800">
            <a:solidFill>
              <a:schemeClr val="bg1">
                <a:lumMod val="50000"/>
              </a:schemeClr>
            </a:solidFill>
            <a:headEnd type="triangle" w="lg" len="lg"/>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6" name="Textfeld 15">
            <a:extLst>
              <a:ext uri="{FF2B5EF4-FFF2-40B4-BE49-F238E27FC236}">
                <a16:creationId xmlns:a16="http://schemas.microsoft.com/office/drawing/2014/main" id="{C9EF8DA4-6357-4C66-A86C-D6C519866E94}"/>
              </a:ext>
            </a:extLst>
          </p:cNvPr>
          <p:cNvSpPr txBox="1"/>
          <p:nvPr/>
        </p:nvSpPr>
        <p:spPr>
          <a:xfrm>
            <a:off x="6434163" y="4470968"/>
            <a:ext cx="1548822" cy="400110"/>
          </a:xfrm>
          <a:prstGeom prst="rect">
            <a:avLst/>
          </a:prstGeom>
          <a:noFill/>
        </p:spPr>
        <p:txBody>
          <a:bodyPr wrap="none" rtlCol="0">
            <a:spAutoFit/>
          </a:bodyPr>
          <a:lstStyle/>
          <a:p>
            <a:r>
              <a:rPr lang="en-US" sz="1000" dirty="0"/>
              <a:t>accepted, understood ?,</a:t>
            </a:r>
          </a:p>
          <a:p>
            <a:r>
              <a:rPr lang="en-US" sz="1000" dirty="0"/>
              <a:t>‘dark current’ ?</a:t>
            </a:r>
          </a:p>
        </p:txBody>
      </p:sp>
      <p:grpSp>
        <p:nvGrpSpPr>
          <p:cNvPr id="17" name="Gruppieren 16">
            <a:extLst>
              <a:ext uri="{FF2B5EF4-FFF2-40B4-BE49-F238E27FC236}">
                <a16:creationId xmlns:a16="http://schemas.microsoft.com/office/drawing/2014/main" id="{94865EBF-AE66-49F1-A6CF-B6F95877274E}"/>
              </a:ext>
            </a:extLst>
          </p:cNvPr>
          <p:cNvGrpSpPr/>
          <p:nvPr/>
        </p:nvGrpSpPr>
        <p:grpSpPr>
          <a:xfrm>
            <a:off x="1368440" y="4076569"/>
            <a:ext cx="3299350" cy="1072657"/>
            <a:chOff x="1368440" y="4076569"/>
            <a:chExt cx="3299350" cy="1072657"/>
          </a:xfrm>
        </p:grpSpPr>
        <p:sp>
          <p:nvSpPr>
            <p:cNvPr id="18" name="Textfeld 16">
              <a:extLst>
                <a:ext uri="{FF2B5EF4-FFF2-40B4-BE49-F238E27FC236}">
                  <a16:creationId xmlns:a16="http://schemas.microsoft.com/office/drawing/2014/main" id="{A08FCB1B-FDE3-4DB2-B44B-77F3376DE39F}"/>
                </a:ext>
              </a:extLst>
            </p:cNvPr>
            <p:cNvSpPr txBox="1"/>
            <p:nvPr/>
          </p:nvSpPr>
          <p:spPr>
            <a:xfrm>
              <a:off x="1368440" y="4076569"/>
              <a:ext cx="1757460" cy="318924"/>
            </a:xfrm>
            <a:prstGeom prst="rect">
              <a:avLst/>
            </a:prstGeom>
            <a:solidFill>
              <a:srgbClr val="EAEAEA"/>
            </a:solidFill>
            <a:ln>
              <a:solidFill>
                <a:schemeClr val="tx1"/>
              </a:solidFill>
            </a:ln>
          </p:spPr>
          <p:txBody>
            <a:bodyPr wrap="none" lIns="36000" tIns="36000" rIns="36000" bIns="3600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800" dirty="0"/>
                <a:t>540 kW Fwd – 45 kW Refl. – 230 kW</a:t>
              </a:r>
            </a:p>
            <a:p>
              <a:pPr algn="ctr"/>
              <a:r>
                <a:rPr lang="en-US" sz="800" dirty="0"/>
                <a:t>= 265 kW hidden power</a:t>
              </a:r>
            </a:p>
          </p:txBody>
        </p:sp>
        <p:sp>
          <p:nvSpPr>
            <p:cNvPr id="19" name="Textfeld 18">
              <a:extLst>
                <a:ext uri="{FF2B5EF4-FFF2-40B4-BE49-F238E27FC236}">
                  <a16:creationId xmlns:a16="http://schemas.microsoft.com/office/drawing/2014/main" id="{DF6B6CA8-7970-4047-8BCD-CFAE8F786965}"/>
                </a:ext>
              </a:extLst>
            </p:cNvPr>
            <p:cNvSpPr txBox="1"/>
            <p:nvPr/>
          </p:nvSpPr>
          <p:spPr>
            <a:xfrm>
              <a:off x="3947883" y="4223017"/>
              <a:ext cx="719907" cy="318924"/>
            </a:xfrm>
            <a:prstGeom prst="rect">
              <a:avLst/>
            </a:prstGeom>
            <a:solidFill>
              <a:srgbClr val="EAEAEA"/>
            </a:solidFill>
            <a:ln>
              <a:solidFill>
                <a:schemeClr val="tx1"/>
              </a:solidFill>
            </a:ln>
          </p:spPr>
          <p:txBody>
            <a:bodyPr wrap="square" lIns="36000" tIns="36000" rIns="36000" bIns="36000" rtlCol="0">
              <a:spAutoFit/>
            </a:bodyPr>
            <a:lstStyle/>
            <a:p>
              <a:pPr algn="ctr"/>
              <a:r>
                <a:rPr lang="en-US" sz="800" dirty="0"/>
                <a:t>265 kW</a:t>
              </a:r>
            </a:p>
            <a:p>
              <a:pPr algn="ctr"/>
              <a:r>
                <a:rPr lang="en-US" sz="800" dirty="0"/>
                <a:t>(-45 kW incl.)</a:t>
              </a:r>
            </a:p>
          </p:txBody>
        </p:sp>
        <p:sp>
          <p:nvSpPr>
            <p:cNvPr id="20" name="Textfeld 19">
              <a:extLst>
                <a:ext uri="{FF2B5EF4-FFF2-40B4-BE49-F238E27FC236}">
                  <a16:creationId xmlns:a16="http://schemas.microsoft.com/office/drawing/2014/main" id="{5CF66BF8-AB97-4702-9B89-F5E1F710FA2A}"/>
                </a:ext>
              </a:extLst>
            </p:cNvPr>
            <p:cNvSpPr txBox="1"/>
            <p:nvPr/>
          </p:nvSpPr>
          <p:spPr>
            <a:xfrm>
              <a:off x="3941706" y="4812217"/>
              <a:ext cx="422158" cy="195814"/>
            </a:xfrm>
            <a:prstGeom prst="rect">
              <a:avLst/>
            </a:prstGeom>
            <a:solidFill>
              <a:srgbClr val="EAEAEA"/>
            </a:solidFill>
            <a:ln w="9525">
              <a:solidFill>
                <a:schemeClr val="tx1"/>
              </a:solidFill>
            </a:ln>
          </p:spPr>
          <p:txBody>
            <a:bodyPr wrap="none" lIns="36000" tIns="36000" rIns="36000" bIns="36000" rtlCol="0">
              <a:spAutoFit/>
            </a:bodyPr>
            <a:lstStyle/>
            <a:p>
              <a:pPr algn="ctr"/>
              <a:r>
                <a:rPr lang="en-US" sz="800" dirty="0"/>
                <a:t>230 kW</a:t>
              </a:r>
            </a:p>
          </p:txBody>
        </p:sp>
        <p:cxnSp>
          <p:nvCxnSpPr>
            <p:cNvPr id="21" name="Gerade Verbindung mit Pfeil 20">
              <a:extLst>
                <a:ext uri="{FF2B5EF4-FFF2-40B4-BE49-F238E27FC236}">
                  <a16:creationId xmlns:a16="http://schemas.microsoft.com/office/drawing/2014/main" id="{F49BB895-8E8B-465C-AB08-B5752A349274}"/>
                </a:ext>
              </a:extLst>
            </p:cNvPr>
            <p:cNvCxnSpPr>
              <a:cxnSpLocks/>
            </p:cNvCxnSpPr>
            <p:nvPr/>
          </p:nvCxnSpPr>
          <p:spPr>
            <a:xfrm>
              <a:off x="3894021" y="4671023"/>
              <a:ext cx="0" cy="478203"/>
            </a:xfrm>
            <a:prstGeom prst="straightConnector1">
              <a:avLst/>
            </a:prstGeom>
            <a:ln>
              <a:solidFill>
                <a:schemeClr val="tx1"/>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22" name="Gerade Verbindung mit Pfeil 21">
              <a:extLst>
                <a:ext uri="{FF2B5EF4-FFF2-40B4-BE49-F238E27FC236}">
                  <a16:creationId xmlns:a16="http://schemas.microsoft.com/office/drawing/2014/main" id="{5E500DB6-9820-4DC6-BB74-0F8D27CFEF2A}"/>
                </a:ext>
              </a:extLst>
            </p:cNvPr>
            <p:cNvCxnSpPr>
              <a:cxnSpLocks/>
            </p:cNvCxnSpPr>
            <p:nvPr/>
          </p:nvCxnSpPr>
          <p:spPr>
            <a:xfrm>
              <a:off x="3892492" y="4076569"/>
              <a:ext cx="1529" cy="594454"/>
            </a:xfrm>
            <a:prstGeom prst="straightConnector1">
              <a:avLst/>
            </a:prstGeom>
            <a:ln>
              <a:solidFill>
                <a:schemeClr val="tx1"/>
              </a:solidFill>
              <a:headEnd type="triangle"/>
              <a:tailEnd type="triangle"/>
            </a:ln>
            <a:effectLst/>
          </p:spPr>
          <p:style>
            <a:lnRef idx="2">
              <a:schemeClr val="accent1"/>
            </a:lnRef>
            <a:fillRef idx="0">
              <a:schemeClr val="accent1"/>
            </a:fillRef>
            <a:effectRef idx="1">
              <a:schemeClr val="accent1"/>
            </a:effectRef>
            <a:fontRef idx="minor">
              <a:schemeClr val="tx1"/>
            </a:fontRef>
          </p:style>
        </p:cxnSp>
      </p:grpSp>
      <p:sp>
        <p:nvSpPr>
          <p:cNvPr id="23" name="Titel 1">
            <a:extLst>
              <a:ext uri="{FF2B5EF4-FFF2-40B4-BE49-F238E27FC236}">
                <a16:creationId xmlns:a16="http://schemas.microsoft.com/office/drawing/2014/main" id="{5C809CE0-52C2-4FA0-A1E3-6C27FC4354CE}"/>
              </a:ext>
            </a:extLst>
          </p:cNvPr>
          <p:cNvSpPr>
            <a:spLocks noGrp="1"/>
          </p:cNvSpPr>
          <p:nvPr>
            <p:ph type="title"/>
          </p:nvPr>
        </p:nvSpPr>
        <p:spPr>
          <a:xfrm>
            <a:off x="422565" y="416456"/>
            <a:ext cx="3327313" cy="338554"/>
          </a:xfrm>
        </p:spPr>
        <p:txBody>
          <a:bodyPr wrap="square">
            <a:spAutoFit/>
          </a:bodyPr>
          <a:lstStyle/>
          <a:p>
            <a:r>
              <a:rPr lang="en-US" sz="1600" dirty="0"/>
              <a:t>Operating details   HSI-IH-RFQ</a:t>
            </a:r>
          </a:p>
        </p:txBody>
      </p:sp>
    </p:spTree>
    <p:extLst>
      <p:ext uri="{BB962C8B-B14F-4D97-AF65-F5344CB8AC3E}">
        <p14:creationId xmlns:p14="http://schemas.microsoft.com/office/powerpoint/2010/main" val="2880699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P spid="15" grpId="0" animBg="1"/>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97E6350D-111B-4C0E-93F1-7C346F82DF76}"/>
              </a:ext>
            </a:extLst>
          </p:cNvPr>
          <p:cNvSpPr>
            <a:spLocks noGrp="1"/>
          </p:cNvSpPr>
          <p:nvPr>
            <p:ph type="ftr" sz="quarter" idx="3"/>
          </p:nvPr>
        </p:nvSpPr>
        <p:spPr/>
        <p:txBody>
          <a:bodyPr/>
          <a:lstStyle/>
          <a:p>
            <a:pPr algn="l"/>
            <a:r>
              <a:rPr lang="de-DE" dirty="0"/>
              <a:t>Wolfgang Vinzenz                           16.04.2019</a:t>
            </a:r>
          </a:p>
        </p:txBody>
      </p:sp>
      <p:sp>
        <p:nvSpPr>
          <p:cNvPr id="5" name="Foliennummernplatzhalter 4">
            <a:extLst>
              <a:ext uri="{FF2B5EF4-FFF2-40B4-BE49-F238E27FC236}">
                <a16:creationId xmlns:a16="http://schemas.microsoft.com/office/drawing/2014/main" id="{66D9DAAD-3C7B-4EBF-ACF1-67A786D698F3}"/>
              </a:ext>
            </a:extLst>
          </p:cNvPr>
          <p:cNvSpPr>
            <a:spLocks noGrp="1"/>
          </p:cNvSpPr>
          <p:nvPr>
            <p:ph type="sldNum" sz="quarter" idx="12"/>
          </p:nvPr>
        </p:nvSpPr>
        <p:spPr/>
        <p:txBody>
          <a:bodyPr/>
          <a:lstStyle/>
          <a:p>
            <a:fld id="{125CBDDA-5CCF-8748-8988-9DC6C8981774}" type="slidenum">
              <a:rPr lang="de-DE" smtClean="0"/>
              <a:t>14</a:t>
            </a:fld>
            <a:endParaRPr lang="de-DE"/>
          </a:p>
        </p:txBody>
      </p:sp>
      <p:sp>
        <p:nvSpPr>
          <p:cNvPr id="6" name="Textfeld 5">
            <a:extLst>
              <a:ext uri="{FF2B5EF4-FFF2-40B4-BE49-F238E27FC236}">
                <a16:creationId xmlns:a16="http://schemas.microsoft.com/office/drawing/2014/main" id="{BA55185B-B684-4D32-B09D-7A0DFAE4A897}"/>
              </a:ext>
            </a:extLst>
          </p:cNvPr>
          <p:cNvSpPr txBox="1"/>
          <p:nvPr/>
        </p:nvSpPr>
        <p:spPr>
          <a:xfrm>
            <a:off x="422565" y="1431530"/>
            <a:ext cx="6970593" cy="400110"/>
          </a:xfrm>
          <a:prstGeom prst="rect">
            <a:avLst/>
          </a:prstGeom>
          <a:noFill/>
        </p:spPr>
        <p:txBody>
          <a:bodyPr wrap="square" rtlCol="0">
            <a:spAutoFit/>
          </a:bodyPr>
          <a:lstStyle/>
          <a:p>
            <a:r>
              <a:rPr lang="en-US" sz="2000" dirty="0"/>
              <a:t>Logic and straight forward test configuration</a:t>
            </a:r>
          </a:p>
        </p:txBody>
      </p:sp>
      <p:sp>
        <p:nvSpPr>
          <p:cNvPr id="7" name="Textfeld 6">
            <a:extLst>
              <a:ext uri="{FF2B5EF4-FFF2-40B4-BE49-F238E27FC236}">
                <a16:creationId xmlns:a16="http://schemas.microsoft.com/office/drawing/2014/main" id="{32DCDF94-7F1B-4E9B-908A-F199E1C8A438}"/>
              </a:ext>
            </a:extLst>
          </p:cNvPr>
          <p:cNvSpPr txBox="1"/>
          <p:nvPr/>
        </p:nvSpPr>
        <p:spPr>
          <a:xfrm>
            <a:off x="572293" y="2351356"/>
            <a:ext cx="4081143" cy="2462213"/>
          </a:xfrm>
          <a:prstGeom prst="rect">
            <a:avLst/>
          </a:prstGeom>
          <a:noFill/>
        </p:spPr>
        <p:txBody>
          <a:bodyPr wrap="square" rtlCol="0">
            <a:spAutoFit/>
          </a:bodyPr>
          <a:lstStyle/>
          <a:p>
            <a:pPr marL="285750" indent="-285750">
              <a:buFont typeface="Arial" panose="020B0604020202020204" pitchFamily="34" charset="0"/>
              <a:buChar char="•"/>
            </a:pPr>
            <a:r>
              <a:rPr lang="en-US" sz="1600" dirty="0"/>
              <a:t>For a check of its proper function the RFQ amplifier has been connected to IH1.</a:t>
            </a:r>
          </a:p>
          <a:p>
            <a:r>
              <a:rPr lang="en-US" sz="1000" dirty="0"/>
              <a:t>          (by Plechov/Schreiber)</a:t>
            </a:r>
          </a:p>
          <a:p>
            <a:endParaRPr lang="en-US" sz="1600" dirty="0"/>
          </a:p>
          <a:p>
            <a:pPr marL="285750" indent="-285750">
              <a:buFont typeface="Arial" panose="020B0604020202020204" pitchFamily="34" charset="0"/>
              <a:buChar char="•"/>
            </a:pPr>
            <a:r>
              <a:rPr lang="en-US" sz="1600" dirty="0"/>
              <a:t>Without any problem a power level</a:t>
            </a:r>
          </a:p>
          <a:p>
            <a:r>
              <a:rPr lang="en-US" sz="1600" dirty="0"/>
              <a:t>     up to 1,2 MW pulse could be reached.</a:t>
            </a:r>
          </a:p>
          <a:p>
            <a:endParaRPr lang="en-US" sz="1600" dirty="0"/>
          </a:p>
          <a:p>
            <a:pPr marL="285750" indent="-285750">
              <a:buFont typeface="Arial" panose="020B0604020202020204" pitchFamily="34" charset="0"/>
              <a:buChar char="•"/>
            </a:pPr>
            <a:r>
              <a:rPr lang="en-US" sz="1600" dirty="0"/>
              <a:t>No difference to the operation of the IH1 cavity by it’s standard amplifier.</a:t>
            </a:r>
          </a:p>
        </p:txBody>
      </p:sp>
      <p:grpSp>
        <p:nvGrpSpPr>
          <p:cNvPr id="8" name="Gruppieren 7">
            <a:extLst>
              <a:ext uri="{FF2B5EF4-FFF2-40B4-BE49-F238E27FC236}">
                <a16:creationId xmlns:a16="http://schemas.microsoft.com/office/drawing/2014/main" id="{A51BAEB0-51A7-4E17-9F80-5C68A9FDF10B}"/>
              </a:ext>
            </a:extLst>
          </p:cNvPr>
          <p:cNvGrpSpPr/>
          <p:nvPr/>
        </p:nvGrpSpPr>
        <p:grpSpPr>
          <a:xfrm>
            <a:off x="4714614" y="2072572"/>
            <a:ext cx="4186106" cy="3744525"/>
            <a:chOff x="4377678" y="1329078"/>
            <a:chExt cx="4160544" cy="4488019"/>
          </a:xfrm>
        </p:grpSpPr>
        <p:grpSp>
          <p:nvGrpSpPr>
            <p:cNvPr id="9" name="Gruppieren 8">
              <a:extLst>
                <a:ext uri="{FF2B5EF4-FFF2-40B4-BE49-F238E27FC236}">
                  <a16:creationId xmlns:a16="http://schemas.microsoft.com/office/drawing/2014/main" id="{7C52A162-7ADD-4940-9563-3B493E889FEB}"/>
                </a:ext>
              </a:extLst>
            </p:cNvPr>
            <p:cNvGrpSpPr/>
            <p:nvPr/>
          </p:nvGrpSpPr>
          <p:grpSpPr>
            <a:xfrm>
              <a:off x="4394585" y="1619076"/>
              <a:ext cx="1157681" cy="662716"/>
              <a:chOff x="1971413" y="1778466"/>
              <a:chExt cx="1157681" cy="662716"/>
            </a:xfrm>
          </p:grpSpPr>
          <p:sp>
            <p:nvSpPr>
              <p:cNvPr id="40" name="Rechteck 39">
                <a:extLst>
                  <a:ext uri="{FF2B5EF4-FFF2-40B4-BE49-F238E27FC236}">
                    <a16:creationId xmlns:a16="http://schemas.microsoft.com/office/drawing/2014/main" id="{FAF7D252-D9EF-4B05-9CA9-E58D9029D6E4}"/>
                  </a:ext>
                </a:extLst>
              </p:cNvPr>
              <p:cNvSpPr/>
              <p:nvPr/>
            </p:nvSpPr>
            <p:spPr>
              <a:xfrm>
                <a:off x="1971413" y="1778466"/>
                <a:ext cx="1157681" cy="662716"/>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a:p>
            </p:txBody>
          </p:sp>
          <p:sp>
            <p:nvSpPr>
              <p:cNvPr id="41" name="Textfeld 40">
                <a:extLst>
                  <a:ext uri="{FF2B5EF4-FFF2-40B4-BE49-F238E27FC236}">
                    <a16:creationId xmlns:a16="http://schemas.microsoft.com/office/drawing/2014/main" id="{19C9C7C2-33D9-4545-BFC7-957A9A0279D4}"/>
                  </a:ext>
                </a:extLst>
              </p:cNvPr>
              <p:cNvSpPr txBox="1"/>
              <p:nvPr/>
            </p:nvSpPr>
            <p:spPr>
              <a:xfrm>
                <a:off x="2073614" y="1808962"/>
                <a:ext cx="950901" cy="584775"/>
              </a:xfrm>
              <a:prstGeom prst="rect">
                <a:avLst/>
              </a:prstGeom>
              <a:noFill/>
            </p:spPr>
            <p:txBody>
              <a:bodyPr wrap="none" rtlCol="0">
                <a:spAutoFit/>
              </a:bodyPr>
              <a:lstStyle/>
              <a:p>
                <a:r>
                  <a:rPr lang="de-DE" sz="1600" dirty="0"/>
                  <a:t>RFQ RF</a:t>
                </a:r>
              </a:p>
              <a:p>
                <a:r>
                  <a:rPr lang="de-DE" sz="1600" dirty="0"/>
                  <a:t>Amplifier</a:t>
                </a:r>
              </a:p>
            </p:txBody>
          </p:sp>
        </p:grpSp>
        <p:grpSp>
          <p:nvGrpSpPr>
            <p:cNvPr id="10" name="Gruppieren 9">
              <a:extLst>
                <a:ext uri="{FF2B5EF4-FFF2-40B4-BE49-F238E27FC236}">
                  <a16:creationId xmlns:a16="http://schemas.microsoft.com/office/drawing/2014/main" id="{AFD735CB-9F69-445E-A0AC-7CC0831E0007}"/>
                </a:ext>
              </a:extLst>
            </p:cNvPr>
            <p:cNvGrpSpPr/>
            <p:nvPr/>
          </p:nvGrpSpPr>
          <p:grpSpPr>
            <a:xfrm>
              <a:off x="7860317" y="1622674"/>
              <a:ext cx="534801" cy="1350577"/>
              <a:chOff x="5403332" y="1652631"/>
              <a:chExt cx="534801" cy="1350577"/>
            </a:xfrm>
          </p:grpSpPr>
          <p:sp>
            <p:nvSpPr>
              <p:cNvPr id="38" name="Rechteck 37">
                <a:extLst>
                  <a:ext uri="{FF2B5EF4-FFF2-40B4-BE49-F238E27FC236}">
                    <a16:creationId xmlns:a16="http://schemas.microsoft.com/office/drawing/2014/main" id="{02A80DB4-1796-4317-A9DE-C680056EA477}"/>
                  </a:ext>
                </a:extLst>
              </p:cNvPr>
              <p:cNvSpPr/>
              <p:nvPr/>
            </p:nvSpPr>
            <p:spPr>
              <a:xfrm>
                <a:off x="5478243" y="1652631"/>
                <a:ext cx="459890" cy="135057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39" name="Textfeld 38">
                <a:extLst>
                  <a:ext uri="{FF2B5EF4-FFF2-40B4-BE49-F238E27FC236}">
                    <a16:creationId xmlns:a16="http://schemas.microsoft.com/office/drawing/2014/main" id="{FF0D6F88-2B6A-4B08-A810-0463306118D9}"/>
                  </a:ext>
                </a:extLst>
              </p:cNvPr>
              <p:cNvSpPr txBox="1"/>
              <p:nvPr/>
            </p:nvSpPr>
            <p:spPr>
              <a:xfrm>
                <a:off x="5403332" y="1678941"/>
                <a:ext cx="527517" cy="338555"/>
              </a:xfrm>
              <a:prstGeom prst="rect">
                <a:avLst/>
              </a:prstGeom>
              <a:noFill/>
            </p:spPr>
            <p:txBody>
              <a:bodyPr wrap="none" rtlCol="0">
                <a:spAutoFit/>
              </a:bodyPr>
              <a:lstStyle/>
              <a:p>
                <a:r>
                  <a:rPr lang="de-DE" sz="1600" dirty="0"/>
                  <a:t>RFQ</a:t>
                </a:r>
              </a:p>
            </p:txBody>
          </p:sp>
        </p:grpSp>
        <p:grpSp>
          <p:nvGrpSpPr>
            <p:cNvPr id="11" name="Gruppieren 10">
              <a:extLst>
                <a:ext uri="{FF2B5EF4-FFF2-40B4-BE49-F238E27FC236}">
                  <a16:creationId xmlns:a16="http://schemas.microsoft.com/office/drawing/2014/main" id="{6C8C5AD7-1E56-4C5E-A0D8-B85503A0D333}"/>
                </a:ext>
              </a:extLst>
            </p:cNvPr>
            <p:cNvGrpSpPr/>
            <p:nvPr/>
          </p:nvGrpSpPr>
          <p:grpSpPr>
            <a:xfrm>
              <a:off x="7792126" y="3921186"/>
              <a:ext cx="746096" cy="1895911"/>
              <a:chOff x="5368954" y="3565321"/>
              <a:chExt cx="746096" cy="1895911"/>
            </a:xfrm>
          </p:grpSpPr>
          <p:sp>
            <p:nvSpPr>
              <p:cNvPr id="36" name="Rechteck 35">
                <a:extLst>
                  <a:ext uri="{FF2B5EF4-FFF2-40B4-BE49-F238E27FC236}">
                    <a16:creationId xmlns:a16="http://schemas.microsoft.com/office/drawing/2014/main" id="{E8FE6E3F-A639-478F-BC77-19B885CF95D1}"/>
                  </a:ext>
                </a:extLst>
              </p:cNvPr>
              <p:cNvSpPr/>
              <p:nvPr/>
            </p:nvSpPr>
            <p:spPr>
              <a:xfrm>
                <a:off x="5368954" y="3565321"/>
                <a:ext cx="746096" cy="189591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de-DE"/>
              </a:p>
            </p:txBody>
          </p:sp>
          <p:sp>
            <p:nvSpPr>
              <p:cNvPr id="37" name="Textfeld 36">
                <a:extLst>
                  <a:ext uri="{FF2B5EF4-FFF2-40B4-BE49-F238E27FC236}">
                    <a16:creationId xmlns:a16="http://schemas.microsoft.com/office/drawing/2014/main" id="{F83C5934-B0FA-4CEF-8A60-706239C0AECA}"/>
                  </a:ext>
                </a:extLst>
              </p:cNvPr>
              <p:cNvSpPr txBox="1"/>
              <p:nvPr/>
            </p:nvSpPr>
            <p:spPr>
              <a:xfrm>
                <a:off x="5463719" y="3572517"/>
                <a:ext cx="556563" cy="369332"/>
              </a:xfrm>
              <a:prstGeom prst="rect">
                <a:avLst/>
              </a:prstGeom>
              <a:noFill/>
            </p:spPr>
            <p:txBody>
              <a:bodyPr wrap="none" rtlCol="0">
                <a:spAutoFit/>
              </a:bodyPr>
              <a:lstStyle/>
              <a:p>
                <a:r>
                  <a:rPr lang="de-DE" dirty="0"/>
                  <a:t>IH 1</a:t>
                </a:r>
              </a:p>
            </p:txBody>
          </p:sp>
        </p:grpSp>
        <p:cxnSp>
          <p:nvCxnSpPr>
            <p:cNvPr id="12" name="Gerader Verbinder 11">
              <a:extLst>
                <a:ext uri="{FF2B5EF4-FFF2-40B4-BE49-F238E27FC236}">
                  <a16:creationId xmlns:a16="http://schemas.microsoft.com/office/drawing/2014/main" id="{F5B0C406-3248-4352-8D1A-8BD762F659EF}"/>
                </a:ext>
              </a:extLst>
            </p:cNvPr>
            <p:cNvCxnSpPr>
              <a:cxnSpLocks/>
              <a:stCxn id="32" idx="3"/>
            </p:cNvCxnSpPr>
            <p:nvPr/>
          </p:nvCxnSpPr>
          <p:spPr>
            <a:xfrm>
              <a:off x="5243971" y="4239365"/>
              <a:ext cx="2548155"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3" name="Grafik 12">
              <a:extLst>
                <a:ext uri="{FF2B5EF4-FFF2-40B4-BE49-F238E27FC236}">
                  <a16:creationId xmlns:a16="http://schemas.microsoft.com/office/drawing/2014/main" id="{DE8E62F7-9513-4E14-AFD0-701F2BBD295E}"/>
                </a:ext>
              </a:extLst>
            </p:cNvPr>
            <p:cNvPicPr>
              <a:picLocks noChangeAspect="1"/>
            </p:cNvPicPr>
            <p:nvPr/>
          </p:nvPicPr>
          <p:blipFill rotWithShape="1">
            <a:blip r:embed="rId2">
              <a:extLst>
                <a:ext uri="{28A0092B-C50C-407E-A947-70E740481C1C}">
                  <a14:useLocalDpi xmlns:a14="http://schemas.microsoft.com/office/drawing/2010/main" val="0"/>
                </a:ext>
              </a:extLst>
            </a:blip>
            <a:srcRect l="51687" t="11581" r="14455" b="61877"/>
            <a:stretch/>
          </p:blipFill>
          <p:spPr>
            <a:xfrm>
              <a:off x="4403266" y="2600767"/>
              <a:ext cx="1157681" cy="511533"/>
            </a:xfrm>
            <a:prstGeom prst="rect">
              <a:avLst/>
            </a:prstGeom>
          </p:spPr>
        </p:pic>
        <p:grpSp>
          <p:nvGrpSpPr>
            <p:cNvPr id="14" name="Gruppieren 13">
              <a:extLst>
                <a:ext uri="{FF2B5EF4-FFF2-40B4-BE49-F238E27FC236}">
                  <a16:creationId xmlns:a16="http://schemas.microsoft.com/office/drawing/2014/main" id="{71E97D67-909D-4735-9881-69F41337DB91}"/>
                </a:ext>
              </a:extLst>
            </p:cNvPr>
            <p:cNvGrpSpPr/>
            <p:nvPr/>
          </p:nvGrpSpPr>
          <p:grpSpPr>
            <a:xfrm>
              <a:off x="4377678" y="4739789"/>
              <a:ext cx="1157681" cy="662716"/>
              <a:chOff x="1971413" y="1778466"/>
              <a:chExt cx="1157681" cy="662716"/>
            </a:xfrm>
          </p:grpSpPr>
          <p:sp>
            <p:nvSpPr>
              <p:cNvPr id="34" name="Rechteck 33">
                <a:extLst>
                  <a:ext uri="{FF2B5EF4-FFF2-40B4-BE49-F238E27FC236}">
                    <a16:creationId xmlns:a16="http://schemas.microsoft.com/office/drawing/2014/main" id="{F0DEBBE8-52F0-484C-BB36-74235CB8E6F5}"/>
                  </a:ext>
                </a:extLst>
              </p:cNvPr>
              <p:cNvSpPr/>
              <p:nvPr/>
            </p:nvSpPr>
            <p:spPr>
              <a:xfrm>
                <a:off x="1971413" y="1778466"/>
                <a:ext cx="1157681" cy="662716"/>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a:p>
            </p:txBody>
          </p:sp>
          <p:sp>
            <p:nvSpPr>
              <p:cNvPr id="35" name="Textfeld 34">
                <a:extLst>
                  <a:ext uri="{FF2B5EF4-FFF2-40B4-BE49-F238E27FC236}">
                    <a16:creationId xmlns:a16="http://schemas.microsoft.com/office/drawing/2014/main" id="{75061F72-0CA4-45EA-821D-633547C10BB5}"/>
                  </a:ext>
                </a:extLst>
              </p:cNvPr>
              <p:cNvSpPr txBox="1"/>
              <p:nvPr/>
            </p:nvSpPr>
            <p:spPr>
              <a:xfrm>
                <a:off x="2100390" y="1813816"/>
                <a:ext cx="950901" cy="584775"/>
              </a:xfrm>
              <a:prstGeom prst="rect">
                <a:avLst/>
              </a:prstGeom>
              <a:noFill/>
            </p:spPr>
            <p:txBody>
              <a:bodyPr wrap="none" rtlCol="0">
                <a:spAutoFit/>
              </a:bodyPr>
              <a:lstStyle/>
              <a:p>
                <a:r>
                  <a:rPr lang="de-DE" sz="1600" dirty="0"/>
                  <a:t>IH 1 RF</a:t>
                </a:r>
              </a:p>
              <a:p>
                <a:r>
                  <a:rPr lang="de-DE" sz="1600" dirty="0"/>
                  <a:t>Amplifier</a:t>
                </a:r>
              </a:p>
            </p:txBody>
          </p:sp>
        </p:grpSp>
        <p:cxnSp>
          <p:nvCxnSpPr>
            <p:cNvPr id="15" name="Gerader Verbinder 14">
              <a:extLst>
                <a:ext uri="{FF2B5EF4-FFF2-40B4-BE49-F238E27FC236}">
                  <a16:creationId xmlns:a16="http://schemas.microsoft.com/office/drawing/2014/main" id="{945413C3-A976-4D23-9796-560B81C52A44}"/>
                </a:ext>
              </a:extLst>
            </p:cNvPr>
            <p:cNvCxnSpPr>
              <a:cxnSpLocks/>
            </p:cNvCxnSpPr>
            <p:nvPr/>
          </p:nvCxnSpPr>
          <p:spPr>
            <a:xfrm>
              <a:off x="5547971" y="1928081"/>
              <a:ext cx="1909842" cy="6964"/>
            </a:xfrm>
            <a:prstGeom prst="line">
              <a:avLst/>
            </a:prstGeom>
            <a:ln w="222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Gerader Verbinder 15">
              <a:extLst>
                <a:ext uri="{FF2B5EF4-FFF2-40B4-BE49-F238E27FC236}">
                  <a16:creationId xmlns:a16="http://schemas.microsoft.com/office/drawing/2014/main" id="{3E8E83CB-483C-4803-8B6A-F1750AD75089}"/>
                </a:ext>
              </a:extLst>
            </p:cNvPr>
            <p:cNvCxnSpPr>
              <a:cxnSpLocks/>
            </p:cNvCxnSpPr>
            <p:nvPr/>
          </p:nvCxnSpPr>
          <p:spPr>
            <a:xfrm flipH="1">
              <a:off x="7440989" y="1937857"/>
              <a:ext cx="16825" cy="3133290"/>
            </a:xfrm>
            <a:prstGeom prst="line">
              <a:avLst/>
            </a:prstGeom>
            <a:ln w="222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Gerader Verbinder 16">
              <a:extLst>
                <a:ext uri="{FF2B5EF4-FFF2-40B4-BE49-F238E27FC236}">
                  <a16:creationId xmlns:a16="http://schemas.microsoft.com/office/drawing/2014/main" id="{E6A4ECF1-5B3C-4B34-BC07-1160AD517399}"/>
                </a:ext>
              </a:extLst>
            </p:cNvPr>
            <p:cNvCxnSpPr>
              <a:cxnSpLocks/>
            </p:cNvCxnSpPr>
            <p:nvPr/>
          </p:nvCxnSpPr>
          <p:spPr>
            <a:xfrm>
              <a:off x="7440989" y="5071147"/>
              <a:ext cx="341975" cy="1"/>
            </a:xfrm>
            <a:prstGeom prst="line">
              <a:avLst/>
            </a:prstGeom>
            <a:ln w="222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Gerader Verbinder 17">
              <a:extLst>
                <a:ext uri="{FF2B5EF4-FFF2-40B4-BE49-F238E27FC236}">
                  <a16:creationId xmlns:a16="http://schemas.microsoft.com/office/drawing/2014/main" id="{7BB36B88-6282-4165-88AC-81BA30862E12}"/>
                </a:ext>
              </a:extLst>
            </p:cNvPr>
            <p:cNvCxnSpPr>
              <a:cxnSpLocks/>
            </p:cNvCxnSpPr>
            <p:nvPr/>
          </p:nvCxnSpPr>
          <p:spPr>
            <a:xfrm flipV="1">
              <a:off x="5846649" y="1991073"/>
              <a:ext cx="100012" cy="11324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9" name="Gerader Verbinder 18">
              <a:extLst>
                <a:ext uri="{FF2B5EF4-FFF2-40B4-BE49-F238E27FC236}">
                  <a16:creationId xmlns:a16="http://schemas.microsoft.com/office/drawing/2014/main" id="{D635B573-E7D4-4336-B472-8E8ED3BE9D74}"/>
                </a:ext>
              </a:extLst>
            </p:cNvPr>
            <p:cNvCxnSpPr>
              <a:cxnSpLocks/>
            </p:cNvCxnSpPr>
            <p:nvPr/>
          </p:nvCxnSpPr>
          <p:spPr>
            <a:xfrm>
              <a:off x="5946661" y="1991505"/>
              <a:ext cx="404813"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0" name="Gerader Verbinder 19">
              <a:extLst>
                <a:ext uri="{FF2B5EF4-FFF2-40B4-BE49-F238E27FC236}">
                  <a16:creationId xmlns:a16="http://schemas.microsoft.com/office/drawing/2014/main" id="{3782E553-ECBC-4231-813F-36A3A7936D91}"/>
                </a:ext>
              </a:extLst>
            </p:cNvPr>
            <p:cNvCxnSpPr>
              <a:cxnSpLocks/>
            </p:cNvCxnSpPr>
            <p:nvPr/>
          </p:nvCxnSpPr>
          <p:spPr>
            <a:xfrm>
              <a:off x="6349165" y="1989667"/>
              <a:ext cx="98940" cy="10108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1" name="Gerader Verbinder 20">
              <a:extLst>
                <a:ext uri="{FF2B5EF4-FFF2-40B4-BE49-F238E27FC236}">
                  <a16:creationId xmlns:a16="http://schemas.microsoft.com/office/drawing/2014/main" id="{EEB83C5D-CDE9-4785-93EF-966EF632AB6A}"/>
                </a:ext>
              </a:extLst>
            </p:cNvPr>
            <p:cNvCxnSpPr>
              <a:cxnSpLocks/>
            </p:cNvCxnSpPr>
            <p:nvPr/>
          </p:nvCxnSpPr>
          <p:spPr>
            <a:xfrm flipH="1">
              <a:off x="5846648" y="2104322"/>
              <a:ext cx="1" cy="429328"/>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2" name="Gerader Verbinder 21">
              <a:extLst>
                <a:ext uri="{FF2B5EF4-FFF2-40B4-BE49-F238E27FC236}">
                  <a16:creationId xmlns:a16="http://schemas.microsoft.com/office/drawing/2014/main" id="{4F000E7C-AAD2-4903-9652-74CED7BA8488}"/>
                </a:ext>
              </a:extLst>
            </p:cNvPr>
            <p:cNvCxnSpPr/>
            <p:nvPr/>
          </p:nvCxnSpPr>
          <p:spPr>
            <a:xfrm flipH="1">
              <a:off x="4675073" y="2533650"/>
              <a:ext cx="1171575"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3" name="Gerader Verbinder 22">
              <a:extLst>
                <a:ext uri="{FF2B5EF4-FFF2-40B4-BE49-F238E27FC236}">
                  <a16:creationId xmlns:a16="http://schemas.microsoft.com/office/drawing/2014/main" id="{F369F0E6-8E41-4EC0-A2B1-0728400F168F}"/>
                </a:ext>
              </a:extLst>
            </p:cNvPr>
            <p:cNvCxnSpPr>
              <a:cxnSpLocks/>
            </p:cNvCxnSpPr>
            <p:nvPr/>
          </p:nvCxnSpPr>
          <p:spPr>
            <a:xfrm>
              <a:off x="4675074" y="2533650"/>
              <a:ext cx="0" cy="67117"/>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F4D818B1-0A44-4AC2-A6AA-39A716576AE9}"/>
                </a:ext>
              </a:extLst>
            </p:cNvPr>
            <p:cNvCxnSpPr/>
            <p:nvPr/>
          </p:nvCxnSpPr>
          <p:spPr>
            <a:xfrm>
              <a:off x="6448105" y="2090749"/>
              <a:ext cx="0" cy="107155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797F2282-3B21-41F5-A9CC-33C53D219562}"/>
                </a:ext>
              </a:extLst>
            </p:cNvPr>
            <p:cNvCxnSpPr>
              <a:cxnSpLocks/>
            </p:cNvCxnSpPr>
            <p:nvPr/>
          </p:nvCxnSpPr>
          <p:spPr>
            <a:xfrm flipH="1">
              <a:off x="5298343" y="3162300"/>
              <a:ext cx="1149762"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F63EB415-1F13-42B2-9374-FC2DF8179FD9}"/>
                </a:ext>
              </a:extLst>
            </p:cNvPr>
            <p:cNvCxnSpPr/>
            <p:nvPr/>
          </p:nvCxnSpPr>
          <p:spPr>
            <a:xfrm flipV="1">
              <a:off x="5298343" y="3112300"/>
              <a:ext cx="0" cy="500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7" name="Gerader Verbinder 26">
              <a:extLst>
                <a:ext uri="{FF2B5EF4-FFF2-40B4-BE49-F238E27FC236}">
                  <a16:creationId xmlns:a16="http://schemas.microsoft.com/office/drawing/2014/main" id="{669D7F77-4184-4E65-AC9A-2854EE15D741}"/>
                </a:ext>
              </a:extLst>
            </p:cNvPr>
            <p:cNvCxnSpPr>
              <a:cxnSpLocks/>
            </p:cNvCxnSpPr>
            <p:nvPr/>
          </p:nvCxnSpPr>
          <p:spPr>
            <a:xfrm>
              <a:off x="7457813" y="1935045"/>
              <a:ext cx="474874" cy="0"/>
            </a:xfrm>
            <a:prstGeom prst="line">
              <a:avLst/>
            </a:prstGeom>
            <a:ln w="1587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Gerader Verbinder 27">
              <a:extLst>
                <a:ext uri="{FF2B5EF4-FFF2-40B4-BE49-F238E27FC236}">
                  <a16:creationId xmlns:a16="http://schemas.microsoft.com/office/drawing/2014/main" id="{C0C244EA-549C-43C1-A594-C7581E7ACE90}"/>
                </a:ext>
              </a:extLst>
            </p:cNvPr>
            <p:cNvCxnSpPr>
              <a:cxnSpLocks/>
              <a:stCxn id="34" idx="3"/>
            </p:cNvCxnSpPr>
            <p:nvPr/>
          </p:nvCxnSpPr>
          <p:spPr>
            <a:xfrm>
              <a:off x="5535359" y="5071147"/>
              <a:ext cx="1905630" cy="0"/>
            </a:xfrm>
            <a:prstGeom prst="line">
              <a:avLst/>
            </a:prstGeom>
            <a:ln w="1587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29" name="Gruppieren 28">
              <a:extLst>
                <a:ext uri="{FF2B5EF4-FFF2-40B4-BE49-F238E27FC236}">
                  <a16:creationId xmlns:a16="http://schemas.microsoft.com/office/drawing/2014/main" id="{7AB542FF-41E9-4C93-905E-F31C4B279639}"/>
                </a:ext>
              </a:extLst>
            </p:cNvPr>
            <p:cNvGrpSpPr/>
            <p:nvPr/>
          </p:nvGrpSpPr>
          <p:grpSpPr>
            <a:xfrm>
              <a:off x="4379971" y="3897365"/>
              <a:ext cx="864000" cy="684000"/>
              <a:chOff x="4379971" y="3897365"/>
              <a:chExt cx="864000" cy="684000"/>
            </a:xfrm>
          </p:grpSpPr>
          <p:pic>
            <p:nvPicPr>
              <p:cNvPr id="32" name="Grafik 31">
                <a:extLst>
                  <a:ext uri="{FF2B5EF4-FFF2-40B4-BE49-F238E27FC236}">
                    <a16:creationId xmlns:a16="http://schemas.microsoft.com/office/drawing/2014/main" id="{3300C3DB-2F90-46F9-B8D1-8DBD98970458}"/>
                  </a:ext>
                </a:extLst>
              </p:cNvPr>
              <p:cNvPicPr>
                <a:picLocks noChangeAspect="1"/>
              </p:cNvPicPr>
              <p:nvPr/>
            </p:nvPicPr>
            <p:blipFill rotWithShape="1">
              <a:blip r:embed="rId3">
                <a:extLst>
                  <a:ext uri="{28A0092B-C50C-407E-A947-70E740481C1C}">
                    <a14:useLocalDpi xmlns:a14="http://schemas.microsoft.com/office/drawing/2010/main" val="0"/>
                  </a:ext>
                </a:extLst>
              </a:blip>
              <a:srcRect l="21985" t="25441" r="65873" b="21608"/>
              <a:stretch/>
            </p:blipFill>
            <p:spPr>
              <a:xfrm>
                <a:off x="4379971" y="3897365"/>
                <a:ext cx="864000" cy="684000"/>
              </a:xfrm>
              <a:prstGeom prst="rect">
                <a:avLst/>
              </a:prstGeom>
            </p:spPr>
          </p:pic>
          <p:pic>
            <p:nvPicPr>
              <p:cNvPr id="33" name="Grafik 32">
                <a:extLst>
                  <a:ext uri="{FF2B5EF4-FFF2-40B4-BE49-F238E27FC236}">
                    <a16:creationId xmlns:a16="http://schemas.microsoft.com/office/drawing/2014/main" id="{62D543D5-4E30-480A-A90B-20D3F2327D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69647" y="4149710"/>
                <a:ext cx="661445" cy="260568"/>
              </a:xfrm>
              <a:prstGeom prst="rect">
                <a:avLst/>
              </a:prstGeom>
            </p:spPr>
          </p:pic>
        </p:grpSp>
        <p:sp>
          <p:nvSpPr>
            <p:cNvPr id="30" name="Textfeld 29">
              <a:extLst>
                <a:ext uri="{FF2B5EF4-FFF2-40B4-BE49-F238E27FC236}">
                  <a16:creationId xmlns:a16="http://schemas.microsoft.com/office/drawing/2014/main" id="{DDB721E8-604C-4D55-B1BB-069C855663AD}"/>
                </a:ext>
              </a:extLst>
            </p:cNvPr>
            <p:cNvSpPr txBox="1"/>
            <p:nvPr/>
          </p:nvSpPr>
          <p:spPr>
            <a:xfrm>
              <a:off x="7521341" y="1329078"/>
              <a:ext cx="1016881" cy="276999"/>
            </a:xfrm>
            <a:prstGeom prst="rect">
              <a:avLst/>
            </a:prstGeom>
            <a:noFill/>
          </p:spPr>
          <p:txBody>
            <a:bodyPr wrap="none" rtlCol="0">
              <a:spAutoFit/>
            </a:bodyPr>
            <a:lstStyle/>
            <a:p>
              <a:r>
                <a:rPr lang="en-US" sz="1200" dirty="0"/>
                <a:t>disconnected</a:t>
              </a:r>
            </a:p>
          </p:txBody>
        </p:sp>
        <p:sp>
          <p:nvSpPr>
            <p:cNvPr id="31" name="Textfeld 30">
              <a:extLst>
                <a:ext uri="{FF2B5EF4-FFF2-40B4-BE49-F238E27FC236}">
                  <a16:creationId xmlns:a16="http://schemas.microsoft.com/office/drawing/2014/main" id="{040F57F6-0534-44CC-B3D6-3D871FE125D0}"/>
                </a:ext>
              </a:extLst>
            </p:cNvPr>
            <p:cNvSpPr txBox="1"/>
            <p:nvPr/>
          </p:nvSpPr>
          <p:spPr>
            <a:xfrm>
              <a:off x="5949509" y="4790528"/>
              <a:ext cx="1016881" cy="276999"/>
            </a:xfrm>
            <a:prstGeom prst="rect">
              <a:avLst/>
            </a:prstGeom>
            <a:noFill/>
          </p:spPr>
          <p:txBody>
            <a:bodyPr wrap="none" rtlCol="0">
              <a:spAutoFit/>
            </a:bodyPr>
            <a:lstStyle/>
            <a:p>
              <a:r>
                <a:rPr lang="en-US" sz="1200" dirty="0"/>
                <a:t>disconnected</a:t>
              </a:r>
            </a:p>
          </p:txBody>
        </p:sp>
      </p:grpSp>
      <p:sp>
        <p:nvSpPr>
          <p:cNvPr id="43" name="Titel 1">
            <a:extLst>
              <a:ext uri="{FF2B5EF4-FFF2-40B4-BE49-F238E27FC236}">
                <a16:creationId xmlns:a16="http://schemas.microsoft.com/office/drawing/2014/main" id="{CF9BC631-A210-4260-8761-C6EE1F55675C}"/>
              </a:ext>
            </a:extLst>
          </p:cNvPr>
          <p:cNvSpPr>
            <a:spLocks noGrp="1"/>
          </p:cNvSpPr>
          <p:nvPr>
            <p:ph type="title"/>
          </p:nvPr>
        </p:nvSpPr>
        <p:spPr>
          <a:xfrm>
            <a:off x="422565" y="416456"/>
            <a:ext cx="3327313" cy="338554"/>
          </a:xfrm>
        </p:spPr>
        <p:txBody>
          <a:bodyPr wrap="square">
            <a:spAutoFit/>
          </a:bodyPr>
          <a:lstStyle/>
          <a:p>
            <a:r>
              <a:rPr lang="en-US" sz="1600" dirty="0"/>
              <a:t>Operating details   HSI-IH-RFQ</a:t>
            </a:r>
          </a:p>
        </p:txBody>
      </p:sp>
    </p:spTree>
    <p:extLst>
      <p:ext uri="{BB962C8B-B14F-4D97-AF65-F5344CB8AC3E}">
        <p14:creationId xmlns:p14="http://schemas.microsoft.com/office/powerpoint/2010/main" val="19003430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97E6350D-111B-4C0E-93F1-7C346F82DF76}"/>
              </a:ext>
            </a:extLst>
          </p:cNvPr>
          <p:cNvSpPr>
            <a:spLocks noGrp="1"/>
          </p:cNvSpPr>
          <p:nvPr>
            <p:ph type="ftr" sz="quarter" idx="3"/>
          </p:nvPr>
        </p:nvSpPr>
        <p:spPr/>
        <p:txBody>
          <a:bodyPr/>
          <a:lstStyle/>
          <a:p>
            <a:pPr algn="l"/>
            <a:r>
              <a:rPr lang="de-DE" dirty="0"/>
              <a:t>Wolfgang Vinzenz                           16.04.2019</a:t>
            </a:r>
          </a:p>
        </p:txBody>
      </p:sp>
      <p:sp>
        <p:nvSpPr>
          <p:cNvPr id="5" name="Foliennummernplatzhalter 4">
            <a:extLst>
              <a:ext uri="{FF2B5EF4-FFF2-40B4-BE49-F238E27FC236}">
                <a16:creationId xmlns:a16="http://schemas.microsoft.com/office/drawing/2014/main" id="{66D9DAAD-3C7B-4EBF-ACF1-67A786D698F3}"/>
              </a:ext>
            </a:extLst>
          </p:cNvPr>
          <p:cNvSpPr>
            <a:spLocks noGrp="1"/>
          </p:cNvSpPr>
          <p:nvPr>
            <p:ph type="sldNum" sz="quarter" idx="12"/>
          </p:nvPr>
        </p:nvSpPr>
        <p:spPr/>
        <p:txBody>
          <a:bodyPr/>
          <a:lstStyle/>
          <a:p>
            <a:fld id="{125CBDDA-5CCF-8748-8988-9DC6C8981774}" type="slidenum">
              <a:rPr lang="de-DE" smtClean="0"/>
              <a:t>15</a:t>
            </a:fld>
            <a:endParaRPr lang="de-DE"/>
          </a:p>
        </p:txBody>
      </p:sp>
      <p:pic>
        <p:nvPicPr>
          <p:cNvPr id="7" name="Grafik 6">
            <a:extLst>
              <a:ext uri="{FF2B5EF4-FFF2-40B4-BE49-F238E27FC236}">
                <a16:creationId xmlns:a16="http://schemas.microsoft.com/office/drawing/2014/main" id="{2F50380E-E28E-43E4-970A-2B1A2DF1DE7D}"/>
              </a:ext>
            </a:extLst>
          </p:cNvPr>
          <p:cNvPicPr>
            <a:picLocks noChangeAspect="1"/>
          </p:cNvPicPr>
          <p:nvPr/>
        </p:nvPicPr>
        <p:blipFill rotWithShape="1">
          <a:blip r:embed="rId2">
            <a:extLst>
              <a:ext uri="{28A0092B-C50C-407E-A947-70E740481C1C}">
                <a14:useLocalDpi xmlns:a14="http://schemas.microsoft.com/office/drawing/2010/main" val="0"/>
              </a:ext>
            </a:extLst>
          </a:blip>
          <a:srcRect l="-2" t="17697" r="22836" b="7505"/>
          <a:stretch/>
        </p:blipFill>
        <p:spPr>
          <a:xfrm>
            <a:off x="329966" y="1096118"/>
            <a:ext cx="4504889" cy="2620190"/>
          </a:xfrm>
          <a:prstGeom prst="rect">
            <a:avLst/>
          </a:prstGeom>
        </p:spPr>
      </p:pic>
      <p:graphicFrame>
        <p:nvGraphicFramePr>
          <p:cNvPr id="8" name="Diagramm 7">
            <a:extLst>
              <a:ext uri="{FF2B5EF4-FFF2-40B4-BE49-F238E27FC236}">
                <a16:creationId xmlns:a16="http://schemas.microsoft.com/office/drawing/2014/main" id="{FA5EB437-BE35-4703-8118-B58C17EFC881}"/>
              </a:ext>
            </a:extLst>
          </p:cNvPr>
          <p:cNvGraphicFramePr>
            <a:graphicFrameLocks/>
          </p:cNvGraphicFramePr>
          <p:nvPr>
            <p:extLst>
              <p:ext uri="{D42A27DB-BD31-4B8C-83A1-F6EECF244321}">
                <p14:modId xmlns:p14="http://schemas.microsoft.com/office/powerpoint/2010/main" val="4029318237"/>
              </p:ext>
            </p:extLst>
          </p:nvPr>
        </p:nvGraphicFramePr>
        <p:xfrm>
          <a:off x="327170" y="3809855"/>
          <a:ext cx="4504889" cy="2563661"/>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feld 8">
            <a:extLst>
              <a:ext uri="{FF2B5EF4-FFF2-40B4-BE49-F238E27FC236}">
                <a16:creationId xmlns:a16="http://schemas.microsoft.com/office/drawing/2014/main" id="{32BC95DE-8412-4F77-AEB0-048EF16BBB38}"/>
              </a:ext>
            </a:extLst>
          </p:cNvPr>
          <p:cNvSpPr txBox="1"/>
          <p:nvPr/>
        </p:nvSpPr>
        <p:spPr>
          <a:xfrm>
            <a:off x="5121888" y="1888172"/>
            <a:ext cx="3215553" cy="1092607"/>
          </a:xfrm>
          <a:prstGeom prst="rect">
            <a:avLst/>
          </a:prstGeom>
          <a:noFill/>
        </p:spPr>
        <p:txBody>
          <a:bodyPr wrap="square" rtlCol="0">
            <a:spAutoFit/>
          </a:bodyPr>
          <a:lstStyle/>
          <a:p>
            <a:r>
              <a:rPr lang="en-US" dirty="0"/>
              <a:t>RF Spectrum</a:t>
            </a:r>
          </a:p>
          <a:p>
            <a:r>
              <a:rPr lang="en-US" dirty="0"/>
              <a:t>at the RFQ Amplifier output </a:t>
            </a:r>
          </a:p>
          <a:p>
            <a:r>
              <a:rPr lang="en-US" dirty="0"/>
              <a:t>to IH1 cavity at 800 kW</a:t>
            </a:r>
          </a:p>
          <a:p>
            <a:r>
              <a:rPr lang="en-US" sz="1100" dirty="0"/>
              <a:t>22.10.2018</a:t>
            </a:r>
          </a:p>
        </p:txBody>
      </p:sp>
      <p:graphicFrame>
        <p:nvGraphicFramePr>
          <p:cNvPr id="10" name="Diagramm 9">
            <a:extLst>
              <a:ext uri="{FF2B5EF4-FFF2-40B4-BE49-F238E27FC236}">
                <a16:creationId xmlns:a16="http://schemas.microsoft.com/office/drawing/2014/main" id="{959D2A1A-AF1B-49BA-BA7D-69EC58EB36B8}"/>
              </a:ext>
            </a:extLst>
          </p:cNvPr>
          <p:cNvGraphicFramePr>
            <a:graphicFrameLocks/>
          </p:cNvGraphicFramePr>
          <p:nvPr>
            <p:extLst>
              <p:ext uri="{D42A27DB-BD31-4B8C-83A1-F6EECF244321}">
                <p14:modId xmlns:p14="http://schemas.microsoft.com/office/powerpoint/2010/main" val="2072322607"/>
              </p:ext>
            </p:extLst>
          </p:nvPr>
        </p:nvGraphicFramePr>
        <p:xfrm>
          <a:off x="4949505" y="4007842"/>
          <a:ext cx="4009939" cy="2365674"/>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feld 10">
            <a:extLst>
              <a:ext uri="{FF2B5EF4-FFF2-40B4-BE49-F238E27FC236}">
                <a16:creationId xmlns:a16="http://schemas.microsoft.com/office/drawing/2014/main" id="{DEEE4E84-AE1B-4F6F-BEE9-8EEE897FC076}"/>
              </a:ext>
            </a:extLst>
          </p:cNvPr>
          <p:cNvSpPr txBox="1"/>
          <p:nvPr/>
        </p:nvSpPr>
        <p:spPr>
          <a:xfrm>
            <a:off x="5305848" y="3729628"/>
            <a:ext cx="3297251" cy="276999"/>
          </a:xfrm>
          <a:prstGeom prst="rect">
            <a:avLst/>
          </a:prstGeom>
          <a:noFill/>
        </p:spPr>
        <p:txBody>
          <a:bodyPr wrap="square" rtlCol="0">
            <a:spAutoFit/>
          </a:bodyPr>
          <a:lstStyle/>
          <a:p>
            <a:r>
              <a:rPr lang="en-US" sz="1200" dirty="0"/>
              <a:t>..for comparison: IH Amplifier at IH cavity </a:t>
            </a:r>
          </a:p>
        </p:txBody>
      </p:sp>
      <p:sp>
        <p:nvSpPr>
          <p:cNvPr id="12" name="Titel 1">
            <a:extLst>
              <a:ext uri="{FF2B5EF4-FFF2-40B4-BE49-F238E27FC236}">
                <a16:creationId xmlns:a16="http://schemas.microsoft.com/office/drawing/2014/main" id="{291A3EF1-322F-4554-8781-336B5C8A7C3A}"/>
              </a:ext>
            </a:extLst>
          </p:cNvPr>
          <p:cNvSpPr>
            <a:spLocks noGrp="1"/>
          </p:cNvSpPr>
          <p:nvPr>
            <p:ph type="title"/>
          </p:nvPr>
        </p:nvSpPr>
        <p:spPr>
          <a:xfrm>
            <a:off x="422565" y="416456"/>
            <a:ext cx="3327313" cy="338554"/>
          </a:xfrm>
        </p:spPr>
        <p:txBody>
          <a:bodyPr wrap="square">
            <a:spAutoFit/>
          </a:bodyPr>
          <a:lstStyle/>
          <a:p>
            <a:r>
              <a:rPr lang="en-US" sz="1600" dirty="0"/>
              <a:t>Operating details   HSI-IH-RFQ</a:t>
            </a:r>
          </a:p>
        </p:txBody>
      </p:sp>
    </p:spTree>
    <p:extLst>
      <p:ext uri="{BB962C8B-B14F-4D97-AF65-F5344CB8AC3E}">
        <p14:creationId xmlns:p14="http://schemas.microsoft.com/office/powerpoint/2010/main" val="684757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97E6350D-111B-4C0E-93F1-7C346F82DF76}"/>
              </a:ext>
            </a:extLst>
          </p:cNvPr>
          <p:cNvSpPr>
            <a:spLocks noGrp="1"/>
          </p:cNvSpPr>
          <p:nvPr>
            <p:ph type="ftr" sz="quarter" idx="3"/>
          </p:nvPr>
        </p:nvSpPr>
        <p:spPr/>
        <p:txBody>
          <a:bodyPr/>
          <a:lstStyle/>
          <a:p>
            <a:pPr algn="l"/>
            <a:r>
              <a:rPr lang="de-DE" dirty="0"/>
              <a:t>Wolfgang Vinzenz                           16.04.2019</a:t>
            </a:r>
          </a:p>
        </p:txBody>
      </p:sp>
      <p:sp>
        <p:nvSpPr>
          <p:cNvPr id="5" name="Foliennummernplatzhalter 4">
            <a:extLst>
              <a:ext uri="{FF2B5EF4-FFF2-40B4-BE49-F238E27FC236}">
                <a16:creationId xmlns:a16="http://schemas.microsoft.com/office/drawing/2014/main" id="{66D9DAAD-3C7B-4EBF-ACF1-67A786D698F3}"/>
              </a:ext>
            </a:extLst>
          </p:cNvPr>
          <p:cNvSpPr>
            <a:spLocks noGrp="1"/>
          </p:cNvSpPr>
          <p:nvPr>
            <p:ph type="sldNum" sz="quarter" idx="12"/>
          </p:nvPr>
        </p:nvSpPr>
        <p:spPr/>
        <p:txBody>
          <a:bodyPr/>
          <a:lstStyle/>
          <a:p>
            <a:fld id="{125CBDDA-5CCF-8748-8988-9DC6C8981774}" type="slidenum">
              <a:rPr lang="de-DE" smtClean="0"/>
              <a:t>16</a:t>
            </a:fld>
            <a:endParaRPr lang="de-DE"/>
          </a:p>
        </p:txBody>
      </p:sp>
      <p:sp>
        <p:nvSpPr>
          <p:cNvPr id="10" name="Textfeld 9">
            <a:extLst>
              <a:ext uri="{FF2B5EF4-FFF2-40B4-BE49-F238E27FC236}">
                <a16:creationId xmlns:a16="http://schemas.microsoft.com/office/drawing/2014/main" id="{995254DE-C86F-4C46-9A34-D48F4704AF44}"/>
              </a:ext>
            </a:extLst>
          </p:cNvPr>
          <p:cNvSpPr txBox="1"/>
          <p:nvPr/>
        </p:nvSpPr>
        <p:spPr>
          <a:xfrm>
            <a:off x="164602" y="1786119"/>
            <a:ext cx="3711385" cy="523220"/>
          </a:xfrm>
          <a:prstGeom prst="rect">
            <a:avLst/>
          </a:prstGeom>
          <a:noFill/>
        </p:spPr>
        <p:txBody>
          <a:bodyPr wrap="square" rtlCol="0">
            <a:spAutoFit/>
          </a:bodyPr>
          <a:lstStyle/>
          <a:p>
            <a:r>
              <a:rPr lang="en-US" sz="1400" dirty="0"/>
              <a:t>Searching for higher modes inside the cavity</a:t>
            </a:r>
          </a:p>
          <a:p>
            <a:r>
              <a:rPr lang="en-US" sz="1400" dirty="0"/>
              <a:t>at the ‘critical’ point…(6,2 V)</a:t>
            </a:r>
          </a:p>
        </p:txBody>
      </p:sp>
      <p:grpSp>
        <p:nvGrpSpPr>
          <p:cNvPr id="3" name="Gruppieren 2">
            <a:extLst>
              <a:ext uri="{FF2B5EF4-FFF2-40B4-BE49-F238E27FC236}">
                <a16:creationId xmlns:a16="http://schemas.microsoft.com/office/drawing/2014/main" id="{1B11C2FA-CD4F-475A-94D2-B56CE90DB037}"/>
              </a:ext>
            </a:extLst>
          </p:cNvPr>
          <p:cNvGrpSpPr/>
          <p:nvPr/>
        </p:nvGrpSpPr>
        <p:grpSpPr>
          <a:xfrm>
            <a:off x="164602" y="2516697"/>
            <a:ext cx="3711385" cy="3037430"/>
            <a:chOff x="4644324" y="2661592"/>
            <a:chExt cx="4281920" cy="3542343"/>
          </a:xfrm>
        </p:grpSpPr>
        <p:pic>
          <p:nvPicPr>
            <p:cNvPr id="7" name="Grafik 6">
              <a:extLst>
                <a:ext uri="{FF2B5EF4-FFF2-40B4-BE49-F238E27FC236}">
                  <a16:creationId xmlns:a16="http://schemas.microsoft.com/office/drawing/2014/main" id="{9E648426-C302-4064-9C29-C4FCB1D93A00}"/>
                </a:ext>
              </a:extLst>
            </p:cNvPr>
            <p:cNvPicPr>
              <a:picLocks noChangeAspect="1"/>
            </p:cNvPicPr>
            <p:nvPr/>
          </p:nvPicPr>
          <p:blipFill rotWithShape="1">
            <a:blip r:embed="rId2">
              <a:extLst>
                <a:ext uri="{28A0092B-C50C-407E-A947-70E740481C1C}">
                  <a14:useLocalDpi xmlns:a14="http://schemas.microsoft.com/office/drawing/2010/main" val="0"/>
                </a:ext>
              </a:extLst>
            </a:blip>
            <a:srcRect l="-2" r="23230" b="7481"/>
            <a:stretch/>
          </p:blipFill>
          <p:spPr>
            <a:xfrm>
              <a:off x="4698933" y="3018660"/>
              <a:ext cx="4227311" cy="3056669"/>
            </a:xfrm>
            <a:prstGeom prst="rect">
              <a:avLst/>
            </a:prstGeom>
          </p:spPr>
        </p:pic>
        <p:sp>
          <p:nvSpPr>
            <p:cNvPr id="9" name="Textfeld 8">
              <a:extLst>
                <a:ext uri="{FF2B5EF4-FFF2-40B4-BE49-F238E27FC236}">
                  <a16:creationId xmlns:a16="http://schemas.microsoft.com/office/drawing/2014/main" id="{DCCD1681-15BE-450D-B205-DE0AC5DFE5E1}"/>
                </a:ext>
              </a:extLst>
            </p:cNvPr>
            <p:cNvSpPr txBox="1"/>
            <p:nvPr/>
          </p:nvSpPr>
          <p:spPr>
            <a:xfrm>
              <a:off x="4644324" y="2661592"/>
              <a:ext cx="4227310" cy="276999"/>
            </a:xfrm>
            <a:prstGeom prst="rect">
              <a:avLst/>
            </a:prstGeom>
            <a:noFill/>
          </p:spPr>
          <p:txBody>
            <a:bodyPr wrap="square" rtlCol="0">
              <a:spAutoFit/>
            </a:bodyPr>
            <a:lstStyle/>
            <a:p>
              <a:pPr algn="ctr"/>
              <a:r>
                <a:rPr lang="en-US" sz="1200" dirty="0"/>
                <a:t>Cavity RF spectrum probe PHASE at 6,2 V</a:t>
              </a:r>
            </a:p>
          </p:txBody>
        </p:sp>
        <p:sp>
          <p:nvSpPr>
            <p:cNvPr id="12" name="Ellipse 11">
              <a:extLst>
                <a:ext uri="{FF2B5EF4-FFF2-40B4-BE49-F238E27FC236}">
                  <a16:creationId xmlns:a16="http://schemas.microsoft.com/office/drawing/2014/main" id="{076D67BA-F99B-4BEB-B20F-6CE8F0AB4EBB}"/>
                </a:ext>
              </a:extLst>
            </p:cNvPr>
            <p:cNvSpPr/>
            <p:nvPr/>
          </p:nvSpPr>
          <p:spPr>
            <a:xfrm>
              <a:off x="5530699" y="5253192"/>
              <a:ext cx="1902404" cy="95074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4" name="Titel 1">
            <a:extLst>
              <a:ext uri="{FF2B5EF4-FFF2-40B4-BE49-F238E27FC236}">
                <a16:creationId xmlns:a16="http://schemas.microsoft.com/office/drawing/2014/main" id="{95E3D2CE-354A-4A13-84FF-8B54C2BE5CEC}"/>
              </a:ext>
            </a:extLst>
          </p:cNvPr>
          <p:cNvSpPr>
            <a:spLocks noGrp="1"/>
          </p:cNvSpPr>
          <p:nvPr>
            <p:ph type="title"/>
          </p:nvPr>
        </p:nvSpPr>
        <p:spPr>
          <a:xfrm>
            <a:off x="422565" y="416456"/>
            <a:ext cx="3327313" cy="338554"/>
          </a:xfrm>
        </p:spPr>
        <p:txBody>
          <a:bodyPr wrap="square">
            <a:spAutoFit/>
          </a:bodyPr>
          <a:lstStyle/>
          <a:p>
            <a:r>
              <a:rPr lang="en-US" sz="1600" dirty="0"/>
              <a:t>Operating details   HSI-IH-RFQ</a:t>
            </a:r>
          </a:p>
        </p:txBody>
      </p:sp>
      <p:sp>
        <p:nvSpPr>
          <p:cNvPr id="16" name="Textfeld 15">
            <a:extLst>
              <a:ext uri="{FF2B5EF4-FFF2-40B4-BE49-F238E27FC236}">
                <a16:creationId xmlns:a16="http://schemas.microsoft.com/office/drawing/2014/main" id="{3E53E3E1-C963-4492-BFF0-25FF42EF4686}"/>
              </a:ext>
            </a:extLst>
          </p:cNvPr>
          <p:cNvSpPr txBox="1"/>
          <p:nvPr/>
        </p:nvSpPr>
        <p:spPr>
          <a:xfrm>
            <a:off x="4340533" y="1211890"/>
            <a:ext cx="4575291" cy="523220"/>
          </a:xfrm>
          <a:prstGeom prst="rect">
            <a:avLst/>
          </a:prstGeom>
          <a:noFill/>
        </p:spPr>
        <p:txBody>
          <a:bodyPr wrap="none" rtlCol="0">
            <a:spAutoFit/>
          </a:bodyPr>
          <a:lstStyle/>
          <a:p>
            <a:r>
              <a:rPr lang="en-US" sz="1400" dirty="0"/>
              <a:t>Calculated damping factor of the RFQ PHASE pick-up</a:t>
            </a:r>
          </a:p>
          <a:p>
            <a:r>
              <a:rPr lang="en-US" sz="1400" dirty="0"/>
              <a:t>compared to the incorporated RF power </a:t>
            </a:r>
          </a:p>
        </p:txBody>
      </p:sp>
      <p:graphicFrame>
        <p:nvGraphicFramePr>
          <p:cNvPr id="19" name="Diagramm 18">
            <a:extLst>
              <a:ext uri="{FF2B5EF4-FFF2-40B4-BE49-F238E27FC236}">
                <a16:creationId xmlns:a16="http://schemas.microsoft.com/office/drawing/2014/main" id="{8F58DAED-780D-4141-8DA7-507B64ACE229}"/>
              </a:ext>
            </a:extLst>
          </p:cNvPr>
          <p:cNvGraphicFramePr>
            <a:graphicFrameLocks noGrp="1"/>
          </p:cNvGraphicFramePr>
          <p:nvPr>
            <p:extLst>
              <p:ext uri="{D42A27DB-BD31-4B8C-83A1-F6EECF244321}">
                <p14:modId xmlns:p14="http://schemas.microsoft.com/office/powerpoint/2010/main" val="2745537012"/>
              </p:ext>
            </p:extLst>
          </p:nvPr>
        </p:nvGraphicFramePr>
        <p:xfrm>
          <a:off x="4450339" y="1735110"/>
          <a:ext cx="4355680" cy="262098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0" name="Diagramm 19">
            <a:extLst>
              <a:ext uri="{FF2B5EF4-FFF2-40B4-BE49-F238E27FC236}">
                <a16:creationId xmlns:a16="http://schemas.microsoft.com/office/drawing/2014/main" id="{55A16440-18C7-4882-BC8F-696D7B4EB74E}"/>
              </a:ext>
            </a:extLst>
          </p:cNvPr>
          <p:cNvGraphicFramePr>
            <a:graphicFrameLocks noGrp="1"/>
          </p:cNvGraphicFramePr>
          <p:nvPr>
            <p:extLst>
              <p:ext uri="{D42A27DB-BD31-4B8C-83A1-F6EECF244321}">
                <p14:modId xmlns:p14="http://schemas.microsoft.com/office/powerpoint/2010/main" val="108867328"/>
              </p:ext>
            </p:extLst>
          </p:nvPr>
        </p:nvGraphicFramePr>
        <p:xfrm>
          <a:off x="4451555" y="4420400"/>
          <a:ext cx="4355680" cy="2067776"/>
        </p:xfrm>
        <a:graphic>
          <a:graphicData uri="http://schemas.openxmlformats.org/drawingml/2006/chart">
            <c:chart xmlns:c="http://schemas.openxmlformats.org/drawingml/2006/chart" xmlns:r="http://schemas.openxmlformats.org/officeDocument/2006/relationships" r:id="rId4"/>
          </a:graphicData>
        </a:graphic>
      </p:graphicFrame>
      <p:sp>
        <p:nvSpPr>
          <p:cNvPr id="21" name="Textfeld 20">
            <a:extLst>
              <a:ext uri="{FF2B5EF4-FFF2-40B4-BE49-F238E27FC236}">
                <a16:creationId xmlns:a16="http://schemas.microsoft.com/office/drawing/2014/main" id="{C982DD69-786E-4B3C-B4F3-A47EB186FE1A}"/>
              </a:ext>
            </a:extLst>
          </p:cNvPr>
          <p:cNvSpPr txBox="1"/>
          <p:nvPr/>
        </p:nvSpPr>
        <p:spPr>
          <a:xfrm>
            <a:off x="5530699" y="4998417"/>
            <a:ext cx="1141659" cy="430887"/>
          </a:xfrm>
          <a:prstGeom prst="rect">
            <a:avLst/>
          </a:prstGeom>
          <a:solidFill>
            <a:schemeClr val="bg2">
              <a:alpha val="60000"/>
            </a:schemeClr>
          </a:solidFill>
        </p:spPr>
        <p:txBody>
          <a:bodyPr wrap="none" rtlCol="0">
            <a:spAutoFit/>
          </a:bodyPr>
          <a:lstStyle/>
          <a:p>
            <a:r>
              <a:rPr lang="en-US" sz="1100" dirty="0"/>
              <a:t>Probe damping</a:t>
            </a:r>
          </a:p>
          <a:p>
            <a:r>
              <a:rPr lang="en-US" sz="1100" dirty="0"/>
              <a:t>-54 dB </a:t>
            </a:r>
            <a:r>
              <a:rPr lang="en-US" sz="1100" dirty="0">
                <a:solidFill>
                  <a:srgbClr val="FF0000"/>
                </a:solidFill>
              </a:rPr>
              <a:t>const.</a:t>
            </a:r>
          </a:p>
        </p:txBody>
      </p:sp>
      <p:sp>
        <p:nvSpPr>
          <p:cNvPr id="23" name="Textfeld 22">
            <a:extLst>
              <a:ext uri="{FF2B5EF4-FFF2-40B4-BE49-F238E27FC236}">
                <a16:creationId xmlns:a16="http://schemas.microsoft.com/office/drawing/2014/main" id="{32C83F7D-1CCB-4A4B-9365-0B3B8A05A4C0}"/>
              </a:ext>
            </a:extLst>
          </p:cNvPr>
          <p:cNvSpPr txBox="1"/>
          <p:nvPr/>
        </p:nvSpPr>
        <p:spPr>
          <a:xfrm>
            <a:off x="7017227" y="5748518"/>
            <a:ext cx="1540806" cy="261610"/>
          </a:xfrm>
          <a:prstGeom prst="rect">
            <a:avLst/>
          </a:prstGeom>
          <a:solidFill>
            <a:schemeClr val="bg2">
              <a:alpha val="59000"/>
            </a:schemeClr>
          </a:solidFill>
        </p:spPr>
        <p:txBody>
          <a:bodyPr wrap="none" rtlCol="0">
            <a:spAutoFit/>
          </a:bodyPr>
          <a:lstStyle/>
          <a:p>
            <a:r>
              <a:rPr lang="en-US" sz="1100" dirty="0"/>
              <a:t>actual probe damping</a:t>
            </a:r>
          </a:p>
        </p:txBody>
      </p:sp>
    </p:spTree>
    <p:extLst>
      <p:ext uri="{BB962C8B-B14F-4D97-AF65-F5344CB8AC3E}">
        <p14:creationId xmlns:p14="http://schemas.microsoft.com/office/powerpoint/2010/main" val="4117208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20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20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2000"/>
                                        <p:tgtEl>
                                          <p:spTgt spid="2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2000"/>
                                        <p:tgtEl>
                                          <p:spTgt spid="1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Graphic spid="19" grpId="0">
        <p:bldAsOne/>
      </p:bldGraphic>
      <p:bldGraphic spid="20" grpId="0">
        <p:bldAsOne/>
      </p:bldGraphic>
      <p:bldP spid="21" grpId="0" animBg="1"/>
      <p:bldP spid="2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97E6350D-111B-4C0E-93F1-7C346F82DF76}"/>
              </a:ext>
            </a:extLst>
          </p:cNvPr>
          <p:cNvSpPr>
            <a:spLocks noGrp="1"/>
          </p:cNvSpPr>
          <p:nvPr>
            <p:ph type="ftr" sz="quarter" idx="3"/>
          </p:nvPr>
        </p:nvSpPr>
        <p:spPr/>
        <p:txBody>
          <a:bodyPr/>
          <a:lstStyle/>
          <a:p>
            <a:pPr algn="l"/>
            <a:r>
              <a:rPr lang="de-DE" dirty="0"/>
              <a:t>Wolfgang Vinzenz                           16.04.2019</a:t>
            </a:r>
          </a:p>
        </p:txBody>
      </p:sp>
      <p:sp>
        <p:nvSpPr>
          <p:cNvPr id="5" name="Foliennummernplatzhalter 4">
            <a:extLst>
              <a:ext uri="{FF2B5EF4-FFF2-40B4-BE49-F238E27FC236}">
                <a16:creationId xmlns:a16="http://schemas.microsoft.com/office/drawing/2014/main" id="{66D9DAAD-3C7B-4EBF-ACF1-67A786D698F3}"/>
              </a:ext>
            </a:extLst>
          </p:cNvPr>
          <p:cNvSpPr>
            <a:spLocks noGrp="1"/>
          </p:cNvSpPr>
          <p:nvPr>
            <p:ph type="sldNum" sz="quarter" idx="12"/>
          </p:nvPr>
        </p:nvSpPr>
        <p:spPr/>
        <p:txBody>
          <a:bodyPr/>
          <a:lstStyle/>
          <a:p>
            <a:fld id="{125CBDDA-5CCF-8748-8988-9DC6C8981774}" type="slidenum">
              <a:rPr lang="de-DE" smtClean="0"/>
              <a:t>17</a:t>
            </a:fld>
            <a:endParaRPr lang="de-DE"/>
          </a:p>
        </p:txBody>
      </p:sp>
      <p:sp>
        <p:nvSpPr>
          <p:cNvPr id="33" name="Textfeld 32">
            <a:extLst>
              <a:ext uri="{FF2B5EF4-FFF2-40B4-BE49-F238E27FC236}">
                <a16:creationId xmlns:a16="http://schemas.microsoft.com/office/drawing/2014/main" id="{3AF76769-9872-4DB8-A67C-9247E130887D}"/>
              </a:ext>
            </a:extLst>
          </p:cNvPr>
          <p:cNvSpPr txBox="1"/>
          <p:nvPr/>
        </p:nvSpPr>
        <p:spPr>
          <a:xfrm>
            <a:off x="926414" y="5999449"/>
            <a:ext cx="6032421" cy="276999"/>
          </a:xfrm>
          <a:prstGeom prst="rect">
            <a:avLst/>
          </a:prstGeom>
          <a:noFill/>
        </p:spPr>
        <p:txBody>
          <a:bodyPr wrap="none" rtlCol="0">
            <a:spAutoFit/>
          </a:bodyPr>
          <a:lstStyle/>
          <a:p>
            <a:r>
              <a:rPr lang="en-US" sz="1200" dirty="0"/>
              <a:t> With regard to the IAP instruction, the maximum average power was limited at 30 kW.</a:t>
            </a:r>
          </a:p>
        </p:txBody>
      </p:sp>
      <p:grpSp>
        <p:nvGrpSpPr>
          <p:cNvPr id="34" name="Gruppieren 33">
            <a:extLst>
              <a:ext uri="{FF2B5EF4-FFF2-40B4-BE49-F238E27FC236}">
                <a16:creationId xmlns:a16="http://schemas.microsoft.com/office/drawing/2014/main" id="{45BB20A5-EEC5-4EF3-BD6E-CAE6FC920E82}"/>
              </a:ext>
            </a:extLst>
          </p:cNvPr>
          <p:cNvGrpSpPr/>
          <p:nvPr/>
        </p:nvGrpSpPr>
        <p:grpSpPr>
          <a:xfrm>
            <a:off x="926414" y="1715449"/>
            <a:ext cx="6690029" cy="4138613"/>
            <a:chOff x="1224000" y="180000"/>
            <a:chExt cx="6690029" cy="4138613"/>
          </a:xfrm>
        </p:grpSpPr>
        <p:graphicFrame>
          <p:nvGraphicFramePr>
            <p:cNvPr id="42" name="Diagramm 41">
              <a:extLst>
                <a:ext uri="{FF2B5EF4-FFF2-40B4-BE49-F238E27FC236}">
                  <a16:creationId xmlns:a16="http://schemas.microsoft.com/office/drawing/2014/main" id="{4878FC33-C6ED-451A-9994-B4C7F940E738}"/>
                </a:ext>
              </a:extLst>
            </p:cNvPr>
            <p:cNvGraphicFramePr>
              <a:graphicFrameLocks/>
            </p:cNvGraphicFramePr>
            <p:nvPr>
              <p:extLst>
                <p:ext uri="{D42A27DB-BD31-4B8C-83A1-F6EECF244321}">
                  <p14:modId xmlns:p14="http://schemas.microsoft.com/office/powerpoint/2010/main" val="4229477153"/>
                </p:ext>
              </p:extLst>
            </p:nvPr>
          </p:nvGraphicFramePr>
          <p:xfrm>
            <a:off x="1224000" y="180000"/>
            <a:ext cx="6672262" cy="4138613"/>
          </p:xfrm>
          <a:graphic>
            <a:graphicData uri="http://schemas.openxmlformats.org/drawingml/2006/chart">
              <c:chart xmlns:c="http://schemas.openxmlformats.org/drawingml/2006/chart" xmlns:r="http://schemas.openxmlformats.org/officeDocument/2006/relationships" r:id="rId2"/>
            </a:graphicData>
          </a:graphic>
        </p:graphicFrame>
        <p:grpSp>
          <p:nvGrpSpPr>
            <p:cNvPr id="43" name="Gruppieren 42">
              <a:extLst>
                <a:ext uri="{FF2B5EF4-FFF2-40B4-BE49-F238E27FC236}">
                  <a16:creationId xmlns:a16="http://schemas.microsoft.com/office/drawing/2014/main" id="{31B46DFC-899D-427D-81C3-E536D847E93E}"/>
                </a:ext>
              </a:extLst>
            </p:cNvPr>
            <p:cNvGrpSpPr/>
            <p:nvPr/>
          </p:nvGrpSpPr>
          <p:grpSpPr>
            <a:xfrm>
              <a:off x="7256477" y="1291905"/>
              <a:ext cx="657552" cy="377504"/>
              <a:chOff x="7256477" y="1291905"/>
              <a:chExt cx="657552" cy="377504"/>
            </a:xfrm>
          </p:grpSpPr>
          <p:sp>
            <p:nvSpPr>
              <p:cNvPr id="44" name="Pfeil: nach unten 43">
                <a:extLst>
                  <a:ext uri="{FF2B5EF4-FFF2-40B4-BE49-F238E27FC236}">
                    <a16:creationId xmlns:a16="http://schemas.microsoft.com/office/drawing/2014/main" id="{16DB90FB-4215-42E6-BAF9-4130ADBAFA21}"/>
                  </a:ext>
                </a:extLst>
              </p:cNvPr>
              <p:cNvSpPr/>
              <p:nvPr/>
            </p:nvSpPr>
            <p:spPr>
              <a:xfrm>
                <a:off x="7415868" y="1501629"/>
                <a:ext cx="56407" cy="1677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5" name="Textfeld 44">
                <a:extLst>
                  <a:ext uri="{FF2B5EF4-FFF2-40B4-BE49-F238E27FC236}">
                    <a16:creationId xmlns:a16="http://schemas.microsoft.com/office/drawing/2014/main" id="{82B794DB-087B-4F5E-8642-4061A08CFE8E}"/>
                  </a:ext>
                </a:extLst>
              </p:cNvPr>
              <p:cNvSpPr txBox="1"/>
              <p:nvPr/>
            </p:nvSpPr>
            <p:spPr>
              <a:xfrm>
                <a:off x="7256477" y="1291905"/>
                <a:ext cx="657552" cy="230832"/>
              </a:xfrm>
              <a:prstGeom prst="rect">
                <a:avLst/>
              </a:prstGeom>
              <a:noFill/>
            </p:spPr>
            <p:txBody>
              <a:bodyPr wrap="none" rtlCol="0">
                <a:spAutoFit/>
              </a:bodyPr>
              <a:lstStyle/>
              <a:p>
                <a:r>
                  <a:rPr lang="en-US" sz="900" dirty="0"/>
                  <a:t>duty cycle</a:t>
                </a:r>
              </a:p>
            </p:txBody>
          </p:sp>
        </p:grpSp>
      </p:grpSp>
      <p:sp>
        <p:nvSpPr>
          <p:cNvPr id="35" name="Rechteck 34">
            <a:extLst>
              <a:ext uri="{FF2B5EF4-FFF2-40B4-BE49-F238E27FC236}">
                <a16:creationId xmlns:a16="http://schemas.microsoft.com/office/drawing/2014/main" id="{7EB2BC69-D530-4002-BB17-E1A230AA3658}"/>
              </a:ext>
            </a:extLst>
          </p:cNvPr>
          <p:cNvSpPr/>
          <p:nvPr/>
        </p:nvSpPr>
        <p:spPr>
          <a:xfrm>
            <a:off x="6452863" y="5176617"/>
            <a:ext cx="1877437" cy="461665"/>
          </a:xfrm>
          <a:prstGeom prst="rect">
            <a:avLst/>
          </a:prstGeom>
        </p:spPr>
        <p:txBody>
          <a:bodyPr wrap="none">
            <a:spAutoFit/>
          </a:bodyPr>
          <a:lstStyle/>
          <a:p>
            <a:r>
              <a:rPr lang="en-US" sz="1200" dirty="0">
                <a:solidFill>
                  <a:srgbClr val="FF0000"/>
                </a:solidFill>
              </a:rPr>
              <a:t>Let's watch the plungers.</a:t>
            </a:r>
          </a:p>
          <a:p>
            <a:r>
              <a:rPr lang="en-US" sz="1200" dirty="0">
                <a:solidFill>
                  <a:srgbClr val="FF0000"/>
                </a:solidFill>
              </a:rPr>
              <a:t>They are always honest.</a:t>
            </a:r>
          </a:p>
        </p:txBody>
      </p:sp>
      <p:sp>
        <p:nvSpPr>
          <p:cNvPr id="36" name="Rechteck 35">
            <a:extLst>
              <a:ext uri="{FF2B5EF4-FFF2-40B4-BE49-F238E27FC236}">
                <a16:creationId xmlns:a16="http://schemas.microsoft.com/office/drawing/2014/main" id="{A14C23FB-7C39-46FD-8BDA-99D02EFBEAF8}"/>
              </a:ext>
            </a:extLst>
          </p:cNvPr>
          <p:cNvSpPr/>
          <p:nvPr/>
        </p:nvSpPr>
        <p:spPr>
          <a:xfrm>
            <a:off x="206384" y="66106"/>
            <a:ext cx="5889073" cy="892552"/>
          </a:xfrm>
          <a:prstGeom prst="rect">
            <a:avLst/>
          </a:prstGeom>
        </p:spPr>
        <p:txBody>
          <a:bodyPr wrap="square">
            <a:spAutoFit/>
          </a:bodyPr>
          <a:lstStyle/>
          <a:p>
            <a:r>
              <a:rPr lang="en-US" sz="1600" dirty="0"/>
              <a:t>Evaluation of cavity detuning at different duty cycles up to max. 30 kW average power </a:t>
            </a:r>
            <a:r>
              <a:rPr lang="en-US" sz="1400" dirty="0"/>
              <a:t>(that’s where the lines end up).</a:t>
            </a:r>
          </a:p>
          <a:p>
            <a:endParaRPr lang="en-US" sz="800" dirty="0"/>
          </a:p>
          <a:p>
            <a:pPr algn="ctr"/>
            <a:r>
              <a:rPr lang="en-US" sz="1200" dirty="0"/>
              <a:t>Automatic plunger control activated.</a:t>
            </a:r>
          </a:p>
        </p:txBody>
      </p:sp>
      <p:grpSp>
        <p:nvGrpSpPr>
          <p:cNvPr id="37" name="Gruppieren 36">
            <a:extLst>
              <a:ext uri="{FF2B5EF4-FFF2-40B4-BE49-F238E27FC236}">
                <a16:creationId xmlns:a16="http://schemas.microsoft.com/office/drawing/2014/main" id="{0DF8E426-7DB3-4858-B9D6-D2437352E44A}"/>
              </a:ext>
            </a:extLst>
          </p:cNvPr>
          <p:cNvGrpSpPr/>
          <p:nvPr/>
        </p:nvGrpSpPr>
        <p:grpSpPr>
          <a:xfrm>
            <a:off x="1929057" y="2231471"/>
            <a:ext cx="5818340" cy="2322280"/>
            <a:chOff x="2262643" y="1812022"/>
            <a:chExt cx="5818340" cy="2322280"/>
          </a:xfrm>
        </p:grpSpPr>
        <p:sp>
          <p:nvSpPr>
            <p:cNvPr id="38" name="Stern: 5 Zacken 37">
              <a:extLst>
                <a:ext uri="{FF2B5EF4-FFF2-40B4-BE49-F238E27FC236}">
                  <a16:creationId xmlns:a16="http://schemas.microsoft.com/office/drawing/2014/main" id="{961CBA70-5D24-4A89-A33C-7CB7778E4487}"/>
                </a:ext>
              </a:extLst>
            </p:cNvPr>
            <p:cNvSpPr/>
            <p:nvPr/>
          </p:nvSpPr>
          <p:spPr>
            <a:xfrm>
              <a:off x="5594406" y="1812022"/>
              <a:ext cx="394809" cy="394547"/>
            </a:xfrm>
            <a:prstGeom prst="star5">
              <a:avLst/>
            </a:prstGeom>
            <a:noFill/>
            <a:ln>
              <a:solidFill>
                <a:srgbClr val="7F18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 name="Stern: 5 Zacken 38">
              <a:extLst>
                <a:ext uri="{FF2B5EF4-FFF2-40B4-BE49-F238E27FC236}">
                  <a16:creationId xmlns:a16="http://schemas.microsoft.com/office/drawing/2014/main" id="{84AA535B-9343-491F-8326-D3405B3E1BB0}"/>
                </a:ext>
              </a:extLst>
            </p:cNvPr>
            <p:cNvSpPr/>
            <p:nvPr/>
          </p:nvSpPr>
          <p:spPr>
            <a:xfrm>
              <a:off x="7593244" y="3274745"/>
              <a:ext cx="272187" cy="230832"/>
            </a:xfrm>
            <a:prstGeom prst="star5">
              <a:avLst/>
            </a:prstGeom>
            <a:noFill/>
            <a:ln>
              <a:solidFill>
                <a:srgbClr val="7F18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0" name="Stern: 5 Zacken 39">
              <a:extLst>
                <a:ext uri="{FF2B5EF4-FFF2-40B4-BE49-F238E27FC236}">
                  <a16:creationId xmlns:a16="http://schemas.microsoft.com/office/drawing/2014/main" id="{F116FD3D-E896-4CC5-83BC-D014A07B434A}"/>
                </a:ext>
              </a:extLst>
            </p:cNvPr>
            <p:cNvSpPr/>
            <p:nvPr/>
          </p:nvSpPr>
          <p:spPr>
            <a:xfrm>
              <a:off x="2262643" y="3346846"/>
              <a:ext cx="552100" cy="317461"/>
            </a:xfrm>
            <a:prstGeom prst="star5">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Stern: 5 Zacken 40">
              <a:extLst>
                <a:ext uri="{FF2B5EF4-FFF2-40B4-BE49-F238E27FC236}">
                  <a16:creationId xmlns:a16="http://schemas.microsoft.com/office/drawing/2014/main" id="{6737D27C-0641-4E2D-86CD-E7B588312C9B}"/>
                </a:ext>
              </a:extLst>
            </p:cNvPr>
            <p:cNvSpPr/>
            <p:nvPr/>
          </p:nvSpPr>
          <p:spPr>
            <a:xfrm>
              <a:off x="7819074" y="3939048"/>
              <a:ext cx="261909" cy="195254"/>
            </a:xfrm>
            <a:prstGeom prst="star5">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Tree>
    <p:extLst>
      <p:ext uri="{BB962C8B-B14F-4D97-AF65-F5344CB8AC3E}">
        <p14:creationId xmlns:p14="http://schemas.microsoft.com/office/powerpoint/2010/main" val="515642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3.33333E-6 4.07407E-6 L -3.33333E-6 0.00023 " pathEditMode="relative" rAng="0" ptsTypes="AA">
                                      <p:cBhvr>
                                        <p:cTn id="6" dur="1000" accel="50000" decel="50000" autoRev="1" fill="hold">
                                          <p:stCondLst>
                                            <p:cond delay="0"/>
                                          </p:stCondLst>
                                        </p:cTn>
                                        <p:tgtEl>
                                          <p:spTgt spid="35"/>
                                        </p:tgtEl>
                                        <p:attrNameLst>
                                          <p:attrName>ppt_x</p:attrName>
                                          <p:attrName>ppt_y</p:attrName>
                                        </p:attrNameLst>
                                      </p:cBhvr>
                                      <p:rCtr x="0" y="0"/>
                                    </p:animMotion>
                                    <p:animRot by="1500000">
                                      <p:cBhvr>
                                        <p:cTn id="7" dur="500" fill="hold">
                                          <p:stCondLst>
                                            <p:cond delay="0"/>
                                          </p:stCondLst>
                                        </p:cTn>
                                        <p:tgtEl>
                                          <p:spTgt spid="35"/>
                                        </p:tgtEl>
                                        <p:attrNameLst>
                                          <p:attrName>r</p:attrName>
                                        </p:attrNameLst>
                                      </p:cBhvr>
                                    </p:animRot>
                                    <p:animRot by="-1500000">
                                      <p:cBhvr>
                                        <p:cTn id="8" dur="500" fill="hold">
                                          <p:stCondLst>
                                            <p:cond delay="500"/>
                                          </p:stCondLst>
                                        </p:cTn>
                                        <p:tgtEl>
                                          <p:spTgt spid="35"/>
                                        </p:tgtEl>
                                        <p:attrNameLst>
                                          <p:attrName>r</p:attrName>
                                        </p:attrNameLst>
                                      </p:cBhvr>
                                    </p:animRot>
                                    <p:animRot by="-1500000">
                                      <p:cBhvr>
                                        <p:cTn id="9" dur="500" fill="hold">
                                          <p:stCondLst>
                                            <p:cond delay="1000"/>
                                          </p:stCondLst>
                                        </p:cTn>
                                        <p:tgtEl>
                                          <p:spTgt spid="35"/>
                                        </p:tgtEl>
                                        <p:attrNameLst>
                                          <p:attrName>r</p:attrName>
                                        </p:attrNameLst>
                                      </p:cBhvr>
                                    </p:animRot>
                                    <p:animRot by="1500000">
                                      <p:cBhvr>
                                        <p:cTn id="10" dur="500" fill="hold">
                                          <p:stCondLst>
                                            <p:cond delay="1500"/>
                                          </p:stCondLst>
                                        </p:cTn>
                                        <p:tgtEl>
                                          <p:spTgt spid="3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97E6350D-111B-4C0E-93F1-7C346F82DF76}"/>
              </a:ext>
            </a:extLst>
          </p:cNvPr>
          <p:cNvSpPr>
            <a:spLocks noGrp="1"/>
          </p:cNvSpPr>
          <p:nvPr>
            <p:ph type="ftr" sz="quarter" idx="3"/>
          </p:nvPr>
        </p:nvSpPr>
        <p:spPr/>
        <p:txBody>
          <a:bodyPr/>
          <a:lstStyle/>
          <a:p>
            <a:pPr algn="l"/>
            <a:r>
              <a:rPr lang="de-DE" dirty="0"/>
              <a:t>Wolfgang Vinzenz                           16.04.2019</a:t>
            </a:r>
          </a:p>
        </p:txBody>
      </p:sp>
      <p:sp>
        <p:nvSpPr>
          <p:cNvPr id="5" name="Foliennummernplatzhalter 4">
            <a:extLst>
              <a:ext uri="{FF2B5EF4-FFF2-40B4-BE49-F238E27FC236}">
                <a16:creationId xmlns:a16="http://schemas.microsoft.com/office/drawing/2014/main" id="{66D9DAAD-3C7B-4EBF-ACF1-67A786D698F3}"/>
              </a:ext>
            </a:extLst>
          </p:cNvPr>
          <p:cNvSpPr>
            <a:spLocks noGrp="1"/>
          </p:cNvSpPr>
          <p:nvPr>
            <p:ph type="sldNum" sz="quarter" idx="12"/>
          </p:nvPr>
        </p:nvSpPr>
        <p:spPr/>
        <p:txBody>
          <a:bodyPr/>
          <a:lstStyle/>
          <a:p>
            <a:fld id="{125CBDDA-5CCF-8748-8988-9DC6C8981774}" type="slidenum">
              <a:rPr lang="de-DE" smtClean="0"/>
              <a:t>18</a:t>
            </a:fld>
            <a:endParaRPr lang="de-DE"/>
          </a:p>
        </p:txBody>
      </p:sp>
      <p:sp>
        <p:nvSpPr>
          <p:cNvPr id="14" name="Textfeld 13">
            <a:extLst>
              <a:ext uri="{FF2B5EF4-FFF2-40B4-BE49-F238E27FC236}">
                <a16:creationId xmlns:a16="http://schemas.microsoft.com/office/drawing/2014/main" id="{ECE2DF6E-E1A7-42BC-B853-A1F00219C6B4}"/>
              </a:ext>
            </a:extLst>
          </p:cNvPr>
          <p:cNvSpPr txBox="1"/>
          <p:nvPr/>
        </p:nvSpPr>
        <p:spPr>
          <a:xfrm>
            <a:off x="742424" y="1659941"/>
            <a:ext cx="7864678" cy="1538883"/>
          </a:xfrm>
          <a:prstGeom prst="rect">
            <a:avLst/>
          </a:prstGeom>
          <a:solidFill>
            <a:schemeClr val="accent5">
              <a:lumMod val="40000"/>
              <a:lumOff val="60000"/>
            </a:schemeClr>
          </a:solidFill>
        </p:spPr>
        <p:txBody>
          <a:bodyPr wrap="square" rtlCol="0">
            <a:spAutoFit/>
          </a:bodyPr>
          <a:lstStyle/>
          <a:p>
            <a:r>
              <a:rPr lang="en-US" sz="1400" dirty="0"/>
              <a:t>Capacitances</a:t>
            </a:r>
          </a:p>
          <a:p>
            <a:endParaRPr lang="en-US" sz="1400" dirty="0"/>
          </a:p>
          <a:p>
            <a:r>
              <a:rPr lang="en-US" sz="1400" dirty="0"/>
              <a:t>2C‘ 	12 pF/m  	Capacity of the cavity</a:t>
            </a:r>
          </a:p>
          <a:p>
            <a:r>
              <a:rPr lang="en-US" sz="1400" dirty="0"/>
              <a:t>C‘</a:t>
            </a:r>
            <a:r>
              <a:rPr lang="en-US" sz="1400" baseline="-25000" dirty="0"/>
              <a:t>Q</a:t>
            </a:r>
            <a:r>
              <a:rPr lang="en-US" sz="1400" dirty="0"/>
              <a:t> 	108 pF/m  	Capacity of the electrodes</a:t>
            </a:r>
          </a:p>
          <a:p>
            <a:r>
              <a:rPr lang="en-US" sz="1400" dirty="0"/>
              <a:t>C‘</a:t>
            </a:r>
            <a:r>
              <a:rPr lang="en-US" sz="1400" baseline="-25000" dirty="0"/>
              <a:t>QD</a:t>
            </a:r>
            <a:r>
              <a:rPr lang="en-US" sz="1400" dirty="0"/>
              <a:t> 	23 pF/m  	Capacity between the carrier rings and the electrodes		</a:t>
            </a:r>
            <a:endParaRPr lang="en-US" sz="1000" dirty="0"/>
          </a:p>
          <a:p>
            <a:r>
              <a:rPr lang="en-US" sz="1400" dirty="0"/>
              <a:t>C‘</a:t>
            </a:r>
            <a:r>
              <a:rPr lang="en-US" sz="1400" baseline="-25000" dirty="0"/>
              <a:t>D</a:t>
            </a:r>
            <a:r>
              <a:rPr lang="en-US" sz="1400" dirty="0"/>
              <a:t>  	43 pF/m	Capacity load between the supports (stems) incl. carrier rings</a:t>
            </a:r>
          </a:p>
          <a:p>
            <a:r>
              <a:rPr lang="en-US" sz="1000" dirty="0"/>
              <a:t>													locations shown on next slide</a:t>
            </a:r>
          </a:p>
        </p:txBody>
      </p:sp>
      <p:sp>
        <p:nvSpPr>
          <p:cNvPr id="15" name="Textfeld 14">
            <a:extLst>
              <a:ext uri="{FF2B5EF4-FFF2-40B4-BE49-F238E27FC236}">
                <a16:creationId xmlns:a16="http://schemas.microsoft.com/office/drawing/2014/main" id="{38A30341-5342-40FF-A08E-0A5A48FBD42D}"/>
              </a:ext>
            </a:extLst>
          </p:cNvPr>
          <p:cNvSpPr txBox="1"/>
          <p:nvPr/>
        </p:nvSpPr>
        <p:spPr>
          <a:xfrm>
            <a:off x="7194152" y="5981702"/>
            <a:ext cx="1167307" cy="553998"/>
          </a:xfrm>
          <a:prstGeom prst="rect">
            <a:avLst/>
          </a:prstGeom>
          <a:noFill/>
        </p:spPr>
        <p:txBody>
          <a:bodyPr wrap="none" rtlCol="0">
            <a:spAutoFit/>
          </a:bodyPr>
          <a:lstStyle/>
          <a:p>
            <a:r>
              <a:rPr lang="de-DE" sz="1000" dirty="0"/>
              <a:t>Daten aus:</a:t>
            </a:r>
          </a:p>
          <a:p>
            <a:r>
              <a:rPr lang="de-DE" sz="1000" dirty="0"/>
              <a:t>Habilitationsschrift</a:t>
            </a:r>
          </a:p>
          <a:p>
            <a:r>
              <a:rPr lang="de-DE" sz="1000" dirty="0"/>
              <a:t>U. Ratzinger 1998</a:t>
            </a:r>
          </a:p>
        </p:txBody>
      </p:sp>
      <p:sp>
        <p:nvSpPr>
          <p:cNvPr id="16" name="Rechteck 15">
            <a:extLst>
              <a:ext uri="{FF2B5EF4-FFF2-40B4-BE49-F238E27FC236}">
                <a16:creationId xmlns:a16="http://schemas.microsoft.com/office/drawing/2014/main" id="{E0E1A1F6-5E56-4EF0-A857-B4ADD7D34DFE}"/>
              </a:ext>
            </a:extLst>
          </p:cNvPr>
          <p:cNvSpPr/>
          <p:nvPr/>
        </p:nvSpPr>
        <p:spPr>
          <a:xfrm>
            <a:off x="348142" y="313351"/>
            <a:ext cx="7864679" cy="369332"/>
          </a:xfrm>
          <a:prstGeom prst="rect">
            <a:avLst/>
          </a:prstGeom>
        </p:spPr>
        <p:txBody>
          <a:bodyPr wrap="square">
            <a:spAutoFit/>
          </a:bodyPr>
          <a:lstStyle/>
          <a:p>
            <a:r>
              <a:rPr lang="en-US" dirty="0"/>
              <a:t>Let's have a look at some details of the cavity</a:t>
            </a:r>
          </a:p>
        </p:txBody>
      </p:sp>
      <p:sp>
        <p:nvSpPr>
          <p:cNvPr id="17" name="Rechteck 16">
            <a:extLst>
              <a:ext uri="{FF2B5EF4-FFF2-40B4-BE49-F238E27FC236}">
                <a16:creationId xmlns:a16="http://schemas.microsoft.com/office/drawing/2014/main" id="{120D7B1F-7B6A-44D9-B61A-8816836F8D6C}"/>
              </a:ext>
            </a:extLst>
          </p:cNvPr>
          <p:cNvSpPr/>
          <p:nvPr/>
        </p:nvSpPr>
        <p:spPr>
          <a:xfrm>
            <a:off x="742422" y="4997419"/>
            <a:ext cx="7864677" cy="954107"/>
          </a:xfrm>
          <a:prstGeom prst="rect">
            <a:avLst/>
          </a:prstGeom>
          <a:solidFill>
            <a:schemeClr val="bg2">
              <a:lumMod val="90000"/>
            </a:schemeClr>
          </a:solidFill>
        </p:spPr>
        <p:txBody>
          <a:bodyPr wrap="square">
            <a:spAutoFit/>
          </a:bodyPr>
          <a:lstStyle/>
          <a:p>
            <a:r>
              <a:rPr lang="en-US" sz="1400" dirty="0"/>
              <a:t>Number of components</a:t>
            </a:r>
          </a:p>
          <a:p>
            <a:endParaRPr lang="en-US" sz="1400" dirty="0"/>
          </a:p>
          <a:p>
            <a:r>
              <a:rPr lang="en-US" sz="1400" dirty="0"/>
              <a:t>100 Carrier rings					          	→ high RF currents per ring</a:t>
            </a:r>
          </a:p>
          <a:p>
            <a:r>
              <a:rPr lang="en-US" sz="1400" dirty="0"/>
              <a:t>36 (9 x 4) Junctions </a:t>
            </a:r>
            <a:r>
              <a:rPr lang="en-US" sz="1000" dirty="0"/>
              <a:t>(rod to rod between the cavity segments)       </a:t>
            </a:r>
            <a:r>
              <a:rPr lang="en-US" sz="1400" dirty="0"/>
              <a:t>→ high contact resistance possible </a:t>
            </a:r>
          </a:p>
        </p:txBody>
      </p:sp>
      <p:sp>
        <p:nvSpPr>
          <p:cNvPr id="18" name="Rechteck 17">
            <a:extLst>
              <a:ext uri="{FF2B5EF4-FFF2-40B4-BE49-F238E27FC236}">
                <a16:creationId xmlns:a16="http://schemas.microsoft.com/office/drawing/2014/main" id="{B6144EC2-798C-442E-BF6A-4BE4ED50DB69}"/>
              </a:ext>
            </a:extLst>
          </p:cNvPr>
          <p:cNvSpPr/>
          <p:nvPr/>
        </p:nvSpPr>
        <p:spPr>
          <a:xfrm>
            <a:off x="742423" y="3397694"/>
            <a:ext cx="7864677" cy="1384995"/>
          </a:xfrm>
          <a:prstGeom prst="rect">
            <a:avLst/>
          </a:prstGeom>
          <a:solidFill>
            <a:schemeClr val="accent4">
              <a:lumMod val="40000"/>
              <a:lumOff val="60000"/>
            </a:schemeClr>
          </a:solidFill>
        </p:spPr>
        <p:txBody>
          <a:bodyPr wrap="square">
            <a:spAutoFit/>
          </a:bodyPr>
          <a:lstStyle/>
          <a:p>
            <a:r>
              <a:rPr lang="en-US" sz="1400" dirty="0"/>
              <a:t>Power loss distribution</a:t>
            </a:r>
          </a:p>
          <a:p>
            <a:endParaRPr lang="en-US" sz="1400" dirty="0"/>
          </a:p>
          <a:p>
            <a:r>
              <a:rPr lang="en-US" sz="1400" dirty="0"/>
              <a:t>4%	Mini-Vanes</a:t>
            </a:r>
          </a:p>
          <a:p>
            <a:r>
              <a:rPr lang="en-US" sz="1400" dirty="0">
                <a:solidFill>
                  <a:srgbClr val="FF0000"/>
                </a:solidFill>
              </a:rPr>
              <a:t>24% 	Supports (stems) incl. carrier rings		→ very high compared to the other cavity areas</a:t>
            </a:r>
          </a:p>
          <a:p>
            <a:r>
              <a:rPr lang="en-US" sz="1400" dirty="0"/>
              <a:t>24%	Cavity fins</a:t>
            </a:r>
          </a:p>
          <a:p>
            <a:r>
              <a:rPr lang="en-US" sz="1400" dirty="0"/>
              <a:t>48%	Cavity wall</a:t>
            </a:r>
          </a:p>
        </p:txBody>
      </p:sp>
      <p:grpSp>
        <p:nvGrpSpPr>
          <p:cNvPr id="19" name="Gruppieren 18">
            <a:extLst>
              <a:ext uri="{FF2B5EF4-FFF2-40B4-BE49-F238E27FC236}">
                <a16:creationId xmlns:a16="http://schemas.microsoft.com/office/drawing/2014/main" id="{16A4C81C-230B-4656-9020-691F8BA33B28}"/>
              </a:ext>
            </a:extLst>
          </p:cNvPr>
          <p:cNvGrpSpPr/>
          <p:nvPr/>
        </p:nvGrpSpPr>
        <p:grpSpPr>
          <a:xfrm rot="20369050">
            <a:off x="612396" y="2484416"/>
            <a:ext cx="1602297" cy="898188"/>
            <a:chOff x="729842" y="1999960"/>
            <a:chExt cx="1602297" cy="898188"/>
          </a:xfrm>
        </p:grpSpPr>
        <p:sp>
          <p:nvSpPr>
            <p:cNvPr id="20" name="Ellipse 19">
              <a:extLst>
                <a:ext uri="{FF2B5EF4-FFF2-40B4-BE49-F238E27FC236}">
                  <a16:creationId xmlns:a16="http://schemas.microsoft.com/office/drawing/2014/main" id="{FECD68E9-FD35-4A5A-9C0B-295166977555}"/>
                </a:ext>
              </a:extLst>
            </p:cNvPr>
            <p:cNvSpPr/>
            <p:nvPr/>
          </p:nvSpPr>
          <p:spPr>
            <a:xfrm>
              <a:off x="729842" y="1999960"/>
              <a:ext cx="1602297" cy="8831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Textfeld 20">
              <a:extLst>
                <a:ext uri="{FF2B5EF4-FFF2-40B4-BE49-F238E27FC236}">
                  <a16:creationId xmlns:a16="http://schemas.microsoft.com/office/drawing/2014/main" id="{4ABE1D0C-E16E-4F98-AE97-2D62221AA2EE}"/>
                </a:ext>
              </a:extLst>
            </p:cNvPr>
            <p:cNvSpPr txBox="1"/>
            <p:nvPr/>
          </p:nvSpPr>
          <p:spPr>
            <a:xfrm>
              <a:off x="1239083" y="2528816"/>
              <a:ext cx="583814" cy="369332"/>
            </a:xfrm>
            <a:prstGeom prst="rect">
              <a:avLst/>
            </a:prstGeom>
            <a:noFill/>
          </p:spPr>
          <p:txBody>
            <a:bodyPr wrap="none" rtlCol="0">
              <a:spAutoFit/>
            </a:bodyPr>
            <a:lstStyle/>
            <a:p>
              <a:r>
                <a:rPr lang="de-DE" b="1" dirty="0">
                  <a:solidFill>
                    <a:srgbClr val="FF0000"/>
                  </a:solidFill>
                </a:rPr>
                <a:t>35%</a:t>
              </a:r>
            </a:p>
          </p:txBody>
        </p:sp>
      </p:grpSp>
    </p:spTree>
    <p:extLst>
      <p:ext uri="{BB962C8B-B14F-4D97-AF65-F5344CB8AC3E}">
        <p14:creationId xmlns:p14="http://schemas.microsoft.com/office/powerpoint/2010/main" val="2527020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97E6350D-111B-4C0E-93F1-7C346F82DF76}"/>
              </a:ext>
            </a:extLst>
          </p:cNvPr>
          <p:cNvSpPr>
            <a:spLocks noGrp="1"/>
          </p:cNvSpPr>
          <p:nvPr>
            <p:ph type="ftr" sz="quarter" idx="3"/>
          </p:nvPr>
        </p:nvSpPr>
        <p:spPr/>
        <p:txBody>
          <a:bodyPr/>
          <a:lstStyle/>
          <a:p>
            <a:pPr algn="l"/>
            <a:r>
              <a:rPr lang="de-DE" dirty="0"/>
              <a:t>Wolfgang Vinzenz                           16.04.2019</a:t>
            </a:r>
          </a:p>
        </p:txBody>
      </p:sp>
      <p:sp>
        <p:nvSpPr>
          <p:cNvPr id="5" name="Foliennummernplatzhalter 4">
            <a:extLst>
              <a:ext uri="{FF2B5EF4-FFF2-40B4-BE49-F238E27FC236}">
                <a16:creationId xmlns:a16="http://schemas.microsoft.com/office/drawing/2014/main" id="{66D9DAAD-3C7B-4EBF-ACF1-67A786D698F3}"/>
              </a:ext>
            </a:extLst>
          </p:cNvPr>
          <p:cNvSpPr>
            <a:spLocks noGrp="1"/>
          </p:cNvSpPr>
          <p:nvPr>
            <p:ph type="sldNum" sz="quarter" idx="12"/>
          </p:nvPr>
        </p:nvSpPr>
        <p:spPr/>
        <p:txBody>
          <a:bodyPr/>
          <a:lstStyle/>
          <a:p>
            <a:fld id="{125CBDDA-5CCF-8748-8988-9DC6C8981774}" type="slidenum">
              <a:rPr lang="de-DE" smtClean="0"/>
              <a:t>19</a:t>
            </a:fld>
            <a:endParaRPr lang="de-DE"/>
          </a:p>
        </p:txBody>
      </p:sp>
      <p:grpSp>
        <p:nvGrpSpPr>
          <p:cNvPr id="2" name="Gruppieren 1">
            <a:extLst>
              <a:ext uri="{FF2B5EF4-FFF2-40B4-BE49-F238E27FC236}">
                <a16:creationId xmlns:a16="http://schemas.microsoft.com/office/drawing/2014/main" id="{461FCDC7-CDE3-4C1D-AC3B-662FF65408C4}"/>
              </a:ext>
            </a:extLst>
          </p:cNvPr>
          <p:cNvGrpSpPr/>
          <p:nvPr/>
        </p:nvGrpSpPr>
        <p:grpSpPr>
          <a:xfrm>
            <a:off x="423780" y="1281172"/>
            <a:ext cx="3686952" cy="4899165"/>
            <a:chOff x="304732" y="762541"/>
            <a:chExt cx="3686952" cy="4899165"/>
          </a:xfrm>
        </p:grpSpPr>
        <p:grpSp>
          <p:nvGrpSpPr>
            <p:cNvPr id="10" name="Gruppieren 9">
              <a:extLst>
                <a:ext uri="{FF2B5EF4-FFF2-40B4-BE49-F238E27FC236}">
                  <a16:creationId xmlns:a16="http://schemas.microsoft.com/office/drawing/2014/main" id="{34FCE8B3-A04A-48D8-B3A1-9A7941AAF584}"/>
                </a:ext>
              </a:extLst>
            </p:cNvPr>
            <p:cNvGrpSpPr/>
            <p:nvPr/>
          </p:nvGrpSpPr>
          <p:grpSpPr>
            <a:xfrm>
              <a:off x="304732" y="762541"/>
              <a:ext cx="3632360" cy="4894975"/>
              <a:chOff x="589958" y="729843"/>
              <a:chExt cx="3632360" cy="4894975"/>
            </a:xfrm>
          </p:grpSpPr>
          <p:pic>
            <p:nvPicPr>
              <p:cNvPr id="11" name="Grafik 10">
                <a:extLst>
                  <a:ext uri="{FF2B5EF4-FFF2-40B4-BE49-F238E27FC236}">
                    <a16:creationId xmlns:a16="http://schemas.microsoft.com/office/drawing/2014/main" id="{282DEF09-6936-4923-8E6F-CC827BA4F8D3}"/>
                  </a:ext>
                </a:extLst>
              </p:cNvPr>
              <p:cNvPicPr>
                <a:picLocks noChangeAspect="1"/>
              </p:cNvPicPr>
              <p:nvPr/>
            </p:nvPicPr>
            <p:blipFill>
              <a:blip r:embed="rId2"/>
              <a:stretch>
                <a:fillRect/>
              </a:stretch>
            </p:blipFill>
            <p:spPr>
              <a:xfrm>
                <a:off x="589958" y="729843"/>
                <a:ext cx="3632360" cy="4894975"/>
              </a:xfrm>
              <a:prstGeom prst="rect">
                <a:avLst/>
              </a:prstGeom>
            </p:spPr>
          </p:pic>
          <p:sp>
            <p:nvSpPr>
              <p:cNvPr id="12" name="Textfeld 11">
                <a:extLst>
                  <a:ext uri="{FF2B5EF4-FFF2-40B4-BE49-F238E27FC236}">
                    <a16:creationId xmlns:a16="http://schemas.microsoft.com/office/drawing/2014/main" id="{4DCB15A6-EDAB-4AE3-8DA2-912063A0188F}"/>
                  </a:ext>
                </a:extLst>
              </p:cNvPr>
              <p:cNvSpPr txBox="1"/>
              <p:nvPr/>
            </p:nvSpPr>
            <p:spPr>
              <a:xfrm>
                <a:off x="1252539" y="984776"/>
                <a:ext cx="1789272" cy="261610"/>
              </a:xfrm>
              <a:prstGeom prst="rect">
                <a:avLst/>
              </a:prstGeom>
              <a:noFill/>
            </p:spPr>
            <p:txBody>
              <a:bodyPr wrap="none" rtlCol="0">
                <a:spAutoFit/>
              </a:bodyPr>
              <a:lstStyle/>
              <a:p>
                <a:r>
                  <a:rPr lang="de-DE" sz="1100" dirty="0"/>
                  <a:t>aus Habil. U. Ratzinger 1998</a:t>
                </a:r>
              </a:p>
            </p:txBody>
          </p:sp>
        </p:grpSp>
        <p:grpSp>
          <p:nvGrpSpPr>
            <p:cNvPr id="25" name="Gruppieren 24">
              <a:extLst>
                <a:ext uri="{FF2B5EF4-FFF2-40B4-BE49-F238E27FC236}">
                  <a16:creationId xmlns:a16="http://schemas.microsoft.com/office/drawing/2014/main" id="{724EFA31-C76B-49E9-B243-8194056AAF61}"/>
                </a:ext>
              </a:extLst>
            </p:cNvPr>
            <p:cNvGrpSpPr/>
            <p:nvPr/>
          </p:nvGrpSpPr>
          <p:grpSpPr>
            <a:xfrm rot="19729823">
              <a:off x="1695766" y="5381525"/>
              <a:ext cx="290946" cy="226502"/>
              <a:chOff x="4218709" y="274041"/>
              <a:chExt cx="290946" cy="226502"/>
            </a:xfrm>
          </p:grpSpPr>
          <p:cxnSp>
            <p:nvCxnSpPr>
              <p:cNvPr id="26" name="Gerader Verbinder 25">
                <a:extLst>
                  <a:ext uri="{FF2B5EF4-FFF2-40B4-BE49-F238E27FC236}">
                    <a16:creationId xmlns:a16="http://schemas.microsoft.com/office/drawing/2014/main" id="{7DB158C9-6E11-42B3-BDE6-6D5D46432524}"/>
                  </a:ext>
                </a:extLst>
              </p:cNvPr>
              <p:cNvCxnSpPr/>
              <p:nvPr/>
            </p:nvCxnSpPr>
            <p:spPr>
              <a:xfrm>
                <a:off x="4321728" y="274041"/>
                <a:ext cx="0" cy="22650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Gerader Verbinder 26">
                <a:extLst>
                  <a:ext uri="{FF2B5EF4-FFF2-40B4-BE49-F238E27FC236}">
                    <a16:creationId xmlns:a16="http://schemas.microsoft.com/office/drawing/2014/main" id="{93443A40-DF97-44E6-92B3-6179A0FF8094}"/>
                  </a:ext>
                </a:extLst>
              </p:cNvPr>
              <p:cNvCxnSpPr/>
              <p:nvPr/>
            </p:nvCxnSpPr>
            <p:spPr>
              <a:xfrm>
                <a:off x="4388840" y="274041"/>
                <a:ext cx="0" cy="22650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Gerader Verbinder 27">
                <a:extLst>
                  <a:ext uri="{FF2B5EF4-FFF2-40B4-BE49-F238E27FC236}">
                    <a16:creationId xmlns:a16="http://schemas.microsoft.com/office/drawing/2014/main" id="{533BA2AD-4891-4D7E-89E5-1508B2E94453}"/>
                  </a:ext>
                </a:extLst>
              </p:cNvPr>
              <p:cNvCxnSpPr/>
              <p:nvPr/>
            </p:nvCxnSpPr>
            <p:spPr>
              <a:xfrm>
                <a:off x="4388840" y="386542"/>
                <a:ext cx="120815"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32963923-32C3-4A77-B32F-2E8683BB06BF}"/>
                  </a:ext>
                </a:extLst>
              </p:cNvPr>
              <p:cNvCxnSpPr>
                <a:cxnSpLocks/>
              </p:cNvCxnSpPr>
              <p:nvPr/>
            </p:nvCxnSpPr>
            <p:spPr>
              <a:xfrm flipH="1">
                <a:off x="4218709" y="386542"/>
                <a:ext cx="10302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30" name="Gerader Verbinder 29">
              <a:extLst>
                <a:ext uri="{FF2B5EF4-FFF2-40B4-BE49-F238E27FC236}">
                  <a16:creationId xmlns:a16="http://schemas.microsoft.com/office/drawing/2014/main" id="{F5155175-999D-423F-8B51-76356B1FABEB}"/>
                </a:ext>
              </a:extLst>
            </p:cNvPr>
            <p:cNvCxnSpPr>
              <a:cxnSpLocks/>
            </p:cNvCxnSpPr>
            <p:nvPr/>
          </p:nvCxnSpPr>
          <p:spPr>
            <a:xfrm flipH="1" flipV="1">
              <a:off x="1499293" y="5420919"/>
              <a:ext cx="232628" cy="148509"/>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Gerader Verbinder 30">
              <a:extLst>
                <a:ext uri="{FF2B5EF4-FFF2-40B4-BE49-F238E27FC236}">
                  <a16:creationId xmlns:a16="http://schemas.microsoft.com/office/drawing/2014/main" id="{65059E73-EB91-4792-A7C4-65AB0C3FC667}"/>
                </a:ext>
              </a:extLst>
            </p:cNvPr>
            <p:cNvCxnSpPr/>
            <p:nvPr/>
          </p:nvCxnSpPr>
          <p:spPr>
            <a:xfrm flipV="1">
              <a:off x="1965324" y="5125673"/>
              <a:ext cx="25362" cy="29316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2" name="Gruppieren 31">
              <a:extLst>
                <a:ext uri="{FF2B5EF4-FFF2-40B4-BE49-F238E27FC236}">
                  <a16:creationId xmlns:a16="http://schemas.microsoft.com/office/drawing/2014/main" id="{23C12684-36B3-4F08-B99D-0BD9A3FC4E2B}"/>
                </a:ext>
              </a:extLst>
            </p:cNvPr>
            <p:cNvGrpSpPr/>
            <p:nvPr/>
          </p:nvGrpSpPr>
          <p:grpSpPr>
            <a:xfrm rot="3182929">
              <a:off x="3598432" y="3482745"/>
              <a:ext cx="290946" cy="226502"/>
              <a:chOff x="4218709" y="274041"/>
              <a:chExt cx="290946" cy="226502"/>
            </a:xfrm>
          </p:grpSpPr>
          <p:cxnSp>
            <p:nvCxnSpPr>
              <p:cNvPr id="33" name="Gerader Verbinder 32">
                <a:extLst>
                  <a:ext uri="{FF2B5EF4-FFF2-40B4-BE49-F238E27FC236}">
                    <a16:creationId xmlns:a16="http://schemas.microsoft.com/office/drawing/2014/main" id="{7A8414A6-3942-4377-A826-9C985C2521C3}"/>
                  </a:ext>
                </a:extLst>
              </p:cNvPr>
              <p:cNvCxnSpPr/>
              <p:nvPr/>
            </p:nvCxnSpPr>
            <p:spPr>
              <a:xfrm>
                <a:off x="4321728" y="274041"/>
                <a:ext cx="0" cy="22650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Gerader Verbinder 33">
                <a:extLst>
                  <a:ext uri="{FF2B5EF4-FFF2-40B4-BE49-F238E27FC236}">
                    <a16:creationId xmlns:a16="http://schemas.microsoft.com/office/drawing/2014/main" id="{0F2C06D6-FA73-4AEC-B6C0-A5FF8B779495}"/>
                  </a:ext>
                </a:extLst>
              </p:cNvPr>
              <p:cNvCxnSpPr/>
              <p:nvPr/>
            </p:nvCxnSpPr>
            <p:spPr>
              <a:xfrm>
                <a:off x="4388840" y="274041"/>
                <a:ext cx="0" cy="22650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Gerader Verbinder 34">
                <a:extLst>
                  <a:ext uri="{FF2B5EF4-FFF2-40B4-BE49-F238E27FC236}">
                    <a16:creationId xmlns:a16="http://schemas.microsoft.com/office/drawing/2014/main" id="{E57E78E4-B8FD-441C-9E1E-F34DB7B66781}"/>
                  </a:ext>
                </a:extLst>
              </p:cNvPr>
              <p:cNvCxnSpPr/>
              <p:nvPr/>
            </p:nvCxnSpPr>
            <p:spPr>
              <a:xfrm>
                <a:off x="4388840" y="386542"/>
                <a:ext cx="120815"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Gerader Verbinder 35">
                <a:extLst>
                  <a:ext uri="{FF2B5EF4-FFF2-40B4-BE49-F238E27FC236}">
                    <a16:creationId xmlns:a16="http://schemas.microsoft.com/office/drawing/2014/main" id="{479422BC-73AA-4297-94BB-C6C14F580CF0}"/>
                  </a:ext>
                </a:extLst>
              </p:cNvPr>
              <p:cNvCxnSpPr>
                <a:cxnSpLocks/>
              </p:cNvCxnSpPr>
              <p:nvPr/>
            </p:nvCxnSpPr>
            <p:spPr>
              <a:xfrm flipH="1">
                <a:off x="4218709" y="386542"/>
                <a:ext cx="10302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37" name="Gerader Verbinder 36">
              <a:extLst>
                <a:ext uri="{FF2B5EF4-FFF2-40B4-BE49-F238E27FC236}">
                  <a16:creationId xmlns:a16="http://schemas.microsoft.com/office/drawing/2014/main" id="{F3D70BA7-F92C-4D85-BCBD-2AD308B1CD08}"/>
                </a:ext>
              </a:extLst>
            </p:cNvPr>
            <p:cNvCxnSpPr/>
            <p:nvPr/>
          </p:nvCxnSpPr>
          <p:spPr>
            <a:xfrm flipH="1">
              <a:off x="3473042" y="3479290"/>
              <a:ext cx="184013" cy="8233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Gerader Verbinder 37">
              <a:extLst>
                <a:ext uri="{FF2B5EF4-FFF2-40B4-BE49-F238E27FC236}">
                  <a16:creationId xmlns:a16="http://schemas.microsoft.com/office/drawing/2014/main" id="{E84D5521-F21C-45A7-B847-DE6B004F36BC}"/>
                </a:ext>
              </a:extLst>
            </p:cNvPr>
            <p:cNvCxnSpPr/>
            <p:nvPr/>
          </p:nvCxnSpPr>
          <p:spPr>
            <a:xfrm flipH="1">
              <a:off x="3627879" y="3711800"/>
              <a:ext cx="204075" cy="16391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9" name="Gruppieren 38">
              <a:extLst>
                <a:ext uri="{FF2B5EF4-FFF2-40B4-BE49-F238E27FC236}">
                  <a16:creationId xmlns:a16="http://schemas.microsoft.com/office/drawing/2014/main" id="{BE8899E6-43DD-413E-A5D8-9D070FCD86C8}"/>
                </a:ext>
              </a:extLst>
            </p:cNvPr>
            <p:cNvGrpSpPr/>
            <p:nvPr/>
          </p:nvGrpSpPr>
          <p:grpSpPr>
            <a:xfrm rot="18971814">
              <a:off x="1841629" y="3788784"/>
              <a:ext cx="290946" cy="226502"/>
              <a:chOff x="4218709" y="274041"/>
              <a:chExt cx="290946" cy="226502"/>
            </a:xfrm>
          </p:grpSpPr>
          <p:cxnSp>
            <p:nvCxnSpPr>
              <p:cNvPr id="40" name="Gerader Verbinder 39">
                <a:extLst>
                  <a:ext uri="{FF2B5EF4-FFF2-40B4-BE49-F238E27FC236}">
                    <a16:creationId xmlns:a16="http://schemas.microsoft.com/office/drawing/2014/main" id="{A4D13A93-2143-4759-8EFF-4E8BABA200F8}"/>
                  </a:ext>
                </a:extLst>
              </p:cNvPr>
              <p:cNvCxnSpPr/>
              <p:nvPr/>
            </p:nvCxnSpPr>
            <p:spPr>
              <a:xfrm>
                <a:off x="4321728" y="274041"/>
                <a:ext cx="0" cy="22650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Gerader Verbinder 40">
                <a:extLst>
                  <a:ext uri="{FF2B5EF4-FFF2-40B4-BE49-F238E27FC236}">
                    <a16:creationId xmlns:a16="http://schemas.microsoft.com/office/drawing/2014/main" id="{0A52A586-CAEB-4636-A6B1-57A29D228B2F}"/>
                  </a:ext>
                </a:extLst>
              </p:cNvPr>
              <p:cNvCxnSpPr/>
              <p:nvPr/>
            </p:nvCxnSpPr>
            <p:spPr>
              <a:xfrm>
                <a:off x="4388840" y="274041"/>
                <a:ext cx="0" cy="22650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Gerader Verbinder 41">
                <a:extLst>
                  <a:ext uri="{FF2B5EF4-FFF2-40B4-BE49-F238E27FC236}">
                    <a16:creationId xmlns:a16="http://schemas.microsoft.com/office/drawing/2014/main" id="{15B329A3-F7CD-4BC3-8850-BE41AB7D6FF9}"/>
                  </a:ext>
                </a:extLst>
              </p:cNvPr>
              <p:cNvCxnSpPr/>
              <p:nvPr/>
            </p:nvCxnSpPr>
            <p:spPr>
              <a:xfrm>
                <a:off x="4388840" y="386542"/>
                <a:ext cx="120815"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Gerader Verbinder 42">
                <a:extLst>
                  <a:ext uri="{FF2B5EF4-FFF2-40B4-BE49-F238E27FC236}">
                    <a16:creationId xmlns:a16="http://schemas.microsoft.com/office/drawing/2014/main" id="{DCB0EE8B-35CF-4136-8AE8-3520BE7C6375}"/>
                  </a:ext>
                </a:extLst>
              </p:cNvPr>
              <p:cNvCxnSpPr>
                <a:cxnSpLocks/>
              </p:cNvCxnSpPr>
              <p:nvPr/>
            </p:nvCxnSpPr>
            <p:spPr>
              <a:xfrm flipH="1">
                <a:off x="4218709" y="386542"/>
                <a:ext cx="10302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44" name="Gerader Verbinder 43">
              <a:extLst>
                <a:ext uri="{FF2B5EF4-FFF2-40B4-BE49-F238E27FC236}">
                  <a16:creationId xmlns:a16="http://schemas.microsoft.com/office/drawing/2014/main" id="{48476578-B17F-49EB-9311-FEFEAA560591}"/>
                </a:ext>
              </a:extLst>
            </p:cNvPr>
            <p:cNvCxnSpPr>
              <a:cxnSpLocks/>
            </p:cNvCxnSpPr>
            <p:nvPr/>
          </p:nvCxnSpPr>
          <p:spPr>
            <a:xfrm>
              <a:off x="2083289" y="3800800"/>
              <a:ext cx="182614" cy="25371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Gerader Verbinder 44">
              <a:extLst>
                <a:ext uri="{FF2B5EF4-FFF2-40B4-BE49-F238E27FC236}">
                  <a16:creationId xmlns:a16="http://schemas.microsoft.com/office/drawing/2014/main" id="{F23385FE-0281-4A0B-B372-9CB7C4D79E7C}"/>
                </a:ext>
              </a:extLst>
            </p:cNvPr>
            <p:cNvCxnSpPr/>
            <p:nvPr/>
          </p:nvCxnSpPr>
          <p:spPr>
            <a:xfrm>
              <a:off x="1878071" y="4002188"/>
              <a:ext cx="242841" cy="333443"/>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46" name="Gruppieren 45">
              <a:extLst>
                <a:ext uri="{FF2B5EF4-FFF2-40B4-BE49-F238E27FC236}">
                  <a16:creationId xmlns:a16="http://schemas.microsoft.com/office/drawing/2014/main" id="{96C5A71B-ABD9-4216-813F-282F4AE300CF}"/>
                </a:ext>
              </a:extLst>
            </p:cNvPr>
            <p:cNvGrpSpPr/>
            <p:nvPr/>
          </p:nvGrpSpPr>
          <p:grpSpPr>
            <a:xfrm rot="5400000">
              <a:off x="3105545" y="4730093"/>
              <a:ext cx="290946" cy="226502"/>
              <a:chOff x="4218709" y="274041"/>
              <a:chExt cx="290946" cy="226502"/>
            </a:xfrm>
          </p:grpSpPr>
          <p:cxnSp>
            <p:nvCxnSpPr>
              <p:cNvPr id="47" name="Gerader Verbinder 46">
                <a:extLst>
                  <a:ext uri="{FF2B5EF4-FFF2-40B4-BE49-F238E27FC236}">
                    <a16:creationId xmlns:a16="http://schemas.microsoft.com/office/drawing/2014/main" id="{540F4696-A28D-4678-B3A9-D6E966EAC604}"/>
                  </a:ext>
                </a:extLst>
              </p:cNvPr>
              <p:cNvCxnSpPr/>
              <p:nvPr/>
            </p:nvCxnSpPr>
            <p:spPr>
              <a:xfrm>
                <a:off x="4321728" y="274041"/>
                <a:ext cx="0" cy="22650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Gerader Verbinder 47">
                <a:extLst>
                  <a:ext uri="{FF2B5EF4-FFF2-40B4-BE49-F238E27FC236}">
                    <a16:creationId xmlns:a16="http://schemas.microsoft.com/office/drawing/2014/main" id="{DD59B55B-6FC0-4DE2-A096-B41BC3CE3A20}"/>
                  </a:ext>
                </a:extLst>
              </p:cNvPr>
              <p:cNvCxnSpPr/>
              <p:nvPr/>
            </p:nvCxnSpPr>
            <p:spPr>
              <a:xfrm>
                <a:off x="4388840" y="274041"/>
                <a:ext cx="0" cy="22650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Gerader Verbinder 48">
                <a:extLst>
                  <a:ext uri="{FF2B5EF4-FFF2-40B4-BE49-F238E27FC236}">
                    <a16:creationId xmlns:a16="http://schemas.microsoft.com/office/drawing/2014/main" id="{090A97F1-CB91-45ED-9ED4-5C876DB62F88}"/>
                  </a:ext>
                </a:extLst>
              </p:cNvPr>
              <p:cNvCxnSpPr/>
              <p:nvPr/>
            </p:nvCxnSpPr>
            <p:spPr>
              <a:xfrm>
                <a:off x="4388840" y="386542"/>
                <a:ext cx="120815"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Gerader Verbinder 49">
                <a:extLst>
                  <a:ext uri="{FF2B5EF4-FFF2-40B4-BE49-F238E27FC236}">
                    <a16:creationId xmlns:a16="http://schemas.microsoft.com/office/drawing/2014/main" id="{6D65A3A2-5C7D-447F-A7E8-BB065ED44477}"/>
                  </a:ext>
                </a:extLst>
              </p:cNvPr>
              <p:cNvCxnSpPr>
                <a:cxnSpLocks/>
              </p:cNvCxnSpPr>
              <p:nvPr/>
            </p:nvCxnSpPr>
            <p:spPr>
              <a:xfrm flipH="1">
                <a:off x="4218709" y="386542"/>
                <a:ext cx="10302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51" name="Gerader Verbinder 50">
              <a:extLst>
                <a:ext uri="{FF2B5EF4-FFF2-40B4-BE49-F238E27FC236}">
                  <a16:creationId xmlns:a16="http://schemas.microsoft.com/office/drawing/2014/main" id="{473B005D-A68C-4217-B7B6-36EB67982A6E}"/>
                </a:ext>
              </a:extLst>
            </p:cNvPr>
            <p:cNvCxnSpPr/>
            <p:nvPr/>
          </p:nvCxnSpPr>
          <p:spPr>
            <a:xfrm flipV="1">
              <a:off x="3251018" y="4335631"/>
              <a:ext cx="0" cy="36224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Gerader Verbinder 51">
              <a:extLst>
                <a:ext uri="{FF2B5EF4-FFF2-40B4-BE49-F238E27FC236}">
                  <a16:creationId xmlns:a16="http://schemas.microsoft.com/office/drawing/2014/main" id="{0C09D724-CD10-4991-81AA-46A94EDA5F0E}"/>
                </a:ext>
              </a:extLst>
            </p:cNvPr>
            <p:cNvCxnSpPr/>
            <p:nvPr/>
          </p:nvCxnSpPr>
          <p:spPr>
            <a:xfrm>
              <a:off x="3137767" y="5044273"/>
              <a:ext cx="226502"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Gerader Verbinder 52">
              <a:extLst>
                <a:ext uri="{FF2B5EF4-FFF2-40B4-BE49-F238E27FC236}">
                  <a16:creationId xmlns:a16="http://schemas.microsoft.com/office/drawing/2014/main" id="{84A2AE88-8068-4C31-A0B0-4796B1D29ECC}"/>
                </a:ext>
              </a:extLst>
            </p:cNvPr>
            <p:cNvCxnSpPr/>
            <p:nvPr/>
          </p:nvCxnSpPr>
          <p:spPr>
            <a:xfrm>
              <a:off x="3251018" y="4988818"/>
              <a:ext cx="0" cy="5545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54" name="Textfeld 53">
              <a:extLst>
                <a:ext uri="{FF2B5EF4-FFF2-40B4-BE49-F238E27FC236}">
                  <a16:creationId xmlns:a16="http://schemas.microsoft.com/office/drawing/2014/main" id="{8631D862-EED1-478D-B63E-DC574328A1FB}"/>
                </a:ext>
              </a:extLst>
            </p:cNvPr>
            <p:cNvSpPr txBox="1"/>
            <p:nvPr/>
          </p:nvSpPr>
          <p:spPr>
            <a:xfrm>
              <a:off x="3161764" y="3150781"/>
              <a:ext cx="806567" cy="276999"/>
            </a:xfrm>
            <a:prstGeom prst="rect">
              <a:avLst/>
            </a:prstGeom>
            <a:noFill/>
          </p:spPr>
          <p:txBody>
            <a:bodyPr wrap="none" rtlCol="0">
              <a:spAutoFit/>
            </a:bodyPr>
            <a:lstStyle/>
            <a:p>
              <a:r>
                <a:rPr lang="de-DE" sz="1200" dirty="0"/>
                <a:t>109 pF/m</a:t>
              </a:r>
              <a:r>
                <a:rPr lang="de-DE" sz="1200" baseline="-25000" dirty="0"/>
                <a:t> </a:t>
              </a:r>
              <a:endParaRPr lang="de-DE" sz="1200" dirty="0"/>
            </a:p>
          </p:txBody>
        </p:sp>
        <p:sp>
          <p:nvSpPr>
            <p:cNvPr id="55" name="Textfeld 54">
              <a:extLst>
                <a:ext uri="{FF2B5EF4-FFF2-40B4-BE49-F238E27FC236}">
                  <a16:creationId xmlns:a16="http://schemas.microsoft.com/office/drawing/2014/main" id="{D26B9DBA-7985-4D4B-AA8F-4C95B5E6B727}"/>
                </a:ext>
              </a:extLst>
            </p:cNvPr>
            <p:cNvSpPr txBox="1"/>
            <p:nvPr/>
          </p:nvSpPr>
          <p:spPr>
            <a:xfrm>
              <a:off x="3263664" y="4843391"/>
              <a:ext cx="728020" cy="276999"/>
            </a:xfrm>
            <a:prstGeom prst="rect">
              <a:avLst/>
            </a:prstGeom>
            <a:noFill/>
          </p:spPr>
          <p:txBody>
            <a:bodyPr wrap="none" rtlCol="0">
              <a:spAutoFit/>
            </a:bodyPr>
            <a:lstStyle/>
            <a:p>
              <a:r>
                <a:rPr lang="de-DE" sz="1200" dirty="0"/>
                <a:t>12 pF/m</a:t>
              </a:r>
              <a:r>
                <a:rPr lang="de-DE" sz="1200" baseline="-25000" dirty="0"/>
                <a:t> </a:t>
              </a:r>
              <a:endParaRPr lang="de-DE" sz="1200" dirty="0"/>
            </a:p>
          </p:txBody>
        </p:sp>
        <p:sp>
          <p:nvSpPr>
            <p:cNvPr id="56" name="Textfeld 55">
              <a:extLst>
                <a:ext uri="{FF2B5EF4-FFF2-40B4-BE49-F238E27FC236}">
                  <a16:creationId xmlns:a16="http://schemas.microsoft.com/office/drawing/2014/main" id="{8A374080-ADBA-4ACC-9290-DAE49B4C0750}"/>
                </a:ext>
              </a:extLst>
            </p:cNvPr>
            <p:cNvSpPr txBox="1"/>
            <p:nvPr/>
          </p:nvSpPr>
          <p:spPr>
            <a:xfrm>
              <a:off x="2039539" y="3607427"/>
              <a:ext cx="728020" cy="276999"/>
            </a:xfrm>
            <a:prstGeom prst="rect">
              <a:avLst/>
            </a:prstGeom>
            <a:noFill/>
          </p:spPr>
          <p:txBody>
            <a:bodyPr wrap="none" rtlCol="0">
              <a:spAutoFit/>
            </a:bodyPr>
            <a:lstStyle/>
            <a:p>
              <a:r>
                <a:rPr lang="de-DE" sz="1200" dirty="0"/>
                <a:t>23 pF/m</a:t>
              </a:r>
              <a:r>
                <a:rPr lang="de-DE" sz="1200" baseline="-25000" dirty="0"/>
                <a:t> </a:t>
              </a:r>
              <a:endParaRPr lang="de-DE" sz="1200" dirty="0"/>
            </a:p>
          </p:txBody>
        </p:sp>
        <p:sp>
          <p:nvSpPr>
            <p:cNvPr id="57" name="Textfeld 56">
              <a:extLst>
                <a:ext uri="{FF2B5EF4-FFF2-40B4-BE49-F238E27FC236}">
                  <a16:creationId xmlns:a16="http://schemas.microsoft.com/office/drawing/2014/main" id="{D1E8B14E-AB71-44D3-9D23-AF6B076BEB0A}"/>
                </a:ext>
              </a:extLst>
            </p:cNvPr>
            <p:cNvSpPr txBox="1"/>
            <p:nvPr/>
          </p:nvSpPr>
          <p:spPr>
            <a:xfrm>
              <a:off x="1930740" y="5384707"/>
              <a:ext cx="728020" cy="276999"/>
            </a:xfrm>
            <a:prstGeom prst="rect">
              <a:avLst/>
            </a:prstGeom>
            <a:noFill/>
          </p:spPr>
          <p:txBody>
            <a:bodyPr wrap="none" rtlCol="0">
              <a:spAutoFit/>
            </a:bodyPr>
            <a:lstStyle/>
            <a:p>
              <a:r>
                <a:rPr lang="de-DE" sz="1200" dirty="0"/>
                <a:t>43 pF/m</a:t>
              </a:r>
              <a:r>
                <a:rPr lang="de-DE" sz="1200" baseline="-25000" dirty="0"/>
                <a:t> </a:t>
              </a:r>
              <a:endParaRPr lang="de-DE" sz="1200" dirty="0"/>
            </a:p>
          </p:txBody>
        </p:sp>
      </p:grpSp>
      <p:grpSp>
        <p:nvGrpSpPr>
          <p:cNvPr id="3" name="Gruppieren 2">
            <a:extLst>
              <a:ext uri="{FF2B5EF4-FFF2-40B4-BE49-F238E27FC236}">
                <a16:creationId xmlns:a16="http://schemas.microsoft.com/office/drawing/2014/main" id="{C44C278D-689E-40E2-B3FB-9E2DD7BA87A8}"/>
              </a:ext>
            </a:extLst>
          </p:cNvPr>
          <p:cNvGrpSpPr/>
          <p:nvPr/>
        </p:nvGrpSpPr>
        <p:grpSpPr>
          <a:xfrm>
            <a:off x="5161011" y="1286712"/>
            <a:ext cx="3566800" cy="2645734"/>
            <a:chOff x="4987242" y="587228"/>
            <a:chExt cx="3566800" cy="2645734"/>
          </a:xfrm>
        </p:grpSpPr>
        <p:grpSp>
          <p:nvGrpSpPr>
            <p:cNvPr id="7" name="Gruppieren 6">
              <a:extLst>
                <a:ext uri="{FF2B5EF4-FFF2-40B4-BE49-F238E27FC236}">
                  <a16:creationId xmlns:a16="http://schemas.microsoft.com/office/drawing/2014/main" id="{BC49E409-2B4C-400E-8FBD-B719D0C5F670}"/>
                </a:ext>
              </a:extLst>
            </p:cNvPr>
            <p:cNvGrpSpPr/>
            <p:nvPr/>
          </p:nvGrpSpPr>
          <p:grpSpPr>
            <a:xfrm>
              <a:off x="4987242" y="587228"/>
              <a:ext cx="3566800" cy="2645734"/>
              <a:chOff x="4987242" y="587228"/>
              <a:chExt cx="3566800" cy="2645734"/>
            </a:xfrm>
          </p:grpSpPr>
          <p:pic>
            <p:nvPicPr>
              <p:cNvPr id="8" name="Grafik 7">
                <a:extLst>
                  <a:ext uri="{FF2B5EF4-FFF2-40B4-BE49-F238E27FC236}">
                    <a16:creationId xmlns:a16="http://schemas.microsoft.com/office/drawing/2014/main" id="{81E1DFF4-BF6A-41E6-8F00-8EE15D31CC1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32000"/>
                        </a14:imgEffect>
                      </a14:imgLayer>
                    </a14:imgProps>
                  </a:ext>
                  <a:ext uri="{28A0092B-C50C-407E-A947-70E740481C1C}">
                    <a14:useLocalDpi xmlns:a14="http://schemas.microsoft.com/office/drawing/2010/main" val="0"/>
                  </a:ext>
                </a:extLst>
              </a:blip>
              <a:stretch>
                <a:fillRect/>
              </a:stretch>
            </p:blipFill>
            <p:spPr>
              <a:xfrm>
                <a:off x="5056974" y="587228"/>
                <a:ext cx="3497068" cy="2622801"/>
              </a:xfrm>
              <a:prstGeom prst="rect">
                <a:avLst/>
              </a:prstGeom>
            </p:spPr>
          </p:pic>
          <p:sp>
            <p:nvSpPr>
              <p:cNvPr id="9" name="Textfeld 8">
                <a:extLst>
                  <a:ext uri="{FF2B5EF4-FFF2-40B4-BE49-F238E27FC236}">
                    <a16:creationId xmlns:a16="http://schemas.microsoft.com/office/drawing/2014/main" id="{6E924599-796D-4B5C-8EB4-948B17AFE5BC}"/>
                  </a:ext>
                </a:extLst>
              </p:cNvPr>
              <p:cNvSpPr txBox="1"/>
              <p:nvPr/>
            </p:nvSpPr>
            <p:spPr>
              <a:xfrm>
                <a:off x="4987242" y="2971352"/>
                <a:ext cx="779381" cy="261610"/>
              </a:xfrm>
              <a:prstGeom prst="rect">
                <a:avLst/>
              </a:prstGeom>
              <a:noFill/>
            </p:spPr>
            <p:txBody>
              <a:bodyPr wrap="none" rtlCol="0">
                <a:spAutoFit/>
              </a:bodyPr>
              <a:lstStyle/>
              <a:p>
                <a:r>
                  <a:rPr lang="de-DE" sz="1100" dirty="0">
                    <a:solidFill>
                      <a:srgbClr val="FFFF00"/>
                    </a:solidFill>
                  </a:rPr>
                  <a:t>Superlinse</a:t>
                </a:r>
              </a:p>
            </p:txBody>
          </p:sp>
        </p:grpSp>
        <p:sp>
          <p:nvSpPr>
            <p:cNvPr id="13" name="Textfeld 12">
              <a:extLst>
                <a:ext uri="{FF2B5EF4-FFF2-40B4-BE49-F238E27FC236}">
                  <a16:creationId xmlns:a16="http://schemas.microsoft.com/office/drawing/2014/main" id="{EB88AFC2-A166-42A6-91FD-BD34A47D135F}"/>
                </a:ext>
              </a:extLst>
            </p:cNvPr>
            <p:cNvSpPr txBox="1"/>
            <p:nvPr/>
          </p:nvSpPr>
          <p:spPr>
            <a:xfrm>
              <a:off x="7328595" y="2005245"/>
              <a:ext cx="1031051" cy="276999"/>
            </a:xfrm>
            <a:prstGeom prst="rect">
              <a:avLst/>
            </a:prstGeom>
            <a:noFill/>
          </p:spPr>
          <p:txBody>
            <a:bodyPr wrap="none" rtlCol="0">
              <a:spAutoFit/>
            </a:bodyPr>
            <a:lstStyle/>
            <a:p>
              <a:r>
                <a:rPr lang="de-DE" sz="1200" b="1" dirty="0">
                  <a:solidFill>
                    <a:schemeClr val="bg1"/>
                  </a:solidFill>
                </a:rPr>
                <a:t>C‘</a:t>
              </a:r>
              <a:r>
                <a:rPr lang="de-DE" sz="1200" b="1" baseline="-25000" dirty="0">
                  <a:solidFill>
                    <a:schemeClr val="bg1"/>
                  </a:solidFill>
                </a:rPr>
                <a:t>QD</a:t>
              </a:r>
              <a:r>
                <a:rPr lang="de-DE" sz="1200" b="1" dirty="0">
                  <a:solidFill>
                    <a:schemeClr val="bg1"/>
                  </a:solidFill>
                </a:rPr>
                <a:t> 23 pF/m</a:t>
              </a:r>
              <a:r>
                <a:rPr lang="de-DE" sz="1200" b="1" baseline="-25000" dirty="0">
                  <a:solidFill>
                    <a:schemeClr val="bg1"/>
                  </a:solidFill>
                </a:rPr>
                <a:t> </a:t>
              </a:r>
              <a:endParaRPr lang="de-DE" sz="1200" b="1" dirty="0">
                <a:solidFill>
                  <a:schemeClr val="bg1"/>
                </a:solidFill>
              </a:endParaRPr>
            </a:p>
          </p:txBody>
        </p:sp>
        <p:grpSp>
          <p:nvGrpSpPr>
            <p:cNvPr id="14" name="Gruppieren 13">
              <a:extLst>
                <a:ext uri="{FF2B5EF4-FFF2-40B4-BE49-F238E27FC236}">
                  <a16:creationId xmlns:a16="http://schemas.microsoft.com/office/drawing/2014/main" id="{D1276571-6236-4EEB-AAD9-5A69FBB30862}"/>
                </a:ext>
              </a:extLst>
            </p:cNvPr>
            <p:cNvGrpSpPr/>
            <p:nvPr/>
          </p:nvGrpSpPr>
          <p:grpSpPr>
            <a:xfrm>
              <a:off x="7887393" y="1756517"/>
              <a:ext cx="290946" cy="226502"/>
              <a:chOff x="4218709" y="274041"/>
              <a:chExt cx="290946" cy="226502"/>
            </a:xfrm>
          </p:grpSpPr>
          <p:cxnSp>
            <p:nvCxnSpPr>
              <p:cNvPr id="15" name="Gerader Verbinder 14">
                <a:extLst>
                  <a:ext uri="{FF2B5EF4-FFF2-40B4-BE49-F238E27FC236}">
                    <a16:creationId xmlns:a16="http://schemas.microsoft.com/office/drawing/2014/main" id="{AED27F2E-F3BA-44EC-A4B8-786B870D6EFA}"/>
                  </a:ext>
                </a:extLst>
              </p:cNvPr>
              <p:cNvCxnSpPr/>
              <p:nvPr/>
            </p:nvCxnSpPr>
            <p:spPr>
              <a:xfrm>
                <a:off x="4321728" y="274041"/>
                <a:ext cx="0" cy="226502"/>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Gerader Verbinder 15">
                <a:extLst>
                  <a:ext uri="{FF2B5EF4-FFF2-40B4-BE49-F238E27FC236}">
                    <a16:creationId xmlns:a16="http://schemas.microsoft.com/office/drawing/2014/main" id="{CE296100-2872-4DDA-8203-6759178FF2EF}"/>
                  </a:ext>
                </a:extLst>
              </p:cNvPr>
              <p:cNvCxnSpPr/>
              <p:nvPr/>
            </p:nvCxnSpPr>
            <p:spPr>
              <a:xfrm>
                <a:off x="4388840" y="274041"/>
                <a:ext cx="0" cy="226502"/>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Gerader Verbinder 16">
                <a:extLst>
                  <a:ext uri="{FF2B5EF4-FFF2-40B4-BE49-F238E27FC236}">
                    <a16:creationId xmlns:a16="http://schemas.microsoft.com/office/drawing/2014/main" id="{1B66E67A-DB99-4DA4-A5F4-6DE146C5FE4B}"/>
                  </a:ext>
                </a:extLst>
              </p:cNvPr>
              <p:cNvCxnSpPr/>
              <p:nvPr/>
            </p:nvCxnSpPr>
            <p:spPr>
              <a:xfrm>
                <a:off x="4388840" y="386542"/>
                <a:ext cx="1208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Gerader Verbinder 17">
                <a:extLst>
                  <a:ext uri="{FF2B5EF4-FFF2-40B4-BE49-F238E27FC236}">
                    <a16:creationId xmlns:a16="http://schemas.microsoft.com/office/drawing/2014/main" id="{CB0DD86E-1566-4318-B51D-CA16874EF317}"/>
                  </a:ext>
                </a:extLst>
              </p:cNvPr>
              <p:cNvCxnSpPr>
                <a:cxnSpLocks/>
              </p:cNvCxnSpPr>
              <p:nvPr/>
            </p:nvCxnSpPr>
            <p:spPr>
              <a:xfrm flipH="1">
                <a:off x="4218709" y="386542"/>
                <a:ext cx="1030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9" name="Gruppieren 18">
              <a:extLst>
                <a:ext uri="{FF2B5EF4-FFF2-40B4-BE49-F238E27FC236}">
                  <a16:creationId xmlns:a16="http://schemas.microsoft.com/office/drawing/2014/main" id="{DB4B1CCC-7640-4A33-AE92-557E1DCF81C4}"/>
                </a:ext>
              </a:extLst>
            </p:cNvPr>
            <p:cNvGrpSpPr/>
            <p:nvPr/>
          </p:nvGrpSpPr>
          <p:grpSpPr>
            <a:xfrm rot="2658058">
              <a:off x="6253887" y="2167937"/>
              <a:ext cx="290946" cy="226502"/>
              <a:chOff x="4218709" y="274041"/>
              <a:chExt cx="290946" cy="226502"/>
            </a:xfrm>
          </p:grpSpPr>
          <p:cxnSp>
            <p:nvCxnSpPr>
              <p:cNvPr id="20" name="Gerader Verbinder 19">
                <a:extLst>
                  <a:ext uri="{FF2B5EF4-FFF2-40B4-BE49-F238E27FC236}">
                    <a16:creationId xmlns:a16="http://schemas.microsoft.com/office/drawing/2014/main" id="{D257EE6D-0D1B-40BE-9804-3DA3F7E28715}"/>
                  </a:ext>
                </a:extLst>
              </p:cNvPr>
              <p:cNvCxnSpPr/>
              <p:nvPr/>
            </p:nvCxnSpPr>
            <p:spPr>
              <a:xfrm>
                <a:off x="4321728" y="274041"/>
                <a:ext cx="0" cy="226502"/>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Gerader Verbinder 20">
                <a:extLst>
                  <a:ext uri="{FF2B5EF4-FFF2-40B4-BE49-F238E27FC236}">
                    <a16:creationId xmlns:a16="http://schemas.microsoft.com/office/drawing/2014/main" id="{1ACDA6E4-E51E-4181-98E0-CDA561829214}"/>
                  </a:ext>
                </a:extLst>
              </p:cNvPr>
              <p:cNvCxnSpPr/>
              <p:nvPr/>
            </p:nvCxnSpPr>
            <p:spPr>
              <a:xfrm>
                <a:off x="4388840" y="274041"/>
                <a:ext cx="0" cy="226502"/>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Gerader Verbinder 21">
                <a:extLst>
                  <a:ext uri="{FF2B5EF4-FFF2-40B4-BE49-F238E27FC236}">
                    <a16:creationId xmlns:a16="http://schemas.microsoft.com/office/drawing/2014/main" id="{C2EC5628-91DD-4C92-BBA6-8AD524DFD913}"/>
                  </a:ext>
                </a:extLst>
              </p:cNvPr>
              <p:cNvCxnSpPr/>
              <p:nvPr/>
            </p:nvCxnSpPr>
            <p:spPr>
              <a:xfrm>
                <a:off x="4388840" y="386542"/>
                <a:ext cx="1208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Gerader Verbinder 22">
                <a:extLst>
                  <a:ext uri="{FF2B5EF4-FFF2-40B4-BE49-F238E27FC236}">
                    <a16:creationId xmlns:a16="http://schemas.microsoft.com/office/drawing/2014/main" id="{B2C0BCBD-3F77-475F-9ADC-6ABBAD99E590}"/>
                  </a:ext>
                </a:extLst>
              </p:cNvPr>
              <p:cNvCxnSpPr>
                <a:cxnSpLocks/>
              </p:cNvCxnSpPr>
              <p:nvPr/>
            </p:nvCxnSpPr>
            <p:spPr>
              <a:xfrm flipH="1">
                <a:off x="4218709" y="386542"/>
                <a:ext cx="1030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4" name="Textfeld 23">
              <a:extLst>
                <a:ext uri="{FF2B5EF4-FFF2-40B4-BE49-F238E27FC236}">
                  <a16:creationId xmlns:a16="http://schemas.microsoft.com/office/drawing/2014/main" id="{2CF66C44-660B-48F2-A643-10E0468618AE}"/>
                </a:ext>
              </a:extLst>
            </p:cNvPr>
            <p:cNvSpPr txBox="1"/>
            <p:nvPr/>
          </p:nvSpPr>
          <p:spPr>
            <a:xfrm>
              <a:off x="6369786" y="1759978"/>
              <a:ext cx="1045479" cy="276999"/>
            </a:xfrm>
            <a:prstGeom prst="rect">
              <a:avLst/>
            </a:prstGeom>
            <a:noFill/>
          </p:spPr>
          <p:txBody>
            <a:bodyPr wrap="none" rtlCol="0">
              <a:spAutoFit/>
            </a:bodyPr>
            <a:lstStyle/>
            <a:p>
              <a:r>
                <a:rPr lang="de-DE" sz="1200" b="1" dirty="0">
                  <a:solidFill>
                    <a:schemeClr val="bg1"/>
                  </a:solidFill>
                </a:rPr>
                <a:t>C‘</a:t>
              </a:r>
              <a:r>
                <a:rPr lang="de-DE" sz="1200" b="1" baseline="-25000" dirty="0">
                  <a:solidFill>
                    <a:schemeClr val="bg1"/>
                  </a:solidFill>
                </a:rPr>
                <a:t>Q</a:t>
              </a:r>
              <a:r>
                <a:rPr lang="de-DE" sz="1200" b="1" dirty="0">
                  <a:solidFill>
                    <a:schemeClr val="bg1"/>
                  </a:solidFill>
                </a:rPr>
                <a:t> 109 pF/m</a:t>
              </a:r>
              <a:r>
                <a:rPr lang="de-DE" sz="1200" b="1" baseline="-25000" dirty="0">
                  <a:solidFill>
                    <a:schemeClr val="bg1"/>
                  </a:solidFill>
                </a:rPr>
                <a:t> </a:t>
              </a:r>
              <a:endParaRPr lang="de-DE" sz="1200" b="1" dirty="0">
                <a:solidFill>
                  <a:schemeClr val="bg1"/>
                </a:solidFill>
              </a:endParaRPr>
            </a:p>
          </p:txBody>
        </p:sp>
        <p:grpSp>
          <p:nvGrpSpPr>
            <p:cNvPr id="58" name="Gruppieren 57">
              <a:extLst>
                <a:ext uri="{FF2B5EF4-FFF2-40B4-BE49-F238E27FC236}">
                  <a16:creationId xmlns:a16="http://schemas.microsoft.com/office/drawing/2014/main" id="{2F1CB43D-5199-4610-80F1-E27D75C962C4}"/>
                </a:ext>
              </a:extLst>
            </p:cNvPr>
            <p:cNvGrpSpPr/>
            <p:nvPr/>
          </p:nvGrpSpPr>
          <p:grpSpPr>
            <a:xfrm rot="18858598">
              <a:off x="7111999" y="2181208"/>
              <a:ext cx="290946" cy="226502"/>
              <a:chOff x="4218709" y="274041"/>
              <a:chExt cx="290946" cy="226502"/>
            </a:xfrm>
          </p:grpSpPr>
          <p:cxnSp>
            <p:nvCxnSpPr>
              <p:cNvPr id="59" name="Gerader Verbinder 58">
                <a:extLst>
                  <a:ext uri="{FF2B5EF4-FFF2-40B4-BE49-F238E27FC236}">
                    <a16:creationId xmlns:a16="http://schemas.microsoft.com/office/drawing/2014/main" id="{B9359B64-9BAE-47D9-90AC-BF5D3913AD88}"/>
                  </a:ext>
                </a:extLst>
              </p:cNvPr>
              <p:cNvCxnSpPr/>
              <p:nvPr/>
            </p:nvCxnSpPr>
            <p:spPr>
              <a:xfrm>
                <a:off x="4321728" y="274041"/>
                <a:ext cx="0" cy="226502"/>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Gerader Verbinder 59">
                <a:extLst>
                  <a:ext uri="{FF2B5EF4-FFF2-40B4-BE49-F238E27FC236}">
                    <a16:creationId xmlns:a16="http://schemas.microsoft.com/office/drawing/2014/main" id="{6BE60311-E75D-4728-853F-3B1A603736FA}"/>
                  </a:ext>
                </a:extLst>
              </p:cNvPr>
              <p:cNvCxnSpPr/>
              <p:nvPr/>
            </p:nvCxnSpPr>
            <p:spPr>
              <a:xfrm>
                <a:off x="4388840" y="274041"/>
                <a:ext cx="0" cy="226502"/>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Gerader Verbinder 60">
                <a:extLst>
                  <a:ext uri="{FF2B5EF4-FFF2-40B4-BE49-F238E27FC236}">
                    <a16:creationId xmlns:a16="http://schemas.microsoft.com/office/drawing/2014/main" id="{597EEB61-6A8C-4C5A-92DE-93B8988F5169}"/>
                  </a:ext>
                </a:extLst>
              </p:cNvPr>
              <p:cNvCxnSpPr/>
              <p:nvPr/>
            </p:nvCxnSpPr>
            <p:spPr>
              <a:xfrm>
                <a:off x="4388840" y="386542"/>
                <a:ext cx="1208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Gerader Verbinder 61">
                <a:extLst>
                  <a:ext uri="{FF2B5EF4-FFF2-40B4-BE49-F238E27FC236}">
                    <a16:creationId xmlns:a16="http://schemas.microsoft.com/office/drawing/2014/main" id="{647B0469-C9FA-4EB4-81F8-E4EF71D18E91}"/>
                  </a:ext>
                </a:extLst>
              </p:cNvPr>
              <p:cNvCxnSpPr>
                <a:cxnSpLocks/>
              </p:cNvCxnSpPr>
              <p:nvPr/>
            </p:nvCxnSpPr>
            <p:spPr>
              <a:xfrm flipH="1">
                <a:off x="4218709" y="386542"/>
                <a:ext cx="1030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3" name="Gruppieren 62">
              <a:extLst>
                <a:ext uri="{FF2B5EF4-FFF2-40B4-BE49-F238E27FC236}">
                  <a16:creationId xmlns:a16="http://schemas.microsoft.com/office/drawing/2014/main" id="{A1CC490C-F2BD-4AD0-8FA6-0A2827AC956F}"/>
                </a:ext>
              </a:extLst>
            </p:cNvPr>
            <p:cNvGrpSpPr/>
            <p:nvPr/>
          </p:nvGrpSpPr>
          <p:grpSpPr>
            <a:xfrm rot="18746571">
              <a:off x="6283090" y="1424591"/>
              <a:ext cx="290946" cy="226502"/>
              <a:chOff x="4218709" y="274041"/>
              <a:chExt cx="290946" cy="226502"/>
            </a:xfrm>
          </p:grpSpPr>
          <p:cxnSp>
            <p:nvCxnSpPr>
              <p:cNvPr id="64" name="Gerader Verbinder 63">
                <a:extLst>
                  <a:ext uri="{FF2B5EF4-FFF2-40B4-BE49-F238E27FC236}">
                    <a16:creationId xmlns:a16="http://schemas.microsoft.com/office/drawing/2014/main" id="{06CB4744-2B42-4F6D-8B56-A0DE36DD81A9}"/>
                  </a:ext>
                </a:extLst>
              </p:cNvPr>
              <p:cNvCxnSpPr/>
              <p:nvPr/>
            </p:nvCxnSpPr>
            <p:spPr>
              <a:xfrm>
                <a:off x="4321728" y="274041"/>
                <a:ext cx="0" cy="226502"/>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5" name="Gerader Verbinder 64">
                <a:extLst>
                  <a:ext uri="{FF2B5EF4-FFF2-40B4-BE49-F238E27FC236}">
                    <a16:creationId xmlns:a16="http://schemas.microsoft.com/office/drawing/2014/main" id="{12DE60EE-FA08-4A3A-9123-B6C50F83E778}"/>
                  </a:ext>
                </a:extLst>
              </p:cNvPr>
              <p:cNvCxnSpPr/>
              <p:nvPr/>
            </p:nvCxnSpPr>
            <p:spPr>
              <a:xfrm>
                <a:off x="4388840" y="274041"/>
                <a:ext cx="0" cy="226502"/>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6" name="Gerader Verbinder 65">
                <a:extLst>
                  <a:ext uri="{FF2B5EF4-FFF2-40B4-BE49-F238E27FC236}">
                    <a16:creationId xmlns:a16="http://schemas.microsoft.com/office/drawing/2014/main" id="{C253749A-73BE-449D-AED0-1F189E2607E3}"/>
                  </a:ext>
                </a:extLst>
              </p:cNvPr>
              <p:cNvCxnSpPr/>
              <p:nvPr/>
            </p:nvCxnSpPr>
            <p:spPr>
              <a:xfrm>
                <a:off x="4388840" y="386542"/>
                <a:ext cx="1208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7" name="Gerader Verbinder 66">
                <a:extLst>
                  <a:ext uri="{FF2B5EF4-FFF2-40B4-BE49-F238E27FC236}">
                    <a16:creationId xmlns:a16="http://schemas.microsoft.com/office/drawing/2014/main" id="{782A3B22-4B83-47CA-84B8-976BF7343C11}"/>
                  </a:ext>
                </a:extLst>
              </p:cNvPr>
              <p:cNvCxnSpPr>
                <a:cxnSpLocks/>
              </p:cNvCxnSpPr>
              <p:nvPr/>
            </p:nvCxnSpPr>
            <p:spPr>
              <a:xfrm flipH="1">
                <a:off x="4218709" y="386542"/>
                <a:ext cx="1030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8" name="Gruppieren 67">
              <a:extLst>
                <a:ext uri="{FF2B5EF4-FFF2-40B4-BE49-F238E27FC236}">
                  <a16:creationId xmlns:a16="http://schemas.microsoft.com/office/drawing/2014/main" id="{D788A630-E155-4594-A3D4-19AF35C1D642}"/>
                </a:ext>
              </a:extLst>
            </p:cNvPr>
            <p:cNvGrpSpPr/>
            <p:nvPr/>
          </p:nvGrpSpPr>
          <p:grpSpPr>
            <a:xfrm rot="2832799">
              <a:off x="7155165" y="1424772"/>
              <a:ext cx="290946" cy="226502"/>
              <a:chOff x="4218709" y="274041"/>
              <a:chExt cx="290946" cy="226502"/>
            </a:xfrm>
          </p:grpSpPr>
          <p:cxnSp>
            <p:nvCxnSpPr>
              <p:cNvPr id="69" name="Gerader Verbinder 68">
                <a:extLst>
                  <a:ext uri="{FF2B5EF4-FFF2-40B4-BE49-F238E27FC236}">
                    <a16:creationId xmlns:a16="http://schemas.microsoft.com/office/drawing/2014/main" id="{319DA203-9C72-46FE-89F9-1238D2484D84}"/>
                  </a:ext>
                </a:extLst>
              </p:cNvPr>
              <p:cNvCxnSpPr/>
              <p:nvPr/>
            </p:nvCxnSpPr>
            <p:spPr>
              <a:xfrm>
                <a:off x="4321728" y="274041"/>
                <a:ext cx="0" cy="226502"/>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0" name="Gerader Verbinder 69">
                <a:extLst>
                  <a:ext uri="{FF2B5EF4-FFF2-40B4-BE49-F238E27FC236}">
                    <a16:creationId xmlns:a16="http://schemas.microsoft.com/office/drawing/2014/main" id="{099EE2F7-62E1-41B2-B391-B82988E5D205}"/>
                  </a:ext>
                </a:extLst>
              </p:cNvPr>
              <p:cNvCxnSpPr/>
              <p:nvPr/>
            </p:nvCxnSpPr>
            <p:spPr>
              <a:xfrm>
                <a:off x="4388840" y="274041"/>
                <a:ext cx="0" cy="226502"/>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Gerader Verbinder 70">
                <a:extLst>
                  <a:ext uri="{FF2B5EF4-FFF2-40B4-BE49-F238E27FC236}">
                    <a16:creationId xmlns:a16="http://schemas.microsoft.com/office/drawing/2014/main" id="{FD863C88-1E12-4F94-8BEE-144B920846E3}"/>
                  </a:ext>
                </a:extLst>
              </p:cNvPr>
              <p:cNvCxnSpPr/>
              <p:nvPr/>
            </p:nvCxnSpPr>
            <p:spPr>
              <a:xfrm>
                <a:off x="4388840" y="386542"/>
                <a:ext cx="1208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2" name="Gerader Verbinder 71">
                <a:extLst>
                  <a:ext uri="{FF2B5EF4-FFF2-40B4-BE49-F238E27FC236}">
                    <a16:creationId xmlns:a16="http://schemas.microsoft.com/office/drawing/2014/main" id="{3D3D3271-389F-4027-8080-3D3F534DFF7D}"/>
                  </a:ext>
                </a:extLst>
              </p:cNvPr>
              <p:cNvCxnSpPr>
                <a:cxnSpLocks/>
              </p:cNvCxnSpPr>
              <p:nvPr/>
            </p:nvCxnSpPr>
            <p:spPr>
              <a:xfrm flipH="1">
                <a:off x="4218709" y="386542"/>
                <a:ext cx="1030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78" name="Rechteck 77">
            <a:extLst>
              <a:ext uri="{FF2B5EF4-FFF2-40B4-BE49-F238E27FC236}">
                <a16:creationId xmlns:a16="http://schemas.microsoft.com/office/drawing/2014/main" id="{E7AE33EC-4E0B-462C-A7A1-B00942C86A06}"/>
              </a:ext>
            </a:extLst>
          </p:cNvPr>
          <p:cNvSpPr/>
          <p:nvPr/>
        </p:nvSpPr>
        <p:spPr>
          <a:xfrm>
            <a:off x="348142" y="313351"/>
            <a:ext cx="7864679" cy="369332"/>
          </a:xfrm>
          <a:prstGeom prst="rect">
            <a:avLst/>
          </a:prstGeom>
        </p:spPr>
        <p:txBody>
          <a:bodyPr wrap="square">
            <a:spAutoFit/>
          </a:bodyPr>
          <a:lstStyle/>
          <a:p>
            <a:r>
              <a:rPr lang="en-US" dirty="0"/>
              <a:t>Distribution of capacities</a:t>
            </a:r>
          </a:p>
        </p:txBody>
      </p:sp>
      <p:pic>
        <p:nvPicPr>
          <p:cNvPr id="79" name="Grafik 78">
            <a:extLst>
              <a:ext uri="{FF2B5EF4-FFF2-40B4-BE49-F238E27FC236}">
                <a16:creationId xmlns:a16="http://schemas.microsoft.com/office/drawing/2014/main" id="{7C78107F-FEAB-43FA-8842-8D2EE408DB78}"/>
              </a:ext>
            </a:extLst>
          </p:cNvPr>
          <p:cNvPicPr>
            <a:picLocks noChangeAspect="1"/>
          </p:cNvPicPr>
          <p:nvPr/>
        </p:nvPicPr>
        <p:blipFill>
          <a:blip r:embed="rId5"/>
          <a:stretch>
            <a:fillRect/>
          </a:stretch>
        </p:blipFill>
        <p:spPr>
          <a:xfrm>
            <a:off x="5185728" y="4185413"/>
            <a:ext cx="3542083" cy="2298391"/>
          </a:xfrm>
          <a:prstGeom prst="rect">
            <a:avLst/>
          </a:prstGeom>
        </p:spPr>
      </p:pic>
    </p:spTree>
    <p:extLst>
      <p:ext uri="{BB962C8B-B14F-4D97-AF65-F5344CB8AC3E}">
        <p14:creationId xmlns:p14="http://schemas.microsoft.com/office/powerpoint/2010/main" val="42091033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97E6350D-111B-4C0E-93F1-7C346F82DF76}"/>
              </a:ext>
            </a:extLst>
          </p:cNvPr>
          <p:cNvSpPr>
            <a:spLocks noGrp="1"/>
          </p:cNvSpPr>
          <p:nvPr>
            <p:ph type="ftr" sz="quarter" idx="3"/>
          </p:nvPr>
        </p:nvSpPr>
        <p:spPr/>
        <p:txBody>
          <a:bodyPr/>
          <a:lstStyle/>
          <a:p>
            <a:pPr algn="l"/>
            <a:r>
              <a:rPr lang="de-DE" dirty="0"/>
              <a:t>Wolfgang Vinzenz                           16.04.2019</a:t>
            </a:r>
          </a:p>
        </p:txBody>
      </p:sp>
      <p:sp>
        <p:nvSpPr>
          <p:cNvPr id="5" name="Foliennummernplatzhalter 4">
            <a:extLst>
              <a:ext uri="{FF2B5EF4-FFF2-40B4-BE49-F238E27FC236}">
                <a16:creationId xmlns:a16="http://schemas.microsoft.com/office/drawing/2014/main" id="{66D9DAAD-3C7B-4EBF-ACF1-67A786D698F3}"/>
              </a:ext>
            </a:extLst>
          </p:cNvPr>
          <p:cNvSpPr>
            <a:spLocks noGrp="1"/>
          </p:cNvSpPr>
          <p:nvPr>
            <p:ph type="sldNum" sz="quarter" idx="12"/>
          </p:nvPr>
        </p:nvSpPr>
        <p:spPr/>
        <p:txBody>
          <a:bodyPr/>
          <a:lstStyle/>
          <a:p>
            <a:fld id="{125CBDDA-5CCF-8748-8988-9DC6C8981774}" type="slidenum">
              <a:rPr lang="de-DE" smtClean="0"/>
              <a:t>2</a:t>
            </a:fld>
            <a:endParaRPr lang="de-DE"/>
          </a:p>
        </p:txBody>
      </p:sp>
      <p:sp>
        <p:nvSpPr>
          <p:cNvPr id="6" name="Titel 1">
            <a:extLst>
              <a:ext uri="{FF2B5EF4-FFF2-40B4-BE49-F238E27FC236}">
                <a16:creationId xmlns:a16="http://schemas.microsoft.com/office/drawing/2014/main" id="{277727E6-4C48-4DEF-96CD-4FF6B8606C07}"/>
              </a:ext>
            </a:extLst>
          </p:cNvPr>
          <p:cNvSpPr>
            <a:spLocks noGrp="1"/>
          </p:cNvSpPr>
          <p:nvPr>
            <p:ph type="title"/>
          </p:nvPr>
        </p:nvSpPr>
        <p:spPr>
          <a:xfrm>
            <a:off x="422566" y="416456"/>
            <a:ext cx="1448180" cy="338554"/>
          </a:xfrm>
        </p:spPr>
        <p:txBody>
          <a:bodyPr wrap="square">
            <a:spAutoFit/>
          </a:bodyPr>
          <a:lstStyle/>
          <a:p>
            <a:r>
              <a:rPr lang="en-US" sz="1600" dirty="0"/>
              <a:t>Introduction</a:t>
            </a:r>
          </a:p>
        </p:txBody>
      </p:sp>
      <p:sp>
        <p:nvSpPr>
          <p:cNvPr id="7" name="Rechteck 6">
            <a:extLst>
              <a:ext uri="{FF2B5EF4-FFF2-40B4-BE49-F238E27FC236}">
                <a16:creationId xmlns:a16="http://schemas.microsoft.com/office/drawing/2014/main" id="{3B7B3E6A-4D9D-47F3-A51E-3BB1FD2B2699}"/>
              </a:ext>
            </a:extLst>
          </p:cNvPr>
          <p:cNvSpPr/>
          <p:nvPr/>
        </p:nvSpPr>
        <p:spPr>
          <a:xfrm>
            <a:off x="957534" y="2043080"/>
            <a:ext cx="7228932" cy="1077218"/>
          </a:xfrm>
          <a:prstGeom prst="rect">
            <a:avLst/>
          </a:prstGeom>
        </p:spPr>
        <p:txBody>
          <a:bodyPr wrap="square">
            <a:spAutoFit/>
          </a:bodyPr>
          <a:lstStyle/>
          <a:p>
            <a:r>
              <a:rPr lang="en-US" sz="1600" dirty="0"/>
              <a:t>After at least two decades of operating experience with RFQs, I will talk about problems not foreseeable at the time when the cavities have been developed and manufactured, as well as those that have arisen over time.</a:t>
            </a:r>
          </a:p>
          <a:p>
            <a:endParaRPr lang="en-US" sz="1600" dirty="0"/>
          </a:p>
        </p:txBody>
      </p:sp>
      <p:sp>
        <p:nvSpPr>
          <p:cNvPr id="8" name="Textfeld 7">
            <a:extLst>
              <a:ext uri="{FF2B5EF4-FFF2-40B4-BE49-F238E27FC236}">
                <a16:creationId xmlns:a16="http://schemas.microsoft.com/office/drawing/2014/main" id="{4DC81CD0-246C-403E-96C6-01F3FC351046}"/>
              </a:ext>
            </a:extLst>
          </p:cNvPr>
          <p:cNvSpPr txBox="1"/>
          <p:nvPr/>
        </p:nvSpPr>
        <p:spPr>
          <a:xfrm>
            <a:off x="936000" y="3696474"/>
            <a:ext cx="5105885" cy="1569660"/>
          </a:xfrm>
          <a:prstGeom prst="rect">
            <a:avLst/>
          </a:prstGeom>
        </p:spPr>
        <p:txBody>
          <a:bodyPr vert="horz" wrap="none" lIns="91440" tIns="45720" rIns="91440" bIns="45720" rtlCol="0" anchor="t">
            <a:spAutoFit/>
          </a:bodyPr>
          <a:lstStyle/>
          <a:p>
            <a:pPr algn="l"/>
            <a:r>
              <a:rPr lang="en-US" sz="1600" dirty="0"/>
              <a:t>Topics:</a:t>
            </a:r>
          </a:p>
          <a:p>
            <a:pPr algn="l"/>
            <a:endParaRPr lang="en-US" sz="1600" dirty="0"/>
          </a:p>
          <a:p>
            <a:pPr marL="285750" indent="-285750" algn="l">
              <a:buFont typeface="Wingdings" panose="05000000000000000000" pitchFamily="2" charset="2"/>
              <a:buChar char="Ø"/>
            </a:pPr>
            <a:r>
              <a:rPr lang="en-US" sz="1600" dirty="0"/>
              <a:t>Introductional remarks</a:t>
            </a:r>
          </a:p>
          <a:p>
            <a:pPr marL="285750" indent="-285750" algn="l">
              <a:buFont typeface="Wingdings" panose="05000000000000000000" pitchFamily="2" charset="2"/>
              <a:buChar char="Ø"/>
            </a:pPr>
            <a:r>
              <a:rPr lang="en-US" sz="1600" dirty="0"/>
              <a:t>Interesting operating details of two RFQ types</a:t>
            </a:r>
          </a:p>
          <a:p>
            <a:pPr marL="285750" indent="-285750" algn="l">
              <a:buFont typeface="Wingdings" panose="05000000000000000000" pitchFamily="2" charset="2"/>
              <a:buChar char="Ø"/>
            </a:pPr>
            <a:r>
              <a:rPr lang="en-US" sz="1600" dirty="0"/>
              <a:t>Steps to figure out the problems and their solutions</a:t>
            </a:r>
          </a:p>
          <a:p>
            <a:pPr marL="285750" indent="-285750">
              <a:buFont typeface="Wingdings" panose="05000000000000000000" pitchFamily="2" charset="2"/>
              <a:buChar char="Ø"/>
            </a:pPr>
            <a:r>
              <a:rPr lang="en-US" sz="1600" dirty="0"/>
              <a:t>Final remarks</a:t>
            </a:r>
          </a:p>
        </p:txBody>
      </p:sp>
    </p:spTree>
    <p:extLst>
      <p:ext uri="{BB962C8B-B14F-4D97-AF65-F5344CB8AC3E}">
        <p14:creationId xmlns:p14="http://schemas.microsoft.com/office/powerpoint/2010/main" val="2900442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97E6350D-111B-4C0E-93F1-7C346F82DF76}"/>
              </a:ext>
            </a:extLst>
          </p:cNvPr>
          <p:cNvSpPr>
            <a:spLocks noGrp="1"/>
          </p:cNvSpPr>
          <p:nvPr>
            <p:ph type="ftr" sz="quarter" idx="3"/>
          </p:nvPr>
        </p:nvSpPr>
        <p:spPr/>
        <p:txBody>
          <a:bodyPr/>
          <a:lstStyle/>
          <a:p>
            <a:pPr algn="l"/>
            <a:r>
              <a:rPr lang="de-DE" dirty="0"/>
              <a:t>Wolfgang Vinzenz                           16.04.2019</a:t>
            </a:r>
          </a:p>
        </p:txBody>
      </p:sp>
      <p:sp>
        <p:nvSpPr>
          <p:cNvPr id="5" name="Foliennummernplatzhalter 4">
            <a:extLst>
              <a:ext uri="{FF2B5EF4-FFF2-40B4-BE49-F238E27FC236}">
                <a16:creationId xmlns:a16="http://schemas.microsoft.com/office/drawing/2014/main" id="{66D9DAAD-3C7B-4EBF-ACF1-67A786D698F3}"/>
              </a:ext>
            </a:extLst>
          </p:cNvPr>
          <p:cNvSpPr>
            <a:spLocks noGrp="1"/>
          </p:cNvSpPr>
          <p:nvPr>
            <p:ph type="sldNum" sz="quarter" idx="12"/>
          </p:nvPr>
        </p:nvSpPr>
        <p:spPr/>
        <p:txBody>
          <a:bodyPr/>
          <a:lstStyle/>
          <a:p>
            <a:fld id="{125CBDDA-5CCF-8748-8988-9DC6C8981774}" type="slidenum">
              <a:rPr lang="de-DE" smtClean="0"/>
              <a:t>20</a:t>
            </a:fld>
            <a:endParaRPr lang="de-DE"/>
          </a:p>
        </p:txBody>
      </p:sp>
      <p:sp>
        <p:nvSpPr>
          <p:cNvPr id="7" name="Textfeld 6">
            <a:extLst>
              <a:ext uri="{FF2B5EF4-FFF2-40B4-BE49-F238E27FC236}">
                <a16:creationId xmlns:a16="http://schemas.microsoft.com/office/drawing/2014/main" id="{8C1B9445-5B05-438D-B6EA-EF6739027E5B}"/>
              </a:ext>
            </a:extLst>
          </p:cNvPr>
          <p:cNvSpPr txBox="1"/>
          <p:nvPr/>
        </p:nvSpPr>
        <p:spPr>
          <a:xfrm>
            <a:off x="204451" y="1753299"/>
            <a:ext cx="8578822" cy="2400657"/>
          </a:xfrm>
          <a:prstGeom prst="rect">
            <a:avLst/>
          </a:prstGeom>
          <a:noFill/>
        </p:spPr>
        <p:txBody>
          <a:bodyPr wrap="square" rtlCol="0">
            <a:spAutoFit/>
          </a:bodyPr>
          <a:lstStyle/>
          <a:p>
            <a:pPr marL="285750" indent="-285750">
              <a:buFont typeface="Wingdings" panose="05000000000000000000" pitchFamily="2" charset="2"/>
              <a:buChar char="§"/>
            </a:pPr>
            <a:r>
              <a:rPr lang="en-US" sz="1400" dirty="0"/>
              <a:t>As the cavity is tuned inductively (H field, H110 mode) plungers are moving inwards (f</a:t>
            </a:r>
            <a:r>
              <a:rPr lang="en-US" sz="1400" baseline="-25000" dirty="0"/>
              <a:t>Res</a:t>
            </a:r>
            <a:r>
              <a:rPr lang="en-US" sz="1400" dirty="0"/>
              <a:t> ↑, more inductance) because of warming up by the average power.</a:t>
            </a:r>
          </a:p>
          <a:p>
            <a:endParaRPr lang="en-US" sz="800" dirty="0"/>
          </a:p>
          <a:p>
            <a:pPr marL="285750" indent="-285750">
              <a:buFont typeface="Wingdings" panose="05000000000000000000" pitchFamily="2" charset="2"/>
              <a:buChar char="§"/>
            </a:pPr>
            <a:r>
              <a:rPr lang="en-US" sz="1400" dirty="0"/>
              <a:t>From a certain level (field level) the gradient of the detuning raises nearly exponential.</a:t>
            </a:r>
          </a:p>
          <a:p>
            <a:r>
              <a:rPr lang="en-US" sz="1400" dirty="0"/>
              <a:t>      This leads to the assumption, that a growing capacity (?) or reactive current is tuning the</a:t>
            </a:r>
          </a:p>
          <a:p>
            <a:r>
              <a:rPr lang="en-US" sz="1400" dirty="0"/>
              <a:t>      cavity to lower frequencies. Means, the imaginary part of the cavity impedance (-</a:t>
            </a:r>
            <a:r>
              <a:rPr lang="en-US" sz="1400" dirty="0" err="1"/>
              <a:t>jx</a:t>
            </a:r>
            <a:r>
              <a:rPr lang="en-US" sz="1400" dirty="0"/>
              <a:t>) is growing.</a:t>
            </a:r>
          </a:p>
          <a:p>
            <a:r>
              <a:rPr lang="en-US" sz="800" dirty="0"/>
              <a:t>   </a:t>
            </a:r>
          </a:p>
          <a:p>
            <a:pPr lvl="0"/>
            <a:r>
              <a:rPr lang="en-US" sz="1400" dirty="0"/>
              <a:t>       </a:t>
            </a:r>
            <a:r>
              <a:rPr lang="en-US" sz="1400" dirty="0">
                <a:solidFill>
                  <a:prstClr val="black"/>
                </a:solidFill>
              </a:rPr>
              <a:t>At the same average power of 30 kW the plunger moves from 30% position at 32,5% duty factor</a:t>
            </a:r>
          </a:p>
          <a:p>
            <a:pPr lvl="0"/>
            <a:r>
              <a:rPr lang="en-US" sz="1400" dirty="0">
                <a:solidFill>
                  <a:prstClr val="black"/>
                </a:solidFill>
              </a:rPr>
              <a:t>       </a:t>
            </a:r>
            <a:r>
              <a:rPr lang="en-US" sz="1100" dirty="0">
                <a:solidFill>
                  <a:prstClr val="black"/>
                </a:solidFill>
              </a:rPr>
              <a:t>(</a:t>
            </a:r>
            <a:r>
              <a:rPr lang="en-US" sz="1100" dirty="0">
                <a:solidFill>
                  <a:prstClr val="black"/>
                </a:solidFill>
                <a:ea typeface="Cambria Math" panose="02040503050406030204" pitchFamily="18" charset="0"/>
              </a:rPr>
              <a:t>≙</a:t>
            </a:r>
            <a:r>
              <a:rPr lang="en-US" sz="1100" dirty="0">
                <a:solidFill>
                  <a:prstClr val="black"/>
                </a:solidFill>
                <a:latin typeface="Cambria Math" panose="02040503050406030204" pitchFamily="18" charset="0"/>
                <a:ea typeface="Cambria Math" panose="02040503050406030204" pitchFamily="18" charset="0"/>
              </a:rPr>
              <a:t> 90</a:t>
            </a:r>
            <a:r>
              <a:rPr lang="en-US" sz="1100" dirty="0">
                <a:solidFill>
                  <a:prstClr val="black"/>
                </a:solidFill>
              </a:rPr>
              <a:t> kW pulse) </a:t>
            </a:r>
            <a:r>
              <a:rPr lang="en-US" sz="1400" dirty="0">
                <a:solidFill>
                  <a:prstClr val="black"/>
                </a:solidFill>
              </a:rPr>
              <a:t>to 60% position at 4% duty factor </a:t>
            </a:r>
            <a:r>
              <a:rPr lang="en-US" sz="1100" dirty="0">
                <a:solidFill>
                  <a:prstClr val="black"/>
                </a:solidFill>
              </a:rPr>
              <a:t>(</a:t>
            </a:r>
            <a:r>
              <a:rPr lang="en-US" sz="1100" dirty="0">
                <a:solidFill>
                  <a:prstClr val="black"/>
                </a:solidFill>
                <a:ea typeface="Cambria Math" panose="02040503050406030204" pitchFamily="18" charset="0"/>
              </a:rPr>
              <a:t>≙</a:t>
            </a:r>
            <a:r>
              <a:rPr lang="en-US" sz="1100" dirty="0">
                <a:solidFill>
                  <a:prstClr val="black"/>
                </a:solidFill>
                <a:latin typeface="Cambria Math" panose="02040503050406030204" pitchFamily="18" charset="0"/>
                <a:ea typeface="Cambria Math" panose="02040503050406030204" pitchFamily="18" charset="0"/>
              </a:rPr>
              <a:t> </a:t>
            </a:r>
            <a:r>
              <a:rPr lang="en-US" sz="1100" dirty="0">
                <a:solidFill>
                  <a:prstClr val="black"/>
                </a:solidFill>
              </a:rPr>
              <a:t>675 kW pulse)</a:t>
            </a:r>
            <a:r>
              <a:rPr lang="en-US" sz="1400" dirty="0">
                <a:solidFill>
                  <a:prstClr val="black"/>
                </a:solidFill>
              </a:rPr>
              <a:t>.</a:t>
            </a:r>
            <a:endParaRPr lang="en-US" sz="1100" dirty="0">
              <a:solidFill>
                <a:prstClr val="black"/>
              </a:solidFill>
            </a:endParaRPr>
          </a:p>
          <a:p>
            <a:endParaRPr lang="en-US" sz="800" dirty="0"/>
          </a:p>
          <a:p>
            <a:pPr marL="285750" indent="-285750">
              <a:buFont typeface="Wingdings" panose="05000000000000000000" pitchFamily="2" charset="2"/>
              <a:buChar char="§"/>
            </a:pPr>
            <a:r>
              <a:rPr lang="en-US" sz="1400" dirty="0"/>
              <a:t>Based on this assumption, it can be said that during the RF experiment in Nov. 2015 the capacitive part of the impedance has been inductively compensated by the changed plunger position.</a:t>
            </a:r>
          </a:p>
        </p:txBody>
      </p:sp>
      <p:sp>
        <p:nvSpPr>
          <p:cNvPr id="8" name="Textfeld 7">
            <a:extLst>
              <a:ext uri="{FF2B5EF4-FFF2-40B4-BE49-F238E27FC236}">
                <a16:creationId xmlns:a16="http://schemas.microsoft.com/office/drawing/2014/main" id="{FFDED38E-19D9-43FE-8C1D-0BE63DE7C0DF}"/>
              </a:ext>
            </a:extLst>
          </p:cNvPr>
          <p:cNvSpPr txBox="1"/>
          <p:nvPr/>
        </p:nvSpPr>
        <p:spPr>
          <a:xfrm>
            <a:off x="422566" y="1300293"/>
            <a:ext cx="3601050" cy="369332"/>
          </a:xfrm>
          <a:prstGeom prst="rect">
            <a:avLst/>
          </a:prstGeom>
          <a:noFill/>
        </p:spPr>
        <p:txBody>
          <a:bodyPr wrap="none" rtlCol="0">
            <a:spAutoFit/>
          </a:bodyPr>
          <a:lstStyle/>
          <a:p>
            <a:r>
              <a:rPr lang="en-US" dirty="0"/>
              <a:t>Conclusion from the shown results</a:t>
            </a:r>
            <a:r>
              <a:rPr lang="de-DE" dirty="0"/>
              <a:t> </a:t>
            </a:r>
          </a:p>
        </p:txBody>
      </p:sp>
      <p:sp>
        <p:nvSpPr>
          <p:cNvPr id="9" name="Rechteck 8">
            <a:extLst>
              <a:ext uri="{FF2B5EF4-FFF2-40B4-BE49-F238E27FC236}">
                <a16:creationId xmlns:a16="http://schemas.microsoft.com/office/drawing/2014/main" id="{337A7428-8F3F-46CF-BF57-08420C415456}"/>
              </a:ext>
            </a:extLst>
          </p:cNvPr>
          <p:cNvSpPr/>
          <p:nvPr/>
        </p:nvSpPr>
        <p:spPr>
          <a:xfrm>
            <a:off x="204451" y="4238560"/>
            <a:ext cx="8578822" cy="1415772"/>
          </a:xfrm>
          <a:prstGeom prst="rect">
            <a:avLst/>
          </a:prstGeom>
          <a:solidFill>
            <a:schemeClr val="bg1">
              <a:lumMod val="95000"/>
            </a:schemeClr>
          </a:solidFill>
        </p:spPr>
        <p:txBody>
          <a:bodyPr wrap="square">
            <a:spAutoFit/>
          </a:bodyPr>
          <a:lstStyle/>
          <a:p>
            <a:pPr marL="285750" indent="-285750">
              <a:buFont typeface="Wingdings" panose="05000000000000000000" pitchFamily="2" charset="2"/>
              <a:buChar char="§"/>
            </a:pPr>
            <a:r>
              <a:rPr lang="en-US" sz="1400" dirty="0"/>
              <a:t>Remember: 35 % of the overall capacity is located in the carrier rings.</a:t>
            </a:r>
          </a:p>
          <a:p>
            <a:endParaRPr lang="en-US" sz="800" dirty="0"/>
          </a:p>
          <a:p>
            <a:pPr marL="285750" indent="-285750">
              <a:buFont typeface="Wingdings" panose="05000000000000000000" pitchFamily="2" charset="2"/>
              <a:buChar char="§"/>
            </a:pPr>
            <a:r>
              <a:rPr lang="en-US" sz="1400" dirty="0"/>
              <a:t>Further on 36 connecting points (rod to rod) can have bad contact resistances, which could lead to higher resistive losses.</a:t>
            </a:r>
          </a:p>
          <a:p>
            <a:endParaRPr lang="en-US" sz="800" dirty="0"/>
          </a:p>
          <a:p>
            <a:pPr marL="285750" indent="-285750">
              <a:buFont typeface="Wingdings" panose="05000000000000000000" pitchFamily="2" charset="2"/>
              <a:buChar char="§"/>
            </a:pPr>
            <a:r>
              <a:rPr lang="en-US" sz="1400" dirty="0"/>
              <a:t>However, this should have been indicated also at lower power levels , as well as by a decreasing quality factor Q.</a:t>
            </a:r>
          </a:p>
        </p:txBody>
      </p:sp>
      <p:sp>
        <p:nvSpPr>
          <p:cNvPr id="10" name="Titel 1">
            <a:extLst>
              <a:ext uri="{FF2B5EF4-FFF2-40B4-BE49-F238E27FC236}">
                <a16:creationId xmlns:a16="http://schemas.microsoft.com/office/drawing/2014/main" id="{593BBF2D-DC31-4C23-AF0B-B8669FFFCC6B}"/>
              </a:ext>
            </a:extLst>
          </p:cNvPr>
          <p:cNvSpPr>
            <a:spLocks noGrp="1"/>
          </p:cNvSpPr>
          <p:nvPr>
            <p:ph type="title"/>
          </p:nvPr>
        </p:nvSpPr>
        <p:spPr>
          <a:xfrm>
            <a:off x="422565" y="416456"/>
            <a:ext cx="3327313" cy="338554"/>
          </a:xfrm>
        </p:spPr>
        <p:txBody>
          <a:bodyPr wrap="square">
            <a:spAutoFit/>
          </a:bodyPr>
          <a:lstStyle/>
          <a:p>
            <a:r>
              <a:rPr lang="en-US" sz="1600" dirty="0"/>
              <a:t>Operating details   HSI-IH-RFQ</a:t>
            </a:r>
          </a:p>
        </p:txBody>
      </p:sp>
    </p:spTree>
    <p:extLst>
      <p:ext uri="{BB962C8B-B14F-4D97-AF65-F5344CB8AC3E}">
        <p14:creationId xmlns:p14="http://schemas.microsoft.com/office/powerpoint/2010/main" val="134171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97E6350D-111B-4C0E-93F1-7C346F82DF76}"/>
              </a:ext>
            </a:extLst>
          </p:cNvPr>
          <p:cNvSpPr>
            <a:spLocks noGrp="1"/>
          </p:cNvSpPr>
          <p:nvPr>
            <p:ph type="ftr" sz="quarter" idx="3"/>
          </p:nvPr>
        </p:nvSpPr>
        <p:spPr/>
        <p:txBody>
          <a:bodyPr/>
          <a:lstStyle/>
          <a:p>
            <a:pPr algn="l"/>
            <a:r>
              <a:rPr lang="de-DE" dirty="0"/>
              <a:t>Wolfgang Vinzenz                           16.04.2019</a:t>
            </a:r>
          </a:p>
        </p:txBody>
      </p:sp>
      <p:sp>
        <p:nvSpPr>
          <p:cNvPr id="5" name="Foliennummernplatzhalter 4">
            <a:extLst>
              <a:ext uri="{FF2B5EF4-FFF2-40B4-BE49-F238E27FC236}">
                <a16:creationId xmlns:a16="http://schemas.microsoft.com/office/drawing/2014/main" id="{66D9DAAD-3C7B-4EBF-ACF1-67A786D698F3}"/>
              </a:ext>
            </a:extLst>
          </p:cNvPr>
          <p:cNvSpPr>
            <a:spLocks noGrp="1"/>
          </p:cNvSpPr>
          <p:nvPr>
            <p:ph type="sldNum" sz="quarter" idx="12"/>
          </p:nvPr>
        </p:nvSpPr>
        <p:spPr/>
        <p:txBody>
          <a:bodyPr/>
          <a:lstStyle/>
          <a:p>
            <a:fld id="{125CBDDA-5CCF-8748-8988-9DC6C8981774}" type="slidenum">
              <a:rPr lang="de-DE" smtClean="0"/>
              <a:t>21</a:t>
            </a:fld>
            <a:endParaRPr lang="de-DE"/>
          </a:p>
        </p:txBody>
      </p:sp>
      <p:sp>
        <p:nvSpPr>
          <p:cNvPr id="6" name="Rechteck 5">
            <a:extLst>
              <a:ext uri="{FF2B5EF4-FFF2-40B4-BE49-F238E27FC236}">
                <a16:creationId xmlns:a16="http://schemas.microsoft.com/office/drawing/2014/main" id="{CAFE8F0A-0D3E-4752-AA73-FD1C483BDF3D}"/>
              </a:ext>
            </a:extLst>
          </p:cNvPr>
          <p:cNvSpPr/>
          <p:nvPr/>
        </p:nvSpPr>
        <p:spPr>
          <a:xfrm>
            <a:off x="506160" y="2032417"/>
            <a:ext cx="7991592" cy="3323987"/>
          </a:xfrm>
          <a:prstGeom prst="rect">
            <a:avLst/>
          </a:prstGeom>
        </p:spPr>
        <p:txBody>
          <a:bodyPr wrap="square">
            <a:spAutoFit/>
          </a:bodyPr>
          <a:lstStyle/>
          <a:p>
            <a:r>
              <a:rPr lang="en-US" sz="1400" dirty="0"/>
              <a:t>It has to be checked which of the possible RFQ-types is able to ensure the beam parameters at a given maximum RF power of 1,8 MW.</a:t>
            </a:r>
          </a:p>
          <a:p>
            <a:endParaRPr lang="en-US" sz="1400" dirty="0"/>
          </a:p>
          <a:p>
            <a:r>
              <a:rPr lang="en-US" sz="1400" dirty="0"/>
              <a:t>The cavity length is limited, because we talk about a replacement.</a:t>
            </a:r>
          </a:p>
          <a:p>
            <a:endParaRPr lang="en-US" sz="1400" dirty="0"/>
          </a:p>
          <a:p>
            <a:r>
              <a:rPr lang="en-US" sz="1400" u="sng" dirty="0"/>
              <a:t>If possible</a:t>
            </a:r>
            <a:r>
              <a:rPr lang="en-US" sz="1400" dirty="0"/>
              <a:t>, the RF characteristics (e.g. matching, tuning, dark currents, excessive electric fields etc.) should be carefully simulated.</a:t>
            </a:r>
          </a:p>
          <a:p>
            <a:endParaRPr lang="en-US" sz="1400" dirty="0"/>
          </a:p>
          <a:p>
            <a:r>
              <a:rPr lang="en-US" sz="1400" dirty="0"/>
              <a:t>Thermal- and ponderomotorik stability must be ensured up to 15% above maximum thermal power.</a:t>
            </a:r>
          </a:p>
          <a:p>
            <a:endParaRPr lang="en-US" sz="1400" dirty="0"/>
          </a:p>
          <a:p>
            <a:r>
              <a:rPr lang="en-US" sz="1400" dirty="0"/>
              <a:t>The new cavity should not have any of the negative properties shown.</a:t>
            </a:r>
          </a:p>
          <a:p>
            <a:endParaRPr lang="en-US" sz="1400" dirty="0"/>
          </a:p>
          <a:p>
            <a:r>
              <a:rPr lang="en-US" sz="1400" dirty="0"/>
              <a:t>Furthermore, a simple design is preferable in order to facilitate service and repairs,</a:t>
            </a:r>
          </a:p>
          <a:p>
            <a:r>
              <a:rPr lang="en-US" sz="1400" dirty="0"/>
              <a:t>production risks will be reduced.</a:t>
            </a:r>
          </a:p>
          <a:p>
            <a:endParaRPr lang="en-US" sz="1400" dirty="0"/>
          </a:p>
        </p:txBody>
      </p:sp>
      <p:pic>
        <p:nvPicPr>
          <p:cNvPr id="7" name="Grafik 6">
            <a:extLst>
              <a:ext uri="{FF2B5EF4-FFF2-40B4-BE49-F238E27FC236}">
                <a16:creationId xmlns:a16="http://schemas.microsoft.com/office/drawing/2014/main" id="{E89483AA-068C-4FF6-BA3B-ACF464D035D0}"/>
              </a:ext>
            </a:extLst>
          </p:cNvPr>
          <p:cNvPicPr>
            <a:picLocks noChangeAspect="1"/>
          </p:cNvPicPr>
          <p:nvPr/>
        </p:nvPicPr>
        <p:blipFill>
          <a:blip r:embed="rId2"/>
          <a:stretch>
            <a:fillRect/>
          </a:stretch>
        </p:blipFill>
        <p:spPr>
          <a:xfrm>
            <a:off x="506160" y="136151"/>
            <a:ext cx="2841047" cy="690817"/>
          </a:xfrm>
          <a:prstGeom prst="rect">
            <a:avLst/>
          </a:prstGeom>
        </p:spPr>
      </p:pic>
      <p:sp>
        <p:nvSpPr>
          <p:cNvPr id="8" name="Textfeld 7">
            <a:extLst>
              <a:ext uri="{FF2B5EF4-FFF2-40B4-BE49-F238E27FC236}">
                <a16:creationId xmlns:a16="http://schemas.microsoft.com/office/drawing/2014/main" id="{034204E9-E608-4D9C-B5D4-73EC001886C8}"/>
              </a:ext>
            </a:extLst>
          </p:cNvPr>
          <p:cNvSpPr txBox="1"/>
          <p:nvPr/>
        </p:nvSpPr>
        <p:spPr>
          <a:xfrm>
            <a:off x="3536642" y="296893"/>
            <a:ext cx="851515" cy="369332"/>
          </a:xfrm>
          <a:prstGeom prst="rect">
            <a:avLst/>
          </a:prstGeom>
        </p:spPr>
        <p:txBody>
          <a:bodyPr vert="horz" wrap="none" lIns="91440" tIns="45720" rIns="91440" bIns="45720" rtlCol="0" anchor="t">
            <a:spAutoFit/>
          </a:bodyPr>
          <a:lstStyle/>
          <a:p>
            <a:pPr algn="l"/>
            <a:r>
              <a:rPr lang="de-DE" dirty="0"/>
              <a:t>Future</a:t>
            </a:r>
          </a:p>
        </p:txBody>
      </p:sp>
      <p:sp>
        <p:nvSpPr>
          <p:cNvPr id="9" name="Textfeld 8">
            <a:extLst>
              <a:ext uri="{FF2B5EF4-FFF2-40B4-BE49-F238E27FC236}">
                <a16:creationId xmlns:a16="http://schemas.microsoft.com/office/drawing/2014/main" id="{3710F03B-80DE-472E-9ABB-5ABBCF37A86C}"/>
              </a:ext>
            </a:extLst>
          </p:cNvPr>
          <p:cNvSpPr txBox="1"/>
          <p:nvPr/>
        </p:nvSpPr>
        <p:spPr>
          <a:xfrm>
            <a:off x="506160" y="1566901"/>
            <a:ext cx="4403770" cy="369332"/>
          </a:xfrm>
          <a:prstGeom prst="rect">
            <a:avLst/>
          </a:prstGeom>
        </p:spPr>
        <p:txBody>
          <a:bodyPr vert="horz" wrap="none" lIns="91440" tIns="45720" rIns="91440" bIns="45720" rtlCol="0" anchor="t">
            <a:spAutoFit/>
          </a:bodyPr>
          <a:lstStyle/>
          <a:p>
            <a:pPr algn="l"/>
            <a:r>
              <a:rPr lang="en-US" dirty="0"/>
              <a:t>If we talk about a new RFQ for the future:</a:t>
            </a:r>
          </a:p>
        </p:txBody>
      </p:sp>
      <p:sp>
        <p:nvSpPr>
          <p:cNvPr id="10" name="Textfeld 9">
            <a:extLst>
              <a:ext uri="{FF2B5EF4-FFF2-40B4-BE49-F238E27FC236}">
                <a16:creationId xmlns:a16="http://schemas.microsoft.com/office/drawing/2014/main" id="{EDF2A7D1-FE6F-4258-85AA-993EDBC87109}"/>
              </a:ext>
            </a:extLst>
          </p:cNvPr>
          <p:cNvSpPr txBox="1"/>
          <p:nvPr/>
        </p:nvSpPr>
        <p:spPr>
          <a:xfrm>
            <a:off x="2046519" y="5452588"/>
            <a:ext cx="4645824" cy="523220"/>
          </a:xfrm>
          <a:prstGeom prst="rect">
            <a:avLst/>
          </a:prstGeom>
        </p:spPr>
        <p:txBody>
          <a:bodyPr vert="horz" wrap="none" lIns="91440" tIns="45720" rIns="91440" bIns="45720" rtlCol="0" anchor="t">
            <a:spAutoFit/>
          </a:bodyPr>
          <a:lstStyle/>
          <a:p>
            <a:pPr algn="l"/>
            <a:r>
              <a:rPr lang="en-US" sz="1400" dirty="0"/>
              <a:t>…we need   </a:t>
            </a:r>
            <a:r>
              <a:rPr lang="en-US" sz="2800" dirty="0"/>
              <a:t>R</a:t>
            </a:r>
            <a:r>
              <a:rPr lang="en-US" sz="1400" dirty="0"/>
              <a:t>eliability</a:t>
            </a:r>
            <a:r>
              <a:rPr lang="en-US" sz="2800" dirty="0"/>
              <a:t>, F</a:t>
            </a:r>
            <a:r>
              <a:rPr lang="en-US" sz="1400" dirty="0"/>
              <a:t>unctionality</a:t>
            </a:r>
            <a:r>
              <a:rPr lang="en-US" sz="2800" dirty="0"/>
              <a:t> </a:t>
            </a:r>
            <a:r>
              <a:rPr lang="en-US" sz="1400" dirty="0"/>
              <a:t>and </a:t>
            </a:r>
            <a:r>
              <a:rPr lang="en-US" sz="2800" dirty="0"/>
              <a:t>Q</a:t>
            </a:r>
            <a:r>
              <a:rPr lang="en-US" sz="1400" dirty="0"/>
              <a:t>uality</a:t>
            </a:r>
            <a:r>
              <a:rPr lang="en-US" sz="2800" dirty="0"/>
              <a:t> </a:t>
            </a:r>
          </a:p>
        </p:txBody>
      </p:sp>
    </p:spTree>
    <p:extLst>
      <p:ext uri="{BB962C8B-B14F-4D97-AF65-F5344CB8AC3E}">
        <p14:creationId xmlns:p14="http://schemas.microsoft.com/office/powerpoint/2010/main" val="137957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97E6350D-111B-4C0E-93F1-7C346F82DF76}"/>
              </a:ext>
            </a:extLst>
          </p:cNvPr>
          <p:cNvSpPr>
            <a:spLocks noGrp="1"/>
          </p:cNvSpPr>
          <p:nvPr>
            <p:ph type="ftr" sz="quarter" idx="3"/>
          </p:nvPr>
        </p:nvSpPr>
        <p:spPr/>
        <p:txBody>
          <a:bodyPr/>
          <a:lstStyle/>
          <a:p>
            <a:pPr algn="l"/>
            <a:r>
              <a:rPr lang="de-DE" dirty="0"/>
              <a:t>Wolfgang Vinzenz                           16.04.2019</a:t>
            </a:r>
          </a:p>
        </p:txBody>
      </p:sp>
      <p:sp>
        <p:nvSpPr>
          <p:cNvPr id="5" name="Foliennummernplatzhalter 4">
            <a:extLst>
              <a:ext uri="{FF2B5EF4-FFF2-40B4-BE49-F238E27FC236}">
                <a16:creationId xmlns:a16="http://schemas.microsoft.com/office/drawing/2014/main" id="{66D9DAAD-3C7B-4EBF-ACF1-67A786D698F3}"/>
              </a:ext>
            </a:extLst>
          </p:cNvPr>
          <p:cNvSpPr>
            <a:spLocks noGrp="1"/>
          </p:cNvSpPr>
          <p:nvPr>
            <p:ph type="sldNum" sz="quarter" idx="12"/>
          </p:nvPr>
        </p:nvSpPr>
        <p:spPr/>
        <p:txBody>
          <a:bodyPr/>
          <a:lstStyle/>
          <a:p>
            <a:fld id="{125CBDDA-5CCF-8748-8988-9DC6C8981774}" type="slidenum">
              <a:rPr lang="de-DE" smtClean="0"/>
              <a:t>22</a:t>
            </a:fld>
            <a:endParaRPr lang="de-DE"/>
          </a:p>
        </p:txBody>
      </p:sp>
      <p:sp>
        <p:nvSpPr>
          <p:cNvPr id="6" name="Titel 1">
            <a:extLst>
              <a:ext uri="{FF2B5EF4-FFF2-40B4-BE49-F238E27FC236}">
                <a16:creationId xmlns:a16="http://schemas.microsoft.com/office/drawing/2014/main" id="{E7679175-BC35-4958-B8D6-34CFA7A4C5FD}"/>
              </a:ext>
            </a:extLst>
          </p:cNvPr>
          <p:cNvSpPr>
            <a:spLocks noGrp="1"/>
          </p:cNvSpPr>
          <p:nvPr>
            <p:ph type="title"/>
          </p:nvPr>
        </p:nvSpPr>
        <p:spPr>
          <a:xfrm>
            <a:off x="422566" y="416456"/>
            <a:ext cx="1565626" cy="338554"/>
          </a:xfrm>
        </p:spPr>
        <p:txBody>
          <a:bodyPr wrap="square">
            <a:spAutoFit/>
          </a:bodyPr>
          <a:lstStyle/>
          <a:p>
            <a:r>
              <a:rPr lang="en-US" sz="1600" dirty="0"/>
              <a:t>Final remarks</a:t>
            </a:r>
          </a:p>
        </p:txBody>
      </p:sp>
      <p:sp>
        <p:nvSpPr>
          <p:cNvPr id="7" name="Rechteck 6">
            <a:extLst>
              <a:ext uri="{FF2B5EF4-FFF2-40B4-BE49-F238E27FC236}">
                <a16:creationId xmlns:a16="http://schemas.microsoft.com/office/drawing/2014/main" id="{EC103BDB-3A0F-462B-B50F-1739A0F7B4AC}"/>
              </a:ext>
            </a:extLst>
          </p:cNvPr>
          <p:cNvSpPr/>
          <p:nvPr/>
        </p:nvSpPr>
        <p:spPr>
          <a:xfrm>
            <a:off x="598563" y="1508350"/>
            <a:ext cx="2787221" cy="369332"/>
          </a:xfrm>
          <a:prstGeom prst="rect">
            <a:avLst/>
          </a:prstGeom>
        </p:spPr>
        <p:txBody>
          <a:bodyPr wrap="square">
            <a:spAutoFit/>
          </a:bodyPr>
          <a:lstStyle/>
          <a:p>
            <a:r>
              <a:rPr lang="en-US" dirty="0"/>
              <a:t>Last but not least:</a:t>
            </a:r>
            <a:endParaRPr lang="de-DE" dirty="0"/>
          </a:p>
        </p:txBody>
      </p:sp>
      <p:sp>
        <p:nvSpPr>
          <p:cNvPr id="8" name="Rechteck 7">
            <a:extLst>
              <a:ext uri="{FF2B5EF4-FFF2-40B4-BE49-F238E27FC236}">
                <a16:creationId xmlns:a16="http://schemas.microsoft.com/office/drawing/2014/main" id="{900E2F43-D89B-417E-A0A5-97C8904E6E0A}"/>
              </a:ext>
            </a:extLst>
          </p:cNvPr>
          <p:cNvSpPr/>
          <p:nvPr/>
        </p:nvSpPr>
        <p:spPr>
          <a:xfrm>
            <a:off x="574269" y="2061159"/>
            <a:ext cx="7646941" cy="1985159"/>
          </a:xfrm>
          <a:prstGeom prst="rect">
            <a:avLst/>
          </a:prstGeom>
          <a:noFill/>
        </p:spPr>
        <p:txBody>
          <a:bodyPr wrap="square">
            <a:spAutoFit/>
          </a:bodyPr>
          <a:lstStyle/>
          <a:p>
            <a:r>
              <a:rPr lang="en-US" sz="1500" dirty="0"/>
              <a:t>Remark to the procedure</a:t>
            </a:r>
          </a:p>
          <a:p>
            <a:endParaRPr lang="en-US" sz="1400" dirty="0"/>
          </a:p>
          <a:p>
            <a:pPr marL="285750" indent="-285750">
              <a:buFont typeface="Wingdings" panose="05000000000000000000" pitchFamily="2" charset="2"/>
              <a:buChar char="Ø"/>
            </a:pPr>
            <a:r>
              <a:rPr lang="en-US" sz="1400" dirty="0"/>
              <a:t>Establish close and constant cooperation between the departments, institutes and companies involved</a:t>
            </a:r>
          </a:p>
          <a:p>
            <a:pPr marL="285750" indent="-285750">
              <a:buFont typeface="Wingdings" panose="05000000000000000000" pitchFamily="2" charset="2"/>
              <a:buChar char="Ø"/>
            </a:pPr>
            <a:endParaRPr lang="en-US" sz="800" dirty="0"/>
          </a:p>
          <a:p>
            <a:pPr marL="285750" indent="-285750">
              <a:buFont typeface="Wingdings" panose="05000000000000000000" pitchFamily="2" charset="2"/>
              <a:buChar char="Ø"/>
            </a:pPr>
            <a:r>
              <a:rPr lang="en-US" sz="1400" dirty="0"/>
              <a:t>No solo runs</a:t>
            </a:r>
          </a:p>
          <a:p>
            <a:pPr marL="285750" indent="-285750">
              <a:buFont typeface="Wingdings" panose="05000000000000000000" pitchFamily="2" charset="2"/>
              <a:buChar char="Ø"/>
            </a:pPr>
            <a:endParaRPr lang="en-US" sz="800" dirty="0"/>
          </a:p>
          <a:p>
            <a:pPr marL="285750" indent="-285750">
              <a:buFont typeface="Wingdings" panose="05000000000000000000" pitchFamily="2" charset="2"/>
              <a:buChar char="Ø"/>
            </a:pPr>
            <a:r>
              <a:rPr lang="en-US" sz="1400" dirty="0"/>
              <a:t>Constant meetings with all parties involved.</a:t>
            </a:r>
          </a:p>
          <a:p>
            <a:pPr marL="285750" indent="-285750">
              <a:buFont typeface="Wingdings" panose="05000000000000000000" pitchFamily="2" charset="2"/>
              <a:buChar char="Ø"/>
            </a:pPr>
            <a:endParaRPr lang="en-US" sz="800" dirty="0"/>
          </a:p>
          <a:p>
            <a:pPr marL="285750" indent="-285750">
              <a:buFont typeface="Wingdings" panose="05000000000000000000" pitchFamily="2" charset="2"/>
              <a:buChar char="Ø"/>
            </a:pPr>
            <a:r>
              <a:rPr lang="en-US" sz="1400" dirty="0"/>
              <a:t>As little administration as possible, if necessary secret meetings</a:t>
            </a:r>
          </a:p>
        </p:txBody>
      </p:sp>
      <p:sp>
        <p:nvSpPr>
          <p:cNvPr id="9" name="Rechteck 8">
            <a:extLst>
              <a:ext uri="{FF2B5EF4-FFF2-40B4-BE49-F238E27FC236}">
                <a16:creationId xmlns:a16="http://schemas.microsoft.com/office/drawing/2014/main" id="{A2551BCF-154A-418D-B76C-F4406477F291}"/>
              </a:ext>
            </a:extLst>
          </p:cNvPr>
          <p:cNvSpPr/>
          <p:nvPr/>
        </p:nvSpPr>
        <p:spPr>
          <a:xfrm>
            <a:off x="2289609" y="4406615"/>
            <a:ext cx="4224233" cy="923330"/>
          </a:xfrm>
          <a:prstGeom prst="rect">
            <a:avLst/>
          </a:prstGeom>
          <a:solidFill>
            <a:schemeClr val="bg1">
              <a:lumMod val="85000"/>
            </a:schemeClr>
          </a:solidFill>
          <a:ln>
            <a:noFill/>
          </a:ln>
        </p:spPr>
        <p:txBody>
          <a:bodyPr wrap="none" lIns="91440" tIns="45720" rIns="91440" bIns="45720">
            <a:spAutoFit/>
          </a:bodyPr>
          <a:lstStyle/>
          <a:p>
            <a:pPr algn="ctr"/>
            <a:r>
              <a:rPr lang="en-US" sz="5400" b="1" cap="none" spc="0" dirty="0">
                <a:ln w="9525">
                  <a:solidFill>
                    <a:schemeClr val="bg1"/>
                  </a:solidFill>
                  <a:prstDash val="solid"/>
                </a:ln>
                <a:solidFill>
                  <a:schemeClr val="accent2"/>
                </a:solidFill>
                <a:effectLst>
                  <a:outerShdw blurRad="12700" dist="38100" dir="2700000" algn="tl" rotWithShape="0">
                    <a:schemeClr val="bg1">
                      <a:lumMod val="50000"/>
                    </a:schemeClr>
                  </a:outerShdw>
                </a:effectLst>
              </a:rPr>
              <a:t>Thanks a lot</a:t>
            </a:r>
          </a:p>
        </p:txBody>
      </p:sp>
      <p:pic>
        <p:nvPicPr>
          <p:cNvPr id="10" name="Grafik 9">
            <a:extLst>
              <a:ext uri="{FF2B5EF4-FFF2-40B4-BE49-F238E27FC236}">
                <a16:creationId xmlns:a16="http://schemas.microsoft.com/office/drawing/2014/main" id="{A0CA2A9F-6336-43A4-82D6-B4073461A1F1}"/>
              </a:ext>
            </a:extLst>
          </p:cNvPr>
          <p:cNvPicPr>
            <a:picLocks noChangeAspect="1"/>
          </p:cNvPicPr>
          <p:nvPr/>
        </p:nvPicPr>
        <p:blipFill>
          <a:blip r:embed="rId2"/>
          <a:stretch>
            <a:fillRect/>
          </a:stretch>
        </p:blipFill>
        <p:spPr>
          <a:xfrm>
            <a:off x="598563" y="5750727"/>
            <a:ext cx="2841047" cy="690817"/>
          </a:xfrm>
          <a:prstGeom prst="rect">
            <a:avLst/>
          </a:prstGeom>
        </p:spPr>
      </p:pic>
    </p:spTree>
    <p:extLst>
      <p:ext uri="{BB962C8B-B14F-4D97-AF65-F5344CB8AC3E}">
        <p14:creationId xmlns:p14="http://schemas.microsoft.com/office/powerpoint/2010/main" val="2292102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97E6350D-111B-4C0E-93F1-7C346F82DF76}"/>
              </a:ext>
            </a:extLst>
          </p:cNvPr>
          <p:cNvSpPr>
            <a:spLocks noGrp="1"/>
          </p:cNvSpPr>
          <p:nvPr>
            <p:ph type="ftr" sz="quarter" idx="3"/>
          </p:nvPr>
        </p:nvSpPr>
        <p:spPr/>
        <p:txBody>
          <a:bodyPr/>
          <a:lstStyle/>
          <a:p>
            <a:pPr algn="l"/>
            <a:r>
              <a:rPr lang="de-DE" dirty="0"/>
              <a:t>Wolfgang Vinzenz                           16.04.2019</a:t>
            </a:r>
          </a:p>
        </p:txBody>
      </p:sp>
      <p:sp>
        <p:nvSpPr>
          <p:cNvPr id="5" name="Foliennummernplatzhalter 4">
            <a:extLst>
              <a:ext uri="{FF2B5EF4-FFF2-40B4-BE49-F238E27FC236}">
                <a16:creationId xmlns:a16="http://schemas.microsoft.com/office/drawing/2014/main" id="{66D9DAAD-3C7B-4EBF-ACF1-67A786D698F3}"/>
              </a:ext>
            </a:extLst>
          </p:cNvPr>
          <p:cNvSpPr>
            <a:spLocks noGrp="1"/>
          </p:cNvSpPr>
          <p:nvPr>
            <p:ph type="sldNum" sz="quarter" idx="12"/>
          </p:nvPr>
        </p:nvSpPr>
        <p:spPr/>
        <p:txBody>
          <a:bodyPr/>
          <a:lstStyle/>
          <a:p>
            <a:fld id="{125CBDDA-5CCF-8748-8988-9DC6C8981774}" type="slidenum">
              <a:rPr lang="de-DE" smtClean="0"/>
              <a:t>3</a:t>
            </a:fld>
            <a:endParaRPr lang="de-DE"/>
          </a:p>
        </p:txBody>
      </p:sp>
      <p:sp>
        <p:nvSpPr>
          <p:cNvPr id="6" name="Titel 1">
            <a:extLst>
              <a:ext uri="{FF2B5EF4-FFF2-40B4-BE49-F238E27FC236}">
                <a16:creationId xmlns:a16="http://schemas.microsoft.com/office/drawing/2014/main" id="{1B24E384-D5CB-488F-8B43-511B890538A8}"/>
              </a:ext>
            </a:extLst>
          </p:cNvPr>
          <p:cNvSpPr>
            <a:spLocks noGrp="1"/>
          </p:cNvSpPr>
          <p:nvPr>
            <p:ph type="title"/>
          </p:nvPr>
        </p:nvSpPr>
        <p:spPr>
          <a:xfrm>
            <a:off x="422566" y="416456"/>
            <a:ext cx="1879686" cy="338554"/>
          </a:xfrm>
        </p:spPr>
        <p:txBody>
          <a:bodyPr wrap="square">
            <a:spAutoFit/>
          </a:bodyPr>
          <a:lstStyle/>
          <a:p>
            <a:r>
              <a:rPr lang="en-US" sz="1600" dirty="0"/>
              <a:t>Operating details</a:t>
            </a:r>
          </a:p>
        </p:txBody>
      </p:sp>
      <p:pic>
        <p:nvPicPr>
          <p:cNvPr id="7" name="Picture 1075" descr="PA212201 bearbeitet">
            <a:extLst>
              <a:ext uri="{FF2B5EF4-FFF2-40B4-BE49-F238E27FC236}">
                <a16:creationId xmlns:a16="http://schemas.microsoft.com/office/drawing/2014/main" id="{F24EB9AB-17CD-41E2-B6DC-84F3FF6353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035" y="1265164"/>
            <a:ext cx="5066103" cy="3348780"/>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a:extLst>
              <a:ext uri="{FF2B5EF4-FFF2-40B4-BE49-F238E27FC236}">
                <a16:creationId xmlns:a16="http://schemas.microsoft.com/office/drawing/2014/main" id="{270CE2A4-B00F-4AD7-A09F-B1D57F9D57F5}"/>
              </a:ext>
            </a:extLst>
          </p:cNvPr>
          <p:cNvPicPr>
            <a:picLocks noChangeAspect="1"/>
          </p:cNvPicPr>
          <p:nvPr/>
        </p:nvPicPr>
        <p:blipFill>
          <a:blip r:embed="rId3"/>
          <a:stretch>
            <a:fillRect/>
          </a:stretch>
        </p:blipFill>
        <p:spPr>
          <a:xfrm>
            <a:off x="5530699" y="1265164"/>
            <a:ext cx="3506646" cy="5298932"/>
          </a:xfrm>
          <a:prstGeom prst="rect">
            <a:avLst/>
          </a:prstGeom>
        </p:spPr>
      </p:pic>
      <p:sp>
        <p:nvSpPr>
          <p:cNvPr id="8" name="Titel 1">
            <a:extLst>
              <a:ext uri="{FF2B5EF4-FFF2-40B4-BE49-F238E27FC236}">
                <a16:creationId xmlns:a16="http://schemas.microsoft.com/office/drawing/2014/main" id="{155A3661-6E40-4DEA-87C5-FC9A09D60D64}"/>
              </a:ext>
            </a:extLst>
          </p:cNvPr>
          <p:cNvSpPr txBox="1">
            <a:spLocks/>
          </p:cNvSpPr>
          <p:nvPr/>
        </p:nvSpPr>
        <p:spPr>
          <a:xfrm>
            <a:off x="134035" y="4718432"/>
            <a:ext cx="4149435" cy="584775"/>
          </a:xfrm>
          <a:prstGeom prst="rect">
            <a:avLst/>
          </a:prstGeom>
        </p:spPr>
        <p:txBody>
          <a:bodyPr vert="horz" wrap="square" lIns="91440" tIns="45720" rIns="91440" bIns="45720" rtlCol="0" anchor="b" anchorCtr="0">
            <a:spAutoFit/>
          </a:bodyPr>
          <a:lstStyle>
            <a:lvl1pPr algn="l" defTabSz="457200" rtl="0" eaLnBrk="1" latinLnBrk="0" hangingPunct="1">
              <a:spcBef>
                <a:spcPct val="0"/>
              </a:spcBef>
              <a:buNone/>
              <a:defRPr sz="2400" b="1" kern="1200">
                <a:solidFill>
                  <a:srgbClr val="333333"/>
                </a:solidFill>
                <a:latin typeface="Arial"/>
                <a:ea typeface="+mj-ea"/>
                <a:cs typeface="Arial"/>
              </a:defRPr>
            </a:lvl1pPr>
          </a:lstStyle>
          <a:p>
            <a:r>
              <a:rPr lang="en-US" sz="1600" dirty="0"/>
              <a:t>High-charge-injector (HLI) 4-rod-RFQ (108 MHz)</a:t>
            </a:r>
          </a:p>
        </p:txBody>
      </p:sp>
      <p:sp>
        <p:nvSpPr>
          <p:cNvPr id="9" name="Titel 1">
            <a:extLst>
              <a:ext uri="{FF2B5EF4-FFF2-40B4-BE49-F238E27FC236}">
                <a16:creationId xmlns:a16="http://schemas.microsoft.com/office/drawing/2014/main" id="{F978D922-7DA6-4166-9111-5C943878FB35}"/>
              </a:ext>
            </a:extLst>
          </p:cNvPr>
          <p:cNvSpPr txBox="1">
            <a:spLocks/>
          </p:cNvSpPr>
          <p:nvPr/>
        </p:nvSpPr>
        <p:spPr>
          <a:xfrm>
            <a:off x="1381264" y="5871348"/>
            <a:ext cx="4149435" cy="584775"/>
          </a:xfrm>
          <a:prstGeom prst="rect">
            <a:avLst/>
          </a:prstGeom>
        </p:spPr>
        <p:txBody>
          <a:bodyPr vert="horz" wrap="square" lIns="91440" tIns="45720" rIns="91440" bIns="45720" rtlCol="0" anchor="b" anchorCtr="0">
            <a:spAutoFit/>
          </a:bodyPr>
          <a:lstStyle>
            <a:lvl1pPr algn="l" defTabSz="457200" rtl="0" eaLnBrk="1" latinLnBrk="0" hangingPunct="1">
              <a:spcBef>
                <a:spcPct val="0"/>
              </a:spcBef>
              <a:buNone/>
              <a:defRPr sz="2400" b="1" kern="1200">
                <a:solidFill>
                  <a:srgbClr val="333333"/>
                </a:solidFill>
                <a:latin typeface="Arial"/>
                <a:ea typeface="+mj-ea"/>
                <a:cs typeface="Arial"/>
              </a:defRPr>
            </a:lvl1pPr>
          </a:lstStyle>
          <a:p>
            <a:pPr algn="r"/>
            <a:r>
              <a:rPr lang="en-US" sz="1600" dirty="0"/>
              <a:t>High-current-injector (HSI) IH-type-RFQ</a:t>
            </a:r>
          </a:p>
          <a:p>
            <a:pPr algn="r"/>
            <a:r>
              <a:rPr lang="en-US" sz="1600" dirty="0"/>
              <a:t>(36 MHz)</a:t>
            </a:r>
          </a:p>
        </p:txBody>
      </p:sp>
    </p:spTree>
    <p:extLst>
      <p:ext uri="{BB962C8B-B14F-4D97-AF65-F5344CB8AC3E}">
        <p14:creationId xmlns:p14="http://schemas.microsoft.com/office/powerpoint/2010/main" val="37924519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97E6350D-111B-4C0E-93F1-7C346F82DF76}"/>
              </a:ext>
            </a:extLst>
          </p:cNvPr>
          <p:cNvSpPr>
            <a:spLocks noGrp="1"/>
          </p:cNvSpPr>
          <p:nvPr>
            <p:ph type="ftr" sz="quarter" idx="3"/>
          </p:nvPr>
        </p:nvSpPr>
        <p:spPr/>
        <p:txBody>
          <a:bodyPr/>
          <a:lstStyle/>
          <a:p>
            <a:pPr algn="l"/>
            <a:r>
              <a:rPr lang="de-DE" dirty="0"/>
              <a:t>Wolfgang Vinzenz                           16.04.2019</a:t>
            </a:r>
          </a:p>
        </p:txBody>
      </p:sp>
      <p:sp>
        <p:nvSpPr>
          <p:cNvPr id="5" name="Foliennummernplatzhalter 4">
            <a:extLst>
              <a:ext uri="{FF2B5EF4-FFF2-40B4-BE49-F238E27FC236}">
                <a16:creationId xmlns:a16="http://schemas.microsoft.com/office/drawing/2014/main" id="{66D9DAAD-3C7B-4EBF-ACF1-67A786D698F3}"/>
              </a:ext>
            </a:extLst>
          </p:cNvPr>
          <p:cNvSpPr>
            <a:spLocks noGrp="1"/>
          </p:cNvSpPr>
          <p:nvPr>
            <p:ph type="sldNum" sz="quarter" idx="12"/>
          </p:nvPr>
        </p:nvSpPr>
        <p:spPr/>
        <p:txBody>
          <a:bodyPr/>
          <a:lstStyle/>
          <a:p>
            <a:fld id="{125CBDDA-5CCF-8748-8988-9DC6C8981774}" type="slidenum">
              <a:rPr lang="de-DE" smtClean="0"/>
              <a:t>4</a:t>
            </a:fld>
            <a:endParaRPr lang="de-DE"/>
          </a:p>
        </p:txBody>
      </p:sp>
      <p:sp>
        <p:nvSpPr>
          <p:cNvPr id="6" name="Titel 1">
            <a:extLst>
              <a:ext uri="{FF2B5EF4-FFF2-40B4-BE49-F238E27FC236}">
                <a16:creationId xmlns:a16="http://schemas.microsoft.com/office/drawing/2014/main" id="{1B24E384-D5CB-488F-8B43-511B890538A8}"/>
              </a:ext>
            </a:extLst>
          </p:cNvPr>
          <p:cNvSpPr>
            <a:spLocks noGrp="1"/>
          </p:cNvSpPr>
          <p:nvPr>
            <p:ph type="title"/>
          </p:nvPr>
        </p:nvSpPr>
        <p:spPr>
          <a:xfrm>
            <a:off x="422565" y="416456"/>
            <a:ext cx="3327313" cy="338554"/>
          </a:xfrm>
        </p:spPr>
        <p:txBody>
          <a:bodyPr wrap="square">
            <a:spAutoFit/>
          </a:bodyPr>
          <a:lstStyle/>
          <a:p>
            <a:r>
              <a:rPr lang="en-US" sz="1600" dirty="0"/>
              <a:t>Operating details   HLI-RFQ</a:t>
            </a:r>
          </a:p>
        </p:txBody>
      </p:sp>
      <p:sp>
        <p:nvSpPr>
          <p:cNvPr id="7" name="Textfeld 6">
            <a:extLst>
              <a:ext uri="{FF2B5EF4-FFF2-40B4-BE49-F238E27FC236}">
                <a16:creationId xmlns:a16="http://schemas.microsoft.com/office/drawing/2014/main" id="{5B9BE713-62A9-4908-BDD9-AF90E48E096E}"/>
              </a:ext>
            </a:extLst>
          </p:cNvPr>
          <p:cNvSpPr txBox="1"/>
          <p:nvPr/>
        </p:nvSpPr>
        <p:spPr>
          <a:xfrm>
            <a:off x="443011" y="1374744"/>
            <a:ext cx="3748142" cy="338554"/>
          </a:xfrm>
          <a:prstGeom prst="rect">
            <a:avLst/>
          </a:prstGeom>
        </p:spPr>
        <p:txBody>
          <a:bodyPr vert="horz" wrap="none" lIns="91440" tIns="45720" rIns="91440" bIns="45720" rtlCol="0" anchor="t">
            <a:spAutoFit/>
          </a:bodyPr>
          <a:lstStyle/>
          <a:p>
            <a:pPr algn="l"/>
            <a:r>
              <a:rPr lang="de-DE" sz="1600" dirty="0"/>
              <a:t>4-rod-type RFQ    1991  80 kV  100 kW</a:t>
            </a:r>
          </a:p>
        </p:txBody>
      </p:sp>
      <p:grpSp>
        <p:nvGrpSpPr>
          <p:cNvPr id="8" name="Gruppieren 7">
            <a:extLst>
              <a:ext uri="{FF2B5EF4-FFF2-40B4-BE49-F238E27FC236}">
                <a16:creationId xmlns:a16="http://schemas.microsoft.com/office/drawing/2014/main" id="{F9D653EE-640A-405E-B6B9-0AB46298EEFD}"/>
              </a:ext>
            </a:extLst>
          </p:cNvPr>
          <p:cNvGrpSpPr/>
          <p:nvPr/>
        </p:nvGrpSpPr>
        <p:grpSpPr>
          <a:xfrm>
            <a:off x="581956" y="1877012"/>
            <a:ext cx="3990044" cy="2432801"/>
            <a:chOff x="422565" y="2004968"/>
            <a:chExt cx="5946733" cy="3942825"/>
          </a:xfrm>
        </p:grpSpPr>
        <p:graphicFrame>
          <p:nvGraphicFramePr>
            <p:cNvPr id="9" name="Objekt 8">
              <a:extLst>
                <a:ext uri="{FF2B5EF4-FFF2-40B4-BE49-F238E27FC236}">
                  <a16:creationId xmlns:a16="http://schemas.microsoft.com/office/drawing/2014/main" id="{25C2FAF6-7D39-428F-BD2A-71962FCBCFBD}"/>
                </a:ext>
              </a:extLst>
            </p:cNvPr>
            <p:cNvGraphicFramePr>
              <a:graphicFrameLocks noChangeAspect="1"/>
            </p:cNvGraphicFramePr>
            <p:nvPr>
              <p:extLst/>
            </p:nvPr>
          </p:nvGraphicFramePr>
          <p:xfrm>
            <a:off x="422565" y="2004968"/>
            <a:ext cx="5946733" cy="3942825"/>
          </p:xfrm>
          <a:graphic>
            <a:graphicData uri="http://schemas.openxmlformats.org/presentationml/2006/ole">
              <mc:AlternateContent xmlns:mc="http://schemas.openxmlformats.org/markup-compatibility/2006">
                <mc:Choice xmlns:v="urn:schemas-microsoft-com:vml" Requires="v">
                  <p:oleObj spid="_x0000_s2116" r:id="rId3" imgW="8840788" imgH="5873750" progId="MSDraw">
                    <p:embed/>
                  </p:oleObj>
                </mc:Choice>
                <mc:Fallback>
                  <p:oleObj r:id="rId3" imgW="8840788" imgH="5873750" progId="MSDraw">
                    <p:embed/>
                    <p:pic>
                      <p:nvPicPr>
                        <p:cNvPr id="9" name="Objekt 8">
                          <a:extLst>
                            <a:ext uri="{FF2B5EF4-FFF2-40B4-BE49-F238E27FC236}">
                              <a16:creationId xmlns:a16="http://schemas.microsoft.com/office/drawing/2014/main" id="{25C2FAF6-7D39-428F-BD2A-71962FCBCF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565" y="2004968"/>
                          <a:ext cx="5946733" cy="3942825"/>
                        </a:xfrm>
                        <a:prstGeom prst="rect">
                          <a:avLst/>
                        </a:prstGeom>
                        <a:noFill/>
                      </p:spPr>
                    </p:pic>
                  </p:oleObj>
                </mc:Fallback>
              </mc:AlternateContent>
            </a:graphicData>
          </a:graphic>
        </p:graphicFrame>
        <p:cxnSp>
          <p:nvCxnSpPr>
            <p:cNvPr id="10" name="Gerade Verbindung mit Pfeil 9">
              <a:extLst>
                <a:ext uri="{FF2B5EF4-FFF2-40B4-BE49-F238E27FC236}">
                  <a16:creationId xmlns:a16="http://schemas.microsoft.com/office/drawing/2014/main" id="{6E8EBBA8-EE13-4F10-80AA-775C3227B738}"/>
                </a:ext>
              </a:extLst>
            </p:cNvPr>
            <p:cNvCxnSpPr/>
            <p:nvPr/>
          </p:nvCxnSpPr>
          <p:spPr>
            <a:xfrm>
              <a:off x="2315361" y="3691156"/>
              <a:ext cx="671120" cy="0"/>
            </a:xfrm>
            <a:prstGeom prst="straightConnector1">
              <a:avLst/>
            </a:prstGeom>
            <a:ln>
              <a:solidFill>
                <a:schemeClr val="tx1"/>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11" name="Textfeld 10">
              <a:extLst>
                <a:ext uri="{FF2B5EF4-FFF2-40B4-BE49-F238E27FC236}">
                  <a16:creationId xmlns:a16="http://schemas.microsoft.com/office/drawing/2014/main" id="{63479A41-05A5-4AB7-9B30-2B3DFA25A80A}"/>
                </a:ext>
              </a:extLst>
            </p:cNvPr>
            <p:cNvSpPr txBox="1"/>
            <p:nvPr/>
          </p:nvSpPr>
          <p:spPr>
            <a:xfrm>
              <a:off x="2048832" y="3229760"/>
              <a:ext cx="1289986" cy="448931"/>
            </a:xfrm>
            <a:prstGeom prst="rect">
              <a:avLst/>
            </a:prstGeom>
          </p:spPr>
          <p:txBody>
            <a:bodyPr vert="horz" wrap="square" lIns="91440" tIns="45720" rIns="91440" bIns="45720" rtlCol="0" anchor="t">
              <a:spAutoFit/>
            </a:bodyPr>
            <a:lstStyle/>
            <a:p>
              <a:pPr algn="l"/>
              <a:r>
                <a:rPr lang="de-DE" sz="1200" dirty="0"/>
                <a:t>~ 1,65 ms</a:t>
              </a:r>
            </a:p>
          </p:txBody>
        </p:sp>
      </p:grpSp>
      <p:grpSp>
        <p:nvGrpSpPr>
          <p:cNvPr id="12" name="Gruppieren 11">
            <a:extLst>
              <a:ext uri="{FF2B5EF4-FFF2-40B4-BE49-F238E27FC236}">
                <a16:creationId xmlns:a16="http://schemas.microsoft.com/office/drawing/2014/main" id="{331AD601-87ED-452B-86F9-B5C668821FAC}"/>
              </a:ext>
            </a:extLst>
          </p:cNvPr>
          <p:cNvGrpSpPr/>
          <p:nvPr/>
        </p:nvGrpSpPr>
        <p:grpSpPr>
          <a:xfrm>
            <a:off x="642308" y="4335501"/>
            <a:ext cx="2869587" cy="277907"/>
            <a:chOff x="452179" y="4587679"/>
            <a:chExt cx="2869587" cy="277907"/>
          </a:xfrm>
        </p:grpSpPr>
        <p:sp>
          <p:nvSpPr>
            <p:cNvPr id="13" name="Textfeld 12">
              <a:extLst>
                <a:ext uri="{FF2B5EF4-FFF2-40B4-BE49-F238E27FC236}">
                  <a16:creationId xmlns:a16="http://schemas.microsoft.com/office/drawing/2014/main" id="{496818BF-162B-4A5E-9C0B-8F4AE1BA6036}"/>
                </a:ext>
              </a:extLst>
            </p:cNvPr>
            <p:cNvSpPr txBox="1"/>
            <p:nvPr/>
          </p:nvSpPr>
          <p:spPr>
            <a:xfrm>
              <a:off x="452179" y="4588587"/>
              <a:ext cx="1189749" cy="276999"/>
            </a:xfrm>
            <a:prstGeom prst="rect">
              <a:avLst/>
            </a:prstGeom>
          </p:spPr>
          <p:txBody>
            <a:bodyPr vert="horz" wrap="none" lIns="91440" tIns="45720" rIns="91440" bIns="45720" rtlCol="0" anchor="t">
              <a:spAutoFit/>
            </a:bodyPr>
            <a:lstStyle/>
            <a:p>
              <a:pPr algn="l"/>
              <a:r>
                <a:rPr lang="en-US" sz="1200"/>
                <a:t>P</a:t>
              </a:r>
              <a:r>
                <a:rPr lang="en-US" sz="1200" baseline="-25000"/>
                <a:t>fwd</a:t>
              </a:r>
              <a:r>
                <a:rPr lang="en-US" sz="1200"/>
                <a:t> = 90 kW   </a:t>
              </a:r>
            </a:p>
          </p:txBody>
        </p:sp>
        <p:grpSp>
          <p:nvGrpSpPr>
            <p:cNvPr id="14" name="Gruppieren 13">
              <a:extLst>
                <a:ext uri="{FF2B5EF4-FFF2-40B4-BE49-F238E27FC236}">
                  <a16:creationId xmlns:a16="http://schemas.microsoft.com/office/drawing/2014/main" id="{FBFE9191-A020-472E-8BB3-3994AB8E553A}"/>
                </a:ext>
              </a:extLst>
            </p:cNvPr>
            <p:cNvGrpSpPr/>
            <p:nvPr/>
          </p:nvGrpSpPr>
          <p:grpSpPr>
            <a:xfrm>
              <a:off x="1641928" y="4660069"/>
              <a:ext cx="385894" cy="133044"/>
              <a:chOff x="4572000" y="3828075"/>
              <a:chExt cx="1400961" cy="920094"/>
            </a:xfrm>
          </p:grpSpPr>
          <p:cxnSp>
            <p:nvCxnSpPr>
              <p:cNvPr id="16" name="Verbinder: gewinkelt 15">
                <a:extLst>
                  <a:ext uri="{FF2B5EF4-FFF2-40B4-BE49-F238E27FC236}">
                    <a16:creationId xmlns:a16="http://schemas.microsoft.com/office/drawing/2014/main" id="{6316C661-8290-4290-BAC5-CF81E63468F9}"/>
                  </a:ext>
                </a:extLst>
              </p:cNvPr>
              <p:cNvCxnSpPr/>
              <p:nvPr/>
            </p:nvCxnSpPr>
            <p:spPr>
              <a:xfrm>
                <a:off x="5058561" y="3833769"/>
                <a:ext cx="914400" cy="914400"/>
              </a:xfrm>
              <a:prstGeom prst="bentConnector3">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 name="Verbinder: gewinkelt 16">
                <a:extLst>
                  <a:ext uri="{FF2B5EF4-FFF2-40B4-BE49-F238E27FC236}">
                    <a16:creationId xmlns:a16="http://schemas.microsoft.com/office/drawing/2014/main" id="{9E99AE74-EC5F-47EA-BF5D-89933BA34C8B}"/>
                  </a:ext>
                </a:extLst>
              </p:cNvPr>
              <p:cNvCxnSpPr>
                <a:cxnSpLocks/>
              </p:cNvCxnSpPr>
              <p:nvPr/>
            </p:nvCxnSpPr>
            <p:spPr>
              <a:xfrm rot="10800000" flipV="1">
                <a:off x="4572000" y="3828075"/>
                <a:ext cx="932576" cy="914400"/>
              </a:xfrm>
              <a:prstGeom prst="bentConnector3">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5" name="Textfeld 14">
              <a:extLst>
                <a:ext uri="{FF2B5EF4-FFF2-40B4-BE49-F238E27FC236}">
                  <a16:creationId xmlns:a16="http://schemas.microsoft.com/office/drawing/2014/main" id="{16F9D6DC-0E63-4219-B617-FBB8892C4862}"/>
                </a:ext>
              </a:extLst>
            </p:cNvPr>
            <p:cNvSpPr txBox="1"/>
            <p:nvPr/>
          </p:nvSpPr>
          <p:spPr>
            <a:xfrm>
              <a:off x="2027822" y="4587679"/>
              <a:ext cx="1293944" cy="276999"/>
            </a:xfrm>
            <a:prstGeom prst="rect">
              <a:avLst/>
            </a:prstGeom>
          </p:spPr>
          <p:txBody>
            <a:bodyPr vert="horz" wrap="none" lIns="91440" tIns="45720" rIns="91440" bIns="45720" rtlCol="0" anchor="t">
              <a:spAutoFit/>
            </a:bodyPr>
            <a:lstStyle/>
            <a:p>
              <a:pPr algn="l"/>
              <a:r>
                <a:rPr lang="de-DE" sz="1200" dirty="0"/>
                <a:t>= 5 ms @ 50 Hz</a:t>
              </a:r>
            </a:p>
          </p:txBody>
        </p:sp>
      </p:grpSp>
      <p:sp>
        <p:nvSpPr>
          <p:cNvPr id="18" name="Textfeld 17">
            <a:extLst>
              <a:ext uri="{FF2B5EF4-FFF2-40B4-BE49-F238E27FC236}">
                <a16:creationId xmlns:a16="http://schemas.microsoft.com/office/drawing/2014/main" id="{9D2CD24B-9B92-4833-A550-2D5286B3344C}"/>
              </a:ext>
            </a:extLst>
          </p:cNvPr>
          <p:cNvSpPr txBox="1"/>
          <p:nvPr/>
        </p:nvSpPr>
        <p:spPr>
          <a:xfrm>
            <a:off x="629244" y="4673690"/>
            <a:ext cx="1418978" cy="276999"/>
          </a:xfrm>
          <a:prstGeom prst="rect">
            <a:avLst/>
          </a:prstGeom>
        </p:spPr>
        <p:txBody>
          <a:bodyPr vert="horz" wrap="none" lIns="91440" tIns="45720" rIns="91440" bIns="45720" rtlCol="0" anchor="t">
            <a:spAutoFit/>
          </a:bodyPr>
          <a:lstStyle/>
          <a:p>
            <a:pPr algn="l"/>
            <a:r>
              <a:rPr lang="de-DE" sz="1200" dirty="0"/>
              <a:t>1,65 ms </a:t>
            </a:r>
            <a:r>
              <a:rPr lang="de-DE" sz="1200" dirty="0">
                <a:latin typeface="Cambria Math" panose="02040503050406030204" pitchFamily="18" charset="0"/>
                <a:ea typeface="Cambria Math" panose="02040503050406030204" pitchFamily="18" charset="0"/>
              </a:rPr>
              <a:t>≙</a:t>
            </a:r>
            <a:r>
              <a:rPr lang="de-DE" sz="1200" dirty="0"/>
              <a:t> 606 Hz</a:t>
            </a:r>
          </a:p>
        </p:txBody>
      </p:sp>
      <p:sp>
        <p:nvSpPr>
          <p:cNvPr id="19" name="Textfeld 18">
            <a:extLst>
              <a:ext uri="{FF2B5EF4-FFF2-40B4-BE49-F238E27FC236}">
                <a16:creationId xmlns:a16="http://schemas.microsoft.com/office/drawing/2014/main" id="{4D5EF897-0E0F-41BC-BB67-4F6BA4422DE0}"/>
              </a:ext>
            </a:extLst>
          </p:cNvPr>
          <p:cNvSpPr txBox="1"/>
          <p:nvPr/>
        </p:nvSpPr>
        <p:spPr>
          <a:xfrm>
            <a:off x="4572000" y="1557380"/>
            <a:ext cx="4282387" cy="2185214"/>
          </a:xfrm>
          <a:prstGeom prst="rect">
            <a:avLst/>
          </a:prstGeom>
        </p:spPr>
        <p:txBody>
          <a:bodyPr vert="horz" wrap="square" lIns="91440" tIns="45720" rIns="91440" bIns="45720" rtlCol="0" anchor="t">
            <a:spAutoFit/>
          </a:bodyPr>
          <a:lstStyle/>
          <a:p>
            <a:r>
              <a:rPr lang="en-US" sz="1400" dirty="0"/>
              <a:t>Problems to reach higher power levels.</a:t>
            </a:r>
          </a:p>
          <a:p>
            <a:endParaRPr lang="en-US" sz="800" dirty="0"/>
          </a:p>
          <a:p>
            <a:r>
              <a:rPr lang="en-US" sz="1400" dirty="0"/>
              <a:t>Automatic tuners are moving constantly as an additional detuning component changes the matching of the cavity.</a:t>
            </a:r>
          </a:p>
          <a:p>
            <a:pPr algn="l"/>
            <a:endParaRPr lang="en-US" sz="800" dirty="0"/>
          </a:p>
          <a:p>
            <a:pPr algn="l"/>
            <a:r>
              <a:rPr lang="en-US" sz="1400" dirty="0"/>
              <a:t>Cavity operation had to be restricted in relation to</a:t>
            </a:r>
          </a:p>
          <a:p>
            <a:pPr algn="l"/>
            <a:r>
              <a:rPr lang="en-US" sz="1400" dirty="0"/>
              <a:t>RF power, pulse repetition rate and pulse length.</a:t>
            </a:r>
          </a:p>
          <a:p>
            <a:pPr algn="l"/>
            <a:endParaRPr lang="en-US" sz="800" dirty="0"/>
          </a:p>
          <a:p>
            <a:pPr algn="l"/>
            <a:r>
              <a:rPr lang="en-US" sz="1400" dirty="0"/>
              <a:t>By a quick and dirty method it could be figured out, that the rods are the ‘additional’ component.</a:t>
            </a:r>
          </a:p>
        </p:txBody>
      </p:sp>
      <p:sp>
        <p:nvSpPr>
          <p:cNvPr id="20" name="Textfeld 19">
            <a:extLst>
              <a:ext uri="{FF2B5EF4-FFF2-40B4-BE49-F238E27FC236}">
                <a16:creationId xmlns:a16="http://schemas.microsoft.com/office/drawing/2014/main" id="{C610AC3B-85FB-4822-998D-7EFE099F1B93}"/>
              </a:ext>
            </a:extLst>
          </p:cNvPr>
          <p:cNvSpPr txBox="1"/>
          <p:nvPr/>
        </p:nvSpPr>
        <p:spPr>
          <a:xfrm>
            <a:off x="590134" y="5036491"/>
            <a:ext cx="1970411" cy="276999"/>
          </a:xfrm>
          <a:prstGeom prst="rect">
            <a:avLst/>
          </a:prstGeom>
        </p:spPr>
        <p:txBody>
          <a:bodyPr vert="horz" wrap="none" lIns="91440" tIns="45720" rIns="91440" bIns="45720" rtlCol="0" anchor="t">
            <a:spAutoFit/>
          </a:bodyPr>
          <a:lstStyle/>
          <a:p>
            <a:pPr algn="l"/>
            <a:r>
              <a:rPr lang="en-US" sz="1200" dirty="0"/>
              <a:t>Extract from a 1997 report</a:t>
            </a:r>
          </a:p>
        </p:txBody>
      </p:sp>
      <p:pic>
        <p:nvPicPr>
          <p:cNvPr id="21" name="Grafik 20">
            <a:extLst>
              <a:ext uri="{FF2B5EF4-FFF2-40B4-BE49-F238E27FC236}">
                <a16:creationId xmlns:a16="http://schemas.microsoft.com/office/drawing/2014/main" id="{CB1C4878-02F2-45AC-A43F-52B406A8B295}"/>
              </a:ext>
            </a:extLst>
          </p:cNvPr>
          <p:cNvPicPr>
            <a:picLocks noChangeAspect="1"/>
          </p:cNvPicPr>
          <p:nvPr/>
        </p:nvPicPr>
        <p:blipFill>
          <a:blip r:embed="rId5"/>
          <a:stretch>
            <a:fillRect/>
          </a:stretch>
        </p:blipFill>
        <p:spPr>
          <a:xfrm>
            <a:off x="4701016" y="3950267"/>
            <a:ext cx="3444694" cy="2587418"/>
          </a:xfrm>
          <a:prstGeom prst="rect">
            <a:avLst/>
          </a:prstGeom>
        </p:spPr>
      </p:pic>
    </p:spTree>
    <p:extLst>
      <p:ext uri="{BB962C8B-B14F-4D97-AF65-F5344CB8AC3E}">
        <p14:creationId xmlns:p14="http://schemas.microsoft.com/office/powerpoint/2010/main" val="10296174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97E6350D-111B-4C0E-93F1-7C346F82DF76}"/>
              </a:ext>
            </a:extLst>
          </p:cNvPr>
          <p:cNvSpPr>
            <a:spLocks noGrp="1"/>
          </p:cNvSpPr>
          <p:nvPr>
            <p:ph type="ftr" sz="quarter" idx="3"/>
          </p:nvPr>
        </p:nvSpPr>
        <p:spPr/>
        <p:txBody>
          <a:bodyPr/>
          <a:lstStyle/>
          <a:p>
            <a:pPr algn="l"/>
            <a:r>
              <a:rPr lang="de-DE" dirty="0"/>
              <a:t>Wolfgang Vinzenz                           16.04.2019</a:t>
            </a:r>
          </a:p>
        </p:txBody>
      </p:sp>
      <p:sp>
        <p:nvSpPr>
          <p:cNvPr id="5" name="Foliennummernplatzhalter 4">
            <a:extLst>
              <a:ext uri="{FF2B5EF4-FFF2-40B4-BE49-F238E27FC236}">
                <a16:creationId xmlns:a16="http://schemas.microsoft.com/office/drawing/2014/main" id="{66D9DAAD-3C7B-4EBF-ACF1-67A786D698F3}"/>
              </a:ext>
            </a:extLst>
          </p:cNvPr>
          <p:cNvSpPr>
            <a:spLocks noGrp="1"/>
          </p:cNvSpPr>
          <p:nvPr>
            <p:ph type="sldNum" sz="quarter" idx="12"/>
          </p:nvPr>
        </p:nvSpPr>
        <p:spPr/>
        <p:txBody>
          <a:bodyPr/>
          <a:lstStyle/>
          <a:p>
            <a:fld id="{125CBDDA-5CCF-8748-8988-9DC6C8981774}" type="slidenum">
              <a:rPr lang="de-DE" smtClean="0"/>
              <a:t>5</a:t>
            </a:fld>
            <a:endParaRPr lang="de-DE"/>
          </a:p>
        </p:txBody>
      </p:sp>
      <p:pic>
        <p:nvPicPr>
          <p:cNvPr id="7" name="Picture 4" descr="hlirf030">
            <a:extLst>
              <a:ext uri="{FF2B5EF4-FFF2-40B4-BE49-F238E27FC236}">
                <a16:creationId xmlns:a16="http://schemas.microsoft.com/office/drawing/2014/main" id="{872610DA-1309-449D-9AD7-17147D3D9F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8454" t="9842" r="14764" b="14764"/>
          <a:stretch>
            <a:fillRect/>
          </a:stretch>
        </p:blipFill>
        <p:spPr bwMode="auto">
          <a:xfrm>
            <a:off x="671120" y="1850435"/>
            <a:ext cx="3349862" cy="2836618"/>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uppieren 7">
            <a:extLst>
              <a:ext uri="{FF2B5EF4-FFF2-40B4-BE49-F238E27FC236}">
                <a16:creationId xmlns:a16="http://schemas.microsoft.com/office/drawing/2014/main" id="{E0D3A8D7-4690-4B60-9253-7ABAC749DF5D}"/>
              </a:ext>
            </a:extLst>
          </p:cNvPr>
          <p:cNvGrpSpPr/>
          <p:nvPr/>
        </p:nvGrpSpPr>
        <p:grpSpPr>
          <a:xfrm>
            <a:off x="884924" y="4771450"/>
            <a:ext cx="2869587" cy="277907"/>
            <a:chOff x="1016761" y="4348075"/>
            <a:chExt cx="2869587" cy="277907"/>
          </a:xfrm>
        </p:grpSpPr>
        <p:sp>
          <p:nvSpPr>
            <p:cNvPr id="9" name="Textfeld 8">
              <a:extLst>
                <a:ext uri="{FF2B5EF4-FFF2-40B4-BE49-F238E27FC236}">
                  <a16:creationId xmlns:a16="http://schemas.microsoft.com/office/drawing/2014/main" id="{2C61A3C9-CAF1-4D3B-9F73-03346E7C0CFC}"/>
                </a:ext>
              </a:extLst>
            </p:cNvPr>
            <p:cNvSpPr txBox="1"/>
            <p:nvPr/>
          </p:nvSpPr>
          <p:spPr>
            <a:xfrm>
              <a:off x="1016761" y="4348983"/>
              <a:ext cx="1189749" cy="276999"/>
            </a:xfrm>
            <a:prstGeom prst="rect">
              <a:avLst/>
            </a:prstGeom>
          </p:spPr>
          <p:txBody>
            <a:bodyPr vert="horz" wrap="none" lIns="91440" tIns="45720" rIns="91440" bIns="45720" rtlCol="0" anchor="t">
              <a:spAutoFit/>
            </a:bodyPr>
            <a:lstStyle/>
            <a:p>
              <a:pPr algn="l"/>
              <a:r>
                <a:rPr lang="en-US" sz="1200" dirty="0" err="1"/>
                <a:t>P</a:t>
              </a:r>
              <a:r>
                <a:rPr lang="en-US" sz="1200" baseline="-25000" dirty="0" err="1"/>
                <a:t>fwd</a:t>
              </a:r>
              <a:r>
                <a:rPr lang="en-US" sz="1200" dirty="0"/>
                <a:t> = 40 kW   </a:t>
              </a:r>
            </a:p>
          </p:txBody>
        </p:sp>
        <p:grpSp>
          <p:nvGrpSpPr>
            <p:cNvPr id="10" name="Gruppieren 9">
              <a:extLst>
                <a:ext uri="{FF2B5EF4-FFF2-40B4-BE49-F238E27FC236}">
                  <a16:creationId xmlns:a16="http://schemas.microsoft.com/office/drawing/2014/main" id="{C632984E-9C8A-4D65-B200-8747EB04EE32}"/>
                </a:ext>
              </a:extLst>
            </p:cNvPr>
            <p:cNvGrpSpPr/>
            <p:nvPr/>
          </p:nvGrpSpPr>
          <p:grpSpPr>
            <a:xfrm>
              <a:off x="2206510" y="4420465"/>
              <a:ext cx="385894" cy="133044"/>
              <a:chOff x="4572000" y="3828075"/>
              <a:chExt cx="1400961" cy="920094"/>
            </a:xfrm>
          </p:grpSpPr>
          <p:cxnSp>
            <p:nvCxnSpPr>
              <p:cNvPr id="12" name="Verbinder: gewinkelt 11">
                <a:extLst>
                  <a:ext uri="{FF2B5EF4-FFF2-40B4-BE49-F238E27FC236}">
                    <a16:creationId xmlns:a16="http://schemas.microsoft.com/office/drawing/2014/main" id="{36FCDDD2-6EFE-4C4F-AA1F-1AFF105E7053}"/>
                  </a:ext>
                </a:extLst>
              </p:cNvPr>
              <p:cNvCxnSpPr/>
              <p:nvPr/>
            </p:nvCxnSpPr>
            <p:spPr>
              <a:xfrm>
                <a:off x="5058561" y="3833769"/>
                <a:ext cx="914400" cy="914400"/>
              </a:xfrm>
              <a:prstGeom prst="bentConnector3">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 name="Verbinder: gewinkelt 12">
                <a:extLst>
                  <a:ext uri="{FF2B5EF4-FFF2-40B4-BE49-F238E27FC236}">
                    <a16:creationId xmlns:a16="http://schemas.microsoft.com/office/drawing/2014/main" id="{81C99C4E-3D1C-4A60-BAF9-D41FF74E8915}"/>
                  </a:ext>
                </a:extLst>
              </p:cNvPr>
              <p:cNvCxnSpPr>
                <a:cxnSpLocks/>
              </p:cNvCxnSpPr>
              <p:nvPr/>
            </p:nvCxnSpPr>
            <p:spPr>
              <a:xfrm rot="10800000" flipV="1">
                <a:off x="4572000" y="3828075"/>
                <a:ext cx="932576" cy="914400"/>
              </a:xfrm>
              <a:prstGeom prst="bentConnector3">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1" name="Textfeld 10">
              <a:extLst>
                <a:ext uri="{FF2B5EF4-FFF2-40B4-BE49-F238E27FC236}">
                  <a16:creationId xmlns:a16="http://schemas.microsoft.com/office/drawing/2014/main" id="{AE8FD258-0C41-4216-BE62-32654DDC7E3A}"/>
                </a:ext>
              </a:extLst>
            </p:cNvPr>
            <p:cNvSpPr txBox="1"/>
            <p:nvPr/>
          </p:nvSpPr>
          <p:spPr>
            <a:xfrm>
              <a:off x="2592404" y="4348075"/>
              <a:ext cx="1293944" cy="276999"/>
            </a:xfrm>
            <a:prstGeom prst="rect">
              <a:avLst/>
            </a:prstGeom>
          </p:spPr>
          <p:txBody>
            <a:bodyPr vert="horz" wrap="none" lIns="91440" tIns="45720" rIns="91440" bIns="45720" rtlCol="0" anchor="t">
              <a:spAutoFit/>
            </a:bodyPr>
            <a:lstStyle/>
            <a:p>
              <a:pPr algn="l"/>
              <a:r>
                <a:rPr lang="de-DE" sz="1200" dirty="0"/>
                <a:t>= 5 ms @ 50 Hz</a:t>
              </a:r>
            </a:p>
          </p:txBody>
        </p:sp>
      </p:grpSp>
      <p:sp>
        <p:nvSpPr>
          <p:cNvPr id="14" name="Textfeld 13">
            <a:extLst>
              <a:ext uri="{FF2B5EF4-FFF2-40B4-BE49-F238E27FC236}">
                <a16:creationId xmlns:a16="http://schemas.microsoft.com/office/drawing/2014/main" id="{02855852-A425-4660-A338-847421344347}"/>
              </a:ext>
            </a:extLst>
          </p:cNvPr>
          <p:cNvSpPr txBox="1"/>
          <p:nvPr/>
        </p:nvSpPr>
        <p:spPr>
          <a:xfrm>
            <a:off x="1411254" y="5230496"/>
            <a:ext cx="1418978" cy="276999"/>
          </a:xfrm>
          <a:prstGeom prst="rect">
            <a:avLst/>
          </a:prstGeom>
        </p:spPr>
        <p:txBody>
          <a:bodyPr vert="horz" wrap="none" lIns="91440" tIns="45720" rIns="91440" bIns="45720" rtlCol="0" anchor="t">
            <a:spAutoFit/>
          </a:bodyPr>
          <a:lstStyle/>
          <a:p>
            <a:pPr algn="l"/>
            <a:r>
              <a:rPr lang="de-DE" sz="1200" dirty="0"/>
              <a:t>1,98 ms </a:t>
            </a:r>
            <a:r>
              <a:rPr lang="de-DE" sz="1200" dirty="0">
                <a:latin typeface="Cambria Math" panose="02040503050406030204" pitchFamily="18" charset="0"/>
                <a:ea typeface="Cambria Math" panose="02040503050406030204" pitchFamily="18" charset="0"/>
              </a:rPr>
              <a:t>≙</a:t>
            </a:r>
            <a:r>
              <a:rPr lang="de-DE" sz="1200" dirty="0"/>
              <a:t> 505 Hz</a:t>
            </a:r>
          </a:p>
        </p:txBody>
      </p:sp>
      <p:sp>
        <p:nvSpPr>
          <p:cNvPr id="15" name="Textfeld 14">
            <a:extLst>
              <a:ext uri="{FF2B5EF4-FFF2-40B4-BE49-F238E27FC236}">
                <a16:creationId xmlns:a16="http://schemas.microsoft.com/office/drawing/2014/main" id="{6822EE3B-43D8-41D9-98CB-0C326675CFEC}"/>
              </a:ext>
            </a:extLst>
          </p:cNvPr>
          <p:cNvSpPr txBox="1"/>
          <p:nvPr/>
        </p:nvSpPr>
        <p:spPr>
          <a:xfrm>
            <a:off x="443011" y="1374744"/>
            <a:ext cx="3861955" cy="338554"/>
          </a:xfrm>
          <a:prstGeom prst="rect">
            <a:avLst/>
          </a:prstGeom>
        </p:spPr>
        <p:txBody>
          <a:bodyPr vert="horz" wrap="none" lIns="91440" tIns="45720" rIns="91440" bIns="45720" rtlCol="0" anchor="t">
            <a:spAutoFit/>
          </a:bodyPr>
          <a:lstStyle/>
          <a:p>
            <a:pPr algn="l"/>
            <a:r>
              <a:rPr lang="de-DE" sz="1600" dirty="0"/>
              <a:t>4-rod-type RFQ    2009  78 kV  120 kW</a:t>
            </a:r>
          </a:p>
        </p:txBody>
      </p:sp>
      <p:sp>
        <p:nvSpPr>
          <p:cNvPr id="16" name="Textfeld 15">
            <a:extLst>
              <a:ext uri="{FF2B5EF4-FFF2-40B4-BE49-F238E27FC236}">
                <a16:creationId xmlns:a16="http://schemas.microsoft.com/office/drawing/2014/main" id="{DACDC8D0-8CB2-46B5-8019-71DD4F19A38F}"/>
              </a:ext>
            </a:extLst>
          </p:cNvPr>
          <p:cNvSpPr txBox="1"/>
          <p:nvPr/>
        </p:nvSpPr>
        <p:spPr>
          <a:xfrm>
            <a:off x="4572000" y="1713298"/>
            <a:ext cx="4083169" cy="1200329"/>
          </a:xfrm>
          <a:prstGeom prst="rect">
            <a:avLst/>
          </a:prstGeom>
        </p:spPr>
        <p:txBody>
          <a:bodyPr vert="horz" wrap="square" lIns="91440" tIns="45720" rIns="91440" bIns="45720" rtlCol="0" anchor="t">
            <a:spAutoFit/>
          </a:bodyPr>
          <a:lstStyle/>
          <a:p>
            <a:r>
              <a:rPr lang="en-US" sz="1400" dirty="0"/>
              <a:t>New cavity with the same behavior.</a:t>
            </a:r>
          </a:p>
          <a:p>
            <a:endParaRPr lang="en-US" sz="800" dirty="0"/>
          </a:p>
          <a:p>
            <a:pPr algn="l"/>
            <a:r>
              <a:rPr lang="en-US" sz="1400" dirty="0"/>
              <a:t>Above a given RF power the amplitude and phase control reached their dynamic limits.</a:t>
            </a:r>
          </a:p>
          <a:p>
            <a:pPr algn="l"/>
            <a:endParaRPr lang="en-US" sz="800" dirty="0"/>
          </a:p>
          <a:p>
            <a:pPr algn="l"/>
            <a:r>
              <a:rPr lang="en-US" sz="1400" dirty="0"/>
              <a:t>As before, cavity operation had to be restricted.</a:t>
            </a:r>
          </a:p>
        </p:txBody>
      </p:sp>
      <p:cxnSp>
        <p:nvCxnSpPr>
          <p:cNvPr id="3" name="Verbinder: gewinkelt 2">
            <a:extLst>
              <a:ext uri="{FF2B5EF4-FFF2-40B4-BE49-F238E27FC236}">
                <a16:creationId xmlns:a16="http://schemas.microsoft.com/office/drawing/2014/main" id="{1CCB0075-B6F0-4CCA-8038-3EC1A8BC284B}"/>
              </a:ext>
            </a:extLst>
          </p:cNvPr>
          <p:cNvCxnSpPr>
            <a:cxnSpLocks/>
          </p:cNvCxnSpPr>
          <p:nvPr/>
        </p:nvCxnSpPr>
        <p:spPr>
          <a:xfrm rot="10800000" flipV="1">
            <a:off x="2340533" y="2212739"/>
            <a:ext cx="2231467" cy="240586"/>
          </a:xfrm>
          <a:prstGeom prst="bentConnector3">
            <a:avLst>
              <a:gd name="adj1" fmla="val 100000"/>
            </a:avLst>
          </a:prstGeom>
          <a:ln>
            <a:solidFill>
              <a:srgbClr val="FFFF00"/>
            </a:solidFill>
            <a:tailEnd type="triangle"/>
          </a:ln>
          <a:effectLst/>
        </p:spPr>
        <p:style>
          <a:lnRef idx="2">
            <a:schemeClr val="accent1"/>
          </a:lnRef>
          <a:fillRef idx="0">
            <a:schemeClr val="accent1"/>
          </a:fillRef>
          <a:effectRef idx="1">
            <a:schemeClr val="accent1"/>
          </a:effectRef>
          <a:fontRef idx="minor">
            <a:schemeClr val="tx1"/>
          </a:fontRef>
        </p:style>
      </p:cxnSp>
      <p:sp>
        <p:nvSpPr>
          <p:cNvPr id="27" name="Textfeld 26">
            <a:extLst>
              <a:ext uri="{FF2B5EF4-FFF2-40B4-BE49-F238E27FC236}">
                <a16:creationId xmlns:a16="http://schemas.microsoft.com/office/drawing/2014/main" id="{A2C6011B-1603-4721-9E9E-A63B6918DE6A}"/>
              </a:ext>
            </a:extLst>
          </p:cNvPr>
          <p:cNvSpPr txBox="1"/>
          <p:nvPr/>
        </p:nvSpPr>
        <p:spPr>
          <a:xfrm>
            <a:off x="3306953" y="2414663"/>
            <a:ext cx="447558" cy="276999"/>
          </a:xfrm>
          <a:prstGeom prst="rect">
            <a:avLst/>
          </a:prstGeom>
        </p:spPr>
        <p:txBody>
          <a:bodyPr vert="horz" wrap="none" lIns="91440" tIns="45720" rIns="91440" bIns="45720" rtlCol="0" anchor="t">
            <a:spAutoFit/>
          </a:bodyPr>
          <a:lstStyle/>
          <a:p>
            <a:pPr algn="l"/>
            <a:r>
              <a:rPr lang="de-DE" sz="1200" dirty="0" err="1">
                <a:solidFill>
                  <a:srgbClr val="FFFF00"/>
                </a:solidFill>
              </a:rPr>
              <a:t>V</a:t>
            </a:r>
            <a:r>
              <a:rPr lang="de-DE" sz="1200" baseline="-25000" dirty="0" err="1">
                <a:solidFill>
                  <a:srgbClr val="FFFF00"/>
                </a:solidFill>
              </a:rPr>
              <a:t>cav</a:t>
            </a:r>
            <a:endParaRPr lang="de-DE" sz="1200" dirty="0">
              <a:solidFill>
                <a:srgbClr val="FFFF00"/>
              </a:solidFill>
            </a:endParaRPr>
          </a:p>
        </p:txBody>
      </p:sp>
      <p:sp>
        <p:nvSpPr>
          <p:cNvPr id="28" name="Textfeld 27">
            <a:extLst>
              <a:ext uri="{FF2B5EF4-FFF2-40B4-BE49-F238E27FC236}">
                <a16:creationId xmlns:a16="http://schemas.microsoft.com/office/drawing/2014/main" id="{F18F8434-4635-47B1-B668-CB903FC62F58}"/>
              </a:ext>
            </a:extLst>
          </p:cNvPr>
          <p:cNvSpPr txBox="1"/>
          <p:nvPr/>
        </p:nvSpPr>
        <p:spPr>
          <a:xfrm>
            <a:off x="3306953" y="2755086"/>
            <a:ext cx="447558" cy="276999"/>
          </a:xfrm>
          <a:prstGeom prst="rect">
            <a:avLst/>
          </a:prstGeom>
        </p:spPr>
        <p:txBody>
          <a:bodyPr vert="horz" wrap="none" lIns="91440" tIns="45720" rIns="91440" bIns="45720" rtlCol="0" anchor="t">
            <a:spAutoFit/>
          </a:bodyPr>
          <a:lstStyle/>
          <a:p>
            <a:pPr algn="l"/>
            <a:r>
              <a:rPr lang="de-DE" sz="1200" dirty="0" err="1">
                <a:solidFill>
                  <a:srgbClr val="00B050"/>
                </a:solidFill>
              </a:rPr>
              <a:t>P</a:t>
            </a:r>
            <a:r>
              <a:rPr lang="de-DE" sz="1200" baseline="-25000" dirty="0" err="1">
                <a:solidFill>
                  <a:srgbClr val="00B050"/>
                </a:solidFill>
              </a:rPr>
              <a:t>fwd</a:t>
            </a:r>
            <a:endParaRPr lang="de-DE" sz="1200" dirty="0">
              <a:solidFill>
                <a:srgbClr val="00B050"/>
              </a:solidFill>
            </a:endParaRPr>
          </a:p>
        </p:txBody>
      </p:sp>
      <p:sp>
        <p:nvSpPr>
          <p:cNvPr id="29" name="Textfeld 28">
            <a:extLst>
              <a:ext uri="{FF2B5EF4-FFF2-40B4-BE49-F238E27FC236}">
                <a16:creationId xmlns:a16="http://schemas.microsoft.com/office/drawing/2014/main" id="{92A89567-E5E3-4935-9195-F8370C78C3B4}"/>
              </a:ext>
            </a:extLst>
          </p:cNvPr>
          <p:cNvSpPr txBox="1"/>
          <p:nvPr/>
        </p:nvSpPr>
        <p:spPr>
          <a:xfrm>
            <a:off x="3324585" y="3911055"/>
            <a:ext cx="429926" cy="276999"/>
          </a:xfrm>
          <a:prstGeom prst="rect">
            <a:avLst/>
          </a:prstGeom>
        </p:spPr>
        <p:txBody>
          <a:bodyPr vert="horz" wrap="none" lIns="91440" tIns="45720" rIns="91440" bIns="45720" rtlCol="0" anchor="t">
            <a:spAutoFit/>
          </a:bodyPr>
          <a:lstStyle/>
          <a:p>
            <a:pPr algn="l"/>
            <a:r>
              <a:rPr lang="de-DE" sz="1200" dirty="0" err="1">
                <a:solidFill>
                  <a:srgbClr val="DF41E3"/>
                </a:solidFill>
              </a:rPr>
              <a:t>P</a:t>
            </a:r>
            <a:r>
              <a:rPr lang="de-DE" sz="1200" baseline="-25000" dirty="0" err="1">
                <a:solidFill>
                  <a:srgbClr val="DF41E3"/>
                </a:solidFill>
              </a:rPr>
              <a:t>refl</a:t>
            </a:r>
            <a:endParaRPr lang="de-DE" sz="1200" dirty="0">
              <a:solidFill>
                <a:srgbClr val="DF41E3"/>
              </a:solidFill>
            </a:endParaRPr>
          </a:p>
        </p:txBody>
      </p:sp>
      <p:sp>
        <p:nvSpPr>
          <p:cNvPr id="32" name="Titel 1">
            <a:extLst>
              <a:ext uri="{FF2B5EF4-FFF2-40B4-BE49-F238E27FC236}">
                <a16:creationId xmlns:a16="http://schemas.microsoft.com/office/drawing/2014/main" id="{82892641-48D0-4264-843A-71C6EE6A45AC}"/>
              </a:ext>
            </a:extLst>
          </p:cNvPr>
          <p:cNvSpPr>
            <a:spLocks noGrp="1"/>
          </p:cNvSpPr>
          <p:nvPr>
            <p:ph type="title"/>
          </p:nvPr>
        </p:nvSpPr>
        <p:spPr>
          <a:xfrm>
            <a:off x="422565" y="416456"/>
            <a:ext cx="3327313" cy="338554"/>
          </a:xfrm>
        </p:spPr>
        <p:txBody>
          <a:bodyPr wrap="square">
            <a:spAutoFit/>
          </a:bodyPr>
          <a:lstStyle/>
          <a:p>
            <a:r>
              <a:rPr lang="en-US" sz="1600" dirty="0"/>
              <a:t>Operating details   HLI-RFQ</a:t>
            </a:r>
          </a:p>
        </p:txBody>
      </p:sp>
      <p:grpSp>
        <p:nvGrpSpPr>
          <p:cNvPr id="6" name="Gruppieren 5">
            <a:extLst>
              <a:ext uri="{FF2B5EF4-FFF2-40B4-BE49-F238E27FC236}">
                <a16:creationId xmlns:a16="http://schemas.microsoft.com/office/drawing/2014/main" id="{9986DA39-60D2-4BDC-AAC5-3AA8F02DDC30}"/>
              </a:ext>
            </a:extLst>
          </p:cNvPr>
          <p:cNvGrpSpPr/>
          <p:nvPr/>
        </p:nvGrpSpPr>
        <p:grpSpPr>
          <a:xfrm>
            <a:off x="4572000" y="3167390"/>
            <a:ext cx="4112050" cy="3262805"/>
            <a:chOff x="4572000" y="3167390"/>
            <a:chExt cx="4112050" cy="3262805"/>
          </a:xfrm>
        </p:grpSpPr>
        <p:grpSp>
          <p:nvGrpSpPr>
            <p:cNvPr id="17" name="Gruppieren 16">
              <a:extLst>
                <a:ext uri="{FF2B5EF4-FFF2-40B4-BE49-F238E27FC236}">
                  <a16:creationId xmlns:a16="http://schemas.microsoft.com/office/drawing/2014/main" id="{2E395553-44FB-42B6-AF9F-CDE62451B186}"/>
                </a:ext>
              </a:extLst>
            </p:cNvPr>
            <p:cNvGrpSpPr/>
            <p:nvPr/>
          </p:nvGrpSpPr>
          <p:grpSpPr>
            <a:xfrm>
              <a:off x="4664280" y="3741491"/>
              <a:ext cx="4019770" cy="2688704"/>
              <a:chOff x="4699258" y="3859157"/>
              <a:chExt cx="3955911" cy="2570985"/>
            </a:xfrm>
          </p:grpSpPr>
          <p:pic>
            <p:nvPicPr>
              <p:cNvPr id="18" name="Grafik 17">
                <a:extLst>
                  <a:ext uri="{FF2B5EF4-FFF2-40B4-BE49-F238E27FC236}">
                    <a16:creationId xmlns:a16="http://schemas.microsoft.com/office/drawing/2014/main" id="{B536411F-DE26-4D62-B753-3469F73E855B}"/>
                  </a:ext>
                </a:extLst>
              </p:cNvPr>
              <p:cNvPicPr>
                <a:picLocks noChangeAspect="1"/>
              </p:cNvPicPr>
              <p:nvPr/>
            </p:nvPicPr>
            <p:blipFill>
              <a:blip r:embed="rId3"/>
              <a:stretch>
                <a:fillRect/>
              </a:stretch>
            </p:blipFill>
            <p:spPr>
              <a:xfrm>
                <a:off x="4699258" y="3859157"/>
                <a:ext cx="3955911" cy="2570985"/>
              </a:xfrm>
              <a:prstGeom prst="rect">
                <a:avLst/>
              </a:prstGeom>
            </p:spPr>
          </p:pic>
          <p:sp>
            <p:nvSpPr>
              <p:cNvPr id="19" name="Pfeil: nach links 18">
                <a:extLst>
                  <a:ext uri="{FF2B5EF4-FFF2-40B4-BE49-F238E27FC236}">
                    <a16:creationId xmlns:a16="http://schemas.microsoft.com/office/drawing/2014/main" id="{F01A7456-6078-4B70-9784-3588E5A3FF91}"/>
                  </a:ext>
                </a:extLst>
              </p:cNvPr>
              <p:cNvSpPr/>
              <p:nvPr/>
            </p:nvSpPr>
            <p:spPr>
              <a:xfrm rot="1366116">
                <a:off x="5533946" y="5497933"/>
                <a:ext cx="1375462" cy="218114"/>
              </a:xfrm>
              <a:prstGeom prst="leftArrow">
                <a:avLst>
                  <a:gd name="adj1" fmla="val 46659"/>
                  <a:gd name="adj2" fmla="val 50000"/>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20" name="Pfeil: nach links und rechts 19">
                <a:extLst>
                  <a:ext uri="{FF2B5EF4-FFF2-40B4-BE49-F238E27FC236}">
                    <a16:creationId xmlns:a16="http://schemas.microsoft.com/office/drawing/2014/main" id="{91508137-A948-4192-8A7C-7876EAF5FBB0}"/>
                  </a:ext>
                </a:extLst>
              </p:cNvPr>
              <p:cNvSpPr/>
              <p:nvPr/>
            </p:nvSpPr>
            <p:spPr>
              <a:xfrm>
                <a:off x="5629012" y="5031223"/>
                <a:ext cx="2335979" cy="226852"/>
              </a:xfrm>
              <a:prstGeom prst="leftRightArrow">
                <a:avLst>
                  <a:gd name="adj1" fmla="val 42604"/>
                  <a:gd name="adj2" fmla="val 50000"/>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grpSp>
        <p:sp>
          <p:nvSpPr>
            <p:cNvPr id="2" name="Rechteck 1">
              <a:extLst>
                <a:ext uri="{FF2B5EF4-FFF2-40B4-BE49-F238E27FC236}">
                  <a16:creationId xmlns:a16="http://schemas.microsoft.com/office/drawing/2014/main" id="{96A6E0C6-51D0-46FE-894E-6E11A99DD9B6}"/>
                </a:ext>
              </a:extLst>
            </p:cNvPr>
            <p:cNvSpPr/>
            <p:nvPr/>
          </p:nvSpPr>
          <p:spPr>
            <a:xfrm>
              <a:off x="4572000" y="3167390"/>
              <a:ext cx="4083169" cy="523220"/>
            </a:xfrm>
            <a:prstGeom prst="rect">
              <a:avLst/>
            </a:prstGeom>
          </p:spPr>
          <p:txBody>
            <a:bodyPr wrap="square">
              <a:spAutoFit/>
            </a:bodyPr>
            <a:lstStyle/>
            <a:p>
              <a:r>
                <a:rPr lang="en-US" sz="1400" dirty="0"/>
                <a:t>Strong interaction between mech. oscillation,</a:t>
              </a:r>
            </a:p>
            <a:p>
              <a:r>
                <a:rPr lang="en-US" sz="1400" dirty="0"/>
                <a:t>matching and tuning.</a:t>
              </a:r>
            </a:p>
          </p:txBody>
        </p:sp>
      </p:grpSp>
      <p:cxnSp>
        <p:nvCxnSpPr>
          <p:cNvPr id="22" name="Gerade Verbindung mit Pfeil 21">
            <a:extLst>
              <a:ext uri="{FF2B5EF4-FFF2-40B4-BE49-F238E27FC236}">
                <a16:creationId xmlns:a16="http://schemas.microsoft.com/office/drawing/2014/main" id="{03BADE5D-DDF4-4663-B514-F02A20FBCD0F}"/>
              </a:ext>
            </a:extLst>
          </p:cNvPr>
          <p:cNvCxnSpPr/>
          <p:nvPr/>
        </p:nvCxnSpPr>
        <p:spPr>
          <a:xfrm flipH="1">
            <a:off x="2147777" y="3741491"/>
            <a:ext cx="797442" cy="0"/>
          </a:xfrm>
          <a:prstGeom prst="straightConnector1">
            <a:avLst/>
          </a:prstGeom>
          <a:ln>
            <a:solidFill>
              <a:srgbClr val="DF41E3"/>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30" name="Gerade Verbindung mit Pfeil 29">
            <a:extLst>
              <a:ext uri="{FF2B5EF4-FFF2-40B4-BE49-F238E27FC236}">
                <a16:creationId xmlns:a16="http://schemas.microsoft.com/office/drawing/2014/main" id="{BF2ED58C-D45B-4862-BF04-2238C0DF2296}"/>
              </a:ext>
            </a:extLst>
          </p:cNvPr>
          <p:cNvCxnSpPr>
            <a:cxnSpLocks/>
          </p:cNvCxnSpPr>
          <p:nvPr/>
        </p:nvCxnSpPr>
        <p:spPr>
          <a:xfrm flipH="1">
            <a:off x="884924" y="5366053"/>
            <a:ext cx="502152" cy="0"/>
          </a:xfrm>
          <a:prstGeom prst="straightConnector1">
            <a:avLst/>
          </a:prstGeom>
          <a:ln>
            <a:solidFill>
              <a:srgbClr val="DF41E3"/>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94262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97E6350D-111B-4C0E-93F1-7C346F82DF76}"/>
              </a:ext>
            </a:extLst>
          </p:cNvPr>
          <p:cNvSpPr>
            <a:spLocks noGrp="1"/>
          </p:cNvSpPr>
          <p:nvPr>
            <p:ph type="ftr" sz="quarter" idx="3"/>
          </p:nvPr>
        </p:nvSpPr>
        <p:spPr/>
        <p:txBody>
          <a:bodyPr/>
          <a:lstStyle/>
          <a:p>
            <a:pPr algn="l"/>
            <a:r>
              <a:rPr lang="de-DE" dirty="0"/>
              <a:t>Wolfgang Vinzenz                           16.04.2019</a:t>
            </a:r>
          </a:p>
        </p:txBody>
      </p:sp>
      <p:sp>
        <p:nvSpPr>
          <p:cNvPr id="5" name="Foliennummernplatzhalter 4">
            <a:extLst>
              <a:ext uri="{FF2B5EF4-FFF2-40B4-BE49-F238E27FC236}">
                <a16:creationId xmlns:a16="http://schemas.microsoft.com/office/drawing/2014/main" id="{66D9DAAD-3C7B-4EBF-ACF1-67A786D698F3}"/>
              </a:ext>
            </a:extLst>
          </p:cNvPr>
          <p:cNvSpPr>
            <a:spLocks noGrp="1"/>
          </p:cNvSpPr>
          <p:nvPr>
            <p:ph type="sldNum" sz="quarter" idx="12"/>
          </p:nvPr>
        </p:nvSpPr>
        <p:spPr/>
        <p:txBody>
          <a:bodyPr/>
          <a:lstStyle/>
          <a:p>
            <a:fld id="{125CBDDA-5CCF-8748-8988-9DC6C8981774}" type="slidenum">
              <a:rPr lang="de-DE" smtClean="0"/>
              <a:t>6</a:t>
            </a:fld>
            <a:endParaRPr lang="de-DE"/>
          </a:p>
        </p:txBody>
      </p:sp>
      <p:pic>
        <p:nvPicPr>
          <p:cNvPr id="30" name="Picture 2" descr="hlirf024">
            <a:extLst>
              <a:ext uri="{FF2B5EF4-FFF2-40B4-BE49-F238E27FC236}">
                <a16:creationId xmlns:a16="http://schemas.microsoft.com/office/drawing/2014/main" id="{6E7CA644-D50B-4E32-AF7F-6B43BE4614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8454" t="9842" r="14764" b="14764"/>
          <a:stretch>
            <a:fillRect/>
          </a:stretch>
        </p:blipFill>
        <p:spPr bwMode="auto">
          <a:xfrm>
            <a:off x="377899" y="2223082"/>
            <a:ext cx="1432964" cy="121408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hlirf025">
            <a:extLst>
              <a:ext uri="{FF2B5EF4-FFF2-40B4-BE49-F238E27FC236}">
                <a16:creationId xmlns:a16="http://schemas.microsoft.com/office/drawing/2014/main" id="{0B70B87B-FD4A-40C7-95F6-B25365F456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8454" t="9842" r="14764" b="14764"/>
          <a:stretch>
            <a:fillRect/>
          </a:stretch>
        </p:blipFill>
        <p:spPr bwMode="auto">
          <a:xfrm>
            <a:off x="1976348" y="2223082"/>
            <a:ext cx="1433638" cy="121408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hlirf026">
            <a:extLst>
              <a:ext uri="{FF2B5EF4-FFF2-40B4-BE49-F238E27FC236}">
                <a16:creationId xmlns:a16="http://schemas.microsoft.com/office/drawing/2014/main" id="{689E1463-66A0-418E-B74A-BFE132CDCB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8454" t="9842" r="14764" b="14764"/>
          <a:stretch>
            <a:fillRect/>
          </a:stretch>
        </p:blipFill>
        <p:spPr bwMode="auto">
          <a:xfrm>
            <a:off x="3575472" y="2223082"/>
            <a:ext cx="1433638" cy="121398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hlirf027">
            <a:extLst>
              <a:ext uri="{FF2B5EF4-FFF2-40B4-BE49-F238E27FC236}">
                <a16:creationId xmlns:a16="http://schemas.microsoft.com/office/drawing/2014/main" id="{544C13DD-C1B1-4308-89F7-A0780F35A1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8454" t="9842" r="14764" b="14764"/>
          <a:stretch>
            <a:fillRect/>
          </a:stretch>
        </p:blipFill>
        <p:spPr bwMode="auto">
          <a:xfrm>
            <a:off x="5174596" y="2223653"/>
            <a:ext cx="1432964" cy="121351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hlirf028">
            <a:extLst>
              <a:ext uri="{FF2B5EF4-FFF2-40B4-BE49-F238E27FC236}">
                <a16:creationId xmlns:a16="http://schemas.microsoft.com/office/drawing/2014/main" id="{376ECE82-D0A7-4CE8-AFAF-3448687206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8454" t="9842" r="14764" b="14764"/>
          <a:stretch>
            <a:fillRect/>
          </a:stretch>
        </p:blipFill>
        <p:spPr bwMode="auto">
          <a:xfrm>
            <a:off x="6818693" y="2223653"/>
            <a:ext cx="1433638" cy="1214088"/>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hlirf029">
            <a:extLst>
              <a:ext uri="{FF2B5EF4-FFF2-40B4-BE49-F238E27FC236}">
                <a16:creationId xmlns:a16="http://schemas.microsoft.com/office/drawing/2014/main" id="{5366F7D3-B048-4967-9FA0-85B48C39B72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8454" t="9842" r="14764" b="14764"/>
          <a:stretch>
            <a:fillRect/>
          </a:stretch>
        </p:blipFill>
        <p:spPr bwMode="auto">
          <a:xfrm>
            <a:off x="377899" y="4027287"/>
            <a:ext cx="1432965" cy="121351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hlirf030">
            <a:extLst>
              <a:ext uri="{FF2B5EF4-FFF2-40B4-BE49-F238E27FC236}">
                <a16:creationId xmlns:a16="http://schemas.microsoft.com/office/drawing/2014/main" id="{175EA6EC-B121-4CD3-B20A-9A2FEB7F0ED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18454" t="9842" r="14764" b="14764"/>
          <a:stretch>
            <a:fillRect/>
          </a:stretch>
        </p:blipFill>
        <p:spPr bwMode="auto">
          <a:xfrm>
            <a:off x="1976348" y="4027390"/>
            <a:ext cx="1432964" cy="121341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hlirf031">
            <a:extLst>
              <a:ext uri="{FF2B5EF4-FFF2-40B4-BE49-F238E27FC236}">
                <a16:creationId xmlns:a16="http://schemas.microsoft.com/office/drawing/2014/main" id="{AAF0B65A-DCF5-4DB9-A481-6B5ABA09A9B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18454" t="9842" r="14764" b="14764"/>
          <a:stretch>
            <a:fillRect/>
          </a:stretch>
        </p:blipFill>
        <p:spPr bwMode="auto">
          <a:xfrm>
            <a:off x="3576146" y="4027287"/>
            <a:ext cx="1432964" cy="121341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hlirf032">
            <a:extLst>
              <a:ext uri="{FF2B5EF4-FFF2-40B4-BE49-F238E27FC236}">
                <a16:creationId xmlns:a16="http://schemas.microsoft.com/office/drawing/2014/main" id="{12707B56-875F-48B8-9987-4D824206621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18454" t="9842" r="14764" b="14764"/>
          <a:stretch>
            <a:fillRect/>
          </a:stretch>
        </p:blipFill>
        <p:spPr bwMode="auto">
          <a:xfrm>
            <a:off x="5174596" y="4027286"/>
            <a:ext cx="1432964" cy="121341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hlirf033">
            <a:extLst>
              <a:ext uri="{FF2B5EF4-FFF2-40B4-BE49-F238E27FC236}">
                <a16:creationId xmlns:a16="http://schemas.microsoft.com/office/drawing/2014/main" id="{4E5CC15D-FC4D-47A3-9F68-FFE0E418220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l="18454" t="9842" r="14764" b="14764"/>
          <a:stretch>
            <a:fillRect/>
          </a:stretch>
        </p:blipFill>
        <p:spPr bwMode="auto">
          <a:xfrm>
            <a:off x="6818693" y="4027390"/>
            <a:ext cx="1432964" cy="1213415"/>
          </a:xfrm>
          <a:prstGeom prst="rect">
            <a:avLst/>
          </a:prstGeom>
          <a:noFill/>
          <a:extLst>
            <a:ext uri="{909E8E84-426E-40DD-AFC4-6F175D3DCCD1}">
              <a14:hiddenFill xmlns:a14="http://schemas.microsoft.com/office/drawing/2010/main">
                <a:solidFill>
                  <a:srgbClr val="FFFFFF"/>
                </a:solidFill>
              </a14:hiddenFill>
            </a:ext>
          </a:extLst>
        </p:spPr>
      </p:pic>
      <p:sp>
        <p:nvSpPr>
          <p:cNvPr id="40" name="Textfeld 39">
            <a:extLst>
              <a:ext uri="{FF2B5EF4-FFF2-40B4-BE49-F238E27FC236}">
                <a16:creationId xmlns:a16="http://schemas.microsoft.com/office/drawing/2014/main" id="{3EC57590-74FD-4BC8-9D43-9190420D9FA8}"/>
              </a:ext>
            </a:extLst>
          </p:cNvPr>
          <p:cNvSpPr txBox="1"/>
          <p:nvPr/>
        </p:nvSpPr>
        <p:spPr>
          <a:xfrm>
            <a:off x="443011" y="1374744"/>
            <a:ext cx="3861955" cy="338554"/>
          </a:xfrm>
          <a:prstGeom prst="rect">
            <a:avLst/>
          </a:prstGeom>
        </p:spPr>
        <p:txBody>
          <a:bodyPr vert="horz" wrap="none" lIns="91440" tIns="45720" rIns="91440" bIns="45720" rtlCol="0" anchor="t">
            <a:spAutoFit/>
          </a:bodyPr>
          <a:lstStyle/>
          <a:p>
            <a:pPr algn="l"/>
            <a:r>
              <a:rPr lang="de-DE" sz="1600" dirty="0"/>
              <a:t>4-rod-type RFQ    2009  78 kV  120 kW</a:t>
            </a:r>
          </a:p>
        </p:txBody>
      </p:sp>
      <p:sp>
        <p:nvSpPr>
          <p:cNvPr id="41" name="Textfeld 40">
            <a:extLst>
              <a:ext uri="{FF2B5EF4-FFF2-40B4-BE49-F238E27FC236}">
                <a16:creationId xmlns:a16="http://schemas.microsoft.com/office/drawing/2014/main" id="{2C113479-51BF-423E-972E-A329F74E56DB}"/>
              </a:ext>
            </a:extLst>
          </p:cNvPr>
          <p:cNvSpPr txBox="1"/>
          <p:nvPr/>
        </p:nvSpPr>
        <p:spPr>
          <a:xfrm>
            <a:off x="422565" y="1789524"/>
            <a:ext cx="7372531" cy="276999"/>
          </a:xfrm>
          <a:prstGeom prst="rect">
            <a:avLst/>
          </a:prstGeom>
        </p:spPr>
        <p:txBody>
          <a:bodyPr vert="horz" wrap="none" lIns="91440" tIns="45720" rIns="91440" bIns="45720" rtlCol="0" anchor="t">
            <a:spAutoFit/>
          </a:bodyPr>
          <a:lstStyle/>
          <a:p>
            <a:pPr algn="l"/>
            <a:r>
              <a:rPr lang="en-US" sz="1200" dirty="0" err="1"/>
              <a:t>P</a:t>
            </a:r>
            <a:r>
              <a:rPr lang="en-US" sz="1200" baseline="-25000" dirty="0" err="1"/>
              <a:t>fwd</a:t>
            </a:r>
            <a:r>
              <a:rPr lang="en-US" sz="1200" dirty="0"/>
              <a:t> = 40 kW const.        Cavity voltage = 4,7 V </a:t>
            </a:r>
            <a:r>
              <a:rPr lang="en-US" sz="1200" baseline="-25000" dirty="0"/>
              <a:t>arb. unit</a:t>
            </a:r>
            <a:r>
              <a:rPr lang="en-US" sz="1200" dirty="0"/>
              <a:t>           RF pulse length from 2 ms to 6,5 ms @ 50 Hz</a:t>
            </a:r>
          </a:p>
        </p:txBody>
      </p:sp>
      <p:grpSp>
        <p:nvGrpSpPr>
          <p:cNvPr id="42" name="Gruppieren 41">
            <a:extLst>
              <a:ext uri="{FF2B5EF4-FFF2-40B4-BE49-F238E27FC236}">
                <a16:creationId xmlns:a16="http://schemas.microsoft.com/office/drawing/2014/main" id="{3CB0E1E4-3761-4F98-A866-14B2458BB34C}"/>
              </a:ext>
            </a:extLst>
          </p:cNvPr>
          <p:cNvGrpSpPr/>
          <p:nvPr/>
        </p:nvGrpSpPr>
        <p:grpSpPr>
          <a:xfrm>
            <a:off x="377899" y="5363015"/>
            <a:ext cx="385894" cy="133044"/>
            <a:chOff x="4572000" y="3828075"/>
            <a:chExt cx="1400961" cy="920094"/>
          </a:xfrm>
        </p:grpSpPr>
        <p:cxnSp>
          <p:nvCxnSpPr>
            <p:cNvPr id="43" name="Verbinder: gewinkelt 42">
              <a:extLst>
                <a:ext uri="{FF2B5EF4-FFF2-40B4-BE49-F238E27FC236}">
                  <a16:creationId xmlns:a16="http://schemas.microsoft.com/office/drawing/2014/main" id="{E590DF6E-3CD5-445C-A3B4-A8D44142A610}"/>
                </a:ext>
              </a:extLst>
            </p:cNvPr>
            <p:cNvCxnSpPr/>
            <p:nvPr/>
          </p:nvCxnSpPr>
          <p:spPr>
            <a:xfrm>
              <a:off x="5058561" y="3833769"/>
              <a:ext cx="914400" cy="914400"/>
            </a:xfrm>
            <a:prstGeom prst="bentConnector3">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4" name="Verbinder: gewinkelt 43">
              <a:extLst>
                <a:ext uri="{FF2B5EF4-FFF2-40B4-BE49-F238E27FC236}">
                  <a16:creationId xmlns:a16="http://schemas.microsoft.com/office/drawing/2014/main" id="{1FE8FDBB-629F-4F5C-A4A0-0E365AD57654}"/>
                </a:ext>
              </a:extLst>
            </p:cNvPr>
            <p:cNvCxnSpPr>
              <a:cxnSpLocks/>
            </p:cNvCxnSpPr>
            <p:nvPr/>
          </p:nvCxnSpPr>
          <p:spPr>
            <a:xfrm rot="10800000" flipV="1">
              <a:off x="4572000" y="3828075"/>
              <a:ext cx="932576" cy="914400"/>
            </a:xfrm>
            <a:prstGeom prst="bentConnector3">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45" name="Gruppieren 44">
            <a:extLst>
              <a:ext uri="{FF2B5EF4-FFF2-40B4-BE49-F238E27FC236}">
                <a16:creationId xmlns:a16="http://schemas.microsoft.com/office/drawing/2014/main" id="{017EDB2F-B19F-463E-8E7A-74E27DF724F8}"/>
              </a:ext>
            </a:extLst>
          </p:cNvPr>
          <p:cNvGrpSpPr/>
          <p:nvPr/>
        </p:nvGrpSpPr>
        <p:grpSpPr>
          <a:xfrm>
            <a:off x="377899" y="3591288"/>
            <a:ext cx="385894" cy="133044"/>
            <a:chOff x="4572000" y="3828075"/>
            <a:chExt cx="1400961" cy="920094"/>
          </a:xfrm>
        </p:grpSpPr>
        <p:cxnSp>
          <p:nvCxnSpPr>
            <p:cNvPr id="46" name="Verbinder: gewinkelt 45">
              <a:extLst>
                <a:ext uri="{FF2B5EF4-FFF2-40B4-BE49-F238E27FC236}">
                  <a16:creationId xmlns:a16="http://schemas.microsoft.com/office/drawing/2014/main" id="{44A03AA4-3443-4BB0-9433-FFAE7E2DBE78}"/>
                </a:ext>
              </a:extLst>
            </p:cNvPr>
            <p:cNvCxnSpPr/>
            <p:nvPr/>
          </p:nvCxnSpPr>
          <p:spPr>
            <a:xfrm>
              <a:off x="5058561" y="3833769"/>
              <a:ext cx="914400" cy="914400"/>
            </a:xfrm>
            <a:prstGeom prst="bentConnector3">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7" name="Verbinder: gewinkelt 46">
              <a:extLst>
                <a:ext uri="{FF2B5EF4-FFF2-40B4-BE49-F238E27FC236}">
                  <a16:creationId xmlns:a16="http://schemas.microsoft.com/office/drawing/2014/main" id="{E48CB75D-201C-430F-9F3D-6CA48704304E}"/>
                </a:ext>
              </a:extLst>
            </p:cNvPr>
            <p:cNvCxnSpPr>
              <a:cxnSpLocks/>
            </p:cNvCxnSpPr>
            <p:nvPr/>
          </p:nvCxnSpPr>
          <p:spPr>
            <a:xfrm rot="10800000" flipV="1">
              <a:off x="4572000" y="3828075"/>
              <a:ext cx="932576" cy="914400"/>
            </a:xfrm>
            <a:prstGeom prst="bentConnector3">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48" name="Textfeld 47">
            <a:extLst>
              <a:ext uri="{FF2B5EF4-FFF2-40B4-BE49-F238E27FC236}">
                <a16:creationId xmlns:a16="http://schemas.microsoft.com/office/drawing/2014/main" id="{57DE9653-69E9-44B9-B0D0-D8C99E6BC5C3}"/>
              </a:ext>
            </a:extLst>
          </p:cNvPr>
          <p:cNvSpPr txBox="1"/>
          <p:nvPr/>
        </p:nvSpPr>
        <p:spPr>
          <a:xfrm>
            <a:off x="789650" y="3527005"/>
            <a:ext cx="726481" cy="261610"/>
          </a:xfrm>
          <a:prstGeom prst="rect">
            <a:avLst/>
          </a:prstGeom>
        </p:spPr>
        <p:txBody>
          <a:bodyPr vert="horz" wrap="none" lIns="91440" tIns="45720" rIns="91440" bIns="45720" rtlCol="0" anchor="t">
            <a:spAutoFit/>
          </a:bodyPr>
          <a:lstStyle/>
          <a:p>
            <a:pPr algn="l"/>
            <a:r>
              <a:rPr lang="de-DE" sz="1100" dirty="0"/>
              <a:t>= 2,0 ms</a:t>
            </a:r>
          </a:p>
        </p:txBody>
      </p:sp>
      <p:sp>
        <p:nvSpPr>
          <p:cNvPr id="49" name="Textfeld 48">
            <a:extLst>
              <a:ext uri="{FF2B5EF4-FFF2-40B4-BE49-F238E27FC236}">
                <a16:creationId xmlns:a16="http://schemas.microsoft.com/office/drawing/2014/main" id="{9E73C68D-EC63-482C-9A4A-1D50D54E00E1}"/>
              </a:ext>
            </a:extLst>
          </p:cNvPr>
          <p:cNvSpPr txBox="1"/>
          <p:nvPr/>
        </p:nvSpPr>
        <p:spPr>
          <a:xfrm>
            <a:off x="2389702" y="3513596"/>
            <a:ext cx="606256" cy="261610"/>
          </a:xfrm>
          <a:prstGeom prst="rect">
            <a:avLst/>
          </a:prstGeom>
        </p:spPr>
        <p:txBody>
          <a:bodyPr vert="horz" wrap="none" lIns="91440" tIns="45720" rIns="91440" bIns="45720" rtlCol="0" anchor="t">
            <a:spAutoFit/>
          </a:bodyPr>
          <a:lstStyle/>
          <a:p>
            <a:pPr algn="l"/>
            <a:r>
              <a:rPr lang="de-DE" sz="1100" dirty="0"/>
              <a:t>2,5 ms</a:t>
            </a:r>
          </a:p>
        </p:txBody>
      </p:sp>
      <p:sp>
        <p:nvSpPr>
          <p:cNvPr id="50" name="Textfeld 49">
            <a:extLst>
              <a:ext uri="{FF2B5EF4-FFF2-40B4-BE49-F238E27FC236}">
                <a16:creationId xmlns:a16="http://schemas.microsoft.com/office/drawing/2014/main" id="{183E0C8C-9425-46D0-B481-5F68B5622BCC}"/>
              </a:ext>
            </a:extLst>
          </p:cNvPr>
          <p:cNvSpPr txBox="1"/>
          <p:nvPr/>
        </p:nvSpPr>
        <p:spPr>
          <a:xfrm>
            <a:off x="3945691" y="3513596"/>
            <a:ext cx="606256" cy="261610"/>
          </a:xfrm>
          <a:prstGeom prst="rect">
            <a:avLst/>
          </a:prstGeom>
        </p:spPr>
        <p:txBody>
          <a:bodyPr vert="horz" wrap="none" lIns="91440" tIns="45720" rIns="91440" bIns="45720" rtlCol="0" anchor="t">
            <a:spAutoFit/>
          </a:bodyPr>
          <a:lstStyle/>
          <a:p>
            <a:pPr algn="l"/>
            <a:r>
              <a:rPr lang="de-DE" sz="1100" dirty="0"/>
              <a:t>3,0 ms</a:t>
            </a:r>
          </a:p>
        </p:txBody>
      </p:sp>
      <p:sp>
        <p:nvSpPr>
          <p:cNvPr id="51" name="Textfeld 50">
            <a:extLst>
              <a:ext uri="{FF2B5EF4-FFF2-40B4-BE49-F238E27FC236}">
                <a16:creationId xmlns:a16="http://schemas.microsoft.com/office/drawing/2014/main" id="{6CD8D5C7-89CF-4737-8501-ACDCDADA289A}"/>
              </a:ext>
            </a:extLst>
          </p:cNvPr>
          <p:cNvSpPr txBox="1"/>
          <p:nvPr/>
        </p:nvSpPr>
        <p:spPr>
          <a:xfrm>
            <a:off x="5541788" y="3513596"/>
            <a:ext cx="606256" cy="261610"/>
          </a:xfrm>
          <a:prstGeom prst="rect">
            <a:avLst/>
          </a:prstGeom>
        </p:spPr>
        <p:txBody>
          <a:bodyPr vert="horz" wrap="none" lIns="91440" tIns="45720" rIns="91440" bIns="45720" rtlCol="0" anchor="t">
            <a:spAutoFit/>
          </a:bodyPr>
          <a:lstStyle/>
          <a:p>
            <a:pPr algn="l"/>
            <a:r>
              <a:rPr lang="de-DE" sz="1100" dirty="0"/>
              <a:t>3,5 ms</a:t>
            </a:r>
          </a:p>
        </p:txBody>
      </p:sp>
      <p:sp>
        <p:nvSpPr>
          <p:cNvPr id="52" name="Textfeld 51">
            <a:extLst>
              <a:ext uri="{FF2B5EF4-FFF2-40B4-BE49-F238E27FC236}">
                <a16:creationId xmlns:a16="http://schemas.microsoft.com/office/drawing/2014/main" id="{C58827A7-82CA-4920-8DBD-DBA27F2B3026}"/>
              </a:ext>
            </a:extLst>
          </p:cNvPr>
          <p:cNvSpPr txBox="1"/>
          <p:nvPr/>
        </p:nvSpPr>
        <p:spPr>
          <a:xfrm>
            <a:off x="7232047" y="3513596"/>
            <a:ext cx="606256" cy="261610"/>
          </a:xfrm>
          <a:prstGeom prst="rect">
            <a:avLst/>
          </a:prstGeom>
        </p:spPr>
        <p:txBody>
          <a:bodyPr vert="horz" wrap="none" lIns="91440" tIns="45720" rIns="91440" bIns="45720" rtlCol="0" anchor="t">
            <a:spAutoFit/>
          </a:bodyPr>
          <a:lstStyle/>
          <a:p>
            <a:pPr algn="l"/>
            <a:r>
              <a:rPr lang="de-DE" sz="1100" dirty="0"/>
              <a:t>4,0 ms</a:t>
            </a:r>
          </a:p>
        </p:txBody>
      </p:sp>
      <p:sp>
        <p:nvSpPr>
          <p:cNvPr id="53" name="Textfeld 52">
            <a:extLst>
              <a:ext uri="{FF2B5EF4-FFF2-40B4-BE49-F238E27FC236}">
                <a16:creationId xmlns:a16="http://schemas.microsoft.com/office/drawing/2014/main" id="{ED87F902-3F61-42EC-BC6D-5C014D44420E}"/>
              </a:ext>
            </a:extLst>
          </p:cNvPr>
          <p:cNvSpPr txBox="1"/>
          <p:nvPr/>
        </p:nvSpPr>
        <p:spPr>
          <a:xfrm>
            <a:off x="793944" y="5298320"/>
            <a:ext cx="726481" cy="261610"/>
          </a:xfrm>
          <a:prstGeom prst="rect">
            <a:avLst/>
          </a:prstGeom>
        </p:spPr>
        <p:txBody>
          <a:bodyPr vert="horz" wrap="none" lIns="91440" tIns="45720" rIns="91440" bIns="45720" rtlCol="0" anchor="t">
            <a:spAutoFit/>
          </a:bodyPr>
          <a:lstStyle/>
          <a:p>
            <a:pPr algn="l"/>
            <a:r>
              <a:rPr lang="de-DE" sz="1100" dirty="0"/>
              <a:t>= 4,5 ms</a:t>
            </a:r>
          </a:p>
        </p:txBody>
      </p:sp>
      <p:sp>
        <p:nvSpPr>
          <p:cNvPr id="54" name="Textfeld 53">
            <a:extLst>
              <a:ext uri="{FF2B5EF4-FFF2-40B4-BE49-F238E27FC236}">
                <a16:creationId xmlns:a16="http://schemas.microsoft.com/office/drawing/2014/main" id="{4ABE5295-07A8-4D2A-8507-C7A04D9C2DBA}"/>
              </a:ext>
            </a:extLst>
          </p:cNvPr>
          <p:cNvSpPr txBox="1"/>
          <p:nvPr/>
        </p:nvSpPr>
        <p:spPr>
          <a:xfrm>
            <a:off x="2331902" y="5298320"/>
            <a:ext cx="606256" cy="261610"/>
          </a:xfrm>
          <a:prstGeom prst="rect">
            <a:avLst/>
          </a:prstGeom>
        </p:spPr>
        <p:txBody>
          <a:bodyPr vert="horz" wrap="none" lIns="91440" tIns="45720" rIns="91440" bIns="45720" rtlCol="0" anchor="t">
            <a:spAutoFit/>
          </a:bodyPr>
          <a:lstStyle/>
          <a:p>
            <a:pPr algn="l"/>
            <a:r>
              <a:rPr lang="de-DE" sz="1100" dirty="0"/>
              <a:t>5,0 ms</a:t>
            </a:r>
          </a:p>
        </p:txBody>
      </p:sp>
      <p:sp>
        <p:nvSpPr>
          <p:cNvPr id="55" name="Textfeld 54">
            <a:extLst>
              <a:ext uri="{FF2B5EF4-FFF2-40B4-BE49-F238E27FC236}">
                <a16:creationId xmlns:a16="http://schemas.microsoft.com/office/drawing/2014/main" id="{2DAA6319-8F6E-4CB1-93CD-DF58769D05D4}"/>
              </a:ext>
            </a:extLst>
          </p:cNvPr>
          <p:cNvSpPr txBox="1"/>
          <p:nvPr/>
        </p:nvSpPr>
        <p:spPr>
          <a:xfrm>
            <a:off x="3989163" y="5298320"/>
            <a:ext cx="606256" cy="261610"/>
          </a:xfrm>
          <a:prstGeom prst="rect">
            <a:avLst/>
          </a:prstGeom>
        </p:spPr>
        <p:txBody>
          <a:bodyPr vert="horz" wrap="none" lIns="91440" tIns="45720" rIns="91440" bIns="45720" rtlCol="0" anchor="t">
            <a:spAutoFit/>
          </a:bodyPr>
          <a:lstStyle/>
          <a:p>
            <a:pPr algn="l"/>
            <a:r>
              <a:rPr lang="de-DE" sz="1100" dirty="0"/>
              <a:t>5,5 ms</a:t>
            </a:r>
          </a:p>
        </p:txBody>
      </p:sp>
      <p:sp>
        <p:nvSpPr>
          <p:cNvPr id="56" name="Textfeld 55">
            <a:extLst>
              <a:ext uri="{FF2B5EF4-FFF2-40B4-BE49-F238E27FC236}">
                <a16:creationId xmlns:a16="http://schemas.microsoft.com/office/drawing/2014/main" id="{014786E2-399D-4242-99DF-85FFB74592FF}"/>
              </a:ext>
            </a:extLst>
          </p:cNvPr>
          <p:cNvSpPr txBox="1"/>
          <p:nvPr/>
        </p:nvSpPr>
        <p:spPr>
          <a:xfrm>
            <a:off x="5646424" y="5298320"/>
            <a:ext cx="606256" cy="261610"/>
          </a:xfrm>
          <a:prstGeom prst="rect">
            <a:avLst/>
          </a:prstGeom>
        </p:spPr>
        <p:txBody>
          <a:bodyPr vert="horz" wrap="none" lIns="91440" tIns="45720" rIns="91440" bIns="45720" rtlCol="0" anchor="t">
            <a:spAutoFit/>
          </a:bodyPr>
          <a:lstStyle/>
          <a:p>
            <a:pPr algn="l"/>
            <a:r>
              <a:rPr lang="de-DE" sz="1100" dirty="0"/>
              <a:t>6,0 ms</a:t>
            </a:r>
          </a:p>
        </p:txBody>
      </p:sp>
      <p:sp>
        <p:nvSpPr>
          <p:cNvPr id="57" name="Textfeld 56">
            <a:extLst>
              <a:ext uri="{FF2B5EF4-FFF2-40B4-BE49-F238E27FC236}">
                <a16:creationId xmlns:a16="http://schemas.microsoft.com/office/drawing/2014/main" id="{536A8DDF-C7CE-453B-A951-ED24D01B407C}"/>
              </a:ext>
            </a:extLst>
          </p:cNvPr>
          <p:cNvSpPr txBox="1"/>
          <p:nvPr/>
        </p:nvSpPr>
        <p:spPr>
          <a:xfrm>
            <a:off x="7271217" y="5298320"/>
            <a:ext cx="606256" cy="261610"/>
          </a:xfrm>
          <a:prstGeom prst="rect">
            <a:avLst/>
          </a:prstGeom>
        </p:spPr>
        <p:txBody>
          <a:bodyPr vert="horz" wrap="none" lIns="91440" tIns="45720" rIns="91440" bIns="45720" rtlCol="0" anchor="t">
            <a:spAutoFit/>
          </a:bodyPr>
          <a:lstStyle/>
          <a:p>
            <a:pPr algn="l"/>
            <a:r>
              <a:rPr lang="de-DE" sz="1100" dirty="0"/>
              <a:t>6,5 ms</a:t>
            </a:r>
          </a:p>
        </p:txBody>
      </p:sp>
      <p:sp>
        <p:nvSpPr>
          <p:cNvPr id="59" name="Textfeld 58">
            <a:extLst>
              <a:ext uri="{FF2B5EF4-FFF2-40B4-BE49-F238E27FC236}">
                <a16:creationId xmlns:a16="http://schemas.microsoft.com/office/drawing/2014/main" id="{4CE75E83-89A5-41BF-AF49-2D9E88BA2E6B}"/>
              </a:ext>
            </a:extLst>
          </p:cNvPr>
          <p:cNvSpPr txBox="1"/>
          <p:nvPr/>
        </p:nvSpPr>
        <p:spPr>
          <a:xfrm>
            <a:off x="763793" y="5830350"/>
            <a:ext cx="7723589" cy="307777"/>
          </a:xfrm>
          <a:prstGeom prst="rect">
            <a:avLst/>
          </a:prstGeom>
        </p:spPr>
        <p:txBody>
          <a:bodyPr vert="horz" wrap="none" lIns="91440" tIns="45720" rIns="91440" bIns="45720" rtlCol="0" anchor="t">
            <a:spAutoFit/>
          </a:bodyPr>
          <a:lstStyle/>
          <a:p>
            <a:pPr algn="l"/>
            <a:r>
              <a:rPr lang="en-US" sz="1400" dirty="0"/>
              <a:t>Frequency and intensity of the mechanical ringing changes with pulse length resp. duty factor </a:t>
            </a:r>
          </a:p>
        </p:txBody>
      </p:sp>
      <p:sp>
        <p:nvSpPr>
          <p:cNvPr id="60" name="Titel 1">
            <a:extLst>
              <a:ext uri="{FF2B5EF4-FFF2-40B4-BE49-F238E27FC236}">
                <a16:creationId xmlns:a16="http://schemas.microsoft.com/office/drawing/2014/main" id="{94136BE7-A1C9-4664-BCE0-A8B6FCBEBC5C}"/>
              </a:ext>
            </a:extLst>
          </p:cNvPr>
          <p:cNvSpPr>
            <a:spLocks noGrp="1"/>
          </p:cNvSpPr>
          <p:nvPr>
            <p:ph type="title"/>
          </p:nvPr>
        </p:nvSpPr>
        <p:spPr>
          <a:xfrm>
            <a:off x="422565" y="416456"/>
            <a:ext cx="3327313" cy="338554"/>
          </a:xfrm>
        </p:spPr>
        <p:txBody>
          <a:bodyPr wrap="square">
            <a:spAutoFit/>
          </a:bodyPr>
          <a:lstStyle/>
          <a:p>
            <a:r>
              <a:rPr lang="en-US" sz="1600" dirty="0"/>
              <a:t>Operating details   HLI-RFQ</a:t>
            </a:r>
          </a:p>
        </p:txBody>
      </p:sp>
    </p:spTree>
    <p:extLst>
      <p:ext uri="{BB962C8B-B14F-4D97-AF65-F5344CB8AC3E}">
        <p14:creationId xmlns:p14="http://schemas.microsoft.com/office/powerpoint/2010/main" val="8632052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97E6350D-111B-4C0E-93F1-7C346F82DF76}"/>
              </a:ext>
            </a:extLst>
          </p:cNvPr>
          <p:cNvSpPr>
            <a:spLocks noGrp="1"/>
          </p:cNvSpPr>
          <p:nvPr>
            <p:ph type="ftr" sz="quarter" idx="3"/>
          </p:nvPr>
        </p:nvSpPr>
        <p:spPr/>
        <p:txBody>
          <a:bodyPr/>
          <a:lstStyle/>
          <a:p>
            <a:pPr algn="l"/>
            <a:r>
              <a:rPr lang="de-DE" dirty="0"/>
              <a:t>Wolfgang Vinzenz                           16.04.2019</a:t>
            </a:r>
          </a:p>
        </p:txBody>
      </p:sp>
      <p:sp>
        <p:nvSpPr>
          <p:cNvPr id="5" name="Foliennummernplatzhalter 4">
            <a:extLst>
              <a:ext uri="{FF2B5EF4-FFF2-40B4-BE49-F238E27FC236}">
                <a16:creationId xmlns:a16="http://schemas.microsoft.com/office/drawing/2014/main" id="{66D9DAAD-3C7B-4EBF-ACF1-67A786D698F3}"/>
              </a:ext>
            </a:extLst>
          </p:cNvPr>
          <p:cNvSpPr>
            <a:spLocks noGrp="1"/>
          </p:cNvSpPr>
          <p:nvPr>
            <p:ph type="sldNum" sz="quarter" idx="12"/>
          </p:nvPr>
        </p:nvSpPr>
        <p:spPr/>
        <p:txBody>
          <a:bodyPr/>
          <a:lstStyle/>
          <a:p>
            <a:fld id="{125CBDDA-5CCF-8748-8988-9DC6C8981774}" type="slidenum">
              <a:rPr lang="de-DE" smtClean="0"/>
              <a:t>7</a:t>
            </a:fld>
            <a:endParaRPr lang="de-DE"/>
          </a:p>
        </p:txBody>
      </p:sp>
      <p:pic>
        <p:nvPicPr>
          <p:cNvPr id="7" name="Picture 6" descr="hlirf044">
            <a:extLst>
              <a:ext uri="{FF2B5EF4-FFF2-40B4-BE49-F238E27FC236}">
                <a16:creationId xmlns:a16="http://schemas.microsoft.com/office/drawing/2014/main" id="{3595D098-9D97-48A1-A5A3-3B371DC1B5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8454" t="9842" r="22145" b="14764"/>
          <a:stretch>
            <a:fillRect/>
          </a:stretch>
        </p:blipFill>
        <p:spPr bwMode="auto">
          <a:xfrm>
            <a:off x="443011" y="1927106"/>
            <a:ext cx="3398837" cy="3233738"/>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a:extLst>
              <a:ext uri="{FF2B5EF4-FFF2-40B4-BE49-F238E27FC236}">
                <a16:creationId xmlns:a16="http://schemas.microsoft.com/office/drawing/2014/main" id="{39E8C318-48D1-48C9-AFF1-38D721341367}"/>
              </a:ext>
            </a:extLst>
          </p:cNvPr>
          <p:cNvSpPr txBox="1"/>
          <p:nvPr/>
        </p:nvSpPr>
        <p:spPr>
          <a:xfrm>
            <a:off x="443011" y="1374744"/>
            <a:ext cx="3861955" cy="338554"/>
          </a:xfrm>
          <a:prstGeom prst="rect">
            <a:avLst/>
          </a:prstGeom>
        </p:spPr>
        <p:txBody>
          <a:bodyPr vert="horz" wrap="none" lIns="91440" tIns="45720" rIns="91440" bIns="45720" rtlCol="0" anchor="t">
            <a:spAutoFit/>
          </a:bodyPr>
          <a:lstStyle/>
          <a:p>
            <a:pPr algn="l"/>
            <a:r>
              <a:rPr lang="de-DE" sz="1600" dirty="0"/>
              <a:t>4-rod-type RFQ    2009  78 kV  120 kW</a:t>
            </a:r>
          </a:p>
        </p:txBody>
      </p:sp>
      <p:sp>
        <p:nvSpPr>
          <p:cNvPr id="9" name="Textfeld 8">
            <a:extLst>
              <a:ext uri="{FF2B5EF4-FFF2-40B4-BE49-F238E27FC236}">
                <a16:creationId xmlns:a16="http://schemas.microsoft.com/office/drawing/2014/main" id="{C7DDCAC8-2F5D-4E48-9474-F8662D3DB237}"/>
              </a:ext>
            </a:extLst>
          </p:cNvPr>
          <p:cNvSpPr txBox="1"/>
          <p:nvPr/>
        </p:nvSpPr>
        <p:spPr>
          <a:xfrm>
            <a:off x="4304966" y="1805577"/>
            <a:ext cx="4553807" cy="2462213"/>
          </a:xfrm>
          <a:prstGeom prst="rect">
            <a:avLst/>
          </a:prstGeom>
        </p:spPr>
        <p:txBody>
          <a:bodyPr vert="horz" wrap="square" lIns="91440" tIns="45720" rIns="91440" bIns="45720" rtlCol="0" anchor="t">
            <a:spAutoFit/>
          </a:bodyPr>
          <a:lstStyle/>
          <a:p>
            <a:r>
              <a:rPr lang="en-US" sz="1400" dirty="0"/>
              <a:t>It’s not true that we have a controlled cavity voltage better than 0,5%.</a:t>
            </a:r>
          </a:p>
          <a:p>
            <a:endParaRPr lang="en-US" sz="1400" dirty="0"/>
          </a:p>
          <a:p>
            <a:r>
              <a:rPr lang="en-US" sz="1400" dirty="0"/>
              <a:t>Three pick-up probes are placed along the cavity. </a:t>
            </a:r>
          </a:p>
          <a:p>
            <a:endParaRPr lang="en-US" sz="1400" dirty="0"/>
          </a:p>
          <a:p>
            <a:r>
              <a:rPr lang="en-US" sz="1400" dirty="0"/>
              <a:t>This value only is valid at the point where the</a:t>
            </a:r>
          </a:p>
          <a:p>
            <a:r>
              <a:rPr lang="en-US" sz="1400" dirty="0"/>
              <a:t>RF control-loop pickup is located.</a:t>
            </a:r>
          </a:p>
          <a:p>
            <a:endParaRPr lang="en-US" sz="1400" dirty="0"/>
          </a:p>
          <a:p>
            <a:r>
              <a:rPr lang="en-US" sz="1400" dirty="0"/>
              <a:t>Probe Nr. 3 - maximum amplitude deviation 4%</a:t>
            </a:r>
          </a:p>
          <a:p>
            <a:endParaRPr lang="en-US" sz="1400" dirty="0"/>
          </a:p>
          <a:p>
            <a:pPr algn="l"/>
            <a:r>
              <a:rPr lang="en-US" sz="1400" dirty="0"/>
              <a:t>Probe Nr. 2 - maximum amplitude deviation 9%</a:t>
            </a:r>
          </a:p>
        </p:txBody>
      </p:sp>
      <p:cxnSp>
        <p:nvCxnSpPr>
          <p:cNvPr id="10" name="Gerade Verbindung mit Pfeil 9">
            <a:extLst>
              <a:ext uri="{FF2B5EF4-FFF2-40B4-BE49-F238E27FC236}">
                <a16:creationId xmlns:a16="http://schemas.microsoft.com/office/drawing/2014/main" id="{20739565-7657-4DB3-BC0F-D3D7BB029EAF}"/>
              </a:ext>
            </a:extLst>
          </p:cNvPr>
          <p:cNvCxnSpPr>
            <a:cxnSpLocks/>
          </p:cNvCxnSpPr>
          <p:nvPr/>
        </p:nvCxnSpPr>
        <p:spPr>
          <a:xfrm flipH="1" flipV="1">
            <a:off x="3338818" y="2432815"/>
            <a:ext cx="966148" cy="578834"/>
          </a:xfrm>
          <a:prstGeom prst="straightConnector1">
            <a:avLst/>
          </a:prstGeom>
          <a:ln>
            <a:solidFill>
              <a:srgbClr val="FFFF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1" name="Gerade Verbindung mit Pfeil 10">
            <a:extLst>
              <a:ext uri="{FF2B5EF4-FFF2-40B4-BE49-F238E27FC236}">
                <a16:creationId xmlns:a16="http://schemas.microsoft.com/office/drawing/2014/main" id="{DAAC4E4C-928D-4596-A31C-A94B3DB49523}"/>
              </a:ext>
            </a:extLst>
          </p:cNvPr>
          <p:cNvCxnSpPr>
            <a:cxnSpLocks/>
          </p:cNvCxnSpPr>
          <p:nvPr/>
        </p:nvCxnSpPr>
        <p:spPr>
          <a:xfrm flipH="1" flipV="1">
            <a:off x="3254928" y="2751591"/>
            <a:ext cx="1050038" cy="880842"/>
          </a:xfrm>
          <a:prstGeom prst="straightConnector1">
            <a:avLst/>
          </a:prstGeom>
          <a:ln>
            <a:solidFill>
              <a:schemeClr val="bg1">
                <a:lumMod val="6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2" name="Gerade Verbindung mit Pfeil 11">
            <a:extLst>
              <a:ext uri="{FF2B5EF4-FFF2-40B4-BE49-F238E27FC236}">
                <a16:creationId xmlns:a16="http://schemas.microsoft.com/office/drawing/2014/main" id="{C97965F7-B269-4B74-B07C-D8427283EEB9}"/>
              </a:ext>
            </a:extLst>
          </p:cNvPr>
          <p:cNvCxnSpPr>
            <a:cxnSpLocks/>
          </p:cNvCxnSpPr>
          <p:nvPr/>
        </p:nvCxnSpPr>
        <p:spPr>
          <a:xfrm flipH="1" flipV="1">
            <a:off x="2986482" y="3011649"/>
            <a:ext cx="1318484" cy="1040234"/>
          </a:xfrm>
          <a:prstGeom prst="straightConnector1">
            <a:avLst/>
          </a:prstGeom>
          <a:ln>
            <a:solidFill>
              <a:srgbClr val="92D050"/>
            </a:solidFill>
            <a:tailEnd type="triangle"/>
          </a:ln>
          <a:effectLst/>
        </p:spPr>
        <p:style>
          <a:lnRef idx="2">
            <a:schemeClr val="accent1"/>
          </a:lnRef>
          <a:fillRef idx="0">
            <a:schemeClr val="accent1"/>
          </a:fillRef>
          <a:effectRef idx="1">
            <a:schemeClr val="accent1"/>
          </a:effectRef>
          <a:fontRef idx="minor">
            <a:schemeClr val="tx1"/>
          </a:fontRef>
        </p:style>
      </p:cxnSp>
      <p:sp>
        <p:nvSpPr>
          <p:cNvPr id="13" name="Textfeld 12">
            <a:extLst>
              <a:ext uri="{FF2B5EF4-FFF2-40B4-BE49-F238E27FC236}">
                <a16:creationId xmlns:a16="http://schemas.microsoft.com/office/drawing/2014/main" id="{F5E7E7F7-14BE-424C-961C-2EA5488564FA}"/>
              </a:ext>
            </a:extLst>
          </p:cNvPr>
          <p:cNvSpPr txBox="1"/>
          <p:nvPr/>
        </p:nvSpPr>
        <p:spPr>
          <a:xfrm>
            <a:off x="729842" y="5336997"/>
            <a:ext cx="2613216" cy="276999"/>
          </a:xfrm>
          <a:prstGeom prst="rect">
            <a:avLst/>
          </a:prstGeom>
        </p:spPr>
        <p:txBody>
          <a:bodyPr vert="horz" wrap="none" lIns="91440" tIns="45720" rIns="91440" bIns="45720" rtlCol="0" anchor="t">
            <a:spAutoFit/>
          </a:bodyPr>
          <a:lstStyle/>
          <a:p>
            <a:pPr algn="l"/>
            <a:r>
              <a:rPr lang="en-US" sz="1200" dirty="0"/>
              <a:t>3 probe signals and </a:t>
            </a:r>
            <a:r>
              <a:rPr lang="en-US" sz="1200" dirty="0">
                <a:solidFill>
                  <a:srgbClr val="FF00FF"/>
                </a:solidFill>
              </a:rPr>
              <a:t>reflected power</a:t>
            </a:r>
          </a:p>
        </p:txBody>
      </p:sp>
      <p:sp>
        <p:nvSpPr>
          <p:cNvPr id="14" name="Textfeld 13">
            <a:extLst>
              <a:ext uri="{FF2B5EF4-FFF2-40B4-BE49-F238E27FC236}">
                <a16:creationId xmlns:a16="http://schemas.microsoft.com/office/drawing/2014/main" id="{1E20F217-4E67-4C15-B94B-BC3681466DAE}"/>
              </a:ext>
            </a:extLst>
          </p:cNvPr>
          <p:cNvSpPr txBox="1"/>
          <p:nvPr/>
        </p:nvSpPr>
        <p:spPr>
          <a:xfrm>
            <a:off x="4304966" y="4873421"/>
            <a:ext cx="4291559" cy="584775"/>
          </a:xfrm>
          <a:prstGeom prst="rect">
            <a:avLst/>
          </a:prstGeom>
        </p:spPr>
        <p:txBody>
          <a:bodyPr vert="horz" wrap="none" lIns="91440" tIns="45720" rIns="91440" bIns="45720" rtlCol="0" anchor="t">
            <a:spAutoFit/>
          </a:bodyPr>
          <a:lstStyle/>
          <a:p>
            <a:r>
              <a:rPr lang="en-US" sz="1600" dirty="0"/>
              <a:t>This is beam dynamic in reality.</a:t>
            </a:r>
          </a:p>
          <a:p>
            <a:r>
              <a:rPr lang="en-US" sz="1600" dirty="0"/>
              <a:t>Where is the constant field along 3 m length?</a:t>
            </a:r>
          </a:p>
        </p:txBody>
      </p:sp>
      <p:sp>
        <p:nvSpPr>
          <p:cNvPr id="15" name="Titel 1">
            <a:extLst>
              <a:ext uri="{FF2B5EF4-FFF2-40B4-BE49-F238E27FC236}">
                <a16:creationId xmlns:a16="http://schemas.microsoft.com/office/drawing/2014/main" id="{3E68F663-EA8E-4362-B6A8-07FF2A3D25BF}"/>
              </a:ext>
            </a:extLst>
          </p:cNvPr>
          <p:cNvSpPr>
            <a:spLocks noGrp="1"/>
          </p:cNvSpPr>
          <p:nvPr>
            <p:ph type="title"/>
          </p:nvPr>
        </p:nvSpPr>
        <p:spPr>
          <a:xfrm>
            <a:off x="422565" y="416456"/>
            <a:ext cx="3327313" cy="338554"/>
          </a:xfrm>
        </p:spPr>
        <p:txBody>
          <a:bodyPr wrap="square">
            <a:spAutoFit/>
          </a:bodyPr>
          <a:lstStyle/>
          <a:p>
            <a:r>
              <a:rPr lang="en-US" sz="1600" dirty="0"/>
              <a:t>Operating details   HLI-RFQ</a:t>
            </a:r>
          </a:p>
        </p:txBody>
      </p:sp>
    </p:spTree>
    <p:extLst>
      <p:ext uri="{BB962C8B-B14F-4D97-AF65-F5344CB8AC3E}">
        <p14:creationId xmlns:p14="http://schemas.microsoft.com/office/powerpoint/2010/main" val="1790548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97E6350D-111B-4C0E-93F1-7C346F82DF76}"/>
              </a:ext>
            </a:extLst>
          </p:cNvPr>
          <p:cNvSpPr>
            <a:spLocks noGrp="1"/>
          </p:cNvSpPr>
          <p:nvPr>
            <p:ph type="ftr" sz="quarter" idx="3"/>
          </p:nvPr>
        </p:nvSpPr>
        <p:spPr/>
        <p:txBody>
          <a:bodyPr/>
          <a:lstStyle/>
          <a:p>
            <a:pPr algn="l"/>
            <a:r>
              <a:rPr lang="de-DE" dirty="0"/>
              <a:t>Wolfgang Vinzenz                           16.04.2019</a:t>
            </a:r>
          </a:p>
        </p:txBody>
      </p:sp>
      <p:sp>
        <p:nvSpPr>
          <p:cNvPr id="5" name="Foliennummernplatzhalter 4">
            <a:extLst>
              <a:ext uri="{FF2B5EF4-FFF2-40B4-BE49-F238E27FC236}">
                <a16:creationId xmlns:a16="http://schemas.microsoft.com/office/drawing/2014/main" id="{66D9DAAD-3C7B-4EBF-ACF1-67A786D698F3}"/>
              </a:ext>
            </a:extLst>
          </p:cNvPr>
          <p:cNvSpPr>
            <a:spLocks noGrp="1"/>
          </p:cNvSpPr>
          <p:nvPr>
            <p:ph type="sldNum" sz="quarter" idx="12"/>
          </p:nvPr>
        </p:nvSpPr>
        <p:spPr/>
        <p:txBody>
          <a:bodyPr/>
          <a:lstStyle/>
          <a:p>
            <a:fld id="{125CBDDA-5CCF-8748-8988-9DC6C8981774}" type="slidenum">
              <a:rPr lang="de-DE" smtClean="0"/>
              <a:t>8</a:t>
            </a:fld>
            <a:endParaRPr lang="de-DE"/>
          </a:p>
        </p:txBody>
      </p:sp>
      <p:pic>
        <p:nvPicPr>
          <p:cNvPr id="10" name="Picture 10" descr="HLI-RFQ-Elektrode 1_ALL-PROGRAM">
            <a:extLst>
              <a:ext uri="{FF2B5EF4-FFF2-40B4-BE49-F238E27FC236}">
                <a16:creationId xmlns:a16="http://schemas.microsoft.com/office/drawing/2014/main" id="{D57B6DD1-2B50-47B6-9132-D37C8D33AA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8494" t="84082" r="21257" b="4094"/>
          <a:stretch>
            <a:fillRect/>
          </a:stretch>
        </p:blipFill>
        <p:spPr bwMode="auto">
          <a:xfrm>
            <a:off x="3152127" y="1773078"/>
            <a:ext cx="980219" cy="865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Ellipse 10">
            <a:extLst>
              <a:ext uri="{FF2B5EF4-FFF2-40B4-BE49-F238E27FC236}">
                <a16:creationId xmlns:a16="http://schemas.microsoft.com/office/drawing/2014/main" id="{D987F321-1E9A-4802-A79E-4DAAC55375D4}"/>
              </a:ext>
            </a:extLst>
          </p:cNvPr>
          <p:cNvSpPr/>
          <p:nvPr/>
        </p:nvSpPr>
        <p:spPr>
          <a:xfrm>
            <a:off x="3440777" y="2059246"/>
            <a:ext cx="755009" cy="357157"/>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pic>
        <p:nvPicPr>
          <p:cNvPr id="13" name="Picture 459" descr="Modal-def-m7">
            <a:extLst>
              <a:ext uri="{FF2B5EF4-FFF2-40B4-BE49-F238E27FC236}">
                <a16:creationId xmlns:a16="http://schemas.microsoft.com/office/drawing/2014/main" id="{940150D0-A51D-48BD-BDF9-A1C08B0F6C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669" y="1773078"/>
            <a:ext cx="2855717" cy="798122"/>
          </a:xfrm>
          <a:prstGeom prst="rect">
            <a:avLst/>
          </a:prstGeom>
          <a:noFill/>
          <a:extLst>
            <a:ext uri="{909E8E84-426E-40DD-AFC4-6F175D3DCCD1}">
              <a14:hiddenFill xmlns:a14="http://schemas.microsoft.com/office/drawing/2010/main">
                <a:solidFill>
                  <a:srgbClr val="FFFFFF"/>
                </a:solidFill>
              </a14:hiddenFill>
            </a:ext>
          </a:extLst>
        </p:spPr>
      </p:pic>
      <p:sp>
        <p:nvSpPr>
          <p:cNvPr id="14" name="Textfeld 13">
            <a:extLst>
              <a:ext uri="{FF2B5EF4-FFF2-40B4-BE49-F238E27FC236}">
                <a16:creationId xmlns:a16="http://schemas.microsoft.com/office/drawing/2014/main" id="{17E634CD-4C29-4321-AEF9-2A31AD55FA59}"/>
              </a:ext>
            </a:extLst>
          </p:cNvPr>
          <p:cNvSpPr txBox="1"/>
          <p:nvPr/>
        </p:nvSpPr>
        <p:spPr>
          <a:xfrm>
            <a:off x="3692802" y="2112144"/>
            <a:ext cx="439544" cy="276999"/>
          </a:xfrm>
          <a:prstGeom prst="rect">
            <a:avLst/>
          </a:prstGeom>
        </p:spPr>
        <p:txBody>
          <a:bodyPr vert="horz" wrap="none" lIns="91440" tIns="45720" rIns="91440" bIns="45720" rtlCol="0" anchor="t">
            <a:spAutoFit/>
          </a:bodyPr>
          <a:lstStyle/>
          <a:p>
            <a:pPr algn="l"/>
            <a:r>
              <a:rPr lang="de-DE" sz="1200" dirty="0"/>
              <a:t>505</a:t>
            </a:r>
          </a:p>
        </p:txBody>
      </p:sp>
      <p:sp>
        <p:nvSpPr>
          <p:cNvPr id="16" name="Textfeld 15">
            <a:extLst>
              <a:ext uri="{FF2B5EF4-FFF2-40B4-BE49-F238E27FC236}">
                <a16:creationId xmlns:a16="http://schemas.microsoft.com/office/drawing/2014/main" id="{F30EBD0F-54D5-4346-B849-C466061C279C}"/>
              </a:ext>
            </a:extLst>
          </p:cNvPr>
          <p:cNvSpPr txBox="1"/>
          <p:nvPr/>
        </p:nvSpPr>
        <p:spPr>
          <a:xfrm>
            <a:off x="148269" y="2704312"/>
            <a:ext cx="4083169" cy="1938992"/>
          </a:xfrm>
          <a:prstGeom prst="rect">
            <a:avLst/>
          </a:prstGeom>
        </p:spPr>
        <p:txBody>
          <a:bodyPr vert="horz" wrap="square" lIns="91440" tIns="45720" rIns="91440" bIns="45720" rtlCol="0" anchor="t">
            <a:spAutoFit/>
          </a:bodyPr>
          <a:lstStyle/>
          <a:p>
            <a:r>
              <a:rPr lang="en-US" sz="1400" dirty="0"/>
              <a:t>Rough simulations with Finite Elements on campus </a:t>
            </a:r>
            <a:r>
              <a:rPr lang="en-US" sz="1100" dirty="0"/>
              <a:t>(thanks Kalliopi Dermati) </a:t>
            </a:r>
            <a:r>
              <a:rPr lang="en-US" sz="1400" dirty="0"/>
              <a:t>confirmed the RF measurements.</a:t>
            </a:r>
          </a:p>
          <a:p>
            <a:endParaRPr lang="en-US" sz="800" dirty="0"/>
          </a:p>
          <a:p>
            <a:r>
              <a:rPr lang="en-US" sz="1400" dirty="0"/>
              <a:t>In my opinion, the cause of the excitation is in the electromagnetic force in between the rods, which is caused by the rapid change of the field (by RF current) at the raising and falling edge of the RF pulse.</a:t>
            </a:r>
          </a:p>
        </p:txBody>
      </p:sp>
      <p:sp>
        <p:nvSpPr>
          <p:cNvPr id="17" name="Textfeld 16">
            <a:extLst>
              <a:ext uri="{FF2B5EF4-FFF2-40B4-BE49-F238E27FC236}">
                <a16:creationId xmlns:a16="http://schemas.microsoft.com/office/drawing/2014/main" id="{F1DB0EE6-20E5-45C5-9288-66B2DB92678B}"/>
              </a:ext>
            </a:extLst>
          </p:cNvPr>
          <p:cNvSpPr txBox="1"/>
          <p:nvPr/>
        </p:nvSpPr>
        <p:spPr>
          <a:xfrm>
            <a:off x="443011" y="1374744"/>
            <a:ext cx="3861955" cy="338554"/>
          </a:xfrm>
          <a:prstGeom prst="rect">
            <a:avLst/>
          </a:prstGeom>
        </p:spPr>
        <p:txBody>
          <a:bodyPr vert="horz" wrap="none" lIns="91440" tIns="45720" rIns="91440" bIns="45720" rtlCol="0" anchor="t">
            <a:spAutoFit/>
          </a:bodyPr>
          <a:lstStyle/>
          <a:p>
            <a:pPr algn="l"/>
            <a:r>
              <a:rPr lang="de-DE" sz="1600" dirty="0"/>
              <a:t>4-rod-type RFQ    2009  78 kV  120 kW</a:t>
            </a:r>
          </a:p>
        </p:txBody>
      </p:sp>
      <p:grpSp>
        <p:nvGrpSpPr>
          <p:cNvPr id="2" name="Gruppieren 1">
            <a:extLst>
              <a:ext uri="{FF2B5EF4-FFF2-40B4-BE49-F238E27FC236}">
                <a16:creationId xmlns:a16="http://schemas.microsoft.com/office/drawing/2014/main" id="{61EAEF0D-CECF-4549-8B38-0089C648B97F}"/>
              </a:ext>
            </a:extLst>
          </p:cNvPr>
          <p:cNvGrpSpPr/>
          <p:nvPr/>
        </p:nvGrpSpPr>
        <p:grpSpPr>
          <a:xfrm>
            <a:off x="771787" y="4538571"/>
            <a:ext cx="3221371" cy="907403"/>
            <a:chOff x="4824618" y="3630477"/>
            <a:chExt cx="3754840" cy="1280716"/>
          </a:xfrm>
        </p:grpSpPr>
        <p:pic>
          <p:nvPicPr>
            <p:cNvPr id="18" name="Picture 8" descr="Leiterschaukel">
              <a:extLst>
                <a:ext uri="{FF2B5EF4-FFF2-40B4-BE49-F238E27FC236}">
                  <a16:creationId xmlns:a16="http://schemas.microsoft.com/office/drawing/2014/main" id="{548093C0-BA22-4CB0-B30B-E9ADF20EBF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4618" y="3661478"/>
              <a:ext cx="1620000" cy="1249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9" descr="Leiterschaukel">
              <a:extLst>
                <a:ext uri="{FF2B5EF4-FFF2-40B4-BE49-F238E27FC236}">
                  <a16:creationId xmlns:a16="http://schemas.microsoft.com/office/drawing/2014/main" id="{0C728CA6-6714-49FA-95A7-07BD363FDA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23458" y="3630477"/>
              <a:ext cx="1656000" cy="1280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 name="Textfeld 19">
            <a:extLst>
              <a:ext uri="{FF2B5EF4-FFF2-40B4-BE49-F238E27FC236}">
                <a16:creationId xmlns:a16="http://schemas.microsoft.com/office/drawing/2014/main" id="{17CB876A-A009-4A8A-B004-8A5028F733DD}"/>
              </a:ext>
            </a:extLst>
          </p:cNvPr>
          <p:cNvSpPr txBox="1"/>
          <p:nvPr/>
        </p:nvSpPr>
        <p:spPr>
          <a:xfrm>
            <a:off x="347103" y="5641740"/>
            <a:ext cx="3685500" cy="646331"/>
          </a:xfrm>
          <a:prstGeom prst="rect">
            <a:avLst/>
          </a:prstGeom>
        </p:spPr>
        <p:txBody>
          <a:bodyPr vert="horz" wrap="square" lIns="91440" tIns="45720" rIns="91440" bIns="45720" rtlCol="0" anchor="t">
            <a:spAutoFit/>
          </a:bodyPr>
          <a:lstStyle/>
          <a:p>
            <a:r>
              <a:rPr lang="en-US" sz="1200" dirty="0"/>
              <a:t>This was in 2010. Later on some reports to that have been published and a detailed investigation at IAP resulted in a reasonable proposal for a solution.</a:t>
            </a:r>
          </a:p>
        </p:txBody>
      </p:sp>
      <p:sp>
        <p:nvSpPr>
          <p:cNvPr id="21" name="Titel 1">
            <a:extLst>
              <a:ext uri="{FF2B5EF4-FFF2-40B4-BE49-F238E27FC236}">
                <a16:creationId xmlns:a16="http://schemas.microsoft.com/office/drawing/2014/main" id="{4F362A6E-9837-4142-AA31-7D3DA95E06C8}"/>
              </a:ext>
            </a:extLst>
          </p:cNvPr>
          <p:cNvSpPr>
            <a:spLocks noGrp="1"/>
          </p:cNvSpPr>
          <p:nvPr>
            <p:ph type="title"/>
          </p:nvPr>
        </p:nvSpPr>
        <p:spPr>
          <a:xfrm>
            <a:off x="422565" y="416456"/>
            <a:ext cx="3327313" cy="338554"/>
          </a:xfrm>
        </p:spPr>
        <p:txBody>
          <a:bodyPr wrap="square">
            <a:spAutoFit/>
          </a:bodyPr>
          <a:lstStyle/>
          <a:p>
            <a:r>
              <a:rPr lang="en-US" sz="1600" dirty="0"/>
              <a:t>Operating details   HLI-RFQ</a:t>
            </a:r>
          </a:p>
        </p:txBody>
      </p:sp>
      <p:sp>
        <p:nvSpPr>
          <p:cNvPr id="22" name="Textfeld 21">
            <a:extLst>
              <a:ext uri="{FF2B5EF4-FFF2-40B4-BE49-F238E27FC236}">
                <a16:creationId xmlns:a16="http://schemas.microsoft.com/office/drawing/2014/main" id="{546FC494-5B8F-43FA-B9FB-39E48011C684}"/>
              </a:ext>
            </a:extLst>
          </p:cNvPr>
          <p:cNvSpPr txBox="1"/>
          <p:nvPr/>
        </p:nvSpPr>
        <p:spPr>
          <a:xfrm>
            <a:off x="4575384" y="1773078"/>
            <a:ext cx="4083169" cy="2277547"/>
          </a:xfrm>
          <a:prstGeom prst="rect">
            <a:avLst/>
          </a:prstGeom>
        </p:spPr>
        <p:txBody>
          <a:bodyPr vert="horz" wrap="square" lIns="91440" tIns="45720" rIns="91440" bIns="45720" rtlCol="0" anchor="t">
            <a:spAutoFit/>
          </a:bodyPr>
          <a:lstStyle/>
          <a:p>
            <a:r>
              <a:rPr lang="en-US" sz="1400" dirty="0"/>
              <a:t>Additionally massive cooling problems lead to detuning effects in the range of 1 kHz / 250 W avg. power.</a:t>
            </a:r>
          </a:p>
          <a:p>
            <a:endParaRPr lang="en-US" sz="800" dirty="0"/>
          </a:p>
          <a:p>
            <a:r>
              <a:rPr lang="en-US" sz="1400" dirty="0"/>
              <a:t>Plunger velocity is too slow to tune the cavity within the automatic tuning mode.</a:t>
            </a:r>
          </a:p>
          <a:p>
            <a:endParaRPr lang="en-US" sz="800" dirty="0"/>
          </a:p>
          <a:p>
            <a:r>
              <a:rPr lang="en-US" sz="1400" dirty="0"/>
              <a:t>Extensive low-level measurements were carried out with cooling water at different temperatures and the extreme temperature dependence could be confirmed. </a:t>
            </a:r>
          </a:p>
        </p:txBody>
      </p:sp>
    </p:spTree>
    <p:extLst>
      <p:ext uri="{BB962C8B-B14F-4D97-AF65-F5344CB8AC3E}">
        <p14:creationId xmlns:p14="http://schemas.microsoft.com/office/powerpoint/2010/main" val="174526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97E6350D-111B-4C0E-93F1-7C346F82DF76}"/>
              </a:ext>
            </a:extLst>
          </p:cNvPr>
          <p:cNvSpPr>
            <a:spLocks noGrp="1"/>
          </p:cNvSpPr>
          <p:nvPr>
            <p:ph type="ftr" sz="quarter" idx="3"/>
          </p:nvPr>
        </p:nvSpPr>
        <p:spPr/>
        <p:txBody>
          <a:bodyPr/>
          <a:lstStyle/>
          <a:p>
            <a:pPr algn="l"/>
            <a:r>
              <a:rPr lang="de-DE" dirty="0"/>
              <a:t>Wolfgang Vinzenz                           16.04.2019</a:t>
            </a:r>
          </a:p>
        </p:txBody>
      </p:sp>
      <p:sp>
        <p:nvSpPr>
          <p:cNvPr id="5" name="Foliennummernplatzhalter 4">
            <a:extLst>
              <a:ext uri="{FF2B5EF4-FFF2-40B4-BE49-F238E27FC236}">
                <a16:creationId xmlns:a16="http://schemas.microsoft.com/office/drawing/2014/main" id="{66D9DAAD-3C7B-4EBF-ACF1-67A786D698F3}"/>
              </a:ext>
            </a:extLst>
          </p:cNvPr>
          <p:cNvSpPr>
            <a:spLocks noGrp="1"/>
          </p:cNvSpPr>
          <p:nvPr>
            <p:ph type="sldNum" sz="quarter" idx="12"/>
          </p:nvPr>
        </p:nvSpPr>
        <p:spPr/>
        <p:txBody>
          <a:bodyPr/>
          <a:lstStyle/>
          <a:p>
            <a:fld id="{125CBDDA-5CCF-8748-8988-9DC6C8981774}" type="slidenum">
              <a:rPr lang="de-DE" smtClean="0"/>
              <a:t>9</a:t>
            </a:fld>
            <a:endParaRPr lang="de-DE"/>
          </a:p>
        </p:txBody>
      </p:sp>
      <p:sp>
        <p:nvSpPr>
          <p:cNvPr id="21" name="Titel 1">
            <a:extLst>
              <a:ext uri="{FF2B5EF4-FFF2-40B4-BE49-F238E27FC236}">
                <a16:creationId xmlns:a16="http://schemas.microsoft.com/office/drawing/2014/main" id="{684C9EA4-23BF-429A-8C07-8FAA48A14005}"/>
              </a:ext>
            </a:extLst>
          </p:cNvPr>
          <p:cNvSpPr>
            <a:spLocks noGrp="1"/>
          </p:cNvSpPr>
          <p:nvPr>
            <p:ph type="title"/>
          </p:nvPr>
        </p:nvSpPr>
        <p:spPr>
          <a:xfrm>
            <a:off x="422565" y="271336"/>
            <a:ext cx="5584535" cy="483674"/>
          </a:xfrm>
        </p:spPr>
        <p:txBody>
          <a:bodyPr>
            <a:normAutofit/>
          </a:bodyPr>
          <a:lstStyle/>
          <a:p>
            <a:r>
              <a:rPr lang="en-US" sz="1600" dirty="0"/>
              <a:t>Simulations   HLI-RFQ</a:t>
            </a:r>
          </a:p>
        </p:txBody>
      </p:sp>
      <p:pic>
        <p:nvPicPr>
          <p:cNvPr id="22" name="Picture 1028" descr="RFQ Mechan Resonanz_3_2ms">
            <a:extLst>
              <a:ext uri="{FF2B5EF4-FFF2-40B4-BE49-F238E27FC236}">
                <a16:creationId xmlns:a16="http://schemas.microsoft.com/office/drawing/2014/main" id="{BA6520AC-A511-4A7C-A89D-D69D0F6F6C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565" y="1577262"/>
            <a:ext cx="1287360" cy="9720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RFQ Mechan Resonanz_3_3ms">
            <a:extLst>
              <a:ext uri="{FF2B5EF4-FFF2-40B4-BE49-F238E27FC236}">
                <a16:creationId xmlns:a16="http://schemas.microsoft.com/office/drawing/2014/main" id="{75A10935-3F9D-40D6-8E6D-2445537844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9727" y="1577262"/>
            <a:ext cx="1296000" cy="9720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RFQ Mechan Resonanz_3_4ms">
            <a:extLst>
              <a:ext uri="{FF2B5EF4-FFF2-40B4-BE49-F238E27FC236}">
                <a16:creationId xmlns:a16="http://schemas.microsoft.com/office/drawing/2014/main" id="{7A2EA686-1BF7-4CFA-9DCF-9599712953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6805" y="1594415"/>
            <a:ext cx="1290187" cy="9720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RFQ Mechan Resonanz_3_5ms">
            <a:extLst>
              <a:ext uri="{FF2B5EF4-FFF2-40B4-BE49-F238E27FC236}">
                <a16:creationId xmlns:a16="http://schemas.microsoft.com/office/drawing/2014/main" id="{2E1D37E1-8F3E-4B5D-BE24-AD8ECB84C3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78070" y="1594415"/>
            <a:ext cx="1290187" cy="972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5" descr="RFQ Mechan Resonanz_3_6ms">
            <a:extLst>
              <a:ext uri="{FF2B5EF4-FFF2-40B4-BE49-F238E27FC236}">
                <a16:creationId xmlns:a16="http://schemas.microsoft.com/office/drawing/2014/main" id="{4DEF6FF0-F6B9-4D73-8CA0-755221CDFE1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33357" y="1594415"/>
            <a:ext cx="1290187" cy="9720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RFQ Mechan Resonanz_3_7ms">
            <a:extLst>
              <a:ext uri="{FF2B5EF4-FFF2-40B4-BE49-F238E27FC236}">
                <a16:creationId xmlns:a16="http://schemas.microsoft.com/office/drawing/2014/main" id="{07F3FA87-CC38-4414-894B-2C2B49C04B6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88644" y="1594415"/>
            <a:ext cx="1288769" cy="9720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9" descr="RFQ Mechan Resonanz_3_7ms_r1m_f1n">
            <a:extLst>
              <a:ext uri="{FF2B5EF4-FFF2-40B4-BE49-F238E27FC236}">
                <a16:creationId xmlns:a16="http://schemas.microsoft.com/office/drawing/2014/main" id="{067E86C4-3BE6-46D1-BFFD-DEB9AB8A363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4116" y="2865438"/>
            <a:ext cx="2142476" cy="161409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RFQ Mechan Resonanz_3_7ms_r2m_f1n">
            <a:extLst>
              <a:ext uri="{FF2B5EF4-FFF2-40B4-BE49-F238E27FC236}">
                <a16:creationId xmlns:a16="http://schemas.microsoft.com/office/drawing/2014/main" id="{0E890416-B4B2-41B1-821C-19947725387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95806" y="2860686"/>
            <a:ext cx="2142476" cy="160685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6" descr="RFQ Mechan Resonanz_3_7ms_r2m_f1m">
            <a:extLst>
              <a:ext uri="{FF2B5EF4-FFF2-40B4-BE49-F238E27FC236}">
                <a16:creationId xmlns:a16="http://schemas.microsoft.com/office/drawing/2014/main" id="{D08CA48A-7241-4683-B0DF-45A3E240243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2053" y="4659690"/>
            <a:ext cx="2142476" cy="160685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7" descr="RFQ Mechan Resonanz_3_7ms_r2m_f2m">
            <a:extLst>
              <a:ext uri="{FF2B5EF4-FFF2-40B4-BE49-F238E27FC236}">
                <a16:creationId xmlns:a16="http://schemas.microsoft.com/office/drawing/2014/main" id="{1E6BBF91-D4F6-427D-964F-FA97374205F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95806" y="4631355"/>
            <a:ext cx="2149714" cy="1621333"/>
          </a:xfrm>
          <a:prstGeom prst="rect">
            <a:avLst/>
          </a:prstGeom>
          <a:noFill/>
          <a:extLst>
            <a:ext uri="{909E8E84-426E-40DD-AFC4-6F175D3DCCD1}">
              <a14:hiddenFill xmlns:a14="http://schemas.microsoft.com/office/drawing/2010/main">
                <a:solidFill>
                  <a:srgbClr val="FFFFFF"/>
                </a:solidFill>
              </a14:hiddenFill>
            </a:ext>
          </a:extLst>
        </p:spPr>
      </p:pic>
      <p:sp>
        <p:nvSpPr>
          <p:cNvPr id="32" name="Textfeld 31">
            <a:extLst>
              <a:ext uri="{FF2B5EF4-FFF2-40B4-BE49-F238E27FC236}">
                <a16:creationId xmlns:a16="http://schemas.microsoft.com/office/drawing/2014/main" id="{F0204084-7A84-47F3-8E1F-19BDE5364F86}"/>
              </a:ext>
            </a:extLst>
          </p:cNvPr>
          <p:cNvSpPr txBox="1"/>
          <p:nvPr/>
        </p:nvSpPr>
        <p:spPr>
          <a:xfrm>
            <a:off x="369272" y="1218357"/>
            <a:ext cx="2303836" cy="276999"/>
          </a:xfrm>
          <a:prstGeom prst="rect">
            <a:avLst/>
          </a:prstGeom>
        </p:spPr>
        <p:txBody>
          <a:bodyPr vert="horz" wrap="none" lIns="91440" tIns="45720" rIns="91440" bIns="45720" rtlCol="0" anchor="t">
            <a:spAutoFit/>
          </a:bodyPr>
          <a:lstStyle/>
          <a:p>
            <a:pPr algn="l"/>
            <a:r>
              <a:rPr lang="en-US" sz="1200" dirty="0"/>
              <a:t>Pulse length from 2 ms to 7 ms</a:t>
            </a:r>
          </a:p>
        </p:txBody>
      </p:sp>
      <p:sp>
        <p:nvSpPr>
          <p:cNvPr id="33" name="Textfeld 32">
            <a:extLst>
              <a:ext uri="{FF2B5EF4-FFF2-40B4-BE49-F238E27FC236}">
                <a16:creationId xmlns:a16="http://schemas.microsoft.com/office/drawing/2014/main" id="{CE7D22FB-B8D7-4AE5-BAE6-A5CF4351EB6D}"/>
              </a:ext>
            </a:extLst>
          </p:cNvPr>
          <p:cNvSpPr txBox="1"/>
          <p:nvPr/>
        </p:nvSpPr>
        <p:spPr>
          <a:xfrm>
            <a:off x="5267988" y="3559298"/>
            <a:ext cx="3578003" cy="738664"/>
          </a:xfrm>
          <a:prstGeom prst="rect">
            <a:avLst/>
          </a:prstGeom>
        </p:spPr>
        <p:txBody>
          <a:bodyPr vert="horz" wrap="square" lIns="91440" tIns="45720" rIns="91440" bIns="45720" rtlCol="0" anchor="t">
            <a:spAutoFit/>
          </a:bodyPr>
          <a:lstStyle/>
          <a:p>
            <a:r>
              <a:rPr lang="en-US" sz="1400" dirty="0"/>
              <a:t>This simulations shows that we can heal the problem by replacing the hard hammer by a soft hammer.</a:t>
            </a:r>
          </a:p>
        </p:txBody>
      </p:sp>
      <p:pic>
        <p:nvPicPr>
          <p:cNvPr id="34" name="Grafik 33">
            <a:extLst>
              <a:ext uri="{FF2B5EF4-FFF2-40B4-BE49-F238E27FC236}">
                <a16:creationId xmlns:a16="http://schemas.microsoft.com/office/drawing/2014/main" id="{E69C4646-A2D8-42AC-A02B-81C9F239E0A4}"/>
              </a:ext>
            </a:extLst>
          </p:cNvPr>
          <p:cNvPicPr>
            <a:picLocks noChangeAspect="1"/>
          </p:cNvPicPr>
          <p:nvPr/>
        </p:nvPicPr>
        <p:blipFill>
          <a:blip r:embed="rId12">
            <a:extLst>
              <a:ext uri="{837473B0-CC2E-450A-ABE3-18F120FF3D39}">
                <a1611:picAttrSrcUrl xmlns:a1611="http://schemas.microsoft.com/office/drawing/2016/11/main" r:id="rId13"/>
              </a:ext>
            </a:extLst>
          </a:blip>
          <a:stretch>
            <a:fillRect/>
          </a:stretch>
        </p:blipFill>
        <p:spPr>
          <a:xfrm>
            <a:off x="6929968" y="4714834"/>
            <a:ext cx="744898" cy="727187"/>
          </a:xfrm>
          <a:prstGeom prst="rect">
            <a:avLst/>
          </a:prstGeom>
        </p:spPr>
      </p:pic>
      <p:grpSp>
        <p:nvGrpSpPr>
          <p:cNvPr id="35" name="Gruppieren 34">
            <a:extLst>
              <a:ext uri="{FF2B5EF4-FFF2-40B4-BE49-F238E27FC236}">
                <a16:creationId xmlns:a16="http://schemas.microsoft.com/office/drawing/2014/main" id="{F8E833E7-5CAA-4D80-A413-D0FA196DC5F4}"/>
              </a:ext>
            </a:extLst>
          </p:cNvPr>
          <p:cNvGrpSpPr/>
          <p:nvPr/>
        </p:nvGrpSpPr>
        <p:grpSpPr>
          <a:xfrm>
            <a:off x="5530699" y="4749206"/>
            <a:ext cx="955047" cy="751997"/>
            <a:chOff x="5645392" y="3554137"/>
            <a:chExt cx="955047" cy="751997"/>
          </a:xfrm>
        </p:grpSpPr>
        <p:pic>
          <p:nvPicPr>
            <p:cNvPr id="36" name="Grafik 35">
              <a:extLst>
                <a:ext uri="{FF2B5EF4-FFF2-40B4-BE49-F238E27FC236}">
                  <a16:creationId xmlns:a16="http://schemas.microsoft.com/office/drawing/2014/main" id="{867E4701-5348-4F11-872E-373793725D2A}"/>
                </a:ext>
              </a:extLst>
            </p:cNvPr>
            <p:cNvPicPr>
              <a:picLocks noChangeAspect="1"/>
            </p:cNvPicPr>
            <p:nvPr/>
          </p:nvPicPr>
          <p:blipFill>
            <a:blip r:embed="rId14">
              <a:extLst>
                <a:ext uri="{837473B0-CC2E-450A-ABE3-18F120FF3D39}">
                  <a1611:picAttrSrcUrl xmlns:a1611="http://schemas.microsoft.com/office/drawing/2016/11/main" r:id="rId15"/>
                </a:ext>
              </a:extLst>
            </a:blip>
            <a:stretch>
              <a:fillRect/>
            </a:stretch>
          </p:blipFill>
          <p:spPr>
            <a:xfrm rot="11969993" flipV="1">
              <a:off x="5744957" y="3619625"/>
              <a:ext cx="762777" cy="686509"/>
            </a:xfrm>
            <a:prstGeom prst="rect">
              <a:avLst/>
            </a:prstGeom>
          </p:spPr>
        </p:pic>
        <p:cxnSp>
          <p:nvCxnSpPr>
            <p:cNvPr id="37" name="Gerader Verbinder 36">
              <a:extLst>
                <a:ext uri="{FF2B5EF4-FFF2-40B4-BE49-F238E27FC236}">
                  <a16:creationId xmlns:a16="http://schemas.microsoft.com/office/drawing/2014/main" id="{BBA713DE-083D-4E49-9247-A0B214D957A8}"/>
                </a:ext>
              </a:extLst>
            </p:cNvPr>
            <p:cNvCxnSpPr/>
            <p:nvPr/>
          </p:nvCxnSpPr>
          <p:spPr>
            <a:xfrm flipV="1">
              <a:off x="5652252" y="3554137"/>
              <a:ext cx="948187" cy="7271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8" name="Gerader Verbinder 37">
              <a:extLst>
                <a:ext uri="{FF2B5EF4-FFF2-40B4-BE49-F238E27FC236}">
                  <a16:creationId xmlns:a16="http://schemas.microsoft.com/office/drawing/2014/main" id="{6B46132F-7DF1-4554-9669-B6205FFEEB20}"/>
                </a:ext>
              </a:extLst>
            </p:cNvPr>
            <p:cNvCxnSpPr/>
            <p:nvPr/>
          </p:nvCxnSpPr>
          <p:spPr>
            <a:xfrm>
              <a:off x="5645392" y="3620353"/>
              <a:ext cx="955047" cy="66097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2" name="Rechteck 1">
            <a:extLst>
              <a:ext uri="{FF2B5EF4-FFF2-40B4-BE49-F238E27FC236}">
                <a16:creationId xmlns:a16="http://schemas.microsoft.com/office/drawing/2014/main" id="{111B340D-31A5-4741-A2AC-5CF71E4D587C}"/>
              </a:ext>
            </a:extLst>
          </p:cNvPr>
          <p:cNvSpPr/>
          <p:nvPr/>
        </p:nvSpPr>
        <p:spPr>
          <a:xfrm>
            <a:off x="5156797" y="5906318"/>
            <a:ext cx="3868367" cy="338554"/>
          </a:xfrm>
          <a:prstGeom prst="rect">
            <a:avLst/>
          </a:prstGeom>
        </p:spPr>
        <p:txBody>
          <a:bodyPr wrap="none">
            <a:spAutoFit/>
          </a:bodyPr>
          <a:lstStyle/>
          <a:p>
            <a:r>
              <a:rPr lang="en-US" sz="1600"/>
              <a:t>The symptom-curing solution was found.</a:t>
            </a:r>
          </a:p>
        </p:txBody>
      </p:sp>
    </p:spTree>
    <p:extLst>
      <p:ext uri="{BB962C8B-B14F-4D97-AF65-F5344CB8AC3E}">
        <p14:creationId xmlns:p14="http://schemas.microsoft.com/office/powerpoint/2010/main" val="203328528"/>
      </p:ext>
    </p:extLst>
  </p:cSld>
  <p:clrMapOvr>
    <a:masterClrMapping/>
  </p:clrMapOvr>
</p:sld>
</file>

<file path=ppt/theme/theme1.xml><?xml version="1.0" encoding="utf-8"?>
<a:theme xmlns:a="http://schemas.openxmlformats.org/drawingml/2006/main" name="fair-gsi-folienmaster_2017_onering">
  <a:themeElements>
    <a:clrScheme name="Benutzerdefiniert 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666666"/>
      </a:hlink>
      <a:folHlink>
        <a:srgbClr val="800080"/>
      </a:folHlink>
    </a:clrScheme>
    <a:fontScheme name="Office Klassisch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DBB63"/>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t"/>
      <a:lstStyle>
        <a:defPPr algn="l">
          <a:defRPr dirty="0" smtClean="0"/>
        </a:defPPr>
      </a:lstStyle>
    </a:txDef>
  </a:objectDefaults>
  <a:extraClrSchemeLst/>
  <a:extLst>
    <a:ext uri="{05A4C25C-085E-4340-85A3-A5531E510DB2}">
      <thm15:themeFamily xmlns:thm15="http://schemas.microsoft.com/office/thememl/2012/main" name="Präsentation4" id="{F395C2AE-BE17-204E-B78B-80960EBFEC08}" vid="{0D7BF73E-5158-474F-A29B-4B67545AFA3C}"/>
    </a:ext>
  </a:ext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gsi-folienmaster_2019_4zu3</Template>
  <TotalTime>0</TotalTime>
  <Words>1718</Words>
  <Application>Microsoft Office PowerPoint</Application>
  <PresentationFormat>Bildschirmpräsentation (4:3)</PresentationFormat>
  <Paragraphs>312</Paragraphs>
  <Slides>22</Slides>
  <Notes>0</Notes>
  <HiddenSlides>0</HiddenSlides>
  <MMClips>0</MMClips>
  <ScaleCrop>false</ScaleCrop>
  <HeadingPairs>
    <vt:vector size="8" baseType="variant">
      <vt:variant>
        <vt:lpstr>Verwendete Schriftarten</vt:lpstr>
      </vt:variant>
      <vt:variant>
        <vt:i4>4</vt:i4>
      </vt:variant>
      <vt:variant>
        <vt:lpstr>Design</vt:lpstr>
      </vt:variant>
      <vt:variant>
        <vt:i4>1</vt:i4>
      </vt:variant>
      <vt:variant>
        <vt:lpstr>Eingebettete OLE-Server</vt:lpstr>
      </vt:variant>
      <vt:variant>
        <vt:i4>1</vt:i4>
      </vt:variant>
      <vt:variant>
        <vt:lpstr>Folientitel</vt:lpstr>
      </vt:variant>
      <vt:variant>
        <vt:i4>22</vt:i4>
      </vt:variant>
    </vt:vector>
  </HeadingPairs>
  <TitlesOfParts>
    <vt:vector size="28" baseType="lpstr">
      <vt:lpstr>Arial</vt:lpstr>
      <vt:lpstr>Calibri</vt:lpstr>
      <vt:lpstr>Cambria Math</vt:lpstr>
      <vt:lpstr>Wingdings</vt:lpstr>
      <vt:lpstr>fair-gsi-folienmaster_2017_onering</vt:lpstr>
      <vt:lpstr>MSDraw</vt:lpstr>
      <vt:lpstr>Critical RF issues on RFQ operation from RF-power alimentation point of view</vt:lpstr>
      <vt:lpstr>Introduction</vt:lpstr>
      <vt:lpstr>Operating details</vt:lpstr>
      <vt:lpstr>Operating details   HLI-RFQ</vt:lpstr>
      <vt:lpstr>Operating details   HLI-RFQ</vt:lpstr>
      <vt:lpstr>Operating details   HLI-RFQ</vt:lpstr>
      <vt:lpstr>Operating details   HLI-RFQ</vt:lpstr>
      <vt:lpstr>Operating details   HLI-RFQ</vt:lpstr>
      <vt:lpstr>Simulations   HLI-RFQ</vt:lpstr>
      <vt:lpstr>Operating details   HLI-RFQ</vt:lpstr>
      <vt:lpstr>Operating details   HSI-IH-RFQ</vt:lpstr>
      <vt:lpstr>Operating details   HSI-IH-RFQ</vt:lpstr>
      <vt:lpstr>Operating details   HSI-IH-RFQ</vt:lpstr>
      <vt:lpstr>Operating details   HSI-IH-RFQ</vt:lpstr>
      <vt:lpstr>Operating details   HSI-IH-RFQ</vt:lpstr>
      <vt:lpstr>Operating details   HSI-IH-RFQ</vt:lpstr>
      <vt:lpstr>PowerPoint-Präsentation</vt:lpstr>
      <vt:lpstr>PowerPoint-Präsentation</vt:lpstr>
      <vt:lpstr>PowerPoint-Präsentation</vt:lpstr>
      <vt:lpstr>Operating details   HSI-IH-RFQ</vt:lpstr>
      <vt:lpstr>PowerPoint-Präsentation</vt:lpstr>
      <vt:lpstr>Final remarks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Wolfgang Vinzenz</dc:creator>
  <cp:lastModifiedBy>Wolfgang Vinzenz</cp:lastModifiedBy>
  <cp:revision>84</cp:revision>
  <cp:lastPrinted>2019-04-15T18:02:49Z</cp:lastPrinted>
  <dcterms:created xsi:type="dcterms:W3CDTF">2019-03-27T16:19:30Z</dcterms:created>
  <dcterms:modified xsi:type="dcterms:W3CDTF">2019-04-15T18:03:19Z</dcterms:modified>
</cp:coreProperties>
</file>