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1035" r:id="rId2"/>
    <p:sldId id="1699" r:id="rId3"/>
    <p:sldId id="1344" r:id="rId4"/>
    <p:sldId id="1676" r:id="rId5"/>
    <p:sldId id="1325" r:id="rId6"/>
    <p:sldId id="1701" r:id="rId7"/>
    <p:sldId id="1698" r:id="rId8"/>
    <p:sldId id="301" r:id="rId9"/>
    <p:sldId id="1673" r:id="rId10"/>
    <p:sldId id="1674" r:id="rId11"/>
    <p:sldId id="1678" r:id="rId12"/>
    <p:sldId id="302" r:id="rId13"/>
    <p:sldId id="1681" r:id="rId14"/>
    <p:sldId id="1679" r:id="rId15"/>
    <p:sldId id="1691" r:id="rId16"/>
    <p:sldId id="1692" r:id="rId17"/>
    <p:sldId id="1567" r:id="rId18"/>
    <p:sldId id="1683" r:id="rId19"/>
    <p:sldId id="1697" r:id="rId20"/>
    <p:sldId id="364" r:id="rId21"/>
    <p:sldId id="1686" r:id="rId22"/>
    <p:sldId id="1666" r:id="rId23"/>
    <p:sldId id="1680" r:id="rId24"/>
    <p:sldId id="271" r:id="rId25"/>
    <p:sldId id="429" r:id="rId26"/>
    <p:sldId id="322" r:id="rId27"/>
    <p:sldId id="1690" r:id="rId28"/>
    <p:sldId id="1695" r:id="rId29"/>
    <p:sldId id="1687" r:id="rId30"/>
    <p:sldId id="1700" r:id="rId31"/>
    <p:sldId id="1702" r:id="rId32"/>
    <p:sldId id="402" r:id="rId33"/>
    <p:sldId id="1688" r:id="rId34"/>
    <p:sldId id="1216" r:id="rId35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>
          <p15:clr>
            <a:srgbClr val="A4A3A4"/>
          </p15:clr>
        </p15:guide>
        <p15:guide id="2" orient="horz" pos="663">
          <p15:clr>
            <a:srgbClr val="A4A3A4"/>
          </p15:clr>
        </p15:guide>
        <p15:guide id="3" orient="horz" pos="3997">
          <p15:clr>
            <a:srgbClr val="A4A3A4"/>
          </p15:clr>
        </p15:guide>
        <p15:guide id="4" pos="249">
          <p15:clr>
            <a:srgbClr val="A4A3A4"/>
          </p15:clr>
        </p15:guide>
        <p15:guide id="5" pos="5511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1">
          <p15:clr>
            <a:srgbClr val="A4A3A4"/>
          </p15:clr>
        </p15:guide>
        <p15:guide id="4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04FFF"/>
    <a:srgbClr val="2EB7FF"/>
    <a:srgbClr val="99FF99"/>
    <a:srgbClr val="0000A1"/>
    <a:srgbClr val="66FFFF"/>
    <a:srgbClr val="F18E30"/>
    <a:srgbClr val="80192D"/>
    <a:srgbClr val="4B24A2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5" autoAdjust="0"/>
    <p:restoredTop sz="95592" autoAdjust="0"/>
  </p:normalViewPr>
  <p:slideViewPr>
    <p:cSldViewPr snapToObjects="1" showGuides="1">
      <p:cViewPr varScale="1">
        <p:scale>
          <a:sx n="105" d="100"/>
          <a:sy n="105" d="100"/>
        </p:scale>
        <p:origin x="1368" y="200"/>
      </p:cViewPr>
      <p:guideLst>
        <p:guide orient="horz" pos="550"/>
        <p:guide orient="horz" pos="663"/>
        <p:guide orient="horz" pos="3997"/>
        <p:guide pos="249"/>
        <p:guide pos="5511"/>
        <p:guide pos="2880"/>
      </p:guideLst>
    </p:cSldViewPr>
  </p:slideViewPr>
  <p:outlineViewPr>
    <p:cViewPr>
      <p:scale>
        <a:sx n="33" d="100"/>
        <a:sy n="33" d="100"/>
      </p:scale>
      <p:origin x="0" y="15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8"/>
    </p:cViewPr>
  </p:sorterViewPr>
  <p:notesViewPr>
    <p:cSldViewPr snapToObjects="1" showGuides="1">
      <p:cViewPr varScale="1">
        <p:scale>
          <a:sx n="55" d="100"/>
          <a:sy n="55" d="100"/>
        </p:scale>
        <p:origin x="-2136" y="-84"/>
      </p:cViewPr>
      <p:guideLst>
        <p:guide orient="horz" pos="2880"/>
        <p:guide pos="2160"/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 Yuan" userId="66ec7cc1c9d3461f" providerId="LiveId" clId="{E4B6CE5D-8E28-4047-ADF8-3C043FAB0DAA}"/>
    <pc:docChg chg="custSel delSld modSld">
      <pc:chgData name="He Yuan" userId="66ec7cc1c9d3461f" providerId="LiveId" clId="{E4B6CE5D-8E28-4047-ADF8-3C043FAB0DAA}" dt="2019-04-13T10:13:23.951" v="347" actId="1076"/>
      <pc:docMkLst>
        <pc:docMk/>
      </pc:docMkLst>
      <pc:sldChg chg="modSp">
        <pc:chgData name="He Yuan" userId="66ec7cc1c9d3461f" providerId="LiveId" clId="{E4B6CE5D-8E28-4047-ADF8-3C043FAB0DAA}" dt="2019-04-13T10:11:57.884" v="310" actId="14100"/>
        <pc:sldMkLst>
          <pc:docMk/>
          <pc:sldMk cId="995403710" sldId="302"/>
        </pc:sldMkLst>
        <pc:graphicFrameChg chg="mod">
          <ac:chgData name="He Yuan" userId="66ec7cc1c9d3461f" providerId="LiveId" clId="{E4B6CE5D-8E28-4047-ADF8-3C043FAB0DAA}" dt="2019-04-13T10:11:57.884" v="310" actId="14100"/>
          <ac:graphicFrameMkLst>
            <pc:docMk/>
            <pc:sldMk cId="995403710" sldId="302"/>
            <ac:graphicFrameMk id="20" creationId="{00000000-0000-0000-0000-000000000000}"/>
          </ac:graphicFrameMkLst>
        </pc:graphicFrameChg>
      </pc:sldChg>
      <pc:sldChg chg="delSp">
        <pc:chgData name="He Yuan" userId="66ec7cc1c9d3461f" providerId="LiveId" clId="{E4B6CE5D-8E28-4047-ADF8-3C043FAB0DAA}" dt="2019-04-13T03:09:58.156" v="169" actId="478"/>
        <pc:sldMkLst>
          <pc:docMk/>
          <pc:sldMk cId="747910377" sldId="355"/>
        </pc:sldMkLst>
        <pc:spChg chg="del">
          <ac:chgData name="He Yuan" userId="66ec7cc1c9d3461f" providerId="LiveId" clId="{E4B6CE5D-8E28-4047-ADF8-3C043FAB0DAA}" dt="2019-04-13T03:09:58.156" v="169" actId="478"/>
          <ac:spMkLst>
            <pc:docMk/>
            <pc:sldMk cId="747910377" sldId="355"/>
            <ac:spMk id="3" creationId="{00000000-0000-0000-0000-000000000000}"/>
          </ac:spMkLst>
        </pc:spChg>
      </pc:sldChg>
      <pc:sldChg chg="modSp">
        <pc:chgData name="He Yuan" userId="66ec7cc1c9d3461f" providerId="LiveId" clId="{E4B6CE5D-8E28-4047-ADF8-3C043FAB0DAA}" dt="2019-04-13T02:42:11.012" v="0" actId="732"/>
        <pc:sldMkLst>
          <pc:docMk/>
          <pc:sldMk cId="2479493028" sldId="1035"/>
        </pc:sldMkLst>
        <pc:picChg chg="mod modCrop">
          <ac:chgData name="He Yuan" userId="66ec7cc1c9d3461f" providerId="LiveId" clId="{E4B6CE5D-8E28-4047-ADF8-3C043FAB0DAA}" dt="2019-04-13T02:42:11.012" v="0" actId="732"/>
          <ac:picMkLst>
            <pc:docMk/>
            <pc:sldMk cId="2479493028" sldId="1035"/>
            <ac:picMk id="3" creationId="{E6DD0E31-BD04-45C8-8F46-C3C097BA3261}"/>
          </ac:picMkLst>
        </pc:picChg>
      </pc:sldChg>
      <pc:sldChg chg="modSp">
        <pc:chgData name="He Yuan" userId="66ec7cc1c9d3461f" providerId="LiveId" clId="{E4B6CE5D-8E28-4047-ADF8-3C043FAB0DAA}" dt="2019-04-13T10:13:23.951" v="347" actId="1076"/>
        <pc:sldMkLst>
          <pc:docMk/>
          <pc:sldMk cId="674319882" sldId="1325"/>
        </pc:sldMkLst>
        <pc:spChg chg="mod">
          <ac:chgData name="He Yuan" userId="66ec7cc1c9d3461f" providerId="LiveId" clId="{E4B6CE5D-8E28-4047-ADF8-3C043FAB0DAA}" dt="2019-04-13T10:13:15.567" v="346" actId="1076"/>
          <ac:spMkLst>
            <pc:docMk/>
            <pc:sldMk cId="674319882" sldId="1325"/>
            <ac:spMk id="10" creationId="{00000000-0000-0000-0000-000000000000}"/>
          </ac:spMkLst>
        </pc:spChg>
        <pc:picChg chg="mod">
          <ac:chgData name="He Yuan" userId="66ec7cc1c9d3461f" providerId="LiveId" clId="{E4B6CE5D-8E28-4047-ADF8-3C043FAB0DAA}" dt="2019-04-13T10:13:23.951" v="347" actId="1076"/>
          <ac:picMkLst>
            <pc:docMk/>
            <pc:sldMk cId="674319882" sldId="1325"/>
            <ac:picMk id="9" creationId="{9D529713-5CC0-4349-A88E-EE1E35BCCF2B}"/>
          </ac:picMkLst>
        </pc:picChg>
      </pc:sldChg>
      <pc:sldChg chg="delSp modSp">
        <pc:chgData name="He Yuan" userId="66ec7cc1c9d3461f" providerId="LiveId" clId="{E4B6CE5D-8E28-4047-ADF8-3C043FAB0DAA}" dt="2019-04-13T10:09:40.140" v="304" actId="20577"/>
        <pc:sldMkLst>
          <pc:docMk/>
          <pc:sldMk cId="1242991740" sldId="1344"/>
        </pc:sldMkLst>
        <pc:spChg chg="mod">
          <ac:chgData name="He Yuan" userId="66ec7cc1c9d3461f" providerId="LiveId" clId="{E4B6CE5D-8E28-4047-ADF8-3C043FAB0DAA}" dt="2019-04-13T02:47:23.319" v="49" actId="20577"/>
          <ac:spMkLst>
            <pc:docMk/>
            <pc:sldMk cId="1242991740" sldId="1344"/>
            <ac:spMk id="2" creationId="{0671E5D9-721E-7947-95AF-5BD1B1FA5283}"/>
          </ac:spMkLst>
        </pc:spChg>
        <pc:spChg chg="del">
          <ac:chgData name="He Yuan" userId="66ec7cc1c9d3461f" providerId="LiveId" clId="{E4B6CE5D-8E28-4047-ADF8-3C043FAB0DAA}" dt="2019-04-13T02:46:00.024" v="2" actId="478"/>
          <ac:spMkLst>
            <pc:docMk/>
            <pc:sldMk cId="1242991740" sldId="1344"/>
            <ac:spMk id="5" creationId="{ED1699B1-DA0E-B54E-824E-32AB36F04D96}"/>
          </ac:spMkLst>
        </pc:spChg>
        <pc:graphicFrameChg chg="mod modGraphic">
          <ac:chgData name="He Yuan" userId="66ec7cc1c9d3461f" providerId="LiveId" clId="{E4B6CE5D-8E28-4047-ADF8-3C043FAB0DAA}" dt="2019-04-13T10:09:40.140" v="304" actId="20577"/>
          <ac:graphicFrameMkLst>
            <pc:docMk/>
            <pc:sldMk cId="1242991740" sldId="1344"/>
            <ac:graphicFrameMk id="3" creationId="{866B374B-B357-5C4B-86B9-DBE796AC86AA}"/>
          </ac:graphicFrameMkLst>
        </pc:graphicFrameChg>
      </pc:sldChg>
      <pc:sldChg chg="modSp">
        <pc:chgData name="He Yuan" userId="66ec7cc1c9d3461f" providerId="LiveId" clId="{E4B6CE5D-8E28-4047-ADF8-3C043FAB0DAA}" dt="2019-04-13T06:29:19.538" v="287" actId="20577"/>
        <pc:sldMkLst>
          <pc:docMk/>
          <pc:sldMk cId="3495434284" sldId="1513"/>
        </pc:sldMkLst>
        <pc:spChg chg="mod">
          <ac:chgData name="He Yuan" userId="66ec7cc1c9d3461f" providerId="LiveId" clId="{E4B6CE5D-8E28-4047-ADF8-3C043FAB0DAA}" dt="2019-04-13T06:29:19.538" v="287" actId="20577"/>
          <ac:spMkLst>
            <pc:docMk/>
            <pc:sldMk cId="3495434284" sldId="1513"/>
            <ac:spMk id="22" creationId="{F0A696AA-FEB5-9A43-AF2A-4FA6D64FAC89}"/>
          </ac:spMkLst>
        </pc:spChg>
      </pc:sldChg>
      <pc:sldChg chg="delSp modSp del modTransition">
        <pc:chgData name="He Yuan" userId="66ec7cc1c9d3461f" providerId="LiveId" clId="{E4B6CE5D-8E28-4047-ADF8-3C043FAB0DAA}" dt="2019-04-13T10:10:03.002" v="305" actId="2696"/>
        <pc:sldMkLst>
          <pc:docMk/>
          <pc:sldMk cId="2627448796" sldId="1653"/>
        </pc:sldMkLst>
        <pc:spChg chg="del">
          <ac:chgData name="He Yuan" userId="66ec7cc1c9d3461f" providerId="LiveId" clId="{E4B6CE5D-8E28-4047-ADF8-3C043FAB0DAA}" dt="2019-04-13T03:07:29.525" v="167" actId="478"/>
          <ac:spMkLst>
            <pc:docMk/>
            <pc:sldMk cId="2627448796" sldId="1653"/>
            <ac:spMk id="3" creationId="{41063240-A6B4-6F49-BA7D-CA1FBEAFC1CD}"/>
          </ac:spMkLst>
        </pc:spChg>
        <pc:spChg chg="del">
          <ac:chgData name="He Yuan" userId="66ec7cc1c9d3461f" providerId="LiveId" clId="{E4B6CE5D-8E28-4047-ADF8-3C043FAB0DAA}" dt="2019-04-13T03:07:29.525" v="167" actId="478"/>
          <ac:spMkLst>
            <pc:docMk/>
            <pc:sldMk cId="2627448796" sldId="1653"/>
            <ac:spMk id="4" creationId="{5F66B0A6-0C50-C649-99C8-69DD2C27C622}"/>
          </ac:spMkLst>
        </pc:spChg>
        <pc:spChg chg="del">
          <ac:chgData name="He Yuan" userId="66ec7cc1c9d3461f" providerId="LiveId" clId="{E4B6CE5D-8E28-4047-ADF8-3C043FAB0DAA}" dt="2019-04-13T03:07:29.525" v="167" actId="478"/>
          <ac:spMkLst>
            <pc:docMk/>
            <pc:sldMk cId="2627448796" sldId="1653"/>
            <ac:spMk id="5" creationId="{5FE8DAC6-D9D3-F34A-8CA0-3D62F35B816A}"/>
          </ac:spMkLst>
        </pc:spChg>
        <pc:picChg chg="mod">
          <ac:chgData name="He Yuan" userId="66ec7cc1c9d3461f" providerId="LiveId" clId="{E4B6CE5D-8E28-4047-ADF8-3C043FAB0DAA}" dt="2019-04-13T03:10:24.864" v="170" actId="1076"/>
          <ac:picMkLst>
            <pc:docMk/>
            <pc:sldMk cId="2627448796" sldId="1653"/>
            <ac:picMk id="14" creationId="{A3E1BC45-EF84-4325-BE44-CE4DEE8530B1}"/>
          </ac:picMkLst>
        </pc:picChg>
      </pc:sldChg>
      <pc:sldChg chg="delSp">
        <pc:chgData name="He Yuan" userId="66ec7cc1c9d3461f" providerId="LiveId" clId="{E4B6CE5D-8E28-4047-ADF8-3C043FAB0DAA}" dt="2019-04-13T03:13:35.160" v="171" actId="478"/>
        <pc:sldMkLst>
          <pc:docMk/>
          <pc:sldMk cId="3663417263" sldId="1656"/>
        </pc:sldMkLst>
        <pc:spChg chg="del">
          <ac:chgData name="He Yuan" userId="66ec7cc1c9d3461f" providerId="LiveId" clId="{E4B6CE5D-8E28-4047-ADF8-3C043FAB0DAA}" dt="2019-04-13T03:13:35.160" v="171" actId="478"/>
          <ac:spMkLst>
            <pc:docMk/>
            <pc:sldMk cId="3663417263" sldId="1656"/>
            <ac:spMk id="5" creationId="{4E4F5E35-BB88-444E-897A-380E73300CD8}"/>
          </ac:spMkLst>
        </pc:spChg>
        <pc:spChg chg="del">
          <ac:chgData name="He Yuan" userId="66ec7cc1c9d3461f" providerId="LiveId" clId="{E4B6CE5D-8E28-4047-ADF8-3C043FAB0DAA}" dt="2019-04-13T03:13:35.160" v="171" actId="478"/>
          <ac:spMkLst>
            <pc:docMk/>
            <pc:sldMk cId="3663417263" sldId="1656"/>
            <ac:spMk id="6" creationId="{9D1B9F0A-60A4-E445-8150-5C89DFA4EEF1}"/>
          </ac:spMkLst>
        </pc:spChg>
        <pc:spChg chg="del">
          <ac:chgData name="He Yuan" userId="66ec7cc1c9d3461f" providerId="LiveId" clId="{E4B6CE5D-8E28-4047-ADF8-3C043FAB0DAA}" dt="2019-04-13T03:13:35.160" v="171" actId="478"/>
          <ac:spMkLst>
            <pc:docMk/>
            <pc:sldMk cId="3663417263" sldId="1656"/>
            <ac:spMk id="7" creationId="{872A5EA1-5E9B-F64A-BDD0-9284D53DCCB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R:Users:wangzj:Downloads:&#230;&#149;&#133;&#233;&#154;&#156;&#230;&#177;&#135;&#230;&#128;&#18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R:Users:wangzj:Downloads:&#230;&#149;&#133;&#233;&#154;&#156;&#230;&#177;&#135;&#230;&#128;&#18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CN" dirty="0"/>
              <a:t>Trips @ Usage of Solid-State Amplifier</a:t>
            </a:r>
            <a:r>
              <a:rPr lang="zh-CN" altLang="en-US" dirty="0"/>
              <a:t>（</a:t>
            </a:r>
            <a:r>
              <a:rPr lang="en-US" altLang="zh-CN" dirty="0"/>
              <a:t>108</a:t>
            </a:r>
            <a:r>
              <a:rPr lang="zh-CN" altLang="en-US" dirty="0"/>
              <a:t>）</a:t>
            </a:r>
          </a:p>
        </c:rich>
      </c:tx>
      <c:layout>
        <c:manualLayout>
          <c:xMode val="edge"/>
          <c:yMode val="edge"/>
          <c:x val="5.7166475249751415E-2"/>
          <c:y val="2.0795101525533561E-2"/>
        </c:manualLayout>
      </c:layout>
      <c:overlay val="0"/>
    </c:title>
    <c:autoTitleDeleted val="0"/>
    <c:view3D>
      <c:rotX val="30"/>
      <c:rotY val="0"/>
      <c:rAngAx val="0"/>
      <c:perspective val="2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764831074353694E-2"/>
          <c:y val="0.31131007003917799"/>
          <c:w val="0.55986729379761602"/>
          <c:h val="0.66279265756819505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0.26315796744245545"/>
                  <c:y val="-0.1536421440593476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140355336470599"/>
                      <c:h val="0.291086788956734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A6A-F447-8CAF-19EF77833B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'trips solid'!$M$1:$M$3</c:f>
              <c:strCache>
                <c:ptCount val="3"/>
                <c:pt idx="0">
                  <c:v>Power Source Error</c:v>
                </c:pt>
                <c:pt idx="1">
                  <c:v>Cavity</c:v>
                </c:pt>
                <c:pt idx="2">
                  <c:v>Human error</c:v>
                </c:pt>
              </c:strCache>
            </c:strRef>
          </c:cat>
          <c:val>
            <c:numRef>
              <c:f>'trips solid'!$N$1:$N$3</c:f>
              <c:numCache>
                <c:formatCode>General</c:formatCode>
                <c:ptCount val="3"/>
                <c:pt idx="0">
                  <c:v>31</c:v>
                </c:pt>
                <c:pt idx="1">
                  <c:v>75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C7-4F41-B2D1-0BDE988D5B9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441626866038641"/>
          <c:y val="0.50035673490529753"/>
          <c:w val="0.29803986684344991"/>
          <c:h val="0.43920131335522733"/>
        </c:manualLayout>
      </c:layout>
      <c:overlay val="0"/>
      <c:txPr>
        <a:bodyPr/>
        <a:lstStyle/>
        <a:p>
          <a:pPr>
            <a:defRPr sz="1200"/>
          </a:pPr>
          <a:endParaRPr lang="zh-CN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CN" dirty="0"/>
              <a:t>Trips</a:t>
            </a:r>
            <a:r>
              <a:rPr lang="en-US" altLang="zh-CN" baseline="0" dirty="0"/>
              <a:t> @ </a:t>
            </a:r>
            <a:r>
              <a:rPr lang="en-US" altLang="zh-CN" baseline="0" dirty="0" err="1"/>
              <a:t>Useage</a:t>
            </a:r>
            <a:r>
              <a:rPr lang="en-US" altLang="zh-CN" baseline="0" dirty="0"/>
              <a:t> of </a:t>
            </a:r>
            <a:r>
              <a:rPr lang="en-US" altLang="zh-CN" baseline="0" dirty="0" err="1"/>
              <a:t>Tetrode</a:t>
            </a:r>
            <a:r>
              <a:rPr lang="en-US" altLang="zh-CN" baseline="0" dirty="0"/>
              <a:t> Amplifier</a:t>
            </a:r>
            <a:r>
              <a:rPr lang="zh-CN" altLang="en-US" baseline="0" dirty="0"/>
              <a:t>（</a:t>
            </a:r>
            <a:r>
              <a:rPr lang="en-US" altLang="zh-CN" baseline="0" dirty="0"/>
              <a:t>288</a:t>
            </a:r>
            <a:r>
              <a:rPr lang="zh-CN" altLang="en-US" baseline="0" dirty="0"/>
              <a:t>）</a:t>
            </a:r>
            <a:endParaRPr lang="zh-CN" dirty="0"/>
          </a:p>
        </c:rich>
      </c:tx>
      <c:layout>
        <c:manualLayout>
          <c:xMode val="edge"/>
          <c:yMode val="edge"/>
          <c:x val="0.3100704647213216"/>
          <c:y val="2.1246347552102904E-2"/>
        </c:manualLayout>
      </c:layout>
      <c:overlay val="0"/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766929133858298E-2"/>
          <c:y val="0.24522221558888399"/>
          <c:w val="0.50709087540527997"/>
          <c:h val="0.704875429600754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6.3899212598425195E-2"/>
                  <c:y val="-1.6039152167010344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67-0B47-A6AE-B364E97908CC}"/>
                </c:ext>
              </c:extLst>
            </c:dLbl>
            <c:dLbl>
              <c:idx val="1"/>
              <c:layout>
                <c:manualLayout>
                  <c:x val="-2.5963625135093406E-2"/>
                  <c:y val="2.886057009136598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67-0B47-A6AE-B364E97908CC}"/>
                </c:ext>
              </c:extLst>
            </c:dLbl>
            <c:dLbl>
              <c:idx val="2"/>
              <c:layout>
                <c:manualLayout>
                  <c:x val="1.2947105141269106E-2"/>
                  <c:y val="-1.131443289483325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67-0B47-A6AE-B364E97908CC}"/>
                </c:ext>
              </c:extLst>
            </c:dLbl>
            <c:dLbl>
              <c:idx val="3"/>
              <c:layout>
                <c:manualLayout>
                  <c:x val="0.22910829087540535"/>
                  <c:y val="-1.569118049056645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67-0B47-A6AE-B364E97908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'trips tetrode'!$O$1:$O$4</c:f>
              <c:strCache>
                <c:ptCount val="4"/>
                <c:pt idx="0">
                  <c:v>Power Source Error</c:v>
                </c:pt>
                <c:pt idx="1">
                  <c:v>Cavity</c:v>
                </c:pt>
                <c:pt idx="2">
                  <c:v>Interrruption of Power Supply</c:v>
                </c:pt>
                <c:pt idx="3">
                  <c:v>Human Error</c:v>
                </c:pt>
              </c:strCache>
            </c:strRef>
          </c:cat>
          <c:val>
            <c:numRef>
              <c:f>'trips tetrode'!$P$1:$P$4</c:f>
              <c:numCache>
                <c:formatCode>General</c:formatCode>
                <c:ptCount val="4"/>
                <c:pt idx="0">
                  <c:v>256</c:v>
                </c:pt>
                <c:pt idx="1">
                  <c:v>26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44-B845-8DA6-3562343843A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306197313571098"/>
          <c:y val="0.37530737536265302"/>
          <c:w val="0.31870273274664201"/>
          <c:h val="0.430976311859253"/>
        </c:manualLayout>
      </c:layout>
      <c:overlay val="0"/>
      <c:txPr>
        <a:bodyPr/>
        <a:lstStyle/>
        <a:p>
          <a:pPr>
            <a:defRPr sz="1200" kern="0"/>
          </a:pPr>
          <a:endParaRPr lang="zh-CN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5217717364913E-2"/>
          <c:y val="6.25E-2"/>
          <c:w val="0.62945704786296697"/>
          <c:h val="0.9375"/>
        </c:manualLayout>
      </c:layout>
      <c:pie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zh-Hans" baseline="0"/>
                      <a:t>Vacuum</a:t>
                    </a:r>
                    <a:r>
                      <a:rPr lang="en-US" altLang="zh-CN" baseline="0"/>
                      <a:t>, </a:t>
                    </a:r>
                    <a:fld id="{E36FAA83-E9C4-0946-A30B-DC2948378026}" type="VALUE">
                      <a:rPr lang="en-US" altLang="zh-CN" baseline="0"/>
                      <a:pPr/>
                      <a:t>[值]</a:t>
                    </a:fld>
                    <a:r>
                      <a:rPr lang="en-US" altLang="zh-CN" baseline="0" dirty="0"/>
                      <a:t>, </a:t>
                    </a:r>
                    <a:fld id="{1C7C618A-79D2-3A4A-AC83-367D73B43B91}" type="PERCENTAGE">
                      <a:rPr lang="en-US" altLang="zh-CN" baseline="0"/>
                      <a:pPr/>
                      <a:t>[百分比]</a:t>
                    </a:fld>
                    <a:endParaRPr lang="en-US" altLang="zh-CN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DCB-B44C-8543-754791C3554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zh-Hans" baseline="0"/>
                      <a:t>cooling</a:t>
                    </a:r>
                    <a:r>
                      <a:rPr lang="en-US" altLang="zh-CN" baseline="0"/>
                      <a:t>, </a:t>
                    </a:r>
                    <a:fld id="{D42D6035-B0E7-6342-B4E2-7CCD287662D7}" type="VALUE">
                      <a:rPr lang="en-US" altLang="zh-CN" baseline="0"/>
                      <a:pPr/>
                      <a:t>[值]</a:t>
                    </a:fld>
                    <a:r>
                      <a:rPr lang="en-US" altLang="zh-CN" baseline="0" dirty="0"/>
                      <a:t>, </a:t>
                    </a:r>
                    <a:fld id="{948F7850-450E-8A46-AF68-C16C603CE358}" type="PERCENTAGE">
                      <a:rPr lang="en-US" altLang="zh-CN" baseline="0"/>
                      <a:pPr/>
                      <a:t>[百分比]</a:t>
                    </a:fld>
                    <a:endParaRPr lang="en-US" altLang="zh-CN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DCB-B44C-8543-754791C3554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zh-Hans"/>
                      <a:t>Acr</a:t>
                    </a:r>
                    <a:r>
                      <a:rPr lang="en-US" altLang="zh-CN" baseline="0"/>
                      <a:t>, </a:t>
                    </a:r>
                    <a:fld id="{208EE3CD-A5E7-7D4A-9E3A-C6E0B53B840A}" type="VALUE">
                      <a:rPr lang="en-US" altLang="zh-CN" baseline="0"/>
                      <a:pPr/>
                      <a:t>[值]</a:t>
                    </a:fld>
                    <a:r>
                      <a:rPr lang="en-US" altLang="zh-CN" baseline="0" dirty="0"/>
                      <a:t>, </a:t>
                    </a:r>
                    <a:fld id="{DDE9765B-AACE-C341-BA38-DC87B2624DA9}" type="PERCENTAGE">
                      <a:rPr lang="en-US" altLang="zh-CN" baseline="0"/>
                      <a:pPr/>
                      <a:t>[百分比]</a:t>
                    </a:fld>
                    <a:endParaRPr lang="en-US" altLang="zh-CN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DCB-B44C-8543-754791C3554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工作表1!$A$1:$A$3</c:f>
              <c:strCache>
                <c:ptCount val="3"/>
                <c:pt idx="0">
                  <c:v>真空保护</c:v>
                </c:pt>
                <c:pt idx="1">
                  <c:v>腔体水冷</c:v>
                </c:pt>
                <c:pt idx="2">
                  <c:v>打火</c:v>
                </c:pt>
              </c:strCache>
            </c:strRef>
          </c:cat>
          <c:val>
            <c:numRef>
              <c:f>工作表1!$E$1:$E$3</c:f>
              <c:numCache>
                <c:formatCode>General</c:formatCode>
                <c:ptCount val="3"/>
                <c:pt idx="0">
                  <c:v>30</c:v>
                </c:pt>
                <c:pt idx="1">
                  <c:v>36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19-C943-AD63-33E3260CC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338757655293101"/>
          <c:y val="0.35764909594633998"/>
          <c:w val="0.28328296392037439"/>
          <c:h val="0.31247922134733203"/>
        </c:manualLayout>
      </c:layout>
      <c:overlay val="0"/>
      <c:txPr>
        <a:bodyPr/>
        <a:lstStyle/>
        <a:p>
          <a:pPr>
            <a:defRPr sz="1400"/>
          </a:pPr>
          <a:endParaRPr lang="zh-CN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7C4B4-CD9D-4301-9DA5-6C31CB0EAD71}" type="datetimeFigureOut">
              <a:rPr lang="zh-CN" altLang="en-US" smtClean="0"/>
              <a:pPr/>
              <a:t>2019/4/15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BA043-0B8F-4C41-91E9-727ECABCFF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815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C658F-5661-4116-A148-DE30573B7B00}" type="datetimeFigureOut">
              <a:rPr lang="zh-CN" altLang="en-US" smtClean="0"/>
              <a:pPr/>
              <a:t>2019/4/15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C6F3E-2AC6-42A0-A248-193B04769C6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739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2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/>
            <a:fld id="{6B4A49C8-A212-4564-86BE-AD43CE7319C8}" type="slidenum">
              <a:rPr lang="en-US" altLang="zh-CN">
                <a:solidFill>
                  <a:prstClr val="black"/>
                </a:solidFill>
                <a:latin typeface="Arial" charset="0"/>
                <a:ea typeface="宋体" pitchFamily="2" charset="-122"/>
              </a:rPr>
              <a:pPr eaLnBrk="1" hangingPunct="1"/>
              <a:t>1</a:t>
            </a:fld>
            <a:endParaRPr lang="en-US" altLang="zh-CN">
              <a:solidFill>
                <a:prstClr val="black"/>
              </a:solidFill>
              <a:latin typeface="Arial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2A176CD-F52A-2D49-A916-04FBA79A7E31}" type="slidenum">
              <a:rPr kumimoji="1" lang="zh-CN" altLang="en-US" smtClean="0"/>
              <a:t>20</a:t>
            </a:fld>
            <a:endParaRPr kumimoji="1"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6551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2A176CD-F52A-2D49-A916-04FBA79A7E31}" type="slidenum">
              <a:rPr kumimoji="1" lang="zh-CN" altLang="en-US" smtClean="0"/>
              <a:t>23</a:t>
            </a:fld>
            <a:endParaRPr kumimoji="1" lang="zh-CN" altLang="en-US"/>
          </a:p>
        </p:txBody>
      </p:sp>
      <p:sp>
        <p:nvSpPr>
          <p:cNvPr id="5" name="页眉占位符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9732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 is the outline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61141-1E6A-43BD-B8C2-629AFDB01D1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544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 is the outline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61141-1E6A-43BD-B8C2-629AFDB01D1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22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397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162.5MHz</a:t>
            </a:r>
            <a:r>
              <a:rPr kumimoji="1" lang="zh-CN" altLang="en-US" dirty="0"/>
              <a:t> </a:t>
            </a:r>
            <a:r>
              <a:rPr kumimoji="1" lang="en-US" altLang="zh-CN" dirty="0"/>
              <a:t>ADS</a:t>
            </a:r>
            <a:r>
              <a:rPr kumimoji="1" lang="zh-CN" altLang="en-US" dirty="0"/>
              <a:t> </a:t>
            </a:r>
            <a:r>
              <a:rPr kumimoji="1" lang="en-US" altLang="zh-CN" dirty="0"/>
              <a:t>RFQ</a:t>
            </a:r>
            <a:r>
              <a:rPr kumimoji="1" lang="zh-CN" altLang="en-US" dirty="0"/>
              <a:t>从设计、加工到运行历时</a:t>
            </a:r>
            <a:r>
              <a:rPr kumimoji="1" lang="en-US" altLang="zh-CN" dirty="0"/>
              <a:t>3</a:t>
            </a:r>
            <a:r>
              <a:rPr kumimoji="1" lang="zh-CN" altLang="en-US" dirty="0"/>
              <a:t>年。</a:t>
            </a:r>
            <a:r>
              <a:rPr kumimoji="1" lang="en-US" altLang="zh-CN" dirty="0"/>
              <a:t>2014</a:t>
            </a:r>
            <a:r>
              <a:rPr kumimoji="1" lang="zh-CN" altLang="en-US" dirty="0"/>
              <a:t>年</a:t>
            </a:r>
            <a:r>
              <a:rPr kumimoji="1" lang="en-US" altLang="zh-CN" dirty="0"/>
              <a:t>6</a:t>
            </a:r>
            <a:r>
              <a:rPr kumimoji="1" lang="zh-CN" altLang="en-US" dirty="0"/>
              <a:t>月</a:t>
            </a:r>
            <a:r>
              <a:rPr kumimoji="1" lang="en-US" altLang="zh-CN" dirty="0"/>
              <a:t>30</a:t>
            </a:r>
            <a:r>
              <a:rPr kumimoji="1" lang="zh-CN" altLang="en-US" dirty="0"/>
              <a:t>日达到</a:t>
            </a:r>
            <a:r>
              <a:rPr kumimoji="1" lang="en-US" altLang="zh-CN" dirty="0"/>
              <a:t>10mA</a:t>
            </a:r>
            <a:r>
              <a:rPr kumimoji="1" lang="zh-CN" altLang="en-US" dirty="0"/>
              <a:t>连续束设计指标，</a:t>
            </a:r>
            <a:r>
              <a:rPr kumimoji="1" lang="en-US" altLang="zh-CN" dirty="0"/>
              <a:t>7</a:t>
            </a:r>
            <a:r>
              <a:rPr kumimoji="1" lang="zh-CN" altLang="en-US" dirty="0"/>
              <a:t>月通过中科院组织的专家测试，到目前已累计运行</a:t>
            </a:r>
            <a:r>
              <a:rPr kumimoji="1" lang="en-US" altLang="zh-CN" dirty="0"/>
              <a:t>900</a:t>
            </a:r>
            <a:r>
              <a:rPr kumimoji="1" lang="zh-CN" altLang="en-US" dirty="0"/>
              <a:t>小时以上，毫安级连续束约</a:t>
            </a:r>
            <a:r>
              <a:rPr kumimoji="1" lang="en-US" altLang="zh-CN" dirty="0"/>
              <a:t>46</a:t>
            </a:r>
            <a:r>
              <a:rPr kumimoji="1" lang="zh-CN" altLang="en-US" dirty="0"/>
              <a:t>小时，是国际上唯一稳定运行的连续波强流</a:t>
            </a:r>
            <a:r>
              <a:rPr kumimoji="1" lang="en-US" altLang="zh-CN" dirty="0"/>
              <a:t>RFQ</a:t>
            </a:r>
            <a:r>
              <a:rPr kumimoji="1" lang="zh-CN" altLang="en-US" dirty="0"/>
              <a:t>。陈佳洱院士评价其为“国内第一，国际先进”。除了组织项目实施和关键技术攻关以为，还在下面四个方面做出了创新性的贡献。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6FC6F3E-2AC6-42A0-A248-193B04769C6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433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 is the outline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61141-1E6A-43BD-B8C2-629AFDB01D1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07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A948B-4098-41B6-B063-5C5336483A4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201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9C8B-0752-4675-90B0-41EA8AFCAD7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277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4EC1F-242B-4AF8-9E12-0B714044C2A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19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This is the outline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61141-1E6A-43BD-B8C2-629AFDB01D1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45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4024" y="6454800"/>
            <a:ext cx="9144000" cy="40419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6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686978" y="1592796"/>
            <a:ext cx="7999760" cy="1476032"/>
          </a:xfrm>
        </p:spPr>
        <p:txBody>
          <a:bodyPr vert="horz" anchor="ctr" anchorCtr="0">
            <a:normAutofit/>
          </a:bodyPr>
          <a:lstStyle>
            <a:lvl1pPr algn="r">
              <a:defRPr sz="4000">
                <a:solidFill>
                  <a:srgbClr val="FE8637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700335" y="3429000"/>
            <a:ext cx="7986403" cy="1980220"/>
          </a:xfrm>
          <a:prstGeom prst="rect">
            <a:avLst/>
          </a:prstGeom>
        </p:spPr>
        <p:txBody>
          <a:bodyPr vert="horz" anchor="ctr" anchorCtr="0"/>
          <a:lstStyle>
            <a:lvl1pPr marL="0" indent="0" algn="r">
              <a:buNone/>
              <a:defRPr sz="2400" b="1">
                <a:solidFill>
                  <a:srgbClr val="7598D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 dirty="0"/>
          </a:p>
        </p:txBody>
      </p:sp>
      <p:sp>
        <p:nvSpPr>
          <p:cNvPr id="21" name="矩形 20"/>
          <p:cNvSpPr/>
          <p:nvPr/>
        </p:nvSpPr>
        <p:spPr>
          <a:xfrm>
            <a:off x="395535" y="1592796"/>
            <a:ext cx="8291203" cy="1476031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95536" y="3429000"/>
            <a:ext cx="8291202" cy="198022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6010" y="1592796"/>
            <a:ext cx="238126" cy="1476032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95536" y="3429000"/>
            <a:ext cx="228600" cy="198022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2" descr="核裂变副本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" y="6454800"/>
            <a:ext cx="781200" cy="403200"/>
          </a:xfrm>
          <a:prstGeom prst="rect">
            <a:avLst/>
          </a:prstGeom>
        </p:spPr>
      </p:pic>
    </p:spTree>
  </p:cSld>
  <p:clrMapOvr>
    <a:masterClrMapping/>
  </p:clrMapOvr>
  <p:transition advTm="114609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DD1ACD11-2F24-7D4B-A2D7-803F549B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16632"/>
            <a:ext cx="7468213" cy="720690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</p:cSld>
  <p:clrMapOvr>
    <a:masterClrMapping/>
  </p:clrMapOvr>
  <p:transition advTm="114609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468213" cy="720690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0065321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468213" cy="720690"/>
          </a:xfrm>
        </p:spPr>
        <p:txBody>
          <a:bodyPr/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124744"/>
            <a:ext cx="7886700" cy="523384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678739"/>
      </p:ext>
    </p:extLst>
  </p:cSld>
  <p:clrMapOvr>
    <a:masterClrMapping/>
  </p:clrMapOvr>
  <p:transition advTm="114609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defRPr/>
            </a:pPr>
            <a:fld id="{39BAACC9-F65D-4981-9EE3-44C441CEF858}" type="slidenum">
              <a:rPr lang="zh-CN" altLang="en-GB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defRPr/>
              </a:pPr>
              <a:t>‹#›</a:t>
            </a:fld>
            <a:endParaRPr lang="en-GB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7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5CD5B4-FA03-462F-B551-310666EB7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826EB-808D-49FF-A829-3D095D012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5DD91A-BBD9-4250-92DA-30B18F3BE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35368-FBBD-4EBE-B366-23905D71B20A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8CEF2-4579-48E1-B341-6F9CC54A7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127E88-335C-49FA-B2D6-9E04B50B1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7AB72-C4A6-4A75-AA57-E1D30A3CF8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1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780692" y="116632"/>
            <a:ext cx="7515105" cy="720690"/>
          </a:xfrm>
          <a:prstGeom prst="rect">
            <a:avLst/>
          </a:prstGeom>
        </p:spPr>
        <p:txBody>
          <a:bodyPr vert="horz" anchor="ctr" anchorCtr="0">
            <a:normAutofit/>
          </a:bodyPr>
          <a:lstStyle/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17" name="矩形 16"/>
          <p:cNvSpPr/>
          <p:nvPr/>
        </p:nvSpPr>
        <p:spPr>
          <a:xfrm>
            <a:off x="0" y="6453810"/>
            <a:ext cx="9144000" cy="40419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Yuan He, April 15-16, 2019, Heidelberg, Germany</a:t>
            </a:r>
            <a:endParaRPr lang="zh-CN" altLang="en-US" sz="16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53" y="873125"/>
            <a:ext cx="8858280" cy="36000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50000">
                <a:srgbClr val="0047A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428038" algn="l"/>
              </a:tabLst>
              <a:defRPr/>
            </a:pPr>
            <a:endParaRPr lang="zh-CN" altLang="en-US" sz="1600" b="1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19" name="图片 18" descr="核裂变副本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" y="6454800"/>
            <a:ext cx="781200" cy="40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8748713" y="6486628"/>
            <a:ext cx="4251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fld id="{6666605D-F742-46A5-9526-2ACEDBC5B4A2}" type="slidenum">
              <a:rPr lang="zh-CN" altLang="en-US" sz="1600" b="1" i="0" smtClean="0">
                <a:solidFill>
                  <a:schemeClr val="bg1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pPr/>
              <a:t>‹#›</a:t>
            </a:fld>
            <a:endParaRPr lang="zh-CN" altLang="en-US" sz="1600" b="1" i="0" dirty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3" descr="logo-cas.gif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939"/>
          <a:stretch/>
        </p:blipFill>
        <p:spPr>
          <a:xfrm>
            <a:off x="8295797" y="-1524"/>
            <a:ext cx="842766" cy="872716"/>
          </a:xfrm>
          <a:prstGeom prst="rect">
            <a:avLst/>
          </a:prstGeom>
        </p:spPr>
      </p:pic>
      <p:pic>
        <p:nvPicPr>
          <p:cNvPr id="9" name="图片 8"/>
          <p:cNvPicPr/>
          <p:nvPr userDrawn="1"/>
        </p:nvPicPr>
        <p:blipFill>
          <a:blip r:embed="rId10"/>
          <a:stretch>
            <a:fillRect/>
          </a:stretch>
        </p:blipFill>
        <p:spPr>
          <a:xfrm>
            <a:off x="35496" y="31114"/>
            <a:ext cx="902208" cy="8388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79" r:id="rId3"/>
    <p:sldLayoutId id="2147483681" r:id="rId4"/>
    <p:sldLayoutId id="2147483684" r:id="rId5"/>
    <p:sldLayoutId id="2147483685" r:id="rId6"/>
  </p:sldLayoutIdLst>
  <p:transition advTm="114609">
    <p:diamond/>
  </p:transition>
  <p:hf sldNum="0" hdr="0" dt="0"/>
  <p:txStyles>
    <p:titleStyle>
      <a:lvl1pPr algn="l" rtl="0" eaLnBrk="1" latinLnBrk="0" hangingPunct="1">
        <a:spcBef>
          <a:spcPct val="0"/>
        </a:spcBef>
        <a:buNone/>
        <a:defRPr kumimoji="0" sz="3600" b="1" kern="1200" cap="none" spc="0">
          <a:ln w="3175" cmpd="sng">
            <a:solidFill>
              <a:schemeClr val="accent1">
                <a:shade val="88000"/>
                <a:satMod val="110000"/>
              </a:schemeClr>
            </a:solidFill>
            <a:prstDash val="solid"/>
          </a:ln>
          <a:solidFill>
            <a:srgbClr val="FF6600"/>
          </a:solidFill>
          <a:effectLst/>
          <a:latin typeface="Times New Roman" pitchFamily="18" charset="0"/>
          <a:ea typeface="黑体" pitchFamily="49" charset="-122"/>
          <a:cs typeface="Times New Roman" pitchFamily="18" charset="0"/>
        </a:defRPr>
      </a:lvl1pPr>
    </p:titleStyle>
    <p:bodyStyle>
      <a:lvl1pPr marL="274320" indent="-274320" algn="just" rtl="0" eaLnBrk="1" latinLnBrk="0" hangingPunct="1">
        <a:spcBef>
          <a:spcPts val="1200"/>
        </a:spcBef>
        <a:buClr>
          <a:srgbClr val="0047A0"/>
        </a:buClr>
        <a:buSzPct val="100000"/>
        <a:buFont typeface="Wingdings 3"/>
        <a:buChar char=""/>
        <a:defRPr kumimoji="0" sz="26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1pPr>
      <a:lvl2pPr marL="548640" indent="-274320" algn="just" rtl="0" eaLnBrk="1" latinLnBrk="0" hangingPunct="1">
        <a:spcBef>
          <a:spcPts val="500"/>
        </a:spcBef>
        <a:buClr>
          <a:schemeClr val="accent2"/>
        </a:buClr>
        <a:buSzPct val="90000"/>
        <a:buFont typeface="Wingdings 3"/>
        <a:buChar char=""/>
        <a:defRPr kumimoji="0" sz="2300" kern="1200">
          <a:solidFill>
            <a:schemeClr val="tx2"/>
          </a:solidFill>
          <a:latin typeface="黑体" pitchFamily="49" charset="-122"/>
          <a:ea typeface="黑体" pitchFamily="49" charset="-122"/>
          <a:cs typeface="+mn-cs"/>
        </a:defRPr>
      </a:lvl2pPr>
      <a:lvl3pPr marL="822960" indent="-228600" algn="just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80000"/>
        <a:buFont typeface="Wingdings 3"/>
        <a:buChar char=""/>
        <a:defRPr kumimoji="0" sz="20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黑体" pitchFamily="49" charset="-122"/>
          <a:ea typeface="黑体" pitchFamily="49" charset="-122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em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8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emf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612728"/>
            <a:ext cx="8064896" cy="1456232"/>
          </a:xfrm>
        </p:spPr>
        <p:txBody>
          <a:bodyPr>
            <a:normAutofit/>
          </a:bodyPr>
          <a:lstStyle/>
          <a:p>
            <a:r>
              <a:rPr lang="en-US" altLang="zh-CN" dirty="0"/>
              <a:t>    the RFQs in IMP</a:t>
            </a:r>
            <a:endParaRPr lang="en-US" altLang="zh-CN" sz="7200" dirty="0"/>
          </a:p>
        </p:txBody>
      </p:sp>
      <p:sp>
        <p:nvSpPr>
          <p:cNvPr id="16387" name="副标题 4"/>
          <p:cNvSpPr>
            <a:spLocks noGrp="1"/>
          </p:cNvSpPr>
          <p:nvPr>
            <p:ph type="subTitle" idx="1"/>
          </p:nvPr>
        </p:nvSpPr>
        <p:spPr>
          <a:xfrm>
            <a:off x="611560" y="3501008"/>
            <a:ext cx="8064896" cy="1872208"/>
          </a:xfrm>
        </p:spPr>
        <p:txBody>
          <a:bodyPr anchor="ctr">
            <a:noAutofit/>
          </a:bodyPr>
          <a:lstStyle/>
          <a:p>
            <a:pPr algn="r"/>
            <a:r>
              <a:rPr kumimoji="1" lang="en-US" altLang="zh-CN" sz="3200" dirty="0"/>
              <a:t>Yuan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He</a:t>
            </a:r>
          </a:p>
          <a:p>
            <a:pPr algn="r"/>
            <a:r>
              <a:rPr kumimoji="1" lang="en-US" altLang="zh-CN" sz="3200" dirty="0"/>
              <a:t>On behalf of </a:t>
            </a:r>
            <a:r>
              <a:rPr kumimoji="1" lang="en-US" altLang="zh-CN" sz="3200" dirty="0" err="1"/>
              <a:t>Linac</a:t>
            </a:r>
            <a:r>
              <a:rPr kumimoji="1" lang="en-US" altLang="zh-CN" sz="3200" dirty="0"/>
              <a:t> Center</a:t>
            </a:r>
          </a:p>
          <a:p>
            <a:pPr algn="r"/>
            <a:r>
              <a:rPr kumimoji="1" lang="en-US" altLang="zh-CN" sz="3200" dirty="0"/>
              <a:t>Institute of Modern Physics, CAS</a:t>
            </a:r>
            <a:endParaRPr kumimoji="1"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785DB5F-8B7C-8642-AAA7-1087FF077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67082"/>
            <a:ext cx="9144000" cy="129091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DD0E31-BD04-45C8-8F46-C3C097BA32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"/>
          <a:stretch/>
        </p:blipFill>
        <p:spPr>
          <a:xfrm>
            <a:off x="0" y="29336"/>
            <a:ext cx="9117802" cy="148645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7949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017"/>
    </mc:Choice>
    <mc:Fallback xmlns="">
      <p:transition advTm="210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four_module_assy_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63" y="2843759"/>
            <a:ext cx="73485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099" name="Straight Connector 5"/>
          <p:cNvCxnSpPr>
            <a:cxnSpLocks noChangeShapeType="1"/>
          </p:cNvCxnSpPr>
          <p:nvPr/>
        </p:nvCxnSpPr>
        <p:spPr bwMode="auto">
          <a:xfrm flipH="1">
            <a:off x="700024" y="2091284"/>
            <a:ext cx="9526" cy="95312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1" name="AutoShape 5"/>
          <p:cNvCxnSpPr>
            <a:cxnSpLocks noChangeShapeType="1"/>
          </p:cNvCxnSpPr>
          <p:nvPr/>
        </p:nvCxnSpPr>
        <p:spPr bwMode="auto">
          <a:xfrm flipH="1">
            <a:off x="3893845" y="2091284"/>
            <a:ext cx="11112" cy="963021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3" name="AutoShape 7"/>
          <p:cNvCxnSpPr>
            <a:cxnSpLocks noChangeShapeType="1"/>
          </p:cNvCxnSpPr>
          <p:nvPr/>
        </p:nvCxnSpPr>
        <p:spPr bwMode="auto">
          <a:xfrm flipH="1">
            <a:off x="4314588" y="2091284"/>
            <a:ext cx="7938" cy="975721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1" name="AutoShape 15"/>
          <p:cNvCxnSpPr>
            <a:cxnSpLocks noChangeShapeType="1"/>
          </p:cNvCxnSpPr>
          <p:nvPr/>
        </p:nvCxnSpPr>
        <p:spPr bwMode="auto">
          <a:xfrm flipV="1">
            <a:off x="699106" y="3972544"/>
            <a:ext cx="5432" cy="792091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9" name="Line 23"/>
          <p:cNvSpPr>
            <a:spLocks noChangeShapeType="1"/>
          </p:cNvSpPr>
          <p:nvPr/>
        </p:nvSpPr>
        <p:spPr bwMode="auto">
          <a:xfrm flipH="1">
            <a:off x="2114718" y="1805534"/>
            <a:ext cx="297779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4120" name="AutoShape 24"/>
          <p:cNvCxnSpPr>
            <a:cxnSpLocks noChangeShapeType="1"/>
          </p:cNvCxnSpPr>
          <p:nvPr/>
        </p:nvCxnSpPr>
        <p:spPr bwMode="auto">
          <a:xfrm flipH="1">
            <a:off x="2119993" y="1785294"/>
            <a:ext cx="5556" cy="1294411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22" name="AutoShape 26"/>
          <p:cNvCxnSpPr>
            <a:cxnSpLocks noChangeShapeType="1"/>
          </p:cNvCxnSpPr>
          <p:nvPr/>
        </p:nvCxnSpPr>
        <p:spPr bwMode="auto">
          <a:xfrm>
            <a:off x="2474824" y="1805534"/>
            <a:ext cx="0" cy="129143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24" name="AutoShape 28"/>
          <p:cNvCxnSpPr>
            <a:cxnSpLocks noChangeShapeType="1"/>
          </p:cNvCxnSpPr>
          <p:nvPr/>
        </p:nvCxnSpPr>
        <p:spPr bwMode="auto">
          <a:xfrm>
            <a:off x="5757674" y="1805534"/>
            <a:ext cx="0" cy="1261471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26" name="AutoShape 30"/>
          <p:cNvCxnSpPr>
            <a:cxnSpLocks noChangeShapeType="1"/>
          </p:cNvCxnSpPr>
          <p:nvPr/>
        </p:nvCxnSpPr>
        <p:spPr bwMode="auto">
          <a:xfrm flipH="1">
            <a:off x="6103701" y="1805534"/>
            <a:ext cx="3175" cy="1274171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36" name="Rectangle 60"/>
          <p:cNvSpPr>
            <a:spLocks noChangeArrowheads="1"/>
          </p:cNvSpPr>
          <p:nvPr/>
        </p:nvSpPr>
        <p:spPr bwMode="auto">
          <a:xfrm rot="16200000">
            <a:off x="3951993" y="337753"/>
            <a:ext cx="514350" cy="2047154"/>
          </a:xfrm>
          <a:prstGeom prst="rect">
            <a:avLst/>
          </a:prstGeom>
          <a:solidFill>
            <a:srgbClr val="CE1CC6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CE1CC6"/>
            </a:extrusionClr>
            <a:contourClr>
              <a:srgbClr val="CE1CC6"/>
            </a:contourClr>
          </a:sp3d>
          <a:extLst/>
        </p:spPr>
        <p:txBody>
          <a:bodyPr vert="eaVert" wrap="none" anchor="ctr">
            <a:flatTx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Chiller 1 (for vanes)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4156" name="Line 88"/>
          <p:cNvSpPr>
            <a:spLocks noChangeShapeType="1"/>
          </p:cNvSpPr>
          <p:nvPr/>
        </p:nvSpPr>
        <p:spPr bwMode="auto">
          <a:xfrm flipH="1">
            <a:off x="2134802" y="3974058"/>
            <a:ext cx="0" cy="1101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57" name="Line 89"/>
          <p:cNvSpPr>
            <a:spLocks noChangeShapeType="1"/>
          </p:cNvSpPr>
          <p:nvPr/>
        </p:nvSpPr>
        <p:spPr bwMode="auto">
          <a:xfrm flipH="1">
            <a:off x="2471648" y="3986757"/>
            <a:ext cx="3175" cy="109229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30392" y="2844354"/>
            <a:ext cx="112723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000" b="1" dirty="0"/>
              <a:t>Vane: 4 Channels </a:t>
            </a:r>
          </a:p>
          <a:p>
            <a:pPr>
              <a:defRPr/>
            </a:pPr>
            <a:r>
              <a:rPr lang="en-US" altLang="zh-CN" sz="1000" b="1" dirty="0"/>
              <a:t>          in Parallel</a:t>
            </a:r>
            <a:endParaRPr lang="zh-CN" altLang="en-US" sz="1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8629" y="3348410"/>
            <a:ext cx="970137" cy="1015663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000" b="1" dirty="0"/>
              <a:t>Wall</a:t>
            </a:r>
            <a:r>
              <a:rPr lang="zh-CN" altLang="en-US" sz="1000" b="1" dirty="0"/>
              <a:t>：</a:t>
            </a:r>
            <a:endParaRPr lang="en-US" altLang="zh-CN" sz="1000" b="1" dirty="0"/>
          </a:p>
          <a:p>
            <a:pPr>
              <a:defRPr/>
            </a:pPr>
            <a:r>
              <a:rPr lang="en-US" altLang="zh-CN" sz="1000" b="1" dirty="0"/>
              <a:t>    8 Channels</a:t>
            </a:r>
          </a:p>
          <a:p>
            <a:pPr>
              <a:defRPr/>
            </a:pPr>
            <a:r>
              <a:rPr lang="en-US" altLang="zh-CN" sz="1000" b="1" dirty="0"/>
              <a:t>    in Parallel</a:t>
            </a:r>
          </a:p>
          <a:p>
            <a:pPr>
              <a:defRPr/>
            </a:pPr>
            <a:r>
              <a:rPr lang="en-US" altLang="zh-CN" sz="1000" b="1" dirty="0"/>
              <a:t>Pi-mode rod</a:t>
            </a:r>
            <a:r>
              <a:rPr lang="zh-CN" altLang="en-US" sz="1000" b="1" dirty="0"/>
              <a:t>：</a:t>
            </a:r>
            <a:endParaRPr lang="en-US" altLang="zh-CN" sz="1000" b="1" dirty="0"/>
          </a:p>
          <a:p>
            <a:pPr>
              <a:defRPr/>
            </a:pPr>
            <a:r>
              <a:rPr lang="en-US" altLang="zh-CN" sz="1000" b="1" dirty="0"/>
              <a:t>     8Channels </a:t>
            </a:r>
          </a:p>
          <a:p>
            <a:pPr>
              <a:defRPr/>
            </a:pPr>
            <a:r>
              <a:rPr lang="en-US" altLang="zh-CN" sz="1000" b="1" dirty="0"/>
              <a:t>     in parallel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620114" y="2844354"/>
            <a:ext cx="112723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000" b="1" dirty="0"/>
              <a:t>Vane: 4 Channels </a:t>
            </a:r>
          </a:p>
          <a:p>
            <a:pPr>
              <a:defRPr/>
            </a:pPr>
            <a:r>
              <a:rPr lang="en-US" altLang="zh-CN" sz="1000" b="1" dirty="0"/>
              <a:t>          in Parallel</a:t>
            </a:r>
            <a:endParaRPr lang="zh-CN" altLang="en-US" sz="10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4444440" y="2844354"/>
            <a:ext cx="112723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000" b="1" dirty="0"/>
              <a:t>Vane: 4 Channels </a:t>
            </a:r>
          </a:p>
          <a:p>
            <a:pPr>
              <a:defRPr/>
            </a:pPr>
            <a:r>
              <a:rPr lang="en-US" altLang="zh-CN" sz="1000" b="1" dirty="0"/>
              <a:t>          in Parallel</a:t>
            </a:r>
            <a:endParaRPr lang="zh-CN" altLang="en-US" sz="10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6244640" y="2844354"/>
            <a:ext cx="112723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000" b="1" dirty="0"/>
              <a:t>Vane: 4 Channels </a:t>
            </a:r>
          </a:p>
          <a:p>
            <a:pPr>
              <a:defRPr/>
            </a:pPr>
            <a:r>
              <a:rPr lang="en-US" altLang="zh-CN" sz="1000" b="1" dirty="0"/>
              <a:t>          in Parallel</a:t>
            </a:r>
            <a:endParaRPr lang="zh-CN" altLang="en-US" sz="10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2718829" y="3348410"/>
            <a:ext cx="970137" cy="1015663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000" b="1" dirty="0"/>
              <a:t>Wall</a:t>
            </a:r>
            <a:r>
              <a:rPr lang="zh-CN" altLang="en-US" sz="1000" b="1" dirty="0"/>
              <a:t>：</a:t>
            </a:r>
            <a:endParaRPr lang="en-US" altLang="zh-CN" sz="1000" b="1" dirty="0"/>
          </a:p>
          <a:p>
            <a:pPr>
              <a:defRPr/>
            </a:pPr>
            <a:r>
              <a:rPr lang="en-US" altLang="zh-CN" sz="1000" b="1" dirty="0"/>
              <a:t>    8Channels</a:t>
            </a:r>
          </a:p>
          <a:p>
            <a:pPr>
              <a:defRPr/>
            </a:pPr>
            <a:r>
              <a:rPr lang="en-US" altLang="zh-CN" sz="1000" b="1" dirty="0"/>
              <a:t>    in Parallel</a:t>
            </a:r>
          </a:p>
          <a:p>
            <a:pPr>
              <a:defRPr/>
            </a:pPr>
            <a:r>
              <a:rPr lang="en-US" altLang="zh-CN" sz="1000" b="1" dirty="0"/>
              <a:t>Pi-mode rod</a:t>
            </a:r>
            <a:r>
              <a:rPr lang="zh-CN" altLang="en-US" sz="1000" b="1" dirty="0"/>
              <a:t>：</a:t>
            </a:r>
            <a:endParaRPr lang="en-US" altLang="zh-CN" sz="1000" b="1" dirty="0"/>
          </a:p>
          <a:p>
            <a:pPr>
              <a:defRPr/>
            </a:pPr>
            <a:r>
              <a:rPr lang="en-US" altLang="zh-CN" sz="1000" b="1" dirty="0"/>
              <a:t>     8Channels </a:t>
            </a:r>
          </a:p>
          <a:p>
            <a:pPr>
              <a:defRPr/>
            </a:pPr>
            <a:r>
              <a:rPr lang="en-US" altLang="zh-CN" sz="1000" b="1" dirty="0"/>
              <a:t>     in parallel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516448" y="3348410"/>
            <a:ext cx="970137" cy="1015663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000" b="1" dirty="0"/>
              <a:t>Wall</a:t>
            </a:r>
            <a:r>
              <a:rPr lang="zh-CN" altLang="en-US" sz="1000" b="1" dirty="0"/>
              <a:t>：</a:t>
            </a:r>
            <a:endParaRPr lang="en-US" altLang="zh-CN" sz="1000" b="1" dirty="0"/>
          </a:p>
          <a:p>
            <a:pPr>
              <a:defRPr/>
            </a:pPr>
            <a:r>
              <a:rPr lang="en-US" altLang="zh-CN" sz="1000" b="1" dirty="0"/>
              <a:t>    8 Channels</a:t>
            </a:r>
          </a:p>
          <a:p>
            <a:pPr>
              <a:defRPr/>
            </a:pPr>
            <a:r>
              <a:rPr lang="en-US" altLang="zh-CN" sz="1000" b="1" dirty="0"/>
              <a:t>    in Parallel</a:t>
            </a:r>
          </a:p>
          <a:p>
            <a:pPr>
              <a:defRPr/>
            </a:pPr>
            <a:r>
              <a:rPr lang="en-US" altLang="zh-CN" sz="1000" b="1" dirty="0"/>
              <a:t>Pi-mode rod</a:t>
            </a:r>
            <a:r>
              <a:rPr lang="zh-CN" altLang="en-US" sz="1000" b="1" dirty="0"/>
              <a:t>：</a:t>
            </a:r>
            <a:endParaRPr lang="en-US" altLang="zh-CN" sz="1000" b="1" dirty="0"/>
          </a:p>
          <a:p>
            <a:pPr>
              <a:defRPr/>
            </a:pPr>
            <a:r>
              <a:rPr lang="en-US" altLang="zh-CN" sz="1000" b="1" dirty="0"/>
              <a:t>     8Channels </a:t>
            </a:r>
          </a:p>
          <a:p>
            <a:pPr>
              <a:defRPr/>
            </a:pPr>
            <a:r>
              <a:rPr lang="en-US" altLang="zh-CN" sz="1000" b="1" dirty="0"/>
              <a:t>     in parallel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44640" y="3348410"/>
            <a:ext cx="970137" cy="1015663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000" b="1" dirty="0"/>
              <a:t>Wall</a:t>
            </a:r>
            <a:r>
              <a:rPr lang="zh-CN" altLang="en-US" sz="1000" b="1" dirty="0"/>
              <a:t>：</a:t>
            </a:r>
            <a:endParaRPr lang="en-US" altLang="zh-CN" sz="1000" b="1" dirty="0"/>
          </a:p>
          <a:p>
            <a:pPr>
              <a:defRPr/>
            </a:pPr>
            <a:r>
              <a:rPr lang="en-US" altLang="zh-CN" sz="1000" b="1" dirty="0"/>
              <a:t>    8 Channels</a:t>
            </a:r>
          </a:p>
          <a:p>
            <a:pPr>
              <a:defRPr/>
            </a:pPr>
            <a:r>
              <a:rPr lang="en-US" altLang="zh-CN" sz="1000" b="1" dirty="0"/>
              <a:t>    in Parallel</a:t>
            </a:r>
          </a:p>
          <a:p>
            <a:pPr>
              <a:defRPr/>
            </a:pPr>
            <a:r>
              <a:rPr lang="en-US" altLang="zh-CN" sz="1000" b="1" dirty="0"/>
              <a:t>Pi-mode rod</a:t>
            </a:r>
            <a:r>
              <a:rPr lang="zh-CN" altLang="en-US" sz="1000" b="1" dirty="0"/>
              <a:t>：</a:t>
            </a:r>
            <a:endParaRPr lang="en-US" altLang="zh-CN" sz="1000" b="1" dirty="0"/>
          </a:p>
          <a:p>
            <a:pPr>
              <a:defRPr/>
            </a:pPr>
            <a:r>
              <a:rPr lang="en-US" altLang="zh-CN" sz="1000" b="1" dirty="0"/>
              <a:t>     8Channels </a:t>
            </a:r>
          </a:p>
          <a:p>
            <a:pPr>
              <a:defRPr/>
            </a:pPr>
            <a:r>
              <a:rPr lang="en-US" altLang="zh-CN" sz="1000" b="1" dirty="0"/>
              <a:t>     in parallel</a:t>
            </a: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2114718" y="3096966"/>
            <a:ext cx="117070" cy="1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129101" y="3054305"/>
            <a:ext cx="144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/>
          <p:cNvCxnSpPr/>
          <p:nvPr/>
        </p:nvCxnSpPr>
        <p:spPr>
          <a:xfrm>
            <a:off x="5572504" y="3054305"/>
            <a:ext cx="185170" cy="28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/>
          <p:cNvCxnSpPr/>
          <p:nvPr/>
        </p:nvCxnSpPr>
        <p:spPr>
          <a:xfrm>
            <a:off x="2474824" y="3079037"/>
            <a:ext cx="144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>
            <a:off x="1984136" y="3079705"/>
            <a:ext cx="144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>
            <a:off x="696850" y="3067005"/>
            <a:ext cx="144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>
            <a:off x="7384582" y="3094584"/>
            <a:ext cx="14401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>
            <a:off x="4325824" y="3057109"/>
            <a:ext cx="144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/>
          <p:cNvCxnSpPr/>
          <p:nvPr/>
        </p:nvCxnSpPr>
        <p:spPr>
          <a:xfrm>
            <a:off x="3748240" y="3054305"/>
            <a:ext cx="144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AutoShape 7"/>
          <p:cNvCxnSpPr>
            <a:cxnSpLocks noChangeShapeType="1"/>
          </p:cNvCxnSpPr>
          <p:nvPr/>
        </p:nvCxnSpPr>
        <p:spPr bwMode="auto">
          <a:xfrm>
            <a:off x="7529517" y="2091284"/>
            <a:ext cx="1" cy="975721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直接箭头连接符 29"/>
          <p:cNvCxnSpPr/>
          <p:nvPr/>
        </p:nvCxnSpPr>
        <p:spPr>
          <a:xfrm>
            <a:off x="326788" y="2091284"/>
            <a:ext cx="291811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箭头连接符 115"/>
          <p:cNvCxnSpPr/>
          <p:nvPr/>
        </p:nvCxnSpPr>
        <p:spPr>
          <a:xfrm>
            <a:off x="3185591" y="2091284"/>
            <a:ext cx="1906921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箭头连接符 116"/>
          <p:cNvCxnSpPr/>
          <p:nvPr/>
        </p:nvCxnSpPr>
        <p:spPr>
          <a:xfrm>
            <a:off x="5001516" y="2091284"/>
            <a:ext cx="2527082" cy="0"/>
          </a:xfrm>
          <a:prstGeom prst="straightConnector1">
            <a:avLst/>
          </a:prstGeom>
          <a:ln w="38100">
            <a:solidFill>
              <a:srgbClr val="0070C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5"/>
          <p:cNvCxnSpPr>
            <a:cxnSpLocks noChangeShapeType="1"/>
          </p:cNvCxnSpPr>
          <p:nvPr/>
        </p:nvCxnSpPr>
        <p:spPr bwMode="auto">
          <a:xfrm>
            <a:off x="7528598" y="2350445"/>
            <a:ext cx="0" cy="363703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lg" len="lg"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1" name="Straight Connector 5"/>
          <p:cNvCxnSpPr>
            <a:cxnSpLocks noChangeShapeType="1"/>
          </p:cNvCxnSpPr>
          <p:nvPr/>
        </p:nvCxnSpPr>
        <p:spPr bwMode="auto">
          <a:xfrm>
            <a:off x="4329670" y="2325046"/>
            <a:ext cx="0" cy="36370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lg" len="lg"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Straight Connector 5"/>
          <p:cNvCxnSpPr>
            <a:cxnSpLocks noChangeShapeType="1"/>
          </p:cNvCxnSpPr>
          <p:nvPr/>
        </p:nvCxnSpPr>
        <p:spPr bwMode="auto">
          <a:xfrm>
            <a:off x="3908803" y="2325046"/>
            <a:ext cx="0" cy="36370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lg" len="lg"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" name="Straight Connector 5"/>
          <p:cNvCxnSpPr>
            <a:cxnSpLocks noChangeShapeType="1"/>
          </p:cNvCxnSpPr>
          <p:nvPr/>
        </p:nvCxnSpPr>
        <p:spPr bwMode="auto">
          <a:xfrm>
            <a:off x="716570" y="2350446"/>
            <a:ext cx="0" cy="363703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lg" len="lg"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直接箭头连接符 63"/>
          <p:cNvCxnSpPr/>
          <p:nvPr/>
        </p:nvCxnSpPr>
        <p:spPr>
          <a:xfrm flipV="1">
            <a:off x="2110071" y="2288730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箭头连接符 130"/>
          <p:cNvCxnSpPr/>
          <p:nvPr/>
        </p:nvCxnSpPr>
        <p:spPr>
          <a:xfrm flipV="1">
            <a:off x="2474824" y="2267571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 flipV="1">
            <a:off x="6106876" y="2289353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箭头连接符 133"/>
          <p:cNvCxnSpPr/>
          <p:nvPr/>
        </p:nvCxnSpPr>
        <p:spPr>
          <a:xfrm flipV="1">
            <a:off x="5765984" y="2267571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Line 23"/>
          <p:cNvSpPr>
            <a:spLocks noChangeShapeType="1"/>
          </p:cNvSpPr>
          <p:nvPr/>
        </p:nvSpPr>
        <p:spPr bwMode="auto">
          <a:xfrm flipH="1">
            <a:off x="5008056" y="1805534"/>
            <a:ext cx="268314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36" name="直接箭头连接符 135"/>
          <p:cNvCxnSpPr/>
          <p:nvPr/>
        </p:nvCxnSpPr>
        <p:spPr>
          <a:xfrm>
            <a:off x="266669" y="4767809"/>
            <a:ext cx="291811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箭头连接符 136"/>
          <p:cNvCxnSpPr/>
          <p:nvPr/>
        </p:nvCxnSpPr>
        <p:spPr>
          <a:xfrm>
            <a:off x="3125472" y="4767809"/>
            <a:ext cx="1876044" cy="151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箭头连接符 137"/>
          <p:cNvCxnSpPr/>
          <p:nvPr/>
        </p:nvCxnSpPr>
        <p:spPr>
          <a:xfrm>
            <a:off x="4876488" y="4764635"/>
            <a:ext cx="2674480" cy="4687"/>
          </a:xfrm>
          <a:prstGeom prst="straightConnector1">
            <a:avLst/>
          </a:prstGeom>
          <a:ln w="38100">
            <a:solidFill>
              <a:schemeClr val="accent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AutoShape 15"/>
          <p:cNvCxnSpPr>
            <a:cxnSpLocks noChangeShapeType="1"/>
          </p:cNvCxnSpPr>
          <p:nvPr/>
        </p:nvCxnSpPr>
        <p:spPr bwMode="auto">
          <a:xfrm flipH="1" flipV="1">
            <a:off x="7549380" y="3986762"/>
            <a:ext cx="1588" cy="773035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" name="AutoShape 15"/>
          <p:cNvCxnSpPr>
            <a:cxnSpLocks noChangeShapeType="1"/>
          </p:cNvCxnSpPr>
          <p:nvPr/>
        </p:nvCxnSpPr>
        <p:spPr bwMode="auto">
          <a:xfrm flipV="1">
            <a:off x="4302556" y="3986761"/>
            <a:ext cx="11236" cy="777874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" name="AutoShape 15"/>
          <p:cNvCxnSpPr>
            <a:cxnSpLocks noChangeShapeType="1"/>
          </p:cNvCxnSpPr>
          <p:nvPr/>
        </p:nvCxnSpPr>
        <p:spPr bwMode="auto">
          <a:xfrm flipH="1" flipV="1">
            <a:off x="3906834" y="3986761"/>
            <a:ext cx="5294" cy="782562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7" name="直接连接符 146"/>
          <p:cNvCxnSpPr/>
          <p:nvPr/>
        </p:nvCxnSpPr>
        <p:spPr>
          <a:xfrm>
            <a:off x="696850" y="3972542"/>
            <a:ext cx="211045" cy="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连接符 148"/>
          <p:cNvCxnSpPr/>
          <p:nvPr/>
        </p:nvCxnSpPr>
        <p:spPr>
          <a:xfrm>
            <a:off x="7214777" y="3986762"/>
            <a:ext cx="35339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4305403" y="3983675"/>
            <a:ext cx="211045" cy="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0"/>
          <p:cNvCxnSpPr/>
          <p:nvPr/>
        </p:nvCxnSpPr>
        <p:spPr>
          <a:xfrm>
            <a:off x="3700296" y="3972543"/>
            <a:ext cx="211045" cy="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5"/>
          <p:cNvCxnSpPr>
            <a:cxnSpLocks noChangeShapeType="1"/>
          </p:cNvCxnSpPr>
          <p:nvPr/>
        </p:nvCxnSpPr>
        <p:spPr bwMode="auto">
          <a:xfrm flipV="1">
            <a:off x="7546404" y="4209803"/>
            <a:ext cx="0" cy="36004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lg" len="lg"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6" name="Straight Connector 5"/>
          <p:cNvCxnSpPr>
            <a:cxnSpLocks noChangeShapeType="1"/>
          </p:cNvCxnSpPr>
          <p:nvPr/>
        </p:nvCxnSpPr>
        <p:spPr bwMode="auto">
          <a:xfrm flipV="1">
            <a:off x="4302556" y="4152493"/>
            <a:ext cx="0" cy="36004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lg" len="lg"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7" name="Straight Connector 5"/>
          <p:cNvCxnSpPr>
            <a:cxnSpLocks noChangeShapeType="1"/>
          </p:cNvCxnSpPr>
          <p:nvPr/>
        </p:nvCxnSpPr>
        <p:spPr bwMode="auto">
          <a:xfrm flipV="1">
            <a:off x="3911208" y="4184053"/>
            <a:ext cx="0" cy="36004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lg" len="lg"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8" name="Straight Connector 5"/>
          <p:cNvCxnSpPr>
            <a:cxnSpLocks noChangeShapeType="1"/>
          </p:cNvCxnSpPr>
          <p:nvPr/>
        </p:nvCxnSpPr>
        <p:spPr bwMode="auto">
          <a:xfrm flipV="1">
            <a:off x="699106" y="4209803"/>
            <a:ext cx="0" cy="36004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lg" len="lg"/>
          </a:ln>
          <a:effectLst>
            <a:outerShdw dist="230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9" name="Line 23"/>
          <p:cNvSpPr>
            <a:spLocks noChangeShapeType="1"/>
          </p:cNvSpPr>
          <p:nvPr/>
        </p:nvSpPr>
        <p:spPr bwMode="auto">
          <a:xfrm flipH="1" flipV="1">
            <a:off x="2134802" y="5081143"/>
            <a:ext cx="2866714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0" name="Line 23"/>
          <p:cNvSpPr>
            <a:spLocks noChangeShapeType="1"/>
          </p:cNvSpPr>
          <p:nvPr/>
        </p:nvSpPr>
        <p:spPr bwMode="auto">
          <a:xfrm flipH="1">
            <a:off x="4876487" y="5079054"/>
            <a:ext cx="2785381" cy="20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61" name="直接连接符 160"/>
          <p:cNvCxnSpPr/>
          <p:nvPr/>
        </p:nvCxnSpPr>
        <p:spPr>
          <a:xfrm flipV="1">
            <a:off x="1888248" y="3986758"/>
            <a:ext cx="23385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连接符 162"/>
          <p:cNvCxnSpPr/>
          <p:nvPr/>
        </p:nvCxnSpPr>
        <p:spPr>
          <a:xfrm flipV="1">
            <a:off x="2474824" y="3986760"/>
            <a:ext cx="23385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/>
          <p:cNvCxnSpPr/>
          <p:nvPr/>
        </p:nvCxnSpPr>
        <p:spPr>
          <a:xfrm flipV="1">
            <a:off x="5489226" y="3986758"/>
            <a:ext cx="23385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连接符 164"/>
          <p:cNvCxnSpPr/>
          <p:nvPr/>
        </p:nvCxnSpPr>
        <p:spPr>
          <a:xfrm flipV="1">
            <a:off x="6070094" y="3986759"/>
            <a:ext cx="23385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Line 89"/>
          <p:cNvSpPr>
            <a:spLocks noChangeShapeType="1"/>
          </p:cNvSpPr>
          <p:nvPr/>
        </p:nvSpPr>
        <p:spPr bwMode="auto">
          <a:xfrm flipH="1">
            <a:off x="6066919" y="3972544"/>
            <a:ext cx="3175" cy="109229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7" name="Line 89"/>
          <p:cNvSpPr>
            <a:spLocks noChangeShapeType="1"/>
          </p:cNvSpPr>
          <p:nvPr/>
        </p:nvSpPr>
        <p:spPr bwMode="auto">
          <a:xfrm flipH="1">
            <a:off x="5723080" y="3974057"/>
            <a:ext cx="3175" cy="109229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68" name="直接箭头连接符 167"/>
          <p:cNvCxnSpPr/>
          <p:nvPr/>
        </p:nvCxnSpPr>
        <p:spPr>
          <a:xfrm>
            <a:off x="2130757" y="4077072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箭头连接符 169"/>
          <p:cNvCxnSpPr/>
          <p:nvPr/>
        </p:nvCxnSpPr>
        <p:spPr>
          <a:xfrm>
            <a:off x="2474824" y="4097959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箭头连接符 170"/>
          <p:cNvCxnSpPr/>
          <p:nvPr/>
        </p:nvCxnSpPr>
        <p:spPr>
          <a:xfrm>
            <a:off x="5717001" y="4077072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箭头连接符 171"/>
          <p:cNvCxnSpPr/>
          <p:nvPr/>
        </p:nvCxnSpPr>
        <p:spPr>
          <a:xfrm>
            <a:off x="6068506" y="4089772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60"/>
          <p:cNvSpPr>
            <a:spLocks noChangeArrowheads="1"/>
          </p:cNvSpPr>
          <p:nvPr/>
        </p:nvSpPr>
        <p:spPr bwMode="auto">
          <a:xfrm rot="16200000">
            <a:off x="3986706" y="4668528"/>
            <a:ext cx="514350" cy="2047154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FFC000"/>
            </a:outerShdw>
          </a:effectLst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000"/>
            </a:extrusionClr>
          </a:sp3d>
          <a:extLst/>
        </p:spPr>
        <p:txBody>
          <a:bodyPr vert="eaVert" wrap="none" anchor="ctr">
            <a:flatTx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Chiller 2 (for wall &amp;</a:t>
            </a:r>
          </a:p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 pi-mode rods)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77" name="直接箭头连接符 76"/>
          <p:cNvCxnSpPr/>
          <p:nvPr/>
        </p:nvCxnSpPr>
        <p:spPr>
          <a:xfrm flipH="1">
            <a:off x="342663" y="1326529"/>
            <a:ext cx="2868329" cy="0"/>
          </a:xfrm>
          <a:prstGeom prst="straightConnector1">
            <a:avLst/>
          </a:prstGeom>
          <a:ln w="38100">
            <a:solidFill>
              <a:srgbClr val="0070C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342663" y="1330473"/>
            <a:ext cx="0" cy="76081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>
          <a:xfrm flipH="1">
            <a:off x="5343195" y="1290936"/>
            <a:ext cx="2610734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7953930" y="1292373"/>
            <a:ext cx="0" cy="5131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7678500" y="1802362"/>
            <a:ext cx="2754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箭头连接符 191"/>
          <p:cNvCxnSpPr/>
          <p:nvPr/>
        </p:nvCxnSpPr>
        <p:spPr>
          <a:xfrm flipH="1">
            <a:off x="251520" y="5641226"/>
            <a:ext cx="2989918" cy="0"/>
          </a:xfrm>
          <a:prstGeom prst="straightConnector1">
            <a:avLst/>
          </a:prstGeom>
          <a:ln w="38100">
            <a:solidFill>
              <a:schemeClr val="accent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接箭头连接符 192"/>
          <p:cNvCxnSpPr/>
          <p:nvPr/>
        </p:nvCxnSpPr>
        <p:spPr>
          <a:xfrm flipH="1">
            <a:off x="5412524" y="5642445"/>
            <a:ext cx="2610734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接连接符 193"/>
          <p:cNvCxnSpPr/>
          <p:nvPr/>
        </p:nvCxnSpPr>
        <p:spPr>
          <a:xfrm>
            <a:off x="266669" y="4759796"/>
            <a:ext cx="0" cy="88264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/>
          <p:cNvCxnSpPr/>
          <p:nvPr/>
        </p:nvCxnSpPr>
        <p:spPr>
          <a:xfrm flipH="1" flipV="1">
            <a:off x="8035290" y="5079054"/>
            <a:ext cx="668" cy="5587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连接符 199"/>
          <p:cNvCxnSpPr/>
          <p:nvPr/>
        </p:nvCxnSpPr>
        <p:spPr>
          <a:xfrm>
            <a:off x="7568170" y="5081144"/>
            <a:ext cx="467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接箭头连接符 203"/>
          <p:cNvCxnSpPr/>
          <p:nvPr/>
        </p:nvCxnSpPr>
        <p:spPr>
          <a:xfrm flipH="1">
            <a:off x="6388471" y="1292373"/>
            <a:ext cx="53218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接箭头连接符 206"/>
          <p:cNvCxnSpPr/>
          <p:nvPr/>
        </p:nvCxnSpPr>
        <p:spPr>
          <a:xfrm flipH="1">
            <a:off x="6514691" y="5652438"/>
            <a:ext cx="53218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5"/>
          <p:cNvCxnSpPr>
            <a:cxnSpLocks noChangeShapeType="1"/>
          </p:cNvCxnSpPr>
          <p:nvPr/>
        </p:nvCxnSpPr>
        <p:spPr bwMode="auto">
          <a:xfrm flipH="1">
            <a:off x="1276088" y="1317773"/>
            <a:ext cx="470391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1" name="Straight Connector 5"/>
          <p:cNvCxnSpPr>
            <a:cxnSpLocks noChangeShapeType="1"/>
          </p:cNvCxnSpPr>
          <p:nvPr/>
        </p:nvCxnSpPr>
        <p:spPr bwMode="auto">
          <a:xfrm flipH="1">
            <a:off x="1306436" y="5637833"/>
            <a:ext cx="470391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直接箭头连接符 11"/>
          <p:cNvCxnSpPr/>
          <p:nvPr/>
        </p:nvCxnSpPr>
        <p:spPr>
          <a:xfrm flipV="1">
            <a:off x="772032" y="1124744"/>
            <a:ext cx="1" cy="18678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箭头连接符 102"/>
          <p:cNvCxnSpPr/>
          <p:nvPr/>
        </p:nvCxnSpPr>
        <p:spPr>
          <a:xfrm flipV="1">
            <a:off x="2068176" y="1129554"/>
            <a:ext cx="1" cy="18678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103"/>
          <p:cNvCxnSpPr/>
          <p:nvPr/>
        </p:nvCxnSpPr>
        <p:spPr>
          <a:xfrm>
            <a:off x="556008" y="1340768"/>
            <a:ext cx="0" cy="277169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八边形 18"/>
          <p:cNvSpPr/>
          <p:nvPr/>
        </p:nvSpPr>
        <p:spPr>
          <a:xfrm>
            <a:off x="1944924" y="946820"/>
            <a:ext cx="215629" cy="242216"/>
          </a:xfrm>
          <a:prstGeom prst="oc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菱形 22"/>
          <p:cNvSpPr/>
          <p:nvPr/>
        </p:nvSpPr>
        <p:spPr>
          <a:xfrm>
            <a:off x="653716" y="1026718"/>
            <a:ext cx="219198" cy="195434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流程图: 汇总连接 23"/>
          <p:cNvSpPr/>
          <p:nvPr/>
        </p:nvSpPr>
        <p:spPr>
          <a:xfrm>
            <a:off x="450092" y="1536253"/>
            <a:ext cx="220787" cy="161925"/>
          </a:xfrm>
          <a:prstGeom prst="flowChartSummingJunc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5" name="直接箭头连接符 114"/>
          <p:cNvCxnSpPr/>
          <p:nvPr/>
        </p:nvCxnSpPr>
        <p:spPr>
          <a:xfrm flipV="1">
            <a:off x="378923" y="6288730"/>
            <a:ext cx="1" cy="18678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八边形 117"/>
          <p:cNvSpPr/>
          <p:nvPr/>
        </p:nvSpPr>
        <p:spPr>
          <a:xfrm>
            <a:off x="268371" y="6105996"/>
            <a:ext cx="215629" cy="242216"/>
          </a:xfrm>
          <a:prstGeom prst="oc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11848" y="6145559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Pressure gauge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0" name="直接箭头连接符 119"/>
          <p:cNvCxnSpPr/>
          <p:nvPr/>
        </p:nvCxnSpPr>
        <p:spPr>
          <a:xfrm flipV="1">
            <a:off x="2026602" y="6266555"/>
            <a:ext cx="1" cy="18678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菱形 123"/>
          <p:cNvSpPr/>
          <p:nvPr/>
        </p:nvSpPr>
        <p:spPr>
          <a:xfrm>
            <a:off x="1908286" y="6155829"/>
            <a:ext cx="219198" cy="195434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2274790" y="6150846"/>
            <a:ext cx="1701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Temperature monitor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 flipV="1">
            <a:off x="4198253" y="6226450"/>
            <a:ext cx="0" cy="24906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流程图: 汇总连接 125"/>
          <p:cNvSpPr/>
          <p:nvPr/>
        </p:nvSpPr>
        <p:spPr>
          <a:xfrm>
            <a:off x="4079637" y="6170165"/>
            <a:ext cx="220787" cy="161925"/>
          </a:xfrm>
          <a:prstGeom prst="flowChartSummingJunc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4516448" y="6166314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Flow meter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7" name="直接箭头连接符 126"/>
          <p:cNvCxnSpPr/>
          <p:nvPr/>
        </p:nvCxnSpPr>
        <p:spPr>
          <a:xfrm flipV="1">
            <a:off x="6081944" y="1110875"/>
            <a:ext cx="1" cy="18678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八边形 127"/>
          <p:cNvSpPr/>
          <p:nvPr/>
        </p:nvSpPr>
        <p:spPr>
          <a:xfrm>
            <a:off x="5971392" y="928141"/>
            <a:ext cx="215629" cy="242216"/>
          </a:xfrm>
          <a:prstGeom prst="oc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9" name="直接箭头连接符 128"/>
          <p:cNvCxnSpPr/>
          <p:nvPr/>
        </p:nvCxnSpPr>
        <p:spPr>
          <a:xfrm flipV="1">
            <a:off x="2375419" y="5451052"/>
            <a:ext cx="1" cy="18678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八边形 129"/>
          <p:cNvSpPr/>
          <p:nvPr/>
        </p:nvSpPr>
        <p:spPr>
          <a:xfrm>
            <a:off x="2264867" y="5268318"/>
            <a:ext cx="215629" cy="242216"/>
          </a:xfrm>
          <a:prstGeom prst="oc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2" name="直接箭头连接符 131"/>
          <p:cNvCxnSpPr/>
          <p:nvPr/>
        </p:nvCxnSpPr>
        <p:spPr>
          <a:xfrm flipV="1">
            <a:off x="6026232" y="5462384"/>
            <a:ext cx="1" cy="18678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八边形 138"/>
          <p:cNvSpPr/>
          <p:nvPr/>
        </p:nvSpPr>
        <p:spPr>
          <a:xfrm>
            <a:off x="5915680" y="5279650"/>
            <a:ext cx="215629" cy="242216"/>
          </a:xfrm>
          <a:prstGeom prst="oct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0" name="直接箭头连接符 139"/>
          <p:cNvCxnSpPr/>
          <p:nvPr/>
        </p:nvCxnSpPr>
        <p:spPr>
          <a:xfrm flipV="1">
            <a:off x="1820104" y="5437334"/>
            <a:ext cx="1" cy="18678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菱形 143"/>
          <p:cNvSpPr/>
          <p:nvPr/>
        </p:nvSpPr>
        <p:spPr>
          <a:xfrm>
            <a:off x="1714488" y="5326608"/>
            <a:ext cx="219198" cy="195434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5" name="直接箭头连接符 144"/>
          <p:cNvCxnSpPr/>
          <p:nvPr/>
        </p:nvCxnSpPr>
        <p:spPr>
          <a:xfrm flipV="1">
            <a:off x="991654" y="5390308"/>
            <a:ext cx="0" cy="24906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流程图: 汇总连接 145"/>
          <p:cNvSpPr/>
          <p:nvPr/>
        </p:nvSpPr>
        <p:spPr>
          <a:xfrm>
            <a:off x="873038" y="5334023"/>
            <a:ext cx="220787" cy="161925"/>
          </a:xfrm>
          <a:prstGeom prst="flowChartSummingJunc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2" name="直接箭头连接符 151"/>
          <p:cNvCxnSpPr/>
          <p:nvPr/>
        </p:nvCxnSpPr>
        <p:spPr>
          <a:xfrm flipH="1">
            <a:off x="2470986" y="2624854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箭头连接符 152"/>
          <p:cNvCxnSpPr/>
          <p:nvPr/>
        </p:nvCxnSpPr>
        <p:spPr>
          <a:xfrm flipH="1">
            <a:off x="1839699" y="2627610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H="1">
            <a:off x="1867460" y="1963440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箭头连接符 161"/>
          <p:cNvCxnSpPr/>
          <p:nvPr/>
        </p:nvCxnSpPr>
        <p:spPr>
          <a:xfrm flipH="1">
            <a:off x="2486601" y="1962150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菱形 168"/>
          <p:cNvSpPr/>
          <p:nvPr/>
        </p:nvSpPr>
        <p:spPr>
          <a:xfrm>
            <a:off x="1686362" y="1864433"/>
            <a:ext cx="219198" cy="195434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4" name="菱形 173"/>
          <p:cNvSpPr/>
          <p:nvPr/>
        </p:nvSpPr>
        <p:spPr>
          <a:xfrm>
            <a:off x="2695017" y="1864433"/>
            <a:ext cx="219198" cy="195434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5" name="流程图: 汇总连接 174"/>
          <p:cNvSpPr/>
          <p:nvPr/>
        </p:nvSpPr>
        <p:spPr>
          <a:xfrm>
            <a:off x="1693402" y="2535024"/>
            <a:ext cx="220787" cy="161925"/>
          </a:xfrm>
          <a:prstGeom prst="flowChartSummingJunc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6" name="流程图: 汇总连接 175"/>
          <p:cNvSpPr/>
          <p:nvPr/>
        </p:nvSpPr>
        <p:spPr>
          <a:xfrm>
            <a:off x="2718829" y="2526316"/>
            <a:ext cx="220787" cy="161925"/>
          </a:xfrm>
          <a:prstGeom prst="flowChartSummingJunc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7" name="直接箭头连接符 176"/>
          <p:cNvCxnSpPr/>
          <p:nvPr/>
        </p:nvCxnSpPr>
        <p:spPr>
          <a:xfrm flipH="1">
            <a:off x="6102142" y="2605245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>
          <a:xfrm flipH="1">
            <a:off x="5470855" y="2608001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箭头连接符 179"/>
          <p:cNvCxnSpPr/>
          <p:nvPr/>
        </p:nvCxnSpPr>
        <p:spPr>
          <a:xfrm flipH="1">
            <a:off x="5498616" y="1943831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>
          <a:xfrm flipH="1">
            <a:off x="6117757" y="1942541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菱形 181"/>
          <p:cNvSpPr/>
          <p:nvPr/>
        </p:nvSpPr>
        <p:spPr>
          <a:xfrm>
            <a:off x="5317518" y="1844824"/>
            <a:ext cx="219198" cy="195434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3" name="菱形 182"/>
          <p:cNvSpPr/>
          <p:nvPr/>
        </p:nvSpPr>
        <p:spPr>
          <a:xfrm>
            <a:off x="6326173" y="1844824"/>
            <a:ext cx="219198" cy="195434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流程图: 汇总连接 183"/>
          <p:cNvSpPr/>
          <p:nvPr/>
        </p:nvSpPr>
        <p:spPr>
          <a:xfrm>
            <a:off x="5324558" y="2515415"/>
            <a:ext cx="220787" cy="161925"/>
          </a:xfrm>
          <a:prstGeom prst="flowChartSummingJunc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5" name="流程图: 汇总连接 184"/>
          <p:cNvSpPr/>
          <p:nvPr/>
        </p:nvSpPr>
        <p:spPr>
          <a:xfrm>
            <a:off x="6349985" y="2506707"/>
            <a:ext cx="220787" cy="161925"/>
          </a:xfrm>
          <a:prstGeom prst="flowChartSummingJunc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6" name="直接箭头连接符 185"/>
          <p:cNvCxnSpPr/>
          <p:nvPr/>
        </p:nvCxnSpPr>
        <p:spPr>
          <a:xfrm flipH="1">
            <a:off x="2467360" y="4967698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>
          <a:xfrm flipH="1">
            <a:off x="1836073" y="4970454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>
          <a:xfrm flipH="1">
            <a:off x="1863834" y="4582727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接箭头连接符 188"/>
          <p:cNvCxnSpPr/>
          <p:nvPr/>
        </p:nvCxnSpPr>
        <p:spPr>
          <a:xfrm flipH="1">
            <a:off x="2495675" y="4581437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菱形 189"/>
          <p:cNvSpPr/>
          <p:nvPr/>
        </p:nvSpPr>
        <p:spPr>
          <a:xfrm>
            <a:off x="1695436" y="4483720"/>
            <a:ext cx="219198" cy="195434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1" name="菱形 190"/>
          <p:cNvSpPr/>
          <p:nvPr/>
        </p:nvSpPr>
        <p:spPr>
          <a:xfrm>
            <a:off x="2704091" y="4483720"/>
            <a:ext cx="219198" cy="195434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流程图: 汇总连接 194"/>
          <p:cNvSpPr/>
          <p:nvPr/>
        </p:nvSpPr>
        <p:spPr>
          <a:xfrm>
            <a:off x="1689776" y="4877868"/>
            <a:ext cx="220787" cy="161925"/>
          </a:xfrm>
          <a:prstGeom prst="flowChartSummingJunc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6" name="流程图: 汇总连接 195"/>
          <p:cNvSpPr/>
          <p:nvPr/>
        </p:nvSpPr>
        <p:spPr>
          <a:xfrm>
            <a:off x="2715203" y="4869160"/>
            <a:ext cx="220787" cy="161925"/>
          </a:xfrm>
          <a:prstGeom prst="flowChartSummingJunc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7" name="直接箭头连接符 196"/>
          <p:cNvCxnSpPr/>
          <p:nvPr/>
        </p:nvCxnSpPr>
        <p:spPr>
          <a:xfrm flipH="1">
            <a:off x="6064042" y="4921090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箭头连接符 197"/>
          <p:cNvCxnSpPr/>
          <p:nvPr/>
        </p:nvCxnSpPr>
        <p:spPr>
          <a:xfrm flipH="1">
            <a:off x="5432755" y="4923846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接箭头连接符 200"/>
          <p:cNvCxnSpPr/>
          <p:nvPr/>
        </p:nvCxnSpPr>
        <p:spPr>
          <a:xfrm flipH="1">
            <a:off x="5460516" y="4536119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接箭头连接符 201"/>
          <p:cNvCxnSpPr/>
          <p:nvPr/>
        </p:nvCxnSpPr>
        <p:spPr>
          <a:xfrm flipH="1">
            <a:off x="6092357" y="4534829"/>
            <a:ext cx="292645" cy="1"/>
          </a:xfrm>
          <a:prstGeom prst="straightConnector1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菱形 202"/>
          <p:cNvSpPr/>
          <p:nvPr/>
        </p:nvSpPr>
        <p:spPr>
          <a:xfrm>
            <a:off x="5292118" y="4437112"/>
            <a:ext cx="219198" cy="195434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" name="菱形 204"/>
          <p:cNvSpPr/>
          <p:nvPr/>
        </p:nvSpPr>
        <p:spPr>
          <a:xfrm>
            <a:off x="6300773" y="4437112"/>
            <a:ext cx="219198" cy="195434"/>
          </a:xfrm>
          <a:prstGeom prst="diamon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6" name="流程图: 汇总连接 205"/>
          <p:cNvSpPr/>
          <p:nvPr/>
        </p:nvSpPr>
        <p:spPr>
          <a:xfrm>
            <a:off x="5286458" y="4831260"/>
            <a:ext cx="220787" cy="161925"/>
          </a:xfrm>
          <a:prstGeom prst="flowChartSummingJunc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9" name="流程图: 汇总连接 208"/>
          <p:cNvSpPr/>
          <p:nvPr/>
        </p:nvSpPr>
        <p:spPr>
          <a:xfrm>
            <a:off x="6311885" y="4822552"/>
            <a:ext cx="220787" cy="161925"/>
          </a:xfrm>
          <a:prstGeom prst="flowChartSummingJunc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08" name="TextBox 4107"/>
          <p:cNvSpPr txBox="1"/>
          <p:nvPr/>
        </p:nvSpPr>
        <p:spPr>
          <a:xfrm>
            <a:off x="8100392" y="1311525"/>
            <a:ext cx="738664" cy="49279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Flow monitor and temperature monitor are required to be installed at the exit of each channel</a:t>
            </a:r>
            <a:endParaRPr lang="zh-CN" altLang="en-US" dirty="0"/>
          </a:p>
        </p:txBody>
      </p:sp>
      <p:sp>
        <p:nvSpPr>
          <p:cNvPr id="3" name="流程图: 对照 2"/>
          <p:cNvSpPr/>
          <p:nvPr/>
        </p:nvSpPr>
        <p:spPr>
          <a:xfrm rot="16200000">
            <a:off x="2595498" y="1035268"/>
            <a:ext cx="196129" cy="188571"/>
          </a:xfrm>
          <a:prstGeom prst="flowChartCollate">
            <a:avLst/>
          </a:prstGeom>
          <a:solidFill>
            <a:srgbClr val="5AC618"/>
          </a:solidFill>
          <a:ln>
            <a:solidFill>
              <a:srgbClr val="5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704091" y="1104155"/>
            <a:ext cx="0" cy="217401"/>
          </a:xfrm>
          <a:prstGeom prst="line">
            <a:avLst/>
          </a:prstGeom>
          <a:ln w="25400">
            <a:solidFill>
              <a:srgbClr val="5AC6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流程图: 对照 209"/>
          <p:cNvSpPr/>
          <p:nvPr/>
        </p:nvSpPr>
        <p:spPr>
          <a:xfrm rot="16200000">
            <a:off x="5603786" y="1022568"/>
            <a:ext cx="196129" cy="188571"/>
          </a:xfrm>
          <a:prstGeom prst="flowChartCollate">
            <a:avLst/>
          </a:prstGeom>
          <a:solidFill>
            <a:srgbClr val="5AC618"/>
          </a:solidFill>
          <a:ln>
            <a:solidFill>
              <a:srgbClr val="5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12" name="直接连接符 211"/>
          <p:cNvCxnSpPr/>
          <p:nvPr/>
        </p:nvCxnSpPr>
        <p:spPr>
          <a:xfrm>
            <a:off x="5712379" y="1091455"/>
            <a:ext cx="0" cy="217401"/>
          </a:xfrm>
          <a:prstGeom prst="line">
            <a:avLst/>
          </a:prstGeom>
          <a:ln w="25400">
            <a:solidFill>
              <a:srgbClr val="5AC6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流程图: 对照 212"/>
          <p:cNvSpPr/>
          <p:nvPr/>
        </p:nvSpPr>
        <p:spPr>
          <a:xfrm rot="16200000">
            <a:off x="5819810" y="6192448"/>
            <a:ext cx="196129" cy="188571"/>
          </a:xfrm>
          <a:prstGeom prst="flowChartCollate">
            <a:avLst/>
          </a:prstGeom>
          <a:solidFill>
            <a:srgbClr val="5AC618"/>
          </a:solidFill>
          <a:ln>
            <a:solidFill>
              <a:srgbClr val="5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14" name="直接连接符 213"/>
          <p:cNvCxnSpPr/>
          <p:nvPr/>
        </p:nvCxnSpPr>
        <p:spPr>
          <a:xfrm>
            <a:off x="5928403" y="6261335"/>
            <a:ext cx="0" cy="217401"/>
          </a:xfrm>
          <a:prstGeom prst="line">
            <a:avLst/>
          </a:prstGeom>
          <a:ln w="25400">
            <a:solidFill>
              <a:srgbClr val="5AC6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2588" y="6186315"/>
            <a:ext cx="594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Valve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" name="流程图: 对照 214"/>
          <p:cNvSpPr/>
          <p:nvPr/>
        </p:nvSpPr>
        <p:spPr>
          <a:xfrm rot="16200000">
            <a:off x="2747898" y="5351596"/>
            <a:ext cx="196129" cy="188571"/>
          </a:xfrm>
          <a:prstGeom prst="flowChartCollate">
            <a:avLst/>
          </a:prstGeom>
          <a:solidFill>
            <a:srgbClr val="5AC618"/>
          </a:solidFill>
          <a:ln>
            <a:solidFill>
              <a:srgbClr val="5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16" name="直接连接符 215"/>
          <p:cNvCxnSpPr/>
          <p:nvPr/>
        </p:nvCxnSpPr>
        <p:spPr>
          <a:xfrm>
            <a:off x="2856491" y="5420483"/>
            <a:ext cx="0" cy="217401"/>
          </a:xfrm>
          <a:prstGeom prst="line">
            <a:avLst/>
          </a:prstGeom>
          <a:ln w="25400">
            <a:solidFill>
              <a:srgbClr val="5AC6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流程图: 对照 216"/>
          <p:cNvSpPr/>
          <p:nvPr/>
        </p:nvSpPr>
        <p:spPr>
          <a:xfrm rot="16200000">
            <a:off x="5531778" y="5341052"/>
            <a:ext cx="196129" cy="188571"/>
          </a:xfrm>
          <a:prstGeom prst="flowChartCollate">
            <a:avLst/>
          </a:prstGeom>
          <a:solidFill>
            <a:srgbClr val="5AC618"/>
          </a:solidFill>
          <a:ln>
            <a:solidFill>
              <a:srgbClr val="5AC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18" name="直接连接符 217"/>
          <p:cNvCxnSpPr/>
          <p:nvPr/>
        </p:nvCxnSpPr>
        <p:spPr>
          <a:xfrm>
            <a:off x="5640371" y="5409939"/>
            <a:ext cx="0" cy="217401"/>
          </a:xfrm>
          <a:prstGeom prst="line">
            <a:avLst/>
          </a:prstGeom>
          <a:ln w="25400">
            <a:solidFill>
              <a:srgbClr val="5AC6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4">
            <a:extLst>
              <a:ext uri="{FF2B5EF4-FFF2-40B4-BE49-F238E27FC236}">
                <a16:creationId xmlns:a16="http://schemas.microsoft.com/office/drawing/2014/main" id="{031E04C5-97E4-B44A-80B5-3E1FE232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95" y="102868"/>
            <a:ext cx="7525084" cy="720000"/>
          </a:xfrm>
        </p:spPr>
        <p:txBody>
          <a:bodyPr/>
          <a:lstStyle/>
          <a:p>
            <a:r>
              <a:rPr kumimoji="1" lang="en-US" altLang="zh-CN" dirty="0"/>
              <a:t>Cooling Water Loops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20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6C0FB8-B0FA-9942-A30F-5EFA8FAC1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Conditioning of ADS RFQ</a:t>
            </a:r>
            <a:endParaRPr kumimoji="1" lang="zh-CN" alt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E2C9516-EA64-A54D-906B-11CA51F5A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0320" y="1185001"/>
            <a:ext cx="3780422" cy="212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CD76869-464C-0D4A-BB3A-2B65CF4AE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" y="1162097"/>
            <a:ext cx="3888432" cy="217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80ADE01-575A-E540-95FB-A8EC8241BBDE}"/>
              </a:ext>
            </a:extLst>
          </p:cNvPr>
          <p:cNvSpPr txBox="1"/>
          <p:nvPr/>
        </p:nvSpPr>
        <p:spPr bwMode="auto">
          <a:xfrm>
            <a:off x="2012180" y="969557"/>
            <a:ext cx="25058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Pulse/CW alternatively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DC18FE0-262E-7246-BB28-E66FA04316E6}"/>
              </a:ext>
            </a:extLst>
          </p:cNvPr>
          <p:cNvGrpSpPr/>
          <p:nvPr/>
        </p:nvGrpSpPr>
        <p:grpSpPr>
          <a:xfrm>
            <a:off x="673258" y="3429000"/>
            <a:ext cx="7797484" cy="2952328"/>
            <a:chOff x="673258" y="3429000"/>
            <a:chExt cx="7797484" cy="295232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DDD04BA-D834-954C-A2A5-0AFB83EE1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258" y="3429000"/>
              <a:ext cx="7797484" cy="2952328"/>
            </a:xfrm>
            <a:prstGeom prst="rect">
              <a:avLst/>
            </a:prstGeom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255B9119-093E-9C43-8A6B-CC399B03AA5D}"/>
                </a:ext>
              </a:extLst>
            </p:cNvPr>
            <p:cNvGrpSpPr/>
            <p:nvPr/>
          </p:nvGrpSpPr>
          <p:grpSpPr>
            <a:xfrm>
              <a:off x="4037931" y="3684946"/>
              <a:ext cx="1088760" cy="608150"/>
              <a:chOff x="4037931" y="3684946"/>
              <a:chExt cx="1088760" cy="608150"/>
            </a:xfrm>
          </p:grpSpPr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DB82D2F-C647-7745-820A-0A539EEF6CB6}"/>
                  </a:ext>
                </a:extLst>
              </p:cNvPr>
              <p:cNvSpPr txBox="1"/>
              <p:nvPr/>
            </p:nvSpPr>
            <p:spPr bwMode="auto">
              <a:xfrm>
                <a:off x="4037931" y="3684946"/>
                <a:ext cx="108876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>
                    <a:solidFill>
                      <a:srgbClr val="FF0000"/>
                    </a:solidFill>
                    <a:latin typeface="Arial Narrow" pitchFamily="34" charset="0"/>
                    <a:ea typeface="楷体_GB2312" pitchFamily="49" charset="-122"/>
                    <a:cs typeface="Times New Roman" pitchFamily="18" charset="0"/>
                  </a:rPr>
                  <a:t>Pulse Beam</a:t>
                </a:r>
                <a:endParaRPr kumimoji="1" lang="zh-CN" altLang="en-US" sz="1600" dirty="0">
                  <a:solidFill>
                    <a:srgbClr val="FF0000"/>
                  </a:solidFill>
                  <a:latin typeface="Arial Narrow" pitchFamily="34" charset="0"/>
                  <a:ea typeface="楷体_GB2312" pitchFamily="49" charset="-122"/>
                  <a:cs typeface="Times New Roman" pitchFamily="18" charset="0"/>
                </a:endParaRPr>
              </a:p>
            </p:txBody>
          </p:sp>
          <p:cxnSp>
            <p:nvCxnSpPr>
              <p:cNvPr id="11" name="直线箭头连接符 10">
                <a:extLst>
                  <a:ext uri="{FF2B5EF4-FFF2-40B4-BE49-F238E27FC236}">
                    <a16:creationId xmlns:a16="http://schemas.microsoft.com/office/drawing/2014/main" id="{998C2BDC-65EF-E145-A726-AF3470F40A27}"/>
                  </a:ext>
                </a:extLst>
              </p:cNvPr>
              <p:cNvCxnSpPr/>
              <p:nvPr/>
            </p:nvCxnSpPr>
            <p:spPr>
              <a:xfrm>
                <a:off x="4561690" y="3992122"/>
                <a:ext cx="0" cy="30097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68B9B92B-7C59-934E-9A17-F8A44101E342}"/>
                </a:ext>
              </a:extLst>
            </p:cNvPr>
            <p:cNvGrpSpPr/>
            <p:nvPr/>
          </p:nvGrpSpPr>
          <p:grpSpPr>
            <a:xfrm>
              <a:off x="5292080" y="3688047"/>
              <a:ext cx="949299" cy="608150"/>
              <a:chOff x="4037931" y="3684946"/>
              <a:chExt cx="949299" cy="608150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D4203C6-DDBB-3849-AA25-0971403689EF}"/>
                  </a:ext>
                </a:extLst>
              </p:cNvPr>
              <p:cNvSpPr txBox="1"/>
              <p:nvPr/>
            </p:nvSpPr>
            <p:spPr bwMode="auto">
              <a:xfrm>
                <a:off x="4037931" y="3684946"/>
                <a:ext cx="94929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dirty="0">
                    <a:solidFill>
                      <a:srgbClr val="FF0000"/>
                    </a:solidFill>
                    <a:latin typeface="Arial Narrow" pitchFamily="34" charset="0"/>
                    <a:ea typeface="楷体_GB2312" pitchFamily="49" charset="-122"/>
                    <a:cs typeface="Times New Roman" pitchFamily="18" charset="0"/>
                  </a:rPr>
                  <a:t>CW Beam</a:t>
                </a:r>
                <a:endParaRPr kumimoji="1" lang="zh-CN" altLang="en-US" sz="1600" dirty="0">
                  <a:solidFill>
                    <a:srgbClr val="FF0000"/>
                  </a:solidFill>
                  <a:latin typeface="Arial Narrow" pitchFamily="34" charset="0"/>
                  <a:ea typeface="楷体_GB2312" pitchFamily="49" charset="-122"/>
                  <a:cs typeface="Times New Roman" pitchFamily="18" charset="0"/>
                </a:endParaRPr>
              </a:p>
            </p:txBody>
          </p:sp>
          <p:cxnSp>
            <p:nvCxnSpPr>
              <p:cNvPr id="15" name="直线箭头连接符 14">
                <a:extLst>
                  <a:ext uri="{FF2B5EF4-FFF2-40B4-BE49-F238E27FC236}">
                    <a16:creationId xmlns:a16="http://schemas.microsoft.com/office/drawing/2014/main" id="{72041C4B-5C31-1340-8182-E537759CC9B5}"/>
                  </a:ext>
                </a:extLst>
              </p:cNvPr>
              <p:cNvCxnSpPr/>
              <p:nvPr/>
            </p:nvCxnSpPr>
            <p:spPr>
              <a:xfrm>
                <a:off x="4561690" y="3992122"/>
                <a:ext cx="0" cy="30097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318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图表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209817"/>
              </p:ext>
            </p:extLst>
          </p:nvPr>
        </p:nvGraphicFramePr>
        <p:xfrm>
          <a:off x="5364088" y="1124744"/>
          <a:ext cx="3619499" cy="318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图表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107414"/>
              </p:ext>
            </p:extLst>
          </p:nvPr>
        </p:nvGraphicFramePr>
        <p:xfrm>
          <a:off x="262609" y="1595230"/>
          <a:ext cx="4048125" cy="2988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右箭头 6"/>
          <p:cNvSpPr/>
          <p:nvPr/>
        </p:nvSpPr>
        <p:spPr>
          <a:xfrm>
            <a:off x="4075411" y="3380956"/>
            <a:ext cx="1490382" cy="719999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35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AMP change</a:t>
            </a:r>
            <a:endParaRPr kumimoji="1" lang="zh-CN" altLang="en-US" sz="135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226158" y="5528390"/>
            <a:ext cx="2691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kumimoji="1" lang="en-US" altLang="zh-CN" dirty="0"/>
              <a:t>Alarm of flux meters</a:t>
            </a:r>
          </a:p>
          <a:p>
            <a:pPr marL="257175" indent="-257175">
              <a:buFont typeface="Arial"/>
              <a:buChar char="•"/>
            </a:pPr>
            <a:r>
              <a:rPr kumimoji="1" lang="en-US" altLang="zh-CN" dirty="0"/>
              <a:t>EMC of vacuum gauge</a:t>
            </a:r>
          </a:p>
          <a:p>
            <a:pPr marL="257175" indent="-257175">
              <a:buFont typeface="Arial"/>
              <a:buChar char="•"/>
            </a:pPr>
            <a:r>
              <a:rPr kumimoji="1" lang="en-US" altLang="zh-CN" dirty="0"/>
              <a:t>chiller</a:t>
            </a:r>
          </a:p>
        </p:txBody>
      </p:sp>
      <p:cxnSp>
        <p:nvCxnSpPr>
          <p:cNvPr id="25" name="直线箭头连接符 24"/>
          <p:cNvCxnSpPr>
            <a:cxnSpLocks/>
          </p:cNvCxnSpPr>
          <p:nvPr/>
        </p:nvCxnSpPr>
        <p:spPr>
          <a:xfrm>
            <a:off x="6530278" y="3847221"/>
            <a:ext cx="88869" cy="607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8B46C98-9FF1-E544-BC85-6664C8B01B10}"/>
              </a:ext>
            </a:extLst>
          </p:cNvPr>
          <p:cNvGrpSpPr/>
          <p:nvPr/>
        </p:nvGrpSpPr>
        <p:grpSpPr>
          <a:xfrm>
            <a:off x="5459337" y="4322885"/>
            <a:ext cx="3428999" cy="1773890"/>
            <a:chOff x="5429250" y="4410148"/>
            <a:chExt cx="3428999" cy="1773890"/>
          </a:xfrm>
        </p:grpSpPr>
        <p:graphicFrame>
          <p:nvGraphicFramePr>
            <p:cNvPr id="22" name="图表 21"/>
            <p:cNvGraphicFramePr>
              <a:graphicFrameLocks/>
            </p:cNvGraphicFramePr>
            <p:nvPr>
              <p:extLst/>
            </p:nvPr>
          </p:nvGraphicFramePr>
          <p:xfrm>
            <a:off x="5429250" y="4410148"/>
            <a:ext cx="3428999" cy="17738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B6E48A4-4A8B-D742-8BBB-AC7A1318AA44}"/>
                </a:ext>
              </a:extLst>
            </p:cNvPr>
            <p:cNvSpPr txBox="1"/>
            <p:nvPr/>
          </p:nvSpPr>
          <p:spPr bwMode="auto">
            <a:xfrm>
              <a:off x="7901153" y="4927761"/>
              <a:ext cx="875099" cy="7386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Hans" sz="1400" dirty="0">
                  <a:latin typeface="Arial Narrow" pitchFamily="34" charset="0"/>
                  <a:ea typeface="楷体_GB2312" pitchFamily="49" charset="-122"/>
                  <a:cs typeface="Times New Roman" pitchFamily="18" charset="0"/>
                </a:rPr>
                <a:t>Vacuum</a:t>
              </a:r>
            </a:p>
            <a:p>
              <a:r>
                <a:rPr kumimoji="1" lang="en-US" altLang="zh-Hans" sz="1400" dirty="0">
                  <a:latin typeface="Arial Narrow" pitchFamily="34" charset="0"/>
                  <a:ea typeface="楷体_GB2312" pitchFamily="49" charset="-122"/>
                  <a:cs typeface="Times New Roman" pitchFamily="18" charset="0"/>
                </a:rPr>
                <a:t>Cooling</a:t>
              </a:r>
            </a:p>
            <a:p>
              <a:r>
                <a:rPr kumimoji="1" lang="en-US" altLang="zh-Hans" sz="1400" dirty="0">
                  <a:latin typeface="Arial Narrow" pitchFamily="34" charset="0"/>
                  <a:ea typeface="楷体_GB2312" pitchFamily="49" charset="-122"/>
                  <a:cs typeface="Times New Roman" pitchFamily="18" charset="0"/>
                </a:rPr>
                <a:t>Arc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771F344-76B4-784A-B799-E4E6CAD3C76C}"/>
              </a:ext>
            </a:extLst>
          </p:cNvPr>
          <p:cNvSpPr txBox="1"/>
          <p:nvPr/>
        </p:nvSpPr>
        <p:spPr bwMode="auto">
          <a:xfrm>
            <a:off x="128561" y="1595230"/>
            <a:ext cx="1402948" cy="430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3</a:t>
            </a:r>
            <a:r>
              <a:rPr kumimoji="1" lang="en-US" altLang="zh-Hans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264</a:t>
            </a:r>
            <a:r>
              <a:rPr kumimoji="1" lang="zh-Hans" altLang="en-US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1" lang="en-US" altLang="zh-Hans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hours</a:t>
            </a:r>
            <a:endParaRPr kumimoji="1" lang="zh-CN" altLang="en-US" sz="2200" b="1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9FEF778-F73B-FD41-8467-1F024C305694}"/>
              </a:ext>
            </a:extLst>
          </p:cNvPr>
          <p:cNvSpPr txBox="1"/>
          <p:nvPr/>
        </p:nvSpPr>
        <p:spPr bwMode="auto">
          <a:xfrm>
            <a:off x="4757863" y="2104209"/>
            <a:ext cx="1402948" cy="430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Hans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2638</a:t>
            </a:r>
            <a:r>
              <a:rPr kumimoji="1" lang="zh-Hans" altLang="en-US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1" lang="en-US" altLang="zh-Hans" sz="2200" b="1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hours</a:t>
            </a:r>
            <a:endParaRPr kumimoji="1" lang="zh-CN" altLang="en-US" sz="2200" b="1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41BE3B8-2F0E-644F-8C09-25B7BBDABFE9}"/>
              </a:ext>
            </a:extLst>
          </p:cNvPr>
          <p:cNvSpPr txBox="1"/>
          <p:nvPr/>
        </p:nvSpPr>
        <p:spPr bwMode="auto">
          <a:xfrm>
            <a:off x="112583" y="4214518"/>
            <a:ext cx="1950277" cy="430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Hans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MTBF:11.3</a:t>
            </a:r>
            <a:r>
              <a:rPr kumimoji="1" lang="zh-Hans" altLang="en-US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1" lang="en-US" altLang="zh-Hans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hours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6323024-93C5-1246-9AC5-15B1A778834E}"/>
              </a:ext>
            </a:extLst>
          </p:cNvPr>
          <p:cNvSpPr txBox="1"/>
          <p:nvPr/>
        </p:nvSpPr>
        <p:spPr bwMode="auto">
          <a:xfrm>
            <a:off x="6956101" y="3999074"/>
            <a:ext cx="1967205" cy="430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Hans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MTBF:24.4</a:t>
            </a:r>
            <a:r>
              <a:rPr kumimoji="1" lang="zh-Hans" altLang="en-US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1" lang="en-US" altLang="zh-Hans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hours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09FE262-7B4A-9F4A-8989-2DBC63C6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16632"/>
            <a:ext cx="7669100" cy="720000"/>
          </a:xfrm>
        </p:spPr>
        <p:txBody>
          <a:bodyPr/>
          <a:lstStyle/>
          <a:p>
            <a:r>
              <a:rPr kumimoji="1" lang="en-US" altLang="zh-CN" dirty="0"/>
              <a:t>Operation Status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82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of CMIF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RFQ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内容占位符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227305"/>
            <a:ext cx="5257800" cy="21510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6" y="3654488"/>
            <a:ext cx="2491230" cy="24912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2D2DCB9-7E76-A34E-8616-FED1394AE9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" t="1254" r="28171" b="1697"/>
          <a:stretch/>
        </p:blipFill>
        <p:spPr>
          <a:xfrm>
            <a:off x="5849830" y="1041439"/>
            <a:ext cx="3165287" cy="23875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5871FDD-8574-254A-BFA7-F7C8D7D0AF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" t="1470" r="21667" b="1470"/>
          <a:stretch/>
        </p:blipFill>
        <p:spPr>
          <a:xfrm>
            <a:off x="5849830" y="3756796"/>
            <a:ext cx="3165287" cy="23824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234A7F-CE88-1B47-AAB1-BA5F6CE44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1" t="1287" r="28049" b="1509"/>
          <a:stretch/>
        </p:blipFill>
        <p:spPr>
          <a:xfrm>
            <a:off x="2630801" y="3756796"/>
            <a:ext cx="3162191" cy="238247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98176D1-EE20-AD4B-9317-48646DAFBC8D}"/>
              </a:ext>
            </a:extLst>
          </p:cNvPr>
          <p:cNvSpPr txBox="1"/>
          <p:nvPr/>
        </p:nvSpPr>
        <p:spPr bwMode="auto">
          <a:xfrm>
            <a:off x="3183298" y="6145718"/>
            <a:ext cx="10743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16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Tmax</a:t>
            </a:r>
            <a:r>
              <a:rPr kumimoji="1" lang="en-US" altLang="zh-CN" sz="16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=30℃</a:t>
            </a:r>
            <a:endParaRPr kumimoji="1" lang="zh-CN" altLang="en-US" sz="16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56FF7F7-F455-D648-BBBD-DE6BCC018DAA}"/>
              </a:ext>
            </a:extLst>
          </p:cNvPr>
          <p:cNvSpPr txBox="1"/>
          <p:nvPr/>
        </p:nvSpPr>
        <p:spPr bwMode="auto">
          <a:xfrm>
            <a:off x="6895306" y="6169641"/>
            <a:ext cx="10743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16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Tmax</a:t>
            </a:r>
            <a:r>
              <a:rPr kumimoji="1" lang="en-US" altLang="zh-CN" sz="16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=26℃</a:t>
            </a:r>
            <a:endParaRPr kumimoji="1" lang="zh-CN" altLang="en-US" sz="16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76224C4-3B9F-4A4D-99AF-25F1586AD6AF}"/>
              </a:ext>
            </a:extLst>
          </p:cNvPr>
          <p:cNvSpPr txBox="1"/>
          <p:nvPr/>
        </p:nvSpPr>
        <p:spPr bwMode="auto">
          <a:xfrm>
            <a:off x="6895305" y="3387871"/>
            <a:ext cx="10743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16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Tmax</a:t>
            </a:r>
            <a:r>
              <a:rPr kumimoji="1" lang="en-US" altLang="zh-CN" sz="16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=33℃</a:t>
            </a:r>
            <a:endParaRPr kumimoji="1" lang="zh-CN" altLang="en-US" sz="16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2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5256F2-5FE8-4BB7-9E4E-304959432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Conditioning of CMIF-RFQ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D2CC628-066C-8B47-A873-479D6A3824A5}"/>
              </a:ext>
            </a:extLst>
          </p:cNvPr>
          <p:cNvGrpSpPr/>
          <p:nvPr/>
        </p:nvGrpSpPr>
        <p:grpSpPr>
          <a:xfrm>
            <a:off x="573155" y="1196752"/>
            <a:ext cx="8103301" cy="4896544"/>
            <a:chOff x="573155" y="1196752"/>
            <a:chExt cx="8103301" cy="489654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D215421-D0F2-7949-B772-A2F0D41FA272}"/>
                </a:ext>
              </a:extLst>
            </p:cNvPr>
            <p:cNvGrpSpPr/>
            <p:nvPr/>
          </p:nvGrpSpPr>
          <p:grpSpPr>
            <a:xfrm>
              <a:off x="573155" y="1196752"/>
              <a:ext cx="8103301" cy="4896544"/>
              <a:chOff x="573155" y="1196752"/>
              <a:chExt cx="8103301" cy="4896544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A3FE57A2-2F31-4EDD-9845-345DA5CCA9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73155" y="1196752"/>
                <a:ext cx="7997689" cy="4896544"/>
              </a:xfrm>
              <a:prstGeom prst="rect">
                <a:avLst/>
              </a:prstGeom>
              <a:noFill/>
            </p:spPr>
          </p:pic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F92D4A34-1F15-DC4F-9F2C-B8122EDAD079}"/>
                  </a:ext>
                </a:extLst>
              </p:cNvPr>
              <p:cNvSpPr txBox="1"/>
              <p:nvPr/>
            </p:nvSpPr>
            <p:spPr bwMode="auto">
              <a:xfrm rot="16200000">
                <a:off x="140526" y="4221667"/>
                <a:ext cx="1296146" cy="4308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200" dirty="0">
                    <a:latin typeface="Arial Narrow" pitchFamily="34" charset="0"/>
                    <a:ea typeface="楷体_GB2312" pitchFamily="49" charset="-122"/>
                    <a:cs typeface="Times New Roman" pitchFamily="18" charset="0"/>
                  </a:rPr>
                  <a:t>RF Power</a:t>
                </a:r>
                <a:endParaRPr kumimoji="1" lang="zh-CN" altLang="en-US" sz="2200" dirty="0">
                  <a:latin typeface="Arial Narrow" pitchFamily="34" charset="0"/>
                  <a:ea typeface="楷体_GB2312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6EAC82F1-4DD3-0444-B43D-581637F939DD}"/>
                  </a:ext>
                </a:extLst>
              </p:cNvPr>
              <p:cNvSpPr/>
              <p:nvPr/>
            </p:nvSpPr>
            <p:spPr bwMode="auto">
              <a:xfrm>
                <a:off x="2987824" y="4365104"/>
                <a:ext cx="1008112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ü"/>
                  <a:tabLst/>
                </a:pPr>
                <a:endParaRPr kumimoji="0" lang="zh-CN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30FFD22D-10AB-7844-BFAD-FDB2D49D2130}"/>
                  </a:ext>
                </a:extLst>
              </p:cNvPr>
              <p:cNvSpPr/>
              <p:nvPr/>
            </p:nvSpPr>
            <p:spPr bwMode="auto">
              <a:xfrm>
                <a:off x="7164288" y="3933056"/>
                <a:ext cx="1512168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ü"/>
                  <a:tabLst/>
                </a:pPr>
                <a:endParaRPr kumimoji="0" lang="zh-CN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endParaRP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5164CBD-9D81-6740-8F88-F9A757DBF0CC}"/>
                </a:ext>
              </a:extLst>
            </p:cNvPr>
            <p:cNvSpPr txBox="1"/>
            <p:nvPr/>
          </p:nvSpPr>
          <p:spPr bwMode="auto">
            <a:xfrm>
              <a:off x="1115616" y="1259468"/>
              <a:ext cx="4248472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Arial Narrow" pitchFamily="34" charset="0"/>
                  <a:ea typeface="楷体_GB2312" pitchFamily="49" charset="-122"/>
                  <a:cs typeface="Times New Roman" pitchFamily="18" charset="0"/>
                </a:rPr>
                <a:t>* RF Power when arcing (kW)</a:t>
              </a:r>
              <a:endParaRPr kumimoji="1" lang="zh-CN" altLang="en-US" dirty="0">
                <a:latin typeface="Arial Narrow" pitchFamily="34" charset="0"/>
                <a:ea typeface="楷体_GB2312" pitchFamily="49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0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8D85D4-E859-2644-808E-53AD1EA50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Structure of LEAF RFQ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5AA75A-2EBF-C34F-B535-F1BC1B2D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88" y="925451"/>
            <a:ext cx="8527376" cy="16561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47F4E6B-A644-274E-B0FD-210D0AC64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672" y="2704635"/>
            <a:ext cx="3949424" cy="18756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D21329F-8E5B-714E-B63D-666CC66BA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04" y="2789460"/>
            <a:ext cx="4305300" cy="179086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BDF80F3-5278-B447-9A25-2144CCD77742}"/>
              </a:ext>
            </a:extLst>
          </p:cNvPr>
          <p:cNvSpPr/>
          <p:nvPr/>
        </p:nvSpPr>
        <p:spPr>
          <a:xfrm>
            <a:off x="415102" y="4962818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1E477C"/>
                </a:solidFill>
                <a:latin typeface="Wingdings" pitchFamily="2" charset="2"/>
              </a:rPr>
              <a:t> </a:t>
            </a:r>
            <a:r>
              <a:rPr lang="en-US" altLang="zh-CN" dirty="0">
                <a:solidFill>
                  <a:srgbClr val="1E477C"/>
                </a:solidFill>
                <a:latin typeface="AdobeKaitiStd"/>
              </a:rPr>
              <a:t>Max. T: 22.7°C, </a:t>
            </a:r>
            <a:r>
              <a:rPr lang="en-US" altLang="zh-CN" dirty="0" err="1">
                <a:solidFill>
                  <a:srgbClr val="1E477C"/>
                </a:solidFill>
                <a:latin typeface="AdobeKaitiStd"/>
              </a:rPr>
              <a:t>rised</a:t>
            </a:r>
            <a:r>
              <a:rPr lang="en-US" altLang="zh-CN" dirty="0">
                <a:solidFill>
                  <a:srgbClr val="1E477C"/>
                </a:solidFill>
                <a:latin typeface="AdobeKaitiStd"/>
              </a:rPr>
              <a:t> 2.7 °C</a:t>
            </a:r>
            <a:endParaRPr lang="en-US" altLang="zh-CN" dirty="0"/>
          </a:p>
          <a:p>
            <a:pPr marL="285750" indent="-285750">
              <a:buFont typeface="Wingdings" pitchFamily="2" charset="2"/>
              <a:buChar char="l"/>
            </a:pPr>
            <a:r>
              <a:rPr lang="en-US" altLang="zh-CN" dirty="0">
                <a:solidFill>
                  <a:srgbClr val="1E477C"/>
                </a:solidFill>
                <a:latin typeface="AdobeKaitiStd"/>
              </a:rPr>
              <a:t>max deform.: 21.4 </a:t>
            </a:r>
            <a:r>
              <a:rPr lang="el-GR" altLang="zh-CN" dirty="0">
                <a:solidFill>
                  <a:srgbClr val="1E477C"/>
                </a:solidFill>
                <a:latin typeface="AdobeKaitiStd"/>
              </a:rPr>
              <a:t>μ</a:t>
            </a:r>
            <a:r>
              <a:rPr lang="en-US" altLang="zh-CN" dirty="0">
                <a:solidFill>
                  <a:srgbClr val="1E477C"/>
                </a:solidFill>
                <a:latin typeface="AdobeKaitiStd"/>
              </a:rPr>
              <a:t>m 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zh-CN" dirty="0">
                <a:solidFill>
                  <a:srgbClr val="1E477C"/>
                </a:solidFill>
                <a:latin typeface="AdobeKaitiStd"/>
              </a:rPr>
              <a:t>max. stress: 10.99 </a:t>
            </a:r>
            <a:r>
              <a:rPr lang="en-US" altLang="zh-CN" dirty="0" err="1">
                <a:solidFill>
                  <a:srgbClr val="1E477C"/>
                </a:solidFill>
                <a:latin typeface="AdobeKaitiStd"/>
              </a:rPr>
              <a:t>MPa</a:t>
            </a:r>
            <a:r>
              <a:rPr lang="en-US" altLang="zh-CN" dirty="0">
                <a:solidFill>
                  <a:srgbClr val="1E477C"/>
                </a:solidFill>
                <a:latin typeface="AdobeKaitiStd"/>
              </a:rPr>
              <a:t> 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zh-CN" dirty="0">
                <a:solidFill>
                  <a:srgbClr val="1E477C"/>
                </a:solidFill>
                <a:effectLst/>
                <a:latin typeface="AdobeKaitiStd"/>
              </a:rPr>
              <a:t>SEY </a:t>
            </a:r>
            <a:r>
              <a:rPr lang="en-US" altLang="zh-CN" dirty="0">
                <a:solidFill>
                  <a:srgbClr val="1E477C"/>
                </a:solidFill>
                <a:latin typeface="AdobeKaitiStd"/>
              </a:rPr>
              <a:t>&lt; 1 at coupler</a:t>
            </a:r>
            <a:endParaRPr lang="en-US" altLang="zh-CN" dirty="0">
              <a:effectLst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4DBBE4-F21F-F44A-A7F6-1F4238F1E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362" y="4725144"/>
            <a:ext cx="4056608" cy="16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6B2503-0CC1-4144-9473-6FD47F74F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Conditioning of LEAF RFQ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625E26B-17A4-4A42-B18E-BDC46DA27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4654055" cy="288087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DC693BE-EB6E-424B-A7CC-3DFD5509E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567" y="1125303"/>
            <a:ext cx="4065210" cy="25197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3B7CC69-D1F8-F844-9F3E-C5189D345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077072"/>
            <a:ext cx="2954533" cy="228006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66C7BFA-76B2-8047-AE13-E49CF7F6422A}"/>
              </a:ext>
            </a:extLst>
          </p:cNvPr>
          <p:cNvSpPr txBox="1"/>
          <p:nvPr/>
        </p:nvSpPr>
        <p:spPr bwMode="auto">
          <a:xfrm>
            <a:off x="3851920" y="4509120"/>
            <a:ext cx="490390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Keep CW power conditioning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44 hours to nominal voltage 70 kV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Arcing when power was higher than 70 kW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32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2DB9DAE0-170F-AE47-9F80-AC15BAB25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7308" y="4503164"/>
            <a:ext cx="2167083" cy="1908000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241101"/>
              </p:ext>
            </p:extLst>
          </p:nvPr>
        </p:nvGraphicFramePr>
        <p:xfrm>
          <a:off x="390816" y="3880550"/>
          <a:ext cx="4307712" cy="2451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1742">
                  <a:extLst>
                    <a:ext uri="{9D8B030D-6E8A-4147-A177-3AD203B41FA5}">
                      <a16:colId xmlns:a16="http://schemas.microsoft.com/office/drawing/2014/main" val="924948100"/>
                    </a:ext>
                  </a:extLst>
                </a:gridCol>
                <a:gridCol w="1201046">
                  <a:extLst>
                    <a:ext uri="{9D8B030D-6E8A-4147-A177-3AD203B41FA5}">
                      <a16:colId xmlns:a16="http://schemas.microsoft.com/office/drawing/2014/main" val="291636130"/>
                    </a:ext>
                  </a:extLst>
                </a:gridCol>
                <a:gridCol w="1104924">
                  <a:extLst>
                    <a:ext uri="{9D8B030D-6E8A-4147-A177-3AD203B41FA5}">
                      <a16:colId xmlns:a16="http://schemas.microsoft.com/office/drawing/2014/main" val="1263312822"/>
                    </a:ext>
                  </a:extLst>
                </a:gridCol>
              </a:tblGrid>
              <a:tr h="350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Parameters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CST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ANSYS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243529615"/>
                  </a:ext>
                </a:extLst>
              </a:tr>
              <a:tr h="350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Water velocity /m/s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2.3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2.3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58235196"/>
                  </a:ext>
                </a:extLst>
              </a:tr>
              <a:tr h="350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Cooling water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zh-CN" sz="1600" kern="100" dirty="0">
                          <a:effectLst/>
                        </a:rPr>
                        <a:t>℃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18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18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709388125"/>
                  </a:ext>
                </a:extLst>
              </a:tr>
              <a:tr h="350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Room /</a:t>
                      </a:r>
                      <a:r>
                        <a:rPr lang="zh-CN" sz="1600" kern="100" dirty="0">
                          <a:effectLst/>
                        </a:rPr>
                        <a:t>℃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22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22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540653261"/>
                  </a:ext>
                </a:extLst>
              </a:tr>
              <a:tr h="350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Power /kW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46.5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52.5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88667819"/>
                  </a:ext>
                </a:extLst>
              </a:tr>
              <a:tr h="350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Max dT /</a:t>
                      </a:r>
                      <a:r>
                        <a:rPr lang="zh-CN" sz="1600" kern="100" dirty="0">
                          <a:effectLst/>
                        </a:rPr>
                        <a:t>℃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31.39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FF0000"/>
                          </a:solidFill>
                          <a:effectLst/>
                        </a:rPr>
                        <a:t>32.56</a:t>
                      </a:r>
                      <a:endParaRPr lang="zh-CN" sz="1600" kern="10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43836538"/>
                  </a:ext>
                </a:extLst>
              </a:tr>
              <a:tr h="350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Max deform/</a:t>
                      </a:r>
                      <a:r>
                        <a:rPr lang="zh-CN" sz="1600" kern="100" dirty="0">
                          <a:effectLst/>
                        </a:rPr>
                        <a:t>μ</a:t>
                      </a:r>
                      <a:r>
                        <a:rPr lang="en-US" sz="1600" kern="100" dirty="0">
                          <a:effectLst/>
                        </a:rPr>
                        <a:t>m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FF0000"/>
                          </a:solidFill>
                          <a:effectLst/>
                        </a:rPr>
                        <a:t>73.27</a:t>
                      </a:r>
                      <a:endParaRPr lang="zh-CN" sz="1600" kern="10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75.24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08268305"/>
                  </a:ext>
                </a:extLst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312" y="1039330"/>
            <a:ext cx="2853375" cy="19080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688" y="1039331"/>
            <a:ext cx="2785642" cy="190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97401" y="2937166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Cooling channel</a:t>
            </a:r>
            <a:endParaRPr lang="zh-CN" altLang="en-US" sz="1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6433492" y="2937166"/>
            <a:ext cx="1490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Thermal analysis</a:t>
            </a:r>
            <a:endParaRPr lang="zh-CN" altLang="en-US" sz="14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EA86C8C-80A2-554C-A1F4-2717DB548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Structure of D-RFQ-973</a:t>
            </a:r>
            <a:endParaRPr kumimoji="1"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EBA201E-5CFC-E749-8C1B-8BB08DCBE2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96" y="1095435"/>
            <a:ext cx="2694392" cy="245197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BCF8FF-CD1B-C94C-B83E-11877BCD4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745" y="3429000"/>
            <a:ext cx="2517208" cy="168193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9836DB7-5A16-EB41-993A-B6E5CE01A24A}"/>
              </a:ext>
            </a:extLst>
          </p:cNvPr>
          <p:cNvSpPr txBox="1"/>
          <p:nvPr/>
        </p:nvSpPr>
        <p:spPr bwMode="auto">
          <a:xfrm>
            <a:off x="5272306" y="5467289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Aperture 40 mm</a:t>
            </a:r>
            <a:endParaRPr kumimoji="1" lang="zh-CN" altLang="en-US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74C40D-2F38-6747-AF9E-296DE5D4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Conditioning of D-RFQ-973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E53DF3B-BA4E-E44B-A69D-78729ADF8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31" t="8445" r="12548" b="7097"/>
          <a:stretch/>
        </p:blipFill>
        <p:spPr>
          <a:xfrm>
            <a:off x="4572000" y="1097274"/>
            <a:ext cx="4176465" cy="327025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6777D93-F5D6-9244-AF29-4833BE1B0705}"/>
              </a:ext>
            </a:extLst>
          </p:cNvPr>
          <p:cNvGrpSpPr/>
          <p:nvPr/>
        </p:nvGrpSpPr>
        <p:grpSpPr>
          <a:xfrm>
            <a:off x="496531" y="3837974"/>
            <a:ext cx="3600400" cy="2536429"/>
            <a:chOff x="496531" y="3837974"/>
            <a:chExt cx="3600400" cy="253642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F911387-B043-BC41-95A1-31CD631AE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531" y="3837974"/>
              <a:ext cx="3600400" cy="2536429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3EFBF2B-A932-2F4B-9C7F-B8E75A8E22B0}"/>
                </a:ext>
              </a:extLst>
            </p:cNvPr>
            <p:cNvSpPr txBox="1"/>
            <p:nvPr/>
          </p:nvSpPr>
          <p:spPr>
            <a:xfrm>
              <a:off x="1115616" y="4921522"/>
              <a:ext cx="18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50 kW = 61.7 kV</a:t>
              </a:r>
              <a:endParaRPr lang="zh-CN" altLang="en-US" sz="1600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DE32511C-26E0-4446-B2FC-9A934AE0E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5" y="1097274"/>
            <a:ext cx="4120486" cy="252165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7FEFA8F-C54A-F044-A73B-4778081BD3C5}"/>
              </a:ext>
            </a:extLst>
          </p:cNvPr>
          <p:cNvSpPr txBox="1"/>
          <p:nvPr/>
        </p:nvSpPr>
        <p:spPr bwMode="auto">
          <a:xfrm>
            <a:off x="3995936" y="4627476"/>
            <a:ext cx="490390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Jun. 12-14,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Keep CW power conditioning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47 hours to nominal voltage 60 kV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Arcing when power was higher than 50 kW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3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EB30CD9-5607-4EA5-930A-4CDBD672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7525084" cy="720000"/>
          </a:xfrm>
        </p:spPr>
        <p:txBody>
          <a:bodyPr>
            <a:normAutofit/>
          </a:bodyPr>
          <a:lstStyle/>
          <a:p>
            <a:r>
              <a:rPr lang="en-US" altLang="zh-CN" dirty="0">
                <a:ln w="3175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Outline</a:t>
            </a:r>
            <a:endParaRPr lang="zh-CN" altLang="en-US" dirty="0"/>
          </a:p>
        </p:txBody>
      </p:sp>
      <p:sp>
        <p:nvSpPr>
          <p:cNvPr id="10" name="内容占位符 9"/>
          <p:cNvSpPr txBox="1">
            <a:spLocks noGrp="1"/>
          </p:cNvSpPr>
          <p:nvPr>
            <p:ph idx="4294967295"/>
          </p:nvPr>
        </p:nvSpPr>
        <p:spPr>
          <a:xfrm>
            <a:off x="683568" y="1898068"/>
            <a:ext cx="7885124" cy="306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 high-intensity RFQs activities in IMP</a:t>
            </a: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and conditioning of the RFQs</a:t>
            </a: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Problems happened to the RFQs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make a stable RFQ always?</a:t>
            </a:r>
          </a:p>
        </p:txBody>
      </p:sp>
    </p:spTree>
    <p:extLst>
      <p:ext uri="{BB962C8B-B14F-4D97-AF65-F5344CB8AC3E}">
        <p14:creationId xmlns:p14="http://schemas.microsoft.com/office/powerpoint/2010/main" val="168610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952"/>
    </mc:Choice>
    <mc:Fallback xmlns="">
      <p:transition advTm="1495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EB30CD9-5607-4EA5-930A-4CDBD672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7525084" cy="720000"/>
          </a:xfrm>
        </p:spPr>
        <p:txBody>
          <a:bodyPr>
            <a:normAutofit/>
          </a:bodyPr>
          <a:lstStyle/>
          <a:p>
            <a:r>
              <a:rPr lang="en-US" altLang="zh-CN" dirty="0">
                <a:ln w="3175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Outline</a:t>
            </a:r>
            <a:endParaRPr lang="zh-CN" altLang="en-US" dirty="0"/>
          </a:p>
        </p:txBody>
      </p:sp>
      <p:sp>
        <p:nvSpPr>
          <p:cNvPr id="10" name="内容占位符 9"/>
          <p:cNvSpPr txBox="1">
            <a:spLocks noGrp="1"/>
          </p:cNvSpPr>
          <p:nvPr>
            <p:ph idx="4294967295"/>
          </p:nvPr>
        </p:nvSpPr>
        <p:spPr>
          <a:xfrm>
            <a:off x="683568" y="1898068"/>
            <a:ext cx="7885124" cy="306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CW high-intensity RFQs activities in IMP</a:t>
            </a: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and Conditioning of the RFQs</a:t>
            </a: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happened to the RFQs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make a stable RFQ always?</a:t>
            </a:r>
          </a:p>
        </p:txBody>
      </p:sp>
    </p:spTree>
    <p:extLst>
      <p:ext uri="{BB962C8B-B14F-4D97-AF65-F5344CB8AC3E}">
        <p14:creationId xmlns:p14="http://schemas.microsoft.com/office/powerpoint/2010/main" val="328345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952"/>
    </mc:Choice>
    <mc:Fallback xmlns="">
      <p:transition advTm="1495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51" r="13610"/>
          <a:stretch/>
        </p:blipFill>
        <p:spPr bwMode="auto">
          <a:xfrm>
            <a:off x="3569495" y="1167480"/>
            <a:ext cx="2252532" cy="197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43678"/>
            <a:ext cx="2880320" cy="1993440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167971" y="3244677"/>
            <a:ext cx="50405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 12, 2014, after conditioning and 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cw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commissioning. 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Blue Marks at the Exit of ADS RFQ</a:t>
            </a:r>
            <a:endParaRPr kumimoji="1"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BD4C43F-2CC1-6F4E-B8C2-C41123184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26344" y="3451416"/>
            <a:ext cx="2423563" cy="27565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232886D-151C-F648-8B98-A1213E6BD1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9652" y="3496313"/>
            <a:ext cx="2423565" cy="2677494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82D2D11D-A595-8341-99D0-A5F715BDA872}"/>
              </a:ext>
            </a:extLst>
          </p:cNvPr>
          <p:cNvSpPr txBox="1"/>
          <p:nvPr/>
        </p:nvSpPr>
        <p:spPr>
          <a:xfrm>
            <a:off x="167970" y="6080554"/>
            <a:ext cx="50405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Apr. , 2019, checking after 6000 hours operation. 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6863916-FB52-5942-AC07-9787643FF94C}"/>
              </a:ext>
            </a:extLst>
          </p:cNvPr>
          <p:cNvGrpSpPr/>
          <p:nvPr/>
        </p:nvGrpSpPr>
        <p:grpSpPr>
          <a:xfrm>
            <a:off x="5986069" y="3648583"/>
            <a:ext cx="2945244" cy="2431971"/>
            <a:chOff x="5001584" y="2476917"/>
            <a:chExt cx="3513766" cy="294311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8D1AB02-E44C-4E45-8F22-C43A793ED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1584" y="2476917"/>
              <a:ext cx="3491983" cy="14650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E6B9705-7A68-A84B-8A0B-39FC6EA7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23368" y="3955034"/>
              <a:ext cx="3491982" cy="1464999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BDC89F97-25A4-FD41-BF82-54D4E4E2B1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2298" y="1157113"/>
            <a:ext cx="1899969" cy="19708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8C8CD4F-085B-2949-87AB-9F699E5C7620}"/>
              </a:ext>
            </a:extLst>
          </p:cNvPr>
          <p:cNvSpPr txBox="1"/>
          <p:nvPr/>
        </p:nvSpPr>
        <p:spPr bwMode="auto">
          <a:xfrm>
            <a:off x="8103617" y="5475271"/>
            <a:ext cx="3843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E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712D179-13F5-7D43-AE6A-A72C8C7867A0}"/>
              </a:ext>
            </a:extLst>
          </p:cNvPr>
          <p:cNvSpPr txBox="1"/>
          <p:nvPr/>
        </p:nvSpPr>
        <p:spPr bwMode="auto">
          <a:xfrm>
            <a:off x="8103617" y="4264705"/>
            <a:ext cx="3843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B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DE9AF6E-281B-B54F-9BC8-BA656D54E473}"/>
              </a:ext>
            </a:extLst>
          </p:cNvPr>
          <p:cNvSpPr txBox="1"/>
          <p:nvPr/>
        </p:nvSpPr>
        <p:spPr bwMode="auto">
          <a:xfrm>
            <a:off x="7396050" y="1312638"/>
            <a:ext cx="3843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T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97C84612-9497-5945-BDE8-651CF9CDDD34}"/>
              </a:ext>
            </a:extLst>
          </p:cNvPr>
          <p:cNvSpPr txBox="1"/>
          <p:nvPr/>
        </p:nvSpPr>
        <p:spPr>
          <a:xfrm>
            <a:off x="6876255" y="3140640"/>
            <a:ext cx="20997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Temp.  Max 21 ℃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4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F67E69-FAAE-3244-A257-65875354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16632"/>
            <a:ext cx="7632848" cy="720690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Blue Marks at Entrance of ADS RFQ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864A5A5-047C-4543-BEED-9DD75F7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55251" y="1010448"/>
            <a:ext cx="3240684" cy="30399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99FD36B-C165-BD45-B2F2-870B9CA1A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980728"/>
            <a:ext cx="3147733" cy="30963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428E82-587B-B643-849C-353B62F0C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38846" y="4182474"/>
            <a:ext cx="2034957" cy="22481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567340-3B16-CE45-897F-7C150FA9F6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58259" y="4148048"/>
            <a:ext cx="2052676" cy="233473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4F8169D-43EC-5B49-9FB3-06DBBA3203C7}"/>
              </a:ext>
            </a:extLst>
          </p:cNvPr>
          <p:cNvSpPr txBox="1"/>
          <p:nvPr/>
        </p:nvSpPr>
        <p:spPr bwMode="auto">
          <a:xfrm>
            <a:off x="194364" y="4050377"/>
            <a:ext cx="3945589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End-plate of the entrance is near two times farer from electrodes than one of the exit.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Due to beam loss of H</a:t>
            </a:r>
            <a:r>
              <a:rPr kumimoji="1" lang="en-US" altLang="zh-CN" sz="2200" baseline="-250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2</a:t>
            </a:r>
            <a:r>
              <a:rPr kumimoji="1" lang="en-US" altLang="zh-CN" sz="2200" baseline="300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+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and H</a:t>
            </a:r>
            <a:r>
              <a:rPr kumimoji="1" lang="en-US" altLang="zh-CN" sz="2200" baseline="-250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3</a:t>
            </a:r>
            <a:r>
              <a:rPr kumimoji="1" lang="en-US" altLang="zh-CN" sz="2200" baseline="300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+ 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, and than gas releasing?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Due to worse vacuum (1E-4 Pa) at entrance?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5014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3">
            <a:extLst>
              <a:ext uri="{FF2B5EF4-FFF2-40B4-BE49-F238E27FC236}">
                <a16:creationId xmlns:a16="http://schemas.microsoft.com/office/drawing/2014/main" id="{0369043B-5B22-D74B-84A9-CFBDC3B94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27" y="3687604"/>
            <a:ext cx="4297604" cy="205926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9592" y="107852"/>
            <a:ext cx="7468213" cy="720690"/>
          </a:xfrm>
        </p:spPr>
        <p:txBody>
          <a:bodyPr/>
          <a:lstStyle/>
          <a:p>
            <a:r>
              <a:rPr lang="en-US" altLang="zh-CN" dirty="0"/>
              <a:t>Beam Loss Simulation of H</a:t>
            </a:r>
            <a:r>
              <a:rPr lang="en-US" altLang="zh-CN" baseline="-25000" dirty="0"/>
              <a:t>2</a:t>
            </a:r>
            <a:r>
              <a:rPr lang="en-US" altLang="zh-CN" baseline="30000" dirty="0"/>
              <a:t>+</a:t>
            </a:r>
            <a:r>
              <a:rPr lang="en-US" altLang="zh-CN" dirty="0"/>
              <a:t>, H</a:t>
            </a:r>
            <a:r>
              <a:rPr lang="en-US" altLang="zh-CN" baseline="-25000" dirty="0"/>
              <a:t>3</a:t>
            </a:r>
            <a:r>
              <a:rPr lang="en-US" altLang="zh-CN" baseline="30000" dirty="0"/>
              <a:t>+</a:t>
            </a:r>
            <a:endParaRPr lang="zh-CN" altLang="en-US" baseline="30000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526" y="1369731"/>
            <a:ext cx="4297604" cy="205926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31640" y="870881"/>
            <a:ext cx="127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corn</a:t>
            </a:r>
          </a:p>
        </p:txBody>
      </p:sp>
      <p:cxnSp>
        <p:nvCxnSpPr>
          <p:cNvPr id="4" name="直接箭头连接符 3"/>
          <p:cNvCxnSpPr>
            <a:cxnSpLocks/>
          </p:cNvCxnSpPr>
          <p:nvPr/>
        </p:nvCxnSpPr>
        <p:spPr>
          <a:xfrm>
            <a:off x="1581340" y="1111127"/>
            <a:ext cx="0" cy="455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内容占位符 11">
            <a:extLst>
              <a:ext uri="{FF2B5EF4-FFF2-40B4-BE49-F238E27FC236}">
                <a16:creationId xmlns:a16="http://schemas.microsoft.com/office/drawing/2014/main" id="{301D237D-E91F-6E43-831D-D082352D1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531" y="1335346"/>
            <a:ext cx="4385964" cy="2093654"/>
          </a:xfrm>
          <a:prstGeom prst="rect">
            <a:avLst/>
          </a:prstGeom>
        </p:spPr>
      </p:pic>
      <p:pic>
        <p:nvPicPr>
          <p:cNvPr id="10" name="内容占位符 3">
            <a:extLst>
              <a:ext uri="{FF2B5EF4-FFF2-40B4-BE49-F238E27FC236}">
                <a16:creationId xmlns:a16="http://schemas.microsoft.com/office/drawing/2014/main" id="{7709CD41-8538-9D41-B79E-1E4BAB37D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531" y="3645265"/>
            <a:ext cx="4385964" cy="210160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03B922F-7A2A-744F-997A-F994E5B5BE94}"/>
              </a:ext>
            </a:extLst>
          </p:cNvPr>
          <p:cNvSpPr txBox="1"/>
          <p:nvPr/>
        </p:nvSpPr>
        <p:spPr>
          <a:xfrm>
            <a:off x="4716016" y="828542"/>
            <a:ext cx="127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corn</a:t>
            </a:r>
          </a:p>
        </p:txBody>
      </p:sp>
      <p:cxnSp>
        <p:nvCxnSpPr>
          <p:cNvPr id="12" name="直接箭头连接符 3">
            <a:extLst>
              <a:ext uri="{FF2B5EF4-FFF2-40B4-BE49-F238E27FC236}">
                <a16:creationId xmlns:a16="http://schemas.microsoft.com/office/drawing/2014/main" id="{CD987C5D-6AF5-D145-9EFF-790B9E9F1BDC}"/>
              </a:ext>
            </a:extLst>
          </p:cNvPr>
          <p:cNvCxnSpPr>
            <a:cxnSpLocks/>
          </p:cNvCxnSpPr>
          <p:nvPr/>
        </p:nvCxnSpPr>
        <p:spPr>
          <a:xfrm>
            <a:off x="4965716" y="1068788"/>
            <a:ext cx="0" cy="45924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F351DDC-D6B3-F749-B072-36C49CCCB66F}"/>
              </a:ext>
            </a:extLst>
          </p:cNvPr>
          <p:cNvSpPr txBox="1"/>
          <p:nvPr/>
        </p:nvSpPr>
        <p:spPr bwMode="auto">
          <a:xfrm>
            <a:off x="316109" y="5877513"/>
            <a:ext cx="839204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5% of H2+ and H3+ are loss in the entrance of 1.5 m of RFQ, 0.1% is on the tips.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0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/>
          <p:nvPr/>
        </p:nvSpPr>
        <p:spPr>
          <a:xfrm>
            <a:off x="5129923" y="3207000"/>
            <a:ext cx="39099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 12, 2014, after conditioning and </a:t>
            </a:r>
            <a:r>
              <a:rPr lang="en-US" altLang="zh-CN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cw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beam. 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/>
          <a:stretch/>
        </p:blipFill>
        <p:spPr>
          <a:xfrm>
            <a:off x="5625616" y="1113829"/>
            <a:ext cx="3020202" cy="197831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Blue Marks at </a:t>
            </a:r>
            <a:r>
              <a:rPr kumimoji="1" lang="en-US" altLang="zh-CN" dirty="0" err="1"/>
              <a:t>PiMS</a:t>
            </a:r>
            <a:r>
              <a:rPr kumimoji="1" lang="en-US" altLang="zh-CN" dirty="0"/>
              <a:t> of CMIF RFQ</a:t>
            </a:r>
            <a:endParaRPr kumimoji="1"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E470D7B-C214-F442-AE0B-8484B73221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5616" y="3645024"/>
            <a:ext cx="2989574" cy="2486198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82D2D11D-A595-8341-99D0-A5F715BDA872}"/>
              </a:ext>
            </a:extLst>
          </p:cNvPr>
          <p:cNvSpPr txBox="1"/>
          <p:nvPr/>
        </p:nvSpPr>
        <p:spPr>
          <a:xfrm>
            <a:off x="5094883" y="6142013"/>
            <a:ext cx="40554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Apr. , 2019, checking after 6000 hours operation. </a:t>
            </a:r>
            <a:endParaRPr lang="zh-CN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ECE8FA6-092E-0E49-BFFF-27D3695A3C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628" r="28062" b="58799"/>
          <a:stretch/>
        </p:blipFill>
        <p:spPr>
          <a:xfrm>
            <a:off x="498182" y="1005578"/>
            <a:ext cx="4196179" cy="321663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C70C0EA-179A-E345-A138-F8EAF72E027D}"/>
              </a:ext>
            </a:extLst>
          </p:cNvPr>
          <p:cNvSpPr txBox="1"/>
          <p:nvPr/>
        </p:nvSpPr>
        <p:spPr bwMode="auto">
          <a:xfrm>
            <a:off x="275870" y="4318481"/>
            <a:ext cx="464080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Can not achieve nominal field after long term conditioning.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The max CW power was 110 kW. 100 kW was relatively stable.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Heavy discharge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hapend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in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PiMS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hole.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Multipactor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?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FE445D3-E57A-BE41-87D8-0D9F2AD999B7}"/>
              </a:ext>
            </a:extLst>
          </p:cNvPr>
          <p:cNvSpPr txBox="1"/>
          <p:nvPr/>
        </p:nvSpPr>
        <p:spPr bwMode="auto">
          <a:xfrm>
            <a:off x="827584" y="3645024"/>
            <a:ext cx="130035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b="1" dirty="0">
                <a:solidFill>
                  <a:schemeClr val="bg1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CMIF RFQ</a:t>
            </a:r>
            <a:endParaRPr kumimoji="1" lang="zh-CN" altLang="en-US" sz="2200" b="1" dirty="0">
              <a:solidFill>
                <a:schemeClr val="bg1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27FD789-0082-B046-8ED0-F6082F823401}"/>
              </a:ext>
            </a:extLst>
          </p:cNvPr>
          <p:cNvSpPr txBox="1"/>
          <p:nvPr/>
        </p:nvSpPr>
        <p:spPr bwMode="auto">
          <a:xfrm>
            <a:off x="5703630" y="5528727"/>
            <a:ext cx="12234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b="1" dirty="0">
                <a:solidFill>
                  <a:schemeClr val="bg1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ADS RFQ</a:t>
            </a:r>
            <a:endParaRPr kumimoji="1" lang="zh-CN" altLang="en-US" sz="2200" b="1" dirty="0">
              <a:solidFill>
                <a:schemeClr val="bg1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9B776DA-26C3-2E4F-8D54-A733422DE095}"/>
              </a:ext>
            </a:extLst>
          </p:cNvPr>
          <p:cNvSpPr txBox="1"/>
          <p:nvPr/>
        </p:nvSpPr>
        <p:spPr bwMode="auto">
          <a:xfrm>
            <a:off x="5703630" y="2398451"/>
            <a:ext cx="12234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b="1" dirty="0">
                <a:solidFill>
                  <a:schemeClr val="bg1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ADS RFQ</a:t>
            </a:r>
            <a:endParaRPr kumimoji="1" lang="zh-CN" altLang="en-US" sz="2200" b="1" dirty="0">
              <a:solidFill>
                <a:schemeClr val="bg1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>
            <a:extLst>
              <a:ext uri="{FF2B5EF4-FFF2-40B4-BE49-F238E27FC236}">
                <a16:creationId xmlns:a16="http://schemas.microsoft.com/office/drawing/2014/main" id="{97EEF5FA-1500-AE48-ADA0-2161587A5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Multipactor</a:t>
            </a:r>
            <a:r>
              <a:rPr kumimoji="1" lang="en-US" altLang="zh-CN" dirty="0"/>
              <a:t> in RFQs</a:t>
            </a:r>
            <a:endParaRPr kumimoji="1" lang="zh-CN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72" y="1010054"/>
            <a:ext cx="4497749" cy="286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624" y="995974"/>
            <a:ext cx="3960440" cy="30255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9544" y="392684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/>
              <a:t>Multipactor</a:t>
            </a:r>
            <a:r>
              <a:rPr lang="en-US" altLang="zh-CN" b="1" dirty="0"/>
              <a:t> simulation in CMIF RFQ</a:t>
            </a:r>
            <a:endParaRPr lang="zh-CN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5648" y="3926846"/>
            <a:ext cx="4065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Possible </a:t>
            </a:r>
            <a:r>
              <a:rPr lang="en-US" altLang="zh-CN" b="1" dirty="0" err="1"/>
              <a:t>Multipactor</a:t>
            </a:r>
            <a:r>
              <a:rPr lang="en-US" altLang="zh-CN" b="1" dirty="0"/>
              <a:t> in ADS-RFQ</a:t>
            </a:r>
            <a:endParaRPr lang="zh-CN" altLang="en-US" b="1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2237921-6236-E747-B9B0-B6AE9AB09BB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4437112"/>
            <a:ext cx="1790828" cy="18002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33DC554-898B-B84A-935A-6DF834532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498" y="4467393"/>
            <a:ext cx="1762753" cy="17699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E80FB26-F5FA-054C-9B11-163EAE93A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385" y="4462260"/>
            <a:ext cx="1769919" cy="176991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542E85F-3519-7F42-907C-924E2FFEEF80}"/>
              </a:ext>
            </a:extLst>
          </p:cNvPr>
          <p:cNvSpPr txBox="1"/>
          <p:nvPr/>
        </p:nvSpPr>
        <p:spPr bwMode="auto">
          <a:xfrm>
            <a:off x="1049226" y="6162802"/>
            <a:ext cx="5437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3 ns</a:t>
            </a:r>
            <a:endParaRPr kumimoji="1" lang="zh-CN" altLang="en-US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8B1F86-C303-0A4F-9CF9-0CB1F9956A80}"/>
              </a:ext>
            </a:extLst>
          </p:cNvPr>
          <p:cNvSpPr txBox="1"/>
          <p:nvPr/>
        </p:nvSpPr>
        <p:spPr bwMode="auto">
          <a:xfrm>
            <a:off x="2974454" y="6162802"/>
            <a:ext cx="5437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6 ns</a:t>
            </a:r>
            <a:endParaRPr kumimoji="1" lang="zh-CN" altLang="en-US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73217F5-BB92-BE4A-99B1-B7BE56C8C81E}"/>
              </a:ext>
            </a:extLst>
          </p:cNvPr>
          <p:cNvSpPr txBox="1"/>
          <p:nvPr/>
        </p:nvSpPr>
        <p:spPr bwMode="auto">
          <a:xfrm>
            <a:off x="4889341" y="6132068"/>
            <a:ext cx="7553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120 ns</a:t>
            </a:r>
            <a:endParaRPr kumimoji="1" lang="zh-CN" altLang="en-US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C321E9-2056-744F-B740-345958BD8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208" y="4359331"/>
            <a:ext cx="2142907" cy="93020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86B9238-1375-9748-A65B-578295CF4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2469" y="5417267"/>
            <a:ext cx="2189119" cy="93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9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err="1"/>
              <a:t>Multipactor</a:t>
            </a:r>
            <a:r>
              <a:rPr kumimoji="1" lang="en-US" altLang="zh-CN" dirty="0"/>
              <a:t> of Coupler of ADS RFQ</a:t>
            </a:r>
            <a:endParaRPr kumimoji="1" lang="zh-CN" alt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683265" y="3893542"/>
            <a:ext cx="4946887" cy="2158163"/>
            <a:chOff x="239943" y="1061305"/>
            <a:chExt cx="4946887" cy="2158163"/>
          </a:xfrm>
        </p:grpSpPr>
        <p:pic>
          <p:nvPicPr>
            <p:cNvPr id="8" name="Picture 8" descr="RFQ腔体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43" y="1065477"/>
              <a:ext cx="2871584" cy="2153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内容占位符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6200000">
              <a:off x="2806298" y="834764"/>
              <a:ext cx="2153992" cy="2607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内容占位符 6">
            <a:extLst>
              <a:ext uri="{FF2B5EF4-FFF2-40B4-BE49-F238E27FC236}">
                <a16:creationId xmlns:a16="http://schemas.microsoft.com/office/drawing/2014/main" id="{5FCB8A74-BA86-C146-84CF-0680D24A6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699" y="3920583"/>
            <a:ext cx="2875481" cy="215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A6A3160-5BC5-8E49-ABF6-E4FBC08946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327" y="1124745"/>
            <a:ext cx="3073265" cy="2304255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A632DBF-EDCF-1E48-809B-1CE7827B9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2581" y="1108443"/>
            <a:ext cx="3542940" cy="233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1">
            <a:extLst>
              <a:ext uri="{FF2B5EF4-FFF2-40B4-BE49-F238E27FC236}">
                <a16:creationId xmlns:a16="http://schemas.microsoft.com/office/drawing/2014/main" id="{74FDC254-ED54-744A-9379-F16D932EED36}"/>
              </a:ext>
            </a:extLst>
          </p:cNvPr>
          <p:cNvGrpSpPr/>
          <p:nvPr/>
        </p:nvGrpSpPr>
        <p:grpSpPr>
          <a:xfrm rot="5400000">
            <a:off x="6911065" y="1721706"/>
            <a:ext cx="2332350" cy="1105824"/>
            <a:chOff x="358776" y="1683861"/>
            <a:chExt cx="3875882" cy="1341921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7473E65B-85A6-A044-83E6-169B88AB7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76" y="1683861"/>
              <a:ext cx="3875882" cy="1341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33914D6E-1D7F-F84E-8E6C-03C7F9121F22}"/>
                </a:ext>
              </a:extLst>
            </p:cNvPr>
            <p:cNvSpPr/>
            <p:nvPr/>
          </p:nvSpPr>
          <p:spPr>
            <a:xfrm>
              <a:off x="1973245" y="2268466"/>
              <a:ext cx="478971" cy="586695"/>
            </a:xfrm>
            <a:prstGeom prst="ellips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7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3A7908-4632-47AF-9D1E-0DF4737B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Discharge w/o Arc (spark)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674ECF8-D9C9-4F7D-A2F9-C3086C172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59" y="1084000"/>
            <a:ext cx="3925532" cy="21474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06C265-D56F-4B1D-8D8E-1E55CE84F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50" y="3231435"/>
            <a:ext cx="4190741" cy="3238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1E1647-7DBC-724B-A874-4EB6EF55D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129" y="3933056"/>
            <a:ext cx="4125770" cy="20062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15817F1-6B80-514F-9034-279627E22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788" y="1053888"/>
            <a:ext cx="4067911" cy="252139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FEEE24B-6AD0-E94F-9D82-632554D1F64A}"/>
              </a:ext>
            </a:extLst>
          </p:cNvPr>
          <p:cNvSpPr/>
          <p:nvPr/>
        </p:nvSpPr>
        <p:spPr>
          <a:xfrm>
            <a:off x="4457024" y="6057622"/>
            <a:ext cx="4570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Discharge of LEAF-RFQ</a:t>
            </a:r>
            <a:r>
              <a:rPr lang="zh-CN" altLang="en-US" dirty="0"/>
              <a:t>（</a:t>
            </a:r>
            <a:r>
              <a:rPr lang="en-US" altLang="zh-CN" dirty="0"/>
              <a:t>1/2hours</a:t>
            </a:r>
            <a:r>
              <a:rPr lang="zh-CN" altLang="en-US" dirty="0"/>
              <a:t>，</a:t>
            </a:r>
            <a:r>
              <a:rPr lang="en-US" altLang="zh-CN" dirty="0"/>
              <a:t>60 kW</a:t>
            </a:r>
            <a:r>
              <a:rPr lang="zh-CN" altLang="en-US" dirty="0"/>
              <a:t>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5993ECA-3D20-0241-95FB-D75881E4ADF7}"/>
              </a:ext>
            </a:extLst>
          </p:cNvPr>
          <p:cNvSpPr txBox="1"/>
          <p:nvPr/>
        </p:nvSpPr>
        <p:spPr bwMode="auto">
          <a:xfrm>
            <a:off x="780692" y="2314585"/>
            <a:ext cx="16466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LLRF detector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3B117A2-0A76-E14B-91B2-8DEA31DF09E1}"/>
              </a:ext>
            </a:extLst>
          </p:cNvPr>
          <p:cNvSpPr txBox="1"/>
          <p:nvPr/>
        </p:nvSpPr>
        <p:spPr bwMode="auto">
          <a:xfrm>
            <a:off x="6300192" y="2314584"/>
            <a:ext cx="14285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Arc detector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79F894-627B-7C49-A809-D19B24CC3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Something Uncertainty 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FE16E3-555D-2E40-BEF1-2BEC5547B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4231160"/>
            <a:ext cx="2672503" cy="20043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5B974E-36C5-B54F-9E81-A7FF6CFDA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861" y="4231160"/>
            <a:ext cx="2672501" cy="20043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29F9807-8444-5447-8A67-570812BA7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48" y="4231159"/>
            <a:ext cx="2672503" cy="200437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959B474-476C-E145-852F-405783C6AE70}"/>
              </a:ext>
            </a:extLst>
          </p:cNvPr>
          <p:cNvSpPr txBox="1"/>
          <p:nvPr/>
        </p:nvSpPr>
        <p:spPr bwMode="auto">
          <a:xfrm>
            <a:off x="138934" y="3818552"/>
            <a:ext cx="13773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D-RFQ-973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566AA53-236A-2D42-8A8B-7164338C4D60}"/>
              </a:ext>
            </a:extLst>
          </p:cNvPr>
          <p:cNvGrpSpPr/>
          <p:nvPr/>
        </p:nvGrpSpPr>
        <p:grpSpPr>
          <a:xfrm>
            <a:off x="5575380" y="1160358"/>
            <a:ext cx="3253299" cy="2439974"/>
            <a:chOff x="4788023" y="1043354"/>
            <a:chExt cx="3253299" cy="243997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0AB172F-FD84-BC49-BA58-95722E7AB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4788023" y="1043354"/>
              <a:ext cx="3253299" cy="2439974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D9A5E8E-FFA2-8F47-BCE5-2C1AA5F2922A}"/>
                </a:ext>
              </a:extLst>
            </p:cNvPr>
            <p:cNvSpPr/>
            <p:nvPr/>
          </p:nvSpPr>
          <p:spPr bwMode="auto">
            <a:xfrm>
              <a:off x="6588224" y="1832455"/>
              <a:ext cx="576064" cy="794385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</a:pPr>
              <a:endPara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F6C86BB-1DF2-684C-A28E-455D528759EB}"/>
              </a:ext>
            </a:extLst>
          </p:cNvPr>
          <p:cNvGrpSpPr/>
          <p:nvPr/>
        </p:nvGrpSpPr>
        <p:grpSpPr>
          <a:xfrm>
            <a:off x="1984129" y="1180864"/>
            <a:ext cx="3024335" cy="2419468"/>
            <a:chOff x="1196772" y="1063860"/>
            <a:chExt cx="3024335" cy="24194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14E41F6-83F8-D742-82CF-120A56E22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097" t="22837" r="36105" b="27506"/>
            <a:stretch/>
          </p:blipFill>
          <p:spPr>
            <a:xfrm>
              <a:off x="1196772" y="1063860"/>
              <a:ext cx="3024335" cy="2419468"/>
            </a:xfrm>
            <a:prstGeom prst="rect">
              <a:avLst/>
            </a:prstGeom>
          </p:spPr>
        </p:pic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DC8FAB7A-4C7A-2345-9E59-7EEBAD9C12BC}"/>
                </a:ext>
              </a:extLst>
            </p:cNvPr>
            <p:cNvSpPr/>
            <p:nvPr/>
          </p:nvSpPr>
          <p:spPr bwMode="auto">
            <a:xfrm>
              <a:off x="1979712" y="1279289"/>
              <a:ext cx="1340442" cy="1861679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</a:pPr>
              <a:endParaRPr kumimoji="0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06DF0DF-A40C-814D-96C6-F5FA414B4ED1}"/>
              </a:ext>
            </a:extLst>
          </p:cNvPr>
          <p:cNvSpPr txBox="1"/>
          <p:nvPr/>
        </p:nvSpPr>
        <p:spPr bwMode="auto">
          <a:xfrm>
            <a:off x="354958" y="1498046"/>
            <a:ext cx="184519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ADS RFQ</a:t>
            </a:r>
          </a:p>
          <a:p>
            <a:endParaRPr kumimoji="1" lang="en-US" altLang="zh-CN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Blue mark between sections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61AFBAD5-6484-8A4E-A866-7D7855D8CD26}"/>
              </a:ext>
            </a:extLst>
          </p:cNvPr>
          <p:cNvSpPr/>
          <p:nvPr/>
        </p:nvSpPr>
        <p:spPr bwMode="auto">
          <a:xfrm>
            <a:off x="3654064" y="4941168"/>
            <a:ext cx="845927" cy="735968"/>
          </a:xfrm>
          <a:prstGeom prst="ellipse">
            <a:avLst/>
          </a:prstGeom>
          <a:noFill/>
          <a:ln w="28575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E72B066A-249E-C447-B564-D84370173F72}"/>
              </a:ext>
            </a:extLst>
          </p:cNvPr>
          <p:cNvSpPr/>
          <p:nvPr/>
        </p:nvSpPr>
        <p:spPr bwMode="auto">
          <a:xfrm>
            <a:off x="7024122" y="4941168"/>
            <a:ext cx="936610" cy="1080120"/>
          </a:xfrm>
          <a:prstGeom prst="ellipse">
            <a:avLst/>
          </a:prstGeom>
          <a:noFill/>
          <a:ln w="28575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A110FD70-2A76-D34A-8EB2-A192EB4340C9}"/>
              </a:ext>
            </a:extLst>
          </p:cNvPr>
          <p:cNvSpPr/>
          <p:nvPr/>
        </p:nvSpPr>
        <p:spPr bwMode="auto">
          <a:xfrm>
            <a:off x="1705722" y="4725144"/>
            <a:ext cx="1426117" cy="1080120"/>
          </a:xfrm>
          <a:prstGeom prst="ellipse">
            <a:avLst/>
          </a:prstGeom>
          <a:noFill/>
          <a:ln w="28575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F153E35-FB25-5F47-8F11-248D17907E51}"/>
              </a:ext>
            </a:extLst>
          </p:cNvPr>
          <p:cNvSpPr/>
          <p:nvPr/>
        </p:nvSpPr>
        <p:spPr bwMode="auto">
          <a:xfrm>
            <a:off x="5008464" y="5437280"/>
            <a:ext cx="845927" cy="735968"/>
          </a:xfrm>
          <a:prstGeom prst="ellipse">
            <a:avLst/>
          </a:prstGeom>
          <a:noFill/>
          <a:ln w="28575"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zh-C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17245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EB30CD9-5607-4EA5-930A-4CDBD672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7525084" cy="720000"/>
          </a:xfrm>
        </p:spPr>
        <p:txBody>
          <a:bodyPr>
            <a:normAutofit/>
          </a:bodyPr>
          <a:lstStyle/>
          <a:p>
            <a:r>
              <a:rPr lang="en-US" altLang="zh-CN" dirty="0">
                <a:ln w="3175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Outline</a:t>
            </a:r>
            <a:endParaRPr lang="zh-CN" altLang="en-US" dirty="0"/>
          </a:p>
        </p:txBody>
      </p:sp>
      <p:sp>
        <p:nvSpPr>
          <p:cNvPr id="10" name="内容占位符 9"/>
          <p:cNvSpPr txBox="1">
            <a:spLocks noGrp="1"/>
          </p:cNvSpPr>
          <p:nvPr>
            <p:ph idx="4294967295"/>
          </p:nvPr>
        </p:nvSpPr>
        <p:spPr>
          <a:xfrm>
            <a:off x="683568" y="1898068"/>
            <a:ext cx="7885124" cy="306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 high-intensity RFQs activities in IMP</a:t>
            </a: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and conditioning of the RFQs</a:t>
            </a: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happened to the RFQs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make a stable RFQ always?</a:t>
            </a:r>
          </a:p>
        </p:txBody>
      </p:sp>
    </p:spTree>
    <p:extLst>
      <p:ext uri="{BB962C8B-B14F-4D97-AF65-F5344CB8AC3E}">
        <p14:creationId xmlns:p14="http://schemas.microsoft.com/office/powerpoint/2010/main" val="25555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952"/>
    </mc:Choice>
    <mc:Fallback xmlns="">
      <p:transition advTm="1495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标题 1">
            <a:extLst>
              <a:ext uri="{FF2B5EF4-FFF2-40B4-BE49-F238E27FC236}">
                <a16:creationId xmlns:a16="http://schemas.microsoft.com/office/drawing/2014/main" id="{3EDFDD50-4E5A-40C0-BE49-DBA046C3E6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A little bit confuse!</a:t>
            </a:r>
            <a:endParaRPr lang="zh-CN" altLang="en-US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0F8087E-3067-4A50-8386-B05F5A9CD4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87716"/>
              </p:ext>
            </p:extLst>
          </p:nvPr>
        </p:nvGraphicFramePr>
        <p:xfrm>
          <a:off x="691422" y="1124744"/>
          <a:ext cx="7626799" cy="2516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133">
                  <a:extLst>
                    <a:ext uri="{9D8B030D-6E8A-4147-A177-3AD203B41FA5}">
                      <a16:colId xmlns:a16="http://schemas.microsoft.com/office/drawing/2014/main" val="3000459535"/>
                    </a:ext>
                  </a:extLst>
                </a:gridCol>
                <a:gridCol w="1271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1133">
                  <a:extLst>
                    <a:ext uri="{9D8B030D-6E8A-4147-A177-3AD203B41FA5}">
                      <a16:colId xmlns:a16="http://schemas.microsoft.com/office/drawing/2014/main" val="3065711679"/>
                    </a:ext>
                  </a:extLst>
                </a:gridCol>
              </a:tblGrid>
              <a:tr h="67300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sym typeface="+mn-ea"/>
                        </a:rPr>
                        <a:t>radial matching gap</a:t>
                      </a:r>
                    </a:p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1800">
                          <a:solidFill>
                            <a:schemeClr val="tx1"/>
                          </a:solidFill>
                        </a:rPr>
                        <a:t>mm</a:t>
                      </a:r>
                      <a:r>
                        <a:rPr lang="zh-CN" altLang="en-US" sz="180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sym typeface="+mn-ea"/>
                        </a:rPr>
                        <a:t>fringe-field gap</a:t>
                      </a:r>
                    </a:p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（</a:t>
                      </a:r>
                      <a:r>
                        <a:rPr lang="en-US" altLang="zh-CN" sz="1800">
                          <a:solidFill>
                            <a:schemeClr val="tx1"/>
                          </a:solidFill>
                          <a:sym typeface="+mn-ea"/>
                        </a:rPr>
                        <a:t>mm</a:t>
                      </a: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）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sym typeface="+mn-ea"/>
                        </a:rPr>
                        <a:t>Aperture on end-plates</a:t>
                      </a:r>
                      <a:endParaRPr lang="zh-CN" altLang="en-US" sz="18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b="0">
                          <a:solidFill>
                            <a:schemeClr val="tx1"/>
                          </a:solidFill>
                          <a:sym typeface="+mn-ea"/>
                        </a:rPr>
                        <a:t>voltage</a:t>
                      </a:r>
                    </a:p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（</a:t>
                      </a:r>
                      <a:r>
                        <a:rPr lang="en-US" altLang="zh-CN" sz="1800">
                          <a:solidFill>
                            <a:schemeClr val="tx1"/>
                          </a:solidFill>
                          <a:sym typeface="+mn-ea"/>
                        </a:rPr>
                        <a:t>kV</a:t>
                      </a: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）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sym typeface="+mn-ea"/>
                        </a:rPr>
                        <a:t>vendor</a:t>
                      </a:r>
                      <a:endParaRPr lang="zh-CN" altLang="en-US" sz="18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1457" marR="91457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9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ADS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10.040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5.987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10/15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65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KJTJ(IMP)</a:t>
                      </a:r>
                    </a:p>
                  </a:txBody>
                  <a:tcPr marL="91457" marR="91457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6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CMIF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9.704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5.295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10/15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65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KJTJ(IMP)</a:t>
                      </a:r>
                    </a:p>
                  </a:txBody>
                  <a:tcPr marL="91457" marR="91457" marT="45714" marB="45714"/>
                </a:tc>
                <a:extLst>
                  <a:ext uri="{0D108BD9-81ED-4DB2-BD59-A6C34878D82A}">
                    <a16:rowId xmlns:a16="http://schemas.microsoft.com/office/drawing/2014/main" val="1311119068"/>
                  </a:ext>
                </a:extLst>
              </a:tr>
              <a:tr h="4006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LEAF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11.019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5.579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70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 err="1"/>
                        <a:t>KeLin</a:t>
                      </a:r>
                      <a:endParaRPr lang="en-US" altLang="zh-CN" sz="1800" dirty="0"/>
                    </a:p>
                  </a:txBody>
                  <a:tcPr marL="91457" marR="91457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6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973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8.011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7.988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40/40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60</a:t>
                      </a:r>
                    </a:p>
                  </a:txBody>
                  <a:tcPr marL="91457" marR="91457" marT="45714" marB="4571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KJTJ(IMP)</a:t>
                      </a:r>
                    </a:p>
                  </a:txBody>
                  <a:tcPr marL="91457" marR="91457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9988F0E-CA15-3942-9E3C-B6ABE91327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4302241"/>
              </p:ext>
            </p:extLst>
          </p:nvPr>
        </p:nvGraphicFramePr>
        <p:xfrm>
          <a:off x="691422" y="3858738"/>
          <a:ext cx="7626799" cy="2254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1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1133">
                  <a:extLst>
                    <a:ext uri="{9D8B030D-6E8A-4147-A177-3AD203B41FA5}">
                      <a16:colId xmlns:a16="http://schemas.microsoft.com/office/drawing/2014/main" val="3484487373"/>
                    </a:ext>
                  </a:extLst>
                </a:gridCol>
              </a:tblGrid>
              <a:tr h="65259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/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  R0</a:t>
                      </a:r>
                    </a:p>
                    <a:p>
                      <a:pPr>
                        <a:buNone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mm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sym typeface="+mn-ea"/>
                        </a:rPr>
                        <a:t>a</a:t>
                      </a:r>
                    </a:p>
                    <a:p>
                      <a:pPr>
                        <a:buNone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  <a:sym typeface="+mn-ea"/>
                        </a:rPr>
                        <a:t>（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sym typeface="+mn-ea"/>
                        </a:rPr>
                        <a:t>mm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  <a:sym typeface="+mn-ea"/>
                        </a:rPr>
                        <a:t>）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sym typeface="+mn-ea"/>
                        </a:rPr>
                        <a:t>max m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 err="1">
                          <a:solidFill>
                            <a:schemeClr val="tx1"/>
                          </a:solidFill>
                          <a:sym typeface="+mn-ea"/>
                        </a:rPr>
                        <a:t>kp</a:t>
                      </a:r>
                      <a:endParaRPr lang="en-US" altLang="zh-CN" sz="18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>
                          <a:solidFill>
                            <a:schemeClr val="tx1"/>
                          </a:solidFill>
                          <a:sym typeface="+mn-ea"/>
                        </a:rPr>
                        <a:t>vendor</a:t>
                      </a:r>
                    </a:p>
                  </a:txBody>
                  <a:tcPr marL="91457" marR="91457" marT="45707" marB="457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9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ADS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5.731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3.16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2.376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1.17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KJTJ(IMP)</a:t>
                      </a:r>
                    </a:p>
                  </a:txBody>
                  <a:tcPr marL="91457" marR="91457" marT="45707" marB="4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57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CMIF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4.807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2.74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2.279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1.4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KJTJ(IMP)</a:t>
                      </a:r>
                    </a:p>
                  </a:txBody>
                  <a:tcPr marL="91457" marR="91457" marT="45707" marB="45707"/>
                </a:tc>
                <a:extLst>
                  <a:ext uri="{0D108BD9-81ED-4DB2-BD59-A6C34878D82A}">
                    <a16:rowId xmlns:a16="http://schemas.microsoft.com/office/drawing/2014/main" val="2219034107"/>
                  </a:ext>
                </a:extLst>
              </a:tr>
              <a:tr h="40057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LEAF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5.805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3.63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2.035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1.55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 err="1"/>
                        <a:t>KeLin</a:t>
                      </a:r>
                      <a:endParaRPr lang="en-US" altLang="zh-CN" sz="1800" dirty="0"/>
                    </a:p>
                  </a:txBody>
                  <a:tcPr marL="91457" marR="91457" marT="45707" marB="457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57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973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3.477-5.971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2.63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1.86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1.68</a:t>
                      </a:r>
                    </a:p>
                  </a:txBody>
                  <a:tcPr marL="91457" marR="91457" marT="45707" marB="45707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KJTJ(IMP)</a:t>
                      </a:r>
                    </a:p>
                  </a:txBody>
                  <a:tcPr marL="91457" marR="91457" marT="45707" marB="4570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84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1E5D9-721E-7947-95AF-5BD1B1FA5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7525084" cy="720000"/>
          </a:xfrm>
        </p:spPr>
        <p:txBody>
          <a:bodyPr/>
          <a:lstStyle/>
          <a:p>
            <a:r>
              <a:rPr kumimoji="1" lang="en-US" altLang="zh-Hans" dirty="0"/>
              <a:t>CW</a:t>
            </a:r>
            <a:r>
              <a:rPr kumimoji="1" lang="zh-Hans" altLang="en-US" dirty="0"/>
              <a:t> </a:t>
            </a:r>
            <a:r>
              <a:rPr kumimoji="1" lang="en-US" altLang="zh-Hans" dirty="0"/>
              <a:t>RFQs constructed in IMP </a:t>
            </a:r>
            <a:endParaRPr kumimoji="1" lang="zh-CN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66B374B-B357-5C4B-86B9-DBE796AC8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998890"/>
              </p:ext>
            </p:extLst>
          </p:nvPr>
        </p:nvGraphicFramePr>
        <p:xfrm>
          <a:off x="161764" y="980728"/>
          <a:ext cx="8820471" cy="5394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13909">
                  <a:extLst>
                    <a:ext uri="{9D8B030D-6E8A-4147-A177-3AD203B41FA5}">
                      <a16:colId xmlns:a16="http://schemas.microsoft.com/office/drawing/2014/main" val="3837032200"/>
                    </a:ext>
                  </a:extLst>
                </a:gridCol>
                <a:gridCol w="1448195">
                  <a:extLst>
                    <a:ext uri="{9D8B030D-6E8A-4147-A177-3AD203B41FA5}">
                      <a16:colId xmlns:a16="http://schemas.microsoft.com/office/drawing/2014/main" val="841441782"/>
                    </a:ext>
                  </a:extLst>
                </a:gridCol>
                <a:gridCol w="1350369">
                  <a:extLst>
                    <a:ext uri="{9D8B030D-6E8A-4147-A177-3AD203B41FA5}">
                      <a16:colId xmlns:a16="http://schemas.microsoft.com/office/drawing/2014/main" val="2890502137"/>
                    </a:ext>
                  </a:extLst>
                </a:gridCol>
                <a:gridCol w="1509236">
                  <a:extLst>
                    <a:ext uri="{9D8B030D-6E8A-4147-A177-3AD203B41FA5}">
                      <a16:colId xmlns:a16="http://schemas.microsoft.com/office/drawing/2014/main" val="3033102999"/>
                    </a:ext>
                  </a:extLst>
                </a:gridCol>
                <a:gridCol w="1350369">
                  <a:extLst>
                    <a:ext uri="{9D8B030D-6E8A-4147-A177-3AD203B41FA5}">
                      <a16:colId xmlns:a16="http://schemas.microsoft.com/office/drawing/2014/main" val="2805425192"/>
                    </a:ext>
                  </a:extLst>
                </a:gridCol>
                <a:gridCol w="1548393">
                  <a:extLst>
                    <a:ext uri="{9D8B030D-6E8A-4147-A177-3AD203B41FA5}">
                      <a16:colId xmlns:a16="http://schemas.microsoft.com/office/drawing/2014/main" val="36376798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ADS</a:t>
                      </a:r>
                      <a:r>
                        <a:rPr lang="zh-CN" alt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Han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RFQ</a:t>
                      </a:r>
                      <a:r>
                        <a:rPr lang="zh-Hans" alt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Han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injector II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CMIF-RFQ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D-RFQ-973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LEAF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SSC-</a:t>
                      </a:r>
                      <a:r>
                        <a:rPr lang="en-US" altLang="zh-Han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Linac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079985"/>
                  </a:ext>
                </a:extLst>
              </a:tr>
              <a:tr h="194387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 served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CiADS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CMIF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BisoL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HIAF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HIRFL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253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Freq. (MHz)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162.5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162.5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162.5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81.25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53.67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040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4-vane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4-vane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4-vane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4-vane</a:t>
                      </a:r>
                      <a:endParaRPr kumimoji="0" lang="zh-CN" alt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4-rod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132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mode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PiMS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PiMS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window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PiMS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822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Species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Proton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Deuteron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Deuteron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</a:t>
                      </a:r>
                      <a:r>
                        <a:rPr lang="zh-Hans" alt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Han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A/q=7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Han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zh-Hans" alt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Han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A/q=7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09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Vane V (kV)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455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(</a:t>
                      </a:r>
                      <a:r>
                        <a:rPr lang="en-US" altLang="zh-CN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emA</a:t>
                      </a:r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Han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Han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zh-Han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.5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68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Han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Inj. E (</a:t>
                      </a:r>
                      <a:r>
                        <a:rPr lang="en-US" altLang="zh-Han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US" altLang="zh-Han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54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Ex. </a:t>
                      </a:r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(MeV)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42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1.68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257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CW Op. (</a:t>
                      </a:r>
                      <a:r>
                        <a:rPr lang="en-US" altLang="zh-CN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emA</a:t>
                      </a:r>
                      <a:r>
                        <a:rPr lang="en-US" altLang="zh-CN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 (P)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 (H</a:t>
                      </a:r>
                      <a:r>
                        <a:rPr lang="en-US" altLang="zh-CN" b="1" baseline="-25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b="1" baseline="30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CN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 (HI)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 (HI)</a:t>
                      </a:r>
                      <a:endParaRPr lang="zh-CN" altLang="en-US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267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beam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Jun. 2014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Nov. 2017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Jun. 2018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Feb. 2018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Jan. 2015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707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Institution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IMP/LBL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PKU/IMP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IMP/PKU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855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99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B38159-6D21-DB4A-8229-5A7036643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Just thinking……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2E659A-9C80-3C41-9720-B169B51720FB}"/>
              </a:ext>
            </a:extLst>
          </p:cNvPr>
          <p:cNvSpPr txBox="1"/>
          <p:nvPr/>
        </p:nvSpPr>
        <p:spPr bwMode="auto">
          <a:xfrm>
            <a:off x="850008" y="1628800"/>
            <a:ext cx="7468213" cy="43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To optimize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Bpeak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/V(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Eacc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),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Epeak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/V(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Eacc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), especially at the corner of electrodes and end plates.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To optimize the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multipactor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, especially the coupler,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PiMS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, etc. Try to make SEY &lt; 1.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To optimize structure of contact. RF fingers or springs will be burned due to bad contact.</a:t>
            </a:r>
          </a:p>
          <a:p>
            <a:pPr marL="342000" indent="-342900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To put “cleanness” on the “first” position. It is not only in the stage of assembly, tuning and installing, but also in the stage of fabrication from acid washing to brazing.</a:t>
            </a:r>
          </a:p>
          <a:p>
            <a:pPr marL="342000" indent="-342900">
              <a:lnSpc>
                <a:spcPct val="12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Any more……?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075BA3D-6613-3749-BD72-334072C54DA6}"/>
              </a:ext>
            </a:extLst>
          </p:cNvPr>
          <p:cNvSpPr txBox="1"/>
          <p:nvPr/>
        </p:nvSpPr>
        <p:spPr bwMode="auto">
          <a:xfrm>
            <a:off x="537920" y="1029848"/>
            <a:ext cx="708411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Lessons from the bad experience of ADS and especially CMIF RFQ: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6449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E9DEBA-D1CF-6649-A238-E0E58475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3" y="116632"/>
            <a:ext cx="7272809" cy="720690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Assembly and tuning in cleanroom</a:t>
            </a:r>
            <a:endParaRPr kumimoji="1" lang="zh-CN" altLang="en-US" dirty="0"/>
          </a:p>
        </p:txBody>
      </p:sp>
      <p:pic>
        <p:nvPicPr>
          <p:cNvPr id="3" name="内容占位符 6">
            <a:extLst>
              <a:ext uri="{FF2B5EF4-FFF2-40B4-BE49-F238E27FC236}">
                <a16:creationId xmlns:a16="http://schemas.microsoft.com/office/drawing/2014/main" id="{842EF44A-B99C-4647-A133-9DD152D485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1" y="1052736"/>
            <a:ext cx="4536504" cy="22510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56FEC7-611B-7B4C-B49A-40B05AB68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1" y="3430938"/>
            <a:ext cx="3931296" cy="29484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067190-51E2-2D43-86B6-F93660342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430938"/>
            <a:ext cx="3931297" cy="294847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8D8DF9B-6326-3044-9EBD-2EB6EB5F2B52}"/>
              </a:ext>
            </a:extLst>
          </p:cNvPr>
          <p:cNvSpPr txBox="1"/>
          <p:nvPr/>
        </p:nvSpPr>
        <p:spPr bwMode="auto">
          <a:xfrm>
            <a:off x="5341345" y="1340768"/>
            <a:ext cx="337797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The first ADS RFQ was in dirty surroundings.</a:t>
            </a:r>
          </a:p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CMIF and D-RFQ-973 were in clean room.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0351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Optimize </a:t>
            </a:r>
            <a:r>
              <a:rPr kumimoji="1" lang="en-US" altLang="zh-CN" dirty="0" err="1"/>
              <a:t>E</a:t>
            </a:r>
            <a:r>
              <a:rPr kumimoji="1" lang="en-US" altLang="zh-CN" baseline="-25000" dirty="0" err="1"/>
              <a:t>peak</a:t>
            </a:r>
            <a:r>
              <a:rPr kumimoji="1" lang="en-US" altLang="zh-CN" dirty="0"/>
              <a:t> and </a:t>
            </a:r>
            <a:r>
              <a:rPr kumimoji="1" lang="en-US" altLang="zh-CN" dirty="0" err="1"/>
              <a:t>B</a:t>
            </a:r>
            <a:r>
              <a:rPr kumimoji="1" lang="en-US" altLang="zh-CN" baseline="-25000" dirty="0" err="1"/>
              <a:t>peak</a:t>
            </a:r>
            <a:endParaRPr kumimoji="1" lang="zh-CN" altLang="en-US" baseline="-25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11322" y="982471"/>
            <a:ext cx="3623794" cy="2603289"/>
            <a:chOff x="611322" y="982471"/>
            <a:chExt cx="3623794" cy="2603289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322" y="982471"/>
              <a:ext cx="3623794" cy="260328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817287" y="2637039"/>
              <a:ext cx="1166343" cy="415496"/>
            </a:xfrm>
            <a:prstGeom prst="rect">
              <a:avLst/>
            </a:prstGeom>
            <a:noFill/>
            <a:ln w="12700" cap="flat">
              <a:solidFill>
                <a:srgbClr val="00B05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Times New Roman"/>
                </a:rPr>
                <a:t>--- Varied voltage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050" dirty="0">
                  <a:solidFill>
                    <a:srgbClr val="FF0000"/>
                  </a:solidFill>
                </a:rPr>
                <a:t>--- Constant voltage</a:t>
              </a:r>
              <a:endParaRPr kumimoji="0" lang="zh-CN" altLang="en-US" sz="105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imes New Roman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98486" y="982471"/>
            <a:ext cx="3684270" cy="2559844"/>
            <a:chOff x="4898486" y="982471"/>
            <a:chExt cx="3684270" cy="2559844"/>
          </a:xfrm>
        </p:grpSpPr>
        <p:pic>
          <p:nvPicPr>
            <p:cNvPr id="6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8486" y="982471"/>
              <a:ext cx="3684270" cy="25598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191346" y="2637039"/>
              <a:ext cx="1166343" cy="415496"/>
            </a:xfrm>
            <a:prstGeom prst="rect">
              <a:avLst/>
            </a:prstGeom>
            <a:noFill/>
            <a:ln w="12700" cap="flat">
              <a:solidFill>
                <a:srgbClr val="00B05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05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Times New Roman"/>
                </a:rPr>
                <a:t>--- Varied voltage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050" dirty="0">
                  <a:solidFill>
                    <a:srgbClr val="FF0000"/>
                  </a:solidFill>
                </a:rPr>
                <a:t>--- Constant voltage</a:t>
              </a:r>
              <a:endParaRPr kumimoji="0" lang="zh-CN" altLang="en-US" sz="105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imes New Roman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3EAD338-C52D-E848-AFE3-23C22E2DF8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4155" r="8273" b="4184"/>
          <a:stretch/>
        </p:blipFill>
        <p:spPr>
          <a:xfrm>
            <a:off x="405307" y="3542315"/>
            <a:ext cx="3813433" cy="29243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78760DE-F766-6B48-91A3-EF747222CA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8"/>
          <a:stretch/>
        </p:blipFill>
        <p:spPr>
          <a:xfrm>
            <a:off x="4276729" y="3585760"/>
            <a:ext cx="4703130" cy="284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56D201-6BB0-6C48-BC7E-1020C3B7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Acknowledgement</a:t>
            </a:r>
            <a:endParaRPr kumimoji="1"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4D5C43-1A37-8E4E-9E51-9FFD5C350265}"/>
              </a:ext>
            </a:extLst>
          </p:cNvPr>
          <p:cNvSpPr txBox="1"/>
          <p:nvPr/>
        </p:nvSpPr>
        <p:spPr bwMode="auto">
          <a:xfrm>
            <a:off x="1072896" y="1645920"/>
            <a:ext cx="6955488" cy="33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LBL: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Derun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Li, Steve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Virostek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, Matt Hoff, John Staples</a:t>
            </a:r>
          </a:p>
          <a:p>
            <a:pPr>
              <a:lnSpc>
                <a:spcPct val="200000"/>
              </a:lnSpc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FNAL: Sergei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Nagaitsev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, Gennady Romanov</a:t>
            </a:r>
          </a:p>
          <a:p>
            <a:pPr>
              <a:lnSpc>
                <a:spcPct val="200000"/>
              </a:lnSpc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PKU: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Kun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Zhu,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Yuanrong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Lu,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Pinpin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Gan</a:t>
            </a:r>
            <a:r>
              <a:rPr kumimoji="1" lang="en-US" altLang="zh-CN" sz="220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, Qi Fu</a:t>
            </a:r>
            <a:endParaRPr kumimoji="1" lang="en-US" altLang="zh-CN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IMP: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Chenxing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Li,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Weiping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Dou, Liang Lu,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Xuejun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Yin, Bin Zhang,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Xiaofeng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1" lang="en-US" altLang="zh-CN" sz="2200" dirty="0" err="1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Jin</a:t>
            </a:r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, Zhijun Wang, Wei Ma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60530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93"/>
          <p:cNvSpPr>
            <a:spLocks noGrp="1"/>
          </p:cNvSpPr>
          <p:nvPr/>
        </p:nvSpPr>
        <p:spPr>
          <a:xfrm>
            <a:off x="390364" y="2708920"/>
            <a:ext cx="8363272" cy="144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274320" marR="0" indent="-274320" algn="just" defTabSz="914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7A0"/>
              </a:buClr>
              <a:buSzPct val="100000"/>
              <a:buFont typeface="Wingdings 3"/>
              <a:buChar char="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黑体"/>
                <a:ea typeface="黑体"/>
                <a:cs typeface="黑体"/>
                <a:sym typeface="黑体"/>
              </a:defRPr>
            </a:lvl1pPr>
            <a:lvl2pPr marL="584420" marR="0" indent="-310100" algn="just" defTabSz="914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7A0"/>
              </a:buClr>
              <a:buSzPct val="90000"/>
              <a:buFont typeface="Wingdings 3"/>
              <a:buChar char="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黑体"/>
                <a:ea typeface="黑体"/>
                <a:cs typeface="黑体"/>
                <a:sym typeface="黑体"/>
              </a:defRPr>
            </a:lvl2pPr>
            <a:lvl3pPr marL="891540" marR="0" indent="-297180" algn="just" defTabSz="914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7A0"/>
              </a:buClr>
              <a:buSzPct val="80000"/>
              <a:buFont typeface="Wingdings 3"/>
              <a:buChar char="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黑体"/>
                <a:ea typeface="黑体"/>
                <a:cs typeface="黑体"/>
                <a:sym typeface="黑体"/>
              </a:defRPr>
            </a:lvl3pPr>
            <a:lvl4pPr marL="1198880" marR="0" indent="-330200" algn="just" defTabSz="914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7A0"/>
              </a:buClr>
              <a:buSzPct val="70000"/>
              <a:buFont typeface="Wingdings 3"/>
              <a:buChar char="◻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黑体"/>
                <a:ea typeface="黑体"/>
                <a:cs typeface="黑体"/>
                <a:sym typeface="黑体"/>
              </a:defRPr>
            </a:lvl4pPr>
            <a:lvl5pPr marL="1514475" marR="0" indent="-371475" algn="just" defTabSz="914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7A0"/>
              </a:buClr>
              <a:buSzPct val="70000"/>
              <a:buFont typeface="Wingdings 3"/>
              <a:buChar char="◻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黑体"/>
                <a:ea typeface="黑体"/>
                <a:cs typeface="黑体"/>
                <a:sym typeface="黑体"/>
              </a:defRPr>
            </a:lvl5pPr>
            <a:lvl6pPr marL="1760220" marR="0" indent="-297180" algn="just" defTabSz="914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7A0"/>
              </a:buClr>
              <a:buSzPct val="75000"/>
              <a:buFont typeface="Wingdings 3"/>
              <a:buChar char="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黑体"/>
                <a:ea typeface="黑体"/>
                <a:cs typeface="黑体"/>
                <a:sym typeface="黑体"/>
              </a:defRPr>
            </a:lvl6pPr>
            <a:lvl7pPr marL="1985554" marR="0" indent="-339634" algn="just" defTabSz="914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7A0"/>
              </a:buClr>
              <a:buSzPct val="75000"/>
              <a:buFont typeface="Wingdings 3"/>
              <a:buChar char="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黑体"/>
                <a:ea typeface="黑体"/>
                <a:cs typeface="黑体"/>
                <a:sym typeface="黑体"/>
              </a:defRPr>
            </a:lvl7pPr>
            <a:lvl8pPr marL="2168434" marR="0" indent="-339634" algn="just" defTabSz="914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7A0"/>
              </a:buClr>
              <a:buSzPct val="75000"/>
              <a:buFont typeface="Wingdings 3"/>
              <a:buChar char="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黑体"/>
                <a:ea typeface="黑体"/>
                <a:cs typeface="黑体"/>
                <a:sym typeface="黑体"/>
              </a:defRPr>
            </a:lvl8pPr>
            <a:lvl9pPr marL="2407919" marR="0" indent="-396239" algn="just" defTabSz="914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7A0"/>
              </a:buClr>
              <a:buSzPct val="75000"/>
              <a:buFont typeface="Wingdings 3"/>
              <a:buChar char=""/>
              <a:tabLst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黑体"/>
                <a:ea typeface="黑体"/>
                <a:cs typeface="黑体"/>
                <a:sym typeface="黑体"/>
              </a:defRPr>
            </a:lvl9pPr>
          </a:lstStyle>
          <a:p>
            <a:pPr marL="0" indent="0" algn="ctr">
              <a:buSzTx/>
              <a:buNone/>
              <a:defRPr sz="5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940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4DD28D-B0F2-2E40-BD77-4D7A683B5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0109"/>
            <a:ext cx="9144000" cy="26397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814135" y="2975149"/>
            <a:ext cx="882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ea typeface="楷体_GB2312" pitchFamily="49" charset="-122"/>
                <a:cs typeface="Times New Roman" pitchFamily="18" charset="0"/>
              </a:rPr>
              <a:t>HEBT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460136" y="2354646"/>
            <a:ext cx="882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ea typeface="楷体_GB2312" pitchFamily="49" charset="-122"/>
                <a:cs typeface="Times New Roman" pitchFamily="18" charset="0"/>
              </a:rPr>
              <a:t>DUMP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22F36DF-3810-3D42-8DFB-8A3041E62ED7}"/>
              </a:ext>
            </a:extLst>
          </p:cNvPr>
          <p:cNvGrpSpPr/>
          <p:nvPr/>
        </p:nvGrpSpPr>
        <p:grpSpPr>
          <a:xfrm>
            <a:off x="368283" y="1327541"/>
            <a:ext cx="4491749" cy="1668847"/>
            <a:chOff x="606360" y="1172577"/>
            <a:chExt cx="5988999" cy="2225130"/>
          </a:xfrm>
        </p:grpSpPr>
        <p:sp>
          <p:nvSpPr>
            <p:cNvPr id="28" name="Shape 170"/>
            <p:cNvSpPr/>
            <p:nvPr/>
          </p:nvSpPr>
          <p:spPr>
            <a:xfrm>
              <a:off x="4255517" y="2465373"/>
              <a:ext cx="395874" cy="837143"/>
            </a:xfrm>
            <a:prstGeom prst="line">
              <a:avLst/>
            </a:prstGeom>
            <a:noFill/>
            <a:ln w="57150" cap="flat">
              <a:solidFill>
                <a:srgbClr val="FD823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p:sp>
          <p:nvSpPr>
            <p:cNvPr id="29" name="Shape 171"/>
            <p:cNvSpPr/>
            <p:nvPr/>
          </p:nvSpPr>
          <p:spPr>
            <a:xfrm>
              <a:off x="4255516" y="2465374"/>
              <a:ext cx="2339843" cy="819841"/>
            </a:xfrm>
            <a:prstGeom prst="line">
              <a:avLst/>
            </a:prstGeom>
            <a:noFill/>
            <a:ln w="57150" cap="flat">
              <a:solidFill>
                <a:srgbClr val="FD823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09F99F79-D4A3-1745-BB2E-8B3CEDF16127}"/>
                </a:ext>
              </a:extLst>
            </p:cNvPr>
            <p:cNvGrpSpPr/>
            <p:nvPr/>
          </p:nvGrpSpPr>
          <p:grpSpPr>
            <a:xfrm>
              <a:off x="606360" y="1172577"/>
              <a:ext cx="3649156" cy="2225130"/>
              <a:chOff x="606360" y="1172577"/>
              <a:chExt cx="3649156" cy="2225130"/>
            </a:xfrm>
          </p:grpSpPr>
          <p:pic>
            <p:nvPicPr>
              <p:cNvPr id="17" name="image6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953881" y="1172577"/>
                <a:ext cx="3301635" cy="2127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" name="Shape 174"/>
              <p:cNvSpPr/>
              <p:nvPr/>
            </p:nvSpPr>
            <p:spPr>
              <a:xfrm>
                <a:off x="606360" y="2566716"/>
                <a:ext cx="1022072" cy="430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 sz="2200">
                    <a:solidFill>
                      <a:srgbClr val="0000FF"/>
                    </a:solidFill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r>
                  <a:rPr sz="1650" dirty="0"/>
                  <a:t>Beta=0.1</a:t>
                </a: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2540555" y="2997600"/>
                <a:ext cx="1463953" cy="400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4289" tIns="34289" rIns="34289" bIns="34289" numCol="1" spcCol="38100" rtlCol="0" anchor="t">
                <a:spAutoFit/>
              </a:bodyPr>
              <a:lstStyle/>
              <a:p>
                <a:r>
                  <a:rPr lang="en-US" altLang="zh-CN" sz="1500" b="1" dirty="0">
                    <a:solidFill>
                      <a:srgbClr val="0432FF"/>
                    </a:solidFill>
                  </a:rPr>
                  <a:t>IMP</a:t>
                </a:r>
                <a:endParaRPr lang="zh-CN" altLang="en-US" sz="1500" b="1" dirty="0">
                  <a:solidFill>
                    <a:srgbClr val="0432FF"/>
                  </a:solidFill>
                </a:endParaRP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9375893-BBA0-A048-9406-344FE681CEF4}"/>
              </a:ext>
            </a:extLst>
          </p:cNvPr>
          <p:cNvGrpSpPr/>
          <p:nvPr/>
        </p:nvGrpSpPr>
        <p:grpSpPr>
          <a:xfrm>
            <a:off x="5967344" y="3951199"/>
            <a:ext cx="2945929" cy="2022218"/>
            <a:chOff x="7483384" y="3456417"/>
            <a:chExt cx="3927906" cy="2696290"/>
          </a:xfrm>
        </p:grpSpPr>
        <p:sp>
          <p:nvSpPr>
            <p:cNvPr id="31" name="Shape 173"/>
            <p:cNvSpPr/>
            <p:nvPr/>
          </p:nvSpPr>
          <p:spPr>
            <a:xfrm flipV="1">
              <a:off x="9525638" y="3456417"/>
              <a:ext cx="96129" cy="1242394"/>
            </a:xfrm>
            <a:prstGeom prst="line">
              <a:avLst/>
            </a:prstGeom>
            <a:noFill/>
            <a:ln w="57150" cap="flat">
              <a:solidFill>
                <a:srgbClr val="FD823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0576171" y="4819549"/>
              <a:ext cx="673687" cy="40010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4289" tIns="34289" rIns="34289" bIns="34289" numCol="1" spcCol="38100" rtlCol="0" anchor="t">
              <a:spAutoFit/>
            </a:bodyPr>
            <a:lstStyle/>
            <a:p>
              <a:r>
                <a:rPr lang="en-US" altLang="zh-CN" sz="1500" b="1" dirty="0">
                  <a:solidFill>
                    <a:srgbClr val="0432FF"/>
                  </a:solidFill>
                </a:rPr>
                <a:t>IHEP</a:t>
              </a:r>
              <a:endParaRPr lang="zh-CN" altLang="en-US" sz="1500" b="1" dirty="0">
                <a:solidFill>
                  <a:srgbClr val="0432FF"/>
                </a:solidFill>
              </a:endParaRPr>
            </a:p>
          </p:txBody>
        </p:sp>
        <p:sp>
          <p:nvSpPr>
            <p:cNvPr id="34" name="Shape 176"/>
            <p:cNvSpPr/>
            <p:nvPr/>
          </p:nvSpPr>
          <p:spPr>
            <a:xfrm>
              <a:off x="10260977" y="4370850"/>
              <a:ext cx="1150313" cy="430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2200">
                  <a:solidFill>
                    <a:srgbClr val="0000FF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rPr sz="1650" dirty="0"/>
                <a:t>Beta=0.21</a:t>
              </a:r>
            </a:p>
          </p:txBody>
        </p:sp>
        <p:pic>
          <p:nvPicPr>
            <p:cNvPr id="18" name="image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483384" y="4323826"/>
              <a:ext cx="2730258" cy="18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11DCBA5-1417-DE4F-B4AA-ACF21CBAEE4D}"/>
              </a:ext>
            </a:extLst>
          </p:cNvPr>
          <p:cNvGrpSpPr/>
          <p:nvPr/>
        </p:nvGrpSpPr>
        <p:grpSpPr>
          <a:xfrm>
            <a:off x="2931703" y="3951198"/>
            <a:ext cx="3279727" cy="1981906"/>
            <a:chOff x="3194680" y="3507946"/>
            <a:chExt cx="4372969" cy="2642542"/>
          </a:xfrm>
        </p:grpSpPr>
        <p:sp>
          <p:nvSpPr>
            <p:cNvPr id="30" name="Shape 172"/>
            <p:cNvSpPr/>
            <p:nvPr/>
          </p:nvSpPr>
          <p:spPr>
            <a:xfrm flipV="1">
              <a:off x="5930033" y="3507946"/>
              <a:ext cx="1637616" cy="1740695"/>
            </a:xfrm>
            <a:prstGeom prst="line">
              <a:avLst/>
            </a:prstGeom>
            <a:noFill/>
            <a:ln w="57150" cap="flat">
              <a:solidFill>
                <a:srgbClr val="FD823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9F1C5B07-4DF7-624A-88AB-816D417E8339}"/>
                </a:ext>
              </a:extLst>
            </p:cNvPr>
            <p:cNvGrpSpPr/>
            <p:nvPr/>
          </p:nvGrpSpPr>
          <p:grpSpPr>
            <a:xfrm>
              <a:off x="3194680" y="3805061"/>
              <a:ext cx="3743976" cy="2345427"/>
              <a:chOff x="3194680" y="3805061"/>
              <a:chExt cx="3743976" cy="2345427"/>
            </a:xfrm>
          </p:grpSpPr>
          <p:sp>
            <p:nvSpPr>
              <p:cNvPr id="33" name="Shape 175"/>
              <p:cNvSpPr/>
              <p:nvPr/>
            </p:nvSpPr>
            <p:spPr>
              <a:xfrm>
                <a:off x="5159353" y="3805061"/>
                <a:ext cx="1150313" cy="430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>
                <a:lvl1pPr>
                  <a:defRPr sz="2200">
                    <a:solidFill>
                      <a:srgbClr val="0000FF"/>
                    </a:solidFill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r>
                  <a:rPr sz="1650" dirty="0"/>
                  <a:t>Beta=0.15</a:t>
                </a: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6380387" y="3817897"/>
                <a:ext cx="558269" cy="4001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4289" tIns="34289" rIns="34289" bIns="34289" numCol="1" spcCol="38100" rtlCol="0" anchor="t">
                <a:spAutoFit/>
              </a:bodyPr>
              <a:lstStyle/>
              <a:p>
                <a:r>
                  <a:rPr lang="en-US" altLang="zh-CN" sz="1500" b="1" dirty="0">
                    <a:solidFill>
                      <a:srgbClr val="0432FF"/>
                    </a:solidFill>
                  </a:rPr>
                  <a:t>IMP</a:t>
                </a:r>
                <a:endParaRPr lang="zh-CN" altLang="en-US" sz="1500" b="1" dirty="0">
                  <a:solidFill>
                    <a:srgbClr val="0432FF"/>
                  </a:solidFill>
                </a:endParaRPr>
              </a:p>
            </p:txBody>
          </p:sp>
          <p:grpSp>
            <p:nvGrpSpPr>
              <p:cNvPr id="22" name="Group 169"/>
              <p:cNvGrpSpPr/>
              <p:nvPr/>
            </p:nvGrpSpPr>
            <p:grpSpPr>
              <a:xfrm>
                <a:off x="3194680" y="4141821"/>
                <a:ext cx="2977884" cy="2008667"/>
                <a:chOff x="-1" y="-348349"/>
                <a:chExt cx="3312369" cy="2503677"/>
              </a:xfrm>
            </p:grpSpPr>
            <p:grpSp>
              <p:nvGrpSpPr>
                <p:cNvPr id="23" name="Group 167"/>
                <p:cNvGrpSpPr/>
                <p:nvPr/>
              </p:nvGrpSpPr>
              <p:grpSpPr>
                <a:xfrm>
                  <a:off x="-1" y="234957"/>
                  <a:ext cx="3312369" cy="1920371"/>
                  <a:chOff x="0" y="0"/>
                  <a:chExt cx="3312367" cy="1920370"/>
                </a:xfrm>
              </p:grpSpPr>
              <p:pic>
                <p:nvPicPr>
                  <p:cNvPr id="26" name="image8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1371846" cy="192037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7" name="image9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1260464" y="0"/>
                    <a:ext cx="2051904" cy="190332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24" name="Shape 168"/>
                <p:cNvSpPr/>
                <p:nvPr/>
              </p:nvSpPr>
              <p:spPr>
                <a:xfrm>
                  <a:off x="517005" y="-348349"/>
                  <a:ext cx="2422482" cy="42198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34289" tIns="34289" rIns="34289" bIns="34289" numCol="1" anchor="t">
                  <a:spAutoFit/>
                </a:bodyPr>
                <a:lstStyle>
                  <a:lvl1pPr>
                    <a:defRPr sz="1600" b="1"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rPr sz="1200" dirty="0"/>
                    <a:t>162.5 MHz Taper HWR</a:t>
                  </a:r>
                </a:p>
              </p:txBody>
            </p:sp>
          </p:grpSp>
        </p:grp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D2DA7742-3263-C14C-8CA1-A1AC251BC558}"/>
              </a:ext>
            </a:extLst>
          </p:cNvPr>
          <p:cNvSpPr txBox="1"/>
          <p:nvPr/>
        </p:nvSpPr>
        <p:spPr>
          <a:xfrm>
            <a:off x="3627524" y="920360"/>
            <a:ext cx="404340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900"/>
              </a:spcAft>
              <a:buFont typeface="Arial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Goal: to demonstrate the technology of 10 mA CW beam of superconducting front-end </a:t>
            </a:r>
            <a:r>
              <a:rPr lang="en-US" altLang="zh-CN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altLang="zh-CN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CiADS</a:t>
            </a:r>
            <a:r>
              <a:rPr lang="en-US" altLang="zh-C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14313" indent="-214313">
              <a:spcAft>
                <a:spcPts val="900"/>
              </a:spcAft>
              <a:buFont typeface="Arial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Design: 25 MeV, 10 mA, CW, 4.5K</a:t>
            </a:r>
          </a:p>
          <a:p>
            <a:pPr marL="214313" indent="-214313">
              <a:spcAft>
                <a:spcPts val="900"/>
              </a:spcAft>
              <a:buFont typeface="Arial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 collaboration with IHEP 2011 ~ 2017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D8A878D-2242-354F-8035-8BE42BD44419}"/>
              </a:ext>
            </a:extLst>
          </p:cNvPr>
          <p:cNvSpPr/>
          <p:nvPr/>
        </p:nvSpPr>
        <p:spPr>
          <a:xfrm>
            <a:off x="121662" y="6104827"/>
            <a:ext cx="85843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Aft>
                <a:spcPts val="900"/>
              </a:spcAft>
              <a:buFont typeface="Arial" charset="0"/>
              <a:buChar char="•"/>
            </a:pPr>
            <a:r>
              <a:rPr lang="en-US" altLang="zh-CN" sz="1600" b="1" dirty="0"/>
              <a:t>Supported by </a:t>
            </a:r>
            <a:r>
              <a:rPr lang="en-US" altLang="zh-CN" sz="1600" b="1" dirty="0">
                <a:solidFill>
                  <a:srgbClr val="0000FF"/>
                </a:solidFill>
              </a:rPr>
              <a:t>“Strategic Priority Research Program” of the Chinese Academy of Sciences.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E6F054B-C981-C549-A04A-7B0EA9C1CF51}"/>
              </a:ext>
            </a:extLst>
          </p:cNvPr>
          <p:cNvSpPr txBox="1"/>
          <p:nvPr/>
        </p:nvSpPr>
        <p:spPr bwMode="auto">
          <a:xfrm>
            <a:off x="358127" y="4980390"/>
            <a:ext cx="2238113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ADS</a:t>
            </a:r>
            <a:r>
              <a:rPr kumimoji="1" lang="zh-CN" altLang="en-US" dirty="0">
                <a:solidFill>
                  <a:srgbClr val="0000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1" lang="en-US" altLang="zh-CN" dirty="0">
                <a:solidFill>
                  <a:srgbClr val="0000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RFQ</a:t>
            </a:r>
            <a:r>
              <a:rPr kumimoji="1" lang="zh-CN" altLang="en-US" dirty="0">
                <a:solidFill>
                  <a:srgbClr val="0000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：</a:t>
            </a:r>
            <a:r>
              <a:rPr kumimoji="1" lang="en-US" altLang="zh-CN" dirty="0">
                <a:solidFill>
                  <a:srgbClr val="0000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2014-2017</a:t>
            </a:r>
          </a:p>
          <a:p>
            <a:r>
              <a:rPr kumimoji="1" lang="en-US" altLang="zh-CN" dirty="0">
                <a:solidFill>
                  <a:srgbClr val="0000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CMIF</a:t>
            </a:r>
            <a:r>
              <a:rPr kumimoji="1" lang="zh-CN" altLang="en-US" dirty="0">
                <a:solidFill>
                  <a:srgbClr val="0000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kumimoji="1" lang="en-US" altLang="zh-CN" dirty="0">
                <a:solidFill>
                  <a:srgbClr val="0000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RFQ</a:t>
            </a:r>
            <a:r>
              <a:rPr kumimoji="1" lang="zh-CN" altLang="en-US" dirty="0">
                <a:solidFill>
                  <a:srgbClr val="0000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：</a:t>
            </a:r>
            <a:r>
              <a:rPr kumimoji="1" lang="en-US" altLang="zh-CN" dirty="0">
                <a:solidFill>
                  <a:srgbClr val="0000FF"/>
                </a:solidFill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2018-</a:t>
            </a:r>
            <a:endParaRPr kumimoji="1" lang="zh-CN" altLang="en-US" dirty="0">
              <a:solidFill>
                <a:srgbClr val="0000FF"/>
              </a:solidFill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38" name="Shape 172">
            <a:extLst>
              <a:ext uri="{FF2B5EF4-FFF2-40B4-BE49-F238E27FC236}">
                <a16:creationId xmlns:a16="http://schemas.microsoft.com/office/drawing/2014/main" id="{612C3943-81BD-404C-8E6B-38642DECE5F9}"/>
              </a:ext>
            </a:extLst>
          </p:cNvPr>
          <p:cNvSpPr/>
          <p:nvPr/>
        </p:nvSpPr>
        <p:spPr>
          <a:xfrm flipV="1">
            <a:off x="1472638" y="3731110"/>
            <a:ext cx="185075" cy="1242437"/>
          </a:xfrm>
          <a:prstGeom prst="line">
            <a:avLst/>
          </a:prstGeom>
          <a:noFill/>
          <a:ln w="57150" cap="flat">
            <a:solidFill>
              <a:srgbClr val="FD8231"/>
            </a:solidFill>
            <a:prstDash val="solid"/>
            <a:round/>
            <a:tailEnd type="triangle" w="med" len="med"/>
          </a:ln>
          <a:effectLst/>
        </p:spPr>
        <p:txBody>
          <a:bodyPr wrap="square" lIns="34289" tIns="34289" rIns="34289" bIns="34289" numCol="1" anchor="t">
            <a:noAutofit/>
          </a:bodyPr>
          <a:lstStyle/>
          <a:p>
            <a:endParaRPr sz="135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0E35B0B-BA13-A845-A807-EF1F24916632}"/>
              </a:ext>
            </a:extLst>
          </p:cNvPr>
          <p:cNvSpPr txBox="1"/>
          <p:nvPr/>
        </p:nvSpPr>
        <p:spPr bwMode="auto">
          <a:xfrm>
            <a:off x="185034" y="3992157"/>
            <a:ext cx="73212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22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P, He</a:t>
            </a:r>
            <a:endParaRPr kumimoji="1" lang="zh-CN" altLang="en-US" sz="22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13" name="标题 12">
            <a:extLst>
              <a:ext uri="{FF2B5EF4-FFF2-40B4-BE49-F238E27FC236}">
                <a16:creationId xmlns:a16="http://schemas.microsoft.com/office/drawing/2014/main" id="{983C5981-8993-3444-8013-C55193D5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16899"/>
            <a:ext cx="7622539" cy="72069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Chinese ADS Front-end Demo </a:t>
            </a:r>
            <a:r>
              <a:rPr lang="en-US" altLang="zh-CN" dirty="0" err="1"/>
              <a:t>linac</a:t>
            </a:r>
            <a:r>
              <a:rPr lang="en-US" altLang="zh-CN" dirty="0"/>
              <a:t> (</a:t>
            </a:r>
            <a:r>
              <a:rPr lang="en-US" altLang="zh-CN" dirty="0" err="1"/>
              <a:t>CAFe</a:t>
            </a:r>
            <a:r>
              <a:rPr lang="en-US" altLang="zh-CN" dirty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58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anchor="ctr" anchorCtr="0">
            <a:normAutofit/>
          </a:bodyPr>
          <a:lstStyle/>
          <a:p>
            <a:pPr algn="l"/>
            <a:r>
              <a:rPr kumimoji="1" lang="en-US" altLang="zh-CN" dirty="0">
                <a:ln w="3175" cmpd="sng">
                  <a:noFill/>
                  <a:prstDash val="solid"/>
                </a:ln>
              </a:rPr>
              <a:t>RFQs </a:t>
            </a:r>
            <a:r>
              <a:rPr kumimoji="1" lang="en-US" altLang="zh-Hans" dirty="0">
                <a:ln w="3175" cmpd="sng">
                  <a:noFill/>
                  <a:prstDash val="solid"/>
                </a:ln>
              </a:rPr>
              <a:t>for</a:t>
            </a:r>
            <a:r>
              <a:rPr kumimoji="1" lang="zh-Hans" altLang="en-US" dirty="0">
                <a:ln w="3175" cmpd="sng">
                  <a:noFill/>
                  <a:prstDash val="solid"/>
                </a:ln>
              </a:rPr>
              <a:t> </a:t>
            </a:r>
            <a:r>
              <a:rPr kumimoji="1" lang="en-US" altLang="zh-Hans" dirty="0" err="1">
                <a:ln w="3175" cmpd="sng">
                  <a:noFill/>
                  <a:prstDash val="solid"/>
                </a:ln>
              </a:rPr>
              <a:t>CAFe</a:t>
            </a:r>
            <a:endParaRPr kumimoji="1" lang="zh-CN" altLang="en-US" dirty="0">
              <a:ln w="3175" cmpd="sng">
                <a:noFill/>
                <a:prstDash val="solid"/>
              </a:ln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86415" y="1120676"/>
            <a:ext cx="43354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Apr. 17 to Jun. 6 </a:t>
            </a:r>
            <a:r>
              <a:rPr kumimoji="1" lang="mr-IN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14, condition to 90 kW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6</a:t>
            </a:r>
            <a:r>
              <a:rPr kumimoji="1" lang="en-US" altLang="zh-CN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1"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2014</a:t>
            </a:r>
            <a:r>
              <a:rPr kumimoji="1"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kumimoji="1"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beam, 2.16 MeV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21</a:t>
            </a:r>
            <a:r>
              <a:rPr kumimoji="1" lang="en-US" altLang="zh-CN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kumimoji="1"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first CW beam @ 2 mA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30</a:t>
            </a:r>
            <a:r>
              <a:rPr kumimoji="1" lang="en-US" altLang="zh-CN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1"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mA, CW, 21 kW, 4.5 hours, transmission &gt;97%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CW RF Operation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5904</a:t>
            </a:r>
            <a:r>
              <a:rPr kumimoji="1"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hours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Offline in Jan. 2018</a:t>
            </a:r>
          </a:p>
        </p:txBody>
      </p:sp>
      <p:pic>
        <p:nvPicPr>
          <p:cNvPr id="9" name="图片 8" descr="PIC_20140511_102532_849.jpg">
            <a:extLst>
              <a:ext uri="{FF2B5EF4-FFF2-40B4-BE49-F238E27FC236}">
                <a16:creationId xmlns:a16="http://schemas.microsoft.com/office/drawing/2014/main" id="{9D529713-5CC0-4349-A88E-EE1E35BCCF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282750" y="1144309"/>
            <a:ext cx="4204189" cy="2371603"/>
          </a:xfrm>
          <a:prstGeom prst="rect">
            <a:avLst/>
          </a:prstGeom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4AE2E2A-049E-5C43-B11C-D462678003B2}"/>
              </a:ext>
            </a:extLst>
          </p:cNvPr>
          <p:cNvSpPr txBox="1"/>
          <p:nvPr/>
        </p:nvSpPr>
        <p:spPr>
          <a:xfrm>
            <a:off x="7821080" y="5724525"/>
            <a:ext cx="8657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350" dirty="0">
                <a:solidFill>
                  <a:schemeClr val="bg1"/>
                </a:solidFill>
              </a:rPr>
              <a:t>15</a:t>
            </a:r>
            <a:endParaRPr kumimoji="1"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A65D45F-42BD-1443-AA43-5CF1016D338B}"/>
              </a:ext>
            </a:extLst>
          </p:cNvPr>
          <p:cNvSpPr txBox="1"/>
          <p:nvPr/>
        </p:nvSpPr>
        <p:spPr>
          <a:xfrm>
            <a:off x="122158" y="5678721"/>
            <a:ext cx="403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2017.11.15, H</a:t>
            </a:r>
            <a:r>
              <a:rPr lang="en-US" altLang="zh-CN" baseline="30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+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3.4 mA; </a:t>
            </a:r>
            <a:r>
              <a:rPr lang="en-US" altLang="zh-CN" b="1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b="1" baseline="-25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baseline="30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b="1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7.8mA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2018.12.17-19, </a:t>
            </a:r>
            <a:r>
              <a:rPr lang="en-US" altLang="zh-CN" b="1" baseline="30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b="1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He</a:t>
            </a:r>
            <a:r>
              <a:rPr lang="en-US" altLang="zh-CN" b="1" baseline="30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2+</a:t>
            </a:r>
            <a:r>
              <a:rPr lang="en-US" altLang="zh-CN" b="1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, 46 hours</a:t>
            </a:r>
            <a:endParaRPr lang="zh-CN" altLang="en-US" b="1" dirty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32ACC9D-9025-3F48-860D-683647C2D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810" y="3823589"/>
            <a:ext cx="4860032" cy="243001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E7620E6B-AC77-3B45-84DA-141C05D61451}"/>
              </a:ext>
            </a:extLst>
          </p:cNvPr>
          <p:cNvSpPr/>
          <p:nvPr/>
        </p:nvSpPr>
        <p:spPr>
          <a:xfrm>
            <a:off x="282750" y="3915788"/>
            <a:ext cx="37131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Nov. 2017, short pulse condition to 135 kW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in Oct. 2018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 from Nov. 2018, RF Operation time, pulse,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  <a:r>
              <a:rPr kumimoji="1"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hours </a:t>
            </a:r>
          </a:p>
        </p:txBody>
      </p:sp>
    </p:spTree>
    <p:extLst>
      <p:ext uri="{BB962C8B-B14F-4D97-AF65-F5344CB8AC3E}">
        <p14:creationId xmlns:p14="http://schemas.microsoft.com/office/powerpoint/2010/main" val="8947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508"/>
    </mc:Choice>
    <mc:Fallback xmlns="">
      <p:transition advTm="4850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47F247-5A51-0346-9A8B-C947B1A2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RFQ for LEAF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25545BC-F579-8346-82FD-F31F5CE53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10" y="908720"/>
            <a:ext cx="9144000" cy="41258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03E129-A891-A740-B82F-08B48B47F7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6763" y="4437112"/>
            <a:ext cx="5425244" cy="202341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EC0EB54-6B2B-0941-9C08-5A29C3A3A682}"/>
              </a:ext>
            </a:extLst>
          </p:cNvPr>
          <p:cNvSpPr/>
          <p:nvPr/>
        </p:nvSpPr>
        <p:spPr>
          <a:xfrm>
            <a:off x="174925" y="4608204"/>
            <a:ext cx="3501838" cy="16812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Hans" sz="1400" b="1" dirty="0">
                <a:latin typeface="Times" pitchFamily="18" charset="0"/>
                <a:cs typeface="Times" pitchFamily="18" charset="0"/>
              </a:rPr>
              <a:t>Feb. 2018, condition to 1.1 nominated power in 44 hours; 200</a:t>
            </a:r>
            <a:r>
              <a:rPr lang="en-US" altLang="zh-CN" sz="1400" b="1" dirty="0">
                <a:latin typeface="Times" pitchFamily="18" charset="0"/>
                <a:cs typeface="Times" pitchFamily="18" charset="0"/>
              </a:rPr>
              <a:t> </a:t>
            </a:r>
            <a:r>
              <a:rPr lang="en-US" altLang="zh-CN" sz="1400" b="1" dirty="0" err="1">
                <a:latin typeface="Times" pitchFamily="18" charset="0"/>
                <a:cs typeface="Times" pitchFamily="18" charset="0"/>
              </a:rPr>
              <a:t>uA</a:t>
            </a:r>
            <a:r>
              <a:rPr lang="en-US" altLang="zh-CN" sz="1400" b="1" dirty="0">
                <a:latin typeface="Times" pitchFamily="18" charset="0"/>
                <a:cs typeface="Times" pitchFamily="18" charset="0"/>
              </a:rPr>
              <a:t> CW </a:t>
            </a:r>
            <a:r>
              <a:rPr lang="en-US" altLang="zh-CN" sz="1400" b="1" baseline="30000" dirty="0">
                <a:latin typeface="Times" pitchFamily="18" charset="0"/>
                <a:cs typeface="Times" pitchFamily="18" charset="0"/>
              </a:rPr>
              <a:t>4</a:t>
            </a:r>
            <a:r>
              <a:rPr lang="en-US" altLang="zh-CN" sz="1400" b="1" dirty="0">
                <a:latin typeface="Times" pitchFamily="18" charset="0"/>
                <a:cs typeface="Times" pitchFamily="18" charset="0"/>
              </a:rPr>
              <a:t>He</a:t>
            </a:r>
            <a:r>
              <a:rPr lang="en-US" altLang="zh-CN" sz="1400" b="1" baseline="30000" dirty="0">
                <a:latin typeface="Times" pitchFamily="18" charset="0"/>
                <a:cs typeface="Times" pitchFamily="18" charset="0"/>
              </a:rPr>
              <a:t>+ </a:t>
            </a:r>
            <a:r>
              <a:rPr lang="en-US" altLang="zh-CN" sz="1400" b="1" dirty="0">
                <a:latin typeface="Times" pitchFamily="18" charset="0"/>
                <a:cs typeface="Times" pitchFamily="18" charset="0"/>
              </a:rPr>
              <a:t>beam</a:t>
            </a:r>
            <a:r>
              <a:rPr lang="zh-CN" altLang="en-US" sz="1400" b="1" dirty="0">
                <a:latin typeface="Times" pitchFamily="18" charset="0"/>
                <a:cs typeface="Times" pitchFamily="18" charset="0"/>
              </a:rPr>
              <a:t>，</a:t>
            </a:r>
            <a:r>
              <a:rPr lang="en-US" altLang="zh-CN" sz="1400" b="1" dirty="0">
                <a:latin typeface="Times" pitchFamily="18" charset="0"/>
                <a:cs typeface="Times" pitchFamily="18" charset="0"/>
              </a:rPr>
              <a:t>100 </a:t>
            </a:r>
            <a:r>
              <a:rPr lang="en-US" altLang="zh-CN" sz="1400" b="1" dirty="0" err="1">
                <a:latin typeface="Times" pitchFamily="18" charset="0"/>
                <a:cs typeface="Times" pitchFamily="18" charset="0"/>
              </a:rPr>
              <a:t>uA</a:t>
            </a:r>
            <a:r>
              <a:rPr lang="en-US" altLang="zh-CN" sz="1400" b="1" dirty="0">
                <a:latin typeface="Times" pitchFamily="18" charset="0"/>
                <a:cs typeface="Times" pitchFamily="18" charset="0"/>
              </a:rPr>
              <a:t> CW </a:t>
            </a:r>
            <a:r>
              <a:rPr lang="en-US" altLang="zh-CN" sz="1400" b="1" baseline="30000" dirty="0">
                <a:latin typeface="Times" pitchFamily="18" charset="0"/>
                <a:cs typeface="Times" pitchFamily="18" charset="0"/>
              </a:rPr>
              <a:t>14</a:t>
            </a:r>
            <a:r>
              <a:rPr lang="en-US" altLang="zh-CN" sz="1400" b="1" dirty="0">
                <a:latin typeface="Times" pitchFamily="18" charset="0"/>
                <a:cs typeface="Times" pitchFamily="18" charset="0"/>
              </a:rPr>
              <a:t>N</a:t>
            </a:r>
            <a:r>
              <a:rPr lang="en-US" altLang="zh-CN" sz="1400" b="1" baseline="30000" dirty="0">
                <a:latin typeface="Times" pitchFamily="18" charset="0"/>
                <a:cs typeface="Times" pitchFamily="18" charset="0"/>
              </a:rPr>
              <a:t>2+</a:t>
            </a:r>
            <a:r>
              <a:rPr lang="zh-CN" altLang="en-US" sz="1400" b="1" dirty="0">
                <a:latin typeface="Times" pitchFamily="18" charset="0"/>
                <a:cs typeface="Times" pitchFamily="18" charset="0"/>
              </a:rPr>
              <a:t>，</a:t>
            </a:r>
            <a:r>
              <a:rPr lang="en-US" altLang="zh-CN" sz="1400" b="1" dirty="0">
                <a:latin typeface="Times" pitchFamily="18" charset="0"/>
                <a:cs typeface="Times" pitchFamily="18" charset="0"/>
              </a:rPr>
              <a:t>energy is 0.5 MeV/u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b="1" dirty="0">
                <a:latin typeface="Times" pitchFamily="18" charset="0"/>
                <a:cs typeface="Times" pitchFamily="18" charset="0"/>
              </a:rPr>
              <a:t>Operation time, CW,  589 hours</a:t>
            </a:r>
          </a:p>
        </p:txBody>
      </p:sp>
    </p:spTree>
    <p:extLst>
      <p:ext uri="{BB962C8B-B14F-4D97-AF65-F5344CB8AC3E}">
        <p14:creationId xmlns:p14="http://schemas.microsoft.com/office/powerpoint/2010/main" val="21027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EB30CD9-5607-4EA5-930A-4CDBD672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7525084" cy="720000"/>
          </a:xfrm>
        </p:spPr>
        <p:txBody>
          <a:bodyPr>
            <a:normAutofit/>
          </a:bodyPr>
          <a:lstStyle/>
          <a:p>
            <a:r>
              <a:rPr lang="en-US" altLang="zh-CN" dirty="0">
                <a:ln w="3175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Outline</a:t>
            </a:r>
            <a:endParaRPr lang="zh-CN" altLang="en-US" dirty="0"/>
          </a:p>
        </p:txBody>
      </p:sp>
      <p:sp>
        <p:nvSpPr>
          <p:cNvPr id="10" name="内容占位符 9"/>
          <p:cNvSpPr txBox="1">
            <a:spLocks noGrp="1"/>
          </p:cNvSpPr>
          <p:nvPr>
            <p:ph idx="4294967295"/>
          </p:nvPr>
        </p:nvSpPr>
        <p:spPr>
          <a:xfrm>
            <a:off x="683568" y="1898068"/>
            <a:ext cx="7885124" cy="306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 high-intensity RFQs activities in IMP</a:t>
            </a: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 and Conditioning of the RFQs</a:t>
            </a:r>
          </a:p>
          <a:p>
            <a:pPr algn="l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happened to the RFQs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make a stable RFQ always?</a:t>
            </a:r>
          </a:p>
        </p:txBody>
      </p:sp>
    </p:spTree>
    <p:extLst>
      <p:ext uri="{BB962C8B-B14F-4D97-AF65-F5344CB8AC3E}">
        <p14:creationId xmlns:p14="http://schemas.microsoft.com/office/powerpoint/2010/main" val="416557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952"/>
    </mc:Choice>
    <mc:Fallback xmlns="">
      <p:transition advTm="1495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525084" cy="720000"/>
          </a:xfrm>
        </p:spPr>
        <p:txBody>
          <a:bodyPr/>
          <a:lstStyle/>
          <a:p>
            <a:r>
              <a:rPr lang="en-US" altLang="zh-CN" dirty="0"/>
              <a:t>Structure of ADS RFQ</a:t>
            </a:r>
            <a:endParaRPr lang="zh-CN" altLang="en-US" dirty="0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599CD42D-8A10-DD4A-A4A3-99C4776A201B}"/>
              </a:ext>
            </a:extLst>
          </p:cNvPr>
          <p:cNvGrpSpPr/>
          <p:nvPr/>
        </p:nvGrpSpPr>
        <p:grpSpPr>
          <a:xfrm>
            <a:off x="57268" y="981066"/>
            <a:ext cx="9020845" cy="5458179"/>
            <a:chOff x="57268" y="981066"/>
            <a:chExt cx="9020845" cy="5458179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A1C7A3D-07D1-FF4F-8B97-AD23C1B7E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8861">
              <a:off x="6038503" y="1344721"/>
              <a:ext cx="2685922" cy="1596631"/>
            </a:xfrm>
            <a:prstGeom prst="rect">
              <a:avLst/>
            </a:prstGeom>
          </p:spPr>
        </p:pic>
        <p:pic>
          <p:nvPicPr>
            <p:cNvPr id="21" name="Picture 17" descr="sense_loop_assy_a_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91500" y="2671684"/>
              <a:ext cx="886613" cy="151463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EAF53F3-809B-1C4E-A2DB-E48620E4D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9227" y="1103616"/>
              <a:ext cx="1783346" cy="1604723"/>
            </a:xfrm>
            <a:prstGeom prst="rect">
              <a:avLst/>
            </a:prstGeom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EB9EDF9D-28A0-8B4E-A384-3D6B090579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62" t="5913" r="2846" b="7587"/>
            <a:stretch/>
          </p:blipFill>
          <p:spPr bwMode="auto">
            <a:xfrm>
              <a:off x="2434842" y="3383678"/>
              <a:ext cx="5760640" cy="3055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849740" y="2826751"/>
              <a:ext cx="26027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48 sensing </a:t>
              </a:r>
            </a:p>
            <a:p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loop ports, </a:t>
              </a:r>
              <a:r>
                <a:rPr lang="en-US" altLang="zh-CN" sz="1600" dirty="0"/>
                <a:t>Regularly spaced</a:t>
              </a:r>
              <a:endParaRPr lang="zh-CN" alt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2" name="Picture 6" descr="rfq_with_couplers_re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381" y="5011188"/>
              <a:ext cx="1827773" cy="135764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7268" y="4084929"/>
              <a:ext cx="23775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2 RF input ports</a:t>
              </a:r>
            </a:p>
            <a:p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Both in Module 2</a:t>
              </a:r>
            </a:p>
            <a:p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One near side, one far side</a:t>
              </a:r>
            </a:p>
          </p:txBody>
        </p:sp>
        <p:cxnSp>
          <p:nvCxnSpPr>
            <p:cNvPr id="26" name="直接箭头连接符 25"/>
            <p:cNvCxnSpPr>
              <a:cxnSpLocks/>
              <a:stCxn id="12" idx="3"/>
            </p:cNvCxnSpPr>
            <p:nvPr/>
          </p:nvCxnSpPr>
          <p:spPr>
            <a:xfrm flipV="1">
              <a:off x="2202154" y="4573529"/>
              <a:ext cx="2782714" cy="111648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>
              <a:cxnSpLocks/>
            </p:cNvCxnSpPr>
            <p:nvPr/>
          </p:nvCxnSpPr>
          <p:spPr>
            <a:xfrm flipH="1">
              <a:off x="7812360" y="3428999"/>
              <a:ext cx="300840" cy="58185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>
              <a:cxnSpLocks/>
            </p:cNvCxnSpPr>
            <p:nvPr/>
          </p:nvCxnSpPr>
          <p:spPr>
            <a:xfrm flipH="1" flipV="1">
              <a:off x="7308304" y="1828110"/>
              <a:ext cx="883196" cy="12910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>
              <a:cxnSpLocks/>
              <a:stCxn id="56" idx="1"/>
            </p:cNvCxnSpPr>
            <p:nvPr/>
          </p:nvCxnSpPr>
          <p:spPr>
            <a:xfrm flipH="1" flipV="1">
              <a:off x="3630975" y="1549254"/>
              <a:ext cx="736798" cy="27885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367773" y="1458778"/>
              <a:ext cx="1524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80 Tuners</a:t>
              </a:r>
            </a:p>
            <a:p>
              <a:r>
                <a:rPr lang="en-US" sz="1400" dirty="0"/>
                <a:t>Equal spaced</a:t>
              </a:r>
            </a:p>
            <a:p>
              <a:r>
                <a:rPr lang="en-US" sz="1400" dirty="0"/>
                <a:t>20 per module</a:t>
              </a:r>
            </a:p>
          </p:txBody>
        </p:sp>
        <p:cxnSp>
          <p:nvCxnSpPr>
            <p:cNvPr id="61" name="直接箭头连接符 60"/>
            <p:cNvCxnSpPr>
              <a:cxnSpLocks/>
              <a:stCxn id="63" idx="3"/>
            </p:cNvCxnSpPr>
            <p:nvPr/>
          </p:nvCxnSpPr>
          <p:spPr>
            <a:xfrm flipV="1">
              <a:off x="1926477" y="2318015"/>
              <a:ext cx="1169723" cy="28553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40236" y="2234214"/>
              <a:ext cx="148624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32 Pi-mode Rods</a:t>
              </a:r>
            </a:p>
            <a:p>
              <a:r>
                <a:rPr lang="en-US" altLang="zh-CN" sz="1400" dirty="0"/>
                <a:t>Equal space, </a:t>
              </a:r>
            </a:p>
            <a:p>
              <a:r>
                <a:rPr lang="en-US" altLang="zh-CN" sz="1400" dirty="0"/>
                <a:t>8 per module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13027" y="981066"/>
              <a:ext cx="2674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Consists of four modules, each</a:t>
              </a:r>
            </a:p>
            <a:p>
              <a:r>
                <a:rPr lang="en-US" altLang="zh-CN" sz="1400" b="1" dirty="0"/>
                <a:t> module is 1050mm long</a:t>
              </a:r>
              <a:endParaRPr lang="zh-CN" altLang="en-US" sz="1400" b="1" dirty="0"/>
            </a:p>
          </p:txBody>
        </p:sp>
        <p:cxnSp>
          <p:nvCxnSpPr>
            <p:cNvPr id="42" name="直接箭头连接符 46">
              <a:extLst>
                <a:ext uri="{FF2B5EF4-FFF2-40B4-BE49-F238E27FC236}">
                  <a16:creationId xmlns:a16="http://schemas.microsoft.com/office/drawing/2014/main" id="{005E3417-5CCF-CD4B-A46F-1F9DF28B723F}"/>
                </a:ext>
              </a:extLst>
            </p:cNvPr>
            <p:cNvCxnSpPr>
              <a:cxnSpLocks/>
              <a:stCxn id="56" idx="2"/>
            </p:cNvCxnSpPr>
            <p:nvPr/>
          </p:nvCxnSpPr>
          <p:spPr>
            <a:xfrm flipH="1">
              <a:off x="4907266" y="2197442"/>
              <a:ext cx="222507" cy="181340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60">
              <a:extLst>
                <a:ext uri="{FF2B5EF4-FFF2-40B4-BE49-F238E27FC236}">
                  <a16:creationId xmlns:a16="http://schemas.microsoft.com/office/drawing/2014/main" id="{67BE5D22-5A6B-524A-AAC5-13FDC94BD7B3}"/>
                </a:ext>
              </a:extLst>
            </p:cNvPr>
            <p:cNvCxnSpPr>
              <a:cxnSpLocks/>
              <a:stCxn id="63" idx="3"/>
            </p:cNvCxnSpPr>
            <p:nvPr/>
          </p:nvCxnSpPr>
          <p:spPr>
            <a:xfrm>
              <a:off x="1926477" y="2603546"/>
              <a:ext cx="1493395" cy="165090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196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741108" cy="720000"/>
          </a:xfrm>
        </p:spPr>
        <p:txBody>
          <a:bodyPr>
            <a:normAutofit fontScale="90000"/>
          </a:bodyPr>
          <a:lstStyle/>
          <a:p>
            <a:r>
              <a:rPr lang="en-US" altLang="zh-CN" sz="4000" dirty="0">
                <a:latin typeface="Times New Roman" pitchFamily="18" charset="0"/>
                <a:cs typeface="Times New Roman" pitchFamily="18" charset="0"/>
              </a:rPr>
              <a:t>Thermal analysis of the cavity body</a:t>
            </a:r>
            <a:endParaRPr lang="zh-CN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7" descr="IMPRFQTemperatur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01"/>
          <a:stretch>
            <a:fillRect/>
          </a:stretch>
        </p:blipFill>
        <p:spPr bwMode="auto">
          <a:xfrm>
            <a:off x="5367883" y="983060"/>
            <a:ext cx="3176392" cy="241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08122" y="3319574"/>
            <a:ext cx="1505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Max. Temp.: 26</a:t>
            </a:r>
            <a:r>
              <a:rPr lang="en-US" altLang="zh-CN" sz="1400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4" r="5422"/>
          <a:stretch/>
        </p:blipFill>
        <p:spPr bwMode="auto">
          <a:xfrm>
            <a:off x="336407" y="1083309"/>
            <a:ext cx="3052785" cy="240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3520" y="2777503"/>
            <a:ext cx="8098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Times New Roman" pitchFamily="18" charset="0"/>
                <a:cs typeface="Times New Roman" pitchFamily="18" charset="0"/>
              </a:rPr>
              <a:t>Number: 8</a:t>
            </a:r>
            <a:endParaRPr lang="zh-CN" altLang="en-US" sz="10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6251" y="2910040"/>
            <a:ext cx="8098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b="1" dirty="0">
                <a:latin typeface="Times New Roman" pitchFamily="18" charset="0"/>
                <a:cs typeface="Times New Roman" pitchFamily="18" charset="0"/>
              </a:rPr>
              <a:t>Number: 4</a:t>
            </a:r>
            <a:endParaRPr lang="zh-CN" altLang="en-US" sz="105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6" descr="IMPtuner104W.png">
            <a:extLst>
              <a:ext uri="{FF2B5EF4-FFF2-40B4-BE49-F238E27FC236}">
                <a16:creationId xmlns:a16="http://schemas.microsoft.com/office/drawing/2014/main" id="{3EACCCC7-0BB1-DF42-8637-EE5B6594D2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968" y="3869927"/>
            <a:ext cx="3268465" cy="191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IMPtemps000.png">
            <a:extLst>
              <a:ext uri="{FF2B5EF4-FFF2-40B4-BE49-F238E27FC236}">
                <a16:creationId xmlns:a16="http://schemas.microsoft.com/office/drawing/2014/main" id="{79A9325E-47A5-5D4D-8391-48448B73C3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7" r="18317"/>
          <a:stretch/>
        </p:blipFill>
        <p:spPr bwMode="auto">
          <a:xfrm>
            <a:off x="3584300" y="3641336"/>
            <a:ext cx="2821951" cy="22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A3FD7D7-52B0-1B44-B0E5-A33C6FC16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040" y="3710468"/>
            <a:ext cx="2589177" cy="227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54BBBF2B-F699-0241-BA63-B07720661B57}"/>
              </a:ext>
            </a:extLst>
          </p:cNvPr>
          <p:cNvSpPr txBox="1"/>
          <p:nvPr/>
        </p:nvSpPr>
        <p:spPr>
          <a:xfrm>
            <a:off x="3690658" y="5863494"/>
            <a:ext cx="2371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Max heat flux 28.92 W/cm</a:t>
            </a:r>
            <a:r>
              <a:rPr lang="en-US" altLang="zh-CN" sz="1400" baseline="300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en-US" altLang="zh-CN" sz="14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; </a:t>
            </a:r>
          </a:p>
          <a:p>
            <a:r>
              <a:rPr lang="en-US" altLang="zh-CN" sz="14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Max temp of cutbacks 48.0 </a:t>
            </a:r>
            <a:r>
              <a:rPr lang="en-US" altLang="zh-CN" sz="1400" baseline="30000" dirty="0" err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o</a:t>
            </a:r>
            <a:r>
              <a:rPr lang="en-US" altLang="zh-CN" sz="1400" dirty="0" err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BC947F5-0C65-CE4C-91D9-40584B66F27B}"/>
              </a:ext>
            </a:extLst>
          </p:cNvPr>
          <p:cNvSpPr txBox="1"/>
          <p:nvPr/>
        </p:nvSpPr>
        <p:spPr bwMode="auto">
          <a:xfrm>
            <a:off x="3377355" y="1302897"/>
            <a:ext cx="15481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Arial Narrow" pitchFamily="34" charset="0"/>
                <a:ea typeface="楷体_GB2312" pitchFamily="49" charset="-122"/>
                <a:cs typeface="Times New Roman" pitchFamily="18" charset="0"/>
              </a:rPr>
              <a:t>Cooling water 20</a:t>
            </a:r>
            <a:r>
              <a:rPr lang="en-US" altLang="zh-CN" sz="1400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r>
              <a:rPr kumimoji="1" lang="en-US" altLang="zh-CN" sz="1400" dirty="0"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Velocity &lt; 2.5 m/s </a:t>
            </a:r>
            <a:endParaRPr kumimoji="1" lang="zh-CN" altLang="en-US" sz="1400" dirty="0">
              <a:latin typeface="Arial Narrow" pitchFamily="34" charset="0"/>
              <a:ea typeface="楷体_GB2312" pitchFamily="49" charset="-122"/>
              <a:cs typeface="Times New Roman" pitchFamily="18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A23F23C6-96E9-714A-B824-73DFE2AA62B1}"/>
              </a:ext>
            </a:extLst>
          </p:cNvPr>
          <p:cNvSpPr txBox="1"/>
          <p:nvPr/>
        </p:nvSpPr>
        <p:spPr>
          <a:xfrm>
            <a:off x="974251" y="5838785"/>
            <a:ext cx="1567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70~105 W for each</a:t>
            </a:r>
          </a:p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Max. Temp.: 41</a:t>
            </a:r>
            <a:r>
              <a:rPr lang="en-US" altLang="zh-CN" sz="1400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55580D8B-AED3-0F42-AFBC-4D4B38E9A2AA}"/>
              </a:ext>
            </a:extLst>
          </p:cNvPr>
          <p:cNvSpPr txBox="1"/>
          <p:nvPr/>
        </p:nvSpPr>
        <p:spPr>
          <a:xfrm>
            <a:off x="7121481" y="5982198"/>
            <a:ext cx="1505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Max. Temp.: 30</a:t>
            </a:r>
            <a:r>
              <a:rPr lang="en-US" altLang="zh-CN" sz="1400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3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609"/>
    </mc:Choice>
    <mc:Fallback xmlns="">
      <p:transition advTm="114609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MPCAS">
  <a:themeElements>
    <a:clrScheme name="凸显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凸显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 bwMode="auto">
        <a:noFill/>
        <a:ln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just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ü"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  <a:cs typeface="Times New Roman" pitchFamily="18" charset="0"/>
          </a:defRPr>
        </a:defPPr>
      </a:lstStyle>
      <a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a:style>
    </a:spDef>
    <a:txDef>
      <a:spPr bwMode="auto">
        <a:noFill/>
        <a:ln w="9525">
          <a:noFill/>
          <a:miter lim="800000"/>
          <a:headEnd/>
          <a:tailEnd/>
        </a:ln>
      </a:spPr>
      <a:bodyPr wrap="none" rtlCol="0">
        <a:spAutoFit/>
      </a:bodyPr>
      <a:lstStyle>
        <a:defPPr>
          <a:defRPr sz="2200" dirty="0" smtClean="0">
            <a:latin typeface="Arial Narrow" pitchFamily="34" charset="0"/>
            <a:ea typeface="楷体_GB2312" pitchFamily="49" charset="-122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64287</TotalTime>
  <Words>1702</Words>
  <Application>Microsoft Macintosh PowerPoint</Application>
  <PresentationFormat>全屏显示(4:3)</PresentationFormat>
  <Paragraphs>416</Paragraphs>
  <Slides>34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7" baseType="lpstr">
      <vt:lpstr>等线</vt:lpstr>
      <vt:lpstr>黑体</vt:lpstr>
      <vt:lpstr>Microsoft YaHei</vt:lpstr>
      <vt:lpstr>AdobeKaitiStd</vt:lpstr>
      <vt:lpstr>Arial</vt:lpstr>
      <vt:lpstr>Arial Narrow</vt:lpstr>
      <vt:lpstr>Calibri</vt:lpstr>
      <vt:lpstr>Cambria</vt:lpstr>
      <vt:lpstr>Times</vt:lpstr>
      <vt:lpstr>Times New Roman</vt:lpstr>
      <vt:lpstr>Wingdings</vt:lpstr>
      <vt:lpstr>Wingdings 3</vt:lpstr>
      <vt:lpstr>IMPCAS</vt:lpstr>
      <vt:lpstr>    the RFQs in IMP</vt:lpstr>
      <vt:lpstr>Outline</vt:lpstr>
      <vt:lpstr>CW RFQs constructed in IMP </vt:lpstr>
      <vt:lpstr>Chinese ADS Front-end Demo linac (CAFe)</vt:lpstr>
      <vt:lpstr>RFQs for CAFe</vt:lpstr>
      <vt:lpstr>RFQ for LEAF</vt:lpstr>
      <vt:lpstr>Outline</vt:lpstr>
      <vt:lpstr>Structure of ADS RFQ</vt:lpstr>
      <vt:lpstr>Thermal analysis of the cavity body</vt:lpstr>
      <vt:lpstr>Cooling Water Loops</vt:lpstr>
      <vt:lpstr>Conditioning of ADS RFQ</vt:lpstr>
      <vt:lpstr>Operation Status</vt:lpstr>
      <vt:lpstr>Structure of CMIF RFQ</vt:lpstr>
      <vt:lpstr>Conditioning of CMIF-RFQ</vt:lpstr>
      <vt:lpstr>Structure of LEAF RFQ</vt:lpstr>
      <vt:lpstr>Conditioning of LEAF RFQ</vt:lpstr>
      <vt:lpstr>Structure of D-RFQ-973</vt:lpstr>
      <vt:lpstr>Conditioning of D-RFQ-973</vt:lpstr>
      <vt:lpstr>Outline</vt:lpstr>
      <vt:lpstr>Blue Marks at the Exit of ADS RFQ</vt:lpstr>
      <vt:lpstr>Blue Marks at Entrance of ADS RFQ</vt:lpstr>
      <vt:lpstr>Beam Loss Simulation of H2+, H3+</vt:lpstr>
      <vt:lpstr>Blue Marks at PiMS of CMIF RFQ</vt:lpstr>
      <vt:lpstr>Multipactor in RFQs</vt:lpstr>
      <vt:lpstr>Multipactor of Coupler of ADS RFQ</vt:lpstr>
      <vt:lpstr>Discharge w/o Arc (spark)</vt:lpstr>
      <vt:lpstr>Something Uncertainty </vt:lpstr>
      <vt:lpstr>Outline</vt:lpstr>
      <vt:lpstr> A little bit confuse!</vt:lpstr>
      <vt:lpstr>Just thinking……</vt:lpstr>
      <vt:lpstr>Assembly and tuning in cleanroom</vt:lpstr>
      <vt:lpstr>Optimize Epeak and Bpeak</vt:lpstr>
      <vt:lpstr>Acknowledgement</vt:lpstr>
      <vt:lpstr>PowerPoint 演示文稿</vt:lpstr>
    </vt:vector>
  </TitlesOfParts>
  <Company>IMPCAS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HB2014_TALK_Y.He</dc:title>
  <dc:subject>Beam physics and technology challenge for multi-MW CW superconducting proton linac for ADS</dc:subject>
  <dc:creator>Yuan He</dc:creator>
  <cp:lastModifiedBy>He Yuan</cp:lastModifiedBy>
  <cp:revision>3701</cp:revision>
  <cp:lastPrinted>2016-06-13T14:45:58Z</cp:lastPrinted>
  <dcterms:created xsi:type="dcterms:W3CDTF">2010-03-25T13:47:32Z</dcterms:created>
  <dcterms:modified xsi:type="dcterms:W3CDTF">2019-04-15T07:36:58Z</dcterms:modified>
</cp:coreProperties>
</file>