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8" r:id="rId2"/>
    <p:sldId id="339" r:id="rId3"/>
    <p:sldId id="401" r:id="rId4"/>
    <p:sldId id="385" r:id="rId5"/>
    <p:sldId id="380" r:id="rId6"/>
    <p:sldId id="398" r:id="rId7"/>
    <p:sldId id="397" r:id="rId8"/>
    <p:sldId id="384" r:id="rId9"/>
    <p:sldId id="381" r:id="rId10"/>
    <p:sldId id="394" r:id="rId11"/>
    <p:sldId id="388" r:id="rId12"/>
    <p:sldId id="396" r:id="rId13"/>
    <p:sldId id="400" r:id="rId14"/>
    <p:sldId id="399" r:id="rId15"/>
    <p:sldId id="405" r:id="rId16"/>
    <p:sldId id="341" r:id="rId17"/>
    <p:sldId id="354" r:id="rId18"/>
    <p:sldId id="407" r:id="rId19"/>
    <p:sldId id="406" r:id="rId20"/>
    <p:sldId id="411" r:id="rId21"/>
    <p:sldId id="408" r:id="rId22"/>
    <p:sldId id="409" r:id="rId23"/>
    <p:sldId id="412" r:id="rId24"/>
    <p:sldId id="422" r:id="rId25"/>
    <p:sldId id="410" r:id="rId26"/>
    <p:sldId id="416" r:id="rId27"/>
    <p:sldId id="417" r:id="rId28"/>
    <p:sldId id="418" r:id="rId29"/>
    <p:sldId id="419" r:id="rId30"/>
    <p:sldId id="357" r:id="rId31"/>
    <p:sldId id="360" r:id="rId32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BAF22E"/>
    <a:srgbClr val="009900"/>
    <a:srgbClr val="FFAA01"/>
    <a:srgbClr val="913533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46834" autoAdjust="0"/>
  </p:normalViewPr>
  <p:slideViewPr>
    <p:cSldViewPr snapToGrid="0" snapToObjects="1">
      <p:cViewPr varScale="1">
        <p:scale>
          <a:sx n="109" d="100"/>
          <a:sy n="109" d="100"/>
        </p:scale>
        <p:origin x="-9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FILESVF\LIN$root\wbarth\wbarth\worddocs\Konferenzen\IPAC_2016\Talk\Kopie%20von%20U_Auswertung_10mA_ver_V5b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WINFILESVH\LOb$Group\Projekte\2015_Strahlzeit_Hochstromprotonen\p-UNILAC_10_20145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FILESVM\LIN$root\wbarth\wbarth\worddocs\Konferenzen\HB_2016\Kopie%20von%20U_Auswertung_10mA_ver_V6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hPercent val="57"/>
      <c:rotY val="20"/>
      <c:depthPercent val="100"/>
      <c:rAngAx val="1"/>
    </c:view3D>
    <c:floor>
      <c:thickness val="0"/>
      <c:spPr>
        <a:noFill/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0557712306101986"/>
          <c:y val="2.6570110983995188E-2"/>
          <c:w val="0.89442287693898015"/>
          <c:h val="0.90989212855465962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Oct_09!$S$1</c:f>
              <c:strCache>
                <c:ptCount val="1"/>
                <c:pt idx="0">
                  <c:v>Oct 14</c:v>
                </c:pt>
              </c:strCache>
            </c:strRef>
          </c:tx>
          <c:spPr>
            <a:solidFill>
              <a:srgbClr val="0000FF">
                <a:alpha val="6000"/>
              </a:srgbClr>
            </a:solidFill>
            <a:ln>
              <a:solidFill>
                <a:srgbClr val="0000FF"/>
              </a:solidFill>
            </a:ln>
            <a:effectLst>
              <a:outerShdw blurRad="50800" dist="50800" dir="5400000" sx="99000" sy="99000" algn="ctr" rotWithShape="0">
                <a:srgbClr val="000000">
                  <a:alpha val="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val>
            <c:numRef>
              <c:f>Oct_09!$S$3:$S$5</c:f>
              <c:numCache>
                <c:formatCode>0.0</c:formatCode>
                <c:ptCount val="3"/>
                <c:pt idx="0">
                  <c:v>11.7</c:v>
                </c:pt>
                <c:pt idx="1">
                  <c:v>3.5</c:v>
                </c:pt>
                <c:pt idx="2">
                  <c:v>2.5</c:v>
                </c:pt>
              </c:numCache>
            </c:numRef>
          </c:val>
        </c:ser>
        <c:ser>
          <c:idx val="3"/>
          <c:order val="1"/>
          <c:tx>
            <c:strRef>
              <c:f>Oct_09!$T$1</c:f>
              <c:strCache>
                <c:ptCount val="1"/>
                <c:pt idx="0">
                  <c:v>Nov.14</c:v>
                </c:pt>
              </c:strCache>
            </c:strRef>
          </c:tx>
          <c:spPr>
            <a:solidFill>
              <a:srgbClr val="0000FF">
                <a:alpha val="37255"/>
              </a:srgbClr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</c:spPr>
          <c:invertIfNegative val="1"/>
          <c:val>
            <c:numRef>
              <c:f>Oct_09!$T$3:$T$5</c:f>
              <c:numCache>
                <c:formatCode>0.0</c:formatCode>
                <c:ptCount val="3"/>
                <c:pt idx="0">
                  <c:v>15</c:v>
                </c:pt>
                <c:pt idx="1">
                  <c:v>6</c:v>
                </c:pt>
                <c:pt idx="2">
                  <c:v>7.8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solidFill>
                      <a:srgbClr val="0000FF"/>
                    </a:solidFill>
                  </a:ln>
                  <a:scene3d>
                    <a:camera prst="orthographicFront"/>
                    <a:lightRig rig="threePt" dir="t"/>
                  </a:scene3d>
                </c14:spPr>
              </c14:invertSolidFillFmt>
            </c:ext>
          </c:extLst>
        </c:ser>
        <c:ser>
          <c:idx val="0"/>
          <c:order val="2"/>
          <c:tx>
            <c:strRef>
              <c:f>Oct_09!$U$1</c:f>
              <c:strCache>
                <c:ptCount val="1"/>
                <c:pt idx="0">
                  <c:v>Oct 15</c:v>
                </c:pt>
              </c:strCache>
            </c:strRef>
          </c:tx>
          <c:spPr>
            <a:solidFill>
              <a:srgbClr val="0000FF">
                <a:alpha val="74000"/>
              </a:srgbClr>
            </a:solidFill>
            <a:ln>
              <a:solidFill>
                <a:srgbClr val="0000FF"/>
              </a:solidFill>
            </a:ln>
          </c:spPr>
          <c:invertIfNegative val="0"/>
          <c:val>
            <c:numRef>
              <c:f>Oct_09!$U$3:$U$5</c:f>
              <c:numCache>
                <c:formatCode>0.0</c:formatCode>
                <c:ptCount val="3"/>
                <c:pt idx="0">
                  <c:v>13.8</c:v>
                </c:pt>
                <c:pt idx="1">
                  <c:v>7.04</c:v>
                </c:pt>
                <c:pt idx="2">
                  <c:v>10</c:v>
                </c:pt>
              </c:numCache>
            </c:numRef>
          </c:val>
        </c:ser>
        <c:ser>
          <c:idx val="1"/>
          <c:order val="3"/>
          <c:tx>
            <c:strRef>
              <c:f>Oct_09!$W$1</c:f>
              <c:strCache>
                <c:ptCount val="1"/>
                <c:pt idx="0">
                  <c:v>July 16</c:v>
                </c:pt>
              </c:strCache>
            </c:strRef>
          </c:tx>
          <c:spPr>
            <a:solidFill>
              <a:srgbClr val="000066"/>
            </a:solidFill>
            <a:ln>
              <a:solidFill>
                <a:srgbClr val="0000FF"/>
              </a:solidFill>
            </a:ln>
          </c:spPr>
          <c:invertIfNegative val="0"/>
          <c:val>
            <c:numRef>
              <c:f>Oct_09!$W$3:$W$5</c:f>
              <c:numCache>
                <c:formatCode>0.0</c:formatCode>
                <c:ptCount val="3"/>
                <c:pt idx="0">
                  <c:v>15</c:v>
                </c:pt>
                <c:pt idx="1">
                  <c:v>7.4</c:v>
                </c:pt>
                <c:pt idx="2">
                  <c:v>11.1</c:v>
                </c:pt>
              </c:numCache>
            </c:numRef>
          </c:val>
        </c:ser>
        <c:ser>
          <c:idx val="9"/>
          <c:order val="4"/>
          <c:tx>
            <c:v>Design/1999</c:v>
          </c:tx>
          <c:spPr>
            <a:solidFill>
              <a:srgbClr val="009900">
                <a:alpha val="76000"/>
              </a:srgbClr>
            </a:solidFill>
            <a:ln w="12700">
              <a:solidFill>
                <a:srgbClr val="0000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noFill/>
                <a:prstDash val="solid"/>
              </a:ln>
            </c:spPr>
          </c:dPt>
          <c:dPt>
            <c:idx val="1"/>
            <c:invertIfNegative val="0"/>
            <c:bubble3D val="0"/>
            <c:spPr>
              <a:noFill/>
              <a:ln w="12700">
                <a:noFill/>
                <a:prstDash val="solid"/>
              </a:ln>
            </c:spPr>
          </c:dPt>
          <c:cat>
            <c:strRef>
              <c:f>Oct_09!$A$3:$A$7</c:f>
              <c:strCache>
                <c:ptCount val="5"/>
                <c:pt idx="0">
                  <c:v>LEBT</c:v>
                </c:pt>
                <c:pt idx="1">
                  <c:v>HSI </c:v>
                </c:pt>
                <c:pt idx="2">
                  <c:v>gas stripper</c:v>
                </c:pt>
                <c:pt idx="3">
                  <c:v>Alvarez</c:v>
                </c:pt>
                <c:pt idx="4">
                  <c:v>transfer line</c:v>
                </c:pt>
              </c:strCache>
            </c:strRef>
          </c:cat>
          <c:val>
            <c:numRef>
              <c:f>Oct_09!$V$3:$V$5</c:f>
              <c:numCache>
                <c:formatCode>General</c:formatCode>
                <c:ptCount val="3"/>
                <c:pt idx="0" formatCode="0.0">
                  <c:v>9.5238095238095237</c:v>
                </c:pt>
                <c:pt idx="1">
                  <c:v>8.5714285714285712</c:v>
                </c:pt>
                <c:pt idx="2" formatCode="0.0">
                  <c:v>12.6</c:v>
                </c:pt>
              </c:numCache>
            </c:numRef>
          </c:val>
        </c:ser>
        <c:ser>
          <c:idx val="4"/>
          <c:order val="5"/>
          <c:tx>
            <c:v>Design/FAIR</c:v>
          </c:tx>
          <c:spPr>
            <a:solidFill>
              <a:srgbClr val="006600"/>
            </a:solidFill>
          </c:spPr>
          <c:invertIfNegative val="0"/>
          <c:dPt>
            <c:idx val="0"/>
            <c:invertIfNegative val="0"/>
            <c:bubble3D val="0"/>
            <c:spPr>
              <a:noFill/>
            </c:spPr>
          </c:dPt>
          <c:dPt>
            <c:idx val="1"/>
            <c:invertIfNegative val="0"/>
            <c:bubble3D val="0"/>
            <c:spPr>
              <a:noFill/>
            </c:spPr>
          </c:dPt>
          <c:dPt>
            <c:idx val="2"/>
            <c:invertIfNegative val="0"/>
            <c:bubble3D val="0"/>
            <c:spPr>
              <a:solidFill>
                <a:srgbClr val="006600"/>
              </a:solidFill>
              <a:ln>
                <a:solidFill>
                  <a:srgbClr val="0000FF"/>
                </a:solidFill>
              </a:ln>
            </c:spPr>
          </c:dPt>
          <c:val>
            <c:numRef>
              <c:f>Oct_09!$X$3:$X$5</c:f>
              <c:numCache>
                <c:formatCode>General</c:formatCode>
                <c:ptCount val="3"/>
                <c:pt idx="0" formatCode="0.0">
                  <c:v>11.337868480725623</c:v>
                </c:pt>
                <c:pt idx="1">
                  <c:v>10.204081632653061</c:v>
                </c:pt>
                <c:pt idx="2" formatCode="0.0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2"/>
        <c:gapDepth val="154"/>
        <c:shape val="box"/>
        <c:axId val="178791168"/>
        <c:axId val="178793088"/>
        <c:axId val="0"/>
      </c:bar3DChart>
      <c:catAx>
        <c:axId val="17879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de-DE"/>
          </a:p>
        </c:txPr>
        <c:crossAx val="178793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879308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ion current  [emA]</a:t>
                </a:r>
              </a:p>
            </c:rich>
          </c:tx>
          <c:layout>
            <c:manualLayout>
              <c:xMode val="edge"/>
              <c:yMode val="edge"/>
              <c:x val="7.2470306291078698E-3"/>
              <c:y val="0.3427019555090978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de-DE"/>
          </a:p>
        </c:txPr>
        <c:crossAx val="178791168"/>
        <c:crosses val="autoZero"/>
        <c:crossBetween val="between"/>
        <c:majorUnit val="4"/>
        <c:minorUnit val="4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9220240744771873"/>
          <c:y val="5.4686845551995635E-2"/>
          <c:w val="0.2073523011460999"/>
          <c:h val="0.4033375677915739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blurRad="63500" dist="165100" dir="1440000" algn="ctr" rotWithShape="0">
            <a:sysClr val="windowText" lastClr="000000"/>
          </a:outerShdw>
        </a:effectLst>
      </c:spPr>
      <c:txPr>
        <a:bodyPr/>
        <a:lstStyle/>
        <a:p>
          <a:pPr>
            <a:defRPr sz="1400"/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34135884868638"/>
          <c:y val="2.8252405949256341E-2"/>
          <c:w val="0.84679779155943014"/>
          <c:h val="0.8237872885764677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'U29+,4mA,2x100'!$R$45</c:f>
              <c:strCache>
                <c:ptCount val="1"/>
                <c:pt idx="0">
                  <c:v>Bx [mA/µm]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rgbClr val="0000FF"/>
              </a:solidFill>
              <a:ln>
                <a:solidFill>
                  <a:srgbClr val="000000"/>
                </a:solidFill>
              </a:ln>
            </c:spPr>
          </c:marker>
          <c:trendline>
            <c:spPr>
              <a:ln w="19050"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fixedVal"/>
            <c:noEndCap val="0"/>
            <c:val val="2"/>
            <c:spPr>
              <a:ln w="19050"/>
            </c:spPr>
          </c:errBars>
          <c:xVal>
            <c:numRef>
              <c:f>'U29+,4mA,2x100'!$Q$46:$Q$50</c:f>
              <c:numCache>
                <c:formatCode>General</c:formatCode>
                <c:ptCount val="5"/>
                <c:pt idx="1">
                  <c:v>4</c:v>
                </c:pt>
                <c:pt idx="2">
                  <c:v>5</c:v>
                </c:pt>
                <c:pt idx="3">
                  <c:v>7.8</c:v>
                </c:pt>
                <c:pt idx="4">
                  <c:v>10</c:v>
                </c:pt>
              </c:numCache>
            </c:numRef>
          </c:xVal>
          <c:yVal>
            <c:numRef>
              <c:f>'U29+,4mA,2x100'!$R$46:$R$50</c:f>
              <c:numCache>
                <c:formatCode>General</c:formatCode>
                <c:ptCount val="5"/>
                <c:pt idx="1">
                  <c:v>8.6</c:v>
                </c:pt>
                <c:pt idx="2">
                  <c:v>14.7</c:v>
                </c:pt>
                <c:pt idx="3">
                  <c:v>24.2</c:v>
                </c:pt>
                <c:pt idx="4">
                  <c:v>35.700000000000003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96736"/>
        <c:axId val="39798656"/>
      </c:scatterChart>
      <c:valAx>
        <c:axId val="39796736"/>
        <c:scaling>
          <c:orientation val="minMax"/>
          <c:max val="11"/>
          <c:min val="3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de-DE" sz="1600" dirty="0"/>
                  <a:t>I</a:t>
                </a:r>
                <a:r>
                  <a:rPr lang="de-DE" sz="1600" baseline="-25000" dirty="0"/>
                  <a:t>U</a:t>
                </a:r>
                <a:r>
                  <a:rPr lang="de-DE" sz="1600" baseline="-4000" dirty="0"/>
                  <a:t>28+</a:t>
                </a:r>
                <a:r>
                  <a:rPr lang="de-DE" sz="1600" baseline="-25000" dirty="0"/>
                  <a:t> </a:t>
                </a:r>
                <a:r>
                  <a:rPr lang="de-DE" sz="1600" dirty="0"/>
                  <a:t>[</a:t>
                </a:r>
                <a:r>
                  <a:rPr lang="de-DE" sz="1600" dirty="0" err="1"/>
                  <a:t>emA</a:t>
                </a:r>
                <a:r>
                  <a:rPr lang="de-DE" sz="1600" dirty="0"/>
                  <a:t>]</a:t>
                </a:r>
              </a:p>
            </c:rich>
          </c:tx>
          <c:layout>
            <c:manualLayout>
              <c:xMode val="edge"/>
              <c:yMode val="edge"/>
              <c:x val="0.46462332232354209"/>
              <c:y val="0.92703930589438155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600"/>
            </a:pPr>
            <a:endParaRPr lang="de-DE"/>
          </a:p>
        </c:txPr>
        <c:crossAx val="39798656"/>
        <c:crosses val="autoZero"/>
        <c:crossBetween val="midCat"/>
        <c:majorUnit val="2"/>
        <c:minorUnit val="1"/>
      </c:valAx>
      <c:valAx>
        <c:axId val="39798656"/>
        <c:scaling>
          <c:orientation val="minMax"/>
          <c:min val="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de-DE" sz="1800"/>
                  <a:t>B</a:t>
                </a:r>
                <a:r>
                  <a:rPr lang="de-DE" sz="1800" baseline="-25000"/>
                  <a:t>x</a:t>
                </a:r>
                <a:r>
                  <a:rPr lang="de-DE" sz="1800"/>
                  <a:t> [mA/µm]</a:t>
                </a:r>
              </a:p>
            </c:rich>
          </c:tx>
          <c:layout>
            <c:manualLayout>
              <c:xMode val="edge"/>
              <c:yMode val="edge"/>
              <c:x val="4.2126417585623124E-3"/>
              <c:y val="0.322096701702741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de-DE"/>
          </a:p>
        </c:txPr>
        <c:crossAx val="39796736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653452801158515E-2"/>
          <c:y val="3.5621838660895883E-2"/>
          <c:w val="0.90794862911368224"/>
          <c:h val="0.83953091956220682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Gesamt!$H$2</c:f>
              <c:strCache>
                <c:ptCount val="1"/>
                <c:pt idx="0">
                  <c:v>April 14
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scene3d>
              <a:camera prst="orthographicFront"/>
              <a:lightRig rig="threePt" dir="t"/>
            </a:scene3d>
            <a:sp3d>
              <a:bevelT w="381000"/>
            </a:sp3d>
          </c:spPr>
          <c:invertIfNegative val="0"/>
          <c:val>
            <c:numRef>
              <c:f>Gesamt!$H$3:$H$10</c:f>
              <c:numCache>
                <c:formatCode>General</c:formatCode>
                <c:ptCount val="8"/>
                <c:pt idx="0">
                  <c:v>0.48500000000000015</c:v>
                </c:pt>
                <c:pt idx="1">
                  <c:v>0.1</c:v>
                </c:pt>
                <c:pt idx="2">
                  <c:v>7.5100000000000028E-2</c:v>
                </c:pt>
                <c:pt idx="3">
                  <c:v>5.9800000000000027E-2</c:v>
                </c:pt>
                <c:pt idx="4">
                  <c:v>3.3399999999999999E-2</c:v>
                </c:pt>
                <c:pt idx="5">
                  <c:v>3.1000000000000017E-2</c:v>
                </c:pt>
                <c:pt idx="6">
                  <c:v>3.0000000000000009E-2</c:v>
                </c:pt>
                <c:pt idx="7">
                  <c:v>8.5300000000000029E-2</c:v>
                </c:pt>
              </c:numCache>
            </c:numRef>
          </c:val>
        </c:ser>
        <c:ser>
          <c:idx val="1"/>
          <c:order val="1"/>
          <c:tx>
            <c:strRef>
              <c:f>Gesamt!$G$2</c:f>
              <c:strCache>
                <c:ptCount val="1"/>
                <c:pt idx="0">
                  <c:v>May 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/>
            </a:sp3d>
          </c:spPr>
          <c:invertIfNegative val="0"/>
          <c:cat>
            <c:strRef>
              <c:f>Gesamt!$A$3:$A$10</c:f>
              <c:strCache>
                <c:ptCount val="8"/>
                <c:pt idx="0">
                  <c:v>LEBT</c:v>
                </c:pt>
                <c:pt idx="1">
                  <c:v>RFQ</c:v>
                </c:pt>
                <c:pt idx="2">
                  <c:v>HSI </c:v>
                </c:pt>
                <c:pt idx="3">
                  <c:v>Gasstripper</c:v>
                </c:pt>
                <c:pt idx="4">
                  <c:v>Alvarez</c:v>
                </c:pt>
                <c:pt idx="5">
                  <c:v>Single Gap
Res.</c:v>
                </c:pt>
                <c:pt idx="6">
                  <c:v>TK</c:v>
                </c:pt>
                <c:pt idx="7">
                  <c:v>Emittance
@TK</c:v>
                </c:pt>
              </c:strCache>
            </c:strRef>
          </c:cat>
          <c:val>
            <c:numRef>
              <c:f>Gesamt!$G$3:$G$10</c:f>
              <c:numCache>
                <c:formatCode>General</c:formatCode>
                <c:ptCount val="8"/>
                <c:pt idx="0">
                  <c:v>2.1</c:v>
                </c:pt>
                <c:pt idx="1">
                  <c:v>0.64000000000000024</c:v>
                </c:pt>
                <c:pt idx="2">
                  <c:v>0.55000000000000004</c:v>
                </c:pt>
                <c:pt idx="3">
                  <c:v>1.43</c:v>
                </c:pt>
              </c:numCache>
            </c:numRef>
          </c:val>
        </c:ser>
        <c:ser>
          <c:idx val="0"/>
          <c:order val="2"/>
          <c:tx>
            <c:strRef>
              <c:f>Gesamt!$F$2</c:f>
              <c:strCache>
                <c:ptCount val="1"/>
                <c:pt idx="0">
                  <c:v>July 14</c:v>
                </c:pt>
              </c:strCache>
            </c:strRef>
          </c:tx>
          <c:spPr>
            <a:solidFill>
              <a:srgbClr val="0000FF"/>
            </a:solidFill>
            <a:scene3d>
              <a:camera prst="orthographicFront"/>
              <a:lightRig rig="threePt" dir="t"/>
            </a:scene3d>
            <a:sp3d>
              <a:bevelT w="381000" prst="coolSlant"/>
            </a:sp3d>
          </c:spPr>
          <c:invertIfNegative val="0"/>
          <c:cat>
            <c:strRef>
              <c:f>Gesamt!$A$3:$A$10</c:f>
              <c:strCache>
                <c:ptCount val="8"/>
                <c:pt idx="0">
                  <c:v>LEBT</c:v>
                </c:pt>
                <c:pt idx="1">
                  <c:v>RFQ</c:v>
                </c:pt>
                <c:pt idx="2">
                  <c:v>HSI </c:v>
                </c:pt>
                <c:pt idx="3">
                  <c:v>Gasstripper</c:v>
                </c:pt>
                <c:pt idx="4">
                  <c:v>Alvarez</c:v>
                </c:pt>
                <c:pt idx="5">
                  <c:v>Single Gap
Res.</c:v>
                </c:pt>
                <c:pt idx="6">
                  <c:v>TK</c:v>
                </c:pt>
                <c:pt idx="7">
                  <c:v>Emittance
@TK</c:v>
                </c:pt>
              </c:strCache>
            </c:strRef>
          </c:cat>
          <c:val>
            <c:numRef>
              <c:f>Gesamt!$F$3:$F$10</c:f>
              <c:numCache>
                <c:formatCode>General</c:formatCode>
                <c:ptCount val="8"/>
                <c:pt idx="0">
                  <c:v>2.4</c:v>
                </c:pt>
                <c:pt idx="1">
                  <c:v>1.23</c:v>
                </c:pt>
                <c:pt idx="2">
                  <c:v>0.95000000000000018</c:v>
                </c:pt>
                <c:pt idx="3">
                  <c:v>1.94</c:v>
                </c:pt>
                <c:pt idx="4">
                  <c:v>1.85</c:v>
                </c:pt>
                <c:pt idx="5">
                  <c:v>1.7800000000000005</c:v>
                </c:pt>
                <c:pt idx="6">
                  <c:v>1.7400000000000004</c:v>
                </c:pt>
                <c:pt idx="7">
                  <c:v>1.52</c:v>
                </c:pt>
              </c:numCache>
            </c:numRef>
          </c:val>
        </c:ser>
        <c:ser>
          <c:idx val="2"/>
          <c:order val="3"/>
          <c:tx>
            <c:strRef>
              <c:f>Gesamt!$E$2</c:f>
              <c:strCache>
                <c:ptCount val="1"/>
                <c:pt idx="0">
                  <c:v>October 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317500"/>
            </a:sp3d>
          </c:spPr>
          <c:invertIfNegative val="0"/>
          <c:dPt>
            <c:idx val="7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scene3d>
                <a:camera prst="orthographicFront"/>
                <a:lightRig rig="threePt" dir="t"/>
              </a:scene3d>
              <a:sp3d>
                <a:bevelT w="317500"/>
              </a:sp3d>
            </c:spPr>
          </c:dPt>
          <c:val>
            <c:numRef>
              <c:f>Gesamt!$E$3:$E$10</c:f>
              <c:numCache>
                <c:formatCode>General</c:formatCode>
                <c:ptCount val="8"/>
                <c:pt idx="0">
                  <c:v>3</c:v>
                </c:pt>
                <c:pt idx="1">
                  <c:v>1.5</c:v>
                </c:pt>
                <c:pt idx="2">
                  <c:v>1.26</c:v>
                </c:pt>
                <c:pt idx="3">
                  <c:v>3</c:v>
                </c:pt>
              </c:numCache>
            </c:numRef>
          </c:val>
        </c:ser>
        <c:ser>
          <c:idx val="5"/>
          <c:order val="4"/>
          <c:tx>
            <c:strRef>
              <c:f>Gesamt!$C$2</c:f>
              <c:strCache>
                <c:ptCount val="1"/>
                <c:pt idx="0">
                  <c:v>July 16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 prstMaterial="dkEdge">
              <a:bevelT w="317500" prst="angle"/>
              <a:bevelB prst="angle"/>
            </a:sp3d>
          </c:spPr>
          <c:invertIfNegative val="0"/>
          <c:val>
            <c:numRef>
              <c:f>Gesamt!$C$3:$C$10</c:f>
              <c:numCache>
                <c:formatCode>General</c:formatCode>
                <c:ptCount val="8"/>
                <c:pt idx="0">
                  <c:v>2.5</c:v>
                </c:pt>
                <c:pt idx="1">
                  <c:v>1.9</c:v>
                </c:pt>
                <c:pt idx="2">
                  <c:v>1.45</c:v>
                </c:pt>
                <c:pt idx="3">
                  <c:v>3.15</c:v>
                </c:pt>
                <c:pt idx="4">
                  <c:v>2.8499999999999992</c:v>
                </c:pt>
              </c:numCache>
            </c:numRef>
          </c:val>
        </c:ser>
        <c:ser>
          <c:idx val="4"/>
          <c:order val="5"/>
          <c:tx>
            <c:strRef>
              <c:f>Gesamt!$D$2</c:f>
              <c:strCache>
                <c:ptCount val="1"/>
                <c:pt idx="0">
                  <c:v>October 15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 prstMaterial="dkEdge">
              <a:bevelT w="317500"/>
              <a:bevelB w="0" h="0"/>
            </a:sp3d>
          </c:spPr>
          <c:invertIfNegative val="0"/>
          <c:val>
            <c:numRef>
              <c:f>Gesamt!$D$3:$D$10</c:f>
              <c:numCache>
                <c:formatCode>General</c:formatCode>
                <c:ptCount val="8"/>
                <c:pt idx="0">
                  <c:v>0.91</c:v>
                </c:pt>
                <c:pt idx="1">
                  <c:v>0.77349999999999997</c:v>
                </c:pt>
                <c:pt idx="2">
                  <c:v>0.65000000000000024</c:v>
                </c:pt>
                <c:pt idx="3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27"/>
        <c:axId val="53220096"/>
        <c:axId val="53221632"/>
      </c:barChart>
      <c:catAx>
        <c:axId val="53220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53221632"/>
        <c:crosses val="autoZero"/>
        <c:auto val="1"/>
        <c:lblAlgn val="ctr"/>
        <c:lblOffset val="100"/>
        <c:noMultiLvlLbl val="0"/>
      </c:catAx>
      <c:valAx>
        <c:axId val="53221632"/>
        <c:scaling>
          <c:orientation val="minMax"/>
          <c:max val="4.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de-DE"/>
                  <a:t>Ion current [mA]</a:t>
                </a:r>
              </a:p>
            </c:rich>
          </c:tx>
          <c:layout>
            <c:manualLayout>
              <c:xMode val="edge"/>
              <c:yMode val="edge"/>
              <c:x val="5.2987489140448206E-3"/>
              <c:y val="0.321870064255213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53220096"/>
        <c:crosses val="autoZero"/>
        <c:crossBetween val="between"/>
        <c:majorUnit val="0.5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6325640329441611"/>
          <c:y val="4.3538034566871192E-2"/>
          <c:w val="9.8034890035297403E-2"/>
          <c:h val="0.34076237159096856"/>
        </c:manualLayout>
      </c:layout>
      <c:overlay val="1"/>
      <c:spPr>
        <a:noFill/>
        <a:ln>
          <a:noFill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DE" sz="2000" b="0" i="0" u="none" strike="noStrike" baseline="30000" dirty="0">
                <a:solidFill>
                  <a:srgbClr val="000000"/>
                </a:solidFill>
                <a:latin typeface="Arial"/>
                <a:cs typeface="Arial"/>
              </a:rPr>
              <a:t>238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U</a:t>
            </a:r>
            <a:r>
              <a:rPr lang="de-DE" sz="2000" b="0" i="0" u="none" strike="noStrike" baseline="30000" dirty="0">
                <a:solidFill>
                  <a:srgbClr val="000000"/>
                </a:solidFill>
                <a:latin typeface="Arial"/>
                <a:cs typeface="Arial"/>
              </a:rPr>
              <a:t>28+</a:t>
            </a:r>
          </a:p>
        </c:rich>
      </c:tx>
      <c:layout>
        <c:manualLayout>
          <c:xMode val="edge"/>
          <c:yMode val="edge"/>
          <c:x val="0.63223804843451781"/>
          <c:y val="7.9133494606097518E-2"/>
        </c:manualLayout>
      </c:layout>
      <c:overlay val="0"/>
      <c:spPr>
        <a:noFill/>
        <a:ln w="12700">
          <a:solidFill>
            <a:srgbClr val="000000"/>
          </a:solidFill>
        </a:ln>
        <a:effectLst>
          <a:outerShdw dist="139700" sx="86000" sy="86000" kx="-800400" algn="bl" rotWithShape="0">
            <a:prstClr val="black"/>
          </a:outerShdw>
        </a:effectLst>
      </c:spPr>
    </c:title>
    <c:autoTitleDeleted val="0"/>
    <c:plotArea>
      <c:layout>
        <c:manualLayout>
          <c:layoutTarget val="inner"/>
          <c:xMode val="edge"/>
          <c:yMode val="edge"/>
          <c:x val="0.13980333120504923"/>
          <c:y val="5.0847529443361253E-2"/>
          <c:w val="0.82096774193548383"/>
          <c:h val="0.78623373439830047"/>
        </c:manualLayout>
      </c:layout>
      <c:scatterChart>
        <c:scatterStyle val="lineMarker"/>
        <c:varyColors val="0"/>
        <c:ser>
          <c:idx val="0"/>
          <c:order val="0"/>
          <c:tx>
            <c:v>17 emA (rescaled, 2 mA, p)</c:v>
          </c:tx>
          <c:spPr>
            <a:ln w="12700">
              <a:solidFill>
                <a:srgbClr val="0000FF"/>
              </a:solidFill>
            </a:ln>
          </c:spPr>
          <c:marker>
            <c:symbol val="triangle"/>
            <c:size val="8"/>
            <c:spPr>
              <a:solidFill>
                <a:srgbClr val="0000FF"/>
              </a:solidFill>
              <a:ln>
                <a:noFill/>
              </a:ln>
            </c:spPr>
          </c:marker>
          <c:xVal>
            <c:numRef>
              <c:f>'p,2mA US'!$R$27:$R$34</c:f>
              <c:numCache>
                <c:formatCode>General</c:formatCode>
                <c:ptCount val="8"/>
                <c:pt idx="0">
                  <c:v>13.600000000000001</c:v>
                </c:pt>
                <c:pt idx="1">
                  <c:v>11.899999999999999</c:v>
                </c:pt>
                <c:pt idx="2">
                  <c:v>10.199999999999999</c:v>
                </c:pt>
                <c:pt idx="3">
                  <c:v>8.5</c:v>
                </c:pt>
                <c:pt idx="4">
                  <c:v>6.8000000000000007</c:v>
                </c:pt>
                <c:pt idx="5">
                  <c:v>5.0999999999999996</c:v>
                </c:pt>
                <c:pt idx="6">
                  <c:v>3.4000000000000004</c:v>
                </c:pt>
                <c:pt idx="7">
                  <c:v>1.7000000000000002</c:v>
                </c:pt>
              </c:numCache>
            </c:numRef>
          </c:xVal>
          <c:yVal>
            <c:numRef>
              <c:f>'p,2mA US'!$C$9:$C$16</c:f>
              <c:numCache>
                <c:formatCode>General</c:formatCode>
                <c:ptCount val="8"/>
                <c:pt idx="0">
                  <c:v>0.95189999999999997</c:v>
                </c:pt>
                <c:pt idx="1">
                  <c:v>0.7117</c:v>
                </c:pt>
                <c:pt idx="2">
                  <c:v>0.54269999999999996</c:v>
                </c:pt>
                <c:pt idx="3">
                  <c:v>0.40920000000000001</c:v>
                </c:pt>
                <c:pt idx="4">
                  <c:v>0.30249999999999999</c:v>
                </c:pt>
                <c:pt idx="5">
                  <c:v>0.2135</c:v>
                </c:pt>
                <c:pt idx="6">
                  <c:v>0.13339999999999999</c:v>
                </c:pt>
                <c:pt idx="7">
                  <c:v>6.2300000000000001E-2</c:v>
                </c:pt>
              </c:numCache>
            </c:numRef>
          </c:yVal>
          <c:smooth val="0"/>
        </c:ser>
        <c:ser>
          <c:idx val="3"/>
          <c:order val="1"/>
          <c:tx>
            <c:v>9.7 emA</c:v>
          </c:tx>
          <c:spPr>
            <a:ln w="12700">
              <a:solidFill>
                <a:srgbClr val="0099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006600"/>
              </a:solidFill>
              <a:ln>
                <a:noFill/>
                <a:prstDash val="solid"/>
              </a:ln>
            </c:spPr>
          </c:marker>
          <c:xVal>
            <c:numRef>
              <c:f>'U29+,10mA,2x55'!$B$6:$B$15</c:f>
              <c:numCache>
                <c:formatCode>General</c:formatCode>
                <c:ptCount val="10"/>
                <c:pt idx="0">
                  <c:v>9.4715000000000007</c:v>
                </c:pt>
                <c:pt idx="1">
                  <c:v>8.9730000000000008</c:v>
                </c:pt>
                <c:pt idx="2">
                  <c:v>7.976</c:v>
                </c:pt>
                <c:pt idx="3">
                  <c:v>6.979000000000001</c:v>
                </c:pt>
                <c:pt idx="4">
                  <c:v>5.9820000000000002</c:v>
                </c:pt>
                <c:pt idx="5">
                  <c:v>4.9850000000000003</c:v>
                </c:pt>
                <c:pt idx="6">
                  <c:v>3.988</c:v>
                </c:pt>
                <c:pt idx="7">
                  <c:v>2.9910000000000001</c:v>
                </c:pt>
                <c:pt idx="8">
                  <c:v>1.994</c:v>
                </c:pt>
                <c:pt idx="9">
                  <c:v>0.997</c:v>
                </c:pt>
              </c:numCache>
            </c:numRef>
          </c:xVal>
          <c:yVal>
            <c:numRef>
              <c:f>'U29+,10mA,2x55'!$C$6:$C$15</c:f>
              <c:numCache>
                <c:formatCode>General</c:formatCode>
                <c:ptCount val="10"/>
                <c:pt idx="0">
                  <c:v>0.83499999999999996</c:v>
                </c:pt>
                <c:pt idx="1">
                  <c:v>0.66200000000000003</c:v>
                </c:pt>
                <c:pt idx="2">
                  <c:v>0.45800000000000002</c:v>
                </c:pt>
                <c:pt idx="3">
                  <c:v>0.33300000000000002</c:v>
                </c:pt>
                <c:pt idx="4">
                  <c:v>0.24399999999999999</c:v>
                </c:pt>
                <c:pt idx="5">
                  <c:v>0.17299999999999999</c:v>
                </c:pt>
                <c:pt idx="6">
                  <c:v>0.124</c:v>
                </c:pt>
                <c:pt idx="7">
                  <c:v>8.4000000000000005E-2</c:v>
                </c:pt>
                <c:pt idx="8">
                  <c:v>5.2999999999999999E-2</c:v>
                </c:pt>
                <c:pt idx="9">
                  <c:v>2.7E-2</c:v>
                </c:pt>
              </c:numCache>
            </c:numRef>
          </c:yVal>
          <c:smooth val="0"/>
        </c:ser>
        <c:ser>
          <c:idx val="2"/>
          <c:order val="2"/>
          <c:tx>
            <c:v>7.8 emA</c:v>
          </c:tx>
          <c:spPr>
            <a:ln w="15875"/>
          </c:spPr>
          <c:marker>
            <c:symbol val="triangle"/>
            <c:size val="7"/>
            <c:spPr>
              <a:solidFill>
                <a:srgbClr val="92D050"/>
              </a:solidFill>
            </c:spPr>
          </c:marker>
          <c:xVal>
            <c:numRef>
              <c:f>'U28+,7.8mA'!$B$6:$B$15</c:f>
              <c:numCache>
                <c:formatCode>General</c:formatCode>
                <c:ptCount val="10"/>
                <c:pt idx="0">
                  <c:v>7.41</c:v>
                </c:pt>
                <c:pt idx="1">
                  <c:v>7.02</c:v>
                </c:pt>
                <c:pt idx="2">
                  <c:v>6.24</c:v>
                </c:pt>
                <c:pt idx="3">
                  <c:v>5.46</c:v>
                </c:pt>
                <c:pt idx="4">
                  <c:v>4.68</c:v>
                </c:pt>
                <c:pt idx="5">
                  <c:v>3.9</c:v>
                </c:pt>
                <c:pt idx="6">
                  <c:v>3.12</c:v>
                </c:pt>
                <c:pt idx="7">
                  <c:v>2.34</c:v>
                </c:pt>
                <c:pt idx="8">
                  <c:v>1.56</c:v>
                </c:pt>
                <c:pt idx="9">
                  <c:v>0.78</c:v>
                </c:pt>
              </c:numCache>
            </c:numRef>
          </c:xVal>
          <c:yVal>
            <c:numRef>
              <c:f>'U28+,7.8mA'!$C$6:$C$15</c:f>
              <c:numCache>
                <c:formatCode>0.0000</c:formatCode>
                <c:ptCount val="10"/>
                <c:pt idx="0">
                  <c:v>0.91500000000000004</c:v>
                </c:pt>
                <c:pt idx="1">
                  <c:v>0.69740000000000002</c:v>
                </c:pt>
                <c:pt idx="2">
                  <c:v>0.48420000000000002</c:v>
                </c:pt>
                <c:pt idx="3">
                  <c:v>0.34649999999999997</c:v>
                </c:pt>
                <c:pt idx="4">
                  <c:v>0.25319999999999998</c:v>
                </c:pt>
                <c:pt idx="5">
                  <c:v>0.18210000000000001</c:v>
                </c:pt>
                <c:pt idx="6">
                  <c:v>0.1333</c:v>
                </c:pt>
                <c:pt idx="7">
                  <c:v>8.8800000000000004E-2</c:v>
                </c:pt>
                <c:pt idx="8">
                  <c:v>5.33E-2</c:v>
                </c:pt>
                <c:pt idx="9">
                  <c:v>2.6700000000000002E-2</c:v>
                </c:pt>
              </c:numCache>
            </c:numRef>
          </c:yVal>
          <c:smooth val="0"/>
        </c:ser>
        <c:ser>
          <c:idx val="1"/>
          <c:order val="3"/>
          <c:tx>
            <c:v>4.5 emA</c:v>
          </c:tx>
          <c:spPr>
            <a:ln w="15875">
              <a:solidFill>
                <a:srgbClr val="BAF22E"/>
              </a:solidFill>
            </a:ln>
          </c:spPr>
          <c:marker>
            <c:symbol val="triangle"/>
            <c:size val="7"/>
            <c:spPr>
              <a:solidFill>
                <a:srgbClr val="BAF22E"/>
              </a:solidFill>
              <a:ln>
                <a:solidFill>
                  <a:srgbClr val="BAF22E"/>
                </a:solidFill>
              </a:ln>
            </c:spPr>
          </c:marker>
          <c:xVal>
            <c:numRef>
              <c:f>'U28+,4.5mA,N2'!$B$6:$B$15</c:f>
              <c:numCache>
                <c:formatCode>General</c:formatCode>
                <c:ptCount val="10"/>
                <c:pt idx="0">
                  <c:v>4.2750000000000004</c:v>
                </c:pt>
                <c:pt idx="1">
                  <c:v>4.05</c:v>
                </c:pt>
                <c:pt idx="2">
                  <c:v>3.6</c:v>
                </c:pt>
                <c:pt idx="3">
                  <c:v>3.15</c:v>
                </c:pt>
                <c:pt idx="4">
                  <c:v>2.7</c:v>
                </c:pt>
                <c:pt idx="5">
                  <c:v>2.25</c:v>
                </c:pt>
                <c:pt idx="6">
                  <c:v>1.8</c:v>
                </c:pt>
                <c:pt idx="7">
                  <c:v>1.35</c:v>
                </c:pt>
                <c:pt idx="8">
                  <c:v>0.9</c:v>
                </c:pt>
                <c:pt idx="9">
                  <c:v>0.45</c:v>
                </c:pt>
              </c:numCache>
            </c:numRef>
          </c:xVal>
          <c:yVal>
            <c:numRef>
              <c:f>'U28+,4.5mA,N2'!$C$6:$C$15</c:f>
              <c:numCache>
                <c:formatCode>0.0000</c:formatCode>
                <c:ptCount val="10"/>
                <c:pt idx="0">
                  <c:v>1.04</c:v>
                </c:pt>
                <c:pt idx="1">
                  <c:v>0.75070000000000003</c:v>
                </c:pt>
                <c:pt idx="2">
                  <c:v>0.50190000000000001</c:v>
                </c:pt>
                <c:pt idx="3">
                  <c:v>0.36420000000000002</c:v>
                </c:pt>
                <c:pt idx="4">
                  <c:v>0.26550000000000001</c:v>
                </c:pt>
                <c:pt idx="5">
                  <c:v>0.191</c:v>
                </c:pt>
                <c:pt idx="6">
                  <c:v>0.13769999999999999</c:v>
                </c:pt>
                <c:pt idx="7">
                  <c:v>8.8800000000000004E-2</c:v>
                </c:pt>
                <c:pt idx="8">
                  <c:v>5.33E-2</c:v>
                </c:pt>
                <c:pt idx="9">
                  <c:v>2.6700000000000002E-2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60288"/>
        <c:axId val="53262592"/>
      </c:scatterChart>
      <c:valAx>
        <c:axId val="53260288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I [emA]</a:t>
                </a:r>
              </a:p>
            </c:rich>
          </c:tx>
          <c:layout>
            <c:manualLayout>
              <c:xMode val="edge"/>
              <c:yMode val="edge"/>
              <c:x val="0.47258064516129034"/>
              <c:y val="0.912832929782082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53262592"/>
        <c:crosses val="autoZero"/>
        <c:crossBetween val="midCat"/>
      </c:valAx>
      <c:valAx>
        <c:axId val="53262592"/>
        <c:scaling>
          <c:orientation val="minMax"/>
          <c:max val="1.100000000000000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12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Hor. Beam Emittance  [</a:t>
                </a:r>
                <a:r>
                  <a:rPr lang="de-DE" sz="1200" b="0" i="0" u="none" strike="noStrike" baseline="0">
                    <a:solidFill>
                      <a:srgbClr val="000000"/>
                    </a:solidFill>
                    <a:latin typeface="Symbol"/>
                    <a:cs typeface="Arial"/>
                  </a:rPr>
                  <a:t>m</a:t>
                </a:r>
                <a:r>
                  <a:rPr lang="de-DE" sz="12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m]</a:t>
                </a:r>
              </a:p>
            </c:rich>
          </c:tx>
          <c:layout>
            <c:manualLayout>
              <c:xMode val="edge"/>
              <c:yMode val="edge"/>
              <c:x val="1.1780862321614132E-2"/>
              <c:y val="0.16323978339646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53260288"/>
        <c:crosses val="autoZero"/>
        <c:crossBetween val="midCat"/>
        <c:majorUnit val="0.4"/>
        <c:minorUnit val="0.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4277360882251902"/>
          <c:y val="0.59733078582338084"/>
          <c:w val="0.3852092637472519"/>
          <c:h val="0.2035814417680814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blurRad="50800" dist="101600" dir="1860000" sx="103000" sy="103000" algn="ctr" rotWithShape="0">
            <a:schemeClr val="tx1"/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0.66782</cdr:x>
      <cdr:y>0.04514</cdr:y>
    </cdr:from>
    <cdr:to>
      <cdr:x>0.66963</cdr:x>
      <cdr:y>0.87751</cdr:y>
    </cdr:to>
    <cdr:sp macro="" textlink="">
      <cdr:nvSpPr>
        <cdr:cNvPr id="284673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4721452" y="183227"/>
          <a:ext cx="12797" cy="337839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0.34353</cdr:x>
      <cdr:y>0.54602</cdr:y>
    </cdr:from>
    <cdr:to>
      <cdr:x>0.44077</cdr:x>
      <cdr:y>0.64175</cdr:y>
    </cdr:to>
    <cdr:sp macro="" textlink="">
      <cdr:nvSpPr>
        <cdr:cNvPr id="28467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28720" y="2216157"/>
          <a:ext cx="687485" cy="3885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de-DE" sz="3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U</a:t>
          </a:r>
          <a:r>
            <a:rPr lang="de-DE" sz="3200" b="1" i="0" u="none" strike="noStrike" baseline="30000" dirty="0">
              <a:solidFill>
                <a:srgbClr val="000000"/>
              </a:solidFill>
              <a:latin typeface="Arial"/>
              <a:cs typeface="Arial"/>
            </a:rPr>
            <a:t>4+</a:t>
          </a:r>
        </a:p>
      </cdr:txBody>
    </cdr:sp>
  </cdr:relSizeAnchor>
  <cdr:relSizeAnchor xmlns:cdr="http://schemas.openxmlformats.org/drawingml/2006/chartDrawing">
    <cdr:from>
      <cdr:x>0.73496</cdr:x>
      <cdr:y>0.09728</cdr:y>
    </cdr:from>
    <cdr:to>
      <cdr:x>0.85304</cdr:x>
      <cdr:y>0.23781</cdr:y>
    </cdr:to>
    <cdr:sp macro="" textlink="">
      <cdr:nvSpPr>
        <cdr:cNvPr id="284676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96164" y="394840"/>
          <a:ext cx="834823" cy="5703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 algn="ctr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de-DE" sz="3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U</a:t>
          </a:r>
          <a:r>
            <a:rPr lang="de-DE" sz="3200" b="1" i="0" u="none" strike="noStrike" baseline="30000" dirty="0">
              <a:solidFill>
                <a:srgbClr val="000000"/>
              </a:solidFill>
              <a:latin typeface="Arial"/>
              <a:cs typeface="Arial"/>
            </a:rPr>
            <a:t>28+</a:t>
          </a:r>
          <a:r>
            <a:rPr lang="de-DE" sz="3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0.68029</cdr:x>
      <cdr:y>0.44109</cdr:y>
    </cdr:from>
    <cdr:to>
      <cdr:x>0.93028</cdr:x>
      <cdr:y>0.51606</cdr:y>
    </cdr:to>
    <cdr:sp macro="" textlink="">
      <cdr:nvSpPr>
        <cdr:cNvPr id="5" name="Textfeld 1"/>
        <cdr:cNvSpPr txBox="1"/>
      </cdr:nvSpPr>
      <cdr:spPr>
        <a:xfrm xmlns:a="http://schemas.openxmlformats.org/drawingml/2006/main">
          <a:off x="6021561" y="1903241"/>
          <a:ext cx="2212773" cy="323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2000" b="1" dirty="0">
              <a:solidFill>
                <a:srgbClr val="FF0000"/>
              </a:solidFill>
            </a:rPr>
            <a:t>p</a:t>
          </a:r>
          <a:r>
            <a:rPr lang="de-DE" sz="2000" b="1" baseline="30000" dirty="0">
              <a:solidFill>
                <a:srgbClr val="FF0000"/>
              </a:solidFill>
            </a:rPr>
            <a:t>+ </a:t>
          </a:r>
          <a:r>
            <a:rPr lang="de-DE" sz="2000" b="1" dirty="0">
              <a:solidFill>
                <a:srgbClr val="FF0000"/>
              </a:solidFill>
            </a:rPr>
            <a:t>-</a:t>
          </a:r>
          <a:r>
            <a:rPr lang="de-DE" sz="2000" b="1" baseline="0" dirty="0">
              <a:solidFill>
                <a:srgbClr val="FF0000"/>
              </a:solidFill>
            </a:rPr>
            <a:t> </a:t>
          </a:r>
          <a:r>
            <a:rPr lang="de-DE" sz="2000" b="1" dirty="0" smtClean="0">
              <a:solidFill>
                <a:srgbClr val="FF0000"/>
              </a:solidFill>
            </a:rPr>
            <a:t>Design-Limitation</a:t>
          </a:r>
          <a:endParaRPr lang="de-DE" sz="2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0.62686</cdr:x>
      <cdr:y>0.02651</cdr:y>
    </cdr:from>
    <cdr:to>
      <cdr:x>0.83011</cdr:x>
      <cdr:y>0.42704</cdr:y>
    </cdr:to>
    <cdr:sp macro="" textlink="">
      <cdr:nvSpPr>
        <cdr:cNvPr id="10" name="Textfeld 1"/>
        <cdr:cNvSpPr txBox="1"/>
      </cdr:nvSpPr>
      <cdr:spPr>
        <a:xfrm xmlns:a="http://schemas.openxmlformats.org/drawingml/2006/main">
          <a:off x="5540917" y="114386"/>
          <a:ext cx="1796567" cy="17282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2000" b="1" dirty="0">
              <a:effectLst/>
              <a:latin typeface="+mn-lt"/>
              <a:ea typeface="+mn-ea"/>
              <a:cs typeface="+mn-cs"/>
            </a:rPr>
            <a:t>H</a:t>
          </a:r>
          <a:r>
            <a:rPr lang="de-DE" sz="2000" b="1" baseline="-25000" dirty="0">
              <a:effectLst/>
              <a:latin typeface="+mn-lt"/>
              <a:ea typeface="+mn-ea"/>
              <a:cs typeface="+mn-cs"/>
            </a:rPr>
            <a:t>3</a:t>
          </a:r>
          <a:r>
            <a:rPr lang="de-DE" sz="2000" b="1" baseline="30000" dirty="0">
              <a:effectLst/>
              <a:latin typeface="+mn-lt"/>
              <a:ea typeface="+mn-ea"/>
              <a:cs typeface="+mn-cs"/>
            </a:rPr>
            <a:t>+ </a:t>
          </a:r>
          <a:r>
            <a:rPr lang="de-DE" sz="2000" b="1" baseline="0" dirty="0">
              <a:effectLst/>
              <a:latin typeface="+mn-lt"/>
              <a:ea typeface="+mn-ea"/>
              <a:cs typeface="+mn-cs"/>
              <a:sym typeface="Symbol"/>
            </a:rPr>
            <a:t> </a:t>
          </a:r>
          <a:r>
            <a:rPr lang="de-DE" sz="2000" b="1" baseline="0" dirty="0" smtClean="0">
              <a:effectLst/>
              <a:latin typeface="+mn-lt"/>
              <a:ea typeface="+mn-ea"/>
              <a:cs typeface="+mn-cs"/>
              <a:sym typeface="Symbol"/>
            </a:rPr>
            <a:t>(3)</a:t>
          </a:r>
          <a:r>
            <a:rPr lang="de-DE" sz="2000" b="1" dirty="0" smtClean="0">
              <a:effectLst/>
              <a:latin typeface="+mn-lt"/>
              <a:ea typeface="+mn-ea"/>
              <a:cs typeface="+mn-cs"/>
            </a:rPr>
            <a:t>p</a:t>
          </a:r>
          <a:r>
            <a:rPr lang="de-DE" sz="2000" b="1" baseline="30000" dirty="0">
              <a:effectLst/>
              <a:latin typeface="+mn-lt"/>
              <a:ea typeface="+mn-ea"/>
              <a:cs typeface="+mn-cs"/>
            </a:rPr>
            <a:t>+</a:t>
          </a:r>
          <a:endParaRPr lang="de-DE" sz="2000" dirty="0">
            <a:effectLst/>
          </a:endParaRPr>
        </a:p>
        <a:p xmlns:a="http://schemas.openxmlformats.org/drawingml/2006/main">
          <a:pPr algn="r"/>
          <a:r>
            <a:rPr lang="de-DE" sz="1800" b="1" dirty="0"/>
            <a:t> </a:t>
          </a:r>
        </a:p>
        <a:p xmlns:a="http://schemas.openxmlformats.org/drawingml/2006/main">
          <a:pPr algn="r"/>
          <a:r>
            <a:rPr lang="de-DE" sz="2000" b="1" dirty="0"/>
            <a:t>CH</a:t>
          </a:r>
          <a:r>
            <a:rPr lang="de-DE" sz="2000" b="1" baseline="-25000" dirty="0"/>
            <a:t>3</a:t>
          </a:r>
          <a:r>
            <a:rPr lang="de-DE" sz="2000" b="1" baseline="30000" dirty="0"/>
            <a:t>+ </a:t>
          </a:r>
          <a:r>
            <a:rPr lang="de-DE" sz="2000" b="1" baseline="0" dirty="0">
              <a:effectLst/>
              <a:latin typeface="+mn-lt"/>
              <a:ea typeface="+mn-ea"/>
              <a:cs typeface="+mn-cs"/>
              <a:sym typeface="Symbol"/>
            </a:rPr>
            <a:t></a:t>
          </a:r>
          <a:r>
            <a:rPr lang="de-DE" sz="2000" b="1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de-DE" sz="2000" b="1" baseline="0" dirty="0" smtClean="0">
              <a:effectLst/>
              <a:latin typeface="+mn-lt"/>
              <a:ea typeface="+mn-ea"/>
              <a:cs typeface="+mn-cs"/>
            </a:rPr>
            <a:t>(3)</a:t>
          </a:r>
          <a:r>
            <a:rPr lang="de-DE" sz="2000" b="1" dirty="0" smtClean="0">
              <a:effectLst/>
              <a:latin typeface="+mn-lt"/>
              <a:ea typeface="+mn-ea"/>
              <a:cs typeface="+mn-cs"/>
            </a:rPr>
            <a:t>p</a:t>
          </a:r>
          <a:r>
            <a:rPr lang="de-DE" sz="2000" b="1" baseline="30000" dirty="0">
              <a:effectLst/>
              <a:latin typeface="+mn-lt"/>
              <a:ea typeface="+mn-ea"/>
              <a:cs typeface="+mn-cs"/>
            </a:rPr>
            <a:t>+</a:t>
          </a:r>
          <a:endParaRPr lang="de-DE" sz="2000" b="1" baseline="30000" dirty="0"/>
        </a:p>
        <a:p xmlns:a="http://schemas.openxmlformats.org/drawingml/2006/main"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de-DE" sz="1800" b="1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DE" sz="2000" b="1" dirty="0">
              <a:effectLst/>
              <a:latin typeface="+mn-lt"/>
              <a:ea typeface="+mn-ea"/>
              <a:cs typeface="+mn-cs"/>
            </a:rPr>
            <a:t>C</a:t>
          </a:r>
          <a:r>
            <a:rPr lang="de-DE" sz="2000" b="1" baseline="-25000" dirty="0">
              <a:effectLst/>
              <a:latin typeface="+mn-lt"/>
              <a:ea typeface="+mn-ea"/>
              <a:cs typeface="+mn-cs"/>
            </a:rPr>
            <a:t>3</a:t>
          </a:r>
          <a:r>
            <a:rPr lang="de-DE" sz="2000" b="1" dirty="0">
              <a:effectLst/>
              <a:latin typeface="+mn-lt"/>
              <a:ea typeface="+mn-ea"/>
              <a:cs typeface="+mn-cs"/>
            </a:rPr>
            <a:t>H</a:t>
          </a:r>
          <a:r>
            <a:rPr lang="de-DE" sz="2000" b="1" baseline="-25000" dirty="0">
              <a:effectLst/>
              <a:latin typeface="+mn-lt"/>
              <a:ea typeface="+mn-ea"/>
              <a:cs typeface="+mn-cs"/>
            </a:rPr>
            <a:t>7</a:t>
          </a:r>
          <a:r>
            <a:rPr lang="de-DE" sz="2000" b="1" baseline="30000" dirty="0">
              <a:effectLst/>
              <a:latin typeface="+mn-lt"/>
              <a:ea typeface="+mn-ea"/>
              <a:cs typeface="+mn-cs"/>
            </a:rPr>
            <a:t>+ </a:t>
          </a:r>
          <a:r>
            <a:rPr lang="de-DE" sz="2000" b="1" baseline="0" dirty="0">
              <a:effectLst/>
              <a:latin typeface="+mn-lt"/>
              <a:ea typeface="+mn-ea"/>
              <a:cs typeface="+mn-cs"/>
              <a:sym typeface="Symbol"/>
            </a:rPr>
            <a:t></a:t>
          </a:r>
          <a:r>
            <a:rPr lang="de-DE" sz="2000" b="1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de-DE" sz="2000" b="1" baseline="0" dirty="0" smtClean="0">
              <a:effectLst/>
              <a:latin typeface="+mn-lt"/>
              <a:ea typeface="+mn-ea"/>
              <a:cs typeface="+mn-cs"/>
            </a:rPr>
            <a:t>(7)</a:t>
          </a:r>
          <a:r>
            <a:rPr lang="de-DE" sz="2000" b="1" dirty="0" smtClean="0">
              <a:effectLst/>
              <a:latin typeface="+mn-lt"/>
              <a:ea typeface="+mn-ea"/>
              <a:cs typeface="+mn-cs"/>
            </a:rPr>
            <a:t>p</a:t>
          </a:r>
          <a:r>
            <a:rPr lang="de-DE" sz="2000" b="1" baseline="30000" dirty="0">
              <a:effectLst/>
              <a:latin typeface="+mn-lt"/>
              <a:ea typeface="+mn-ea"/>
              <a:cs typeface="+mn-cs"/>
            </a:rPr>
            <a:t>+</a:t>
          </a:r>
          <a:endParaRPr lang="de-DE" sz="2000" dirty="0">
            <a:effectLst/>
          </a:endParaRPr>
        </a:p>
        <a:p xmlns:a="http://schemas.openxmlformats.org/drawingml/2006/main">
          <a:pPr algn="r"/>
          <a:endParaRPr lang="de-DE" sz="2000" b="1" baseline="30000" dirty="0"/>
        </a:p>
      </cdr:txBody>
    </cdr:sp>
  </cdr:relSizeAnchor>
  <cdr:relSizeAnchor xmlns:cdr="http://schemas.openxmlformats.org/drawingml/2006/chartDrawing">
    <cdr:from>
      <cdr:x>0.80959</cdr:x>
      <cdr:y>0.05989</cdr:y>
    </cdr:from>
    <cdr:to>
      <cdr:x>0.87504</cdr:x>
      <cdr:y>0.37697</cdr:y>
    </cdr:to>
    <cdr:sp macro="" textlink="">
      <cdr:nvSpPr>
        <cdr:cNvPr id="7" name="Textfeld 6"/>
        <cdr:cNvSpPr txBox="1"/>
      </cdr:nvSpPr>
      <cdr:spPr>
        <a:xfrm xmlns:a="http://schemas.openxmlformats.org/drawingml/2006/main">
          <a:off x="7156115" y="258415"/>
          <a:ext cx="578526" cy="13681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6600" dirty="0">
              <a:sym typeface="Symbol"/>
            </a:rPr>
            <a:t></a:t>
          </a:r>
          <a:endParaRPr lang="de-DE" sz="6600" dirty="0"/>
        </a:p>
      </cdr:txBody>
    </cdr:sp>
  </cdr:relSizeAnchor>
  <cdr:relSizeAnchor xmlns:cdr="http://schemas.openxmlformats.org/drawingml/2006/chartDrawing">
    <cdr:from>
      <cdr:x>0.19418</cdr:x>
      <cdr:y>0.88223</cdr:y>
    </cdr:from>
    <cdr:to>
      <cdr:x>0.3095</cdr:x>
      <cdr:y>0.94898</cdr:y>
    </cdr:to>
    <cdr:sp macro="" textlink="">
      <cdr:nvSpPr>
        <cdr:cNvPr id="6" name="Ellipse 5"/>
        <cdr:cNvSpPr/>
      </cdr:nvSpPr>
      <cdr:spPr>
        <a:xfrm xmlns:a="http://schemas.openxmlformats.org/drawingml/2006/main">
          <a:off x="1716355" y="3806660"/>
          <a:ext cx="1019404" cy="28803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14.04.2019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14.04.2019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>
            <a:spLocks/>
          </p:cNvSpPr>
          <p:nvPr userDrawn="1"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altLang="de-DE" dirty="0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056962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77376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W. Barth, High Intensity RFQ meets Reality, RFQ-Operation Experience, 15-16.04.2019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8B63-A09E-4D92-8CF0-1B0516D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347713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7799" y="69263"/>
            <a:ext cx="7555536" cy="787557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55" y="7104"/>
            <a:ext cx="1271070" cy="42369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24" y="510639"/>
            <a:ext cx="794891" cy="3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404091" y="6650182"/>
            <a:ext cx="8037698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4092" y="6650182"/>
            <a:ext cx="8037698" cy="207818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r>
              <a:rPr lang="en-US" altLang="de-DE" dirty="0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23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8556171" y="6609793"/>
            <a:ext cx="521154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ransition>
    <p:circl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tif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SCF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04"/>
            <a:ext cx="9144000" cy="6865404"/>
          </a:xfrm>
          <a:prstGeom prst="rect">
            <a:avLst/>
          </a:prstGeom>
          <a:noFill/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85911" y="1871749"/>
            <a:ext cx="8572178" cy="4815164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27063" indent="-1698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55600" indent="-3556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200" b="1" dirty="0" smtClean="0">
                <a:solidFill>
                  <a:schemeClr val="bg1"/>
                </a:solidFill>
              </a:rPr>
              <a:t>Introduction</a:t>
            </a:r>
          </a:p>
          <a:p>
            <a:pPr marL="355600" indent="-35560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2200" b="1" dirty="0" smtClean="0">
                <a:solidFill>
                  <a:schemeClr val="bg1"/>
                </a:solidFill>
              </a:rPr>
              <a:t>Operation experience</a:t>
            </a:r>
          </a:p>
          <a:p>
            <a:pPr marL="541338" indent="-185738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  <a:tabLst>
                <a:tab pos="541338" algn="l"/>
              </a:tabLst>
            </a:pPr>
            <a:r>
              <a:rPr lang="en-US" altLang="de-DE" sz="1400" b="1" dirty="0" smtClean="0">
                <a:solidFill>
                  <a:schemeClr val="bg1"/>
                </a:solidFill>
              </a:rPr>
              <a:t>HSI-commissioning (1999)</a:t>
            </a:r>
          </a:p>
          <a:p>
            <a:pPr marL="541338" indent="-185738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  <a:tabLst>
                <a:tab pos="541338" algn="l"/>
              </a:tabLst>
            </a:pPr>
            <a:r>
              <a:rPr lang="en-US" altLang="de-DE" sz="1400" b="1" dirty="0">
                <a:solidFill>
                  <a:schemeClr val="bg1"/>
                </a:solidFill>
              </a:rPr>
              <a:t>F</a:t>
            </a:r>
            <a:r>
              <a:rPr lang="en-US" altLang="de-DE" sz="1400" b="1" dirty="0" smtClean="0">
                <a:solidFill>
                  <a:schemeClr val="bg1"/>
                </a:solidFill>
              </a:rPr>
              <a:t>irst acceleration of U</a:t>
            </a:r>
            <a:r>
              <a:rPr lang="en-US" altLang="de-DE" sz="1400" b="1" baseline="30000" dirty="0" smtClean="0">
                <a:solidFill>
                  <a:schemeClr val="bg1"/>
                </a:solidFill>
              </a:rPr>
              <a:t>4+ </a:t>
            </a:r>
            <a:r>
              <a:rPr lang="en-US" altLang="de-DE" sz="1400" b="1" dirty="0" smtClean="0">
                <a:solidFill>
                  <a:schemeClr val="bg1"/>
                </a:solidFill>
              </a:rPr>
              <a:t>beam at HSI (2000)</a:t>
            </a:r>
          </a:p>
          <a:p>
            <a:pPr marL="541338" indent="-185738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  <a:tabLst>
                <a:tab pos="541338" algn="l"/>
              </a:tabLst>
            </a:pPr>
            <a:r>
              <a:rPr lang="en-US" altLang="de-DE" sz="1400" b="1" dirty="0" smtClean="0">
                <a:solidFill>
                  <a:schemeClr val="bg1"/>
                </a:solidFill>
              </a:rPr>
              <a:t>HSI-RFQ-Upgrade I (2004)</a:t>
            </a:r>
          </a:p>
          <a:p>
            <a:pPr marL="541338" indent="-185738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Tx/>
              <a:buChar char="-"/>
              <a:tabLst>
                <a:tab pos="541338" algn="l"/>
              </a:tabLst>
            </a:pPr>
            <a:r>
              <a:rPr lang="en-US" altLang="de-DE" sz="1400" b="1" dirty="0" smtClean="0">
                <a:solidFill>
                  <a:schemeClr val="bg1"/>
                </a:solidFill>
              </a:rPr>
              <a:t>HSI-RFQ-Upgrade II (2010)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None/>
              <a:tabLst>
                <a:tab pos="355600" algn="l"/>
              </a:tabLst>
            </a:pPr>
            <a:r>
              <a:rPr lang="en-US" altLang="de-DE" sz="2200" b="1" dirty="0" smtClean="0">
                <a:solidFill>
                  <a:schemeClr val="bg1"/>
                </a:solidFill>
              </a:rPr>
              <a:t>2. Further </a:t>
            </a:r>
            <a:r>
              <a:rPr lang="en-US" altLang="de-DE" sz="2200" b="1" dirty="0">
                <a:solidFill>
                  <a:schemeClr val="bg1"/>
                </a:solidFill>
              </a:rPr>
              <a:t>RFQ-Optimization (2014-2016)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altLang="de-DE" sz="2200" b="1" dirty="0" smtClean="0">
                <a:solidFill>
                  <a:schemeClr val="bg1"/>
                </a:solidFill>
              </a:rPr>
              <a:t>3. Pushing </a:t>
            </a:r>
            <a:r>
              <a:rPr lang="en-US" altLang="de-DE" sz="2200" b="1" dirty="0">
                <a:solidFill>
                  <a:schemeClr val="bg1"/>
                </a:solidFill>
              </a:rPr>
              <a:t>the limits for uranium beam </a:t>
            </a:r>
            <a:r>
              <a:rPr lang="en-US" altLang="de-DE" sz="2200" b="1" dirty="0" smtClean="0">
                <a:solidFill>
                  <a:schemeClr val="bg1"/>
                </a:solidFill>
              </a:rPr>
              <a:t>(and p</a:t>
            </a:r>
            <a:r>
              <a:rPr lang="en-US" altLang="de-DE" sz="2200" b="1" baseline="30000" dirty="0" smtClean="0">
                <a:solidFill>
                  <a:schemeClr val="bg1"/>
                </a:solidFill>
              </a:rPr>
              <a:t>+</a:t>
            </a:r>
            <a:r>
              <a:rPr lang="en-US" altLang="de-DE" sz="2200" b="1" dirty="0" smtClean="0">
                <a:solidFill>
                  <a:schemeClr val="bg1"/>
                </a:solidFill>
              </a:rPr>
              <a:t>) operation</a:t>
            </a:r>
            <a:endParaRPr lang="en-US" altLang="de-DE" sz="2200" b="1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altLang="de-DE" sz="2200" b="1" dirty="0" smtClean="0">
                <a:solidFill>
                  <a:schemeClr val="bg1"/>
                </a:solidFill>
              </a:rPr>
              <a:t>4. Beam brilliance analysis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altLang="de-DE" sz="2200" b="1" dirty="0" smtClean="0">
                <a:solidFill>
                  <a:schemeClr val="bg1"/>
                </a:solidFill>
              </a:rPr>
              <a:t>5. Summary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" y="435187"/>
            <a:ext cx="8938260" cy="1341120"/>
          </a:xfrm>
          <a:solidFill>
            <a:schemeClr val="tx1">
              <a:alpha val="52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High Current Uranium Beam Measurements at </a:t>
            </a:r>
            <a:r>
              <a:rPr lang="en-US" dirty="0">
                <a:solidFill>
                  <a:schemeClr val="bg1"/>
                </a:solidFill>
              </a:rPr>
              <a:t>GSI </a:t>
            </a:r>
            <a:r>
              <a:rPr lang="en-US" dirty="0" smtClean="0">
                <a:solidFill>
                  <a:schemeClr val="bg1"/>
                </a:solidFill>
              </a:rPr>
              <a:t>high in-</a:t>
            </a:r>
            <a:r>
              <a:rPr lang="en-US" dirty="0" err="1" smtClean="0">
                <a:solidFill>
                  <a:schemeClr val="bg1"/>
                </a:solidFill>
              </a:rPr>
              <a:t>tensity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RFQ operation experience - from beam point of </a:t>
            </a:r>
            <a:r>
              <a:rPr lang="en-US" dirty="0" smtClean="0">
                <a:solidFill>
                  <a:schemeClr val="bg1"/>
                </a:solidFill>
              </a:rPr>
              <a:t>view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i="1" dirty="0" smtClean="0">
                <a:solidFill>
                  <a:schemeClr val="bg1"/>
                </a:solidFill>
              </a:rPr>
              <a:t>Winfried </a:t>
            </a:r>
            <a:r>
              <a:rPr lang="en-US" sz="1800" i="1" dirty="0">
                <a:solidFill>
                  <a:schemeClr val="bg1"/>
                </a:solidFill>
              </a:rPr>
              <a:t>Barth, </a:t>
            </a:r>
            <a:r>
              <a:rPr lang="en-US" sz="1800" i="1" dirty="0" smtClean="0">
                <a:solidFill>
                  <a:schemeClr val="bg1"/>
                </a:solidFill>
              </a:rPr>
              <a:t>GSI&amp;HIM</a:t>
            </a:r>
            <a:br>
              <a:rPr lang="en-US" sz="1800" i="1" dirty="0" smtClean="0">
                <a:solidFill>
                  <a:schemeClr val="bg1"/>
                </a:solidFill>
              </a:rPr>
            </a:br>
            <a:endParaRPr lang="de-DE" altLang="de-DE" sz="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5620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30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dirty="0"/>
              <a:t>RFQ-Upgrade </a:t>
            </a:r>
            <a:r>
              <a:rPr lang="de-DE" altLang="de-DE" dirty="0" smtClean="0"/>
              <a:t>I: New </a:t>
            </a:r>
            <a:r>
              <a:rPr lang="de-DE" altLang="de-DE" dirty="0" err="1" smtClean="0"/>
              <a:t>electrodes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10</a:t>
            </a:fld>
            <a:endParaRPr lang="de-DE"/>
          </a:p>
        </p:txBody>
      </p:sp>
      <p:pic>
        <p:nvPicPr>
          <p:cNvPr id="6" name="Picture 3" descr="DSCF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3816350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CF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84538"/>
            <a:ext cx="3787775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F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981075"/>
            <a:ext cx="2736850" cy="22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5288" y="2492375"/>
            <a:ext cx="21256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 b="1" dirty="0" smtClean="0">
                <a:solidFill>
                  <a:srgbClr val="4D4D4D"/>
                </a:solidFill>
                <a:latin typeface="+mn-lt"/>
              </a:rPr>
              <a:t>after </a:t>
            </a:r>
            <a:r>
              <a:rPr lang="de-DE" altLang="de-DE" sz="2000" b="1" dirty="0" err="1" smtClean="0">
                <a:solidFill>
                  <a:srgbClr val="4D4D4D"/>
                </a:solidFill>
                <a:latin typeface="+mn-lt"/>
              </a:rPr>
              <a:t>disassembly</a:t>
            </a:r>
            <a:endParaRPr lang="de-DE" altLang="de-DE" sz="2000" b="1" dirty="0">
              <a:solidFill>
                <a:srgbClr val="4D4D4D"/>
              </a:solidFill>
              <a:latin typeface="+mn-lt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940425" y="2492375"/>
            <a:ext cx="25923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de-DE" altLang="de-DE" sz="2000" b="1" dirty="0" err="1" smtClean="0">
                <a:solidFill>
                  <a:srgbClr val="4D4D4D"/>
                </a:solidFill>
                <a:latin typeface="+mn-lt"/>
              </a:rPr>
              <a:t>before</a:t>
            </a:r>
            <a:endParaRPr lang="de-DE" altLang="de-DE" sz="2000" b="1" dirty="0">
              <a:solidFill>
                <a:srgbClr val="4D4D4D"/>
              </a:solidFill>
              <a:latin typeface="+mn-lt"/>
            </a:endParaRPr>
          </a:p>
          <a:p>
            <a:pPr algn="r"/>
            <a:r>
              <a:rPr lang="de-DE" altLang="de-DE" sz="2000" b="1" dirty="0" err="1" smtClean="0">
                <a:solidFill>
                  <a:srgbClr val="4D4D4D"/>
                </a:solidFill>
                <a:latin typeface="+mn-lt"/>
              </a:rPr>
              <a:t>copper</a:t>
            </a:r>
            <a:r>
              <a:rPr lang="de-DE" altLang="de-DE" sz="2000" b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de-DE" altLang="de-DE" sz="2000" b="1" dirty="0" err="1" smtClean="0">
                <a:solidFill>
                  <a:srgbClr val="4D4D4D"/>
                </a:solidFill>
                <a:latin typeface="+mn-lt"/>
              </a:rPr>
              <a:t>plating</a:t>
            </a:r>
            <a:endParaRPr lang="de-DE" altLang="de-DE" sz="2000" b="1" dirty="0">
              <a:solidFill>
                <a:srgbClr val="4D4D4D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011863" y="1700213"/>
            <a:ext cx="17287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 b="1" dirty="0" smtClean="0">
                <a:solidFill>
                  <a:srgbClr val="4D4D4D"/>
                </a:solidFill>
                <a:latin typeface="+mn-lt"/>
              </a:rPr>
              <a:t>after </a:t>
            </a:r>
            <a:r>
              <a:rPr lang="de-DE" altLang="de-DE" sz="2000" b="1" dirty="0" err="1" smtClean="0">
                <a:solidFill>
                  <a:srgbClr val="4D4D4D"/>
                </a:solidFill>
                <a:latin typeface="+mn-lt"/>
              </a:rPr>
              <a:t>assembly</a:t>
            </a:r>
            <a:endParaRPr lang="de-DE" altLang="de-DE" sz="2000" b="1" dirty="0">
              <a:solidFill>
                <a:srgbClr val="4D4D4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60942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80975" y="260350"/>
            <a:ext cx="8686800" cy="396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altLang="de-DE" sz="2000" dirty="0" smtClean="0">
                <a:solidFill>
                  <a:srgbClr val="4D4D4D"/>
                </a:solidFill>
                <a:effectLst/>
                <a:latin typeface="+mj-lt"/>
              </a:rPr>
              <a:t>RFQ-Upgrade I: </a:t>
            </a:r>
            <a:r>
              <a:rPr lang="de-DE" altLang="de-DE" sz="2000" dirty="0" err="1" smtClean="0">
                <a:solidFill>
                  <a:srgbClr val="4D4D4D"/>
                </a:solidFill>
                <a:effectLst/>
                <a:latin typeface="+mj-lt"/>
              </a:rPr>
              <a:t>Modified</a:t>
            </a:r>
            <a:r>
              <a:rPr lang="de-DE" altLang="de-DE" sz="2000" dirty="0" smtClean="0">
                <a:solidFill>
                  <a:srgbClr val="4D4D4D"/>
                </a:solidFill>
                <a:effectLst/>
                <a:latin typeface="+mj-lt"/>
              </a:rPr>
              <a:t> </a:t>
            </a:r>
            <a:r>
              <a:rPr lang="de-DE" altLang="de-DE" sz="2000" dirty="0">
                <a:solidFill>
                  <a:srgbClr val="4D4D4D"/>
                </a:solidFill>
                <a:effectLst/>
                <a:latin typeface="+mj-lt"/>
              </a:rPr>
              <a:t>IRM</a:t>
            </a:r>
          </a:p>
        </p:txBody>
      </p:sp>
      <p:pic>
        <p:nvPicPr>
          <p:cNvPr id="229380" name="Picture 4" descr="trace_y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2"/>
          <a:stretch>
            <a:fillRect/>
          </a:stretch>
        </p:blipFill>
        <p:spPr bwMode="auto">
          <a:xfrm>
            <a:off x="0" y="3860800"/>
            <a:ext cx="9144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5" descr="trace_h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41"/>
          <a:stretch>
            <a:fillRect/>
          </a:stretch>
        </p:blipFill>
        <p:spPr bwMode="auto">
          <a:xfrm>
            <a:off x="0" y="1106488"/>
            <a:ext cx="9144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5507038" y="134143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>
                <a:solidFill>
                  <a:srgbClr val="FF0000"/>
                </a:solidFill>
              </a:rPr>
              <a:t>Matching 99</a:t>
            </a:r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5508625" y="4076700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/>
              <a:t>Matching 04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11</a:t>
            </a:fld>
            <a:endParaRPr lang="de-DE"/>
          </a:p>
        </p:txBody>
      </p:sp>
      <p:pic>
        <p:nvPicPr>
          <p:cNvPr id="9" name="Picture 7" descr="DSCF0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4468" r="11737" b="9448"/>
          <a:stretch>
            <a:fillRect/>
          </a:stretch>
        </p:blipFill>
        <p:spPr bwMode="auto">
          <a:xfrm>
            <a:off x="3573594" y="3564229"/>
            <a:ext cx="1366588" cy="1024941"/>
          </a:xfrm>
          <a:prstGeom prst="rect">
            <a:avLst/>
          </a:prstGeo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98116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LEBT-QQ Beam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12</a:t>
            </a:fld>
            <a:endParaRPr lang="de-DE"/>
          </a:p>
        </p:txBody>
      </p:sp>
      <p:pic>
        <p:nvPicPr>
          <p:cNvPr id="6" name="Picture 2" descr="DSCF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2" y="1298707"/>
            <a:ext cx="3162774" cy="237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UH2_02_Y"/>
          <p:cNvPicPr preferRelativeResize="0"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45473"/>
          <a:stretch>
            <a:fillRect/>
          </a:stretch>
        </p:blipFill>
        <p:spPr bwMode="auto">
          <a:xfrm>
            <a:off x="7338532" y="2032676"/>
            <a:ext cx="1386855" cy="183033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 descr="UH2_01_X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45473"/>
          <a:stretch>
            <a:fillRect/>
          </a:stretch>
        </p:blipFill>
        <p:spPr bwMode="auto">
          <a:xfrm>
            <a:off x="5713587" y="2032676"/>
            <a:ext cx="1386855" cy="18303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UH2_03X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45473"/>
          <a:stretch>
            <a:fillRect/>
          </a:stretch>
        </p:blipFill>
        <p:spPr bwMode="auto">
          <a:xfrm>
            <a:off x="7338532" y="4186016"/>
            <a:ext cx="1386855" cy="18314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UH1_02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45473"/>
          <a:stretch>
            <a:fillRect/>
          </a:stretch>
        </p:blipFill>
        <p:spPr bwMode="auto">
          <a:xfrm>
            <a:off x="426557" y="3904820"/>
            <a:ext cx="1386855" cy="18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UH1_03_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45473"/>
          <a:stretch>
            <a:fillRect/>
          </a:stretch>
        </p:blipFill>
        <p:spPr bwMode="auto">
          <a:xfrm>
            <a:off x="2049821" y="3904820"/>
            <a:ext cx="1386855" cy="18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UH2_04Y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r="45473"/>
          <a:stretch>
            <a:fillRect/>
          </a:stretch>
        </p:blipFill>
        <p:spPr bwMode="auto">
          <a:xfrm>
            <a:off x="5713586" y="4186016"/>
            <a:ext cx="1386855" cy="18314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912945" y="1653599"/>
            <a:ext cx="28124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400" b="1" dirty="0"/>
              <a:t>horizontal             </a:t>
            </a:r>
            <a:r>
              <a:rPr lang="de-DE" altLang="de-DE" sz="1400" b="1" dirty="0" smtClean="0"/>
              <a:t>     vertikal</a:t>
            </a:r>
            <a:endParaRPr lang="de-DE" altLang="de-DE" sz="1400" b="1" dirty="0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61693" y="5799142"/>
            <a:ext cx="3233357" cy="85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54800" bIns="15480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LEBT: 	</a:t>
            </a:r>
            <a:r>
              <a:rPr lang="de-DE" altLang="de-DE" sz="1400" dirty="0">
                <a:solidFill>
                  <a:schemeClr val="tx1"/>
                </a:solidFill>
                <a:latin typeface="Symbol" pitchFamily="18" charset="2"/>
              </a:rPr>
              <a:t>e</a:t>
            </a:r>
            <a:r>
              <a:rPr lang="de-DE" altLang="de-DE" sz="1400" baseline="-25000" dirty="0">
                <a:solidFill>
                  <a:schemeClr val="tx1"/>
                </a:solidFill>
                <a:latin typeface="Arial" charset="0"/>
              </a:rPr>
              <a:t>x,90%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= 175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mm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  <a:sym typeface="Symbol" pitchFamily="18" charset="2"/>
              </a:rPr>
              <a:t>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mrad</a:t>
            </a:r>
            <a:endParaRPr lang="de-DE" altLang="de-DE" sz="1400" dirty="0">
              <a:solidFill>
                <a:schemeClr val="tx1"/>
              </a:solidFill>
              <a:latin typeface="Arial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de-DE" altLang="de-DE" sz="1400" dirty="0" smtClean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de-DE" altLang="de-DE" sz="1400" dirty="0" smtClean="0">
                <a:solidFill>
                  <a:schemeClr val="tx1"/>
                </a:solidFill>
                <a:latin typeface="Symbol" pitchFamily="18" charset="2"/>
              </a:rPr>
              <a:t>e</a:t>
            </a:r>
            <a:r>
              <a:rPr lang="de-DE" altLang="de-DE" sz="1400" baseline="-25000" dirty="0" smtClean="0">
                <a:solidFill>
                  <a:schemeClr val="tx1"/>
                </a:solidFill>
                <a:latin typeface="Arial" charset="0"/>
              </a:rPr>
              <a:t>y,90</a:t>
            </a:r>
            <a:r>
              <a:rPr lang="de-DE" altLang="de-DE" sz="1400" baseline="-25000" dirty="0">
                <a:solidFill>
                  <a:schemeClr val="tx1"/>
                </a:solidFill>
                <a:latin typeface="Arial" charset="0"/>
              </a:rPr>
              <a:t>%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= 185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mm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  <a:sym typeface="Symbol" pitchFamily="18" charset="2"/>
              </a:rPr>
              <a:t>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mrad</a:t>
            </a:r>
            <a:endParaRPr lang="de-DE" altLang="de-DE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046133" y="2484835"/>
            <a:ext cx="533400" cy="54769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18800" bIns="1188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2000" dirty="0">
                <a:solidFill>
                  <a:srgbClr val="FF0000"/>
                </a:solidFill>
                <a:latin typeface="Arial" charset="0"/>
              </a:rPr>
              <a:t>99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046133" y="4827890"/>
            <a:ext cx="551345" cy="547697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18800" bIns="1188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sz="2000" dirty="0">
                <a:latin typeface="Arial" charset="0"/>
              </a:rPr>
              <a:t>04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708113" y="3437513"/>
            <a:ext cx="1871420" cy="1061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1400" dirty="0" err="1">
                <a:solidFill>
                  <a:schemeClr val="tx1"/>
                </a:solidFill>
              </a:rPr>
              <a:t>Emittanzwachstum</a:t>
            </a:r>
            <a:r>
              <a:rPr lang="de-DE" altLang="de-DE" sz="1400" dirty="0">
                <a:solidFill>
                  <a:schemeClr val="tx1"/>
                </a:solidFill>
              </a:rPr>
              <a:t>:</a:t>
            </a:r>
            <a:r>
              <a:rPr lang="de-DE" altLang="de-DE" sz="1400" dirty="0"/>
              <a:t>   </a:t>
            </a:r>
            <a:r>
              <a:rPr lang="de-DE" altLang="de-DE" sz="1400" dirty="0">
                <a:solidFill>
                  <a:srgbClr val="FF0000"/>
                </a:solidFill>
              </a:rPr>
              <a:t>-19 %</a:t>
            </a:r>
            <a:r>
              <a:rPr lang="de-DE" altLang="de-DE" sz="1400" dirty="0">
                <a:solidFill>
                  <a:schemeClr val="tx1"/>
                </a:solidFill>
              </a:rPr>
              <a:t>/</a:t>
            </a:r>
            <a:r>
              <a:rPr lang="de-DE" altLang="de-DE" sz="1400" dirty="0"/>
              <a:t>3 %</a:t>
            </a:r>
          </a:p>
          <a:p>
            <a:pPr algn="l">
              <a:spcBef>
                <a:spcPct val="50000"/>
              </a:spcBef>
            </a:pPr>
            <a:r>
              <a:rPr lang="de-DE" altLang="de-DE" sz="1400" dirty="0">
                <a:solidFill>
                  <a:schemeClr val="tx1"/>
                </a:solidFill>
              </a:rPr>
              <a:t>Transmission: </a:t>
            </a:r>
            <a:r>
              <a:rPr lang="de-DE" altLang="de-DE" sz="1400" dirty="0"/>
              <a:t>	        </a:t>
            </a:r>
            <a:r>
              <a:rPr lang="de-DE" altLang="de-DE" sz="1400" dirty="0">
                <a:solidFill>
                  <a:srgbClr val="FF0000"/>
                </a:solidFill>
              </a:rPr>
              <a:t>70 %</a:t>
            </a:r>
            <a:r>
              <a:rPr lang="de-DE" altLang="de-DE" sz="1400" dirty="0">
                <a:solidFill>
                  <a:schemeClr val="tx1"/>
                </a:solidFill>
              </a:rPr>
              <a:t>/</a:t>
            </a:r>
            <a:r>
              <a:rPr lang="de-DE" altLang="de-DE" sz="1400" dirty="0"/>
              <a:t>84 </a:t>
            </a:r>
            <a:r>
              <a:rPr lang="de-DE" altLang="de-DE" sz="1400" dirty="0" smtClean="0"/>
              <a:t>%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69558718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290" y="69263"/>
            <a:ext cx="7496777" cy="787557"/>
          </a:xfrm>
        </p:spPr>
        <p:txBody>
          <a:bodyPr vert="horz" lIns="36000" tIns="36000" rIns="36000" bIns="36000" rtlCol="0" anchor="ctr" anchorCtr="0">
            <a:normAutofit/>
          </a:bodyPr>
          <a:lstStyle/>
          <a:p>
            <a:pPr algn="ctr"/>
            <a:r>
              <a:rPr lang="de-DE" dirty="0"/>
              <a:t>RFQ-Upgrade II (2009)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13</a:t>
            </a:fld>
            <a:endParaRPr lang="de-DE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51" y="1660329"/>
            <a:ext cx="6699977" cy="447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Gerade Verbindung 23"/>
          <p:cNvCxnSpPr/>
          <p:nvPr/>
        </p:nvCxnSpPr>
        <p:spPr>
          <a:xfrm>
            <a:off x="7397310" y="1929314"/>
            <a:ext cx="4950" cy="3146756"/>
          </a:xfrm>
          <a:prstGeom prst="line">
            <a:avLst/>
          </a:prstGeom>
          <a:ln w="44450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6424711" y="1243963"/>
            <a:ext cx="1945185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0000FF"/>
                </a:solidFill>
              </a:rPr>
              <a:t>rf-voltage</a:t>
            </a:r>
            <a:endParaRPr lang="de-DE" sz="1400" b="1" dirty="0">
              <a:solidFill>
                <a:srgbClr val="0000FF"/>
              </a:solidFill>
            </a:endParaRPr>
          </a:p>
          <a:p>
            <a:pPr algn="ctr"/>
            <a:r>
              <a:rPr lang="de-DE" sz="1400" b="1" dirty="0" smtClean="0">
                <a:solidFill>
                  <a:srgbClr val="0000FF"/>
                </a:solidFill>
              </a:rPr>
              <a:t>(</a:t>
            </a:r>
            <a:r>
              <a:rPr lang="de-DE" sz="1400" b="1" dirty="0" err="1" smtClean="0">
                <a:solidFill>
                  <a:srgbClr val="0000FF"/>
                </a:solidFill>
              </a:rPr>
              <a:t>acceleration</a:t>
            </a:r>
            <a:r>
              <a:rPr lang="de-DE" sz="1400" b="1" dirty="0" smtClean="0">
                <a:solidFill>
                  <a:srgbClr val="0000FF"/>
                </a:solidFill>
              </a:rPr>
              <a:t> of U</a:t>
            </a:r>
            <a:r>
              <a:rPr lang="de-DE" sz="1400" b="1" baseline="30000" dirty="0" smtClean="0">
                <a:solidFill>
                  <a:srgbClr val="0000FF"/>
                </a:solidFill>
              </a:rPr>
              <a:t>4+</a:t>
            </a:r>
            <a:r>
              <a:rPr lang="de-DE" sz="1400" b="1" dirty="0" smtClean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31" name="Picture 4" descr="Kc82433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1" y="1429550"/>
            <a:ext cx="1628516" cy="263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36"/>
          <p:cNvSpPr/>
          <p:nvPr/>
        </p:nvSpPr>
        <p:spPr>
          <a:xfrm>
            <a:off x="3509113" y="1637272"/>
            <a:ext cx="16764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H. Vormann, et al., LINAC 2010</a:t>
            </a:r>
            <a:endParaRPr lang="de-DE" sz="800" dirty="0"/>
          </a:p>
        </p:txBody>
      </p:sp>
      <p:sp>
        <p:nvSpPr>
          <p:cNvPr id="3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290" y="6618915"/>
            <a:ext cx="6385269" cy="357157"/>
          </a:xfrm>
        </p:spPr>
        <p:txBody>
          <a:bodyPr/>
          <a:lstStyle/>
          <a:p>
            <a:r>
              <a:rPr lang="en-US" altLang="de-DE" smtClean="0"/>
              <a:t>W. Barth, High Intensity RFQ meets Reality, RFQ-Operation Experience, 15-16.04.2019</a:t>
            </a:r>
            <a:endParaRPr lang="de-DE" dirty="0"/>
          </a:p>
        </p:txBody>
      </p:sp>
      <p:pic>
        <p:nvPicPr>
          <p:cNvPr id="613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" y="4288706"/>
            <a:ext cx="2487932" cy="203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llipse 34"/>
          <p:cNvSpPr/>
          <p:nvPr/>
        </p:nvSpPr>
        <p:spPr>
          <a:xfrm>
            <a:off x="1114913" y="4923130"/>
            <a:ext cx="1424611" cy="18081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Ellipse 35"/>
          <p:cNvSpPr/>
          <p:nvPr/>
        </p:nvSpPr>
        <p:spPr>
          <a:xfrm>
            <a:off x="1135102" y="4530614"/>
            <a:ext cx="1412890" cy="17312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1109701" y="6143427"/>
            <a:ext cx="1404422" cy="18081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62685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RFQ Upgrade II: Beam </a:t>
            </a:r>
            <a:r>
              <a:rPr lang="de-DE" dirty="0" err="1" smtClean="0"/>
              <a:t>commissioning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14</a:t>
            </a:fld>
            <a:endParaRPr lang="de-DE"/>
          </a:p>
        </p:txBody>
      </p:sp>
      <p:pic>
        <p:nvPicPr>
          <p:cNvPr id="614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26" y="981412"/>
            <a:ext cx="4256617" cy="170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" y="3547539"/>
            <a:ext cx="4501802" cy="259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56" y="3530602"/>
            <a:ext cx="3883555" cy="266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82507" y="1571897"/>
            <a:ext cx="1557866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H. Vormann, MOP040,</a:t>
            </a:r>
          </a:p>
          <a:p>
            <a:pPr algn="l"/>
            <a:r>
              <a:rPr lang="de-DE" sz="1400" dirty="0" err="1" smtClean="0"/>
              <a:t>Linac</a:t>
            </a:r>
            <a:r>
              <a:rPr lang="de-DE" sz="1400" dirty="0" smtClean="0"/>
              <a:t> 2010</a:t>
            </a:r>
          </a:p>
        </p:txBody>
      </p:sp>
      <p:sp>
        <p:nvSpPr>
          <p:cNvPr id="10" name="Ellipse 9"/>
          <p:cNvSpPr/>
          <p:nvPr/>
        </p:nvSpPr>
        <p:spPr>
          <a:xfrm>
            <a:off x="6091682" y="5630332"/>
            <a:ext cx="465761" cy="279406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4104573" y="1245671"/>
            <a:ext cx="465761" cy="215897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5670907" y="1241441"/>
            <a:ext cx="465761" cy="2158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1587416" y="5693832"/>
            <a:ext cx="465761" cy="27940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307772" y="2778036"/>
            <a:ext cx="4580708" cy="523220"/>
          </a:xfrm>
          <a:prstGeom prst="rect">
            <a:avLst/>
          </a:prstGeom>
          <a:solidFill>
            <a:srgbClr val="FFC000">
              <a:alpha val="64000"/>
            </a:srgb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smtClean="0"/>
              <a:t>100% </a:t>
            </a:r>
            <a:r>
              <a:rPr lang="de-DE" sz="1400" b="1" dirty="0" smtClean="0"/>
              <a:t>HSI-beam </a:t>
            </a:r>
            <a:r>
              <a:rPr lang="de-DE" sz="1400" b="1" dirty="0" err="1" smtClean="0"/>
              <a:t>transmission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for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low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current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beams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from</a:t>
            </a:r>
            <a:r>
              <a:rPr lang="de-DE" sz="1400" b="1" dirty="0" smtClean="0"/>
              <a:t> PIG </a:t>
            </a:r>
            <a:r>
              <a:rPr lang="de-DE" sz="1400" b="1" dirty="0" err="1" smtClean="0"/>
              <a:t>ion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source</a:t>
            </a:r>
            <a:r>
              <a:rPr lang="de-DE" sz="1400" b="1" dirty="0" smtClean="0"/>
              <a:t> (</a:t>
            </a:r>
            <a:r>
              <a:rPr lang="de-DE" sz="1400" b="1" dirty="0" err="1" smtClean="0"/>
              <a:t>long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term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operation</a:t>
            </a:r>
            <a:r>
              <a:rPr lang="de-DE" sz="1400" b="1" dirty="0" smtClean="0"/>
              <a:t>)!</a:t>
            </a:r>
          </a:p>
        </p:txBody>
      </p:sp>
    </p:spTree>
    <p:extLst>
      <p:ext uri="{BB962C8B-B14F-4D97-AF65-F5344CB8AC3E}">
        <p14:creationId xmlns:p14="http://schemas.microsoft.com/office/powerpoint/2010/main" val="124711982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de-DE" dirty="0">
                <a:solidFill>
                  <a:schemeClr val="tx1"/>
                </a:solidFill>
              </a:rPr>
              <a:t>Further </a:t>
            </a:r>
            <a:r>
              <a:rPr lang="en-US" altLang="de-DE" dirty="0" smtClean="0">
                <a:solidFill>
                  <a:schemeClr val="tx1"/>
                </a:solidFill>
              </a:rPr>
              <a:t>RFQ RF-Optimization </a:t>
            </a:r>
            <a:r>
              <a:rPr lang="en-US" altLang="de-DE" dirty="0">
                <a:solidFill>
                  <a:schemeClr val="tx1"/>
                </a:solidFill>
              </a:rPr>
              <a:t>(2014-2016</a:t>
            </a:r>
            <a:r>
              <a:rPr lang="en-US" altLang="de-DE" dirty="0" smtClean="0">
                <a:solidFill>
                  <a:schemeClr val="tx1"/>
                </a:solidFill>
              </a:rPr>
              <a:t>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15</a:t>
            </a:fld>
            <a:endParaRPr lang="de-DE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00" y="2082101"/>
            <a:ext cx="6699977" cy="447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tern mit 5 Zacken 6"/>
          <p:cNvSpPr/>
          <p:nvPr/>
        </p:nvSpPr>
        <p:spPr>
          <a:xfrm>
            <a:off x="5359497" y="3999270"/>
            <a:ext cx="163369" cy="1805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Stern mit 5 Zacken 7"/>
          <p:cNvSpPr/>
          <p:nvPr/>
        </p:nvSpPr>
        <p:spPr>
          <a:xfrm>
            <a:off x="5572854" y="3890533"/>
            <a:ext cx="163369" cy="1805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Stern mit 5 Zacken 8"/>
          <p:cNvSpPr/>
          <p:nvPr/>
        </p:nvSpPr>
        <p:spPr>
          <a:xfrm>
            <a:off x="5780915" y="3735906"/>
            <a:ext cx="163369" cy="1805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Stern mit 5 Zacken 9"/>
          <p:cNvSpPr/>
          <p:nvPr/>
        </p:nvSpPr>
        <p:spPr>
          <a:xfrm>
            <a:off x="5995718" y="3599001"/>
            <a:ext cx="163369" cy="1805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Stern mit 5 Zacken 10"/>
          <p:cNvSpPr/>
          <p:nvPr/>
        </p:nvSpPr>
        <p:spPr>
          <a:xfrm>
            <a:off x="6421142" y="3230070"/>
            <a:ext cx="163369" cy="1805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Stern mit 5 Zacken 11"/>
          <p:cNvSpPr/>
          <p:nvPr/>
        </p:nvSpPr>
        <p:spPr>
          <a:xfrm>
            <a:off x="6204653" y="3430232"/>
            <a:ext cx="163369" cy="1805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Gleichschenkliges Dreieck 12"/>
          <p:cNvSpPr/>
          <p:nvPr/>
        </p:nvSpPr>
        <p:spPr>
          <a:xfrm flipH="1">
            <a:off x="5385504" y="5481179"/>
            <a:ext cx="121222" cy="82569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Gleichschenkliges Dreieck 13"/>
          <p:cNvSpPr/>
          <p:nvPr/>
        </p:nvSpPr>
        <p:spPr>
          <a:xfrm flipH="1">
            <a:off x="6452921" y="5387601"/>
            <a:ext cx="121222" cy="82569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Gleichschenkliges Dreieck 14"/>
          <p:cNvSpPr/>
          <p:nvPr/>
        </p:nvSpPr>
        <p:spPr>
          <a:xfrm flipH="1">
            <a:off x="6222280" y="5433480"/>
            <a:ext cx="121222" cy="82569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Gleichschenkliges Dreieck 15"/>
          <p:cNvSpPr/>
          <p:nvPr/>
        </p:nvSpPr>
        <p:spPr>
          <a:xfrm flipH="1">
            <a:off x="6011841" y="5457341"/>
            <a:ext cx="121222" cy="82569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Gleichschenkliges Dreieck 16"/>
          <p:cNvSpPr/>
          <p:nvPr/>
        </p:nvSpPr>
        <p:spPr>
          <a:xfrm flipH="1">
            <a:off x="5801403" y="5470192"/>
            <a:ext cx="121222" cy="82569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Gleichschenkliges Dreieck 17"/>
          <p:cNvSpPr/>
          <p:nvPr/>
        </p:nvSpPr>
        <p:spPr>
          <a:xfrm flipH="1">
            <a:off x="5589274" y="5481201"/>
            <a:ext cx="121222" cy="82569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2327707" y="2368886"/>
            <a:ext cx="2060267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  <a:effectLst>
            <a:reflection endPos="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 extrusionH="127000" prstMaterial="metal">
            <a:bevelT w="114300" h="152400"/>
            <a:bevelB w="114300" h="152400"/>
            <a:extrusionClr>
              <a:schemeClr val="tx1"/>
            </a:extrusion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RFQ-RF </a:t>
            </a:r>
            <a:r>
              <a:rPr lang="en-US" sz="1400" dirty="0"/>
              <a:t>power levels (forward/reflected) </a:t>
            </a:r>
            <a:r>
              <a:rPr lang="de-DE" sz="1400" dirty="0" smtClean="0"/>
              <a:t>2010-conditioning </a:t>
            </a:r>
            <a:r>
              <a:rPr lang="de-DE" sz="1400" dirty="0" err="1" smtClean="0"/>
              <a:t>periods</a:t>
            </a:r>
            <a:r>
              <a:rPr lang="de-DE" sz="1400" dirty="0"/>
              <a:t> &amp; </a:t>
            </a:r>
            <a:r>
              <a:rPr lang="de-DE" sz="1400" b="1" dirty="0">
                <a:solidFill>
                  <a:srgbClr val="FF0000"/>
                </a:solidFill>
              </a:rPr>
              <a:t>2015 </a:t>
            </a:r>
            <a:r>
              <a:rPr lang="de-DE" sz="1400" dirty="0"/>
              <a:t>&amp; </a:t>
            </a:r>
            <a:r>
              <a:rPr lang="de-DE" sz="1400" b="1" dirty="0" smtClean="0">
                <a:solidFill>
                  <a:srgbClr val="006600"/>
                </a:solidFill>
              </a:rPr>
              <a:t>2016</a:t>
            </a:r>
            <a:r>
              <a:rPr lang="de-DE" sz="1400" b="1" dirty="0" smtClean="0">
                <a:solidFill>
                  <a:srgbClr val="FF0000"/>
                </a:solidFill>
              </a:rPr>
              <a:t> </a:t>
            </a:r>
            <a:endParaRPr lang="de-DE" sz="1400" b="1" dirty="0">
              <a:solidFill>
                <a:srgbClr val="FF0000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6072452" y="2277440"/>
            <a:ext cx="4950" cy="3262470"/>
          </a:xfrm>
          <a:prstGeom prst="line">
            <a:avLst/>
          </a:prstGeom>
          <a:ln w="44450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 rot="20071552">
            <a:off x="6616944" y="2852217"/>
            <a:ext cx="7534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310298" y="1651358"/>
            <a:ext cx="1945185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0000FF"/>
                </a:solidFill>
              </a:rPr>
              <a:t>rf-voltage</a:t>
            </a:r>
            <a:endParaRPr lang="de-DE" sz="1400" b="1" dirty="0">
              <a:solidFill>
                <a:srgbClr val="0000FF"/>
              </a:solidFill>
            </a:endParaRPr>
          </a:p>
          <a:p>
            <a:pPr algn="ctr"/>
            <a:r>
              <a:rPr lang="de-DE" sz="1400" b="1" dirty="0" smtClean="0">
                <a:solidFill>
                  <a:srgbClr val="0000FF"/>
                </a:solidFill>
              </a:rPr>
              <a:t>(</a:t>
            </a:r>
            <a:r>
              <a:rPr lang="de-DE" sz="1400" b="1" dirty="0" err="1" smtClean="0">
                <a:solidFill>
                  <a:srgbClr val="0000FF"/>
                </a:solidFill>
              </a:rPr>
              <a:t>acceleration</a:t>
            </a:r>
            <a:r>
              <a:rPr lang="de-DE" sz="1400" b="1" dirty="0" smtClean="0">
                <a:solidFill>
                  <a:srgbClr val="0000FF"/>
                </a:solidFill>
              </a:rPr>
              <a:t> of U</a:t>
            </a:r>
            <a:r>
              <a:rPr lang="de-DE" sz="1400" b="1" baseline="30000" dirty="0" smtClean="0">
                <a:solidFill>
                  <a:srgbClr val="0000FF"/>
                </a:solidFill>
              </a:rPr>
              <a:t>4+</a:t>
            </a:r>
            <a:r>
              <a:rPr lang="de-DE" sz="14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3" name="Rechteck 22"/>
          <p:cNvSpPr/>
          <p:nvPr/>
        </p:nvSpPr>
        <p:spPr>
          <a:xfrm>
            <a:off x="1803254" y="6143428"/>
            <a:ext cx="16764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H. Vormann, et al., LINAC 2010</a:t>
            </a:r>
            <a:endParaRPr lang="de-DE" sz="800" dirty="0"/>
          </a:p>
        </p:txBody>
      </p:sp>
      <p:sp>
        <p:nvSpPr>
          <p:cNvPr id="24" name="Stern mit 5 Zacken 23"/>
          <p:cNvSpPr/>
          <p:nvPr/>
        </p:nvSpPr>
        <p:spPr>
          <a:xfrm>
            <a:off x="6421142" y="3801570"/>
            <a:ext cx="163369" cy="180550"/>
          </a:xfrm>
          <a:prstGeom prst="star5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5" name="Stern mit 5 Zacken 24"/>
          <p:cNvSpPr/>
          <p:nvPr/>
        </p:nvSpPr>
        <p:spPr>
          <a:xfrm>
            <a:off x="5318206" y="4306057"/>
            <a:ext cx="163369" cy="180550"/>
          </a:xfrm>
          <a:prstGeom prst="star5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6" name="Stern mit 5 Zacken 25"/>
          <p:cNvSpPr/>
          <p:nvPr/>
        </p:nvSpPr>
        <p:spPr>
          <a:xfrm>
            <a:off x="5902981" y="4079944"/>
            <a:ext cx="163369" cy="180550"/>
          </a:xfrm>
          <a:prstGeom prst="star5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7" name="Stern mit 5 Zacken 26"/>
          <p:cNvSpPr/>
          <p:nvPr/>
        </p:nvSpPr>
        <p:spPr>
          <a:xfrm>
            <a:off x="3235313" y="4734672"/>
            <a:ext cx="163369" cy="180550"/>
          </a:xfrm>
          <a:prstGeom prst="star5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8" name="Stern mit 5 Zacken 27"/>
          <p:cNvSpPr/>
          <p:nvPr/>
        </p:nvSpPr>
        <p:spPr>
          <a:xfrm>
            <a:off x="4306290" y="4515182"/>
            <a:ext cx="163369" cy="180550"/>
          </a:xfrm>
          <a:prstGeom prst="star5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9" name="Stern mit 5 Zacken 28"/>
          <p:cNvSpPr/>
          <p:nvPr/>
        </p:nvSpPr>
        <p:spPr>
          <a:xfrm>
            <a:off x="2164338" y="4840927"/>
            <a:ext cx="163369" cy="180550"/>
          </a:xfrm>
          <a:prstGeom prst="star5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0" name="Freihandform 29"/>
          <p:cNvSpPr/>
          <p:nvPr/>
        </p:nvSpPr>
        <p:spPr>
          <a:xfrm>
            <a:off x="1442204" y="2788006"/>
            <a:ext cx="5086780" cy="2156748"/>
          </a:xfrm>
          <a:custGeom>
            <a:avLst/>
            <a:gdLst>
              <a:gd name="connsiteX0" fmla="*/ 785091 w 5086780"/>
              <a:gd name="connsiteY0" fmla="*/ 2156748 h 2156748"/>
              <a:gd name="connsiteX1" fmla="*/ 1893455 w 5086780"/>
              <a:gd name="connsiteY1" fmla="*/ 2036675 h 2156748"/>
              <a:gd name="connsiteX2" fmla="*/ 2964873 w 5086780"/>
              <a:gd name="connsiteY2" fmla="*/ 1842711 h 2156748"/>
              <a:gd name="connsiteX3" fmla="*/ 3953164 w 5086780"/>
              <a:gd name="connsiteY3" fmla="*/ 1621039 h 2156748"/>
              <a:gd name="connsiteX4" fmla="*/ 4553528 w 5086780"/>
              <a:gd name="connsiteY4" fmla="*/ 1390129 h 2156748"/>
              <a:gd name="connsiteX5" fmla="*/ 5070764 w 5086780"/>
              <a:gd name="connsiteY5" fmla="*/ 1103802 h 2156748"/>
              <a:gd name="connsiteX6" fmla="*/ 3925455 w 5086780"/>
              <a:gd name="connsiteY6" fmla="*/ 13911 h 2156748"/>
              <a:gd name="connsiteX7" fmla="*/ 2401455 w 5086780"/>
              <a:gd name="connsiteY7" fmla="*/ 1962784 h 2156748"/>
              <a:gd name="connsiteX8" fmla="*/ 1099128 w 5086780"/>
              <a:gd name="connsiteY8" fmla="*/ 799002 h 2156748"/>
              <a:gd name="connsiteX9" fmla="*/ 0 w 5086780"/>
              <a:gd name="connsiteY9" fmla="*/ 743584 h 215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6780" h="2156748">
                <a:moveTo>
                  <a:pt x="785091" y="2156748"/>
                </a:moveTo>
                <a:cubicBezTo>
                  <a:pt x="1157624" y="2122881"/>
                  <a:pt x="1530158" y="2089014"/>
                  <a:pt x="1893455" y="2036675"/>
                </a:cubicBezTo>
                <a:cubicBezTo>
                  <a:pt x="2256752" y="1984336"/>
                  <a:pt x="2621588" y="1911984"/>
                  <a:pt x="2964873" y="1842711"/>
                </a:cubicBezTo>
                <a:cubicBezTo>
                  <a:pt x="3308158" y="1773438"/>
                  <a:pt x="3688388" y="1696469"/>
                  <a:pt x="3953164" y="1621039"/>
                </a:cubicBezTo>
                <a:cubicBezTo>
                  <a:pt x="4217940" y="1545609"/>
                  <a:pt x="4367261" y="1476335"/>
                  <a:pt x="4553528" y="1390129"/>
                </a:cubicBezTo>
                <a:cubicBezTo>
                  <a:pt x="4739795" y="1303923"/>
                  <a:pt x="5175443" y="1333172"/>
                  <a:pt x="5070764" y="1103802"/>
                </a:cubicBezTo>
                <a:cubicBezTo>
                  <a:pt x="4966085" y="874432"/>
                  <a:pt x="4370340" y="-129253"/>
                  <a:pt x="3925455" y="13911"/>
                </a:cubicBezTo>
                <a:cubicBezTo>
                  <a:pt x="3480570" y="157075"/>
                  <a:pt x="2872510" y="1831935"/>
                  <a:pt x="2401455" y="1962784"/>
                </a:cubicBezTo>
                <a:cubicBezTo>
                  <a:pt x="1930401" y="2093632"/>
                  <a:pt x="1499370" y="1002202"/>
                  <a:pt x="1099128" y="799002"/>
                </a:cubicBezTo>
                <a:cubicBezTo>
                  <a:pt x="698886" y="595802"/>
                  <a:pt x="349443" y="669693"/>
                  <a:pt x="0" y="743584"/>
                </a:cubicBez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reihandform 30"/>
          <p:cNvSpPr/>
          <p:nvPr/>
        </p:nvSpPr>
        <p:spPr>
          <a:xfrm>
            <a:off x="2245768" y="3858818"/>
            <a:ext cx="4340124" cy="1095172"/>
          </a:xfrm>
          <a:custGeom>
            <a:avLst/>
            <a:gdLst>
              <a:gd name="connsiteX0" fmla="*/ 0 w 4340124"/>
              <a:gd name="connsiteY0" fmla="*/ 1095172 h 1095172"/>
              <a:gd name="connsiteX1" fmla="*/ 1062182 w 4340124"/>
              <a:gd name="connsiteY1" fmla="*/ 975099 h 1095172"/>
              <a:gd name="connsiteX2" fmla="*/ 2152073 w 4340124"/>
              <a:gd name="connsiteY2" fmla="*/ 771899 h 1095172"/>
              <a:gd name="connsiteX3" fmla="*/ 3168073 w 4340124"/>
              <a:gd name="connsiteY3" fmla="*/ 559463 h 1095172"/>
              <a:gd name="connsiteX4" fmla="*/ 3740727 w 4340124"/>
              <a:gd name="connsiteY4" fmla="*/ 319317 h 1095172"/>
              <a:gd name="connsiteX5" fmla="*/ 4257964 w 4340124"/>
              <a:gd name="connsiteY5" fmla="*/ 32990 h 109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40124" h="1095172">
                <a:moveTo>
                  <a:pt x="0" y="1095172"/>
                </a:moveTo>
                <a:cubicBezTo>
                  <a:pt x="351751" y="1062075"/>
                  <a:pt x="703503" y="1028978"/>
                  <a:pt x="1062182" y="975099"/>
                </a:cubicBezTo>
                <a:cubicBezTo>
                  <a:pt x="1420861" y="921220"/>
                  <a:pt x="1801091" y="841172"/>
                  <a:pt x="2152073" y="771899"/>
                </a:cubicBezTo>
                <a:cubicBezTo>
                  <a:pt x="2503055" y="702626"/>
                  <a:pt x="2903297" y="634893"/>
                  <a:pt x="3168073" y="559463"/>
                </a:cubicBezTo>
                <a:cubicBezTo>
                  <a:pt x="3432849" y="484033"/>
                  <a:pt x="3559079" y="407062"/>
                  <a:pt x="3740727" y="319317"/>
                </a:cubicBezTo>
                <a:cubicBezTo>
                  <a:pt x="3922375" y="231572"/>
                  <a:pt x="4565843" y="-105556"/>
                  <a:pt x="4257964" y="32990"/>
                </a:cubicBezTo>
              </a:path>
            </a:pathLst>
          </a:custGeom>
          <a:noFill/>
          <a:ln w="22225">
            <a:solidFill>
              <a:srgbClr val="00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 rot="20071552">
            <a:off x="6668311" y="3468707"/>
            <a:ext cx="7534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 smtClean="0">
                <a:solidFill>
                  <a:srgbClr val="006600"/>
                </a:solidFill>
              </a:rPr>
              <a:t>2016</a:t>
            </a:r>
          </a:p>
        </p:txBody>
      </p:sp>
      <p:pic>
        <p:nvPicPr>
          <p:cNvPr id="33" name="Picture 3" descr="DSCF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9" y="1228107"/>
            <a:ext cx="1179737" cy="95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feld 33"/>
          <p:cNvSpPr txBox="1"/>
          <p:nvPr/>
        </p:nvSpPr>
        <p:spPr>
          <a:xfrm>
            <a:off x="1808606" y="1389748"/>
            <a:ext cx="310206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/>
              <a:t>surface</a:t>
            </a:r>
            <a:r>
              <a:rPr lang="de-DE" sz="1400" dirty="0" smtClean="0"/>
              <a:t> </a:t>
            </a:r>
            <a:r>
              <a:rPr lang="de-DE" sz="1400" dirty="0" err="1" smtClean="0"/>
              <a:t>degradation</a:t>
            </a:r>
            <a:r>
              <a:rPr lang="de-DE" sz="1400" dirty="0" smtClean="0"/>
              <a:t> </a:t>
            </a:r>
            <a:r>
              <a:rPr lang="de-DE" sz="1400" dirty="0" err="1" smtClean="0"/>
              <a:t>observed</a:t>
            </a:r>
            <a:endParaRPr lang="de-DE" sz="1400" dirty="0"/>
          </a:p>
          <a:p>
            <a:pPr algn="l"/>
            <a:r>
              <a:rPr lang="de-DE" sz="1400" dirty="0" smtClean="0"/>
              <a:t>after</a:t>
            </a:r>
            <a:r>
              <a:rPr lang="de-DE" sz="1400" dirty="0"/>
              <a:t> </a:t>
            </a:r>
            <a:r>
              <a:rPr lang="de-DE" sz="1400" dirty="0" smtClean="0"/>
              <a:t>3 </a:t>
            </a:r>
            <a:r>
              <a:rPr lang="de-DE" sz="1400" dirty="0" err="1" smtClean="0"/>
              <a:t>years</a:t>
            </a:r>
            <a:r>
              <a:rPr lang="de-DE" sz="1400" dirty="0" smtClean="0"/>
              <a:t> of </a:t>
            </a:r>
            <a:r>
              <a:rPr lang="de-DE" sz="1400" dirty="0" err="1" smtClean="0"/>
              <a:t>operation</a:t>
            </a:r>
            <a:r>
              <a:rPr lang="de-DE" sz="1400" dirty="0" smtClean="0"/>
              <a:t> (&gt;2012)</a:t>
            </a:r>
          </a:p>
        </p:txBody>
      </p:sp>
    </p:spTree>
    <p:extLst>
      <p:ext uri="{BB962C8B-B14F-4D97-AF65-F5344CB8AC3E}">
        <p14:creationId xmlns:p14="http://schemas.microsoft.com/office/powerpoint/2010/main" val="425770366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393" y="79053"/>
            <a:ext cx="7555536" cy="78755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ct val="15000"/>
              </a:spcAft>
            </a:pPr>
            <a:r>
              <a:rPr lang="en-US" altLang="de-DE" dirty="0" smtClean="0">
                <a:solidFill>
                  <a:schemeClr val="tx1"/>
                </a:solidFill>
              </a:rPr>
              <a:t>3. Pushing </a:t>
            </a:r>
            <a:r>
              <a:rPr lang="en-US" altLang="de-DE" dirty="0">
                <a:solidFill>
                  <a:schemeClr val="tx1"/>
                </a:solidFill>
              </a:rPr>
              <a:t>the limits for uranium beam operation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803650" y="3201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44780" y="2573703"/>
            <a:ext cx="8855301" cy="42842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2563" lvl="0" indent="-182563" algn="just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>
                <a:solidFill>
                  <a:srgbClr val="FF0000"/>
                </a:solidFill>
              </a:rPr>
              <a:t>Ion Source: </a:t>
            </a:r>
            <a:r>
              <a:rPr lang="en-US" sz="1600" dirty="0"/>
              <a:t>Applying a </a:t>
            </a:r>
            <a:r>
              <a:rPr lang="en-US" sz="1600"/>
              <a:t>multi-aperture </a:t>
            </a:r>
            <a:r>
              <a:rPr lang="en-US" sz="1600" smtClean="0"/>
              <a:t>(7-hole) extraction </a:t>
            </a:r>
            <a:r>
              <a:rPr lang="en-US" sz="1600" dirty="0"/>
              <a:t>system at the VARIS ion source </a:t>
            </a:r>
            <a:r>
              <a:rPr lang="en-US" sz="1600" dirty="0">
                <a:sym typeface="Symbol"/>
              </a:rPr>
              <a:t> Increased U</a:t>
            </a:r>
            <a:r>
              <a:rPr lang="en-US" sz="1600" baseline="30000" dirty="0">
                <a:sym typeface="Symbol"/>
              </a:rPr>
              <a:t>4+</a:t>
            </a:r>
            <a:r>
              <a:rPr lang="en-US" sz="1600" dirty="0">
                <a:sym typeface="Symbol"/>
              </a:rPr>
              <a:t>-intensity and improved primary beam brilliance</a:t>
            </a:r>
          </a:p>
          <a:p>
            <a:pPr marL="182563" lvl="0" indent="-182563" algn="just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Low Energy Beam Transport: </a:t>
            </a:r>
            <a:r>
              <a:rPr lang="en-US" sz="1600" dirty="0">
                <a:sym typeface="Symbol"/>
              </a:rPr>
              <a:t>Improved LEBT-performance and RFQ-Matching using high brilliance uranium beam from the VARIS  </a:t>
            </a:r>
            <a:r>
              <a:rPr lang="en-US" sz="1600" dirty="0" smtClean="0">
                <a:sym typeface="Symbol"/>
              </a:rPr>
              <a:t>75% </a:t>
            </a:r>
            <a:r>
              <a:rPr lang="en-US" sz="1600" dirty="0">
                <a:sym typeface="Symbol"/>
              </a:rPr>
              <a:t>RFQ-Transmission (</a:t>
            </a:r>
            <a:r>
              <a:rPr lang="en-US" sz="1600" dirty="0" err="1">
                <a:sym typeface="Symbol"/>
              </a:rPr>
              <a:t>I</a:t>
            </a:r>
            <a:r>
              <a:rPr lang="en-US" sz="1600" baseline="-25000" dirty="0" err="1">
                <a:sym typeface="Symbol"/>
              </a:rPr>
              <a:t>out</a:t>
            </a:r>
            <a:r>
              <a:rPr lang="en-US" sz="1600" dirty="0">
                <a:sym typeface="Symbol"/>
              </a:rPr>
              <a:t> = </a:t>
            </a:r>
            <a:r>
              <a:rPr lang="en-US" sz="1600" dirty="0" smtClean="0">
                <a:sym typeface="Symbol"/>
              </a:rPr>
              <a:t>11.25 </a:t>
            </a:r>
            <a:r>
              <a:rPr lang="en-US" sz="1600" dirty="0" err="1">
                <a:sym typeface="Symbol"/>
              </a:rPr>
              <a:t>emA</a:t>
            </a:r>
            <a:r>
              <a:rPr lang="en-US" sz="1600" dirty="0" smtClean="0">
                <a:sym typeface="Symbol"/>
              </a:rPr>
              <a:t>)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182563" lvl="0" indent="-182563" algn="just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 smtClean="0">
                <a:solidFill>
                  <a:srgbClr val="FF0000"/>
                </a:solidFill>
              </a:rPr>
              <a:t>RFQ:</a:t>
            </a:r>
            <a:r>
              <a:rPr lang="en-US" sz="1600" dirty="0" smtClean="0"/>
              <a:t> RF </a:t>
            </a:r>
            <a:r>
              <a:rPr lang="en-US" sz="1600" dirty="0"/>
              <a:t>optimization by adjusting </a:t>
            </a:r>
            <a:r>
              <a:rPr lang="en-US" sz="1600" dirty="0" smtClean="0"/>
              <a:t>plunger </a:t>
            </a:r>
            <a:r>
              <a:rPr lang="en-US" sz="1600" dirty="0"/>
              <a:t>positions at the HSI RFQ tank and extensive </a:t>
            </a:r>
            <a:r>
              <a:rPr lang="en-US" sz="1600" dirty="0" err="1"/>
              <a:t>rf</a:t>
            </a:r>
            <a:r>
              <a:rPr lang="en-US" sz="1600" dirty="0"/>
              <a:t>-conditioning </a:t>
            </a:r>
            <a:r>
              <a:rPr lang="en-US" sz="1600" dirty="0" smtClean="0">
                <a:sym typeface="Symbol"/>
              </a:rPr>
              <a:t> Reduction of forwarded </a:t>
            </a:r>
            <a:r>
              <a:rPr lang="en-US" sz="1600" dirty="0" err="1" smtClean="0"/>
              <a:t>rf</a:t>
            </a:r>
            <a:r>
              <a:rPr lang="en-US" sz="1600" dirty="0" smtClean="0"/>
              <a:t>-power, </a:t>
            </a:r>
            <a:r>
              <a:rPr lang="en-US" sz="1600" dirty="0"/>
              <a:t>yielding for reliable high-current uranium beam </a:t>
            </a:r>
            <a:r>
              <a:rPr lang="en-US" sz="1600" dirty="0" smtClean="0"/>
              <a:t>operation.</a:t>
            </a:r>
          </a:p>
          <a:p>
            <a:pPr marL="182563" lvl="0" indent="-182563" algn="just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 smtClean="0">
                <a:solidFill>
                  <a:srgbClr val="FF0000"/>
                </a:solidFill>
              </a:rPr>
              <a:t>MEBT:</a:t>
            </a:r>
            <a:r>
              <a:rPr lang="en-US" sz="1600" dirty="0" smtClean="0"/>
              <a:t> Optimizing </a:t>
            </a:r>
            <a:r>
              <a:rPr lang="en-US" sz="1600" dirty="0"/>
              <a:t>the </a:t>
            </a:r>
            <a:r>
              <a:rPr lang="en-US" sz="1600" dirty="0" smtClean="0"/>
              <a:t>between </a:t>
            </a:r>
            <a:r>
              <a:rPr lang="en-US" sz="1600" dirty="0"/>
              <a:t>RFQ and IH DTL by increasing the transverse and longitudinal </a:t>
            </a:r>
            <a:r>
              <a:rPr lang="en-US" sz="1600" dirty="0" smtClean="0"/>
              <a:t>focusing strength (3%) </a:t>
            </a:r>
            <a:r>
              <a:rPr lang="en-US" sz="1600" dirty="0" smtClean="0">
                <a:sym typeface="Symbol"/>
              </a:rPr>
              <a:t> Reduction of beam loss, </a:t>
            </a:r>
            <a:r>
              <a:rPr lang="en-US" sz="1600" dirty="0" smtClean="0"/>
              <a:t>stable </a:t>
            </a:r>
            <a:r>
              <a:rPr lang="en-US" sz="1600" dirty="0"/>
              <a:t>high current </a:t>
            </a:r>
            <a:r>
              <a:rPr lang="en-US" sz="1600" dirty="0" smtClean="0"/>
              <a:t>operation</a:t>
            </a:r>
          </a:p>
          <a:p>
            <a:pPr marL="182563" lvl="0" indent="-182563" algn="just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 smtClean="0">
                <a:solidFill>
                  <a:srgbClr val="FF0000"/>
                </a:solidFill>
              </a:rPr>
              <a:t>1.4 MeV/u-Transport Line: </a:t>
            </a:r>
            <a:r>
              <a:rPr lang="en-US" sz="1600" dirty="0"/>
              <a:t>A</a:t>
            </a:r>
            <a:r>
              <a:rPr lang="en-US" sz="1600" dirty="0" smtClean="0"/>
              <a:t>dapting </a:t>
            </a:r>
            <a:r>
              <a:rPr lang="en-US" sz="1600" dirty="0"/>
              <a:t>the quadrupole </a:t>
            </a:r>
            <a:r>
              <a:rPr lang="en-US" sz="1600" dirty="0" smtClean="0"/>
              <a:t>channel (matching the gas stripper) </a:t>
            </a:r>
            <a:r>
              <a:rPr lang="en-US" sz="1600" dirty="0">
                <a:sym typeface="Symbol"/>
              </a:rPr>
              <a:t> </a:t>
            </a:r>
            <a:r>
              <a:rPr lang="en-US" sz="1600" dirty="0" smtClean="0">
                <a:sym typeface="Symbol"/>
              </a:rPr>
              <a:t>90% </a:t>
            </a:r>
            <a:r>
              <a:rPr lang="en-US" sz="1600" dirty="0" smtClean="0"/>
              <a:t>beam transmission, U</a:t>
            </a:r>
            <a:r>
              <a:rPr lang="en-US" sz="1600" baseline="30000" dirty="0" smtClean="0"/>
              <a:t>4</a:t>
            </a:r>
            <a:r>
              <a:rPr lang="en-US" sz="1600" baseline="30000" dirty="0"/>
              <a:t>+</a:t>
            </a:r>
            <a:r>
              <a:rPr lang="en-US" sz="1600" dirty="0"/>
              <a:t> beam current of </a:t>
            </a:r>
            <a:r>
              <a:rPr lang="en-US" sz="1600" dirty="0" smtClean="0"/>
              <a:t>7.6</a:t>
            </a:r>
            <a:r>
              <a:rPr lang="en-US" sz="1600" dirty="0">
                <a:sym typeface="Symbol"/>
              </a:rPr>
              <a:t></a:t>
            </a:r>
            <a:r>
              <a:rPr lang="en-US" sz="1600" dirty="0"/>
              <a:t>emA </a:t>
            </a:r>
            <a:r>
              <a:rPr lang="en-US" sz="1600" dirty="0" smtClean="0"/>
              <a:t>available </a:t>
            </a:r>
            <a:r>
              <a:rPr lang="en-US" sz="1600" dirty="0"/>
              <a:t>for heavy ion stripping</a:t>
            </a:r>
            <a:r>
              <a:rPr lang="en-US" sz="1600" dirty="0" smtClean="0"/>
              <a:t>.</a:t>
            </a:r>
            <a:endParaRPr lang="de-DE" sz="1600" dirty="0" smtClean="0">
              <a:ea typeface="Times New Roman"/>
              <a:cs typeface="Times New Roman"/>
            </a:endParaRPr>
          </a:p>
        </p:txBody>
      </p:sp>
      <p:pic>
        <p:nvPicPr>
          <p:cNvPr id="610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40" y="1219227"/>
            <a:ext cx="4305300" cy="13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3010853" y="1188721"/>
            <a:ext cx="814387" cy="515896"/>
          </a:xfrm>
          <a:prstGeom prst="ellipse">
            <a:avLst/>
          </a:prstGeom>
          <a:solidFill>
            <a:srgbClr val="0000FF">
              <a:alpha val="17000"/>
            </a:srgbClr>
          </a:solidFill>
          <a:ln w="25400" algn="ctr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 rot="776439">
            <a:off x="3153288" y="1717609"/>
            <a:ext cx="756232" cy="270867"/>
          </a:xfrm>
          <a:prstGeom prst="ellipse">
            <a:avLst/>
          </a:prstGeom>
          <a:solidFill>
            <a:srgbClr val="0000FF">
              <a:alpha val="20000"/>
            </a:srgbClr>
          </a:solidFill>
          <a:ln w="25400" algn="ctr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3930247" y="1735097"/>
            <a:ext cx="900833" cy="276583"/>
          </a:xfrm>
          <a:prstGeom prst="ellipse">
            <a:avLst/>
          </a:prstGeom>
          <a:solidFill>
            <a:srgbClr val="0000FF">
              <a:alpha val="20000"/>
            </a:srgbClr>
          </a:solidFill>
          <a:ln w="25400" algn="ctr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4831080" y="1749205"/>
            <a:ext cx="107950" cy="276583"/>
          </a:xfrm>
          <a:prstGeom prst="ellipse">
            <a:avLst/>
          </a:prstGeom>
          <a:solidFill>
            <a:srgbClr val="0000FF">
              <a:alpha val="20000"/>
            </a:srgbClr>
          </a:solidFill>
          <a:ln w="25400" algn="ctr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50380" y="1735096"/>
            <a:ext cx="335280" cy="276583"/>
          </a:xfrm>
          <a:prstGeom prst="ellipse">
            <a:avLst/>
          </a:prstGeom>
          <a:solidFill>
            <a:srgbClr val="0000FF">
              <a:alpha val="20000"/>
            </a:srgbClr>
          </a:solidFill>
          <a:ln w="25400" algn="ctr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179628" y="1211581"/>
            <a:ext cx="967931" cy="396239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396239" y="1519179"/>
            <a:ext cx="2504467" cy="550561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800" dirty="0" smtClean="0">
                <a:solidFill>
                  <a:schemeClr val="tx1"/>
                </a:solidFill>
              </a:rPr>
              <a:t>High </a:t>
            </a:r>
            <a:r>
              <a:rPr lang="de-DE" sz="1800" dirty="0" err="1" smtClean="0">
                <a:solidFill>
                  <a:schemeClr val="tx1"/>
                </a:solidFill>
              </a:rPr>
              <a:t>Current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Injector</a:t>
            </a: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368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/>
          <p:cNvGrpSpPr/>
          <p:nvPr/>
        </p:nvGrpSpPr>
        <p:grpSpPr>
          <a:xfrm>
            <a:off x="4389120" y="4165688"/>
            <a:ext cx="4038600" cy="2444105"/>
            <a:chOff x="651163" y="1352116"/>
            <a:chExt cx="7763163" cy="5207789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63" y="1352116"/>
              <a:ext cx="7763163" cy="5207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7144905" y="2041074"/>
              <a:ext cx="566342" cy="786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0" rIns="9144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de-DE" sz="800" dirty="0" smtClean="0"/>
                <a:t>N</a:t>
              </a:r>
              <a:r>
                <a:rPr lang="de-DE" sz="800" baseline="-25000" dirty="0" smtClean="0"/>
                <a:t>2</a:t>
              </a:r>
            </a:p>
            <a:p>
              <a:pPr>
                <a:lnSpc>
                  <a:spcPct val="150000"/>
                </a:lnSpc>
              </a:pPr>
              <a:r>
                <a:rPr lang="de-DE" sz="800" dirty="0" smtClean="0"/>
                <a:t>H</a:t>
              </a:r>
              <a:r>
                <a:rPr lang="de-DE" sz="800" baseline="-25000" dirty="0" smtClean="0"/>
                <a:t>2</a:t>
              </a:r>
              <a:endParaRPr lang="de-DE" sz="800" baseline="-250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943" y="82867"/>
            <a:ext cx="7555536" cy="7875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ct val="15000"/>
              </a:spcAft>
            </a:pPr>
            <a:r>
              <a:rPr lang="de-DE" dirty="0" err="1">
                <a:solidFill>
                  <a:srgbClr val="0000FF"/>
                </a:solidFill>
              </a:rPr>
              <a:t>Particle</a:t>
            </a:r>
            <a:r>
              <a:rPr lang="de-DE" dirty="0">
                <a:solidFill>
                  <a:srgbClr val="0000FF"/>
                </a:solidFill>
              </a:rPr>
              <a:t> Stripping Efficiency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3" b="2559"/>
          <a:stretch/>
        </p:blipFill>
        <p:spPr>
          <a:xfrm>
            <a:off x="4341413" y="1209862"/>
            <a:ext cx="4751776" cy="29537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36624" y="4432402"/>
            <a:ext cx="1044876" cy="307777"/>
          </a:xfrm>
          <a:prstGeom prst="rect">
            <a:avLst/>
          </a:prstGeom>
          <a:solidFill>
            <a:schemeClr val="bg1">
              <a:alpha val="62000"/>
            </a:schemeClr>
          </a:solidFill>
          <a:ln w="12700">
            <a:noFill/>
          </a:ln>
          <a:effectLst>
            <a:outerShdw blurRad="63500" dist="50800" dir="1200000" algn="ctr" rotWithShape="0">
              <a:schemeClr val="tx1"/>
            </a:outerShdw>
          </a:effectLst>
        </p:spPr>
        <p:txBody>
          <a:bodyPr wrap="square" lIns="36000" rIns="36000" rtlCol="0">
            <a:spAutoFit/>
          </a:bodyPr>
          <a:lstStyle/>
          <a:p>
            <a:pPr algn="ctr"/>
            <a:r>
              <a:rPr lang="de-DE" sz="1400" b="1" dirty="0" smtClean="0"/>
              <a:t>U</a:t>
            </a:r>
            <a:r>
              <a:rPr lang="de-DE" sz="1400" b="1" baseline="30000" dirty="0" smtClean="0"/>
              <a:t>26+ </a:t>
            </a:r>
            <a:r>
              <a:rPr lang="de-DE" sz="1400" b="1" dirty="0" smtClean="0">
                <a:sym typeface="Symbol"/>
              </a:rPr>
              <a:t> U</a:t>
            </a:r>
            <a:r>
              <a:rPr lang="de-DE" sz="1400" b="1" baseline="30000" dirty="0" smtClean="0">
                <a:sym typeface="Symbol"/>
              </a:rPr>
              <a:t>29+</a:t>
            </a:r>
            <a:endParaRPr lang="de-DE" sz="1400" b="1" baseline="30000" dirty="0"/>
          </a:p>
        </p:txBody>
      </p:sp>
      <p:sp>
        <p:nvSpPr>
          <p:cNvPr id="14" name="Rechteck 13"/>
          <p:cNvSpPr/>
          <p:nvPr/>
        </p:nvSpPr>
        <p:spPr>
          <a:xfrm>
            <a:off x="363564" y="4873027"/>
            <a:ext cx="4796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Beam </a:t>
            </a:r>
            <a:r>
              <a:rPr lang="de-DE" sz="1400" b="1" dirty="0" err="1" smtClean="0">
                <a:solidFill>
                  <a:srgbClr val="FF0000"/>
                </a:solidFill>
              </a:rPr>
              <a:t>Energy</a:t>
            </a:r>
            <a:r>
              <a:rPr lang="de-DE" sz="1400" b="1" dirty="0" smtClean="0">
                <a:solidFill>
                  <a:srgbClr val="FF0000"/>
                </a:solidFill>
              </a:rPr>
              <a:t> Loss:</a:t>
            </a:r>
            <a:r>
              <a:rPr lang="de-DE" sz="1400" dirty="0" smtClean="0"/>
              <a:t>	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56709" y="1189099"/>
            <a:ext cx="36255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Beam Parameters:</a:t>
            </a:r>
            <a:r>
              <a:rPr lang="de-DE" sz="1400" dirty="0" smtClean="0"/>
              <a:t>	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2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556171" y="6609793"/>
            <a:ext cx="521154" cy="365125"/>
          </a:xfrm>
        </p:spPr>
        <p:txBody>
          <a:bodyPr/>
          <a:lstStyle/>
          <a:p>
            <a:fld id="{46D4A3C6-BAFD-4CD1-A5FE-D1ABEF3D3863}" type="slidenum">
              <a:rPr lang="de-DE" smtClean="0"/>
              <a:t>17</a:t>
            </a:fld>
            <a:endParaRPr lang="de-DE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290" y="6618915"/>
            <a:ext cx="6385269" cy="357157"/>
          </a:xfrm>
        </p:spPr>
        <p:txBody>
          <a:bodyPr/>
          <a:lstStyle/>
          <a:p>
            <a:r>
              <a:rPr lang="en-US" altLang="de-DE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16" name="Ellipse 15"/>
          <p:cNvSpPr/>
          <p:nvPr/>
        </p:nvSpPr>
        <p:spPr>
          <a:xfrm>
            <a:off x="1216658" y="3147162"/>
            <a:ext cx="707174" cy="2633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2227798" y="3151982"/>
            <a:ext cx="707174" cy="263356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1194133" y="4274247"/>
            <a:ext cx="817170" cy="2633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2252979" y="4279067"/>
            <a:ext cx="817170" cy="263356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5" y="1535384"/>
            <a:ext cx="3611175" cy="304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Ellipse 26"/>
          <p:cNvSpPr/>
          <p:nvPr/>
        </p:nvSpPr>
        <p:spPr>
          <a:xfrm>
            <a:off x="1810904" y="2883064"/>
            <a:ext cx="707174" cy="2633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2822044" y="2887884"/>
            <a:ext cx="707174" cy="263356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788379" y="4286607"/>
            <a:ext cx="817170" cy="2633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2825959" y="4291427"/>
            <a:ext cx="817170" cy="263356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2768218" y="1567284"/>
            <a:ext cx="928076" cy="471204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1780462" y="1591252"/>
            <a:ext cx="872711" cy="31522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238226" y="4575990"/>
            <a:ext cx="257787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000" b="1" dirty="0" err="1" smtClean="0"/>
              <a:t>average</a:t>
            </a:r>
            <a:r>
              <a:rPr lang="de-DE" sz="1000" b="1" dirty="0" smtClean="0"/>
              <a:t>: </a:t>
            </a:r>
            <a:r>
              <a:rPr lang="de-DE" sz="1000" b="1" dirty="0" smtClean="0">
                <a:solidFill>
                  <a:srgbClr val="FF0000"/>
                </a:solidFill>
              </a:rPr>
              <a:t>4.65 mA/µm        </a:t>
            </a:r>
            <a:r>
              <a:rPr lang="de-DE" sz="1000" b="1" dirty="0" smtClean="0">
                <a:solidFill>
                  <a:srgbClr val="0000FF"/>
                </a:solidFill>
              </a:rPr>
              <a:t>18.37 mA/µm</a:t>
            </a:r>
          </a:p>
        </p:txBody>
      </p:sp>
      <p:graphicFrame>
        <p:nvGraphicFramePr>
          <p:cNvPr id="34" name="Tabel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389170"/>
              </p:ext>
            </p:extLst>
          </p:nvPr>
        </p:nvGraphicFramePr>
        <p:xfrm>
          <a:off x="337359" y="5248274"/>
          <a:ext cx="3625539" cy="1174106"/>
        </p:xfrm>
        <a:graphic>
          <a:graphicData uri="http://schemas.openxmlformats.org/drawingml/2006/table">
            <a:tbl>
              <a:tblPr firstRow="1" bandRow="1"/>
              <a:tblGrid>
                <a:gridCol w="614449"/>
                <a:gridCol w="1852654"/>
                <a:gridCol w="1158436"/>
              </a:tblGrid>
              <a:tr h="38162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000" dirty="0" smtClean="0"/>
                        <a:t>U</a:t>
                      </a:r>
                      <a:r>
                        <a:rPr lang="de-DE" sz="1000" baseline="30000" dirty="0" smtClean="0"/>
                        <a:t>28+</a:t>
                      </a:r>
                      <a:endParaRPr lang="de-DE" sz="1000" dirty="0"/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000" dirty="0" smtClean="0"/>
                        <a:t>N</a:t>
                      </a:r>
                      <a:r>
                        <a:rPr lang="de-DE" sz="1000" baseline="-25000" dirty="0" smtClean="0"/>
                        <a:t>2</a:t>
                      </a:r>
                      <a:r>
                        <a:rPr lang="de-DE" sz="1000" dirty="0" smtClean="0"/>
                        <a:t>-jet (max.)</a:t>
                      </a:r>
                      <a:endParaRPr lang="de-DE" sz="1000" dirty="0"/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r>
                        <a:rPr lang="de-DE" sz="10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5</a:t>
                      </a:r>
                      <a:r>
                        <a:rPr lang="de-DE" sz="1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1000" b="1" dirty="0" err="1" smtClean="0">
                          <a:solidFill>
                            <a:srgbClr val="FF0000"/>
                          </a:solidFill>
                        </a:rPr>
                        <a:t>keV</a:t>
                      </a:r>
                      <a:r>
                        <a:rPr lang="de-DE" sz="1000" b="1" dirty="0" smtClean="0">
                          <a:solidFill>
                            <a:srgbClr val="FF0000"/>
                          </a:solidFill>
                        </a:rPr>
                        <a:t>/u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000" dirty="0" smtClean="0"/>
                        <a:t>U</a:t>
                      </a:r>
                      <a:r>
                        <a:rPr lang="de-DE" sz="1000" baseline="30000" dirty="0" smtClean="0"/>
                        <a:t>28+</a:t>
                      </a:r>
                      <a:endParaRPr lang="de-DE" sz="1000" dirty="0"/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err="1" smtClean="0"/>
                        <a:t>Pulsed</a:t>
                      </a:r>
                      <a:r>
                        <a:rPr lang="de-DE" sz="1000" dirty="0" smtClean="0"/>
                        <a:t> H</a:t>
                      </a:r>
                      <a:r>
                        <a:rPr lang="de-DE" sz="1000" baseline="-25000" dirty="0" smtClean="0"/>
                        <a:t>2</a:t>
                      </a:r>
                      <a:r>
                        <a:rPr lang="de-DE" sz="1000" dirty="0" smtClean="0"/>
                        <a:t>-stripper </a:t>
                      </a:r>
                      <a:r>
                        <a:rPr lang="de-DE" sz="1000" dirty="0" err="1" smtClean="0"/>
                        <a:t>cell</a:t>
                      </a:r>
                      <a:endParaRPr lang="de-DE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/>
                        <a:t>(7.5 MPa)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355</a:t>
                      </a:r>
                      <a:r>
                        <a:rPr lang="de-DE" sz="10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de-DE" sz="1000" b="1" dirty="0" err="1" smtClean="0">
                          <a:solidFill>
                            <a:srgbClr val="0000FF"/>
                          </a:solidFill>
                        </a:rPr>
                        <a:t>keV</a:t>
                      </a:r>
                      <a:r>
                        <a:rPr lang="de-DE" sz="1000" b="1" dirty="0" smtClean="0">
                          <a:solidFill>
                            <a:srgbClr val="0000FF"/>
                          </a:solidFill>
                        </a:rPr>
                        <a:t>/u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sz="1000" dirty="0" smtClean="0"/>
                        <a:t>U</a:t>
                      </a:r>
                      <a:r>
                        <a:rPr lang="de-DE" sz="1000" baseline="30000" dirty="0" smtClean="0"/>
                        <a:t>29+</a:t>
                      </a:r>
                      <a:endParaRPr lang="de-DE" sz="1000" dirty="0"/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spcBef>
                          <a:spcPts val="600"/>
                        </a:spcBef>
                        <a:buClr>
                          <a:srgbClr val="FF0000"/>
                        </a:buClr>
                        <a:buSzPct val="150000"/>
                        <a:buFont typeface="Arial" panose="020B0604020202020204" pitchFamily="34" charset="0"/>
                        <a:buNone/>
                      </a:pPr>
                      <a:r>
                        <a:rPr lang="de-DE" sz="1000" dirty="0" err="1" smtClean="0"/>
                        <a:t>Pulsed</a:t>
                      </a:r>
                      <a:r>
                        <a:rPr lang="de-DE" sz="1000" dirty="0" smtClean="0"/>
                        <a:t> H</a:t>
                      </a:r>
                      <a:r>
                        <a:rPr lang="de-DE" sz="1000" baseline="-25000" dirty="0" smtClean="0"/>
                        <a:t>2</a:t>
                      </a:r>
                      <a:r>
                        <a:rPr lang="de-DE" sz="1000" dirty="0" smtClean="0"/>
                        <a:t>-stripper </a:t>
                      </a:r>
                      <a:r>
                        <a:rPr lang="de-DE" sz="1000" dirty="0" err="1" smtClean="0"/>
                        <a:t>cell</a:t>
                      </a:r>
                      <a:r>
                        <a:rPr lang="de-DE" sz="1000" baseline="0" dirty="0" smtClean="0"/>
                        <a:t>            </a:t>
                      </a:r>
                      <a:r>
                        <a:rPr lang="de-DE" sz="1000" dirty="0" smtClean="0"/>
                        <a:t>(12.0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dirty="0" smtClean="0"/>
                        <a:t> MPa)</a:t>
                      </a:r>
                      <a:endParaRPr lang="de-DE" sz="1000" dirty="0"/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605</a:t>
                      </a:r>
                      <a:r>
                        <a:rPr lang="de-DE" sz="10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de-DE" sz="1000" b="1" dirty="0" err="1" smtClean="0">
                          <a:solidFill>
                            <a:srgbClr val="0000FF"/>
                          </a:solidFill>
                        </a:rPr>
                        <a:t>keV</a:t>
                      </a:r>
                      <a:r>
                        <a:rPr lang="de-DE" sz="1000" b="1" dirty="0" smtClean="0">
                          <a:solidFill>
                            <a:srgbClr val="0000FF"/>
                          </a:solidFill>
                        </a:rPr>
                        <a:t>/u</a:t>
                      </a:r>
                    </a:p>
                  </a:txBody>
                  <a:tcPr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56679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2255" y="69263"/>
            <a:ext cx="6501080" cy="787557"/>
          </a:xfrm>
        </p:spPr>
        <p:txBody>
          <a:bodyPr>
            <a:normAutofit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Comparison</a:t>
            </a:r>
            <a:r>
              <a:rPr lang="de-DE" dirty="0" smtClean="0">
                <a:solidFill>
                  <a:srgbClr val="0000FF"/>
                </a:solidFill>
              </a:rPr>
              <a:t> of HSI-Transmission </a:t>
            </a: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t="3716" r="4328" b="6701"/>
          <a:stretch/>
        </p:blipFill>
        <p:spPr bwMode="auto">
          <a:xfrm>
            <a:off x="504518" y="1455027"/>
            <a:ext cx="8051653" cy="454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18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 rot="1922042">
            <a:off x="1904998" y="2142328"/>
            <a:ext cx="200660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 smtClean="0">
                <a:solidFill>
                  <a:srgbClr val="FF0000"/>
                </a:solidFill>
              </a:rPr>
              <a:t>RFQ-Transmission: 75%</a:t>
            </a:r>
          </a:p>
        </p:txBody>
      </p:sp>
      <p:sp>
        <p:nvSpPr>
          <p:cNvPr id="6" name="Textfeld 5"/>
          <p:cNvSpPr txBox="1"/>
          <p:nvPr/>
        </p:nvSpPr>
        <p:spPr>
          <a:xfrm rot="2296579">
            <a:off x="1904998" y="3090596"/>
            <a:ext cx="200660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 smtClean="0"/>
              <a:t>RFQ-Transmission: 60%</a:t>
            </a:r>
          </a:p>
        </p:txBody>
      </p:sp>
    </p:spTree>
    <p:extLst>
      <p:ext uri="{BB962C8B-B14F-4D97-AF65-F5344CB8AC3E}">
        <p14:creationId xmlns:p14="http://schemas.microsoft.com/office/powerpoint/2010/main" val="109859277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3" b="16765"/>
          <a:stretch/>
        </p:blipFill>
        <p:spPr>
          <a:xfrm>
            <a:off x="3774644" y="4894516"/>
            <a:ext cx="4220869" cy="1628288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 Barth, "Acceleration of Heavy Ion Beams with a Superconducting cw-Linac at GSI", GSI-Acc. Seminar, April/11/2019</a:t>
            </a:r>
            <a:endParaRPr lang="de-DE"/>
          </a:p>
        </p:txBody>
      </p:sp>
      <p:pic>
        <p:nvPicPr>
          <p:cNvPr id="8" name="Picture 34" descr="HSI_LEB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30" y="5004968"/>
            <a:ext cx="1517834" cy="15178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938249" y="254759"/>
            <a:ext cx="6740001" cy="506963"/>
          </a:xfrm>
        </p:spPr>
        <p:txBody>
          <a:bodyPr vert="horz" lIns="36000" tIns="36000" rIns="36000" bIns="36000" rtlCol="0" anchor="ctr" anchorCtr="0">
            <a:noAutofit/>
          </a:bodyPr>
          <a:lstStyle/>
          <a:p>
            <a:pPr algn="ctr"/>
            <a:r>
              <a:rPr lang="en-US" altLang="de-DE" dirty="0" smtClean="0">
                <a:solidFill>
                  <a:schemeClr val="tx1"/>
                </a:solidFill>
              </a:rPr>
              <a:t>Uranium High Current Injector-Performance</a:t>
            </a:r>
            <a:endParaRPr lang="de-DE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172246"/>
              </p:ext>
            </p:extLst>
          </p:nvPr>
        </p:nvGraphicFramePr>
        <p:xfrm>
          <a:off x="1002181" y="1046074"/>
          <a:ext cx="7069977" cy="4058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feld 10"/>
          <p:cNvSpPr txBox="1"/>
          <p:nvPr/>
        </p:nvSpPr>
        <p:spPr>
          <a:xfrm rot="20681534">
            <a:off x="192361" y="5388585"/>
            <a:ext cx="1619640" cy="707886"/>
          </a:xfrm>
          <a:prstGeom prst="rect">
            <a:avLst/>
          </a:prstGeom>
          <a:solidFill>
            <a:srgbClr val="FFC000">
              <a:alpha val="41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/>
              <a:t>W. Barth, et al., Phys. Rev. ST </a:t>
            </a:r>
            <a:r>
              <a:rPr lang="en-US" sz="1000" b="1" dirty="0" err="1"/>
              <a:t>Accel</a:t>
            </a:r>
            <a:r>
              <a:rPr lang="en-US" sz="1000" b="1" dirty="0"/>
              <a:t>. &amp; Beams </a:t>
            </a:r>
            <a:r>
              <a:rPr lang="en-US" sz="1000" b="1" dirty="0" smtClean="0"/>
              <a:t>20, 050101 </a:t>
            </a:r>
            <a:r>
              <a:rPr lang="en-US" sz="1000" b="1" dirty="0"/>
              <a:t>(</a:t>
            </a:r>
            <a:r>
              <a:rPr lang="en-US" sz="1000" b="1" dirty="0" smtClean="0"/>
              <a:t>2017)</a:t>
            </a:r>
            <a:endParaRPr lang="de-DE" sz="1000" b="1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42449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6523" y="-41592"/>
            <a:ext cx="6581829" cy="830997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514350" indent="-514350" algn="ctr" eaLnBrk="1" hangingPunct="1">
              <a:spcBef>
                <a:spcPts val="0"/>
              </a:spcBef>
              <a:buAutoNum type="arabicPeriod"/>
              <a:defRPr/>
            </a:pPr>
            <a:r>
              <a:rPr lang="en-US" altLang="de-DE" sz="2400" b="1" kern="0" dirty="0" smtClean="0">
                <a:solidFill>
                  <a:schemeClr val="tx1"/>
                </a:solidFill>
              </a:rPr>
              <a:t>Introduction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altLang="de-DE" sz="2400" b="1" kern="0" dirty="0" smtClean="0">
                <a:solidFill>
                  <a:schemeClr val="tx1"/>
                </a:solidFill>
              </a:rPr>
              <a:t>The GSI </a:t>
            </a:r>
            <a:r>
              <a:rPr lang="en-US" altLang="de-DE" sz="2400" b="1" u="sng" kern="0" dirty="0" err="1" smtClean="0">
                <a:solidFill>
                  <a:srgbClr val="FF0000"/>
                </a:solidFill>
              </a:rPr>
              <a:t>UNI</a:t>
            </a:r>
            <a:r>
              <a:rPr lang="en-US" altLang="de-DE" sz="2400" b="1" kern="0" dirty="0" err="1" smtClean="0">
                <a:solidFill>
                  <a:schemeClr val="tx1"/>
                </a:solidFill>
              </a:rPr>
              <a:t>versal</a:t>
            </a:r>
            <a:r>
              <a:rPr lang="en-US" altLang="de-DE" sz="2400" b="1" kern="0" dirty="0" smtClean="0">
                <a:solidFill>
                  <a:srgbClr val="4D4D4D"/>
                </a:solidFill>
              </a:rPr>
              <a:t> </a:t>
            </a:r>
            <a:r>
              <a:rPr lang="en-US" altLang="de-DE" sz="2400" b="1" u="sng" kern="0" dirty="0" smtClean="0">
                <a:solidFill>
                  <a:srgbClr val="FF0000"/>
                </a:solidFill>
              </a:rPr>
              <a:t>L</a:t>
            </a:r>
            <a:r>
              <a:rPr lang="en-US" altLang="de-DE" sz="2400" b="1" kern="0" dirty="0" smtClean="0">
                <a:solidFill>
                  <a:schemeClr val="tx1"/>
                </a:solidFill>
              </a:rPr>
              <a:t>inear</a:t>
            </a:r>
            <a:r>
              <a:rPr lang="en-US" altLang="de-DE" sz="2400" b="1" kern="0" dirty="0" smtClean="0">
                <a:solidFill>
                  <a:srgbClr val="4D4D4D"/>
                </a:solidFill>
              </a:rPr>
              <a:t> </a:t>
            </a:r>
            <a:r>
              <a:rPr lang="en-US" altLang="de-DE" sz="2400" b="1" u="sng" kern="0" dirty="0" err="1" smtClean="0">
                <a:solidFill>
                  <a:srgbClr val="FF0000"/>
                </a:solidFill>
              </a:rPr>
              <a:t>AC</a:t>
            </a:r>
            <a:r>
              <a:rPr lang="en-US" altLang="de-DE" sz="2400" b="1" kern="0" dirty="0" err="1" smtClean="0">
                <a:solidFill>
                  <a:schemeClr val="tx1"/>
                </a:solidFill>
              </a:rPr>
              <a:t>celerator</a:t>
            </a:r>
            <a:endParaRPr lang="en-US" altLang="de-DE" sz="2400" b="1" kern="0" dirty="0" smtClean="0">
              <a:solidFill>
                <a:schemeClr val="tx1"/>
              </a:solidFill>
            </a:endParaRPr>
          </a:p>
        </p:txBody>
      </p:sp>
      <p:pic>
        <p:nvPicPr>
          <p:cNvPr id="16" name="Picture 3" descr="Figure-3-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20001" b="48605"/>
          <a:stretch>
            <a:fillRect/>
          </a:stretch>
        </p:blipFill>
        <p:spPr bwMode="auto">
          <a:xfrm>
            <a:off x="179388" y="4298804"/>
            <a:ext cx="36004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tu103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7" b="53162"/>
          <a:stretch>
            <a:fillRect/>
          </a:stretch>
        </p:blipFill>
        <p:spPr bwMode="auto">
          <a:xfrm>
            <a:off x="136525" y="1241279"/>
            <a:ext cx="89789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Alvar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23622" r="4724" b="11417"/>
          <a:stretch>
            <a:fillRect/>
          </a:stretch>
        </p:blipFill>
        <p:spPr bwMode="auto">
          <a:xfrm>
            <a:off x="4129088" y="4292454"/>
            <a:ext cx="19431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408" r="2083" b="9375"/>
          <a:stretch>
            <a:fillRect/>
          </a:stretch>
        </p:blipFill>
        <p:spPr bwMode="auto">
          <a:xfrm>
            <a:off x="6186488" y="4773467"/>
            <a:ext cx="284321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2725" y="3879704"/>
            <a:ext cx="3414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 dirty="0"/>
              <a:t>High </a:t>
            </a:r>
            <a:r>
              <a:rPr lang="de-DE" altLang="de-DE" sz="2000" dirty="0" err="1"/>
              <a:t>Current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Injector</a:t>
            </a:r>
            <a:r>
              <a:rPr lang="de-DE" altLang="de-DE" sz="2000" dirty="0"/>
              <a:t> (1999)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135438" y="3903517"/>
            <a:ext cx="195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 dirty="0"/>
              <a:t>Alvarez (1975)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162675" y="4014642"/>
            <a:ext cx="2843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2000"/>
              <a:t>Single Gap Resonators (1975)</a:t>
            </a:r>
          </a:p>
        </p:txBody>
      </p:sp>
      <p:pic>
        <p:nvPicPr>
          <p:cNvPr id="23" name="Picture 10" descr="Rc1959_3_ih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 b="20018"/>
          <a:stretch>
            <a:fillRect/>
          </a:stretch>
        </p:blipFill>
        <p:spPr bwMode="auto">
          <a:xfrm>
            <a:off x="3900488" y="865042"/>
            <a:ext cx="213836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-22225" y="1180954"/>
            <a:ext cx="4167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/>
              <a:t>High Charge State Injector (1991)</a:t>
            </a:r>
          </a:p>
        </p:txBody>
      </p:sp>
      <p:sp>
        <p:nvSpPr>
          <p:cNvPr id="25" name="Ellipse 24"/>
          <p:cNvSpPr/>
          <p:nvPr/>
        </p:nvSpPr>
        <p:spPr>
          <a:xfrm>
            <a:off x="806549" y="2954930"/>
            <a:ext cx="707174" cy="2633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91000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8B63-A09E-4D92-8CF0-1B0516D4B195}" type="slidenum">
              <a:rPr lang="de-DE" smtClean="0"/>
              <a:t>20</a:t>
            </a:fld>
            <a:endParaRPr lang="de-DE"/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>
            <a:off x="320435" y="196237"/>
            <a:ext cx="7357815" cy="506963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baseline="30000" dirty="0" smtClean="0">
                <a:solidFill>
                  <a:schemeClr val="tx1"/>
                </a:solidFill>
              </a:rPr>
              <a:t>238</a:t>
            </a:r>
            <a:r>
              <a:rPr lang="en-US" altLang="de-DE" dirty="0" smtClean="0">
                <a:solidFill>
                  <a:schemeClr val="tx1"/>
                </a:solidFill>
              </a:rPr>
              <a:t>U</a:t>
            </a:r>
            <a:r>
              <a:rPr lang="en-US" altLang="de-DE" baseline="30000" dirty="0">
                <a:solidFill>
                  <a:schemeClr val="tx1"/>
                </a:solidFill>
              </a:rPr>
              <a:t>29+</a:t>
            </a:r>
            <a:r>
              <a:rPr lang="en-US" altLang="de-DE" dirty="0" smtClean="0">
                <a:solidFill>
                  <a:schemeClr val="tx1"/>
                </a:solidFill>
              </a:rPr>
              <a:t>-Current Measurements at 1.4 MeV/u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8" y="1295400"/>
            <a:ext cx="8909363" cy="505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52018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10734" r="46239" b="7376"/>
          <a:stretch/>
        </p:blipFill>
        <p:spPr>
          <a:xfrm>
            <a:off x="6524755" y="3986036"/>
            <a:ext cx="1771193" cy="22464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0864" r="46140" b="7246"/>
          <a:stretch/>
        </p:blipFill>
        <p:spPr>
          <a:xfrm>
            <a:off x="6501816" y="1259560"/>
            <a:ext cx="1771193" cy="224640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11192" r="46401" b="6918"/>
          <a:stretch/>
        </p:blipFill>
        <p:spPr>
          <a:xfrm>
            <a:off x="4535432" y="3973151"/>
            <a:ext cx="1771193" cy="22464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11323" r="46304" b="6787"/>
          <a:stretch/>
        </p:blipFill>
        <p:spPr>
          <a:xfrm>
            <a:off x="4534820" y="1248282"/>
            <a:ext cx="1771193" cy="224640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11191" r="46430" b="6919"/>
          <a:stretch/>
        </p:blipFill>
        <p:spPr>
          <a:xfrm>
            <a:off x="2526976" y="1242516"/>
            <a:ext cx="1771367" cy="224672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11059" r="45941" b="7051"/>
          <a:stretch/>
        </p:blipFill>
        <p:spPr>
          <a:xfrm>
            <a:off x="2534152" y="3970961"/>
            <a:ext cx="1771193" cy="22464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10838" r="46067" b="7272"/>
          <a:stretch/>
        </p:blipFill>
        <p:spPr>
          <a:xfrm>
            <a:off x="520743" y="3955145"/>
            <a:ext cx="1771339" cy="224640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10827" r="46401" b="7280"/>
          <a:stretch/>
        </p:blipFill>
        <p:spPr>
          <a:xfrm>
            <a:off x="502050" y="1226729"/>
            <a:ext cx="1785631" cy="2264703"/>
          </a:xfrm>
          <a:prstGeom prst="rect">
            <a:avLst/>
          </a:prstGeom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09007" y="0"/>
            <a:ext cx="7436168" cy="858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2800" b="1" dirty="0" smtClean="0">
                <a:latin typeface="Calibri"/>
              </a:rPr>
              <a:t>U</a:t>
            </a:r>
            <a:r>
              <a:rPr lang="de-DE" sz="2800" b="1" baseline="30000" dirty="0" smtClean="0">
                <a:latin typeface="Calibri"/>
              </a:rPr>
              <a:t>28+ </a:t>
            </a:r>
            <a:r>
              <a:rPr lang="de-DE" sz="2800" b="1" dirty="0" smtClean="0">
                <a:latin typeface="Calibri"/>
              </a:rPr>
              <a:t>beam emittance at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1.4 </a:t>
            </a:r>
            <a:r>
              <a:rPr kumimoji="0" lang="de-DE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MeV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/u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08866" y="347448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2842" y="1132723"/>
            <a:ext cx="4162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-19889" y="1726039"/>
            <a:ext cx="276999" cy="1224746"/>
          </a:xfrm>
          <a:prstGeom prst="rect">
            <a:avLst/>
          </a:prstGeom>
          <a:noFill/>
        </p:spPr>
        <p:txBody>
          <a:bodyPr vert="vert270" wrap="square" rtlCol="0" anchor="ctr" anchorCtr="0">
            <a:noAutofit/>
          </a:bodyPr>
          <a:lstStyle/>
          <a:p>
            <a:pPr algn="ctr" defTabSz="914400"/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X‘ [</a:t>
            </a:r>
            <a:r>
              <a:rPr lang="de-DE" sz="1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de-DE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16024" y="618476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Y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3239" y="3887851"/>
            <a:ext cx="4162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-29492" y="4481167"/>
            <a:ext cx="276999" cy="1224746"/>
          </a:xfrm>
          <a:prstGeom prst="rect">
            <a:avLst/>
          </a:prstGeom>
          <a:noFill/>
        </p:spPr>
        <p:txBody>
          <a:bodyPr vert="vert270" wrap="square" rtlCol="0" anchor="ctr" anchorCtr="0">
            <a:noAutofit/>
          </a:bodyPr>
          <a:lstStyle/>
          <a:p>
            <a:pPr algn="ctr" defTabSz="914400"/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Y‘ [</a:t>
            </a:r>
            <a:r>
              <a:rPr lang="de-DE" sz="1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de-DE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327826" y="346757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344911" y="619545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Y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616489" y="1392642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783360" y="4069744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91589" y="1402143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736758" y="4108689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40922" r="84102" b="44967"/>
          <a:stretch/>
        </p:blipFill>
        <p:spPr>
          <a:xfrm>
            <a:off x="8525196" y="3285546"/>
            <a:ext cx="511056" cy="79664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8" name="Textfeld 27"/>
          <p:cNvSpPr txBox="1"/>
          <p:nvPr/>
        </p:nvSpPr>
        <p:spPr>
          <a:xfrm>
            <a:off x="1247312" y="1262862"/>
            <a:ext cx="978891" cy="52322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1400" b="1" dirty="0">
                <a:solidFill>
                  <a:srgbClr val="FF0000"/>
                </a:solidFill>
                <a:latin typeface="Calibri"/>
              </a:rPr>
              <a:t>4</a:t>
            </a:r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.5emA</a:t>
            </a:r>
          </a:p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(U</a:t>
            </a:r>
            <a:r>
              <a:rPr lang="de-DE" sz="1400" b="1" baseline="30000" dirty="0" smtClean="0">
                <a:solidFill>
                  <a:srgbClr val="FF0000"/>
                </a:solidFill>
                <a:latin typeface="Calibri"/>
              </a:rPr>
              <a:t>28+)</a:t>
            </a:r>
            <a:endParaRPr lang="de-DE" sz="1400" b="1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" name="Untertitel 2"/>
          <p:cNvSpPr txBox="1">
            <a:spLocks/>
          </p:cNvSpPr>
          <p:nvPr/>
        </p:nvSpPr>
        <p:spPr>
          <a:xfrm rot="3971020">
            <a:off x="8207369" y="2269642"/>
            <a:ext cx="1146711" cy="288032"/>
          </a:xfrm>
          <a:prstGeom prst="rect">
            <a:avLst/>
          </a:prstGeom>
          <a:solidFill>
            <a:sysClr val="window" lastClr="FFFFFF">
              <a:alpha val="62000"/>
            </a:sys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horizontal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Untertitel 2"/>
          <p:cNvSpPr txBox="1">
            <a:spLocks/>
          </p:cNvSpPr>
          <p:nvPr/>
        </p:nvSpPr>
        <p:spPr>
          <a:xfrm rot="4052112">
            <a:off x="8282805" y="4934758"/>
            <a:ext cx="936924" cy="288032"/>
          </a:xfrm>
          <a:prstGeom prst="rect">
            <a:avLst/>
          </a:prstGeom>
          <a:solidFill>
            <a:sysClr val="window" lastClr="FFFFFF">
              <a:alpha val="62000"/>
            </a:sys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vertcal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340307" y="3508601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357392" y="62079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Y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6571370" y="1390689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795841" y="4082191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555544" y="5988165"/>
            <a:ext cx="1686542" cy="205629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</a:ln>
        </p:spPr>
        <p:txBody>
          <a:bodyPr wrap="square" tIns="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</a:t>
            </a:r>
            <a:r>
              <a:rPr kumimoji="0" lang="de-DE" sz="11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norm.,tot,90% </a:t>
            </a: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= 0.96 </a:t>
            </a:r>
            <a:r>
              <a:rPr kumimoji="0" 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mmmrad</a:t>
            </a: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531619" y="3262616"/>
            <a:ext cx="1696067" cy="205629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</a:ln>
        </p:spPr>
        <p:txBody>
          <a:bodyPr wrap="square" tIns="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</a:t>
            </a:r>
            <a:r>
              <a:rPr kumimoji="0" lang="de-DE" sz="11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norm.,tot,90% </a:t>
            </a: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= </a:t>
            </a: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0.51 </a:t>
            </a:r>
            <a:r>
              <a:rPr kumimoji="0" 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mmmrad</a:t>
            </a: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5293914" y="1307752"/>
            <a:ext cx="978891" cy="52322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9.97emA</a:t>
            </a:r>
          </a:p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(U</a:t>
            </a:r>
            <a:r>
              <a:rPr lang="de-DE" sz="1400" b="1" baseline="30000" dirty="0" smtClean="0">
                <a:solidFill>
                  <a:srgbClr val="FF0000"/>
                </a:solidFill>
                <a:latin typeface="Calibri"/>
              </a:rPr>
              <a:t>29+)</a:t>
            </a:r>
            <a:endParaRPr lang="de-DE" sz="1400" b="1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241595" y="1328145"/>
            <a:ext cx="978891" cy="52322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11.5 </a:t>
            </a:r>
            <a:r>
              <a:rPr lang="de-DE" sz="1400" b="1" dirty="0" err="1" smtClean="0">
                <a:solidFill>
                  <a:srgbClr val="FF0000"/>
                </a:solidFill>
                <a:latin typeface="Calibri"/>
              </a:rPr>
              <a:t>emA</a:t>
            </a:r>
            <a:endParaRPr lang="de-DE" sz="1400" b="1" dirty="0" smtClean="0">
              <a:solidFill>
                <a:srgbClr val="FF0000"/>
              </a:solidFill>
              <a:latin typeface="Calibri"/>
            </a:endParaRPr>
          </a:p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(U</a:t>
            </a:r>
            <a:r>
              <a:rPr lang="de-DE" sz="1400" b="1" baseline="30000" dirty="0" smtClean="0">
                <a:solidFill>
                  <a:srgbClr val="FF0000"/>
                </a:solidFill>
                <a:latin typeface="Calibri"/>
              </a:rPr>
              <a:t>29+)</a:t>
            </a:r>
            <a:endParaRPr lang="de-DE" sz="1400" b="1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2346228" y="34778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2348359" y="618419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Y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275545" y="1307752"/>
            <a:ext cx="978891" cy="52322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7.80emA</a:t>
            </a:r>
          </a:p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(U</a:t>
            </a:r>
            <a:r>
              <a:rPr lang="de-DE" sz="1400" b="1" baseline="30000" dirty="0" smtClean="0">
                <a:solidFill>
                  <a:srgbClr val="FF0000"/>
                </a:solidFill>
                <a:latin typeface="Calibri"/>
              </a:rPr>
              <a:t>28+)</a:t>
            </a:r>
            <a:endParaRPr lang="de-DE" sz="1400" b="1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606714" y="1392618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770109" y="4089639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67789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8468" y="69263"/>
            <a:ext cx="3303030" cy="78755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HSI-IH2-Simulationen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22</a:t>
            </a:fld>
            <a:endParaRPr lang="de-DE"/>
          </a:p>
        </p:txBody>
      </p:sp>
      <p:pic>
        <p:nvPicPr>
          <p:cNvPr id="612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65719"/>
          <a:stretch/>
        </p:blipFill>
        <p:spPr bwMode="auto">
          <a:xfrm>
            <a:off x="347637" y="1280085"/>
            <a:ext cx="2789512" cy="214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82" y="5872848"/>
            <a:ext cx="2678125" cy="61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4" b="33200"/>
          <a:stretch/>
        </p:blipFill>
        <p:spPr bwMode="auto">
          <a:xfrm>
            <a:off x="3137149" y="1355497"/>
            <a:ext cx="2800350" cy="20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04"/>
          <a:stretch/>
        </p:blipFill>
        <p:spPr bwMode="auto">
          <a:xfrm>
            <a:off x="1215539" y="3543342"/>
            <a:ext cx="3071167" cy="228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83" y="4354499"/>
            <a:ext cx="3316524" cy="165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 rot="2030800">
            <a:off x="3465108" y="3709592"/>
            <a:ext cx="2144430" cy="653020"/>
          </a:xfrm>
          <a:solidFill>
            <a:schemeClr val="bg1"/>
          </a:solidFill>
          <a:ln w="22225">
            <a:solidFill>
              <a:srgbClr val="0000FF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de-DE" sz="1000" i="1" dirty="0" smtClean="0"/>
              <a:t>U. Ratzinger, „</a:t>
            </a:r>
            <a:r>
              <a:rPr lang="en-US" sz="1000" i="1" dirty="0"/>
              <a:t>The New GSI </a:t>
            </a:r>
            <a:r>
              <a:rPr lang="en-US" sz="1000" i="1" dirty="0" err="1"/>
              <a:t>Prestripper</a:t>
            </a:r>
            <a:r>
              <a:rPr lang="en-US" sz="1000" i="1" dirty="0"/>
              <a:t> </a:t>
            </a:r>
            <a:r>
              <a:rPr lang="en-US" sz="1000" i="1" dirty="0" err="1"/>
              <a:t>Linac</a:t>
            </a:r>
            <a:r>
              <a:rPr lang="en-US" sz="1000" i="1" dirty="0"/>
              <a:t> for High Current Heavy Ion </a:t>
            </a:r>
            <a:r>
              <a:rPr lang="en-US" sz="1000" i="1" dirty="0" smtClean="0"/>
              <a:t>Beams”, LINAC96, </a:t>
            </a:r>
            <a:r>
              <a:rPr lang="en-US" sz="1000" i="1" dirty="0" err="1" smtClean="0"/>
              <a:t>Geneve</a:t>
            </a:r>
            <a:r>
              <a:rPr lang="en-US" sz="1000" i="1" dirty="0" smtClean="0"/>
              <a:t>, France, p. 288-292 (1996)</a:t>
            </a:r>
            <a:endParaRPr lang="de-DE" sz="1000" i="1" dirty="0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826306" y="5091308"/>
            <a:ext cx="501091" cy="17957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4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53340" y="1309345"/>
            <a:ext cx="1153514" cy="254984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4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0864" r="46140" b="7246"/>
          <a:stretch/>
        </p:blipFill>
        <p:spPr>
          <a:xfrm>
            <a:off x="6699321" y="1369285"/>
            <a:ext cx="1771193" cy="2246407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515867" y="357443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-20                    0                   20</a:t>
            </a:r>
          </a:p>
          <a:p>
            <a:pPr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[mm]</a:t>
            </a:r>
            <a:endParaRPr lang="de-DE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68875" y="1500414"/>
            <a:ext cx="446227" cy="36933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de-DE" sz="18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21924" y="3326614"/>
            <a:ext cx="1696067" cy="205629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Text" lastClr="000000"/>
            </a:solidFill>
          </a:ln>
        </p:spPr>
        <p:txBody>
          <a:bodyPr wrap="square" tIns="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</a:t>
            </a:r>
            <a:r>
              <a:rPr kumimoji="0" lang="de-DE" sz="11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norm.,tot,90% </a:t>
            </a:r>
            <a:r>
              <a:rPr kumimoji="0" lang="de-DE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= </a:t>
            </a:r>
            <a:r>
              <a:rPr kumimoji="0" 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0.51 </a:t>
            </a:r>
            <a:r>
              <a:rPr kumimoji="0" lang="de-DE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Symbol"/>
              </a:rPr>
              <a:t>mmmrad</a:t>
            </a: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439100" y="1437870"/>
            <a:ext cx="978891" cy="523220"/>
          </a:xfrm>
          <a:prstGeom prst="rect">
            <a:avLst/>
          </a:prstGeom>
          <a:solidFill>
            <a:srgbClr val="FFFF99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11.1 </a:t>
            </a:r>
            <a:r>
              <a:rPr lang="de-DE" sz="1400" b="1" dirty="0" err="1" smtClean="0">
                <a:solidFill>
                  <a:srgbClr val="FF0000"/>
                </a:solidFill>
                <a:latin typeface="Calibri"/>
              </a:rPr>
              <a:t>emA</a:t>
            </a:r>
            <a:endParaRPr lang="de-DE" sz="1400" b="1" dirty="0" smtClean="0">
              <a:solidFill>
                <a:srgbClr val="FF0000"/>
              </a:solidFill>
              <a:latin typeface="Calibri"/>
            </a:endParaRPr>
          </a:p>
          <a:p>
            <a:pPr algn="ctr" defTabSz="914400"/>
            <a:r>
              <a:rPr lang="de-DE" sz="1400" b="1" dirty="0" smtClean="0">
                <a:solidFill>
                  <a:srgbClr val="FF0000"/>
                </a:solidFill>
                <a:latin typeface="Calibri"/>
              </a:rPr>
              <a:t>(U</a:t>
            </a:r>
            <a:r>
              <a:rPr lang="de-DE" sz="1400" b="1" baseline="30000" dirty="0" smtClean="0">
                <a:solidFill>
                  <a:srgbClr val="FF0000"/>
                </a:solidFill>
                <a:latin typeface="Calibri"/>
              </a:rPr>
              <a:t>28+)</a:t>
            </a:r>
            <a:endParaRPr lang="de-DE" sz="1400" b="1" baseline="30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287414" y="1245993"/>
            <a:ext cx="4162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914400"/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endParaRPr lang="de-DE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174683" y="1839309"/>
            <a:ext cx="276999" cy="1224746"/>
          </a:xfrm>
          <a:prstGeom prst="rect">
            <a:avLst/>
          </a:prstGeom>
          <a:noFill/>
        </p:spPr>
        <p:txBody>
          <a:bodyPr vert="vert270" wrap="square" rtlCol="0" anchor="ctr" anchorCtr="0">
            <a:noAutofit/>
          </a:bodyPr>
          <a:lstStyle/>
          <a:p>
            <a:pPr algn="ctr" defTabSz="914400"/>
            <a:r>
              <a:rPr lang="de-DE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X‘ [</a:t>
            </a:r>
            <a:r>
              <a:rPr lang="de-DE" sz="1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de-DE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7439072" y="3271743"/>
            <a:ext cx="1002182" cy="27513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4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5" name="Inhaltsplatzhalter 2"/>
          <p:cNvSpPr txBox="1">
            <a:spLocks/>
          </p:cNvSpPr>
          <p:nvPr/>
        </p:nvSpPr>
        <p:spPr>
          <a:xfrm rot="1522052">
            <a:off x="8031853" y="4422128"/>
            <a:ext cx="1048634" cy="257451"/>
          </a:xfrm>
          <a:prstGeom prst="rect">
            <a:avLst/>
          </a:prstGeom>
          <a:solidFill>
            <a:schemeClr val="bg1"/>
          </a:solidFill>
          <a:ln w="22225">
            <a:solidFill>
              <a:srgbClr val="000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de-DE" sz="1000" i="1" dirty="0" smtClean="0"/>
              <a:t>LINAC2000</a:t>
            </a:r>
            <a:endParaRPr lang="de-DE" sz="10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5764378" y="6115507"/>
            <a:ext cx="321592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ym typeface="Symbol"/>
              </a:rPr>
              <a:t></a:t>
            </a:r>
            <a:r>
              <a:rPr lang="de-DE" dirty="0" smtClean="0"/>
              <a:t>B = </a:t>
            </a:r>
            <a:r>
              <a:rPr lang="de-DE" dirty="0" err="1" smtClean="0"/>
              <a:t>B</a:t>
            </a:r>
            <a:r>
              <a:rPr lang="de-DE" baseline="-25000" dirty="0" err="1" smtClean="0"/>
              <a:t>gem</a:t>
            </a:r>
            <a:r>
              <a:rPr lang="de-DE" dirty="0" smtClean="0"/>
              <a:t>/</a:t>
            </a:r>
            <a:r>
              <a:rPr lang="de-DE" dirty="0" err="1" smtClean="0"/>
              <a:t>B</a:t>
            </a:r>
            <a:r>
              <a:rPr lang="de-DE" baseline="-25000" dirty="0" err="1" smtClean="0"/>
              <a:t>design</a:t>
            </a:r>
            <a:r>
              <a:rPr lang="de-DE" dirty="0" smtClean="0"/>
              <a:t> = 1.18 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846447" y="5643795"/>
            <a:ext cx="501091" cy="17957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4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 rot="1981144">
            <a:off x="2841190" y="4232779"/>
            <a:ext cx="1552575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 smtClean="0">
                <a:solidFill>
                  <a:srgbClr val="FF0000"/>
                </a:solidFill>
              </a:rPr>
              <a:t>0.026 </a:t>
            </a:r>
            <a:r>
              <a:rPr lang="de-DE" sz="1200" b="1" dirty="0" err="1" smtClean="0">
                <a:solidFill>
                  <a:srgbClr val="FF0000"/>
                </a:solidFill>
              </a:rPr>
              <a:t>MeV</a:t>
            </a:r>
            <a:r>
              <a:rPr lang="de-DE" sz="1200" b="1" dirty="0" smtClean="0">
                <a:solidFill>
                  <a:srgbClr val="FF0000"/>
                </a:solidFill>
              </a:rPr>
              <a:t>/</a:t>
            </a:r>
            <a:r>
              <a:rPr lang="de-DE" sz="1200" b="1" dirty="0" err="1" smtClean="0">
                <a:solidFill>
                  <a:srgbClr val="FF0000"/>
                </a:solidFill>
              </a:rPr>
              <a:t>u•deg</a:t>
            </a:r>
            <a:endParaRPr lang="de-DE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947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3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79" y="3851177"/>
            <a:ext cx="4485037" cy="270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0226" y="80157"/>
            <a:ext cx="6738727" cy="858102"/>
          </a:xfrm>
        </p:spPr>
        <p:txBody>
          <a:bodyPr>
            <a:noAutofit/>
          </a:bodyPr>
          <a:lstStyle/>
          <a:p>
            <a:r>
              <a:rPr lang="de-DE" sz="2800" dirty="0" smtClean="0">
                <a:solidFill>
                  <a:schemeClr val="tx1"/>
                </a:solidFill>
              </a:rPr>
              <a:t>Beam </a:t>
            </a:r>
            <a:r>
              <a:rPr lang="de-DE" sz="2800" dirty="0">
                <a:solidFill>
                  <a:schemeClr val="tx1"/>
                </a:solidFill>
              </a:rPr>
              <a:t>e</a:t>
            </a:r>
            <a:r>
              <a:rPr lang="de-DE" sz="2800" dirty="0" smtClean="0">
                <a:solidFill>
                  <a:schemeClr val="tx1"/>
                </a:solidFill>
              </a:rPr>
              <a:t>mittance </a:t>
            </a:r>
            <a:r>
              <a:rPr lang="de-DE" sz="2800" dirty="0" err="1" smtClean="0">
                <a:solidFill>
                  <a:schemeClr val="tx1"/>
                </a:solidFill>
              </a:rPr>
              <a:t>analysis</a:t>
            </a:r>
            <a:r>
              <a:rPr lang="de-DE" sz="2800" dirty="0" smtClean="0">
                <a:solidFill>
                  <a:schemeClr val="tx1"/>
                </a:solidFill>
              </a:rPr>
              <a:t> </a:t>
            </a:r>
            <a:endParaRPr lang="de-DE" sz="2800" dirty="0">
              <a:solidFill>
                <a:schemeClr val="tx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>
            <a:off x="2810166" y="5205091"/>
            <a:ext cx="3659213" cy="63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el 1"/>
          <p:cNvSpPr txBox="1">
            <a:spLocks/>
          </p:cNvSpPr>
          <p:nvPr/>
        </p:nvSpPr>
        <p:spPr>
          <a:xfrm>
            <a:off x="3120720" y="4998268"/>
            <a:ext cx="757860" cy="206823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200" dirty="0" smtClean="0">
                <a:solidFill>
                  <a:schemeClr val="tx1"/>
                </a:solidFill>
              </a:rPr>
              <a:t>0.45 </a:t>
            </a:r>
            <a:r>
              <a:rPr lang="de-DE" sz="12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de-DE" sz="1200" dirty="0" smtClean="0">
                <a:solidFill>
                  <a:schemeClr val="tx1"/>
                </a:solidFill>
              </a:rPr>
              <a:t>m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7140271" y="4780680"/>
            <a:ext cx="914400" cy="550561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400" dirty="0" smtClean="0">
                <a:solidFill>
                  <a:schemeClr val="tx1"/>
                </a:solidFill>
              </a:rPr>
              <a:t>... </a:t>
            </a:r>
            <a:r>
              <a:rPr lang="de-DE" sz="1400" dirty="0" err="1" smtClean="0">
                <a:solidFill>
                  <a:schemeClr val="tx1"/>
                </a:solidFill>
              </a:rPr>
              <a:t>fixed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particle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number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0" name="Titel 1"/>
          <p:cNvSpPr txBox="1">
            <a:spLocks/>
          </p:cNvSpPr>
          <p:nvPr/>
        </p:nvSpPr>
        <p:spPr>
          <a:xfrm>
            <a:off x="6918404" y="1892477"/>
            <a:ext cx="859709" cy="550561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400" dirty="0" smtClean="0">
                <a:solidFill>
                  <a:schemeClr val="tx1"/>
                </a:solidFill>
              </a:rPr>
              <a:t>... </a:t>
            </a:r>
            <a:r>
              <a:rPr lang="de-DE" sz="1400" dirty="0" err="1" smtClean="0">
                <a:solidFill>
                  <a:schemeClr val="tx1"/>
                </a:solidFill>
              </a:rPr>
              <a:t>fixed</a:t>
            </a:r>
            <a:r>
              <a:rPr lang="de-DE" sz="1400" dirty="0" smtClean="0">
                <a:solidFill>
                  <a:schemeClr val="tx1"/>
                </a:solidFill>
              </a:rPr>
              <a:t> relative </a:t>
            </a:r>
            <a:r>
              <a:rPr lang="de-DE" sz="1400" dirty="0" err="1" smtClean="0">
                <a:solidFill>
                  <a:schemeClr val="tx1"/>
                </a:solidFill>
              </a:rPr>
              <a:t>fraction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12" y="930418"/>
            <a:ext cx="4463307" cy="291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76078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977557" y="1664483"/>
            <a:ext cx="6941821" cy="4742871"/>
            <a:chOff x="1331367" y="2039984"/>
            <a:chExt cx="5903366" cy="3925797"/>
          </a:xfrm>
        </p:grpSpPr>
        <p:graphicFrame>
          <p:nvGraphicFramePr>
            <p:cNvPr id="16" name="Diagramm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30811383"/>
                </p:ext>
              </p:extLst>
            </p:nvPr>
          </p:nvGraphicFramePr>
          <p:xfrm>
            <a:off x="1331367" y="2039984"/>
            <a:ext cx="5903366" cy="39257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7" name="Textfeld 16"/>
            <p:cNvSpPr txBox="1"/>
            <p:nvPr/>
          </p:nvSpPr>
          <p:spPr>
            <a:xfrm>
              <a:off x="3085603" y="3826107"/>
              <a:ext cx="3939897" cy="109544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endParaRPr lang="de-DE" sz="1600" dirty="0" smtClean="0">
                <a:sym typeface="Symbol"/>
              </a:endParaRPr>
            </a:p>
            <a:p>
              <a:endParaRPr lang="de-DE" sz="1600" dirty="0">
                <a:sym typeface="Symbol"/>
              </a:endParaRPr>
            </a:p>
            <a:p>
              <a:endParaRPr lang="de-DE" sz="1600" dirty="0" smtClean="0">
                <a:sym typeface="Symbol"/>
              </a:endParaRPr>
            </a:p>
            <a:p>
              <a:pPr marL="182563"/>
              <a:r>
                <a:rPr lang="de-DE" sz="1600" dirty="0" smtClean="0">
                  <a:sym typeface="Symbol"/>
                </a:rPr>
                <a:t>                    </a:t>
              </a:r>
              <a:r>
                <a:rPr lang="de-DE" sz="1600" b="1" dirty="0" smtClean="0">
                  <a:sym typeface="Symbol"/>
                </a:rPr>
                <a:t>I = 1 </a:t>
              </a:r>
              <a:r>
                <a:rPr lang="de-DE" sz="1600" b="1" dirty="0" err="1">
                  <a:sym typeface="Symbol"/>
                </a:rPr>
                <a:t>emA</a:t>
              </a:r>
              <a:r>
                <a:rPr lang="de-DE" sz="1600" b="1" dirty="0">
                  <a:sym typeface="Symbol"/>
                </a:rPr>
                <a:t> </a:t>
              </a:r>
              <a:r>
                <a:rPr lang="de-DE" sz="1600" b="1" dirty="0" smtClean="0">
                  <a:sym typeface="Symbol"/>
                </a:rPr>
                <a:t> </a:t>
              </a:r>
              <a:r>
                <a:rPr lang="de-DE" sz="1600" b="1" dirty="0" err="1" smtClean="0">
                  <a:sym typeface="Symbol"/>
                </a:rPr>
                <a:t>B</a:t>
              </a:r>
              <a:r>
                <a:rPr lang="de-DE" sz="1600" b="1" baseline="-25000" dirty="0" err="1" smtClean="0">
                  <a:sym typeface="Symbol"/>
                </a:rPr>
                <a:t>x</a:t>
              </a:r>
              <a:r>
                <a:rPr lang="de-DE" sz="1600" b="1" dirty="0" smtClean="0">
                  <a:sym typeface="Symbol"/>
                </a:rPr>
                <a:t> = 4.3 </a:t>
              </a:r>
              <a:r>
                <a:rPr lang="de-DE" sz="1600" b="1" dirty="0">
                  <a:sym typeface="Symbol"/>
                </a:rPr>
                <a:t>[mA/</a:t>
              </a:r>
              <a:r>
                <a:rPr lang="de-DE" sz="1600" b="1" dirty="0">
                  <a:latin typeface="Symbol" panose="05050102010706020507" pitchFamily="18" charset="2"/>
                  <a:sym typeface="Symbol"/>
                </a:rPr>
                <a:t>m</a:t>
              </a:r>
              <a:r>
                <a:rPr lang="de-DE" sz="1600" b="1" dirty="0">
                  <a:sym typeface="Symbol"/>
                </a:rPr>
                <a:t>m</a:t>
              </a:r>
              <a:r>
                <a:rPr lang="de-DE" sz="1600" b="1" dirty="0" smtClean="0">
                  <a:sym typeface="Symbol"/>
                </a:rPr>
                <a:t>]</a:t>
              </a:r>
            </a:p>
            <a:p>
              <a:pPr marL="182563"/>
              <a:r>
                <a:rPr lang="de-DE" sz="1600" dirty="0" smtClean="0">
                  <a:sym typeface="Symbol"/>
                </a:rPr>
                <a:t>                     (</a:t>
              </a:r>
              <a:r>
                <a:rPr lang="de-DE" sz="1600" dirty="0" err="1" smtClean="0">
                  <a:sym typeface="Symbol"/>
                </a:rPr>
                <a:t>for</a:t>
              </a:r>
              <a:r>
                <a:rPr lang="de-DE" sz="1600" dirty="0" smtClean="0">
                  <a:sym typeface="Symbol"/>
                </a:rPr>
                <a:t> a </a:t>
              </a:r>
              <a:r>
                <a:rPr lang="de-DE" sz="1600" dirty="0" err="1" smtClean="0">
                  <a:sym typeface="Symbol"/>
                </a:rPr>
                <a:t>fractional</a:t>
              </a:r>
              <a:r>
                <a:rPr lang="de-DE" sz="1600" dirty="0" smtClean="0">
                  <a:sym typeface="Symbol"/>
                </a:rPr>
                <a:t> </a:t>
              </a:r>
              <a:r>
                <a:rPr lang="de-DE" sz="1600" dirty="0" err="1" smtClean="0">
                  <a:sym typeface="Symbol"/>
                </a:rPr>
                <a:t>current</a:t>
              </a:r>
              <a:r>
                <a:rPr lang="de-DE" sz="1600" dirty="0" smtClean="0">
                  <a:sym typeface="Symbol"/>
                </a:rPr>
                <a:t> of 3 </a:t>
              </a:r>
              <a:r>
                <a:rPr lang="de-DE" sz="1600" dirty="0" err="1" smtClean="0">
                  <a:sym typeface="Symbol"/>
                </a:rPr>
                <a:t>emA</a:t>
              </a:r>
              <a:r>
                <a:rPr lang="de-DE" sz="1600" dirty="0" smtClean="0">
                  <a:sym typeface="Symbol"/>
                </a:rPr>
                <a:t>)</a:t>
              </a:r>
              <a:endParaRPr lang="de-DE" sz="1600" dirty="0" smtClean="0"/>
            </a:p>
          </p:txBody>
        </p:sp>
      </p:grp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556171" y="6609793"/>
            <a:ext cx="521154" cy="365125"/>
          </a:xfrm>
        </p:spPr>
        <p:txBody>
          <a:bodyPr/>
          <a:lstStyle/>
          <a:p>
            <a:fld id="{46D4A3C6-BAFD-4CD1-A5FE-D1ABEF3D3863}" type="slidenum">
              <a:rPr lang="de-DE" smtClean="0"/>
              <a:t>24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54568" y="72689"/>
            <a:ext cx="7090172" cy="787557"/>
          </a:xfrm>
        </p:spPr>
        <p:txBody>
          <a:bodyPr>
            <a:noAutofit/>
          </a:bodyPr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Fractional</a:t>
            </a:r>
            <a:r>
              <a:rPr lang="de-DE" dirty="0">
                <a:solidFill>
                  <a:schemeClr val="tx1"/>
                </a:solidFill>
              </a:rPr>
              <a:t> Beam </a:t>
            </a:r>
            <a:r>
              <a:rPr lang="de-DE" dirty="0" err="1" smtClean="0">
                <a:solidFill>
                  <a:schemeClr val="tx1"/>
                </a:solidFill>
              </a:rPr>
              <a:t>Brilliance</a:t>
            </a:r>
            <a:r>
              <a:rPr lang="de-DE" dirty="0">
                <a:solidFill>
                  <a:schemeClr val="tx1"/>
                </a:solidFill>
              </a:rPr>
              <a:t/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err="1" smtClean="0">
                <a:solidFill>
                  <a:schemeClr val="tx1"/>
                </a:solidFill>
              </a:rPr>
              <a:t>for</a:t>
            </a:r>
            <a:r>
              <a:rPr lang="de-DE" dirty="0" smtClean="0">
                <a:solidFill>
                  <a:schemeClr val="tx1"/>
                </a:solidFill>
              </a:rPr>
              <a:t> a </a:t>
            </a:r>
            <a:r>
              <a:rPr lang="de-DE" dirty="0" err="1" smtClean="0">
                <a:solidFill>
                  <a:schemeClr val="tx1"/>
                </a:solidFill>
              </a:rPr>
              <a:t>fixed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Particle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Number</a:t>
            </a:r>
            <a:r>
              <a:rPr lang="de-DE" dirty="0" smtClean="0">
                <a:solidFill>
                  <a:schemeClr val="tx1"/>
                </a:solidFill>
              </a:rPr>
              <a:t> I </a:t>
            </a:r>
            <a:r>
              <a:rPr lang="de-DE" dirty="0">
                <a:solidFill>
                  <a:schemeClr val="tx1"/>
                </a:solidFill>
              </a:rPr>
              <a:t>= 3 </a:t>
            </a:r>
            <a:r>
              <a:rPr lang="de-DE" dirty="0" err="1">
                <a:solidFill>
                  <a:schemeClr val="tx1"/>
                </a:solidFill>
              </a:rPr>
              <a:t>emA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 rot="19624478">
            <a:off x="4325969" y="2702314"/>
            <a:ext cx="2451020" cy="355264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1600" dirty="0" smtClean="0">
                <a:solidFill>
                  <a:srgbClr val="FF0000"/>
                </a:solidFill>
              </a:rPr>
              <a:t>... </a:t>
            </a:r>
            <a:r>
              <a:rPr lang="de-DE" sz="1600" dirty="0" err="1" smtClean="0">
                <a:solidFill>
                  <a:srgbClr val="FF0000"/>
                </a:solidFill>
              </a:rPr>
              <a:t>fixed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particle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number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290" y="6618915"/>
            <a:ext cx="6385269" cy="357157"/>
          </a:xfrm>
        </p:spPr>
        <p:txBody>
          <a:bodyPr/>
          <a:lstStyle/>
          <a:p>
            <a:r>
              <a:rPr lang="en-US" altLang="de-DE" smtClean="0"/>
              <a:t>W. Barth, High Intensity RFQ meets Reality, RFQ-Operation Experience, 15-16.04.2019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790944"/>
      </p:ext>
    </p:extLst>
  </p:cSld>
  <p:clrMapOvr>
    <a:masterClrMapping/>
  </p:clrMapOvr>
  <p:transition spd="med" advClick="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8B63-A09E-4D92-8CF0-1B0516D4B195}" type="slidenum">
              <a:rPr lang="de-DE" smtClean="0"/>
              <a:t>25</a:t>
            </a:fld>
            <a:endParaRPr lang="de-D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5" y="1237422"/>
            <a:ext cx="7655607" cy="517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Gerade Verbindung 4"/>
          <p:cNvCxnSpPr/>
          <p:nvPr/>
        </p:nvCxnSpPr>
        <p:spPr>
          <a:xfrm flipV="1">
            <a:off x="1630570" y="4957875"/>
            <a:ext cx="6321052" cy="9526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el 1"/>
          <p:cNvSpPr txBox="1">
            <a:spLocks/>
          </p:cNvSpPr>
          <p:nvPr/>
        </p:nvSpPr>
        <p:spPr>
          <a:xfrm>
            <a:off x="444018" y="193088"/>
            <a:ext cx="7397088" cy="7875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2800" dirty="0">
                <a:solidFill>
                  <a:schemeClr val="tx1"/>
                </a:solidFill>
              </a:rPr>
              <a:t>Beam </a:t>
            </a:r>
            <a:r>
              <a:rPr lang="de-DE" sz="2800" dirty="0" err="1">
                <a:solidFill>
                  <a:schemeClr val="tx1"/>
                </a:solidFill>
              </a:rPr>
              <a:t>Brilliance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 smtClean="0">
                <a:solidFill>
                  <a:schemeClr val="tx1"/>
                </a:solidFill>
              </a:rPr>
              <a:t>analysis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947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intensity proton beam acceleration at GSI UNILAC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26</a:t>
            </a:fld>
            <a:endParaRPr lang="de-DE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9004" r="11830"/>
          <a:stretch/>
        </p:blipFill>
        <p:spPr>
          <a:xfrm>
            <a:off x="6579653" y="4437112"/>
            <a:ext cx="2312827" cy="183896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9161" y="1115452"/>
            <a:ext cx="861532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 heavy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of high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8" name="Picture 3" descr="C:\Users\wbarth\AppData\Local\Microsoft\Windows\Temporary Internet Files\Content.IE5\OM3HGLSV\HTML_Abbildungen_Metha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b="7330"/>
          <a:stretch/>
        </p:blipFill>
        <p:spPr bwMode="auto">
          <a:xfrm>
            <a:off x="683568" y="1916832"/>
            <a:ext cx="1449805" cy="157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ingekerbter Pfeil nach rechts 8"/>
          <p:cNvSpPr/>
          <p:nvPr/>
        </p:nvSpPr>
        <p:spPr>
          <a:xfrm>
            <a:off x="2420365" y="2582942"/>
            <a:ext cx="2341639" cy="254442"/>
          </a:xfrm>
          <a:prstGeom prst="notched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2915358" y="2213610"/>
            <a:ext cx="1173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Ion </a:t>
            </a:r>
            <a:r>
              <a:rPr lang="de-DE" b="1" dirty="0" err="1" smtClean="0"/>
              <a:t>source</a:t>
            </a:r>
            <a:endParaRPr lang="de-DE" b="1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29" y="1628800"/>
            <a:ext cx="3073379" cy="2268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</p:pic>
      <p:sp>
        <p:nvSpPr>
          <p:cNvPr id="12" name="Eingekerbter Pfeil nach rechts 11"/>
          <p:cNvSpPr/>
          <p:nvPr/>
        </p:nvSpPr>
        <p:spPr>
          <a:xfrm>
            <a:off x="551265" y="4877108"/>
            <a:ext cx="1869100" cy="239016"/>
          </a:xfrm>
          <a:prstGeom prst="notched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73144" y="4531334"/>
            <a:ext cx="1808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CH</a:t>
            </a:r>
            <a:r>
              <a:rPr lang="de-DE" baseline="-25000" dirty="0" smtClean="0"/>
              <a:t>3</a:t>
            </a:r>
            <a:r>
              <a:rPr lang="de-DE" baseline="30000" dirty="0" smtClean="0"/>
              <a:t>+</a:t>
            </a:r>
            <a:r>
              <a:rPr lang="de-DE" dirty="0" smtClean="0"/>
              <a:t> </a:t>
            </a:r>
            <a:r>
              <a:rPr lang="de-DE" dirty="0" err="1" smtClean="0"/>
              <a:t>acceleration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226772" y="5167037"/>
            <a:ext cx="2354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Use</a:t>
            </a:r>
            <a:r>
              <a:rPr lang="de-DE" sz="1400" dirty="0" smtClean="0"/>
              <a:t> of HSI heavy </a:t>
            </a:r>
            <a:r>
              <a:rPr lang="de-DE" sz="1400" dirty="0" err="1" smtClean="0"/>
              <a:t>ion</a:t>
            </a:r>
            <a:r>
              <a:rPr lang="de-DE" sz="1400" dirty="0" smtClean="0"/>
              <a:t> beam </a:t>
            </a:r>
            <a:r>
              <a:rPr lang="de-DE" sz="1400" dirty="0" err="1" smtClean="0"/>
              <a:t>capabilies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acclerate</a:t>
            </a:r>
            <a:r>
              <a:rPr lang="de-DE" sz="1400" dirty="0"/>
              <a:t> </a:t>
            </a:r>
            <a:r>
              <a:rPr lang="de-DE" sz="1400" dirty="0" smtClean="0"/>
              <a:t>hydro-</a:t>
            </a:r>
            <a:r>
              <a:rPr lang="de-DE" sz="1400" dirty="0" err="1" smtClean="0"/>
              <a:t>carbon</a:t>
            </a:r>
            <a:r>
              <a:rPr lang="de-DE" sz="1400" dirty="0" smtClean="0"/>
              <a:t> </a:t>
            </a:r>
            <a:r>
              <a:rPr lang="de-DE" sz="1400" dirty="0" err="1" smtClean="0"/>
              <a:t>compounds</a:t>
            </a:r>
            <a:endParaRPr lang="de-DE" sz="1400" dirty="0"/>
          </a:p>
        </p:txBody>
      </p:sp>
      <p:pic>
        <p:nvPicPr>
          <p:cNvPr id="15" name="Picture 4" descr="Bild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94" y="4226551"/>
            <a:ext cx="2429217" cy="154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2333882" y="5859534"/>
            <a:ext cx="3121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 err="1" smtClean="0"/>
              <a:t>Cracking</a:t>
            </a:r>
            <a:r>
              <a:rPr lang="de-DE" sz="1600" dirty="0" smtClean="0"/>
              <a:t> of CH-</a:t>
            </a:r>
            <a:r>
              <a:rPr lang="de-DE" sz="1600" dirty="0" err="1" smtClean="0"/>
              <a:t>compounds</a:t>
            </a:r>
            <a:endParaRPr lang="de-DE" sz="1600" dirty="0"/>
          </a:p>
          <a:p>
            <a:pPr algn="ctr"/>
            <a:r>
              <a:rPr lang="de-DE" sz="1600" dirty="0" smtClean="0"/>
              <a:t>+ Stripping </a:t>
            </a:r>
            <a:endParaRPr lang="de-DE" sz="1600" dirty="0"/>
          </a:p>
        </p:txBody>
      </p:sp>
      <p:sp>
        <p:nvSpPr>
          <p:cNvPr id="17" name="Pfeil nach rechts 16"/>
          <p:cNvSpPr/>
          <p:nvPr/>
        </p:nvSpPr>
        <p:spPr>
          <a:xfrm rot="20260381">
            <a:off x="5191791" y="4603590"/>
            <a:ext cx="1239181" cy="207604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 rot="2509002">
            <a:off x="5059572" y="5678849"/>
            <a:ext cx="1580238" cy="212325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675206" y="6293392"/>
            <a:ext cx="2217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rgbClr val="0000FF"/>
                </a:solidFill>
              </a:rPr>
              <a:t>p</a:t>
            </a:r>
            <a:r>
              <a:rPr lang="de-DE" sz="1600" b="1" baseline="30000" dirty="0" smtClean="0">
                <a:solidFill>
                  <a:srgbClr val="0000FF"/>
                </a:solidFill>
              </a:rPr>
              <a:t>+ </a:t>
            </a:r>
            <a:r>
              <a:rPr lang="de-DE" sz="1600" b="1" dirty="0" err="1" smtClean="0">
                <a:solidFill>
                  <a:srgbClr val="0000FF"/>
                </a:solidFill>
              </a:rPr>
              <a:t>acceleration</a:t>
            </a:r>
            <a:r>
              <a:rPr lang="de-DE" sz="1600" b="1" dirty="0" smtClean="0">
                <a:solidFill>
                  <a:srgbClr val="0000FF"/>
                </a:solidFill>
              </a:rPr>
              <a:t> (3 </a:t>
            </a:r>
            <a:r>
              <a:rPr lang="de-DE" sz="1600" b="1" dirty="0" err="1" smtClean="0">
                <a:solidFill>
                  <a:srgbClr val="0000FF"/>
                </a:solidFill>
              </a:rPr>
              <a:t>emA</a:t>
            </a:r>
            <a:r>
              <a:rPr lang="de-DE" sz="1600" b="1" dirty="0" smtClean="0">
                <a:solidFill>
                  <a:srgbClr val="0000FF"/>
                </a:solidFill>
              </a:rPr>
              <a:t>) </a:t>
            </a:r>
            <a:endParaRPr lang="de-DE" sz="1600" b="1" dirty="0">
              <a:solidFill>
                <a:srgbClr val="0000FF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660232" y="4094382"/>
            <a:ext cx="2218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C</a:t>
            </a:r>
            <a:r>
              <a:rPr lang="de-DE" sz="1600" b="1" baseline="30000" dirty="0" smtClean="0">
                <a:solidFill>
                  <a:srgbClr val="FF0000"/>
                </a:solidFill>
              </a:rPr>
              <a:t>6+ </a:t>
            </a:r>
            <a:r>
              <a:rPr lang="de-DE" sz="1600" b="1" dirty="0" err="1" smtClean="0">
                <a:solidFill>
                  <a:srgbClr val="FF0000"/>
                </a:solidFill>
              </a:rPr>
              <a:t>acceleration</a:t>
            </a:r>
            <a:r>
              <a:rPr lang="de-DE" sz="1600" b="1" dirty="0" smtClean="0">
                <a:solidFill>
                  <a:srgbClr val="FF0000"/>
                </a:solidFill>
              </a:rPr>
              <a:t> (9 </a:t>
            </a:r>
            <a:r>
              <a:rPr lang="de-DE" sz="1600" b="1" dirty="0" err="1" smtClean="0">
                <a:solidFill>
                  <a:srgbClr val="FF0000"/>
                </a:solidFill>
              </a:rPr>
              <a:t>emA</a:t>
            </a:r>
            <a:r>
              <a:rPr lang="de-DE" sz="1600" b="1" dirty="0" smtClean="0">
                <a:solidFill>
                  <a:srgbClr val="FF0000"/>
                </a:solidFill>
              </a:rPr>
              <a:t>)</a:t>
            </a:r>
            <a:endParaRPr lang="de-DE" sz="1600" b="1" dirty="0">
              <a:solidFill>
                <a:srgbClr val="FF0000"/>
              </a:solidFill>
            </a:endParaRPr>
          </a:p>
        </p:txBody>
      </p:sp>
      <p:pic>
        <p:nvPicPr>
          <p:cNvPr id="21" name="Inhaltsplatzhalt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42" y="2852936"/>
            <a:ext cx="1542883" cy="11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4670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intensity proton beams at GSI-UNILAC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27</a:t>
            </a:fld>
            <a:endParaRPr lang="de-DE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121232"/>
              </p:ext>
            </p:extLst>
          </p:nvPr>
        </p:nvGraphicFramePr>
        <p:xfrm>
          <a:off x="107253" y="1340768"/>
          <a:ext cx="8839200" cy="431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Gerade Verbindung 6"/>
          <p:cNvCxnSpPr>
            <a:cxnSpLocks noChangeShapeType="1"/>
          </p:cNvCxnSpPr>
          <p:nvPr/>
        </p:nvCxnSpPr>
        <p:spPr bwMode="auto">
          <a:xfrm flipV="1">
            <a:off x="3820744" y="3694252"/>
            <a:ext cx="9525" cy="1209675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>
            <a:cxnSpLocks noChangeShapeType="1"/>
          </p:cNvCxnSpPr>
          <p:nvPr/>
        </p:nvCxnSpPr>
        <p:spPr bwMode="auto">
          <a:xfrm>
            <a:off x="3825534" y="3702190"/>
            <a:ext cx="5006975" cy="9525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>
            <a:cxnSpLocks noChangeShapeType="1"/>
          </p:cNvCxnSpPr>
          <p:nvPr/>
        </p:nvCxnSpPr>
        <p:spPr bwMode="auto">
          <a:xfrm flipV="1">
            <a:off x="829948" y="4899165"/>
            <a:ext cx="3006725" cy="3175"/>
          </a:xfrm>
          <a:prstGeom prst="line">
            <a:avLst/>
          </a:prstGeom>
          <a:noFill/>
          <a:ln w="25400" algn="ctr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641632" y="5868513"/>
            <a:ext cx="8190877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2000" b="1" dirty="0" smtClean="0"/>
              <a:t>3 mA, p+ (UNILAC) =&gt; 1.5e12 (SIS18) =&gt; 25% of FAIR-</a:t>
            </a:r>
            <a:r>
              <a:rPr lang="de-DE" sz="2000" b="1" dirty="0" err="1" smtClean="0"/>
              <a:t>requirement</a:t>
            </a:r>
            <a:endParaRPr lang="de-DE" sz="2000" b="1" dirty="0" smtClean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19657742">
            <a:off x="2123182" y="2014626"/>
            <a:ext cx="1279478" cy="369332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/>
              <a:t>2014-2015</a:t>
            </a:r>
            <a:endParaRPr lang="en-US" alt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26515374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Front </a:t>
            </a:r>
            <a:r>
              <a:rPr lang="de-DE" dirty="0" err="1">
                <a:solidFill>
                  <a:schemeClr val="tx1"/>
                </a:solidFill>
              </a:rPr>
              <a:t>to</a:t>
            </a:r>
            <a:r>
              <a:rPr lang="de-DE" dirty="0">
                <a:solidFill>
                  <a:schemeClr val="tx1"/>
                </a:solidFill>
              </a:rPr>
              <a:t> end emittance-</a:t>
            </a:r>
            <a:r>
              <a:rPr lang="de-DE" dirty="0" err="1">
                <a:solidFill>
                  <a:schemeClr val="tx1"/>
                </a:solidFill>
              </a:rPr>
              <a:t>measurements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28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50508" r="-736" b="-555"/>
          <a:stretch/>
        </p:blipFill>
        <p:spPr>
          <a:xfrm>
            <a:off x="5031541" y="1714110"/>
            <a:ext cx="4004955" cy="42292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312" r="81690" b="44779"/>
          <a:stretch/>
        </p:blipFill>
        <p:spPr>
          <a:xfrm>
            <a:off x="4284048" y="3213088"/>
            <a:ext cx="720000" cy="100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-149" r="-736" b="50625"/>
          <a:stretch/>
        </p:blipFill>
        <p:spPr>
          <a:xfrm>
            <a:off x="107504" y="1714105"/>
            <a:ext cx="4004955" cy="418506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20719244">
            <a:off x="5196285" y="2873571"/>
            <a:ext cx="1603288" cy="523220"/>
          </a:xfrm>
          <a:prstGeom prst="rect">
            <a:avLst/>
          </a:prstGeom>
          <a:solidFill>
            <a:schemeClr val="bg1">
              <a:alpha val="62000"/>
            </a:schemeClr>
          </a:solidFill>
          <a:ln w="12700">
            <a:noFill/>
          </a:ln>
          <a:effectLst>
            <a:outerShdw blurRad="63500" dist="50800" dir="12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0000FF"/>
                </a:solidFill>
              </a:rPr>
              <a:t>17% emittance </a:t>
            </a:r>
            <a:r>
              <a:rPr lang="de-DE" sz="1400" b="1" dirty="0" err="1" smtClean="0">
                <a:solidFill>
                  <a:srgbClr val="0000FF"/>
                </a:solidFill>
              </a:rPr>
              <a:t>growth</a:t>
            </a:r>
            <a:r>
              <a:rPr lang="de-DE" sz="1400" b="1" dirty="0" smtClean="0">
                <a:solidFill>
                  <a:srgbClr val="0000FF"/>
                </a:solidFill>
              </a:rPr>
              <a:t> (</a:t>
            </a:r>
            <a:r>
              <a:rPr lang="de-DE" sz="1400" b="1" dirty="0" err="1" smtClean="0">
                <a:solidFill>
                  <a:srgbClr val="0000FF"/>
                </a:solidFill>
              </a:rPr>
              <a:t>rms</a:t>
            </a:r>
            <a:r>
              <a:rPr lang="de-DE" sz="1400" b="1" dirty="0" smtClean="0">
                <a:solidFill>
                  <a:srgbClr val="0000FF"/>
                </a:solidFill>
              </a:rPr>
              <a:t>)!</a:t>
            </a:r>
            <a:endParaRPr lang="de-DE" sz="1400" b="1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275027" y="6093562"/>
            <a:ext cx="3913632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000" dirty="0"/>
              <a:t>W. Barth, et al., Phys. Rev. ST </a:t>
            </a:r>
            <a:r>
              <a:rPr lang="en-US" sz="1000" dirty="0" err="1"/>
              <a:t>Accel</a:t>
            </a:r>
            <a:r>
              <a:rPr lang="en-US" sz="1000" dirty="0"/>
              <a:t>. &amp; Beams 18, 050102 (2015)</a:t>
            </a:r>
            <a:endParaRPr 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7553045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106" y="99147"/>
            <a:ext cx="7555536" cy="787557"/>
          </a:xfrm>
        </p:spPr>
        <p:txBody>
          <a:bodyPr vert="horz" lIns="36000" tIns="36000" rIns="36000" bIns="36000" rtlCol="0" anchor="ctr" anchorCtr="0">
            <a:noAutofit/>
          </a:bodyPr>
          <a:lstStyle/>
          <a:p>
            <a:pPr algn="ctr"/>
            <a:r>
              <a:rPr lang="de-DE" sz="2800" dirty="0" smtClean="0">
                <a:solidFill>
                  <a:schemeClr val="tx1"/>
                </a:solidFill>
              </a:rPr>
              <a:t>Emittance Beam Analysis</a:t>
            </a:r>
            <a:endParaRPr lang="de-DE" sz="2800" dirty="0">
              <a:solidFill>
                <a:schemeClr val="tx1"/>
              </a:solidFill>
            </a:endParaRPr>
          </a:p>
        </p:txBody>
      </p:sp>
      <p:pic>
        <p:nvPicPr>
          <p:cNvPr id="613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9" y="2417965"/>
            <a:ext cx="4552736" cy="293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762291" y="1867404"/>
            <a:ext cx="3283929" cy="550561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000" dirty="0" smtClean="0">
                <a:solidFill>
                  <a:schemeClr val="tx1"/>
                </a:solidFill>
              </a:rPr>
              <a:t>Proton beam emittance</a:t>
            </a:r>
            <a:endParaRPr lang="de-DE" sz="2000" dirty="0">
              <a:solidFill>
                <a:schemeClr val="tx1"/>
              </a:solidFill>
            </a:endParaRPr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895060"/>
              </p:ext>
            </p:extLst>
          </p:nvPr>
        </p:nvGraphicFramePr>
        <p:xfrm>
          <a:off x="4451644" y="2437714"/>
          <a:ext cx="4692356" cy="3068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itel 1"/>
          <p:cNvSpPr txBox="1">
            <a:spLocks/>
          </p:cNvSpPr>
          <p:nvPr/>
        </p:nvSpPr>
        <p:spPr>
          <a:xfrm rot="19089421">
            <a:off x="7606539" y="3482341"/>
            <a:ext cx="1147247" cy="490110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000" dirty="0" err="1" smtClean="0">
                <a:solidFill>
                  <a:srgbClr val="0000FF"/>
                </a:solidFill>
              </a:rPr>
              <a:t>rescaled</a:t>
            </a:r>
            <a:r>
              <a:rPr lang="de-DE" sz="2000" dirty="0" smtClean="0">
                <a:solidFill>
                  <a:srgbClr val="006600"/>
                </a:solidFill>
              </a:rPr>
              <a:t> </a:t>
            </a:r>
            <a:endParaRPr lang="de-DE" sz="2000" dirty="0">
              <a:solidFill>
                <a:srgbClr val="006600"/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5394960" y="1879533"/>
            <a:ext cx="3275004" cy="550561"/>
          </a:xfrm>
          <a:prstGeom prst="rect">
            <a:avLst/>
          </a:prstGeom>
        </p:spPr>
        <p:txBody>
          <a:bodyPr vert="horz" lIns="36000" tIns="36000" rIns="36000" bIns="36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000" dirty="0" err="1" smtClean="0">
                <a:solidFill>
                  <a:schemeClr val="tx1"/>
                </a:solidFill>
              </a:rPr>
              <a:t>Uranium</a:t>
            </a:r>
            <a:r>
              <a:rPr lang="de-DE" sz="2000" dirty="0" smtClean="0">
                <a:solidFill>
                  <a:schemeClr val="tx1"/>
                </a:solidFill>
              </a:rPr>
              <a:t> beam emittance</a:t>
            </a:r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141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UNILAC-Design Beam Parameters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3</a:t>
            </a:fld>
            <a:endParaRPr lang="de-DE"/>
          </a:p>
        </p:txBody>
      </p:sp>
      <p:pic>
        <p:nvPicPr>
          <p:cNvPr id="615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42" y="1316604"/>
            <a:ext cx="68770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925733" y="2192866"/>
            <a:ext cx="82533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325618215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099" y="219456"/>
            <a:ext cx="5665843" cy="527636"/>
          </a:xfrm>
        </p:spPr>
        <p:txBody>
          <a:bodyPr>
            <a:noAutofit/>
          </a:bodyPr>
          <a:lstStyle/>
          <a:p>
            <a:r>
              <a:rPr lang="de-DE" sz="2800" dirty="0" smtClean="0">
                <a:solidFill>
                  <a:schemeClr val="tx1"/>
                </a:solidFill>
              </a:rPr>
              <a:t>Summary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30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87782" y="1209589"/>
            <a:ext cx="8989543" cy="54681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RFQ-commissioning (1999) successfully accomplished with high current argon beam</a:t>
            </a:r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First uranium (4+) beam commissioning in 2000 after careful </a:t>
            </a:r>
            <a:r>
              <a:rPr lang="en-US" sz="1400" dirty="0" err="1" smtClean="0"/>
              <a:t>rf</a:t>
            </a:r>
            <a:r>
              <a:rPr lang="en-US" sz="1400" dirty="0" smtClean="0"/>
              <a:t>-conditioning</a:t>
            </a:r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RFQ-Upgrade I (2004) after significant surface degradation during 5 years operation; newly designed IRM; increased beam transmission</a:t>
            </a:r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RFQ-Upgrade II (2009</a:t>
            </a:r>
            <a:r>
              <a:rPr lang="en-US" sz="1400" dirty="0"/>
              <a:t>) after </a:t>
            </a:r>
            <a:r>
              <a:rPr lang="en-US" sz="1400" dirty="0" smtClean="0"/>
              <a:t>again significant </a:t>
            </a:r>
            <a:r>
              <a:rPr lang="en-US" sz="1400" dirty="0"/>
              <a:t>surface degradation during 5 years operation; copper plated </a:t>
            </a:r>
            <a:r>
              <a:rPr lang="en-US" sz="1400" dirty="0" smtClean="0"/>
              <a:t>electrodes; new electrode design with increased </a:t>
            </a:r>
            <a:r>
              <a:rPr lang="en-US" sz="1400" dirty="0" err="1" smtClean="0"/>
              <a:t>rf</a:t>
            </a:r>
            <a:r>
              <a:rPr lang="en-US" sz="1400" dirty="0" smtClean="0"/>
              <a:t>-voltage and aperture and slightly reduced max. field; </a:t>
            </a:r>
            <a:r>
              <a:rPr lang="en-US" sz="1400" dirty="0"/>
              <a:t>increased beam </a:t>
            </a:r>
            <a:r>
              <a:rPr lang="en-US" sz="1400" dirty="0" smtClean="0"/>
              <a:t>transmission</a:t>
            </a:r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No electrode exchange since 10 years!  Almost 18 months of shutdown (2016 - 2018).</a:t>
            </a:r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Despite further surface degradations the RFQ RF-performance could be dramatically improved: 600kW forwarded power at U</a:t>
            </a:r>
            <a:r>
              <a:rPr lang="en-US" sz="1400" baseline="30000" dirty="0" smtClean="0"/>
              <a:t>4+ </a:t>
            </a:r>
            <a:r>
              <a:rPr lang="en-US" sz="1400" dirty="0" smtClean="0"/>
              <a:t>voltage level.</a:t>
            </a:r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/>
              <a:t> </a:t>
            </a:r>
            <a:r>
              <a:rPr lang="en-US" sz="1400" dirty="0" smtClean="0"/>
              <a:t>As a result a new record RFQ high current Uranium beam intensity (11.25 </a:t>
            </a:r>
            <a:r>
              <a:rPr lang="en-US" sz="1400" dirty="0" err="1" smtClean="0"/>
              <a:t>emA</a:t>
            </a:r>
            <a:r>
              <a:rPr lang="en-US" sz="1400" dirty="0" smtClean="0"/>
              <a:t>) at sufficiently high beam transmission (75%) has been </a:t>
            </a:r>
            <a:r>
              <a:rPr lang="en-US" sz="1400" smtClean="0"/>
              <a:t>achieved in 2016.</a:t>
            </a:r>
            <a:endParaRPr lang="en-US" sz="1400" dirty="0" smtClean="0"/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/>
              <a:t>The horizontal </a:t>
            </a:r>
            <a:r>
              <a:rPr lang="en-US" sz="1400" dirty="0" smtClean="0"/>
              <a:t>Uranium beam </a:t>
            </a:r>
            <a:r>
              <a:rPr lang="en-US" sz="1400" dirty="0"/>
              <a:t>brilliance growths strongly with the beam </a:t>
            </a:r>
            <a:r>
              <a:rPr lang="en-US" sz="1400" dirty="0" smtClean="0"/>
              <a:t>intensity; for </a:t>
            </a:r>
            <a:r>
              <a:rPr lang="en-US" sz="1400" dirty="0"/>
              <a:t>higher currents the core of the uranium phase space distribution perhaps remains constant during acceleration and beam </a:t>
            </a:r>
            <a:r>
              <a:rPr lang="en-US" sz="1400" dirty="0" smtClean="0"/>
              <a:t>transport</a:t>
            </a:r>
            <a:endParaRPr lang="en-US" sz="1400" dirty="0"/>
          </a:p>
          <a:p>
            <a:pPr marL="182563" lvl="0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World record U</a:t>
            </a:r>
            <a:r>
              <a:rPr lang="en-US" sz="1400" baseline="30000" dirty="0" smtClean="0"/>
              <a:t>28+ </a:t>
            </a:r>
            <a:r>
              <a:rPr lang="en-US" sz="1400" dirty="0" smtClean="0"/>
              <a:t>beam intensity (11.1 </a:t>
            </a:r>
            <a:r>
              <a:rPr lang="en-US" sz="1400" dirty="0" err="1" smtClean="0"/>
              <a:t>emA</a:t>
            </a:r>
            <a:r>
              <a:rPr lang="en-US" sz="1400" dirty="0" smtClean="0"/>
              <a:t>) at low emittance (1.4 MeV/u)</a:t>
            </a:r>
          </a:p>
          <a:p>
            <a:pPr marL="182563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dirty="0" smtClean="0"/>
              <a:t>The </a:t>
            </a:r>
            <a:r>
              <a:rPr lang="en-US" sz="1400" dirty="0"/>
              <a:t>conducted high current proton beam emittance measurement throughout the UNILAC shows a loss of horizontal beam brilliance of 23</a:t>
            </a:r>
            <a:r>
              <a:rPr lang="en-US" sz="1400" dirty="0" smtClean="0"/>
              <a:t>%</a:t>
            </a:r>
          </a:p>
          <a:p>
            <a:pPr marL="182563" indent="-182563" algn="just">
              <a:spcAft>
                <a:spcPts val="900"/>
              </a:spcAft>
              <a:buClr>
                <a:srgbClr val="FF0000"/>
              </a:buClr>
              <a:buSzPct val="150000"/>
              <a:buFont typeface="Symbol"/>
              <a:buChar char=""/>
            </a:pPr>
            <a:r>
              <a:rPr lang="en-US" sz="1400" u="sng" dirty="0" smtClean="0"/>
              <a:t>Remark</a:t>
            </a:r>
            <a:r>
              <a:rPr lang="en-US" sz="1400" u="sng" dirty="0"/>
              <a:t>:</a:t>
            </a:r>
            <a:r>
              <a:rPr lang="en-US" sz="1400" dirty="0"/>
              <a:t> Beam intensity attenuation concept (LEBT-QQ) =&gt; permanent particle loss inside RFQ during beam operation</a:t>
            </a:r>
            <a:r>
              <a:rPr lang="en-US" sz="1400" dirty="0" smtClean="0"/>
              <a:t>!</a:t>
            </a:r>
            <a:endParaRPr lang="en-US" sz="140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290" y="6618915"/>
            <a:ext cx="6385269" cy="357157"/>
          </a:xfrm>
        </p:spPr>
        <p:txBody>
          <a:bodyPr/>
          <a:lstStyle/>
          <a:p>
            <a:r>
              <a:rPr lang="en-US" altLang="de-DE" dirty="0" smtClean="0"/>
              <a:t>W. Barth, High Intensity RFQ meets Reality, RFQ-Operation Experience, 15-16.04.2019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534390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2721254"/>
            <a:ext cx="8211834" cy="7022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i="1" dirty="0" err="1" smtClean="0"/>
              <a:t>Thank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You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for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Your</a:t>
            </a:r>
            <a:r>
              <a:rPr lang="de-DE" sz="4000" i="1" dirty="0" smtClean="0"/>
              <a:t> Attention!</a:t>
            </a:r>
            <a:endParaRPr lang="de-DE" sz="4000" i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31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62290" y="6618915"/>
            <a:ext cx="6385269" cy="357157"/>
          </a:xfrm>
        </p:spPr>
        <p:txBody>
          <a:bodyPr/>
          <a:lstStyle/>
          <a:p>
            <a:r>
              <a:rPr lang="en-US" altLang="de-DE" smtClean="0"/>
              <a:t>W. Barth, High Intensity RFQ meets Reality, RFQ-Operation Experience, 15-16.04.2019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96921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117" y="183093"/>
            <a:ext cx="6697663" cy="46166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de-DE" kern="0" dirty="0" smtClean="0">
                <a:solidFill>
                  <a:schemeClr val="tx1"/>
                </a:solidFill>
                <a:latin typeface="+mj-lt"/>
                <a:cs typeface="+mj-cs"/>
              </a:rPr>
              <a:t>HSI-Radio </a:t>
            </a:r>
            <a:r>
              <a:rPr lang="en-US" altLang="de-DE" kern="0" dirty="0">
                <a:solidFill>
                  <a:schemeClr val="tx1"/>
                </a:solidFill>
                <a:latin typeface="+mj-lt"/>
                <a:cs typeface="+mj-cs"/>
              </a:rPr>
              <a:t>Frequency Quadrupole </a:t>
            </a:r>
            <a:r>
              <a:rPr lang="en-US" altLang="de-DE" kern="0" dirty="0" smtClean="0">
                <a:solidFill>
                  <a:schemeClr val="tx1"/>
                </a:solidFill>
                <a:latin typeface="+mj-lt"/>
                <a:cs typeface="+mj-cs"/>
              </a:rPr>
              <a:t>(1999) </a:t>
            </a:r>
            <a:endParaRPr lang="en-US" altLang="de-DE" kern="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4127500" y="2709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19140" name="Picture 4" descr="Kc82433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1069449"/>
            <a:ext cx="2152650" cy="34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3908425" y="2705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3908425" y="2709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19143" name="Picture 7" descr="RFQ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7"/>
          <a:stretch>
            <a:fillRect/>
          </a:stretch>
        </p:blipFill>
        <p:spPr bwMode="auto">
          <a:xfrm>
            <a:off x="179388" y="1052513"/>
            <a:ext cx="3025775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4" name="Picture 8" descr="RFQ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" b="1070"/>
          <a:stretch>
            <a:fillRect/>
          </a:stretch>
        </p:blipFill>
        <p:spPr bwMode="auto">
          <a:xfrm>
            <a:off x="3799823" y="859058"/>
            <a:ext cx="2363505" cy="26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5" name="Picture 9" descr="RFQ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3999971"/>
            <a:ext cx="309403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79388" y="3459163"/>
            <a:ext cx="29543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altLang="de-DE" sz="1200" dirty="0">
                <a:solidFill>
                  <a:schemeClr val="tx1"/>
                </a:solidFill>
                <a:latin typeface="Times New Roman" pitchFamily="18" charset="0"/>
              </a:rPr>
              <a:t>Für leeren Hohlraum mit R=1m, l=</a:t>
            </a:r>
            <a:r>
              <a:rPr lang="de-DE" altLang="de-DE" sz="12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: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altLang="de-DE" sz="1200" dirty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de-DE" altLang="de-DE" sz="1200" dirty="0">
                <a:solidFill>
                  <a:schemeClr val="tx1"/>
                </a:solidFill>
                <a:latin typeface="Times New Roman" pitchFamily="18" charset="0"/>
              </a:rPr>
              <a:t>f(H</a:t>
            </a:r>
            <a:r>
              <a:rPr lang="de-DE" altLang="de-DE" sz="1200" baseline="-25000" dirty="0">
                <a:solidFill>
                  <a:schemeClr val="tx1"/>
                </a:solidFill>
                <a:latin typeface="Times New Roman" pitchFamily="18" charset="0"/>
              </a:rPr>
              <a:t>210</a:t>
            </a:r>
            <a:r>
              <a:rPr lang="de-DE" altLang="de-DE" sz="1200" dirty="0">
                <a:solidFill>
                  <a:schemeClr val="tx1"/>
                </a:solidFill>
                <a:latin typeface="Times New Roman" pitchFamily="18" charset="0"/>
              </a:rPr>
              <a:t>)=146 MHz                f(H</a:t>
            </a:r>
            <a:r>
              <a:rPr lang="de-DE" altLang="de-DE" sz="1200" baseline="-25000" dirty="0">
                <a:solidFill>
                  <a:schemeClr val="tx1"/>
                </a:solidFill>
                <a:latin typeface="Times New Roman" pitchFamily="18" charset="0"/>
              </a:rPr>
              <a:t>110</a:t>
            </a:r>
            <a:r>
              <a:rPr lang="de-DE" altLang="de-DE" sz="1200" dirty="0">
                <a:solidFill>
                  <a:schemeClr val="tx1"/>
                </a:solidFill>
                <a:latin typeface="Times New Roman" pitchFamily="18" charset="0"/>
              </a:rPr>
              <a:t>)=87.9 MHz</a:t>
            </a:r>
          </a:p>
        </p:txBody>
      </p:sp>
      <p:sp>
        <p:nvSpPr>
          <p:cNvPr id="11" name="Ellipse 10"/>
          <p:cNvSpPr/>
          <p:nvPr/>
        </p:nvSpPr>
        <p:spPr>
          <a:xfrm>
            <a:off x="0" y="3979336"/>
            <a:ext cx="2597986" cy="5926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6657977" y="6180664"/>
            <a:ext cx="2568046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 smtClean="0"/>
              <a:t>27 MHz Spiral-RFQ</a:t>
            </a:r>
          </a:p>
          <a:p>
            <a:pPr algn="ctr"/>
            <a:r>
              <a:rPr lang="de-DE" sz="800" dirty="0" smtClean="0"/>
              <a:t>A. Kipper, A. Schempp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32" y="4688952"/>
            <a:ext cx="1621367" cy="148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92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4688951"/>
            <a:ext cx="1821657" cy="149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288244" y="6163699"/>
            <a:ext cx="3386667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200" dirty="0"/>
              <a:t>R</a:t>
            </a:r>
            <a:r>
              <a:rPr lang="de-DE" sz="1200" dirty="0" smtClean="0"/>
              <a:t>ing-</a:t>
            </a:r>
            <a:r>
              <a:rPr lang="de-DE" sz="1200" dirty="0" err="1" smtClean="0"/>
              <a:t>connected</a:t>
            </a:r>
            <a:r>
              <a:rPr lang="de-DE" sz="1200" dirty="0" smtClean="0"/>
              <a:t> resonant </a:t>
            </a:r>
            <a:r>
              <a:rPr lang="de-DE" sz="1200" dirty="0" err="1" smtClean="0"/>
              <a:t>structure</a:t>
            </a:r>
            <a:endParaRPr lang="de-DE" sz="1200" dirty="0" smtClean="0"/>
          </a:p>
          <a:p>
            <a:pPr algn="ctr"/>
            <a:r>
              <a:rPr lang="de-DE" sz="800" dirty="0" err="1" smtClean="0"/>
              <a:t>A.A.Kolomiets</a:t>
            </a:r>
            <a:r>
              <a:rPr lang="de-DE" sz="800" dirty="0"/>
              <a:t>, </a:t>
            </a:r>
            <a:r>
              <a:rPr lang="de-DE" sz="800" dirty="0" err="1"/>
              <a:t>V.A.Andreev</a:t>
            </a:r>
            <a:r>
              <a:rPr lang="de-DE" sz="800" dirty="0"/>
              <a:t>, </a:t>
            </a:r>
            <a:r>
              <a:rPr lang="de-DE" sz="800" dirty="0" err="1" smtClean="0"/>
              <a:t>D.A.Kashinsky</a:t>
            </a:r>
            <a:r>
              <a:rPr lang="de-DE" sz="800" dirty="0" smtClean="0"/>
              <a:t>, </a:t>
            </a:r>
            <a:r>
              <a:rPr lang="de-DE" sz="800" dirty="0" err="1" smtClean="0"/>
              <a:t>S.A.Minaev</a:t>
            </a:r>
            <a:r>
              <a:rPr lang="de-DE" sz="800" dirty="0"/>
              <a:t>, </a:t>
            </a:r>
            <a:r>
              <a:rPr lang="de-DE" sz="800" dirty="0" err="1" smtClean="0"/>
              <a:t>V.I.Pershin</a:t>
            </a:r>
            <a:r>
              <a:rPr lang="de-DE" sz="800" dirty="0" smtClean="0"/>
              <a:t>, </a:t>
            </a:r>
            <a:r>
              <a:rPr lang="de-DE" sz="800" dirty="0" err="1" smtClean="0"/>
              <a:t>R.M.Vengrov</a:t>
            </a:r>
            <a:r>
              <a:rPr lang="de-DE" sz="800" dirty="0"/>
              <a:t>, </a:t>
            </a:r>
            <a:r>
              <a:rPr lang="de-DE" sz="800" dirty="0" err="1"/>
              <a:t>V.L.Zviagintsev</a:t>
            </a:r>
            <a:r>
              <a:rPr lang="de-DE" sz="800" dirty="0"/>
              <a:t>, </a:t>
            </a:r>
            <a:r>
              <a:rPr lang="de-DE" sz="800" dirty="0" err="1"/>
              <a:t>S.G.Yaramishev</a:t>
            </a:r>
            <a:r>
              <a:rPr lang="de-DE" sz="800" dirty="0" smtClean="0"/>
              <a:t> </a:t>
            </a:r>
            <a:endParaRPr lang="de-DE" sz="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4</a:t>
            </a:fld>
            <a:endParaRPr lang="de-DE"/>
          </a:p>
        </p:txBody>
      </p:sp>
      <p:pic>
        <p:nvPicPr>
          <p:cNvPr id="6092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13" y="3555028"/>
            <a:ext cx="2683526" cy="10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llipse 18"/>
          <p:cNvSpPr/>
          <p:nvPr/>
        </p:nvSpPr>
        <p:spPr>
          <a:xfrm>
            <a:off x="3125257" y="3424771"/>
            <a:ext cx="3622675" cy="13742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03822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HSI-</a:t>
            </a:r>
            <a:r>
              <a:rPr lang="de-DE" dirty="0" err="1" smtClean="0"/>
              <a:t>commissioning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5</a:t>
            </a:fld>
            <a:endParaRPr lang="de-DE"/>
          </a:p>
        </p:txBody>
      </p:sp>
      <p:pic>
        <p:nvPicPr>
          <p:cNvPr id="608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32" y="942020"/>
            <a:ext cx="3889937" cy="561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77" y="911430"/>
            <a:ext cx="3925329" cy="566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247866" y="2711823"/>
            <a:ext cx="4180114" cy="863942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522186" y="2181881"/>
            <a:ext cx="827643" cy="239102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565731" y="5521619"/>
            <a:ext cx="827643" cy="239102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504768" y="5734981"/>
            <a:ext cx="3631803" cy="53519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4426481" y="2301432"/>
            <a:ext cx="4167451" cy="1450413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38668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399" y="69263"/>
            <a:ext cx="7403935" cy="787557"/>
          </a:xfrm>
        </p:spPr>
        <p:txBody>
          <a:bodyPr/>
          <a:lstStyle/>
          <a:p>
            <a:pPr algn="ctr"/>
            <a:r>
              <a:rPr lang="de-DE" dirty="0" smtClean="0"/>
              <a:t>RFQ-</a:t>
            </a:r>
            <a:r>
              <a:rPr lang="de-DE" dirty="0" err="1" smtClean="0"/>
              <a:t>Commissioning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6</a:t>
            </a:fld>
            <a:endParaRPr lang="de-DE"/>
          </a:p>
        </p:txBody>
      </p:sp>
      <p:pic>
        <p:nvPicPr>
          <p:cNvPr id="612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2" y="1207282"/>
            <a:ext cx="7749308" cy="54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00590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HSI-</a:t>
            </a:r>
            <a:r>
              <a:rPr lang="de-DE" dirty="0" err="1" smtClean="0"/>
              <a:t>Conditioning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7</a:t>
            </a:fld>
            <a:endParaRPr lang="de-DE"/>
          </a:p>
        </p:txBody>
      </p:sp>
      <p:pic>
        <p:nvPicPr>
          <p:cNvPr id="611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8" y="1300543"/>
            <a:ext cx="7579975" cy="530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13642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199" y="69263"/>
            <a:ext cx="7480135" cy="787557"/>
          </a:xfrm>
        </p:spPr>
        <p:txBody>
          <a:bodyPr/>
          <a:lstStyle/>
          <a:p>
            <a:pPr algn="ctr"/>
            <a:r>
              <a:rPr lang="de-DE" dirty="0" smtClean="0"/>
              <a:t>HSI-RFQ-RF-</a:t>
            </a:r>
            <a:r>
              <a:rPr lang="de-DE" dirty="0" err="1" smtClean="0"/>
              <a:t>Conditioning</a:t>
            </a:r>
            <a:r>
              <a:rPr lang="de-DE" dirty="0" smtClean="0"/>
              <a:t> (1999-2003)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75" y="1256241"/>
            <a:ext cx="6172192" cy="519839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86005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36000" tIns="36000" rIns="36000" bIns="36000" rtlCol="0" anchor="ctr" anchorCtr="0">
            <a:normAutofit/>
          </a:bodyPr>
          <a:lstStyle/>
          <a:p>
            <a:pPr algn="ctr"/>
            <a:r>
              <a:rPr lang="de-DE" altLang="de-DE" dirty="0" smtClean="0"/>
              <a:t>RFQ-Upgrade I (2004)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W. Barth, High Intensity RFQ meets Reality, RFQ-Operation Experience, 15-16.04.2019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4A3C6-BAFD-4CD1-A5FE-D1ABEF3D3863}" type="slidenum">
              <a:rPr lang="de-DE" smtClean="0"/>
              <a:t>9</a:t>
            </a:fld>
            <a:endParaRPr lang="de-DE"/>
          </a:p>
        </p:txBody>
      </p:sp>
      <p:pic>
        <p:nvPicPr>
          <p:cNvPr id="7" name="Picture 6" descr="DSCF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9" y="2080684"/>
            <a:ext cx="3492500" cy="2619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DSCF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r="6865"/>
          <a:stretch>
            <a:fillRect/>
          </a:stretch>
        </p:blipFill>
        <p:spPr bwMode="auto">
          <a:xfrm>
            <a:off x="3724275" y="1158875"/>
            <a:ext cx="5419725" cy="5262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1017397" y="3898900"/>
            <a:ext cx="4392612" cy="50482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63206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1594</Words>
  <Application>Microsoft Office PowerPoint</Application>
  <PresentationFormat>Bildschirmpräsentation (4:3)</PresentationFormat>
  <Paragraphs>292</Paragraphs>
  <Slides>31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gsi-folienmaster</vt:lpstr>
      <vt:lpstr>High Current Uranium Beam Measurements at GSI high in-tensity RFQ operation experience - from beam point of view Winfried Barth, GSI&amp;HIM </vt:lpstr>
      <vt:lpstr>PowerPoint-Präsentation</vt:lpstr>
      <vt:lpstr>UNILAC-Design Beam Parameters</vt:lpstr>
      <vt:lpstr>HSI-Radio Frequency Quadrupole (1999) </vt:lpstr>
      <vt:lpstr>HSI-commissioning</vt:lpstr>
      <vt:lpstr>RFQ-Commissioning</vt:lpstr>
      <vt:lpstr>HSI-Conditioning</vt:lpstr>
      <vt:lpstr>HSI-RFQ-RF-Conditioning (1999-2003)</vt:lpstr>
      <vt:lpstr>RFQ-Upgrade I (2004)</vt:lpstr>
      <vt:lpstr>RFQ-Upgrade I: New electrodes</vt:lpstr>
      <vt:lpstr>RFQ-Upgrade I: Modified IRM</vt:lpstr>
      <vt:lpstr>LEBT-QQ Beam Measurements</vt:lpstr>
      <vt:lpstr>RFQ-Upgrade II (2009)</vt:lpstr>
      <vt:lpstr>RFQ Upgrade II: Beam commissioning</vt:lpstr>
      <vt:lpstr>Further RFQ RF-Optimization (2014-2016)</vt:lpstr>
      <vt:lpstr>3. Pushing the limits for uranium beam operation</vt:lpstr>
      <vt:lpstr>Particle Stripping Efficiency</vt:lpstr>
      <vt:lpstr>Comparison of HSI-Transmission </vt:lpstr>
      <vt:lpstr>Uranium High Current Injector-Performance</vt:lpstr>
      <vt:lpstr>PowerPoint-Präsentation</vt:lpstr>
      <vt:lpstr>PowerPoint-Präsentation</vt:lpstr>
      <vt:lpstr>HSI-IH2-Simulationen</vt:lpstr>
      <vt:lpstr>Beam emittance analysis </vt:lpstr>
      <vt:lpstr>Fractional Beam Brilliance for a fixed Particle Number I = 3 emA </vt:lpstr>
      <vt:lpstr>PowerPoint-Präsentation</vt:lpstr>
      <vt:lpstr>High intensity proton beam acceleration at GSI UNILAC</vt:lpstr>
      <vt:lpstr>High intensity proton beams at GSI-UNILAC</vt:lpstr>
      <vt:lpstr>Front to end emittance-measurements</vt:lpstr>
      <vt:lpstr>Emittance Beam Analysis</vt:lpstr>
      <vt:lpstr>Summary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Barth, Winfried Dr.</dc:creator>
  <cp:lastModifiedBy>Barth, Winfried Dr.</cp:lastModifiedBy>
  <cp:revision>534</cp:revision>
  <cp:lastPrinted>2014-10-09T19:55:05Z</cp:lastPrinted>
  <dcterms:created xsi:type="dcterms:W3CDTF">2014-05-22T15:06:17Z</dcterms:created>
  <dcterms:modified xsi:type="dcterms:W3CDTF">2019-04-14T19:42:11Z</dcterms:modified>
</cp:coreProperties>
</file>