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0" r:id="rId4"/>
    <p:sldId id="259" r:id="rId5"/>
    <p:sldId id="258" r:id="rId6"/>
    <p:sldId id="262" r:id="rId7"/>
    <p:sldId id="263" r:id="rId8"/>
    <p:sldId id="261" r:id="rId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 autoAdjust="0"/>
    <p:restoredTop sz="94655" autoAdjust="0"/>
  </p:normalViewPr>
  <p:slideViewPr>
    <p:cSldViewPr snapToGrid="0" snapToObjects="1">
      <p:cViewPr varScale="1">
        <p:scale>
          <a:sx n="273" d="100"/>
          <a:sy n="273" d="100"/>
        </p:scale>
        <p:origin x="-27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54" y="1212688"/>
            <a:ext cx="8427665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6507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5584535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P. Gerhard, Microscopy of RFQ electrodes, </a:t>
            </a:r>
          </a:p>
          <a:p>
            <a:r>
              <a:rPr lang="en-US" dirty="0" smtClean="0"/>
              <a:t>RFQ Workshop Heidelberg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P. Gerhard, Microscopy of RFQ electrodes,  RFQ Workshop Heidelberg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P. Gerhard, Microscopy of RFQ electrodes,  RFQ Workshop Heidelberg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16075"/>
            <a:ext cx="3527133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5584535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0" y="6560611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smtClean="0"/>
              <a:t>P. Gerhard, Microscopy of RFQ electrodes,  RFQ Workshop Heidelberg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tif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50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80711" y="3650764"/>
            <a:ext cx="7149220" cy="779866"/>
          </a:xfrm>
        </p:spPr>
        <p:txBody>
          <a:bodyPr/>
          <a:lstStyle/>
          <a:p>
            <a:r>
              <a:rPr lang="de-DE" sz="2400" dirty="0"/>
              <a:t>Optical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raster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electron</a:t>
            </a:r>
            <a:r>
              <a:rPr lang="de-DE" sz="2400" dirty="0" smtClean="0"/>
              <a:t> </a:t>
            </a:r>
            <a:r>
              <a:rPr lang="de-DE" sz="2400" dirty="0" err="1" smtClean="0"/>
              <a:t>microscopy</a:t>
            </a:r>
            <a:r>
              <a:rPr lang="de-DE" sz="2400" dirty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smtClean="0"/>
              <a:t>RFQ </a:t>
            </a:r>
            <a:r>
              <a:rPr lang="de-DE" sz="2400" dirty="0" err="1" smtClean="0"/>
              <a:t>electrode</a:t>
            </a:r>
            <a:r>
              <a:rPr lang="de-DE" sz="2400" dirty="0" smtClean="0"/>
              <a:t> </a:t>
            </a:r>
            <a:r>
              <a:rPr lang="de-DE" sz="2400" dirty="0" err="1"/>
              <a:t>surfaces</a:t>
            </a:r>
            <a:r>
              <a:rPr lang="de-DE" sz="2400" dirty="0"/>
              <a:t/>
            </a:r>
            <a:br>
              <a:rPr lang="de-DE" sz="2400" dirty="0"/>
            </a:b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GSI UNILAC high </a:t>
            </a:r>
            <a:r>
              <a:rPr lang="de-DE" sz="2400" dirty="0" err="1"/>
              <a:t>current</a:t>
            </a:r>
            <a:r>
              <a:rPr lang="de-DE" sz="2400" dirty="0"/>
              <a:t> </a:t>
            </a:r>
            <a:r>
              <a:rPr lang="de-DE" sz="2400" dirty="0" err="1"/>
              <a:t>injector</a:t>
            </a:r>
            <a:r>
              <a:rPr lang="de-DE" sz="2400" dirty="0"/>
              <a:t> RFQ </a:t>
            </a:r>
            <a:br>
              <a:rPr lang="de-DE" sz="2400" dirty="0"/>
            </a:br>
            <a:r>
              <a:rPr lang="de-DE" sz="2400" dirty="0"/>
              <a:t>after </a:t>
            </a:r>
            <a:r>
              <a:rPr lang="de-DE" sz="2400" dirty="0" err="1"/>
              <a:t>various</a:t>
            </a:r>
            <a:r>
              <a:rPr lang="de-DE" sz="2400" dirty="0"/>
              <a:t> </a:t>
            </a:r>
            <a:r>
              <a:rPr lang="de-DE" sz="2400" dirty="0" err="1"/>
              <a:t>treatments</a:t>
            </a:r>
            <a:endParaRPr lang="de-DE" sz="2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29"/>
            <a:ext cx="6400800" cy="1212823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P. Gerhard, H. Vormann, L. Groening, S. Mickat (GSI </a:t>
            </a:r>
            <a:r>
              <a:rPr lang="de-DE" dirty="0" err="1"/>
              <a:t>Linac</a:t>
            </a:r>
            <a:r>
              <a:rPr lang="de-DE" dirty="0"/>
              <a:t> </a:t>
            </a:r>
            <a:r>
              <a:rPr lang="de-DE" dirty="0" err="1"/>
              <a:t>Dept</a:t>
            </a:r>
            <a:r>
              <a:rPr lang="de-DE" dirty="0"/>
              <a:t>.)</a:t>
            </a:r>
          </a:p>
          <a:p>
            <a:r>
              <a:rPr lang="de-DE" dirty="0"/>
              <a:t>B. Lommel, M. Bender, B. Kindler, A. Hübner, V. </a:t>
            </a:r>
            <a:r>
              <a:rPr lang="de-DE" dirty="0" err="1"/>
              <a:t>Yakusheva</a:t>
            </a:r>
            <a:r>
              <a:rPr lang="de-DE" dirty="0"/>
              <a:t> (GSI Target Lab)</a:t>
            </a:r>
          </a:p>
          <a:p>
            <a:r>
              <a:rPr lang="de-DE" dirty="0"/>
              <a:t>T. Luckhardt (GSI Beam </a:t>
            </a:r>
            <a:r>
              <a:rPr lang="de-DE" dirty="0" err="1"/>
              <a:t>Diagnostics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Workshop „</a:t>
            </a:r>
            <a:r>
              <a:rPr lang="en-US" dirty="0"/>
              <a:t>High Intensity RFQ meets Reality”, Heidelberg 15.-16. April 2019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Microscopy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RFQ </a:t>
            </a:r>
            <a:r>
              <a:rPr lang="de-DE" dirty="0" err="1" smtClean="0"/>
              <a:t>electrode</a:t>
            </a:r>
            <a:r>
              <a:rPr lang="de-DE" dirty="0" smtClean="0"/>
              <a:t> </a:t>
            </a:r>
            <a:r>
              <a:rPr lang="de-DE" dirty="0" err="1" smtClean="0"/>
              <a:t>surfaces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>
                <a:solidFill>
                  <a:srgbClr val="FDBB63"/>
                </a:solidFill>
              </a:rPr>
              <a:t>The </a:t>
            </a:r>
            <a:r>
              <a:rPr lang="de-DE" dirty="0" err="1" smtClean="0">
                <a:solidFill>
                  <a:srgbClr val="FDBB63"/>
                </a:solidFill>
              </a:rPr>
              <a:t>samples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Gerhard, Microscopy of RFQ electrodes, </a:t>
            </a:r>
          </a:p>
          <a:p>
            <a:r>
              <a:rPr lang="en-US" smtClean="0"/>
              <a:t>RFQ Workshop Heidelberg</a:t>
            </a:r>
            <a:endParaRPr lang="de-DE" dirty="0"/>
          </a:p>
        </p:txBody>
      </p:sp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618496"/>
              </p:ext>
            </p:extLst>
          </p:nvPr>
        </p:nvGraphicFramePr>
        <p:xfrm>
          <a:off x="1" y="1225986"/>
          <a:ext cx="8758540" cy="2834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7755"/>
                <a:gridCol w="1198880"/>
                <a:gridCol w="865597"/>
                <a:gridCol w="1144641"/>
                <a:gridCol w="1225171"/>
                <a:gridCol w="785067"/>
                <a:gridCol w="1179608"/>
                <a:gridCol w="1271821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Candidate</a:t>
                      </a:r>
                      <a:endParaRPr lang="de-DE" sz="1400" dirty="0"/>
                    </a:p>
                  </a:txBody>
                  <a:tcPr anchor="b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Year </a:t>
                      </a:r>
                      <a:r>
                        <a:rPr lang="de-DE" sz="1400" dirty="0" err="1" smtClean="0"/>
                        <a:t>of</a:t>
                      </a:r>
                      <a:r>
                        <a:rPr lang="de-DE" sz="1400" dirty="0" smtClean="0"/>
                        <a:t> </a:t>
                      </a:r>
                    </a:p>
                    <a:p>
                      <a:pPr algn="ctr"/>
                      <a:r>
                        <a:rPr lang="de-DE" sz="1400" dirty="0" err="1" smtClean="0"/>
                        <a:t>fabrication</a:t>
                      </a:r>
                      <a:endParaRPr lang="de-DE" sz="1400" dirty="0"/>
                    </a:p>
                  </a:txBody>
                  <a:tcPr anchor="b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de-DE" sz="1400" dirty="0" err="1" smtClean="0"/>
                        <a:t>History</a:t>
                      </a:r>
                      <a:endParaRPr lang="de-DE" sz="14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Surface </a:t>
                      </a:r>
                      <a:r>
                        <a:rPr lang="de-DE" sz="1400" dirty="0" err="1" smtClean="0"/>
                        <a:t>roughness</a:t>
                      </a:r>
                      <a:r>
                        <a:rPr lang="de-DE" sz="1400" dirty="0" smtClean="0"/>
                        <a:t>*</a:t>
                      </a:r>
                      <a:endParaRPr lang="de-DE" sz="14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b"/>
                </a:tc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Milled</a:t>
                      </a:r>
                      <a:endParaRPr lang="de-D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Polished</a:t>
                      </a:r>
                      <a:endParaRPr lang="de-D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</a:t>
                      </a:r>
                      <a:r>
                        <a:rPr lang="de-DE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plated</a:t>
                      </a:r>
                      <a:endParaRPr lang="de-D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endParaRPr lang="de-D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Ra /µm</a:t>
                      </a:r>
                      <a:endParaRPr lang="de-D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Rmax</a:t>
                      </a:r>
                      <a:r>
                        <a:rPr lang="de-DE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/µm</a:t>
                      </a:r>
                      <a:endParaRPr lang="de-DE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b">
                    <a:solidFill>
                      <a:schemeClr val="accent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2019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0,2-0,3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1,9-2,6</a:t>
                      </a:r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S2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2019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S2a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1999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S3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2004/09?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0,2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3,7-4,9</a:t>
                      </a:r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S4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2004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2,5-2,9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25-29</a:t>
                      </a:r>
                      <a:endParaRPr lang="de-DE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S5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1999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(Yes)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>
                          <a:solidFill>
                            <a:srgbClr val="FF0000"/>
                          </a:solidFill>
                        </a:rPr>
                        <a:t>No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2,5-2,9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25-29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feld 17"/>
          <p:cNvSpPr txBox="1"/>
          <p:nvPr/>
        </p:nvSpPr>
        <p:spPr>
          <a:xfrm>
            <a:off x="4322438" y="6337199"/>
            <a:ext cx="4762842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de-DE" sz="800" dirty="0" smtClean="0"/>
              <a:t>*: </a:t>
            </a:r>
            <a:r>
              <a:rPr lang="de-DE" sz="800" dirty="0" err="1" smtClean="0"/>
              <a:t>Measurements</a:t>
            </a:r>
            <a:r>
              <a:rPr lang="de-DE" sz="800" dirty="0" smtClean="0"/>
              <a:t> </a:t>
            </a:r>
            <a:r>
              <a:rPr lang="de-DE" sz="800" dirty="0" err="1" smtClean="0"/>
              <a:t>courtesy</a:t>
            </a:r>
            <a:r>
              <a:rPr lang="de-DE" sz="800" dirty="0" smtClean="0"/>
              <a:t> S. Mickat, </a:t>
            </a:r>
            <a:r>
              <a:rPr lang="de-DE" sz="800" dirty="0" err="1" smtClean="0"/>
              <a:t>taken</a:t>
            </a:r>
            <a:r>
              <a:rPr lang="de-DE" sz="800" dirty="0" smtClean="0"/>
              <a:t> </a:t>
            </a:r>
            <a:r>
              <a:rPr lang="de-DE" sz="800" dirty="0" err="1" smtClean="0"/>
              <a:t>from</a:t>
            </a:r>
            <a:r>
              <a:rPr lang="de-DE" sz="800" dirty="0" smtClean="0"/>
              <a:t> </a:t>
            </a:r>
            <a:r>
              <a:rPr lang="de-DE" sz="800" dirty="0" err="1" smtClean="0"/>
              <a:t>similar</a:t>
            </a:r>
            <a:r>
              <a:rPr lang="de-DE" sz="800" dirty="0" smtClean="0"/>
              <a:t>, but not </a:t>
            </a:r>
            <a:r>
              <a:rPr lang="de-DE" sz="800" dirty="0" err="1" smtClean="0"/>
              <a:t>necessarily</a:t>
            </a:r>
            <a:r>
              <a:rPr lang="de-DE" sz="800" dirty="0" smtClean="0"/>
              <a:t> </a:t>
            </a:r>
            <a:r>
              <a:rPr lang="de-DE" sz="800" dirty="0" err="1" smtClean="0"/>
              <a:t>the</a:t>
            </a:r>
            <a:r>
              <a:rPr lang="de-DE" sz="800" dirty="0" smtClean="0"/>
              <a:t> same </a:t>
            </a:r>
            <a:r>
              <a:rPr lang="de-DE" sz="800" dirty="0" err="1" smtClean="0"/>
              <a:t>samples</a:t>
            </a:r>
            <a:r>
              <a:rPr lang="de-DE" sz="800" dirty="0" smtClean="0"/>
              <a:t>/</a:t>
            </a:r>
            <a:r>
              <a:rPr lang="de-DE" sz="800" dirty="0" err="1" smtClean="0"/>
              <a:t>spots</a:t>
            </a:r>
            <a:endParaRPr lang="de-DE" sz="800" dirty="0" smtClean="0"/>
          </a:p>
        </p:txBody>
      </p:sp>
      <p:sp>
        <p:nvSpPr>
          <p:cNvPr id="20" name="Inhaltsplatzhalter 6"/>
          <p:cNvSpPr>
            <a:spLocks noGrp="1"/>
          </p:cNvSpPr>
          <p:nvPr>
            <p:ph idx="1"/>
          </p:nvPr>
        </p:nvSpPr>
        <p:spPr>
          <a:xfrm>
            <a:off x="3835595" y="4171018"/>
            <a:ext cx="4798804" cy="2183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roughness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r>
              <a:rPr lang="de-DE" dirty="0" smtClean="0"/>
              <a:t>:</a:t>
            </a:r>
          </a:p>
          <a:p>
            <a:pPr lvl="1"/>
            <a:r>
              <a:rPr lang="de-DE" dirty="0" err="1" smtClean="0"/>
              <a:t>Roughness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/>
              <a:t>~ </a:t>
            </a:r>
            <a:r>
              <a:rPr lang="de-DE" dirty="0" smtClean="0"/>
              <a:t>10x </a:t>
            </a:r>
            <a:r>
              <a:rPr lang="de-DE" dirty="0" err="1" smtClean="0"/>
              <a:t>new</a:t>
            </a:r>
            <a:endParaRPr lang="de-DE" dirty="0" smtClean="0"/>
          </a:p>
          <a:p>
            <a:pPr lvl="1"/>
            <a:r>
              <a:rPr lang="de-DE" dirty="0" err="1" smtClean="0"/>
              <a:t>Cu</a:t>
            </a:r>
            <a:r>
              <a:rPr lang="de-DE" dirty="0" smtClean="0"/>
              <a:t> </a:t>
            </a:r>
            <a:r>
              <a:rPr lang="de-DE" dirty="0" err="1" smtClean="0"/>
              <a:t>plating</a:t>
            </a:r>
            <a:r>
              <a:rPr lang="de-DE" dirty="0" smtClean="0"/>
              <a:t> </a:t>
            </a:r>
            <a:r>
              <a:rPr lang="de-DE" dirty="0" err="1" smtClean="0"/>
              <a:t>makes</a:t>
            </a:r>
            <a:r>
              <a:rPr lang="de-DE" dirty="0" smtClean="0"/>
              <a:t>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difference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b="1" dirty="0" err="1" smtClean="0"/>
              <a:t>How</a:t>
            </a:r>
            <a:r>
              <a:rPr lang="de-DE" b="1" dirty="0" smtClean="0"/>
              <a:t> do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surfaces</a:t>
            </a:r>
            <a:r>
              <a:rPr lang="de-DE" b="1" dirty="0" smtClean="0"/>
              <a:t> </a:t>
            </a:r>
            <a:r>
              <a:rPr lang="de-DE" b="1" dirty="0" err="1" smtClean="0"/>
              <a:t>look</a:t>
            </a:r>
            <a:r>
              <a:rPr lang="de-DE" b="1" dirty="0" smtClean="0"/>
              <a:t> like?</a:t>
            </a:r>
            <a:endParaRPr lang="de-DE" b="1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217365" y="4060626"/>
            <a:ext cx="3051879" cy="2539108"/>
            <a:chOff x="-1" y="4060626"/>
            <a:chExt cx="3051879" cy="253910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060626"/>
              <a:ext cx="3051879" cy="2539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1743305" y="5550974"/>
              <a:ext cx="434734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S1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1115661" y="4501034"/>
              <a:ext cx="434734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S2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09453" y="5094329"/>
              <a:ext cx="548548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S2a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796099" y="5094329"/>
              <a:ext cx="434734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S3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047510" y="5094329"/>
              <a:ext cx="434735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S4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1308570" y="6141370"/>
              <a:ext cx="434735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600" b="1" dirty="0" smtClean="0">
                  <a:solidFill>
                    <a:srgbClr val="FFFF00"/>
                  </a:solidFill>
                </a:rPr>
                <a:t>S5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Microscopy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RFQ </a:t>
            </a:r>
            <a:r>
              <a:rPr lang="de-DE" dirty="0" err="1"/>
              <a:t>electrode</a:t>
            </a:r>
            <a:r>
              <a:rPr lang="de-DE" dirty="0"/>
              <a:t> </a:t>
            </a:r>
            <a:r>
              <a:rPr lang="de-DE" dirty="0" err="1" smtClean="0"/>
              <a:t>surfaces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>
                <a:solidFill>
                  <a:srgbClr val="FDBB63"/>
                </a:solidFill>
              </a:rPr>
              <a:t>Milled</a:t>
            </a:r>
            <a:r>
              <a:rPr lang="de-DE" dirty="0" smtClean="0">
                <a:solidFill>
                  <a:srgbClr val="FDBB63"/>
                </a:solidFill>
              </a:rPr>
              <a:t>, </a:t>
            </a:r>
            <a:r>
              <a:rPr lang="de-DE" dirty="0" err="1" smtClean="0">
                <a:solidFill>
                  <a:srgbClr val="FDBB63"/>
                </a:solidFill>
              </a:rPr>
              <a:t>polished</a:t>
            </a:r>
            <a:r>
              <a:rPr lang="de-DE" dirty="0" smtClean="0">
                <a:solidFill>
                  <a:srgbClr val="FDBB63"/>
                </a:solidFill>
              </a:rPr>
              <a:t>, </a:t>
            </a:r>
            <a:r>
              <a:rPr lang="de-DE" dirty="0" err="1" smtClean="0">
                <a:solidFill>
                  <a:srgbClr val="FDBB63"/>
                </a:solidFill>
              </a:rPr>
              <a:t>Cu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 err="1" smtClean="0">
                <a:solidFill>
                  <a:srgbClr val="FDBB63"/>
                </a:solidFill>
              </a:rPr>
              <a:t>plated</a:t>
            </a:r>
            <a:r>
              <a:rPr lang="de-DE" dirty="0" smtClean="0">
                <a:solidFill>
                  <a:srgbClr val="FDBB63"/>
                </a:solidFill>
              </a:rPr>
              <a:t>, </a:t>
            </a:r>
            <a:r>
              <a:rPr lang="de-DE" dirty="0" err="1" smtClean="0">
                <a:solidFill>
                  <a:srgbClr val="FDBB63"/>
                </a:solidFill>
              </a:rPr>
              <a:t>and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 err="1" smtClean="0">
                <a:solidFill>
                  <a:srgbClr val="FDBB63"/>
                </a:solidFill>
              </a:rPr>
              <a:t>used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grpSp>
        <p:nvGrpSpPr>
          <p:cNvPr id="26" name="Gruppieren 25"/>
          <p:cNvGrpSpPr/>
          <p:nvPr/>
        </p:nvGrpSpPr>
        <p:grpSpPr>
          <a:xfrm>
            <a:off x="0" y="1216855"/>
            <a:ext cx="2880000" cy="2479843"/>
            <a:chOff x="0" y="1216855"/>
            <a:chExt cx="2880000" cy="2479843"/>
          </a:xfrm>
        </p:grpSpPr>
        <p:pic>
          <p:nvPicPr>
            <p:cNvPr id="7" name="Picture 19" descr="Q:\Eigene Ordner Peter\HF\HSI-RFQ\Elektroden 2019\017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16855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/>
            <p:cNvSpPr txBox="1"/>
            <p:nvPr/>
          </p:nvSpPr>
          <p:spPr>
            <a:xfrm>
              <a:off x="996392" y="3419699"/>
              <a:ext cx="912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S1: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milled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132000" y="1216855"/>
            <a:ext cx="2880000" cy="2479843"/>
            <a:chOff x="3132000" y="1216855"/>
            <a:chExt cx="2880000" cy="2479843"/>
          </a:xfrm>
        </p:grpSpPr>
        <p:pic>
          <p:nvPicPr>
            <p:cNvPr id="10" name="Picture 21" descr="Q:\Eigene Ordner Peter\HF\HSI-RFQ\Elektroden 2019\01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1216855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feld 10"/>
            <p:cNvSpPr txBox="1"/>
            <p:nvPr/>
          </p:nvSpPr>
          <p:spPr>
            <a:xfrm>
              <a:off x="3782361" y="3419699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S2: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milled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polished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0" y="4094066"/>
            <a:ext cx="2880000" cy="2489355"/>
            <a:chOff x="0" y="4094066"/>
            <a:chExt cx="2880000" cy="2489355"/>
          </a:xfrm>
        </p:grpSpPr>
        <p:pic>
          <p:nvPicPr>
            <p:cNvPr id="13" name="Picture 7" descr="Q:\Eigene Ordner Peter\HF\HSI-RFQ\Elektroden 2019\00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4066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301490" y="6306422"/>
              <a:ext cx="2302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S3: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milled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polished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uppieren 29"/>
          <p:cNvGrpSpPr/>
          <p:nvPr/>
        </p:nvGrpSpPr>
        <p:grpSpPr>
          <a:xfrm>
            <a:off x="3132000" y="4094066"/>
            <a:ext cx="2880000" cy="2489355"/>
            <a:chOff x="3132000" y="4094066"/>
            <a:chExt cx="2880000" cy="2489355"/>
          </a:xfrm>
        </p:grpSpPr>
        <p:pic>
          <p:nvPicPr>
            <p:cNvPr id="16" name="Picture 3" descr="Q:\Eigene Ordner Peter\HF\HSI-RFQ\Elektroden 2019\0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4094066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3420884" y="6306422"/>
              <a:ext cx="2302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S3: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milled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polished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264000" y="1216855"/>
            <a:ext cx="2880000" cy="2480831"/>
            <a:chOff x="6264000" y="1216855"/>
            <a:chExt cx="2880000" cy="2480831"/>
          </a:xfrm>
        </p:grpSpPr>
        <p:pic>
          <p:nvPicPr>
            <p:cNvPr id="19" name="Picture 13" descr="Q:\Eigene Ordner Peter\HF\HSI-RFQ\Elektroden 2019\0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1216855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feld 19"/>
            <p:cNvSpPr txBox="1"/>
            <p:nvPr/>
          </p:nvSpPr>
          <p:spPr>
            <a:xfrm>
              <a:off x="6353310" y="3420687"/>
              <a:ext cx="2701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milled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polished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6264000" y="4094066"/>
            <a:ext cx="2880000" cy="2489355"/>
            <a:chOff x="6264000" y="4094066"/>
            <a:chExt cx="2880000" cy="2489355"/>
          </a:xfrm>
        </p:grpSpPr>
        <p:pic>
          <p:nvPicPr>
            <p:cNvPr id="22" name="Picture 11" descr="Q:\Eigene Ordner Peter\HF\HSI-RFQ\Elektroden 2019\00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4094066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feld 22"/>
            <p:cNvSpPr txBox="1"/>
            <p:nvPr/>
          </p:nvSpPr>
          <p:spPr>
            <a:xfrm>
              <a:off x="6353310" y="6306422"/>
              <a:ext cx="2701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milled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polished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Datumsplatzhalter 2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25" name="Fußzeilenplatzhalter 2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Gerhard, Microscopy of RFQ electrodes, </a:t>
            </a:r>
          </a:p>
          <a:p>
            <a:r>
              <a:rPr lang="en-US" smtClean="0"/>
              <a:t>RFQ Workshop Heidelberg</a:t>
            </a:r>
            <a:endParaRPr lang="de-DE" dirty="0"/>
          </a:p>
        </p:txBody>
      </p:sp>
      <p:sp>
        <p:nvSpPr>
          <p:cNvPr id="1024" name="Rechteck 1023"/>
          <p:cNvSpPr>
            <a:spLocks noChangeAspect="1"/>
          </p:cNvSpPr>
          <p:nvPr/>
        </p:nvSpPr>
        <p:spPr>
          <a:xfrm>
            <a:off x="1008000" y="1216481"/>
            <a:ext cx="7128000" cy="534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9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4119793" y="6306422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S1: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milled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feld 41"/>
          <p:cNvSpPr txBox="1"/>
          <p:nvPr/>
        </p:nvSpPr>
        <p:spPr>
          <a:xfrm>
            <a:off x="3782360" y="6306422"/>
            <a:ext cx="1579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S2: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polished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3420882" y="6306422"/>
            <a:ext cx="2302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S3: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polished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plated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3221308" y="6306422"/>
            <a:ext cx="2701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S4: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polished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plated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6264001" y="1216481"/>
            <a:ext cx="2880000" cy="2160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Rechteck 36"/>
          <p:cNvSpPr/>
          <p:nvPr/>
        </p:nvSpPr>
        <p:spPr>
          <a:xfrm>
            <a:off x="6264000" y="4094066"/>
            <a:ext cx="2880000" cy="2160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3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 animBg="1"/>
      <p:bldP spid="1024" grpId="1" animBg="1"/>
      <p:bldP spid="1024" grpId="2" animBg="1"/>
      <p:bldP spid="1024" grpId="3" animBg="1"/>
      <p:bldP spid="1024" grpId="4" animBg="1"/>
      <p:bldP spid="1024" grpId="7" animBg="1"/>
      <p:bldP spid="1024" grpId="8" animBg="1"/>
      <p:bldP spid="1024" grpId="9" animBg="1"/>
      <p:bldP spid="1024" grpId="10" animBg="1"/>
      <p:bldP spid="1024" grpId="11" animBg="1"/>
      <p:bldP spid="1024" grpId="12" animBg="1"/>
      <p:bldP spid="36" grpId="0"/>
      <p:bldP spid="36" grpId="1"/>
      <p:bldP spid="42" grpId="0"/>
      <p:bldP spid="42" grpId="1"/>
      <p:bldP spid="43" grpId="0"/>
      <p:bldP spid="43" grpId="1"/>
      <p:bldP spid="43" grpId="2"/>
      <p:bldP spid="43" grpId="3"/>
      <p:bldP spid="44" grpId="0"/>
      <p:bldP spid="44" grpId="1"/>
      <p:bldP spid="44" grpId="2"/>
      <p:bldP spid="44" grpId="3"/>
      <p:bldP spid="35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Microscopy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RFQ </a:t>
            </a:r>
            <a:r>
              <a:rPr lang="de-DE" dirty="0" err="1"/>
              <a:t>electrode</a:t>
            </a:r>
            <a:r>
              <a:rPr lang="de-DE" dirty="0"/>
              <a:t> </a:t>
            </a:r>
            <a:r>
              <a:rPr lang="de-DE" dirty="0" err="1" smtClean="0"/>
              <a:t>surfaces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err="1" smtClean="0">
                <a:solidFill>
                  <a:srgbClr val="FDBB63"/>
                </a:solidFill>
              </a:rPr>
              <a:t>Cu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 err="1" smtClean="0">
                <a:solidFill>
                  <a:srgbClr val="FDBB63"/>
                </a:solidFill>
              </a:rPr>
              <a:t>plated</a:t>
            </a:r>
            <a:r>
              <a:rPr lang="de-DE" dirty="0" smtClean="0">
                <a:solidFill>
                  <a:srgbClr val="FDBB63"/>
                </a:solidFill>
              </a:rPr>
              <a:t> vs. </a:t>
            </a:r>
            <a:r>
              <a:rPr lang="de-DE" dirty="0" smtClean="0">
                <a:solidFill>
                  <a:srgbClr val="FF0000"/>
                </a:solidFill>
              </a:rPr>
              <a:t>not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 err="1">
                <a:solidFill>
                  <a:srgbClr val="FDBB63"/>
                </a:solidFill>
              </a:rPr>
              <a:t>Cu</a:t>
            </a:r>
            <a:r>
              <a:rPr lang="de-DE" dirty="0">
                <a:solidFill>
                  <a:srgbClr val="FDBB63"/>
                </a:solidFill>
              </a:rPr>
              <a:t> </a:t>
            </a:r>
            <a:r>
              <a:rPr lang="de-DE" dirty="0" err="1" smtClean="0">
                <a:solidFill>
                  <a:srgbClr val="FDBB63"/>
                </a:solidFill>
              </a:rPr>
              <a:t>plated</a:t>
            </a:r>
            <a:r>
              <a:rPr lang="de-DE" dirty="0" smtClean="0">
                <a:solidFill>
                  <a:srgbClr val="FDBB63"/>
                </a:solidFill>
              </a:rPr>
              <a:t>, </a:t>
            </a:r>
            <a:r>
              <a:rPr lang="de-DE" dirty="0" err="1" smtClean="0">
                <a:solidFill>
                  <a:srgbClr val="FDBB63"/>
                </a:solidFill>
              </a:rPr>
              <a:t>used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grpSp>
        <p:nvGrpSpPr>
          <p:cNvPr id="15" name="Gruppieren 14"/>
          <p:cNvGrpSpPr/>
          <p:nvPr/>
        </p:nvGrpSpPr>
        <p:grpSpPr>
          <a:xfrm>
            <a:off x="0" y="4094066"/>
            <a:ext cx="2880000" cy="2489353"/>
            <a:chOff x="0" y="4094066"/>
            <a:chExt cx="2880000" cy="2489353"/>
          </a:xfrm>
        </p:grpSpPr>
        <p:sp>
          <p:nvSpPr>
            <p:cNvPr id="7" name="Textfeld 6"/>
            <p:cNvSpPr txBox="1"/>
            <p:nvPr/>
          </p:nvSpPr>
          <p:spPr>
            <a:xfrm>
              <a:off x="508494" y="6306420"/>
              <a:ext cx="1863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S5: 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4066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ieren 11"/>
          <p:cNvGrpSpPr/>
          <p:nvPr/>
        </p:nvGrpSpPr>
        <p:grpSpPr>
          <a:xfrm>
            <a:off x="3132000" y="4094066"/>
            <a:ext cx="2880000" cy="2489354"/>
            <a:chOff x="3132000" y="4094066"/>
            <a:chExt cx="2880000" cy="2489354"/>
          </a:xfrm>
        </p:grpSpPr>
        <p:sp>
          <p:nvSpPr>
            <p:cNvPr id="10" name="Textfeld 9"/>
            <p:cNvSpPr txBox="1"/>
            <p:nvPr/>
          </p:nvSpPr>
          <p:spPr>
            <a:xfrm>
              <a:off x="3640493" y="6306421"/>
              <a:ext cx="1863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S5: 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4094066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0" y="1216855"/>
            <a:ext cx="2880000" cy="2480830"/>
            <a:chOff x="0" y="1216855"/>
            <a:chExt cx="2880000" cy="2480830"/>
          </a:xfrm>
        </p:grpSpPr>
        <p:sp>
          <p:nvSpPr>
            <p:cNvPr id="13" name="Textfeld 12"/>
            <p:cNvSpPr txBox="1"/>
            <p:nvPr/>
          </p:nvSpPr>
          <p:spPr>
            <a:xfrm>
              <a:off x="508494" y="3420686"/>
              <a:ext cx="18630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S5: 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16855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uppieren 2"/>
          <p:cNvGrpSpPr/>
          <p:nvPr/>
        </p:nvGrpSpPr>
        <p:grpSpPr>
          <a:xfrm>
            <a:off x="3132000" y="1216855"/>
            <a:ext cx="2880000" cy="2480831"/>
            <a:chOff x="3132000" y="1216855"/>
            <a:chExt cx="2880000" cy="2480831"/>
          </a:xfrm>
        </p:grpSpPr>
        <p:pic>
          <p:nvPicPr>
            <p:cNvPr id="16" name="Picture 15" descr="Q:\Eigene Ordner Peter\HF\HSI-RFQ\Elektroden 2019\01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1216855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feld 16"/>
            <p:cNvSpPr txBox="1"/>
            <p:nvPr/>
          </p:nvSpPr>
          <p:spPr>
            <a:xfrm>
              <a:off x="3782361" y="3420687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6264000" y="1216855"/>
            <a:ext cx="2880000" cy="2480831"/>
            <a:chOff x="6264000" y="1216855"/>
            <a:chExt cx="2880000" cy="2480831"/>
          </a:xfrm>
        </p:grpSpPr>
        <p:pic>
          <p:nvPicPr>
            <p:cNvPr id="26" name="Picture 13" descr="Q:\Eigene Ordner Peter\HF\HSI-RFQ\Elektroden 2019\0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1216855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feld 26"/>
            <p:cNvSpPr txBox="1"/>
            <p:nvPr/>
          </p:nvSpPr>
          <p:spPr>
            <a:xfrm>
              <a:off x="6914366" y="3420687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6264000" y="4094066"/>
            <a:ext cx="2880000" cy="2489355"/>
            <a:chOff x="6264000" y="4094066"/>
            <a:chExt cx="2880000" cy="2489355"/>
          </a:xfrm>
        </p:grpSpPr>
        <p:pic>
          <p:nvPicPr>
            <p:cNvPr id="28" name="Picture 11" descr="Q:\Eigene Ordner Peter\HF\HSI-RFQ\Elektroden 2019\00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4094066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feld 28"/>
            <p:cNvSpPr txBox="1"/>
            <p:nvPr/>
          </p:nvSpPr>
          <p:spPr>
            <a:xfrm>
              <a:off x="6914361" y="6306422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Datumsplatzhalter 2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31" name="Fußzeilenplatzhalter 3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Gerhard, Microscopy of RFQ electrodes, </a:t>
            </a:r>
          </a:p>
          <a:p>
            <a:r>
              <a:rPr lang="en-US" smtClean="0"/>
              <a:t>RFQ Workshop Heidelberg</a:t>
            </a:r>
            <a:endParaRPr lang="de-DE" dirty="0"/>
          </a:p>
        </p:txBody>
      </p:sp>
      <p:sp>
        <p:nvSpPr>
          <p:cNvPr id="19" name="Rechteck 18"/>
          <p:cNvSpPr>
            <a:spLocks noChangeAspect="1"/>
          </p:cNvSpPr>
          <p:nvPr/>
        </p:nvSpPr>
        <p:spPr>
          <a:xfrm>
            <a:off x="1008000" y="1216481"/>
            <a:ext cx="7128000" cy="534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8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feld 31"/>
          <p:cNvSpPr txBox="1"/>
          <p:nvPr/>
        </p:nvSpPr>
        <p:spPr>
          <a:xfrm>
            <a:off x="3782359" y="6306422"/>
            <a:ext cx="1579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S4: </a:t>
            </a:r>
            <a:r>
              <a:rPr lang="de-DE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8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3640492" y="6306422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S5: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plated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7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403641"/>
            <a:ext cx="6480000" cy="4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7"/>
          <p:cNvSpPr/>
          <p:nvPr/>
        </p:nvSpPr>
        <p:spPr>
          <a:xfrm>
            <a:off x="0" y="4094066"/>
            <a:ext cx="2880000" cy="2160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Rechteck 33"/>
          <p:cNvSpPr/>
          <p:nvPr/>
        </p:nvSpPr>
        <p:spPr>
          <a:xfrm>
            <a:off x="3127100" y="4094066"/>
            <a:ext cx="2880000" cy="2160000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3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19" grpId="3" animBg="1"/>
      <p:bldP spid="19" grpId="4" animBg="1"/>
      <p:bldP spid="19" grpId="5" animBg="1"/>
      <p:bldP spid="19" grpId="7" animBg="1"/>
      <p:bldP spid="19" grpId="8" animBg="1"/>
      <p:bldP spid="19" grpId="9" animBg="1"/>
      <p:bldP spid="19" grpId="10" animBg="1"/>
      <p:bldP spid="32" grpId="0"/>
      <p:bldP spid="32" grpId="1"/>
      <p:bldP spid="33" grpId="0"/>
      <p:bldP spid="33" grpId="1"/>
      <p:bldP spid="33" grpId="2"/>
      <p:bldP spid="33" grpId="3"/>
      <p:bldP spid="33" grpId="4"/>
      <p:bldP spid="33" grpId="5"/>
      <p:bldP spid="18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Microscopy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RFQ </a:t>
            </a:r>
            <a:r>
              <a:rPr lang="de-DE" dirty="0" err="1"/>
              <a:t>electrode</a:t>
            </a:r>
            <a:r>
              <a:rPr lang="de-DE" dirty="0"/>
              <a:t> </a:t>
            </a:r>
            <a:r>
              <a:rPr lang="de-DE" dirty="0" err="1" smtClean="0"/>
              <a:t>surfaces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dirty="0" smtClean="0">
                <a:solidFill>
                  <a:srgbClr val="FDBB63"/>
                </a:solidFill>
              </a:rPr>
              <a:t>Not </a:t>
            </a:r>
            <a:r>
              <a:rPr lang="de-DE" dirty="0" err="1" smtClean="0">
                <a:solidFill>
                  <a:srgbClr val="FDBB63"/>
                </a:solidFill>
              </a:rPr>
              <a:t>Cu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 err="1" smtClean="0">
                <a:solidFill>
                  <a:srgbClr val="FDBB63"/>
                </a:solidFill>
              </a:rPr>
              <a:t>plated</a:t>
            </a:r>
            <a:r>
              <a:rPr lang="de-DE" dirty="0" smtClean="0">
                <a:solidFill>
                  <a:srgbClr val="FDBB63"/>
                </a:solidFill>
              </a:rPr>
              <a:t>, </a:t>
            </a:r>
            <a:r>
              <a:rPr lang="de-DE" dirty="0" err="1" smtClean="0">
                <a:solidFill>
                  <a:srgbClr val="FDBB63"/>
                </a:solidFill>
              </a:rPr>
              <a:t>used</a:t>
            </a:r>
            <a:r>
              <a:rPr lang="de-DE" dirty="0" smtClean="0">
                <a:solidFill>
                  <a:srgbClr val="FDBB63"/>
                </a:solidFill>
              </a:rPr>
              <a:t> (</a:t>
            </a:r>
            <a:r>
              <a:rPr lang="de-DE" dirty="0" err="1" smtClean="0">
                <a:solidFill>
                  <a:srgbClr val="FDBB63"/>
                </a:solidFill>
              </a:rPr>
              <a:t>details</a:t>
            </a:r>
            <a:r>
              <a:rPr lang="de-DE" dirty="0" smtClean="0">
                <a:solidFill>
                  <a:srgbClr val="FDBB63"/>
                </a:solidFill>
              </a:rPr>
              <a:t>)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0" y="4094066"/>
            <a:ext cx="2880000" cy="2489353"/>
            <a:chOff x="0" y="4094066"/>
            <a:chExt cx="2880000" cy="2489353"/>
          </a:xfrm>
        </p:grpSpPr>
        <p:sp>
          <p:nvSpPr>
            <p:cNvPr id="24" name="Textfeld 23"/>
            <p:cNvSpPr txBox="1"/>
            <p:nvPr/>
          </p:nvSpPr>
          <p:spPr>
            <a:xfrm>
              <a:off x="545364" y="6306420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S5: not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4066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uppieren 7"/>
          <p:cNvGrpSpPr/>
          <p:nvPr/>
        </p:nvGrpSpPr>
        <p:grpSpPr>
          <a:xfrm>
            <a:off x="3132000" y="4094066"/>
            <a:ext cx="2880000" cy="2489354"/>
            <a:chOff x="3132000" y="4094066"/>
            <a:chExt cx="2880000" cy="2489354"/>
          </a:xfrm>
        </p:grpSpPr>
        <p:sp>
          <p:nvSpPr>
            <p:cNvPr id="26" name="Textfeld 25"/>
            <p:cNvSpPr txBox="1"/>
            <p:nvPr/>
          </p:nvSpPr>
          <p:spPr>
            <a:xfrm>
              <a:off x="3677363" y="6306421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S5: not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4094066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3132000" y="1216855"/>
            <a:ext cx="2880000" cy="2490372"/>
            <a:chOff x="3132000" y="1216855"/>
            <a:chExt cx="2880000" cy="2490372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1216855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feld 30"/>
            <p:cNvSpPr txBox="1"/>
            <p:nvPr/>
          </p:nvSpPr>
          <p:spPr>
            <a:xfrm>
              <a:off x="3677361" y="3430228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S5: 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0" y="1216855"/>
            <a:ext cx="2880000" cy="2490370"/>
            <a:chOff x="0" y="1216855"/>
            <a:chExt cx="2880000" cy="2490370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16855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feld 32"/>
            <p:cNvSpPr txBox="1"/>
            <p:nvPr/>
          </p:nvSpPr>
          <p:spPr>
            <a:xfrm>
              <a:off x="545362" y="3430226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S5: 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Datumsplatzhalter 3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35" name="Fußzeilenplatzhalter 3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Gerhard, Microscopy of RFQ electrodes, </a:t>
            </a:r>
          </a:p>
          <a:p>
            <a:r>
              <a:rPr lang="en-US" smtClean="0"/>
              <a:t>RFQ Workshop Heidelberg</a:t>
            </a:r>
            <a:endParaRPr lang="de-DE" dirty="0"/>
          </a:p>
        </p:txBody>
      </p:sp>
      <p:grpSp>
        <p:nvGrpSpPr>
          <p:cNvPr id="36" name="Gruppieren 35"/>
          <p:cNvGrpSpPr/>
          <p:nvPr/>
        </p:nvGrpSpPr>
        <p:grpSpPr>
          <a:xfrm>
            <a:off x="6264000" y="1216855"/>
            <a:ext cx="2880000" cy="2489355"/>
            <a:chOff x="6264000" y="4094066"/>
            <a:chExt cx="2880000" cy="2489355"/>
          </a:xfrm>
        </p:grpSpPr>
        <p:pic>
          <p:nvPicPr>
            <p:cNvPr id="37" name="Picture 1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4094066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feld 37"/>
            <p:cNvSpPr txBox="1"/>
            <p:nvPr/>
          </p:nvSpPr>
          <p:spPr>
            <a:xfrm>
              <a:off x="6611396" y="6306422"/>
              <a:ext cx="21852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S2a: not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hteck 9"/>
          <p:cNvSpPr/>
          <p:nvPr/>
        </p:nvSpPr>
        <p:spPr>
          <a:xfrm>
            <a:off x="1204076" y="5132733"/>
            <a:ext cx="322128" cy="24198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0" y="1216855"/>
            <a:ext cx="2880000" cy="3915878"/>
            <a:chOff x="0" y="1216855"/>
            <a:chExt cx="2880000" cy="3915878"/>
          </a:xfrm>
        </p:grpSpPr>
        <p:sp>
          <p:nvSpPr>
            <p:cNvPr id="39" name="Rechteck 38"/>
            <p:cNvSpPr/>
            <p:nvPr/>
          </p:nvSpPr>
          <p:spPr>
            <a:xfrm>
              <a:off x="0" y="1216855"/>
              <a:ext cx="2880000" cy="216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12" name="Gerade Verbindung 11"/>
            <p:cNvCxnSpPr/>
            <p:nvPr/>
          </p:nvCxnSpPr>
          <p:spPr>
            <a:xfrm flipH="1" flipV="1">
              <a:off x="0" y="3376855"/>
              <a:ext cx="1204076" cy="175587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39"/>
            <p:cNvCxnSpPr/>
            <p:nvPr/>
          </p:nvCxnSpPr>
          <p:spPr>
            <a:xfrm flipV="1">
              <a:off x="1526204" y="3376855"/>
              <a:ext cx="1353796" cy="175587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hteck 40"/>
          <p:cNvSpPr/>
          <p:nvPr/>
        </p:nvSpPr>
        <p:spPr>
          <a:xfrm>
            <a:off x="4139231" y="4964045"/>
            <a:ext cx="754897" cy="567087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42" name="Gruppieren 41"/>
          <p:cNvGrpSpPr/>
          <p:nvPr/>
        </p:nvGrpSpPr>
        <p:grpSpPr>
          <a:xfrm>
            <a:off x="3138504" y="1216855"/>
            <a:ext cx="2880000" cy="3747190"/>
            <a:chOff x="0" y="1216855"/>
            <a:chExt cx="2880000" cy="3747190"/>
          </a:xfrm>
        </p:grpSpPr>
        <p:sp>
          <p:nvSpPr>
            <p:cNvPr id="43" name="Rechteck 42"/>
            <p:cNvSpPr/>
            <p:nvPr/>
          </p:nvSpPr>
          <p:spPr>
            <a:xfrm>
              <a:off x="0" y="1216855"/>
              <a:ext cx="2880000" cy="216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44" name="Gerade Verbindung 43"/>
            <p:cNvCxnSpPr/>
            <p:nvPr/>
          </p:nvCxnSpPr>
          <p:spPr>
            <a:xfrm flipH="1" flipV="1">
              <a:off x="0" y="3376855"/>
              <a:ext cx="1000727" cy="158719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/>
          </p:nvCxnSpPr>
          <p:spPr>
            <a:xfrm flipV="1">
              <a:off x="1755624" y="3376855"/>
              <a:ext cx="1124376" cy="158719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ieren 46"/>
          <p:cNvGrpSpPr/>
          <p:nvPr/>
        </p:nvGrpSpPr>
        <p:grpSpPr>
          <a:xfrm>
            <a:off x="6264000" y="4094066"/>
            <a:ext cx="2880000" cy="2489355"/>
            <a:chOff x="6264000" y="4094066"/>
            <a:chExt cx="2880000" cy="2489355"/>
          </a:xfrm>
        </p:grpSpPr>
        <p:pic>
          <p:nvPicPr>
            <p:cNvPr id="48" name="Picture 11" descr="Q:\Eigene Ordner Peter\HF\HSI-RFQ\Elektroden 2019\00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4094066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feld 48"/>
            <p:cNvSpPr txBox="1"/>
            <p:nvPr/>
          </p:nvSpPr>
          <p:spPr>
            <a:xfrm>
              <a:off x="6914361" y="6306422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30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Microscopy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RFQ </a:t>
            </a:r>
            <a:r>
              <a:rPr lang="de-DE" dirty="0" err="1"/>
              <a:t>electrode</a:t>
            </a:r>
            <a:r>
              <a:rPr lang="de-DE" dirty="0"/>
              <a:t> </a:t>
            </a:r>
            <a:r>
              <a:rPr lang="de-DE" dirty="0" err="1"/>
              <a:t>surfaces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 smtClean="0">
                <a:solidFill>
                  <a:srgbClr val="FDBB63"/>
                </a:solidFill>
              </a:rPr>
              <a:t>SEM </a:t>
            </a:r>
            <a:r>
              <a:rPr lang="de-DE" dirty="0" err="1" smtClean="0">
                <a:solidFill>
                  <a:srgbClr val="FDBB63"/>
                </a:solidFill>
              </a:rPr>
              <a:t>and</a:t>
            </a:r>
            <a:r>
              <a:rPr lang="de-DE" dirty="0" smtClean="0">
                <a:solidFill>
                  <a:srgbClr val="FDBB63"/>
                </a:solidFill>
              </a:rPr>
              <a:t> </a:t>
            </a:r>
            <a:r>
              <a:rPr lang="de-DE" dirty="0">
                <a:solidFill>
                  <a:srgbClr val="FDBB63"/>
                </a:solidFill>
              </a:rPr>
              <a:t>EDX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smtClean="0"/>
              <a:t>P. Gerhard, Microscopy of RFQ electrodes,  RFQ Workshop Heidelberg</a:t>
            </a:r>
            <a:endParaRPr lang="de-DE" dirty="0"/>
          </a:p>
        </p:txBody>
      </p:sp>
      <p:pic>
        <p:nvPicPr>
          <p:cNvPr id="1026" name="Picture 2" descr="Q:\Eigene Ordner Peter\HF\HSI-RFQ\Elektroden 2019\REM-EDX\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17775" r="18959" b="31357"/>
          <a:stretch/>
        </p:blipFill>
        <p:spPr bwMode="auto">
          <a:xfrm>
            <a:off x="0" y="1216856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Q:\Eigene Ordner Peter\HF\HSI-RFQ\Elektroden 2019\REM-EDX\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37" y="3909238"/>
            <a:ext cx="2880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igene Ordner Peter\HF\HSI-RFQ\Elektroden 2019\REM-EDX\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0" y="1216855"/>
            <a:ext cx="2880000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5873" r="9526" b="24649"/>
          <a:stretch/>
        </p:blipFill>
        <p:spPr bwMode="auto">
          <a:xfrm>
            <a:off x="3132037" y="1216855"/>
            <a:ext cx="2880000" cy="21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/>
          <p:cNvSpPr/>
          <p:nvPr/>
        </p:nvSpPr>
        <p:spPr>
          <a:xfrm flipV="1">
            <a:off x="4380044" y="1615904"/>
            <a:ext cx="649935" cy="485353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grpSp>
        <p:nvGrpSpPr>
          <p:cNvPr id="14" name="Gruppieren 13"/>
          <p:cNvGrpSpPr/>
          <p:nvPr/>
        </p:nvGrpSpPr>
        <p:grpSpPr>
          <a:xfrm flipV="1">
            <a:off x="3138504" y="2101257"/>
            <a:ext cx="2880000" cy="3976123"/>
            <a:chOff x="0" y="1216855"/>
            <a:chExt cx="2880000" cy="3976123"/>
          </a:xfrm>
        </p:grpSpPr>
        <p:sp>
          <p:nvSpPr>
            <p:cNvPr id="15" name="Rechteck 14"/>
            <p:cNvSpPr/>
            <p:nvPr/>
          </p:nvSpPr>
          <p:spPr>
            <a:xfrm>
              <a:off x="0" y="1216855"/>
              <a:ext cx="2880000" cy="216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16" name="Gerade Verbindung 15"/>
            <p:cNvCxnSpPr/>
            <p:nvPr/>
          </p:nvCxnSpPr>
          <p:spPr>
            <a:xfrm flipH="1" flipV="1">
              <a:off x="1" y="3376855"/>
              <a:ext cx="1241539" cy="1816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flipV="1">
              <a:off x="1891475" y="3376855"/>
              <a:ext cx="988525" cy="1816123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ieren 20"/>
          <p:cNvGrpSpPr/>
          <p:nvPr/>
        </p:nvGrpSpPr>
        <p:grpSpPr>
          <a:xfrm>
            <a:off x="5262650" y="1218807"/>
            <a:ext cx="3882029" cy="2160000"/>
            <a:chOff x="-1002029" y="1216855"/>
            <a:chExt cx="3882029" cy="2160000"/>
          </a:xfrm>
        </p:grpSpPr>
        <p:sp>
          <p:nvSpPr>
            <p:cNvPr id="22" name="Rechteck 21"/>
            <p:cNvSpPr/>
            <p:nvPr/>
          </p:nvSpPr>
          <p:spPr>
            <a:xfrm>
              <a:off x="0" y="1216855"/>
              <a:ext cx="2880000" cy="21600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23" name="Gerade Verbindung 22"/>
            <p:cNvCxnSpPr/>
            <p:nvPr/>
          </p:nvCxnSpPr>
          <p:spPr>
            <a:xfrm flipV="1">
              <a:off x="-1002029" y="1216855"/>
              <a:ext cx="1002029" cy="1600184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/>
          </p:nvCxnSpPr>
          <p:spPr>
            <a:xfrm>
              <a:off x="-1002029" y="3267350"/>
              <a:ext cx="1001351" cy="109505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hteck 26"/>
          <p:cNvSpPr/>
          <p:nvPr/>
        </p:nvSpPr>
        <p:spPr>
          <a:xfrm flipV="1">
            <a:off x="4659640" y="2818991"/>
            <a:ext cx="603010" cy="45031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238"/>
            <a:ext cx="2880000" cy="198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01" y="3909238"/>
            <a:ext cx="2880000" cy="197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hteck 31"/>
          <p:cNvSpPr/>
          <p:nvPr/>
        </p:nvSpPr>
        <p:spPr>
          <a:xfrm flipV="1">
            <a:off x="4702758" y="2851887"/>
            <a:ext cx="514905" cy="384517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33" name="Gerade Verbindung 32"/>
          <p:cNvCxnSpPr>
            <a:endCxn id="28" idx="0"/>
          </p:cNvCxnSpPr>
          <p:nvPr/>
        </p:nvCxnSpPr>
        <p:spPr>
          <a:xfrm>
            <a:off x="5217663" y="3236404"/>
            <a:ext cx="2486338" cy="672834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 flipV="1">
            <a:off x="4578504" y="1706644"/>
            <a:ext cx="154040" cy="202428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37" name="Gerade Verbindung 36"/>
          <p:cNvCxnSpPr>
            <a:endCxn id="26" idx="0"/>
          </p:cNvCxnSpPr>
          <p:nvPr/>
        </p:nvCxnSpPr>
        <p:spPr>
          <a:xfrm flipH="1">
            <a:off x="1440000" y="1909072"/>
            <a:ext cx="3132000" cy="2000166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1110422" y="5906371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EDX</a:t>
            </a:r>
          </a:p>
        </p:txBody>
      </p:sp>
      <p:sp>
        <p:nvSpPr>
          <p:cNvPr id="43" name="Rechteck 42"/>
          <p:cNvSpPr/>
          <p:nvPr/>
        </p:nvSpPr>
        <p:spPr>
          <a:xfrm>
            <a:off x="7374422" y="5906371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EDX</a:t>
            </a:r>
          </a:p>
        </p:txBody>
      </p:sp>
      <p:grpSp>
        <p:nvGrpSpPr>
          <p:cNvPr id="47" name="Gruppieren 46"/>
          <p:cNvGrpSpPr/>
          <p:nvPr/>
        </p:nvGrpSpPr>
        <p:grpSpPr>
          <a:xfrm>
            <a:off x="3132000" y="1216855"/>
            <a:ext cx="2880000" cy="2480831"/>
            <a:chOff x="3132000" y="1216855"/>
            <a:chExt cx="2880000" cy="2480831"/>
          </a:xfrm>
        </p:grpSpPr>
        <p:pic>
          <p:nvPicPr>
            <p:cNvPr id="48" name="Picture 15" descr="Q:\Eigene Ordner Peter\HF\HSI-RFQ\Elektroden 2019\013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00" y="1216855"/>
              <a:ext cx="288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feld 48"/>
            <p:cNvSpPr txBox="1"/>
            <p:nvPr/>
          </p:nvSpPr>
          <p:spPr>
            <a:xfrm>
              <a:off x="3782361" y="3420687"/>
              <a:ext cx="15792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S4: </a:t>
              </a:r>
              <a:r>
                <a:rPr lang="de-DE" sz="1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hteck 51"/>
          <p:cNvSpPr>
            <a:spLocks noChangeAspect="1"/>
          </p:cNvSpPr>
          <p:nvPr/>
        </p:nvSpPr>
        <p:spPr>
          <a:xfrm>
            <a:off x="1008000" y="1216481"/>
            <a:ext cx="7128000" cy="534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317238"/>
            <a:ext cx="6480000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37" y="1317238"/>
            <a:ext cx="6480000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1317238"/>
            <a:ext cx="6480000" cy="51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42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 animBg="1"/>
      <p:bldP spid="32" grpId="0" animBg="1"/>
      <p:bldP spid="36" grpId="0" animBg="1"/>
      <p:bldP spid="39" grpId="0"/>
      <p:bldP spid="43" grpId="0"/>
      <p:bldP spid="52" grpId="1" animBg="1"/>
      <p:bldP spid="52" grpId="2" animBg="1"/>
      <p:bldP spid="52" grpId="4" animBg="1"/>
      <p:bldP spid="52" grpId="5" animBg="1"/>
      <p:bldP spid="52" grpId="6" animBg="1"/>
      <p:bldP spid="52" grpId="7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>
              <a:solidFill>
                <a:srgbClr val="FDBB63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15.04.19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P. Gerhard, Microscopy of RFQ electrodes, </a:t>
            </a:r>
          </a:p>
          <a:p>
            <a:r>
              <a:rPr lang="en-US" smtClean="0"/>
              <a:t>RFQ Workshop Heidelberg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25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was </a:t>
            </a:r>
            <a:r>
              <a:rPr lang="de-DE" dirty="0" err="1" smtClean="0"/>
              <a:t>analysed</a:t>
            </a:r>
            <a:r>
              <a:rPr lang="de-DE" dirty="0" smtClean="0"/>
              <a:t>?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572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939" y="1552575"/>
            <a:ext cx="4572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04800" y="5029200"/>
            <a:ext cx="2150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Roughness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Peak-</a:t>
            </a:r>
            <a:r>
              <a:rPr lang="de-DE" dirty="0" err="1" smtClean="0"/>
              <a:t>to</a:t>
            </a:r>
            <a:r>
              <a:rPr lang="de-DE" dirty="0" smtClean="0"/>
              <a:t>-valley </a:t>
            </a:r>
            <a:r>
              <a:rPr lang="de-DE" dirty="0" err="1" smtClean="0"/>
              <a:t>height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621260" y="4800600"/>
                <a:ext cx="3432286" cy="8487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𝑅𝑎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pt-BR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pt-BR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pt-BR" i="1" smtClean="0">
                              <a:latin typeface="Cambria Math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−&lt;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&gt;</m:t>
                              </m:r>
                            </m:e>
                          </m:d>
                        </m:e>
                      </m:nary>
                      <m:r>
                        <a:rPr lang="de-DE" b="0" i="0" smtClean="0">
                          <a:latin typeface="Cambria Math"/>
                        </a:rPr>
                        <m:t>=0,50µ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m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260" y="4800600"/>
                <a:ext cx="3432286" cy="84875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743200" y="5856307"/>
                <a:ext cx="3357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Rmax</a:t>
                </a:r>
                <a:r>
                  <a:rPr lang="de-DE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𝑚𝑖𝑛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 smtClean="0"/>
                  <a:t> = 4,53 µm</a:t>
                </a:r>
                <a:endParaRPr lang="de-DE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5856307"/>
                <a:ext cx="3357458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452" t="-8333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304800" y="1067923"/>
            <a:ext cx="150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Test1-1 - 1200</a:t>
            </a:r>
            <a:endParaRPr lang="de-DE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2017/11/02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LINAC, S. Mickat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92" y="4264941"/>
            <a:ext cx="2019008" cy="235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05" y="3976941"/>
            <a:ext cx="4962975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pieren 12"/>
          <p:cNvGrpSpPr/>
          <p:nvPr/>
        </p:nvGrpSpPr>
        <p:grpSpPr>
          <a:xfrm>
            <a:off x="304800" y="4024265"/>
            <a:ext cx="2880000" cy="2490371"/>
            <a:chOff x="6264000" y="1216855"/>
            <a:chExt cx="2880000" cy="2490371"/>
          </a:xfrm>
        </p:grpSpPr>
        <p:sp>
          <p:nvSpPr>
            <p:cNvPr id="14" name="Textfeld 13"/>
            <p:cNvSpPr txBox="1"/>
            <p:nvPr/>
          </p:nvSpPr>
          <p:spPr>
            <a:xfrm>
              <a:off x="6809369" y="3430227"/>
              <a:ext cx="17892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S5: </a:t>
              </a:r>
              <a:r>
                <a:rPr lang="de-DE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not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Cu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plated</a:t>
              </a:r>
              <a:r>
                <a:rPr lang="de-DE" sz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DE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used</a:t>
              </a:r>
              <a:endParaRPr lang="de-DE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00" y="1216855"/>
              <a:ext cx="288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9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i-folienmaster_2019_4zu3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Präsentation4" id="{F395C2AE-BE17-204E-B78B-80960EBFEC08}" vid="{0D7BF73E-5158-474F-A29B-4B67545AFA3C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gsi-folienmaster_2019_4zu3</Template>
  <TotalTime>0</TotalTime>
  <Words>530</Words>
  <Application>Microsoft Office PowerPoint</Application>
  <PresentationFormat>Bildschirmpräsentation (4:3)</PresentationFormat>
  <Paragraphs>140</Paragraphs>
  <Slides>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gsi-folienmaster_2019_4zu3</vt:lpstr>
      <vt:lpstr>Optical and raster electron microscopy of  RFQ electrode surfaces of the GSI UNILAC high current injector RFQ  after various treatments</vt:lpstr>
      <vt:lpstr>Microscopy of RFQ electrode surfaces: The samples</vt:lpstr>
      <vt:lpstr>Microscopy of RFQ electrode surfaces: Milled, polished, Cu plated, and used</vt:lpstr>
      <vt:lpstr>Microscopy of RFQ electrode surfaces: Cu plated vs. not Cu plated, used</vt:lpstr>
      <vt:lpstr>Microscopy of RFQ electrode surfaces: Not Cu plated, used (details)</vt:lpstr>
      <vt:lpstr>Microscopy of RFQ electrode surfaces: SEM and EDX</vt:lpstr>
      <vt:lpstr>Thank you!</vt:lpstr>
      <vt:lpstr>How the data was analysed?</vt:lpstr>
    </vt:vector>
  </TitlesOfParts>
  <Company>GSI Helmholzzentrum für Schwerionenforschung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microscopy of electrode surfaces of the GSI UNILAC high current injector RFQ  after various treatments</dc:title>
  <dc:creator>Gerhard, Peter Dr.</dc:creator>
  <cp:lastModifiedBy>Gerhard, Peter Dr.</cp:lastModifiedBy>
  <cp:revision>122</cp:revision>
  <dcterms:created xsi:type="dcterms:W3CDTF">2019-04-04T13:47:54Z</dcterms:created>
  <dcterms:modified xsi:type="dcterms:W3CDTF">2019-04-10T14:13:32Z</dcterms:modified>
</cp:coreProperties>
</file>