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2"/>
  </p:notesMasterIdLst>
  <p:sldIdLst>
    <p:sldId id="286" r:id="rId2"/>
    <p:sldId id="364" r:id="rId3"/>
    <p:sldId id="365" r:id="rId4"/>
    <p:sldId id="366" r:id="rId5"/>
    <p:sldId id="337" r:id="rId6"/>
    <p:sldId id="329" r:id="rId7"/>
    <p:sldId id="302" r:id="rId8"/>
    <p:sldId id="356" r:id="rId9"/>
    <p:sldId id="360" r:id="rId10"/>
    <p:sldId id="372" r:id="rId11"/>
    <p:sldId id="392" r:id="rId12"/>
    <p:sldId id="371" r:id="rId13"/>
    <p:sldId id="377" r:id="rId14"/>
    <p:sldId id="387" r:id="rId15"/>
    <p:sldId id="373" r:id="rId16"/>
    <p:sldId id="376" r:id="rId17"/>
    <p:sldId id="378" r:id="rId18"/>
    <p:sldId id="379" r:id="rId19"/>
    <p:sldId id="388" r:id="rId20"/>
    <p:sldId id="389" r:id="rId21"/>
    <p:sldId id="390" r:id="rId22"/>
    <p:sldId id="391" r:id="rId23"/>
    <p:sldId id="380" r:id="rId24"/>
    <p:sldId id="382" r:id="rId25"/>
    <p:sldId id="381" r:id="rId26"/>
    <p:sldId id="383" r:id="rId27"/>
    <p:sldId id="384" r:id="rId28"/>
    <p:sldId id="385" r:id="rId29"/>
    <p:sldId id="386" r:id="rId30"/>
    <p:sldId id="333" r:id="rId31"/>
  </p:sldIdLst>
  <p:sldSz cx="12192000" cy="6858000"/>
  <p:notesSz cx="7099300" cy="10234613"/>
  <p:defaultTex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224">
          <p15:clr>
            <a:srgbClr val="A4A3A4"/>
          </p15:clr>
        </p15:guide>
        <p15:guide id="2" pos="223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99FFCC"/>
    <a:srgbClr val="1E1C11"/>
    <a:srgbClr val="8FAFD5"/>
    <a:srgbClr val="0066FF"/>
    <a:srgbClr val="FFFFFF"/>
    <a:srgbClr val="000000"/>
    <a:srgbClr val="44689E"/>
    <a:srgbClr val="4A7EBB"/>
    <a:srgbClr val="9537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Designformatvorlage 1 - Akz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Designformatvorlage 1 - Akz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185" autoAdjust="0"/>
    <p:restoredTop sz="89548" autoAdjust="0"/>
  </p:normalViewPr>
  <p:slideViewPr>
    <p:cSldViewPr>
      <p:cViewPr>
        <p:scale>
          <a:sx n="50" d="100"/>
          <a:sy n="50" d="100"/>
        </p:scale>
        <p:origin x="897" y="492"/>
      </p:cViewPr>
      <p:guideLst>
        <p:guide orient="horz" pos="2160"/>
        <p:guide pos="3840"/>
      </p:guideLst>
    </p:cSldViewPr>
  </p:slideViewPr>
  <p:notesTextViewPr>
    <p:cViewPr>
      <p:scale>
        <a:sx n="200" d="100"/>
        <a:sy n="200" d="100"/>
      </p:scale>
      <p:origin x="0" y="0"/>
    </p:cViewPr>
  </p:notesTextViewPr>
  <p:sorterViewPr>
    <p:cViewPr>
      <p:scale>
        <a:sx n="100" d="100"/>
        <a:sy n="100" d="100"/>
      </p:scale>
      <p:origin x="0" y="546"/>
    </p:cViewPr>
  </p:sorterViewPr>
  <p:notesViewPr>
    <p:cSldViewPr>
      <p:cViewPr varScale="1">
        <p:scale>
          <a:sx n="67" d="100"/>
          <a:sy n="67" d="100"/>
        </p:scale>
        <p:origin x="-2796" y="-114"/>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D:\_Projekte\150146%20-%20MYRRHA-RFQ\Justierung%20-%20Flatness\Elektroden%20Auswertung(MYRRHA).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D:\_Projekte\150146%20-%20MYRRHA-RFQ\Justierung%20-%20Flatness\Elektroden%20Auswertung(MYRRHA).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1" Type="http://schemas.openxmlformats.org/officeDocument/2006/relationships/oleObject" Target="file:///D:\_Projekte\150146%20-%20MYRRHA-RFQ\Justierung%20-%20Flatness\Flatness_mit_TK.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_Projekte\150146%20-%20MYRRHA-RFQ\Justierung%20-%20Flatness\Flatness_mit_TK.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de-DE" sz="2800"/>
              <a:t>vertical deviation [mm]</a:t>
            </a:r>
          </a:p>
        </c:rich>
      </c:tx>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Tabelle1!$A$62</c:f>
              <c:strCache>
                <c:ptCount val="1"/>
                <c:pt idx="0">
                  <c:v>xo</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val>
            <c:numRef>
              <c:f>Tabelle1!$A$63:$A$84</c:f>
              <c:numCache>
                <c:formatCode>General</c:formatCode>
                <c:ptCount val="22"/>
                <c:pt idx="0">
                  <c:v>7.9999999999999932E-3</c:v>
                </c:pt>
                <c:pt idx="1">
                  <c:v>-5.9999999999999984E-3</c:v>
                </c:pt>
                <c:pt idx="2">
                  <c:v>-8.0000000000000071E-3</c:v>
                </c:pt>
                <c:pt idx="3">
                  <c:v>-1.2000000000000004E-2</c:v>
                </c:pt>
                <c:pt idx="4">
                  <c:v>0</c:v>
                </c:pt>
                <c:pt idx="5">
                  <c:v>-1.3999999999999999E-2</c:v>
                </c:pt>
                <c:pt idx="6">
                  <c:v>-1.1000000000000003E-2</c:v>
                </c:pt>
                <c:pt idx="7">
                  <c:v>-5.9999999999999984E-3</c:v>
                </c:pt>
                <c:pt idx="8">
                  <c:v>-1.1000000000000003E-2</c:v>
                </c:pt>
                <c:pt idx="9">
                  <c:v>-1.0000000000000002E-2</c:v>
                </c:pt>
                <c:pt idx="10">
                  <c:v>-1.6E-2</c:v>
                </c:pt>
                <c:pt idx="11">
                  <c:v>1.0999999999999999E-2</c:v>
                </c:pt>
                <c:pt idx="12">
                  <c:v>3.4999999999999996E-2</c:v>
                </c:pt>
                <c:pt idx="13">
                  <c:v>1.0999999999999999E-2</c:v>
                </c:pt>
                <c:pt idx="14">
                  <c:v>-1.2999999999999998E-2</c:v>
                </c:pt>
                <c:pt idx="15">
                  <c:v>-2.4E-2</c:v>
                </c:pt>
                <c:pt idx="16">
                  <c:v>-2.6000000000000002E-2</c:v>
                </c:pt>
                <c:pt idx="17">
                  <c:v>3.0000000000000027E-3</c:v>
                </c:pt>
                <c:pt idx="18">
                  <c:v>3.3000000000000002E-2</c:v>
                </c:pt>
                <c:pt idx="19">
                  <c:v>1.1999999999999997E-2</c:v>
                </c:pt>
                <c:pt idx="20">
                  <c:v>2.5000000000000001E-2</c:v>
                </c:pt>
                <c:pt idx="21">
                  <c:v>-2.0000000000000018E-3</c:v>
                </c:pt>
              </c:numCache>
            </c:numRef>
          </c:val>
          <c:smooth val="0"/>
        </c:ser>
        <c:ser>
          <c:idx val="1"/>
          <c:order val="1"/>
          <c:tx>
            <c:strRef>
              <c:f>Tabelle1!$B$62</c:f>
              <c:strCache>
                <c:ptCount val="1"/>
                <c:pt idx="0">
                  <c:v>yo</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val>
            <c:numRef>
              <c:f>Tabelle1!$B$63:$B$84</c:f>
              <c:numCache>
                <c:formatCode>General</c:formatCode>
                <c:ptCount val="22"/>
                <c:pt idx="0">
                  <c:v>-1.4999999999999999E-2</c:v>
                </c:pt>
                <c:pt idx="1">
                  <c:v>8.0000000000000002E-3</c:v>
                </c:pt>
                <c:pt idx="2">
                  <c:v>-4.0000000000000001E-3</c:v>
                </c:pt>
                <c:pt idx="3">
                  <c:v>-5.9999999999999984E-3</c:v>
                </c:pt>
                <c:pt idx="4">
                  <c:v>-1.4000000000000005E-2</c:v>
                </c:pt>
                <c:pt idx="5">
                  <c:v>-4.0000000000000001E-3</c:v>
                </c:pt>
                <c:pt idx="6">
                  <c:v>-1.2000000000000004E-2</c:v>
                </c:pt>
                <c:pt idx="7">
                  <c:v>-0.03</c:v>
                </c:pt>
                <c:pt idx="8">
                  <c:v>-1.9999999999999997E-2</c:v>
                </c:pt>
                <c:pt idx="9">
                  <c:v>-2.1000000000000005E-2</c:v>
                </c:pt>
                <c:pt idx="10">
                  <c:v>-6.9999999999999993E-3</c:v>
                </c:pt>
                <c:pt idx="11">
                  <c:v>-1.0000000000000002E-2</c:v>
                </c:pt>
                <c:pt idx="12">
                  <c:v>-1.6000000000000007E-2</c:v>
                </c:pt>
                <c:pt idx="13">
                  <c:v>-2.1999999999999999E-2</c:v>
                </c:pt>
                <c:pt idx="14">
                  <c:v>-4.0000000000000001E-3</c:v>
                </c:pt>
                <c:pt idx="15">
                  <c:v>0</c:v>
                </c:pt>
                <c:pt idx="16">
                  <c:v>8.9999999999999976E-3</c:v>
                </c:pt>
                <c:pt idx="17">
                  <c:v>1.0000000000000009E-3</c:v>
                </c:pt>
                <c:pt idx="18">
                  <c:v>1.0999999999999999E-2</c:v>
                </c:pt>
                <c:pt idx="19">
                  <c:v>2.8000000000000001E-2</c:v>
                </c:pt>
                <c:pt idx="20">
                  <c:v>8.0000000000000002E-3</c:v>
                </c:pt>
                <c:pt idx="21">
                  <c:v>2.8000000000000001E-2</c:v>
                </c:pt>
              </c:numCache>
            </c:numRef>
          </c:val>
          <c:smooth val="0"/>
        </c:ser>
        <c:ser>
          <c:idx val="2"/>
          <c:order val="2"/>
          <c:tx>
            <c:strRef>
              <c:f>Tabelle1!$C$62</c:f>
              <c:strCache>
                <c:ptCount val="1"/>
                <c:pt idx="0">
                  <c:v>xu</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val>
            <c:numRef>
              <c:f>Tabelle1!$C$63:$C$84</c:f>
              <c:numCache>
                <c:formatCode>General</c:formatCode>
                <c:ptCount val="22"/>
                <c:pt idx="0">
                  <c:v>-6.9999999999999993E-3</c:v>
                </c:pt>
                <c:pt idx="1">
                  <c:v>2.0999999999999998E-2</c:v>
                </c:pt>
                <c:pt idx="2">
                  <c:v>-1.2000000000000004E-2</c:v>
                </c:pt>
                <c:pt idx="3">
                  <c:v>-1.7999999999999995E-2</c:v>
                </c:pt>
                <c:pt idx="4">
                  <c:v>-1.0000000000000002E-2</c:v>
                </c:pt>
                <c:pt idx="5">
                  <c:v>2.9999999999999957E-3</c:v>
                </c:pt>
                <c:pt idx="6">
                  <c:v>-1.0000000000000009E-3</c:v>
                </c:pt>
                <c:pt idx="7">
                  <c:v>2.0000000000000018E-3</c:v>
                </c:pt>
                <c:pt idx="8">
                  <c:v>-2.9999999999999957E-3</c:v>
                </c:pt>
                <c:pt idx="9">
                  <c:v>-1.4999999999999993E-2</c:v>
                </c:pt>
                <c:pt idx="10">
                  <c:v>-1.7999999999999995E-2</c:v>
                </c:pt>
                <c:pt idx="11">
                  <c:v>2.9999999999999992E-3</c:v>
                </c:pt>
                <c:pt idx="12">
                  <c:v>3.1E-2</c:v>
                </c:pt>
                <c:pt idx="13">
                  <c:v>-1.9999999999999997E-2</c:v>
                </c:pt>
                <c:pt idx="14">
                  <c:v>1.0000000000000009E-3</c:v>
                </c:pt>
                <c:pt idx="15">
                  <c:v>-7.0000000000000027E-3</c:v>
                </c:pt>
                <c:pt idx="16">
                  <c:v>5.000000000000001E-3</c:v>
                </c:pt>
                <c:pt idx="17">
                  <c:v>1.2E-2</c:v>
                </c:pt>
                <c:pt idx="18">
                  <c:v>2.1000000000000001E-2</c:v>
                </c:pt>
                <c:pt idx="19">
                  <c:v>4.5999999999999999E-2</c:v>
                </c:pt>
                <c:pt idx="20">
                  <c:v>3.4000000000000002E-2</c:v>
                </c:pt>
                <c:pt idx="21">
                  <c:v>3.3000000000000002E-2</c:v>
                </c:pt>
              </c:numCache>
            </c:numRef>
          </c:val>
          <c:smooth val="0"/>
        </c:ser>
        <c:ser>
          <c:idx val="3"/>
          <c:order val="3"/>
          <c:tx>
            <c:strRef>
              <c:f>Tabelle1!$D$62</c:f>
              <c:strCache>
                <c:ptCount val="1"/>
                <c:pt idx="0">
                  <c:v>yu</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val>
            <c:numRef>
              <c:f>Tabelle1!$D$63:$D$84</c:f>
              <c:numCache>
                <c:formatCode>General</c:formatCode>
                <c:ptCount val="22"/>
                <c:pt idx="0">
                  <c:v>4.9999999999999975E-3</c:v>
                </c:pt>
                <c:pt idx="1">
                  <c:v>1.7000000000000001E-2</c:v>
                </c:pt>
                <c:pt idx="2">
                  <c:v>-4.0000000000000036E-3</c:v>
                </c:pt>
                <c:pt idx="3">
                  <c:v>0</c:v>
                </c:pt>
                <c:pt idx="4">
                  <c:v>8.0000000000000002E-3</c:v>
                </c:pt>
                <c:pt idx="5">
                  <c:v>3.9999999999999966E-3</c:v>
                </c:pt>
                <c:pt idx="6">
                  <c:v>-1.9999999999999983E-3</c:v>
                </c:pt>
                <c:pt idx="7">
                  <c:v>-5.9999999999999984E-3</c:v>
                </c:pt>
                <c:pt idx="8">
                  <c:v>-1.4999999999999999E-2</c:v>
                </c:pt>
                <c:pt idx="9">
                  <c:v>-5.0000000000000044E-3</c:v>
                </c:pt>
                <c:pt idx="10">
                  <c:v>-1.6000000000000007E-2</c:v>
                </c:pt>
                <c:pt idx="11">
                  <c:v>-2.9999999999999957E-3</c:v>
                </c:pt>
                <c:pt idx="12">
                  <c:v>4.9999999999999975E-3</c:v>
                </c:pt>
                <c:pt idx="13">
                  <c:v>0</c:v>
                </c:pt>
                <c:pt idx="14">
                  <c:v>6.0000000000000053E-3</c:v>
                </c:pt>
                <c:pt idx="15">
                  <c:v>1.7999999999999999E-2</c:v>
                </c:pt>
                <c:pt idx="16">
                  <c:v>2.9999999999999992E-3</c:v>
                </c:pt>
                <c:pt idx="17">
                  <c:v>7.9999999999999984E-3</c:v>
                </c:pt>
                <c:pt idx="18">
                  <c:v>1.7000000000000001E-2</c:v>
                </c:pt>
                <c:pt idx="19">
                  <c:v>-9.0000000000000011E-3</c:v>
                </c:pt>
                <c:pt idx="20">
                  <c:v>-7.0000000000000027E-3</c:v>
                </c:pt>
                <c:pt idx="21">
                  <c:v>1.0000000000000009E-3</c:v>
                </c:pt>
              </c:numCache>
            </c:numRef>
          </c:val>
          <c:smooth val="0"/>
        </c:ser>
        <c:dLbls>
          <c:showLegendKey val="0"/>
          <c:showVal val="0"/>
          <c:showCatName val="0"/>
          <c:showSerName val="0"/>
          <c:showPercent val="0"/>
          <c:showBubbleSize val="0"/>
        </c:dLbls>
        <c:marker val="1"/>
        <c:smooth val="0"/>
        <c:axId val="413772896"/>
        <c:axId val="413773680"/>
      </c:lineChart>
      <c:catAx>
        <c:axId val="413772896"/>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13773680"/>
        <c:crosses val="autoZero"/>
        <c:auto val="1"/>
        <c:lblAlgn val="ctr"/>
        <c:lblOffset val="100"/>
        <c:noMultiLvlLbl val="0"/>
      </c:catAx>
      <c:valAx>
        <c:axId val="413773680"/>
        <c:scaling>
          <c:orientation val="minMax"/>
          <c:max val="8.0000000000000016E-2"/>
          <c:min val="-8.0000000000000016E-2"/>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13772896"/>
        <c:crosses val="autoZero"/>
        <c:crossBetween val="between"/>
        <c:majorUnit val="1.0000000000000002E-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de-DE" sz="2800"/>
              <a:t>horizontal deviation [mm]</a:t>
            </a:r>
          </a:p>
        </c:rich>
      </c:tx>
      <c:layout>
        <c:manualLayout>
          <c:xMode val="edge"/>
          <c:yMode val="edge"/>
          <c:x val="0.27239275385048822"/>
          <c:y val="0"/>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1708027019377149E-2"/>
          <c:y val="0.14108515892466278"/>
          <c:w val="0.93493336954276662"/>
          <c:h val="0.7148871438459955"/>
        </c:manualLayout>
      </c:layout>
      <c:lineChart>
        <c:grouping val="standard"/>
        <c:varyColors val="0"/>
        <c:ser>
          <c:idx val="0"/>
          <c:order val="0"/>
          <c:tx>
            <c:strRef>
              <c:f>Tabelle1!$F$62</c:f>
              <c:strCache>
                <c:ptCount val="1"/>
                <c:pt idx="0">
                  <c:v>xo</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val>
            <c:numRef>
              <c:f>Tabelle1!$F$63:$F$82</c:f>
              <c:numCache>
                <c:formatCode>General</c:formatCode>
                <c:ptCount val="20"/>
                <c:pt idx="0">
                  <c:v>-5.9999999999999984E-3</c:v>
                </c:pt>
                <c:pt idx="1">
                  <c:v>-4.9999999999999975E-3</c:v>
                </c:pt>
                <c:pt idx="2">
                  <c:v>1.0000000000000002E-2</c:v>
                </c:pt>
                <c:pt idx="3">
                  <c:v>3.9999999999999966E-3</c:v>
                </c:pt>
                <c:pt idx="4">
                  <c:v>2.0999999999999998E-2</c:v>
                </c:pt>
                <c:pt idx="5">
                  <c:v>-1.7999999999999988E-2</c:v>
                </c:pt>
                <c:pt idx="6">
                  <c:v>-2.3E-2</c:v>
                </c:pt>
                <c:pt idx="7">
                  <c:v>4.0000000000000001E-3</c:v>
                </c:pt>
                <c:pt idx="8">
                  <c:v>2.3E-2</c:v>
                </c:pt>
                <c:pt idx="9">
                  <c:v>8.0000000000000002E-3</c:v>
                </c:pt>
                <c:pt idx="10">
                  <c:v>2.1999999999999999E-2</c:v>
                </c:pt>
                <c:pt idx="11">
                  <c:v>-1.1999999999999999E-2</c:v>
                </c:pt>
                <c:pt idx="12">
                  <c:v>-1.0000000000000009E-3</c:v>
                </c:pt>
                <c:pt idx="13">
                  <c:v>-1.4999999999999999E-2</c:v>
                </c:pt>
                <c:pt idx="14">
                  <c:v>-1.2999999999999998E-2</c:v>
                </c:pt>
                <c:pt idx="15">
                  <c:v>-1.1999999999999997E-2</c:v>
                </c:pt>
                <c:pt idx="16">
                  <c:v>-2.0000000000000018E-3</c:v>
                </c:pt>
                <c:pt idx="17">
                  <c:v>-6.9999999999999923E-3</c:v>
                </c:pt>
                <c:pt idx="18">
                  <c:v>-2.1000000000000005E-2</c:v>
                </c:pt>
                <c:pt idx="19">
                  <c:v>-1.7000000000000001E-2</c:v>
                </c:pt>
              </c:numCache>
            </c:numRef>
          </c:val>
          <c:smooth val="0"/>
        </c:ser>
        <c:ser>
          <c:idx val="1"/>
          <c:order val="1"/>
          <c:tx>
            <c:strRef>
              <c:f>Tabelle1!$G$62</c:f>
              <c:strCache>
                <c:ptCount val="1"/>
                <c:pt idx="0">
                  <c:v>yo</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val>
            <c:numRef>
              <c:f>Tabelle1!$G$63:$G$82</c:f>
              <c:numCache>
                <c:formatCode>General</c:formatCode>
                <c:ptCount val="20"/>
                <c:pt idx="0">
                  <c:v>1.0999999999999999E-2</c:v>
                </c:pt>
                <c:pt idx="1">
                  <c:v>1.0000000000000009E-3</c:v>
                </c:pt>
                <c:pt idx="2">
                  <c:v>1.9999999999999992E-3</c:v>
                </c:pt>
                <c:pt idx="3">
                  <c:v>-1.7000000000000001E-2</c:v>
                </c:pt>
                <c:pt idx="4">
                  <c:v>-4.0000000000000001E-3</c:v>
                </c:pt>
                <c:pt idx="5">
                  <c:v>-1.9999999999999983E-3</c:v>
                </c:pt>
                <c:pt idx="6">
                  <c:v>-1.0000000000000009E-3</c:v>
                </c:pt>
                <c:pt idx="7">
                  <c:v>6.0000000000000053E-3</c:v>
                </c:pt>
                <c:pt idx="8">
                  <c:v>-2.7000000000000003E-2</c:v>
                </c:pt>
                <c:pt idx="9">
                  <c:v>8.0000000000000002E-3</c:v>
                </c:pt>
                <c:pt idx="10">
                  <c:v>4.1000000000000002E-2</c:v>
                </c:pt>
                <c:pt idx="11">
                  <c:v>5.9999999999999984E-3</c:v>
                </c:pt>
                <c:pt idx="12">
                  <c:v>2.5000000000000001E-2</c:v>
                </c:pt>
                <c:pt idx="13">
                  <c:v>-1.8000000000000002E-2</c:v>
                </c:pt>
                <c:pt idx="14">
                  <c:v>-1.1999999999999997E-2</c:v>
                </c:pt>
                <c:pt idx="15">
                  <c:v>-1.9999999999999997E-2</c:v>
                </c:pt>
                <c:pt idx="16">
                  <c:v>1.0000000000000009E-3</c:v>
                </c:pt>
                <c:pt idx="17">
                  <c:v>-5.9999999999999984E-3</c:v>
                </c:pt>
                <c:pt idx="18">
                  <c:v>-1.4000000000000002E-2</c:v>
                </c:pt>
                <c:pt idx="19">
                  <c:v>-5.000000000000001E-3</c:v>
                </c:pt>
              </c:numCache>
            </c:numRef>
          </c:val>
          <c:smooth val="0"/>
        </c:ser>
        <c:ser>
          <c:idx val="2"/>
          <c:order val="2"/>
          <c:tx>
            <c:strRef>
              <c:f>Tabelle1!$H$62</c:f>
              <c:strCache>
                <c:ptCount val="1"/>
                <c:pt idx="0">
                  <c:v>xu</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val>
            <c:numRef>
              <c:f>Tabelle1!$H$63:$H$82</c:f>
              <c:numCache>
                <c:formatCode>General</c:formatCode>
                <c:ptCount val="20"/>
                <c:pt idx="0">
                  <c:v>4.9999999999999975E-3</c:v>
                </c:pt>
                <c:pt idx="1">
                  <c:v>2.0999999999999998E-2</c:v>
                </c:pt>
                <c:pt idx="2">
                  <c:v>9.0000000000000011E-3</c:v>
                </c:pt>
                <c:pt idx="3">
                  <c:v>1.6E-2</c:v>
                </c:pt>
                <c:pt idx="4">
                  <c:v>2.0000000000000004E-2</c:v>
                </c:pt>
                <c:pt idx="5">
                  <c:v>1.7000000000000001E-2</c:v>
                </c:pt>
                <c:pt idx="6">
                  <c:v>-6.9999999999999993E-3</c:v>
                </c:pt>
                <c:pt idx="7">
                  <c:v>0</c:v>
                </c:pt>
                <c:pt idx="8">
                  <c:v>0</c:v>
                </c:pt>
                <c:pt idx="9">
                  <c:v>-1.0000000000000009E-3</c:v>
                </c:pt>
                <c:pt idx="10">
                  <c:v>1.2000000000000004E-2</c:v>
                </c:pt>
                <c:pt idx="11">
                  <c:v>-1.0000000000000009E-3</c:v>
                </c:pt>
                <c:pt idx="12">
                  <c:v>4.0000000000000036E-3</c:v>
                </c:pt>
                <c:pt idx="13">
                  <c:v>1.3999999999999999E-2</c:v>
                </c:pt>
                <c:pt idx="14">
                  <c:v>5.000000000000001E-3</c:v>
                </c:pt>
                <c:pt idx="15">
                  <c:v>-2.7E-2</c:v>
                </c:pt>
                <c:pt idx="16">
                  <c:v>-3.6000000000000004E-2</c:v>
                </c:pt>
                <c:pt idx="17">
                  <c:v>-3.3000000000000002E-2</c:v>
                </c:pt>
                <c:pt idx="18">
                  <c:v>1.2E-2</c:v>
                </c:pt>
                <c:pt idx="19">
                  <c:v>2.7E-2</c:v>
                </c:pt>
              </c:numCache>
            </c:numRef>
          </c:val>
          <c:smooth val="0"/>
        </c:ser>
        <c:ser>
          <c:idx val="3"/>
          <c:order val="3"/>
          <c:tx>
            <c:strRef>
              <c:f>Tabelle1!$I$62</c:f>
              <c:strCache>
                <c:ptCount val="1"/>
                <c:pt idx="0">
                  <c:v>yu</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val>
            <c:numRef>
              <c:f>Tabelle1!$I$63:$I$82</c:f>
              <c:numCache>
                <c:formatCode>General</c:formatCode>
                <c:ptCount val="20"/>
                <c:pt idx="0">
                  <c:v>-4.9999999999999975E-3</c:v>
                </c:pt>
                <c:pt idx="1">
                  <c:v>8.0000000000000002E-3</c:v>
                </c:pt>
                <c:pt idx="2">
                  <c:v>-4.9999999999999975E-3</c:v>
                </c:pt>
                <c:pt idx="3">
                  <c:v>8.9999999999999941E-3</c:v>
                </c:pt>
                <c:pt idx="4">
                  <c:v>-2.9999999999999957E-3</c:v>
                </c:pt>
                <c:pt idx="5">
                  <c:v>-6.0000000000000053E-3</c:v>
                </c:pt>
                <c:pt idx="6">
                  <c:v>5.9999999999999984E-3</c:v>
                </c:pt>
                <c:pt idx="7">
                  <c:v>-1E-3</c:v>
                </c:pt>
                <c:pt idx="8">
                  <c:v>2.0000000000000018E-3</c:v>
                </c:pt>
                <c:pt idx="9">
                  <c:v>-1.9999999999999983E-3</c:v>
                </c:pt>
                <c:pt idx="10">
                  <c:v>1.7000000000000001E-2</c:v>
                </c:pt>
                <c:pt idx="11">
                  <c:v>1.0000000000000002E-2</c:v>
                </c:pt>
                <c:pt idx="12">
                  <c:v>3.0000000000000001E-3</c:v>
                </c:pt>
                <c:pt idx="13">
                  <c:v>-2.6000000000000002E-2</c:v>
                </c:pt>
                <c:pt idx="14">
                  <c:v>5.000000000000001E-3</c:v>
                </c:pt>
                <c:pt idx="15">
                  <c:v>9.0000000000000045E-3</c:v>
                </c:pt>
                <c:pt idx="16">
                  <c:v>-3.9999999999999966E-3</c:v>
                </c:pt>
                <c:pt idx="17">
                  <c:v>2.0000000000000018E-3</c:v>
                </c:pt>
                <c:pt idx="18">
                  <c:v>6.0000000000000019E-3</c:v>
                </c:pt>
                <c:pt idx="19">
                  <c:v>-9.0000000000000011E-3</c:v>
                </c:pt>
              </c:numCache>
            </c:numRef>
          </c:val>
          <c:smooth val="0"/>
        </c:ser>
        <c:dLbls>
          <c:showLegendKey val="0"/>
          <c:showVal val="0"/>
          <c:showCatName val="0"/>
          <c:showSerName val="0"/>
          <c:showPercent val="0"/>
          <c:showBubbleSize val="0"/>
        </c:dLbls>
        <c:marker val="1"/>
        <c:smooth val="0"/>
        <c:axId val="413778776"/>
        <c:axId val="413774464"/>
      </c:lineChart>
      <c:catAx>
        <c:axId val="413778776"/>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13774464"/>
        <c:crosses val="autoZero"/>
        <c:auto val="1"/>
        <c:lblAlgn val="ctr"/>
        <c:lblOffset val="100"/>
        <c:noMultiLvlLbl val="0"/>
      </c:catAx>
      <c:valAx>
        <c:axId val="413774464"/>
        <c:scaling>
          <c:orientation val="minMax"/>
          <c:max val="8.0000000000000016E-2"/>
          <c:min val="-8.0000000000000016E-2"/>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13778776"/>
        <c:crosses val="autoZero"/>
        <c:crossBetween val="between"/>
        <c:majorUnit val="1.0000000000000002E-2"/>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dirty="0" err="1" smtClean="0"/>
              <a:t>Flatness</a:t>
            </a:r>
            <a:endParaRPr lang="de-DE" dirty="0"/>
          </a:p>
        </c:rich>
      </c:tx>
      <c:layout/>
      <c:overlay val="0"/>
      <c:spPr>
        <a:noFill/>
        <a:ln w="25400">
          <a:noFill/>
        </a:ln>
      </c:spPr>
    </c:title>
    <c:autoTitleDeleted val="0"/>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val>
            <c:numRef>
              <c:f>Tabelle1!$J$4:$J$42</c:f>
              <c:numCache>
                <c:formatCode>0.00%</c:formatCode>
                <c:ptCount val="39"/>
                <c:pt idx="0">
                  <c:v>1.0096620704606594</c:v>
                </c:pt>
                <c:pt idx="1">
                  <c:v>0.98532928821576393</c:v>
                </c:pt>
                <c:pt idx="2">
                  <c:v>0.97073101025374731</c:v>
                </c:pt>
                <c:pt idx="3">
                  <c:v>0.97659650779997365</c:v>
                </c:pt>
                <c:pt idx="4">
                  <c:v>0.97073101025374731</c:v>
                </c:pt>
                <c:pt idx="5">
                  <c:v>0.99971441830320074</c:v>
                </c:pt>
                <c:pt idx="6">
                  <c:v>1.0025666763627963</c:v>
                </c:pt>
                <c:pt idx="7">
                  <c:v>1.0167079484791426</c:v>
                </c:pt>
                <c:pt idx="8">
                  <c:v>1.0153026845752691</c:v>
                </c:pt>
                <c:pt idx="9">
                  <c:v>0.99971441830320074</c:v>
                </c:pt>
                <c:pt idx="10">
                  <c:v>1.0054108428608426</c:v>
                </c:pt>
                <c:pt idx="11">
                  <c:v>1.0054108428608426</c:v>
                </c:pt>
                <c:pt idx="12">
                  <c:v>1.0025666763627963</c:v>
                </c:pt>
                <c:pt idx="13">
                  <c:v>0.98822306621815958</c:v>
                </c:pt>
                <c:pt idx="14">
                  <c:v>0.98387920753559244</c:v>
                </c:pt>
                <c:pt idx="15">
                  <c:v>0.97951608533854151</c:v>
                </c:pt>
                <c:pt idx="16">
                  <c:v>0.97073101025374731</c:v>
                </c:pt>
                <c:pt idx="17">
                  <c:v>0.97366817584744858</c:v>
                </c:pt>
                <c:pt idx="18">
                  <c:v>0.97366817584744858</c:v>
                </c:pt>
                <c:pt idx="19">
                  <c:v>0.98242698651143878</c:v>
                </c:pt>
                <c:pt idx="20">
                  <c:v>0.98822306621815958</c:v>
                </c:pt>
                <c:pt idx="21">
                  <c:v>1.0011415630959617</c:v>
                </c:pt>
                <c:pt idx="22">
                  <c:v>0.99828523327172813</c:v>
                </c:pt>
                <c:pt idx="23">
                  <c:v>1.0195126653895346</c:v>
                </c:pt>
                <c:pt idx="24">
                  <c:v>1.0292689897462528</c:v>
                </c:pt>
                <c:pt idx="25">
                  <c:v>1.0237053328348098</c:v>
                </c:pt>
                <c:pt idx="26">
                  <c:v>1.0264909307263432</c:v>
                </c:pt>
                <c:pt idx="27">
                  <c:v>1.0264909307263432</c:v>
                </c:pt>
                <c:pt idx="28">
                  <c:v>1.0209121343605392</c:v>
                </c:pt>
                <c:pt idx="29">
                  <c:v>1.0138954729708729</c:v>
                </c:pt>
                <c:pt idx="30">
                  <c:v>1.0167079484791426</c:v>
                </c:pt>
                <c:pt idx="31">
                  <c:v>1.0039897667542392</c:v>
                </c:pt>
                <c:pt idx="32">
                  <c:v>0.99254791430416367</c:v>
                </c:pt>
                <c:pt idx="33">
                  <c:v>0.99254791430416367</c:v>
                </c:pt>
                <c:pt idx="34">
                  <c:v>0.98532928821576393</c:v>
                </c:pt>
                <c:pt idx="35">
                  <c:v>0.98822306621815958</c:v>
                </c:pt>
                <c:pt idx="36">
                  <c:v>0.97513344104906241</c:v>
                </c:pt>
                <c:pt idx="37">
                  <c:v>0.98242698651143878</c:v>
                </c:pt>
                <c:pt idx="38">
                  <c:v>1.0278808987710362</c:v>
                </c:pt>
              </c:numCache>
            </c:numRef>
          </c:val>
          <c:smooth val="0"/>
        </c:ser>
        <c:dLbls>
          <c:showLegendKey val="0"/>
          <c:showVal val="0"/>
          <c:showCatName val="0"/>
          <c:showSerName val="0"/>
          <c:showPercent val="0"/>
          <c:showBubbleSize val="0"/>
        </c:dLbls>
        <c:marker val="1"/>
        <c:smooth val="0"/>
        <c:axId val="413775248"/>
        <c:axId val="413777208"/>
      </c:lineChart>
      <c:catAx>
        <c:axId val="413775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3777208"/>
        <c:crosses val="autoZero"/>
        <c:auto val="1"/>
        <c:lblAlgn val="ctr"/>
        <c:lblOffset val="100"/>
        <c:noMultiLvlLbl val="0"/>
      </c:catAx>
      <c:valAx>
        <c:axId val="413777208"/>
        <c:scaling>
          <c:orientation val="minMax"/>
          <c:min val="0.70000000000000007"/>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3775248"/>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dirty="0" smtClean="0"/>
              <a:t>Plunger Performance</a:t>
            </a:r>
            <a:endParaRPr lang="de-DE" dirty="0"/>
          </a:p>
        </c:rich>
      </c:tx>
      <c:layout/>
      <c:overlay val="0"/>
      <c:spPr>
        <a:noFill/>
        <a:ln>
          <a:noFill/>
        </a:ln>
        <a:effectLst/>
      </c:spPr>
    </c:title>
    <c:autoTitleDeleted val="0"/>
    <c:plotArea>
      <c:layout/>
      <c:scatterChart>
        <c:scatterStyle val="smooth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Tabelle2!$A$1:$A$4</c:f>
              <c:numCache>
                <c:formatCode>General</c:formatCode>
                <c:ptCount val="4"/>
                <c:pt idx="0">
                  <c:v>935</c:v>
                </c:pt>
                <c:pt idx="1">
                  <c:v>614</c:v>
                </c:pt>
                <c:pt idx="2">
                  <c:v>309</c:v>
                </c:pt>
                <c:pt idx="3">
                  <c:v>49</c:v>
                </c:pt>
              </c:numCache>
            </c:numRef>
          </c:xVal>
          <c:yVal>
            <c:numRef>
              <c:f>Tabelle2!$B$1:$B$4</c:f>
              <c:numCache>
                <c:formatCode>General</c:formatCode>
                <c:ptCount val="4"/>
                <c:pt idx="0">
                  <c:v>176.02250000000001</c:v>
                </c:pt>
                <c:pt idx="1">
                  <c:v>176.1</c:v>
                </c:pt>
                <c:pt idx="2">
                  <c:v>176.22499999999999</c:v>
                </c:pt>
                <c:pt idx="3">
                  <c:v>176.31375</c:v>
                </c:pt>
              </c:numCache>
            </c:numRef>
          </c:yVal>
          <c:smooth val="1"/>
        </c:ser>
        <c:dLbls>
          <c:showLegendKey val="0"/>
          <c:showVal val="0"/>
          <c:showCatName val="0"/>
          <c:showSerName val="0"/>
          <c:showPercent val="0"/>
          <c:showBubbleSize val="0"/>
        </c:dLbls>
        <c:axId val="413776816"/>
        <c:axId val="413771720"/>
      </c:scatterChart>
      <c:valAx>
        <c:axId val="4137768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900" b="0" i="0" u="none" strike="noStrike" baseline="0">
                <a:solidFill>
                  <a:srgbClr val="333333"/>
                </a:solidFill>
                <a:latin typeface="Calibri"/>
                <a:ea typeface="Calibri"/>
                <a:cs typeface="Calibri"/>
              </a:defRPr>
            </a:pPr>
            <a:endParaRPr lang="en-US"/>
          </a:p>
        </c:txPr>
        <c:crossAx val="413771720"/>
        <c:crosses val="autoZero"/>
        <c:crossBetween val="midCat"/>
      </c:valAx>
      <c:valAx>
        <c:axId val="4137717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3776816"/>
        <c:crosses val="autoZero"/>
        <c:crossBetween val="midCat"/>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0.05433</cdr:x>
      <cdr:y>0.35714</cdr:y>
    </cdr:from>
    <cdr:to>
      <cdr:x>0.98855</cdr:x>
      <cdr:y>0.80952</cdr:y>
    </cdr:to>
    <cdr:sp macro="" textlink="">
      <cdr:nvSpPr>
        <cdr:cNvPr id="2" name="Rechteck 1"/>
        <cdr:cNvSpPr/>
      </cdr:nvSpPr>
      <cdr:spPr>
        <a:xfrm xmlns:a="http://schemas.openxmlformats.org/drawingml/2006/main">
          <a:off x="455877" y="1080120"/>
          <a:ext cx="7838931" cy="1368152"/>
        </a:xfrm>
        <a:prstGeom xmlns:a="http://schemas.openxmlformats.org/drawingml/2006/main" prst="rect">
          <a:avLst/>
        </a:prstGeom>
        <a:solidFill xmlns:a="http://schemas.openxmlformats.org/drawingml/2006/main">
          <a:srgbClr val="70AD47">
            <a:alpha val="23137"/>
          </a:srgbClr>
        </a:solidFill>
        <a:ln xmlns:a="http://schemas.openxmlformats.org/drawingml/2006/main">
          <a:noFill/>
        </a:ln>
      </cdr:spPr>
      <cdr:style>
        <a:lnRef xmlns:a="http://schemas.openxmlformats.org/drawingml/2006/main" idx="2">
          <a:schemeClr val="accent6">
            <a:shade val="50000"/>
          </a:schemeClr>
        </a:lnRef>
        <a:fillRef xmlns:a="http://schemas.openxmlformats.org/drawingml/2006/main" idx="1">
          <a:schemeClr val="accent6"/>
        </a:fillRef>
        <a:effectRef xmlns:a="http://schemas.openxmlformats.org/drawingml/2006/main" idx="0">
          <a:schemeClr val="accent6"/>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de-DE"/>
        </a:p>
      </cdr:txBody>
    </cdr:sp>
  </cdr:relSizeAnchor>
  <cdr:relSizeAnchor xmlns:cdr="http://schemas.openxmlformats.org/drawingml/2006/chartDrawing">
    <cdr:from>
      <cdr:x>0.05463</cdr:x>
      <cdr:y>0.21429</cdr:y>
    </cdr:from>
    <cdr:to>
      <cdr:x>0.98855</cdr:x>
      <cdr:y>0.35714</cdr:y>
    </cdr:to>
    <cdr:sp macro="" textlink="">
      <cdr:nvSpPr>
        <cdr:cNvPr id="6" name="Rechteck 5"/>
        <cdr:cNvSpPr/>
      </cdr:nvSpPr>
      <cdr:spPr>
        <a:xfrm xmlns:a="http://schemas.openxmlformats.org/drawingml/2006/main">
          <a:off x="458394" y="648072"/>
          <a:ext cx="7836414" cy="432047"/>
        </a:xfrm>
        <a:prstGeom xmlns:a="http://schemas.openxmlformats.org/drawingml/2006/main" prst="rect">
          <a:avLst/>
        </a:prstGeom>
        <a:solidFill xmlns:a="http://schemas.openxmlformats.org/drawingml/2006/main">
          <a:schemeClr val="accent2">
            <a:alpha val="23137"/>
          </a:schemeClr>
        </a:solidFill>
        <a:ln xmlns:a="http://schemas.openxmlformats.org/drawingml/2006/main">
          <a:noFill/>
        </a:ln>
      </cdr:spPr>
      <cdr:style>
        <a:lnRef xmlns:a="http://schemas.openxmlformats.org/drawingml/2006/main" idx="2">
          <a:schemeClr val="accent6">
            <a:shade val="50000"/>
          </a:schemeClr>
        </a:lnRef>
        <a:fillRef xmlns:a="http://schemas.openxmlformats.org/drawingml/2006/main" idx="1">
          <a:schemeClr val="accent6"/>
        </a:fillRef>
        <a:effectRef xmlns:a="http://schemas.openxmlformats.org/drawingml/2006/main" idx="0">
          <a:schemeClr val="accent6"/>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de-DE"/>
        </a:p>
      </cdr:txBody>
    </cdr:sp>
  </cdr:relSizeAnchor>
  <cdr:relSizeAnchor xmlns:cdr="http://schemas.openxmlformats.org/drawingml/2006/chartDrawing">
    <cdr:from>
      <cdr:x>0.05405</cdr:x>
      <cdr:y>0.80952</cdr:y>
    </cdr:from>
    <cdr:to>
      <cdr:x>0.98797</cdr:x>
      <cdr:y>0.96031</cdr:y>
    </cdr:to>
    <cdr:sp macro="" textlink="">
      <cdr:nvSpPr>
        <cdr:cNvPr id="7" name="Rechteck 6"/>
        <cdr:cNvSpPr/>
      </cdr:nvSpPr>
      <cdr:spPr>
        <a:xfrm xmlns:a="http://schemas.openxmlformats.org/drawingml/2006/main">
          <a:off x="453507" y="2448272"/>
          <a:ext cx="7836414" cy="456037"/>
        </a:xfrm>
        <a:prstGeom xmlns:a="http://schemas.openxmlformats.org/drawingml/2006/main" prst="rect">
          <a:avLst/>
        </a:prstGeom>
        <a:solidFill xmlns:a="http://schemas.openxmlformats.org/drawingml/2006/main">
          <a:schemeClr val="accent2">
            <a:alpha val="23137"/>
          </a:schemeClr>
        </a:solidFill>
        <a:ln xmlns:a="http://schemas.openxmlformats.org/drawingml/2006/main">
          <a:noFill/>
        </a:ln>
      </cdr:spPr>
      <cdr:style>
        <a:lnRef xmlns:a="http://schemas.openxmlformats.org/drawingml/2006/main" idx="2">
          <a:schemeClr val="accent6">
            <a:shade val="50000"/>
          </a:schemeClr>
        </a:lnRef>
        <a:fillRef xmlns:a="http://schemas.openxmlformats.org/drawingml/2006/main" idx="1">
          <a:schemeClr val="accent6"/>
        </a:fillRef>
        <a:effectRef xmlns:a="http://schemas.openxmlformats.org/drawingml/2006/main" idx="0">
          <a:schemeClr val="accent6"/>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de-DE"/>
        </a:p>
      </cdr:txBody>
    </cdr:sp>
  </cdr:relSizeAnchor>
</c:userShapes>
</file>

<file path=ppt/drawings/drawing2.xml><?xml version="1.0" encoding="utf-8"?>
<c:userShapes xmlns:c="http://schemas.openxmlformats.org/drawingml/2006/chart">
  <cdr:relSizeAnchor xmlns:cdr="http://schemas.openxmlformats.org/drawingml/2006/chartDrawing">
    <cdr:from>
      <cdr:x>0.05353</cdr:x>
      <cdr:y>0.27501</cdr:y>
    </cdr:from>
    <cdr:to>
      <cdr:x>0.98822</cdr:x>
      <cdr:y>0.72362</cdr:y>
    </cdr:to>
    <cdr:sp macro="" textlink="">
      <cdr:nvSpPr>
        <cdr:cNvPr id="14" name="Rechteck 13"/>
        <cdr:cNvSpPr/>
      </cdr:nvSpPr>
      <cdr:spPr>
        <a:xfrm xmlns:a="http://schemas.openxmlformats.org/drawingml/2006/main">
          <a:off x="523860" y="1163430"/>
          <a:ext cx="9147808" cy="1897811"/>
        </a:xfrm>
        <a:prstGeom xmlns:a="http://schemas.openxmlformats.org/drawingml/2006/main" prst="rect">
          <a:avLst/>
        </a:prstGeom>
        <a:solidFill xmlns:a="http://schemas.openxmlformats.org/drawingml/2006/main">
          <a:srgbClr val="70AD47">
            <a:alpha val="23137"/>
          </a:srgbClr>
        </a:solidFill>
        <a:ln xmlns:a="http://schemas.openxmlformats.org/drawingml/2006/main">
          <a:noFill/>
        </a:ln>
      </cdr:spPr>
      <cdr:style>
        <a:lnRef xmlns:a="http://schemas.openxmlformats.org/drawingml/2006/main" idx="2">
          <a:schemeClr val="accent6">
            <a:shade val="50000"/>
          </a:schemeClr>
        </a:lnRef>
        <a:fillRef xmlns:a="http://schemas.openxmlformats.org/drawingml/2006/main" idx="1">
          <a:schemeClr val="accent6"/>
        </a:fillRef>
        <a:effectRef xmlns:a="http://schemas.openxmlformats.org/drawingml/2006/main" idx="0">
          <a:schemeClr val="accent6"/>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de-DE"/>
        </a:p>
      </cdr:txBody>
    </cdr:sp>
  </cdr:relSizeAnchor>
  <cdr:relSizeAnchor xmlns:cdr="http://schemas.openxmlformats.org/drawingml/2006/chartDrawing">
    <cdr:from>
      <cdr:x>0.0538</cdr:x>
      <cdr:y>0.14169</cdr:y>
    </cdr:from>
    <cdr:to>
      <cdr:x>0.9882</cdr:x>
      <cdr:y>0.27501</cdr:y>
    </cdr:to>
    <cdr:sp macro="" textlink="">
      <cdr:nvSpPr>
        <cdr:cNvPr id="15" name="Rechteck 14"/>
        <cdr:cNvSpPr/>
      </cdr:nvSpPr>
      <cdr:spPr>
        <a:xfrm xmlns:a="http://schemas.openxmlformats.org/drawingml/2006/main">
          <a:off x="451430" y="455247"/>
          <a:ext cx="7840442" cy="428354"/>
        </a:xfrm>
        <a:prstGeom xmlns:a="http://schemas.openxmlformats.org/drawingml/2006/main" prst="rect">
          <a:avLst/>
        </a:prstGeom>
        <a:solidFill xmlns:a="http://schemas.openxmlformats.org/drawingml/2006/main">
          <a:schemeClr val="accent2">
            <a:alpha val="23137"/>
          </a:schemeClr>
        </a:solidFill>
        <a:ln xmlns:a="http://schemas.openxmlformats.org/drawingml/2006/main">
          <a:noFill/>
        </a:ln>
      </cdr:spPr>
      <cdr:style>
        <a:lnRef xmlns:a="http://schemas.openxmlformats.org/drawingml/2006/main" idx="2">
          <a:schemeClr val="accent6">
            <a:shade val="50000"/>
          </a:schemeClr>
        </a:lnRef>
        <a:fillRef xmlns:a="http://schemas.openxmlformats.org/drawingml/2006/main" idx="1">
          <a:schemeClr val="accent6"/>
        </a:fillRef>
        <a:effectRef xmlns:a="http://schemas.openxmlformats.org/drawingml/2006/main" idx="0">
          <a:schemeClr val="accent6"/>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de-DE"/>
        </a:p>
      </cdr:txBody>
    </cdr:sp>
  </cdr:relSizeAnchor>
  <cdr:relSizeAnchor xmlns:cdr="http://schemas.openxmlformats.org/drawingml/2006/chartDrawing">
    <cdr:from>
      <cdr:x>0.0538</cdr:x>
      <cdr:y>0.72048</cdr:y>
    </cdr:from>
    <cdr:to>
      <cdr:x>0.9882</cdr:x>
      <cdr:y>0.85538</cdr:y>
    </cdr:to>
    <cdr:sp macro="" textlink="">
      <cdr:nvSpPr>
        <cdr:cNvPr id="16" name="Rechteck 15"/>
        <cdr:cNvSpPr/>
      </cdr:nvSpPr>
      <cdr:spPr>
        <a:xfrm xmlns:a="http://schemas.openxmlformats.org/drawingml/2006/main">
          <a:off x="526539" y="3047970"/>
          <a:ext cx="9144946" cy="570671"/>
        </a:xfrm>
        <a:prstGeom xmlns:a="http://schemas.openxmlformats.org/drawingml/2006/main" prst="rect">
          <a:avLst/>
        </a:prstGeom>
        <a:solidFill xmlns:a="http://schemas.openxmlformats.org/drawingml/2006/main">
          <a:schemeClr val="accent2">
            <a:alpha val="23137"/>
          </a:schemeClr>
        </a:solidFill>
        <a:ln xmlns:a="http://schemas.openxmlformats.org/drawingml/2006/main">
          <a:noFill/>
        </a:ln>
      </cdr:spPr>
      <cdr:style>
        <a:lnRef xmlns:a="http://schemas.openxmlformats.org/drawingml/2006/main" idx="2">
          <a:schemeClr val="accent6">
            <a:shade val="50000"/>
          </a:schemeClr>
        </a:lnRef>
        <a:fillRef xmlns:a="http://schemas.openxmlformats.org/drawingml/2006/main" idx="1">
          <a:schemeClr val="accent6"/>
        </a:fillRef>
        <a:effectRef xmlns:a="http://schemas.openxmlformats.org/drawingml/2006/main" idx="0">
          <a:schemeClr val="accent6"/>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de-DE"/>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5632" cy="511400"/>
          </a:xfrm>
          <a:prstGeom prst="rect">
            <a:avLst/>
          </a:prstGeom>
        </p:spPr>
        <p:txBody>
          <a:bodyPr vert="horz" lIns="96524" tIns="48263" rIns="96524" bIns="48263" rtlCol="0"/>
          <a:lstStyle>
            <a:lvl1pPr algn="l" fontAlgn="auto">
              <a:spcBef>
                <a:spcPts val="0"/>
              </a:spcBef>
              <a:spcAft>
                <a:spcPts val="0"/>
              </a:spcAft>
              <a:defRPr sz="1100">
                <a:latin typeface="+mn-lt"/>
                <a:cs typeface="+mn-cs"/>
              </a:defRPr>
            </a:lvl1pPr>
          </a:lstStyle>
          <a:p>
            <a:pPr>
              <a:defRPr/>
            </a:pPr>
            <a:endParaRPr lang="de-DE"/>
          </a:p>
        </p:txBody>
      </p:sp>
      <p:sp>
        <p:nvSpPr>
          <p:cNvPr id="3" name="Datumsplatzhalter 2"/>
          <p:cNvSpPr>
            <a:spLocks noGrp="1"/>
          </p:cNvSpPr>
          <p:nvPr>
            <p:ph type="dt" idx="1"/>
          </p:nvPr>
        </p:nvSpPr>
        <p:spPr>
          <a:xfrm>
            <a:off x="4021981" y="0"/>
            <a:ext cx="3075632" cy="511400"/>
          </a:xfrm>
          <a:prstGeom prst="rect">
            <a:avLst/>
          </a:prstGeom>
        </p:spPr>
        <p:txBody>
          <a:bodyPr vert="horz" lIns="96524" tIns="48263" rIns="96524" bIns="48263" rtlCol="0"/>
          <a:lstStyle>
            <a:lvl1pPr algn="r" fontAlgn="auto">
              <a:spcBef>
                <a:spcPts val="0"/>
              </a:spcBef>
              <a:spcAft>
                <a:spcPts val="0"/>
              </a:spcAft>
              <a:defRPr sz="1100" smtClean="0">
                <a:latin typeface="+mn-lt"/>
                <a:cs typeface="+mn-cs"/>
              </a:defRPr>
            </a:lvl1pPr>
          </a:lstStyle>
          <a:p>
            <a:pPr>
              <a:defRPr/>
            </a:pPr>
            <a:fld id="{1525404B-B578-428F-B665-CDA4C3216A86}" type="datetimeFigureOut">
              <a:rPr lang="de-DE"/>
              <a:pPr>
                <a:defRPr/>
              </a:pPr>
              <a:t>16.04.2019</a:t>
            </a:fld>
            <a:endParaRPr lang="de-DE"/>
          </a:p>
        </p:txBody>
      </p:sp>
      <p:sp>
        <p:nvSpPr>
          <p:cNvPr id="4" name="Folienbildplatzhalter 3"/>
          <p:cNvSpPr>
            <a:spLocks noGrp="1" noRot="1" noChangeAspect="1"/>
          </p:cNvSpPr>
          <p:nvPr>
            <p:ph type="sldImg" idx="2"/>
          </p:nvPr>
        </p:nvSpPr>
        <p:spPr>
          <a:xfrm>
            <a:off x="138113" y="766763"/>
            <a:ext cx="6823075" cy="3838575"/>
          </a:xfrm>
          <a:prstGeom prst="rect">
            <a:avLst/>
          </a:prstGeom>
          <a:noFill/>
          <a:ln w="12700">
            <a:solidFill>
              <a:prstClr val="black"/>
            </a:solidFill>
          </a:ln>
        </p:spPr>
        <p:txBody>
          <a:bodyPr vert="horz" lIns="96524" tIns="48263" rIns="96524" bIns="48263" rtlCol="0" anchor="ctr"/>
          <a:lstStyle/>
          <a:p>
            <a:pPr lvl="0"/>
            <a:endParaRPr lang="de-DE" noProof="0"/>
          </a:p>
        </p:txBody>
      </p:sp>
      <p:sp>
        <p:nvSpPr>
          <p:cNvPr id="5" name="Notizenplatzhalter 4"/>
          <p:cNvSpPr>
            <a:spLocks noGrp="1"/>
          </p:cNvSpPr>
          <p:nvPr>
            <p:ph type="body" sz="quarter" idx="3"/>
          </p:nvPr>
        </p:nvSpPr>
        <p:spPr>
          <a:xfrm>
            <a:off x="709762" y="4860776"/>
            <a:ext cx="5679778" cy="4605910"/>
          </a:xfrm>
          <a:prstGeom prst="rect">
            <a:avLst/>
          </a:prstGeom>
        </p:spPr>
        <p:txBody>
          <a:bodyPr vert="horz" lIns="96524" tIns="48263" rIns="96524" bIns="48263" rtlCol="0">
            <a:normAutofit/>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de-DE" noProof="0"/>
          </a:p>
        </p:txBody>
      </p:sp>
      <p:sp>
        <p:nvSpPr>
          <p:cNvPr id="6" name="Fußzeilenplatzhalter 5"/>
          <p:cNvSpPr>
            <a:spLocks noGrp="1"/>
          </p:cNvSpPr>
          <p:nvPr>
            <p:ph type="ftr" sz="quarter" idx="4"/>
          </p:nvPr>
        </p:nvSpPr>
        <p:spPr>
          <a:xfrm>
            <a:off x="0" y="9721550"/>
            <a:ext cx="3075632" cy="511400"/>
          </a:xfrm>
          <a:prstGeom prst="rect">
            <a:avLst/>
          </a:prstGeom>
        </p:spPr>
        <p:txBody>
          <a:bodyPr vert="horz" lIns="96524" tIns="48263" rIns="96524" bIns="48263" rtlCol="0" anchor="b"/>
          <a:lstStyle>
            <a:lvl1pPr algn="l" fontAlgn="auto">
              <a:spcBef>
                <a:spcPts val="0"/>
              </a:spcBef>
              <a:spcAft>
                <a:spcPts val="0"/>
              </a:spcAft>
              <a:defRPr sz="1100">
                <a:latin typeface="+mn-lt"/>
                <a:cs typeface="+mn-cs"/>
              </a:defRPr>
            </a:lvl1pPr>
          </a:lstStyle>
          <a:p>
            <a:pPr>
              <a:defRPr/>
            </a:pPr>
            <a:endParaRPr lang="de-DE"/>
          </a:p>
        </p:txBody>
      </p:sp>
      <p:sp>
        <p:nvSpPr>
          <p:cNvPr id="7" name="Foliennummernplatzhalter 6"/>
          <p:cNvSpPr>
            <a:spLocks noGrp="1"/>
          </p:cNvSpPr>
          <p:nvPr>
            <p:ph type="sldNum" sz="quarter" idx="5"/>
          </p:nvPr>
        </p:nvSpPr>
        <p:spPr>
          <a:xfrm>
            <a:off x="4021981" y="9721550"/>
            <a:ext cx="3075632" cy="511400"/>
          </a:xfrm>
          <a:prstGeom prst="rect">
            <a:avLst/>
          </a:prstGeom>
        </p:spPr>
        <p:txBody>
          <a:bodyPr vert="horz" lIns="96524" tIns="48263" rIns="96524" bIns="48263" rtlCol="0" anchor="b"/>
          <a:lstStyle>
            <a:lvl1pPr algn="r" fontAlgn="auto">
              <a:spcBef>
                <a:spcPts val="0"/>
              </a:spcBef>
              <a:spcAft>
                <a:spcPts val="0"/>
              </a:spcAft>
              <a:defRPr sz="1100" smtClean="0">
                <a:latin typeface="+mn-lt"/>
                <a:cs typeface="+mn-cs"/>
              </a:defRPr>
            </a:lvl1pPr>
          </a:lstStyle>
          <a:p>
            <a:pPr>
              <a:defRPr/>
            </a:pPr>
            <a:fld id="{BD0A1101-8A14-4662-BD12-913F55F17FD7}" type="slidenum">
              <a:rPr lang="de-DE"/>
              <a:pPr>
                <a:defRPr/>
              </a:pPr>
              <a:t>‹Nr.›</a:t>
            </a:fld>
            <a:endParaRPr lang="de-DE"/>
          </a:p>
        </p:txBody>
      </p:sp>
    </p:spTree>
    <p:extLst>
      <p:ext uri="{BB962C8B-B14F-4D97-AF65-F5344CB8AC3E}">
        <p14:creationId xmlns:p14="http://schemas.microsoft.com/office/powerpoint/2010/main" val="52576166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pPr>
              <a:defRPr/>
            </a:pPr>
            <a:fld id="{BD0A1101-8A14-4662-BD12-913F55F17FD7}" type="slidenum">
              <a:rPr lang="de-DE" smtClean="0"/>
              <a:pPr>
                <a:defRPr/>
              </a:pPr>
              <a:t>2</a:t>
            </a:fld>
            <a:endParaRPr lang="de-DE"/>
          </a:p>
        </p:txBody>
      </p:sp>
    </p:spTree>
    <p:extLst>
      <p:ext uri="{BB962C8B-B14F-4D97-AF65-F5344CB8AC3E}">
        <p14:creationId xmlns:p14="http://schemas.microsoft.com/office/powerpoint/2010/main" val="4271785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8113" y="766763"/>
            <a:ext cx="6823075" cy="3838575"/>
          </a:xfrm>
        </p:spPr>
      </p:sp>
      <p:sp>
        <p:nvSpPr>
          <p:cNvPr id="3" name="Notizenplatzhalter 2"/>
          <p:cNvSpPr>
            <a:spLocks noGrp="1"/>
          </p:cNvSpPr>
          <p:nvPr>
            <p:ph type="body" idx="1"/>
          </p:nvPr>
        </p:nvSpPr>
        <p:spPr/>
        <p:txBody>
          <a:bodyPr/>
          <a:lstStyle/>
          <a:p>
            <a:pPr marL="197030" indent="-197030">
              <a:buFont typeface="Arial" charset="0"/>
              <a:buChar char="•"/>
            </a:pPr>
            <a:r>
              <a:rPr lang="en-US" noProof="0" dirty="0" smtClean="0"/>
              <a:t>A whole variety of beam diagnostic systems. We do almost everything mostly custom made adopted to the requirements of the client with the exception of beam</a:t>
            </a:r>
            <a:r>
              <a:rPr lang="en-US" baseline="0" noProof="0" dirty="0" smtClean="0"/>
              <a:t> transformers.</a:t>
            </a:r>
          </a:p>
          <a:p>
            <a:pPr marL="197030" indent="-197030">
              <a:buFont typeface="Arial" charset="0"/>
              <a:buChar char="•"/>
            </a:pPr>
            <a:endParaRPr lang="en-US" noProof="0" dirty="0"/>
          </a:p>
        </p:txBody>
      </p:sp>
      <p:sp>
        <p:nvSpPr>
          <p:cNvPr id="4" name="Foliennummernplatzhalter 3"/>
          <p:cNvSpPr>
            <a:spLocks noGrp="1"/>
          </p:cNvSpPr>
          <p:nvPr>
            <p:ph type="sldNum" sz="quarter" idx="10"/>
          </p:nvPr>
        </p:nvSpPr>
        <p:spPr/>
        <p:txBody>
          <a:bodyPr/>
          <a:lstStyle/>
          <a:p>
            <a:pPr>
              <a:defRPr/>
            </a:pPr>
            <a:fld id="{BD0A1101-8A14-4662-BD12-913F55F17FD7}" type="slidenum">
              <a:rPr lang="de-DE" smtClean="0"/>
              <a:pPr>
                <a:defRPr/>
              </a:pPr>
              <a:t>17</a:t>
            </a:fld>
            <a:endParaRPr lang="de-DE"/>
          </a:p>
        </p:txBody>
      </p:sp>
    </p:spTree>
    <p:extLst>
      <p:ext uri="{BB962C8B-B14F-4D97-AF65-F5344CB8AC3E}">
        <p14:creationId xmlns:p14="http://schemas.microsoft.com/office/powerpoint/2010/main" val="807114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8113" y="766763"/>
            <a:ext cx="6823075" cy="3838575"/>
          </a:xfrm>
        </p:spPr>
      </p:sp>
      <p:sp>
        <p:nvSpPr>
          <p:cNvPr id="3" name="Notizenplatzhalter 2"/>
          <p:cNvSpPr>
            <a:spLocks noGrp="1"/>
          </p:cNvSpPr>
          <p:nvPr>
            <p:ph type="body" idx="1"/>
          </p:nvPr>
        </p:nvSpPr>
        <p:spPr/>
        <p:txBody>
          <a:bodyPr/>
          <a:lstStyle/>
          <a:p>
            <a:pPr marL="197030" indent="-197030">
              <a:buFont typeface="Arial" charset="0"/>
              <a:buChar char="•"/>
            </a:pPr>
            <a:r>
              <a:rPr lang="en-US" noProof="0" dirty="0" smtClean="0"/>
              <a:t>A whole variety of beam diagnostic systems. We do almost everything mostly custom made adopted to the requirements of the client with the exception of beam</a:t>
            </a:r>
            <a:r>
              <a:rPr lang="en-US" baseline="0" noProof="0" dirty="0" smtClean="0"/>
              <a:t> transformers.</a:t>
            </a:r>
          </a:p>
          <a:p>
            <a:pPr marL="197030" indent="-197030">
              <a:buFont typeface="Arial" charset="0"/>
              <a:buChar char="•"/>
            </a:pPr>
            <a:endParaRPr lang="en-US" noProof="0" dirty="0"/>
          </a:p>
        </p:txBody>
      </p:sp>
      <p:sp>
        <p:nvSpPr>
          <p:cNvPr id="4" name="Foliennummernplatzhalter 3"/>
          <p:cNvSpPr>
            <a:spLocks noGrp="1"/>
          </p:cNvSpPr>
          <p:nvPr>
            <p:ph type="sldNum" sz="quarter" idx="10"/>
          </p:nvPr>
        </p:nvSpPr>
        <p:spPr/>
        <p:txBody>
          <a:bodyPr/>
          <a:lstStyle/>
          <a:p>
            <a:pPr>
              <a:defRPr/>
            </a:pPr>
            <a:fld id="{BD0A1101-8A14-4662-BD12-913F55F17FD7}" type="slidenum">
              <a:rPr lang="de-DE" smtClean="0"/>
              <a:pPr>
                <a:defRPr/>
              </a:pPr>
              <a:t>18</a:t>
            </a:fld>
            <a:endParaRPr lang="de-DE"/>
          </a:p>
        </p:txBody>
      </p:sp>
    </p:spTree>
    <p:extLst>
      <p:ext uri="{BB962C8B-B14F-4D97-AF65-F5344CB8AC3E}">
        <p14:creationId xmlns:p14="http://schemas.microsoft.com/office/powerpoint/2010/main" val="3547942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8113" y="766763"/>
            <a:ext cx="6823075" cy="3838575"/>
          </a:xfrm>
        </p:spPr>
      </p:sp>
      <p:sp>
        <p:nvSpPr>
          <p:cNvPr id="3" name="Notizenplatzhalter 2"/>
          <p:cNvSpPr>
            <a:spLocks noGrp="1"/>
          </p:cNvSpPr>
          <p:nvPr>
            <p:ph type="body" idx="1"/>
          </p:nvPr>
        </p:nvSpPr>
        <p:spPr/>
        <p:txBody>
          <a:bodyPr/>
          <a:lstStyle/>
          <a:p>
            <a:pPr marL="197030" indent="-197030">
              <a:buFont typeface="Arial" charset="0"/>
              <a:buChar char="•"/>
            </a:pPr>
            <a:r>
              <a:rPr lang="en-US" noProof="0" dirty="0" smtClean="0"/>
              <a:t>A whole variety of beam diagnostic systems. We do almost everything mostly custom made adopted to the requirements of the client with the exception of beam</a:t>
            </a:r>
            <a:r>
              <a:rPr lang="en-US" baseline="0" noProof="0" dirty="0" smtClean="0"/>
              <a:t> transformers.</a:t>
            </a:r>
          </a:p>
          <a:p>
            <a:pPr marL="197030" indent="-197030">
              <a:buFont typeface="Arial" charset="0"/>
              <a:buChar char="•"/>
            </a:pPr>
            <a:endParaRPr lang="en-US" noProof="0" dirty="0"/>
          </a:p>
        </p:txBody>
      </p:sp>
      <p:sp>
        <p:nvSpPr>
          <p:cNvPr id="4" name="Foliennummernplatzhalter 3"/>
          <p:cNvSpPr>
            <a:spLocks noGrp="1"/>
          </p:cNvSpPr>
          <p:nvPr>
            <p:ph type="sldNum" sz="quarter" idx="10"/>
          </p:nvPr>
        </p:nvSpPr>
        <p:spPr/>
        <p:txBody>
          <a:bodyPr/>
          <a:lstStyle/>
          <a:p>
            <a:pPr>
              <a:defRPr/>
            </a:pPr>
            <a:fld id="{BD0A1101-8A14-4662-BD12-913F55F17FD7}" type="slidenum">
              <a:rPr lang="de-DE" smtClean="0"/>
              <a:pPr>
                <a:defRPr/>
              </a:pPr>
              <a:t>19</a:t>
            </a:fld>
            <a:endParaRPr lang="de-DE"/>
          </a:p>
        </p:txBody>
      </p:sp>
    </p:spTree>
    <p:extLst>
      <p:ext uri="{BB962C8B-B14F-4D97-AF65-F5344CB8AC3E}">
        <p14:creationId xmlns:p14="http://schemas.microsoft.com/office/powerpoint/2010/main" val="3264203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8113" y="766763"/>
            <a:ext cx="6823075" cy="3838575"/>
          </a:xfrm>
        </p:spPr>
      </p:sp>
      <p:sp>
        <p:nvSpPr>
          <p:cNvPr id="3" name="Notizenplatzhalter 2"/>
          <p:cNvSpPr>
            <a:spLocks noGrp="1"/>
          </p:cNvSpPr>
          <p:nvPr>
            <p:ph type="body" idx="1"/>
          </p:nvPr>
        </p:nvSpPr>
        <p:spPr/>
        <p:txBody>
          <a:bodyPr/>
          <a:lstStyle/>
          <a:p>
            <a:pPr marL="197030" indent="-197030">
              <a:buFont typeface="Arial" charset="0"/>
              <a:buChar char="•"/>
            </a:pPr>
            <a:r>
              <a:rPr lang="en-US" noProof="0" dirty="0" smtClean="0"/>
              <a:t>A whole variety of beam diagnostic systems. We do almost everything mostly custom made adopted to the requirements of the client with the exception of beam</a:t>
            </a:r>
            <a:r>
              <a:rPr lang="en-US" baseline="0" noProof="0" dirty="0" smtClean="0"/>
              <a:t> transformers.</a:t>
            </a:r>
          </a:p>
          <a:p>
            <a:pPr marL="197030" indent="-197030">
              <a:buFont typeface="Arial" charset="0"/>
              <a:buChar char="•"/>
            </a:pPr>
            <a:endParaRPr lang="en-US" noProof="0" dirty="0"/>
          </a:p>
        </p:txBody>
      </p:sp>
      <p:sp>
        <p:nvSpPr>
          <p:cNvPr id="4" name="Foliennummernplatzhalter 3"/>
          <p:cNvSpPr>
            <a:spLocks noGrp="1"/>
          </p:cNvSpPr>
          <p:nvPr>
            <p:ph type="sldNum" sz="quarter" idx="10"/>
          </p:nvPr>
        </p:nvSpPr>
        <p:spPr/>
        <p:txBody>
          <a:bodyPr/>
          <a:lstStyle/>
          <a:p>
            <a:pPr>
              <a:defRPr/>
            </a:pPr>
            <a:fld id="{BD0A1101-8A14-4662-BD12-913F55F17FD7}" type="slidenum">
              <a:rPr lang="de-DE" smtClean="0"/>
              <a:pPr>
                <a:defRPr/>
              </a:pPr>
              <a:t>20</a:t>
            </a:fld>
            <a:endParaRPr lang="de-DE"/>
          </a:p>
        </p:txBody>
      </p:sp>
    </p:spTree>
    <p:extLst>
      <p:ext uri="{BB962C8B-B14F-4D97-AF65-F5344CB8AC3E}">
        <p14:creationId xmlns:p14="http://schemas.microsoft.com/office/powerpoint/2010/main" val="1856695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8113" y="766763"/>
            <a:ext cx="6823075" cy="3838575"/>
          </a:xfrm>
        </p:spPr>
      </p:sp>
      <p:sp>
        <p:nvSpPr>
          <p:cNvPr id="3" name="Notizenplatzhalter 2"/>
          <p:cNvSpPr>
            <a:spLocks noGrp="1"/>
          </p:cNvSpPr>
          <p:nvPr>
            <p:ph type="body" idx="1"/>
          </p:nvPr>
        </p:nvSpPr>
        <p:spPr/>
        <p:txBody>
          <a:bodyPr/>
          <a:lstStyle/>
          <a:p>
            <a:pPr marL="197030" indent="-197030">
              <a:buFont typeface="Arial" charset="0"/>
              <a:buChar char="•"/>
            </a:pPr>
            <a:r>
              <a:rPr lang="en-US" noProof="0" dirty="0" smtClean="0"/>
              <a:t>A whole variety of beam diagnostic systems. We do almost everything mostly custom made adopted to the requirements of the client with the exception of beam</a:t>
            </a:r>
            <a:r>
              <a:rPr lang="en-US" baseline="0" noProof="0" dirty="0" smtClean="0"/>
              <a:t> transformers.</a:t>
            </a:r>
          </a:p>
          <a:p>
            <a:pPr marL="197030" indent="-197030">
              <a:buFont typeface="Arial" charset="0"/>
              <a:buChar char="•"/>
            </a:pPr>
            <a:endParaRPr lang="en-US" noProof="0" dirty="0"/>
          </a:p>
        </p:txBody>
      </p:sp>
      <p:sp>
        <p:nvSpPr>
          <p:cNvPr id="4" name="Foliennummernplatzhalter 3"/>
          <p:cNvSpPr>
            <a:spLocks noGrp="1"/>
          </p:cNvSpPr>
          <p:nvPr>
            <p:ph type="sldNum" sz="quarter" idx="10"/>
          </p:nvPr>
        </p:nvSpPr>
        <p:spPr/>
        <p:txBody>
          <a:bodyPr/>
          <a:lstStyle/>
          <a:p>
            <a:pPr>
              <a:defRPr/>
            </a:pPr>
            <a:fld id="{BD0A1101-8A14-4662-BD12-913F55F17FD7}" type="slidenum">
              <a:rPr lang="de-DE" smtClean="0"/>
              <a:pPr>
                <a:defRPr/>
              </a:pPr>
              <a:t>21</a:t>
            </a:fld>
            <a:endParaRPr lang="de-DE"/>
          </a:p>
        </p:txBody>
      </p:sp>
    </p:spTree>
    <p:extLst>
      <p:ext uri="{BB962C8B-B14F-4D97-AF65-F5344CB8AC3E}">
        <p14:creationId xmlns:p14="http://schemas.microsoft.com/office/powerpoint/2010/main" val="3779935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8113" y="766763"/>
            <a:ext cx="6823075" cy="3838575"/>
          </a:xfrm>
        </p:spPr>
      </p:sp>
      <p:sp>
        <p:nvSpPr>
          <p:cNvPr id="3" name="Notizenplatzhalter 2"/>
          <p:cNvSpPr>
            <a:spLocks noGrp="1"/>
          </p:cNvSpPr>
          <p:nvPr>
            <p:ph type="body" idx="1"/>
          </p:nvPr>
        </p:nvSpPr>
        <p:spPr/>
        <p:txBody>
          <a:bodyPr/>
          <a:lstStyle/>
          <a:p>
            <a:pPr marL="197030" indent="-197030">
              <a:buFont typeface="Arial" charset="0"/>
              <a:buChar char="•"/>
            </a:pPr>
            <a:r>
              <a:rPr lang="en-US" noProof="0" dirty="0" smtClean="0"/>
              <a:t>A whole variety of beam diagnostic systems. We do almost everything mostly custom made adopted to the requirements of the client with the exception of beam</a:t>
            </a:r>
            <a:r>
              <a:rPr lang="en-US" baseline="0" noProof="0" dirty="0" smtClean="0"/>
              <a:t> transformers.</a:t>
            </a:r>
          </a:p>
          <a:p>
            <a:pPr marL="197030" indent="-197030">
              <a:buFont typeface="Arial" charset="0"/>
              <a:buChar char="•"/>
            </a:pPr>
            <a:endParaRPr lang="en-US" noProof="0" dirty="0"/>
          </a:p>
        </p:txBody>
      </p:sp>
      <p:sp>
        <p:nvSpPr>
          <p:cNvPr id="4" name="Foliennummernplatzhalter 3"/>
          <p:cNvSpPr>
            <a:spLocks noGrp="1"/>
          </p:cNvSpPr>
          <p:nvPr>
            <p:ph type="sldNum" sz="quarter" idx="10"/>
          </p:nvPr>
        </p:nvSpPr>
        <p:spPr/>
        <p:txBody>
          <a:bodyPr/>
          <a:lstStyle/>
          <a:p>
            <a:pPr>
              <a:defRPr/>
            </a:pPr>
            <a:fld id="{BD0A1101-8A14-4662-BD12-913F55F17FD7}" type="slidenum">
              <a:rPr lang="de-DE" smtClean="0"/>
              <a:pPr>
                <a:defRPr/>
              </a:pPr>
              <a:t>22</a:t>
            </a:fld>
            <a:endParaRPr lang="de-DE"/>
          </a:p>
        </p:txBody>
      </p:sp>
    </p:spTree>
    <p:extLst>
      <p:ext uri="{BB962C8B-B14F-4D97-AF65-F5344CB8AC3E}">
        <p14:creationId xmlns:p14="http://schemas.microsoft.com/office/powerpoint/2010/main" val="410183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8113" y="766763"/>
            <a:ext cx="6823075" cy="3838575"/>
          </a:xfrm>
        </p:spPr>
      </p:sp>
      <p:sp>
        <p:nvSpPr>
          <p:cNvPr id="3" name="Notizenplatzhalter 2"/>
          <p:cNvSpPr>
            <a:spLocks noGrp="1"/>
          </p:cNvSpPr>
          <p:nvPr>
            <p:ph type="body" idx="1"/>
          </p:nvPr>
        </p:nvSpPr>
        <p:spPr/>
        <p:txBody>
          <a:bodyPr/>
          <a:lstStyle/>
          <a:p>
            <a:pPr marL="197030" indent="-197030">
              <a:buFont typeface="Arial" charset="0"/>
              <a:buChar char="•"/>
            </a:pPr>
            <a:r>
              <a:rPr lang="en-US" noProof="0" dirty="0" smtClean="0"/>
              <a:t>A whole variety of beam diagnostic systems. We do almost everything mostly custom made adopted to the requirements of the client with the exception of beam</a:t>
            </a:r>
            <a:r>
              <a:rPr lang="en-US" baseline="0" noProof="0" dirty="0" smtClean="0"/>
              <a:t> transformers.</a:t>
            </a:r>
          </a:p>
          <a:p>
            <a:pPr marL="197030" indent="-197030">
              <a:buFont typeface="Arial" charset="0"/>
              <a:buChar char="•"/>
            </a:pPr>
            <a:endParaRPr lang="en-US" noProof="0" dirty="0"/>
          </a:p>
        </p:txBody>
      </p:sp>
      <p:sp>
        <p:nvSpPr>
          <p:cNvPr id="4" name="Foliennummernplatzhalter 3"/>
          <p:cNvSpPr>
            <a:spLocks noGrp="1"/>
          </p:cNvSpPr>
          <p:nvPr>
            <p:ph type="sldNum" sz="quarter" idx="10"/>
          </p:nvPr>
        </p:nvSpPr>
        <p:spPr/>
        <p:txBody>
          <a:bodyPr/>
          <a:lstStyle/>
          <a:p>
            <a:pPr>
              <a:defRPr/>
            </a:pPr>
            <a:fld id="{BD0A1101-8A14-4662-BD12-913F55F17FD7}" type="slidenum">
              <a:rPr lang="de-DE" smtClean="0"/>
              <a:pPr>
                <a:defRPr/>
              </a:pPr>
              <a:t>23</a:t>
            </a:fld>
            <a:endParaRPr lang="de-DE"/>
          </a:p>
        </p:txBody>
      </p:sp>
    </p:spTree>
    <p:extLst>
      <p:ext uri="{BB962C8B-B14F-4D97-AF65-F5344CB8AC3E}">
        <p14:creationId xmlns:p14="http://schemas.microsoft.com/office/powerpoint/2010/main" val="3540262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8113" y="766763"/>
            <a:ext cx="6823075" cy="3838575"/>
          </a:xfrm>
        </p:spPr>
      </p:sp>
      <p:sp>
        <p:nvSpPr>
          <p:cNvPr id="3" name="Notizenplatzhalter 2"/>
          <p:cNvSpPr>
            <a:spLocks noGrp="1"/>
          </p:cNvSpPr>
          <p:nvPr>
            <p:ph type="body" idx="1"/>
          </p:nvPr>
        </p:nvSpPr>
        <p:spPr/>
        <p:txBody>
          <a:bodyPr/>
          <a:lstStyle/>
          <a:p>
            <a:pPr marL="197030" indent="-197030">
              <a:buFont typeface="Arial" charset="0"/>
              <a:buChar char="•"/>
            </a:pPr>
            <a:r>
              <a:rPr lang="en-US" noProof="0" dirty="0" smtClean="0"/>
              <a:t>A whole variety of beam diagnostic systems. We do almost everything mostly custom made adopted to the requirements of the client with the exception of beam</a:t>
            </a:r>
            <a:r>
              <a:rPr lang="en-US" baseline="0" noProof="0" dirty="0" smtClean="0"/>
              <a:t> transformers.</a:t>
            </a:r>
          </a:p>
          <a:p>
            <a:pPr marL="197030" indent="-197030">
              <a:buFont typeface="Arial" charset="0"/>
              <a:buChar char="•"/>
            </a:pPr>
            <a:endParaRPr lang="en-US" noProof="0" dirty="0"/>
          </a:p>
        </p:txBody>
      </p:sp>
      <p:sp>
        <p:nvSpPr>
          <p:cNvPr id="4" name="Foliennummernplatzhalter 3"/>
          <p:cNvSpPr>
            <a:spLocks noGrp="1"/>
          </p:cNvSpPr>
          <p:nvPr>
            <p:ph type="sldNum" sz="quarter" idx="10"/>
          </p:nvPr>
        </p:nvSpPr>
        <p:spPr/>
        <p:txBody>
          <a:bodyPr/>
          <a:lstStyle/>
          <a:p>
            <a:pPr>
              <a:defRPr/>
            </a:pPr>
            <a:fld id="{BD0A1101-8A14-4662-BD12-913F55F17FD7}" type="slidenum">
              <a:rPr lang="de-DE" smtClean="0"/>
              <a:pPr>
                <a:defRPr/>
              </a:pPr>
              <a:t>24</a:t>
            </a:fld>
            <a:endParaRPr lang="de-DE"/>
          </a:p>
        </p:txBody>
      </p:sp>
    </p:spTree>
    <p:extLst>
      <p:ext uri="{BB962C8B-B14F-4D97-AF65-F5344CB8AC3E}">
        <p14:creationId xmlns:p14="http://schemas.microsoft.com/office/powerpoint/2010/main" val="4095014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8113" y="766763"/>
            <a:ext cx="6823075" cy="3838575"/>
          </a:xfrm>
        </p:spPr>
      </p:sp>
      <p:sp>
        <p:nvSpPr>
          <p:cNvPr id="3" name="Notizenplatzhalter 2"/>
          <p:cNvSpPr>
            <a:spLocks noGrp="1"/>
          </p:cNvSpPr>
          <p:nvPr>
            <p:ph type="body" idx="1"/>
          </p:nvPr>
        </p:nvSpPr>
        <p:spPr/>
        <p:txBody>
          <a:bodyPr/>
          <a:lstStyle/>
          <a:p>
            <a:pPr marL="197030" indent="-197030">
              <a:buFont typeface="Arial" charset="0"/>
              <a:buChar char="•"/>
            </a:pPr>
            <a:r>
              <a:rPr lang="en-US" noProof="0" dirty="0" smtClean="0"/>
              <a:t>A whole variety of beam diagnostic systems. We do almost everything mostly custom made adopted to the requirements of the client with the exception of beam</a:t>
            </a:r>
            <a:r>
              <a:rPr lang="en-US" baseline="0" noProof="0" dirty="0" smtClean="0"/>
              <a:t> transformers.</a:t>
            </a:r>
          </a:p>
          <a:p>
            <a:pPr marL="197030" indent="-197030">
              <a:buFont typeface="Arial" charset="0"/>
              <a:buChar char="•"/>
            </a:pPr>
            <a:endParaRPr lang="en-US" noProof="0" dirty="0"/>
          </a:p>
        </p:txBody>
      </p:sp>
      <p:sp>
        <p:nvSpPr>
          <p:cNvPr id="4" name="Foliennummernplatzhalter 3"/>
          <p:cNvSpPr>
            <a:spLocks noGrp="1"/>
          </p:cNvSpPr>
          <p:nvPr>
            <p:ph type="sldNum" sz="quarter" idx="10"/>
          </p:nvPr>
        </p:nvSpPr>
        <p:spPr/>
        <p:txBody>
          <a:bodyPr/>
          <a:lstStyle/>
          <a:p>
            <a:pPr>
              <a:defRPr/>
            </a:pPr>
            <a:fld id="{BD0A1101-8A14-4662-BD12-913F55F17FD7}" type="slidenum">
              <a:rPr lang="de-DE" smtClean="0"/>
              <a:pPr>
                <a:defRPr/>
              </a:pPr>
              <a:t>25</a:t>
            </a:fld>
            <a:endParaRPr lang="de-DE"/>
          </a:p>
        </p:txBody>
      </p:sp>
    </p:spTree>
    <p:extLst>
      <p:ext uri="{BB962C8B-B14F-4D97-AF65-F5344CB8AC3E}">
        <p14:creationId xmlns:p14="http://schemas.microsoft.com/office/powerpoint/2010/main" val="4000502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8113" y="766763"/>
            <a:ext cx="6823075" cy="3838575"/>
          </a:xfrm>
        </p:spPr>
      </p:sp>
      <p:sp>
        <p:nvSpPr>
          <p:cNvPr id="3" name="Notizenplatzhalter 2"/>
          <p:cNvSpPr>
            <a:spLocks noGrp="1"/>
          </p:cNvSpPr>
          <p:nvPr>
            <p:ph type="body" idx="1"/>
          </p:nvPr>
        </p:nvSpPr>
        <p:spPr/>
        <p:txBody>
          <a:bodyPr/>
          <a:lstStyle/>
          <a:p>
            <a:pPr marL="197030" indent="-197030">
              <a:buFont typeface="Arial" charset="0"/>
              <a:buChar char="•"/>
            </a:pPr>
            <a:r>
              <a:rPr lang="en-US" noProof="0" dirty="0" smtClean="0"/>
              <a:t>A whole variety of beam diagnostic systems. We do almost everything mostly custom made adopted to the requirements of the client with the exception of beam</a:t>
            </a:r>
            <a:r>
              <a:rPr lang="en-US" baseline="0" noProof="0" dirty="0" smtClean="0"/>
              <a:t> transformers.</a:t>
            </a:r>
          </a:p>
          <a:p>
            <a:pPr marL="197030" indent="-197030">
              <a:buFont typeface="Arial" charset="0"/>
              <a:buChar char="•"/>
            </a:pPr>
            <a:endParaRPr lang="en-US" noProof="0" dirty="0"/>
          </a:p>
        </p:txBody>
      </p:sp>
      <p:sp>
        <p:nvSpPr>
          <p:cNvPr id="4" name="Foliennummernplatzhalter 3"/>
          <p:cNvSpPr>
            <a:spLocks noGrp="1"/>
          </p:cNvSpPr>
          <p:nvPr>
            <p:ph type="sldNum" sz="quarter" idx="10"/>
          </p:nvPr>
        </p:nvSpPr>
        <p:spPr/>
        <p:txBody>
          <a:bodyPr/>
          <a:lstStyle/>
          <a:p>
            <a:pPr>
              <a:defRPr/>
            </a:pPr>
            <a:fld id="{BD0A1101-8A14-4662-BD12-913F55F17FD7}" type="slidenum">
              <a:rPr lang="de-DE" smtClean="0"/>
              <a:pPr>
                <a:defRPr/>
              </a:pPr>
              <a:t>26</a:t>
            </a:fld>
            <a:endParaRPr lang="de-DE"/>
          </a:p>
        </p:txBody>
      </p:sp>
    </p:spTree>
    <p:extLst>
      <p:ext uri="{BB962C8B-B14F-4D97-AF65-F5344CB8AC3E}">
        <p14:creationId xmlns:p14="http://schemas.microsoft.com/office/powerpoint/2010/main" val="2140445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8113" y="766763"/>
            <a:ext cx="6823075" cy="3838575"/>
          </a:xfrm>
        </p:spPr>
      </p:sp>
      <p:sp>
        <p:nvSpPr>
          <p:cNvPr id="3" name="Notizenplatzhalter 2"/>
          <p:cNvSpPr>
            <a:spLocks noGrp="1"/>
          </p:cNvSpPr>
          <p:nvPr>
            <p:ph type="body" idx="1"/>
          </p:nvPr>
        </p:nvSpPr>
        <p:spPr/>
        <p:txBody>
          <a:bodyPr/>
          <a:lstStyle/>
          <a:p>
            <a:pPr marL="197030" indent="-197030">
              <a:buFont typeface="Arial" charset="0"/>
              <a:buChar char="•"/>
            </a:pPr>
            <a:r>
              <a:rPr lang="en-US" noProof="0" dirty="0" smtClean="0"/>
              <a:t>A whole variety of beam diagnostic systems. We do almost everything mostly custom made adopted to the requirements of the client with the exception of beam</a:t>
            </a:r>
            <a:r>
              <a:rPr lang="en-US" baseline="0" noProof="0" dirty="0" smtClean="0"/>
              <a:t> transformers.</a:t>
            </a:r>
          </a:p>
          <a:p>
            <a:pPr marL="197030" indent="-197030">
              <a:buFont typeface="Arial" charset="0"/>
              <a:buChar char="•"/>
            </a:pPr>
            <a:endParaRPr lang="en-US" noProof="0" dirty="0"/>
          </a:p>
        </p:txBody>
      </p:sp>
      <p:sp>
        <p:nvSpPr>
          <p:cNvPr id="4" name="Foliennummernplatzhalter 3"/>
          <p:cNvSpPr>
            <a:spLocks noGrp="1"/>
          </p:cNvSpPr>
          <p:nvPr>
            <p:ph type="sldNum" sz="quarter" idx="10"/>
          </p:nvPr>
        </p:nvSpPr>
        <p:spPr/>
        <p:txBody>
          <a:bodyPr/>
          <a:lstStyle/>
          <a:p>
            <a:pPr>
              <a:defRPr/>
            </a:pPr>
            <a:fld id="{BD0A1101-8A14-4662-BD12-913F55F17FD7}" type="slidenum">
              <a:rPr lang="de-DE" smtClean="0"/>
              <a:pPr>
                <a:defRPr/>
              </a:pPr>
              <a:t>8</a:t>
            </a:fld>
            <a:endParaRPr lang="de-DE"/>
          </a:p>
        </p:txBody>
      </p:sp>
    </p:spTree>
    <p:extLst>
      <p:ext uri="{BB962C8B-B14F-4D97-AF65-F5344CB8AC3E}">
        <p14:creationId xmlns:p14="http://schemas.microsoft.com/office/powerpoint/2010/main" val="2756834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pPr>
              <a:defRPr/>
            </a:pPr>
            <a:fld id="{BD0A1101-8A14-4662-BD12-913F55F17FD7}" type="slidenum">
              <a:rPr lang="de-DE" smtClean="0"/>
              <a:pPr>
                <a:defRPr/>
              </a:pPr>
              <a:t>28</a:t>
            </a:fld>
            <a:endParaRPr lang="de-DE"/>
          </a:p>
        </p:txBody>
      </p:sp>
    </p:spTree>
    <p:extLst>
      <p:ext uri="{BB962C8B-B14F-4D97-AF65-F5344CB8AC3E}">
        <p14:creationId xmlns:p14="http://schemas.microsoft.com/office/powerpoint/2010/main" val="1059503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8113" y="766763"/>
            <a:ext cx="6823075" cy="3838575"/>
          </a:xfrm>
        </p:spPr>
      </p:sp>
      <p:sp>
        <p:nvSpPr>
          <p:cNvPr id="3" name="Notizenplatzhalter 2"/>
          <p:cNvSpPr>
            <a:spLocks noGrp="1"/>
          </p:cNvSpPr>
          <p:nvPr>
            <p:ph type="body" idx="1"/>
          </p:nvPr>
        </p:nvSpPr>
        <p:spPr/>
        <p:txBody>
          <a:bodyPr/>
          <a:lstStyle/>
          <a:p>
            <a:pPr marL="197030" indent="-197030">
              <a:buFont typeface="Arial" charset="0"/>
              <a:buChar char="•"/>
            </a:pPr>
            <a:r>
              <a:rPr lang="en-US" noProof="0" dirty="0" smtClean="0"/>
              <a:t>A whole variety of beam diagnostic systems. We do almost everything mostly custom made adopted to the requirements of the client with the exception of beam</a:t>
            </a:r>
            <a:r>
              <a:rPr lang="en-US" baseline="0" noProof="0" dirty="0" smtClean="0"/>
              <a:t> transformers.</a:t>
            </a:r>
          </a:p>
          <a:p>
            <a:pPr marL="197030" indent="-197030">
              <a:buFont typeface="Arial" charset="0"/>
              <a:buChar char="•"/>
            </a:pPr>
            <a:endParaRPr lang="en-US" noProof="0" dirty="0"/>
          </a:p>
        </p:txBody>
      </p:sp>
      <p:sp>
        <p:nvSpPr>
          <p:cNvPr id="4" name="Foliennummernplatzhalter 3"/>
          <p:cNvSpPr>
            <a:spLocks noGrp="1"/>
          </p:cNvSpPr>
          <p:nvPr>
            <p:ph type="sldNum" sz="quarter" idx="10"/>
          </p:nvPr>
        </p:nvSpPr>
        <p:spPr/>
        <p:txBody>
          <a:bodyPr/>
          <a:lstStyle/>
          <a:p>
            <a:pPr>
              <a:defRPr/>
            </a:pPr>
            <a:fld id="{BD0A1101-8A14-4662-BD12-913F55F17FD7}" type="slidenum">
              <a:rPr lang="de-DE" smtClean="0"/>
              <a:pPr>
                <a:defRPr/>
              </a:pPr>
              <a:t>9</a:t>
            </a:fld>
            <a:endParaRPr lang="de-DE"/>
          </a:p>
        </p:txBody>
      </p:sp>
    </p:spTree>
    <p:extLst>
      <p:ext uri="{BB962C8B-B14F-4D97-AF65-F5344CB8AC3E}">
        <p14:creationId xmlns:p14="http://schemas.microsoft.com/office/powerpoint/2010/main" val="2142196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8113" y="766763"/>
            <a:ext cx="6823075" cy="3838575"/>
          </a:xfrm>
        </p:spPr>
      </p:sp>
      <p:sp>
        <p:nvSpPr>
          <p:cNvPr id="3" name="Notizenplatzhalter 2"/>
          <p:cNvSpPr>
            <a:spLocks noGrp="1"/>
          </p:cNvSpPr>
          <p:nvPr>
            <p:ph type="body" idx="1"/>
          </p:nvPr>
        </p:nvSpPr>
        <p:spPr/>
        <p:txBody>
          <a:bodyPr/>
          <a:lstStyle/>
          <a:p>
            <a:pPr marL="197030" indent="-197030">
              <a:buFont typeface="Arial" charset="0"/>
              <a:buChar char="•"/>
            </a:pPr>
            <a:r>
              <a:rPr lang="en-US" noProof="0" dirty="0" smtClean="0"/>
              <a:t>A whole variety of beam diagnostic systems. We do almost everything mostly custom made adopted to the requirements of the client with the exception of beam</a:t>
            </a:r>
            <a:r>
              <a:rPr lang="en-US" baseline="0" noProof="0" dirty="0" smtClean="0"/>
              <a:t> transformers.</a:t>
            </a:r>
          </a:p>
          <a:p>
            <a:pPr marL="197030" indent="-197030">
              <a:buFont typeface="Arial" charset="0"/>
              <a:buChar char="•"/>
            </a:pPr>
            <a:endParaRPr lang="en-US" noProof="0" dirty="0"/>
          </a:p>
        </p:txBody>
      </p:sp>
      <p:sp>
        <p:nvSpPr>
          <p:cNvPr id="4" name="Foliennummernplatzhalter 3"/>
          <p:cNvSpPr>
            <a:spLocks noGrp="1"/>
          </p:cNvSpPr>
          <p:nvPr>
            <p:ph type="sldNum" sz="quarter" idx="10"/>
          </p:nvPr>
        </p:nvSpPr>
        <p:spPr/>
        <p:txBody>
          <a:bodyPr/>
          <a:lstStyle/>
          <a:p>
            <a:pPr>
              <a:defRPr/>
            </a:pPr>
            <a:fld id="{BD0A1101-8A14-4662-BD12-913F55F17FD7}" type="slidenum">
              <a:rPr lang="de-DE" smtClean="0"/>
              <a:pPr>
                <a:defRPr/>
              </a:pPr>
              <a:t>10</a:t>
            </a:fld>
            <a:endParaRPr lang="de-DE"/>
          </a:p>
        </p:txBody>
      </p:sp>
    </p:spTree>
    <p:extLst>
      <p:ext uri="{BB962C8B-B14F-4D97-AF65-F5344CB8AC3E}">
        <p14:creationId xmlns:p14="http://schemas.microsoft.com/office/powerpoint/2010/main" val="3851300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8113" y="766763"/>
            <a:ext cx="6823075" cy="3838575"/>
          </a:xfrm>
        </p:spPr>
      </p:sp>
      <p:sp>
        <p:nvSpPr>
          <p:cNvPr id="3" name="Notizenplatzhalter 2"/>
          <p:cNvSpPr>
            <a:spLocks noGrp="1"/>
          </p:cNvSpPr>
          <p:nvPr>
            <p:ph type="body" idx="1"/>
          </p:nvPr>
        </p:nvSpPr>
        <p:spPr/>
        <p:txBody>
          <a:bodyPr/>
          <a:lstStyle/>
          <a:p>
            <a:pPr marL="197030" indent="-197030">
              <a:buFont typeface="Arial" charset="0"/>
              <a:buChar char="•"/>
            </a:pPr>
            <a:r>
              <a:rPr lang="en-US" noProof="0" dirty="0" smtClean="0"/>
              <a:t>A whole variety of beam diagnostic systems. We do almost everything mostly custom made adopted to the requirements of the client with the exception of beam</a:t>
            </a:r>
            <a:r>
              <a:rPr lang="en-US" baseline="0" noProof="0" dirty="0" smtClean="0"/>
              <a:t> transformers.</a:t>
            </a:r>
          </a:p>
          <a:p>
            <a:pPr marL="197030" indent="-197030">
              <a:buFont typeface="Arial" charset="0"/>
              <a:buChar char="•"/>
            </a:pPr>
            <a:endParaRPr lang="en-US" noProof="0" dirty="0"/>
          </a:p>
        </p:txBody>
      </p:sp>
      <p:sp>
        <p:nvSpPr>
          <p:cNvPr id="4" name="Foliennummernplatzhalter 3"/>
          <p:cNvSpPr>
            <a:spLocks noGrp="1"/>
          </p:cNvSpPr>
          <p:nvPr>
            <p:ph type="sldNum" sz="quarter" idx="10"/>
          </p:nvPr>
        </p:nvSpPr>
        <p:spPr/>
        <p:txBody>
          <a:bodyPr/>
          <a:lstStyle/>
          <a:p>
            <a:pPr>
              <a:defRPr/>
            </a:pPr>
            <a:fld id="{BD0A1101-8A14-4662-BD12-913F55F17FD7}" type="slidenum">
              <a:rPr lang="de-DE" smtClean="0"/>
              <a:pPr>
                <a:defRPr/>
              </a:pPr>
              <a:t>12</a:t>
            </a:fld>
            <a:endParaRPr lang="de-DE"/>
          </a:p>
        </p:txBody>
      </p:sp>
    </p:spTree>
    <p:extLst>
      <p:ext uri="{BB962C8B-B14F-4D97-AF65-F5344CB8AC3E}">
        <p14:creationId xmlns:p14="http://schemas.microsoft.com/office/powerpoint/2010/main" val="1612572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8113" y="766763"/>
            <a:ext cx="6823075" cy="3838575"/>
          </a:xfrm>
        </p:spPr>
      </p:sp>
      <p:sp>
        <p:nvSpPr>
          <p:cNvPr id="3" name="Notizenplatzhalter 2"/>
          <p:cNvSpPr>
            <a:spLocks noGrp="1"/>
          </p:cNvSpPr>
          <p:nvPr>
            <p:ph type="body" idx="1"/>
          </p:nvPr>
        </p:nvSpPr>
        <p:spPr/>
        <p:txBody>
          <a:bodyPr/>
          <a:lstStyle/>
          <a:p>
            <a:pPr marL="197030" indent="-197030">
              <a:buFont typeface="Arial" charset="0"/>
              <a:buChar char="•"/>
            </a:pPr>
            <a:r>
              <a:rPr lang="en-US" noProof="0" dirty="0" smtClean="0"/>
              <a:t>A whole variety of beam diagnostic systems. We do almost everything mostly custom made adopted to the requirements of the client with the exception of beam</a:t>
            </a:r>
            <a:r>
              <a:rPr lang="en-US" baseline="0" noProof="0" dirty="0" smtClean="0"/>
              <a:t> transformers.</a:t>
            </a:r>
          </a:p>
          <a:p>
            <a:pPr marL="197030" indent="-197030">
              <a:buFont typeface="Arial" charset="0"/>
              <a:buChar char="•"/>
            </a:pPr>
            <a:endParaRPr lang="en-US" noProof="0" dirty="0"/>
          </a:p>
        </p:txBody>
      </p:sp>
      <p:sp>
        <p:nvSpPr>
          <p:cNvPr id="4" name="Foliennummernplatzhalter 3"/>
          <p:cNvSpPr>
            <a:spLocks noGrp="1"/>
          </p:cNvSpPr>
          <p:nvPr>
            <p:ph type="sldNum" sz="quarter" idx="10"/>
          </p:nvPr>
        </p:nvSpPr>
        <p:spPr/>
        <p:txBody>
          <a:bodyPr/>
          <a:lstStyle/>
          <a:p>
            <a:pPr>
              <a:defRPr/>
            </a:pPr>
            <a:fld id="{BD0A1101-8A14-4662-BD12-913F55F17FD7}" type="slidenum">
              <a:rPr lang="de-DE" smtClean="0"/>
              <a:pPr>
                <a:defRPr/>
              </a:pPr>
              <a:t>13</a:t>
            </a:fld>
            <a:endParaRPr lang="de-DE"/>
          </a:p>
        </p:txBody>
      </p:sp>
    </p:spTree>
    <p:extLst>
      <p:ext uri="{BB962C8B-B14F-4D97-AF65-F5344CB8AC3E}">
        <p14:creationId xmlns:p14="http://schemas.microsoft.com/office/powerpoint/2010/main" val="1718540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8113" y="766763"/>
            <a:ext cx="6823075" cy="3838575"/>
          </a:xfrm>
        </p:spPr>
      </p:sp>
      <p:sp>
        <p:nvSpPr>
          <p:cNvPr id="3" name="Notizenplatzhalter 2"/>
          <p:cNvSpPr>
            <a:spLocks noGrp="1"/>
          </p:cNvSpPr>
          <p:nvPr>
            <p:ph type="body" idx="1"/>
          </p:nvPr>
        </p:nvSpPr>
        <p:spPr/>
        <p:txBody>
          <a:bodyPr/>
          <a:lstStyle/>
          <a:p>
            <a:pPr marL="197030" indent="-197030">
              <a:buFont typeface="Arial" charset="0"/>
              <a:buChar char="•"/>
            </a:pPr>
            <a:r>
              <a:rPr lang="en-US" noProof="0" dirty="0" smtClean="0"/>
              <a:t>A whole variety of beam diagnostic systems. We do almost everything mostly custom made adopted to the requirements of the client with the exception of beam</a:t>
            </a:r>
            <a:r>
              <a:rPr lang="en-US" baseline="0" noProof="0" dirty="0" smtClean="0"/>
              <a:t> transformers.</a:t>
            </a:r>
          </a:p>
          <a:p>
            <a:pPr marL="197030" indent="-197030">
              <a:buFont typeface="Arial" charset="0"/>
              <a:buChar char="•"/>
            </a:pPr>
            <a:endParaRPr lang="en-US" noProof="0" dirty="0"/>
          </a:p>
        </p:txBody>
      </p:sp>
      <p:sp>
        <p:nvSpPr>
          <p:cNvPr id="4" name="Foliennummernplatzhalter 3"/>
          <p:cNvSpPr>
            <a:spLocks noGrp="1"/>
          </p:cNvSpPr>
          <p:nvPr>
            <p:ph type="sldNum" sz="quarter" idx="10"/>
          </p:nvPr>
        </p:nvSpPr>
        <p:spPr/>
        <p:txBody>
          <a:bodyPr/>
          <a:lstStyle/>
          <a:p>
            <a:pPr>
              <a:defRPr/>
            </a:pPr>
            <a:fld id="{BD0A1101-8A14-4662-BD12-913F55F17FD7}" type="slidenum">
              <a:rPr lang="de-DE" smtClean="0"/>
              <a:pPr>
                <a:defRPr/>
              </a:pPr>
              <a:t>14</a:t>
            </a:fld>
            <a:endParaRPr lang="de-DE"/>
          </a:p>
        </p:txBody>
      </p:sp>
    </p:spTree>
    <p:extLst>
      <p:ext uri="{BB962C8B-B14F-4D97-AF65-F5344CB8AC3E}">
        <p14:creationId xmlns:p14="http://schemas.microsoft.com/office/powerpoint/2010/main" val="3822524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8113" y="766763"/>
            <a:ext cx="6823075" cy="3838575"/>
          </a:xfrm>
        </p:spPr>
      </p:sp>
      <p:sp>
        <p:nvSpPr>
          <p:cNvPr id="3" name="Notizenplatzhalter 2"/>
          <p:cNvSpPr>
            <a:spLocks noGrp="1"/>
          </p:cNvSpPr>
          <p:nvPr>
            <p:ph type="body" idx="1"/>
          </p:nvPr>
        </p:nvSpPr>
        <p:spPr/>
        <p:txBody>
          <a:bodyPr/>
          <a:lstStyle/>
          <a:p>
            <a:pPr marL="197030" indent="-197030">
              <a:buFont typeface="Arial" charset="0"/>
              <a:buChar char="•"/>
            </a:pPr>
            <a:r>
              <a:rPr lang="en-US" noProof="0" dirty="0" smtClean="0"/>
              <a:t>A whole variety of beam diagnostic systems. We do almost everything mostly custom made adopted to the requirements of the client with the exception of beam</a:t>
            </a:r>
            <a:r>
              <a:rPr lang="en-US" baseline="0" noProof="0" dirty="0" smtClean="0"/>
              <a:t> transformers.</a:t>
            </a:r>
          </a:p>
          <a:p>
            <a:pPr marL="197030" indent="-197030">
              <a:buFont typeface="Arial" charset="0"/>
              <a:buChar char="•"/>
            </a:pPr>
            <a:endParaRPr lang="en-US" noProof="0" dirty="0"/>
          </a:p>
        </p:txBody>
      </p:sp>
      <p:sp>
        <p:nvSpPr>
          <p:cNvPr id="4" name="Foliennummernplatzhalter 3"/>
          <p:cNvSpPr>
            <a:spLocks noGrp="1"/>
          </p:cNvSpPr>
          <p:nvPr>
            <p:ph type="sldNum" sz="quarter" idx="10"/>
          </p:nvPr>
        </p:nvSpPr>
        <p:spPr/>
        <p:txBody>
          <a:bodyPr/>
          <a:lstStyle/>
          <a:p>
            <a:pPr>
              <a:defRPr/>
            </a:pPr>
            <a:fld id="{BD0A1101-8A14-4662-BD12-913F55F17FD7}" type="slidenum">
              <a:rPr lang="de-DE" smtClean="0"/>
              <a:pPr>
                <a:defRPr/>
              </a:pPr>
              <a:t>15</a:t>
            </a:fld>
            <a:endParaRPr lang="de-DE"/>
          </a:p>
        </p:txBody>
      </p:sp>
    </p:spTree>
    <p:extLst>
      <p:ext uri="{BB962C8B-B14F-4D97-AF65-F5344CB8AC3E}">
        <p14:creationId xmlns:p14="http://schemas.microsoft.com/office/powerpoint/2010/main" val="2014143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8113" y="766763"/>
            <a:ext cx="6823075" cy="3838575"/>
          </a:xfrm>
        </p:spPr>
      </p:sp>
      <p:sp>
        <p:nvSpPr>
          <p:cNvPr id="3" name="Notizenplatzhalter 2"/>
          <p:cNvSpPr>
            <a:spLocks noGrp="1"/>
          </p:cNvSpPr>
          <p:nvPr>
            <p:ph type="body" idx="1"/>
          </p:nvPr>
        </p:nvSpPr>
        <p:spPr/>
        <p:txBody>
          <a:bodyPr/>
          <a:lstStyle/>
          <a:p>
            <a:pPr marL="197030" indent="-197030">
              <a:buFont typeface="Arial" charset="0"/>
              <a:buChar char="•"/>
            </a:pPr>
            <a:r>
              <a:rPr lang="en-US" noProof="0" dirty="0" smtClean="0"/>
              <a:t>A whole variety of beam diagnostic systems. We do almost everything mostly custom made adopted to the requirements of the client with the exception of beam</a:t>
            </a:r>
            <a:r>
              <a:rPr lang="en-US" baseline="0" noProof="0" dirty="0" smtClean="0"/>
              <a:t> transformers.</a:t>
            </a:r>
          </a:p>
          <a:p>
            <a:pPr marL="197030" indent="-197030">
              <a:buFont typeface="Arial" charset="0"/>
              <a:buChar char="•"/>
            </a:pPr>
            <a:endParaRPr lang="en-US" noProof="0" dirty="0"/>
          </a:p>
        </p:txBody>
      </p:sp>
      <p:sp>
        <p:nvSpPr>
          <p:cNvPr id="4" name="Foliennummernplatzhalter 3"/>
          <p:cNvSpPr>
            <a:spLocks noGrp="1"/>
          </p:cNvSpPr>
          <p:nvPr>
            <p:ph type="sldNum" sz="quarter" idx="10"/>
          </p:nvPr>
        </p:nvSpPr>
        <p:spPr/>
        <p:txBody>
          <a:bodyPr/>
          <a:lstStyle/>
          <a:p>
            <a:pPr>
              <a:defRPr/>
            </a:pPr>
            <a:fld id="{BD0A1101-8A14-4662-BD12-913F55F17FD7}" type="slidenum">
              <a:rPr lang="de-DE" smtClean="0"/>
              <a:pPr>
                <a:defRPr/>
              </a:pPr>
              <a:t>16</a:t>
            </a:fld>
            <a:endParaRPr lang="de-DE"/>
          </a:p>
        </p:txBody>
      </p:sp>
    </p:spTree>
    <p:extLst>
      <p:ext uri="{BB962C8B-B14F-4D97-AF65-F5344CB8AC3E}">
        <p14:creationId xmlns:p14="http://schemas.microsoft.com/office/powerpoint/2010/main" val="163088206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828800" y="3886200"/>
            <a:ext cx="8534400" cy="1752600"/>
          </a:xfrm>
        </p:spPr>
        <p:txBody>
          <a:bodyPr/>
          <a:lstStyle>
            <a:lvl1pPr marL="0" indent="0" algn="ctr">
              <a:buNone/>
              <a:defRPr>
                <a:solidFill>
                  <a:srgbClr val="00206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DE" dirty="0"/>
          </a:p>
        </p:txBody>
      </p:sp>
      <p:sp>
        <p:nvSpPr>
          <p:cNvPr id="11" name="Titel 10"/>
          <p:cNvSpPr>
            <a:spLocks noGrp="1"/>
          </p:cNvSpPr>
          <p:nvPr>
            <p:ph type="title"/>
          </p:nvPr>
        </p:nvSpPr>
        <p:spPr/>
        <p:txBody>
          <a:bodyPr/>
          <a:lstStyle>
            <a:lvl1pPr>
              <a:defRPr>
                <a:solidFill>
                  <a:srgbClr val="002060"/>
                </a:solidFill>
              </a:defRPr>
            </a:lvl1pPr>
          </a:lstStyle>
          <a:p>
            <a:r>
              <a:rPr lang="de-DE" dirty="0" smtClean="0"/>
              <a:t>Titelmasterformat durch Klicken bearbeiten</a:t>
            </a:r>
            <a:endParaRPr lang="de-DE" dirty="0"/>
          </a:p>
        </p:txBody>
      </p:sp>
      <p:sp>
        <p:nvSpPr>
          <p:cNvPr id="12" name="Datumsplatzhalter 11"/>
          <p:cNvSpPr>
            <a:spLocks noGrp="1"/>
          </p:cNvSpPr>
          <p:nvPr>
            <p:ph type="dt" sz="half" idx="10"/>
          </p:nvPr>
        </p:nvSpPr>
        <p:spPr/>
        <p:txBody>
          <a:bodyPr/>
          <a:lstStyle>
            <a:lvl1pPr>
              <a:defRPr/>
            </a:lvl1pPr>
          </a:lstStyle>
          <a:p>
            <a:r>
              <a:rPr lang="en-US" smtClean="0"/>
              <a:t>16.04.2019</a:t>
            </a:r>
            <a:endParaRPr lang="de-DE" dirty="0"/>
          </a:p>
        </p:txBody>
      </p:sp>
      <p:sp>
        <p:nvSpPr>
          <p:cNvPr id="13" name="Fußzeilenplatzhalter 12"/>
          <p:cNvSpPr>
            <a:spLocks noGrp="1"/>
          </p:cNvSpPr>
          <p:nvPr>
            <p:ph type="ftr" sz="quarter" idx="11"/>
          </p:nvPr>
        </p:nvSpPr>
        <p:spPr/>
        <p:txBody>
          <a:bodyPr/>
          <a:lstStyle/>
          <a:p>
            <a:r>
              <a:rPr lang="en-GB" smtClean="0"/>
              <a:t>High Intensity RFQ Meets Reality: Production and Technical Challenges</a:t>
            </a:r>
            <a:endParaRPr lang="de-DE" dirty="0"/>
          </a:p>
        </p:txBody>
      </p:sp>
      <p:sp>
        <p:nvSpPr>
          <p:cNvPr id="14" name="Foliennummernplatzhalter 13"/>
          <p:cNvSpPr>
            <a:spLocks noGrp="1"/>
          </p:cNvSpPr>
          <p:nvPr>
            <p:ph type="sldNum" sz="quarter" idx="12"/>
          </p:nvPr>
        </p:nvSpPr>
        <p:spPr/>
        <p:txBody>
          <a:bodyPr/>
          <a:lstStyle/>
          <a:p>
            <a:fld id="{C6B5F1D7-4352-4977-85C8-59F0D05AE3BF}" type="slidenum">
              <a:rPr lang="de-DE" smtClean="0"/>
              <a:pPr/>
              <a:t>‹Nr.›</a:t>
            </a:fld>
            <a:endParaRPr lang="de-DE" dirty="0"/>
          </a:p>
        </p:txBody>
      </p:sp>
      <p:pic>
        <p:nvPicPr>
          <p:cNvPr id="16" name="Picture 1944" descr="NTG_Logo"/>
          <p:cNvPicPr>
            <a:picLocks noChangeAspect="1" noChangeArrowheads="1"/>
          </p:cNvPicPr>
          <p:nvPr userDrawn="1"/>
        </p:nvPicPr>
        <p:blipFill>
          <a:blip r:embed="rId2" cstate="screen">
            <a:extLst>
              <a:ext uri="{BEBA8EAE-BF5A-486C-A8C5-ECC9F3942E4B}">
                <a14:imgProps xmlns:a14="http://schemas.microsoft.com/office/drawing/2010/main">
                  <a14:imgLayer r:embed="rId3">
                    <a14:imgEffect>
                      <a14:backgroundRemoval t="0" b="100000" l="0" r="100000">
                        <a14:foregroundMark x1="6354" y1="79521" x2="9996" y2="78867"/>
                        <a14:foregroundMark x1="17442" y1="58824" x2="20275" y2="56427"/>
                        <a14:foregroundMark x1="21449" y1="42048" x2="22582" y2="42048"/>
                        <a14:foregroundMark x1="22784" y1="29847" x2="24079" y2="30501"/>
                        <a14:foregroundMark x1="23837" y1="21569" x2="24646" y2="20261"/>
                        <a14:foregroundMark x1="14812" y1="29847" x2="17887" y2="32244"/>
                        <a14:foregroundMark x1="25900" y1="20261" x2="27034" y2="20915"/>
                        <a14:foregroundMark x1="18818" y1="20915" x2="16957" y2="20915"/>
                        <a14:foregroundMark x1="33671" y1="43791" x2="34925" y2="28105"/>
                        <a14:foregroundMark x1="8863" y1="20915" x2="10239" y2="19608"/>
                        <a14:foregroundMark x1="50668" y1="30501" x2="52853" y2="31155"/>
                        <a14:foregroundMark x1="4168" y1="29412" x2="7042" y2="28758"/>
                        <a14:foregroundMark x1="63497" y1="29847" x2="65884" y2="23312"/>
                        <a14:foregroundMark x1="79482" y1="30501" x2="80049" y2="29847"/>
                        <a14:foregroundMark x1="84986" y1="20915" x2="87697" y2="20261"/>
                        <a14:foregroundMark x1="78227" y1="75817" x2="82355" y2="77124"/>
                        <a14:foregroundMark x1="81303" y1="58388" x2="84864" y2="56427"/>
                        <a14:foregroundMark x1="89316" y1="43137" x2="92756" y2="43137"/>
                        <a14:foregroundMark x1="78551" y1="21569" x2="81870" y2="20261"/>
                        <a14:backgroundMark x1="81748" y1="49891" x2="84864" y2="49891"/>
                        <a14:backgroundMark x1="88264" y1="67320" x2="91582" y2="67320"/>
                      </a14:backgroundRemoval>
                    </a14:imgEffect>
                  </a14:imgLayer>
                </a14:imgProps>
              </a:ext>
              <a:ext uri="{28A0092B-C50C-407E-A947-70E740481C1C}">
                <a14:useLocalDpi xmlns:a14="http://schemas.microsoft.com/office/drawing/2010/main"/>
              </a:ext>
            </a:extLst>
          </a:blip>
          <a:srcRect/>
          <a:stretch>
            <a:fillRect/>
          </a:stretch>
        </p:blipFill>
        <p:spPr bwMode="auto">
          <a:xfrm>
            <a:off x="10032438" y="44624"/>
            <a:ext cx="2029300" cy="288032"/>
          </a:xfrm>
          <a:prstGeom prst="rect">
            <a:avLst/>
          </a:prstGeom>
          <a:noFill/>
          <a:ln w="9525">
            <a:noFill/>
            <a:miter lim="800000"/>
            <a:headEnd/>
            <a:tailEnd/>
          </a:ln>
        </p:spPr>
      </p:pic>
    </p:spTree>
    <p:extLst>
      <p:ext uri="{BB962C8B-B14F-4D97-AF65-F5344CB8AC3E}">
        <p14:creationId xmlns:p14="http://schemas.microsoft.com/office/powerpoint/2010/main" val="1706486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2_Titelfolie">
    <p:spTree>
      <p:nvGrpSpPr>
        <p:cNvPr id="1" name=""/>
        <p:cNvGrpSpPr/>
        <p:nvPr/>
      </p:nvGrpSpPr>
      <p:grpSpPr>
        <a:xfrm>
          <a:off x="0" y="0"/>
          <a:ext cx="0" cy="0"/>
          <a:chOff x="0" y="0"/>
          <a:chExt cx="0" cy="0"/>
        </a:xfrm>
      </p:grpSpPr>
      <p:sp>
        <p:nvSpPr>
          <p:cNvPr id="12" name="Datumsplatzhalter 11"/>
          <p:cNvSpPr>
            <a:spLocks noGrp="1"/>
          </p:cNvSpPr>
          <p:nvPr>
            <p:ph type="dt" sz="half" idx="10"/>
          </p:nvPr>
        </p:nvSpPr>
        <p:spPr>
          <a:xfrm>
            <a:off x="609600" y="6356351"/>
            <a:ext cx="1525960" cy="365125"/>
          </a:xfrm>
        </p:spPr>
        <p:txBody>
          <a:bodyPr/>
          <a:lstStyle>
            <a:lvl1pPr>
              <a:defRPr>
                <a:solidFill>
                  <a:srgbClr val="002060"/>
                </a:solidFill>
              </a:defRPr>
            </a:lvl1pPr>
          </a:lstStyle>
          <a:p>
            <a:r>
              <a:rPr lang="en-US" smtClean="0"/>
              <a:t>16.04.2019</a:t>
            </a:r>
            <a:endParaRPr lang="de-DE" dirty="0"/>
          </a:p>
        </p:txBody>
      </p:sp>
      <p:sp>
        <p:nvSpPr>
          <p:cNvPr id="13" name="Fußzeilenplatzhalter 12"/>
          <p:cNvSpPr>
            <a:spLocks noGrp="1"/>
          </p:cNvSpPr>
          <p:nvPr>
            <p:ph type="ftr" sz="quarter" idx="11"/>
          </p:nvPr>
        </p:nvSpPr>
        <p:spPr>
          <a:xfrm>
            <a:off x="2423592" y="6356351"/>
            <a:ext cx="4824536" cy="365125"/>
          </a:xfrm>
        </p:spPr>
        <p:txBody>
          <a:bodyPr/>
          <a:lstStyle>
            <a:lvl1pPr>
              <a:defRPr>
                <a:solidFill>
                  <a:srgbClr val="002060"/>
                </a:solidFill>
              </a:defRPr>
            </a:lvl1pPr>
          </a:lstStyle>
          <a:p>
            <a:r>
              <a:rPr lang="en-US" b="1" dirty="0" smtClean="0"/>
              <a:t>High Intensity RFQ Meets Reality: Production and Technical Challenges</a:t>
            </a:r>
            <a:endParaRPr lang="de-DE" dirty="0"/>
          </a:p>
        </p:txBody>
      </p:sp>
      <p:sp>
        <p:nvSpPr>
          <p:cNvPr id="14" name="Foliennummernplatzhalter 13"/>
          <p:cNvSpPr>
            <a:spLocks noGrp="1"/>
          </p:cNvSpPr>
          <p:nvPr>
            <p:ph type="sldNum" sz="quarter" idx="12"/>
          </p:nvPr>
        </p:nvSpPr>
        <p:spPr>
          <a:xfrm>
            <a:off x="7536160" y="6356351"/>
            <a:ext cx="4046240" cy="365125"/>
          </a:xfrm>
        </p:spPr>
        <p:txBody>
          <a:bodyPr/>
          <a:lstStyle/>
          <a:p>
            <a:r>
              <a:rPr lang="de-DE" b="1" dirty="0" smtClean="0">
                <a:solidFill>
                  <a:srgbClr val="002060"/>
                </a:solidFill>
              </a:rPr>
              <a:t>Alexander Bechtold          www.ntg.de</a:t>
            </a:r>
            <a:r>
              <a:rPr lang="de-DE" b="1" dirty="0" smtClean="0"/>
              <a:t>                                 </a:t>
            </a:r>
            <a:fld id="{C6B5F1D7-4352-4977-85C8-59F0D05AE3BF}" type="slidenum">
              <a:rPr lang="de-DE" smtClean="0"/>
              <a:pPr/>
              <a:t>‹Nr.›</a:t>
            </a:fld>
            <a:r>
              <a:rPr lang="de-DE" dirty="0" smtClean="0"/>
              <a:t> von 30</a:t>
            </a:r>
            <a:endParaRPr lang="de-DE" dirty="0"/>
          </a:p>
        </p:txBody>
      </p:sp>
      <p:pic>
        <p:nvPicPr>
          <p:cNvPr id="16" name="Picture 1944" descr="NTG_Logo"/>
          <p:cNvPicPr>
            <a:picLocks noChangeAspect="1" noChangeArrowheads="1"/>
          </p:cNvPicPr>
          <p:nvPr userDrawn="1"/>
        </p:nvPicPr>
        <p:blipFill>
          <a:blip r:embed="rId2" cstate="screen">
            <a:extLst>
              <a:ext uri="{BEBA8EAE-BF5A-486C-A8C5-ECC9F3942E4B}">
                <a14:imgProps xmlns:a14="http://schemas.microsoft.com/office/drawing/2010/main">
                  <a14:imgLayer r:embed="rId3">
                    <a14:imgEffect>
                      <a14:backgroundRemoval t="0" b="100000" l="0" r="100000">
                        <a14:foregroundMark x1="6354" y1="79521" x2="9996" y2="78867"/>
                        <a14:foregroundMark x1="17442" y1="58824" x2="20275" y2="56427"/>
                        <a14:foregroundMark x1="21449" y1="42048" x2="22582" y2="42048"/>
                        <a14:foregroundMark x1="22784" y1="29847" x2="24079" y2="30501"/>
                        <a14:foregroundMark x1="23837" y1="21569" x2="24646" y2="20261"/>
                        <a14:foregroundMark x1="14812" y1="29847" x2="17887" y2="32244"/>
                        <a14:foregroundMark x1="25900" y1="20261" x2="27034" y2="20915"/>
                        <a14:foregroundMark x1="18818" y1="20915" x2="16957" y2="20915"/>
                        <a14:foregroundMark x1="33671" y1="43791" x2="34925" y2="28105"/>
                        <a14:foregroundMark x1="8863" y1="20915" x2="10239" y2="19608"/>
                        <a14:foregroundMark x1="50668" y1="30501" x2="52853" y2="31155"/>
                        <a14:foregroundMark x1="4168" y1="29412" x2="7042" y2="28758"/>
                        <a14:foregroundMark x1="63497" y1="29847" x2="65884" y2="23312"/>
                        <a14:foregroundMark x1="79482" y1="30501" x2="80049" y2="29847"/>
                        <a14:foregroundMark x1="84986" y1="20915" x2="87697" y2="20261"/>
                        <a14:foregroundMark x1="78227" y1="75817" x2="82355" y2="77124"/>
                        <a14:foregroundMark x1="81303" y1="58388" x2="84864" y2="56427"/>
                        <a14:foregroundMark x1="89316" y1="43137" x2="92756" y2="43137"/>
                        <a14:foregroundMark x1="78551" y1="21569" x2="81870" y2="20261"/>
                        <a14:backgroundMark x1="81748" y1="49891" x2="84864" y2="49891"/>
                        <a14:backgroundMark x1="88264" y1="67320" x2="91582" y2="67320"/>
                      </a14:backgroundRemoval>
                    </a14:imgEffect>
                  </a14:imgLayer>
                </a14:imgProps>
              </a:ext>
              <a:ext uri="{28A0092B-C50C-407E-A947-70E740481C1C}">
                <a14:useLocalDpi xmlns:a14="http://schemas.microsoft.com/office/drawing/2010/main"/>
              </a:ext>
            </a:extLst>
          </a:blip>
          <a:srcRect/>
          <a:stretch>
            <a:fillRect/>
          </a:stretch>
        </p:blipFill>
        <p:spPr bwMode="auto">
          <a:xfrm>
            <a:off x="10776520" y="44624"/>
            <a:ext cx="1285218" cy="288032"/>
          </a:xfrm>
          <a:prstGeom prst="rect">
            <a:avLst/>
          </a:prstGeom>
          <a:noFill/>
          <a:ln w="9525">
            <a:noFill/>
            <a:miter lim="800000"/>
            <a:headEnd/>
            <a:tailEnd/>
          </a:ln>
        </p:spPr>
      </p:pic>
    </p:spTree>
    <p:extLst>
      <p:ext uri="{BB962C8B-B14F-4D97-AF65-F5344CB8AC3E}">
        <p14:creationId xmlns:p14="http://schemas.microsoft.com/office/powerpoint/2010/main" val="9107670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1027" name="Textplatzhalt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 name="Datumsplatzhalt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r>
              <a:rPr lang="en-US" smtClean="0"/>
              <a:t>16.04.2019</a:t>
            </a:r>
            <a:endParaRPr lang="de-DE" dirty="0"/>
          </a:p>
        </p:txBody>
      </p:sp>
      <p:sp>
        <p:nvSpPr>
          <p:cNvPr id="5" name="Fußzeilenplatzhalt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a:defRPr/>
            </a:pPr>
            <a:r>
              <a:rPr lang="en-GB" smtClean="0"/>
              <a:t>High Intensity RFQ Meets Reality: Production and Technical Challenges</a:t>
            </a:r>
            <a:endParaRPr lang="de-DE"/>
          </a:p>
        </p:txBody>
      </p:sp>
      <p:sp>
        <p:nvSpPr>
          <p:cNvPr id="6" name="Foliennummernplatzhalt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BC59E891-B419-4BF7-9A46-E68132F79C02}" type="slidenum">
              <a:rPr lang="de-DE"/>
              <a:pPr>
                <a:defRPr/>
              </a:pPr>
              <a:t>‹Nr.›</a:t>
            </a:fld>
            <a:endParaRPr lang="de-DE" dirty="0"/>
          </a:p>
        </p:txBody>
      </p:sp>
    </p:spTree>
  </p:cSld>
  <p:clrMap bg1="lt1" tx1="dk1" bg2="lt2" tx2="dk2" accent1="accent1" accent2="accent2" accent3="accent3" accent4="accent4" accent5="accent5" accent6="accent6" hlink="hlink" folHlink="folHlink"/>
  <p:sldLayoutIdLst>
    <p:sldLayoutId id="2147483674" r:id="rId1"/>
    <p:sldLayoutId id="2147483713" r:id="rId2"/>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2.png"/><Relationship Id="rId7" Type="http://schemas.openxmlformats.org/officeDocument/2006/relationships/image" Target="../media/image55.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microsoft.com/office/2007/relationships/hdphoto" Target="../media/hdphoto9.wdp"/></Relationships>
</file>

<file path=ppt/slides/_rels/slide1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jpeg"/><Relationship Id="rId7" Type="http://schemas.openxmlformats.org/officeDocument/2006/relationships/image" Target="../media/image6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9.jpeg"/><Relationship Id="rId5" Type="http://schemas.microsoft.com/office/2007/relationships/hdphoto" Target="../media/hdphoto10.wdp"/><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5.jpeg"/><Relationship Id="rId4" Type="http://schemas.microsoft.com/office/2007/relationships/hdphoto" Target="../media/hdphoto11.wdp"/></Relationships>
</file>

<file path=ppt/slides/_rels/slide1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2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2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9.png"/><Relationship Id="rId5" Type="http://schemas.microsoft.com/office/2007/relationships/hdphoto" Target="../media/hdphoto13.wdp"/><Relationship Id="rId4" Type="http://schemas.openxmlformats.org/officeDocument/2006/relationships/image" Target="../media/image88.png"/></Relationships>
</file>

<file path=ppt/slides/_rels/slide2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2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2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3.xml.rels><?xml version="1.0" encoding="UTF-8" standalone="yes"?>
<Relationships xmlns="http://schemas.openxmlformats.org/package/2006/relationships"><Relationship Id="rId3" Type="http://schemas.openxmlformats.org/officeDocument/2006/relationships/image" Target="cid:image016.jpg@01D0A29E.C60DF3C0" TargetMode="Externa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cid:image018.jpg@01D0A29E.C60DF3C0" TargetMode="Externa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www.ntg.de/index.php?eID=tx_cms_showpic&amp;file=uploads/pics/DMC-160-U2_01.jpg&amp;md5=66e37e4aaf5bbc1fa84de05656cea8c90c55b1f2&amp;parameters%5b0%5d=YTo0OntzOjU6IndpZHRoIjtzOjQ6IjgwMG0iO3M6NjoiaGVpZ2h0IjtzOjQ6IjYw&amp;parameters%5b1%5d=MG0iO3M6NzoiYm9keVRhZyI7czo0MToiPGJvZHkgc3R5bGU9Im1hcmdpbjowOyBi&amp;parameters%5b2%5d=YWNrZ3JvdW5kOiNmZmY7Ij4iO3M6NDoid3JhcCI7czozNzoiPGEgaHJlZj0iamF2&amp;parameters%5b3%5d=YXNjcmlwdDpjbG9zZSgpOyI%2BIHwgPC9hPiI7fQ%3D%3D" TargetMode="External"/><Relationship Id="rId3" Type="http://schemas.openxmlformats.org/officeDocument/2006/relationships/image" Target="cid:image021.jpg@01D0A29E.C60DF3C0" TargetMode="External"/><Relationship Id="rId7"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hyperlink" Target="http://www.ntg.de/index.php?eID=tx_cms_showpic&amp;file=uploads/pics/IG300.jpg&amp;md5=35df2b79f239794a226590feffa2e6f896c45311&amp;parameters%5b0%5d=YTo0OntzOjU6IndpZHRoIjtzOjQ6IjgwMG0iO3M6NjoiaGVpZ2h0IjtzOjQ6IjYw&amp;parameters%5b1%5d=MG0iO3M6NzoiYm9keVRhZyI7czo0MToiPGJvZHkgc3R5bGU9Im1hcmdpbjowOyBi&amp;parameters%5b2%5d=YWNrZ3JvdW5kOiNmZmY7Ij4iO3M6NDoid3JhcCI7czozNzoiPGEgaHJlZj0iamF2&amp;parameters%5b3%5d=YXNjcmlwdDpjbG9zZSgpOyI%2BIHwgPC9hPiI7fQ%3D%3D" TargetMode="External"/><Relationship Id="rId11" Type="http://schemas.openxmlformats.org/officeDocument/2006/relationships/image" Target="../media/image14.jpeg"/><Relationship Id="rId5" Type="http://schemas.openxmlformats.org/officeDocument/2006/relationships/image" Target="../media/image11.jpeg"/><Relationship Id="rId10" Type="http://schemas.openxmlformats.org/officeDocument/2006/relationships/hyperlink" Target="http://www.ntg.de/index.php?eID=tx_cms_showpic&amp;file=uploads/pics/DMU-80-T_01.jpg&amp;md5=80d52e835138f26f7a75a66981c1f0aed99f0834&amp;parameters%5b0%5d=YTo0OntzOjU6IndpZHRoIjtzOjQ6IjgwMG0iO3M6NjoiaGVpZ2h0IjtzOjQ6IjYw&amp;parameters%5b1%5d=MG0iO3M6NzoiYm9keVRhZyI7czo0MToiPGJvZHkgc3R5bGU9Im1hcmdpbjowOyBi&amp;parameters%5b2%5d=YWNrZ3JvdW5kOiNmZmY7Ij4iO3M6NDoid3JhcCI7czozNzoiPGEgaHJlZj0iamF2&amp;parameters%5b3%5d=YXNjcmlwdDpjbG9zZSgpOyI%2BIHwgPC9hPiI7fQ%3D%3D" TargetMode="External"/><Relationship Id="rId4" Type="http://schemas.openxmlformats.org/officeDocument/2006/relationships/hyperlink" Target="http://www.ntg.de/index.php?eID=tx_cms_showpic&amp;file=uploads/pics/Mazak-FH-6800-1.jpg&amp;md5=b158cf60fee7cebb4e8d21513811f3a460b77fae&amp;parameters%5b0%5d=YTo0OntzOjU6IndpZHRoIjtzOjQ6IjgwMG0iO3M6NjoiaGVpZ2h0IjtzOjQ6IjYw&amp;parameters%5b1%5d=MG0iO3M6NzoiYm9keVRhZyI7czo0MToiPGJvZHkgc3R5bGU9Im1hcmdpbjowOyBi&amp;parameters%5b2%5d=YWNrZ3JvdW5kOiNmZmY7Ij4iO3M6NDoid3JhcCI7czozNzoiPGEgaHJlZj0iamF2&amp;parameters%5b3%5d=YXNjcmlwdDpjbG9zZSgpOyI%2BIHwgPC9hPiI7fQ%3D%3D" TargetMode="External"/><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microsoft.com/office/2007/relationships/hdphoto" Target="../media/hdphoto5.wdp"/><Relationship Id="rId12" Type="http://schemas.openxmlformats.org/officeDocument/2006/relationships/image" Target="../media/image28.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7.jpeg"/><Relationship Id="rId5" Type="http://schemas.openxmlformats.org/officeDocument/2006/relationships/image" Target="../media/image23.jpeg"/><Relationship Id="rId10" Type="http://schemas.openxmlformats.org/officeDocument/2006/relationships/image" Target="../media/image26.jpeg"/><Relationship Id="rId4" Type="http://schemas.microsoft.com/office/2007/relationships/hdphoto" Target="../media/hdphoto4.wdp"/><Relationship Id="rId9"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jpeg"/><Relationship Id="rId18" Type="http://schemas.openxmlformats.org/officeDocument/2006/relationships/image" Target="../media/image46.png"/><Relationship Id="rId3" Type="http://schemas.openxmlformats.org/officeDocument/2006/relationships/image" Target="../media/image32.jpeg"/><Relationship Id="rId7" Type="http://schemas.openxmlformats.org/officeDocument/2006/relationships/image" Target="../media/image36.png"/><Relationship Id="rId12" Type="http://schemas.openxmlformats.org/officeDocument/2006/relationships/image" Target="../media/image41.jpeg"/><Relationship Id="rId17" Type="http://schemas.microsoft.com/office/2007/relationships/hdphoto" Target="../media/hdphoto8.wdp"/><Relationship Id="rId2" Type="http://schemas.openxmlformats.org/officeDocument/2006/relationships/notesSlide" Target="../notesSlides/notesSlide3.xml"/><Relationship Id="rId16"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jpe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png"/><Relationship Id="rId1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a:spLocks noGrp="1"/>
          </p:cNvSpPr>
          <p:nvPr>
            <p:ph type="title"/>
          </p:nvPr>
        </p:nvSpPr>
        <p:spPr>
          <a:xfrm>
            <a:off x="0" y="1774557"/>
            <a:ext cx="12192000" cy="1143000"/>
          </a:xfrm>
        </p:spPr>
        <p:txBody>
          <a:bodyPr/>
          <a:lstStyle/>
          <a:p>
            <a:r>
              <a:rPr lang="en-US" b="1" dirty="0" smtClean="0">
                <a:solidFill>
                  <a:srgbClr val="002060"/>
                </a:solidFill>
              </a:rPr>
              <a:t>Production and Technical Challenges</a:t>
            </a:r>
            <a:endParaRPr lang="en-US" sz="9600" b="1" dirty="0">
              <a:solidFill>
                <a:srgbClr val="002060"/>
              </a:solidFill>
            </a:endParaRPr>
          </a:p>
        </p:txBody>
      </p:sp>
      <p:sp>
        <p:nvSpPr>
          <p:cNvPr id="11" name="Foliennummernplatzhalter 5"/>
          <p:cNvSpPr txBox="1">
            <a:spLocks/>
          </p:cNvSpPr>
          <p:nvPr/>
        </p:nvSpPr>
        <p:spPr>
          <a:xfrm>
            <a:off x="5029200" y="6356350"/>
            <a:ext cx="2133600" cy="365125"/>
          </a:xfrm>
          <a:prstGeom prst="rect">
            <a:avLst/>
          </a:prstGeom>
        </p:spPr>
        <p:txBody>
          <a:bodyPr vert="horz" lIns="91440" tIns="45720" rIns="91440" bIns="45720" rtlCol="0" anchor="ctr"/>
          <a:lstStyle>
            <a:defPPr>
              <a:defRPr lang="de-DE"/>
            </a:defPPr>
            <a:lvl1pPr algn="r" rtl="0" fontAlgn="auto">
              <a:spcBef>
                <a:spcPts val="0"/>
              </a:spcBef>
              <a:spcAft>
                <a:spcPts val="0"/>
              </a:spcAft>
              <a:defRPr sz="1200" kern="1200" smtClean="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fld id="{C6B5F1D7-4352-4977-85C8-59F0D05AE3BF}" type="slidenum">
              <a:rPr lang="de-DE" smtClean="0"/>
              <a:pPr/>
              <a:t>1</a:t>
            </a:fld>
            <a:endParaRPr lang="de-DE" dirty="0"/>
          </a:p>
        </p:txBody>
      </p:sp>
      <p:pic>
        <p:nvPicPr>
          <p:cNvPr id="12" name="Picture 2" descr="L:\Daten.NTG\_Bilder\Betrieb\Broschüre\FOTO_GOLL_NTG_W_20100511_IMG_0415.jpg"/>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ackgroundRemoval t="4915" b="54915" l="0" r="100000">
                        <a14:foregroundMark x1="7550" y1="47970" x2="94017" y2="46261"/>
                        <a14:foregroundMark x1="44017" y1="54487" x2="84758" y2="54915"/>
                      </a14:backgroundRemoval>
                    </a14:imgEffect>
                  </a14:imgLayer>
                </a14:imgProps>
              </a:ext>
              <a:ext uri="{28A0092B-C50C-407E-A947-70E740481C1C}">
                <a14:useLocalDpi xmlns:a14="http://schemas.microsoft.com/office/drawing/2010/main"/>
              </a:ext>
            </a:extLst>
          </a:blip>
          <a:srcRect b="50000"/>
          <a:stretch/>
        </p:blipFill>
        <p:spPr bwMode="auto">
          <a:xfrm>
            <a:off x="0" y="2794752"/>
            <a:ext cx="12192000" cy="4063248"/>
          </a:xfrm>
          <a:prstGeom prst="rect">
            <a:avLst/>
          </a:prstGeom>
          <a:ln>
            <a:noFill/>
          </a:ln>
          <a:effectLst>
            <a:softEdge rad="0"/>
          </a:effectLst>
          <a:extLst>
            <a:ext uri="{909E8E84-426E-40DD-AFC4-6F175D3DCCD1}">
              <a14:hiddenFill xmlns:a14="http://schemas.microsoft.com/office/drawing/2010/main">
                <a:solidFill>
                  <a:srgbClr val="FFFFFF"/>
                </a:solidFill>
              </a14:hiddenFill>
            </a:ext>
          </a:extLst>
        </p:spPr>
      </p:pic>
      <p:sp>
        <p:nvSpPr>
          <p:cNvPr id="14" name="Textfeld 13"/>
          <p:cNvSpPr txBox="1"/>
          <p:nvPr/>
        </p:nvSpPr>
        <p:spPr>
          <a:xfrm>
            <a:off x="4331804" y="3070701"/>
            <a:ext cx="3528392" cy="646331"/>
          </a:xfrm>
          <a:prstGeom prst="rect">
            <a:avLst/>
          </a:prstGeom>
          <a:noFill/>
        </p:spPr>
        <p:txBody>
          <a:bodyPr wrap="square" rtlCol="0">
            <a:spAutoFit/>
          </a:bodyPr>
          <a:lstStyle/>
          <a:p>
            <a:pPr algn="ctr"/>
            <a:r>
              <a:rPr lang="de-DE" dirty="0" smtClean="0">
                <a:solidFill>
                  <a:schemeClr val="tx2">
                    <a:lumMod val="60000"/>
                    <a:lumOff val="40000"/>
                  </a:schemeClr>
                </a:solidFill>
              </a:rPr>
              <a:t>Dr. Alexander Bechtold</a:t>
            </a:r>
          </a:p>
          <a:p>
            <a:pPr algn="ctr"/>
            <a:endParaRPr lang="de-DE" dirty="0">
              <a:solidFill>
                <a:srgbClr val="0070C0"/>
              </a:solidFill>
            </a:endParaRPr>
          </a:p>
        </p:txBody>
      </p:sp>
      <p:pic>
        <p:nvPicPr>
          <p:cNvPr id="2" name="Grafik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31662" y="748000"/>
            <a:ext cx="6128675" cy="995162"/>
          </a:xfrm>
          <a:prstGeom prst="rect">
            <a:avLst/>
          </a:prstGeom>
        </p:spPr>
      </p:pic>
    </p:spTree>
    <p:extLst>
      <p:ext uri="{BB962C8B-B14F-4D97-AF65-F5344CB8AC3E}">
        <p14:creationId xmlns:p14="http://schemas.microsoft.com/office/powerpoint/2010/main" val="2887018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p:cNvSpPr txBox="1">
            <a:spLocks/>
          </p:cNvSpPr>
          <p:nvPr/>
        </p:nvSpPr>
        <p:spPr bwMode="auto">
          <a:xfrm>
            <a:off x="595808" y="332656"/>
            <a:ext cx="10972800" cy="69440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3600" dirty="0" smtClean="0">
                <a:solidFill>
                  <a:srgbClr val="002060"/>
                </a:solidFill>
              </a:rPr>
              <a:t>Cooling Concept evolved for FRANZ</a:t>
            </a:r>
            <a:endParaRPr lang="en-GB" sz="3600" dirty="0">
              <a:solidFill>
                <a:srgbClr val="002060"/>
              </a:solidFill>
            </a:endParaRPr>
          </a:p>
        </p:txBody>
      </p:sp>
      <p:pic>
        <p:nvPicPr>
          <p:cNvPr id="4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08500" y="1399965"/>
            <a:ext cx="2937069" cy="465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7940" y="1399965"/>
            <a:ext cx="4459580" cy="2350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71344" y="4081467"/>
            <a:ext cx="4452771" cy="1969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Textfeld 50"/>
          <p:cNvSpPr txBox="1"/>
          <p:nvPr/>
        </p:nvSpPr>
        <p:spPr>
          <a:xfrm>
            <a:off x="937490" y="1615989"/>
            <a:ext cx="2160240" cy="646331"/>
          </a:xfrm>
          <a:prstGeom prst="rect">
            <a:avLst/>
          </a:prstGeom>
          <a:noFill/>
        </p:spPr>
        <p:txBody>
          <a:bodyPr wrap="square" rtlCol="0">
            <a:spAutoFit/>
          </a:bodyPr>
          <a:lstStyle/>
          <a:p>
            <a:r>
              <a:rPr lang="en-US" dirty="0">
                <a:latin typeface="+mj-lt"/>
              </a:rPr>
              <a:t>c</a:t>
            </a:r>
            <a:r>
              <a:rPr lang="en-US" dirty="0" smtClean="0">
                <a:latin typeface="+mj-lt"/>
              </a:rPr>
              <a:t>opper electro forming</a:t>
            </a:r>
            <a:endParaRPr lang="en-US" dirty="0">
              <a:latin typeface="+mj-lt"/>
            </a:endParaRPr>
          </a:p>
        </p:txBody>
      </p:sp>
      <p:sp>
        <p:nvSpPr>
          <p:cNvPr id="52" name="Textfeld 51"/>
          <p:cNvSpPr txBox="1"/>
          <p:nvPr/>
        </p:nvSpPr>
        <p:spPr>
          <a:xfrm>
            <a:off x="947576" y="4208277"/>
            <a:ext cx="2160240" cy="369332"/>
          </a:xfrm>
          <a:prstGeom prst="rect">
            <a:avLst/>
          </a:prstGeom>
          <a:noFill/>
        </p:spPr>
        <p:txBody>
          <a:bodyPr wrap="square" rtlCol="0">
            <a:spAutoFit/>
          </a:bodyPr>
          <a:lstStyle/>
          <a:p>
            <a:r>
              <a:rPr lang="en-US" dirty="0" smtClean="0">
                <a:latin typeface="+mj-lt"/>
              </a:rPr>
              <a:t>brazed silver plates</a:t>
            </a:r>
            <a:endParaRPr lang="en-US" dirty="0">
              <a:latin typeface="+mj-lt"/>
            </a:endParaRPr>
          </a:p>
        </p:txBody>
      </p:sp>
      <p:sp>
        <p:nvSpPr>
          <p:cNvPr id="8" name="Textfeld 7"/>
          <p:cNvSpPr txBox="1"/>
          <p:nvPr/>
        </p:nvSpPr>
        <p:spPr>
          <a:xfrm>
            <a:off x="9005046" y="1506355"/>
            <a:ext cx="2160240" cy="646331"/>
          </a:xfrm>
          <a:prstGeom prst="rect">
            <a:avLst/>
          </a:prstGeom>
          <a:noFill/>
        </p:spPr>
        <p:txBody>
          <a:bodyPr wrap="square" rtlCol="0">
            <a:spAutoFit/>
          </a:bodyPr>
          <a:lstStyle/>
          <a:p>
            <a:r>
              <a:rPr lang="en-US" dirty="0">
                <a:latin typeface="+mj-lt"/>
              </a:rPr>
              <a:t>c</a:t>
            </a:r>
            <a:r>
              <a:rPr lang="en-US" dirty="0" smtClean="0">
                <a:latin typeface="+mj-lt"/>
              </a:rPr>
              <a:t>opper electro forming</a:t>
            </a:r>
            <a:endParaRPr lang="en-US" dirty="0">
              <a:latin typeface="+mj-lt"/>
            </a:endParaRPr>
          </a:p>
        </p:txBody>
      </p:sp>
      <p:sp>
        <p:nvSpPr>
          <p:cNvPr id="5" name="Datumsplatzhalter 4"/>
          <p:cNvSpPr>
            <a:spLocks noGrp="1"/>
          </p:cNvSpPr>
          <p:nvPr>
            <p:ph type="dt" sz="half" idx="10"/>
          </p:nvPr>
        </p:nvSpPr>
        <p:spPr/>
        <p:txBody>
          <a:bodyPr/>
          <a:lstStyle/>
          <a:p>
            <a:r>
              <a:rPr lang="en-US" smtClean="0"/>
              <a:t>16.04.2019</a:t>
            </a:r>
            <a:endParaRPr lang="de-DE" dirty="0"/>
          </a:p>
        </p:txBody>
      </p:sp>
      <p:sp>
        <p:nvSpPr>
          <p:cNvPr id="6" name="Fußzeilenplatzhalter 5"/>
          <p:cNvSpPr>
            <a:spLocks noGrp="1"/>
          </p:cNvSpPr>
          <p:nvPr>
            <p:ph type="ftr" sz="quarter" idx="11"/>
          </p:nvPr>
        </p:nvSpPr>
        <p:spPr/>
        <p:txBody>
          <a:bodyPr/>
          <a:lstStyle/>
          <a:p>
            <a:r>
              <a:rPr lang="en-US" b="1" smtClean="0"/>
              <a:t>High Intensity RFQ Meets Reality: Production and Technical Challenges</a:t>
            </a:r>
            <a:endParaRPr lang="de-DE" dirty="0"/>
          </a:p>
        </p:txBody>
      </p:sp>
      <p:sp>
        <p:nvSpPr>
          <p:cNvPr id="7" name="Foliennummernplatzhalter 6"/>
          <p:cNvSpPr>
            <a:spLocks noGrp="1"/>
          </p:cNvSpPr>
          <p:nvPr>
            <p:ph type="sldNum" sz="quarter" idx="12"/>
          </p:nvPr>
        </p:nvSpPr>
        <p:spPr/>
        <p:txBody>
          <a:bodyPr/>
          <a:lstStyle/>
          <a:p>
            <a:r>
              <a:rPr lang="de-DE" b="1" smtClean="0">
                <a:solidFill>
                  <a:srgbClr val="002060"/>
                </a:solidFill>
              </a:rPr>
              <a:t>Alexander Bechtold          www.ntg.de</a:t>
            </a:r>
            <a:r>
              <a:rPr lang="de-DE" b="1" smtClean="0"/>
              <a:t>                                 </a:t>
            </a:r>
            <a:fld id="{C6B5F1D7-4352-4977-85C8-59F0D05AE3BF}" type="slidenum">
              <a:rPr lang="de-DE" smtClean="0"/>
              <a:pPr/>
              <a:t>10</a:t>
            </a:fld>
            <a:endParaRPr lang="de-DE" dirty="0"/>
          </a:p>
        </p:txBody>
      </p:sp>
      <p:pic>
        <p:nvPicPr>
          <p:cNvPr id="12" name="Picture 3"/>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b="23444"/>
          <a:stretch/>
        </p:blipFill>
        <p:spPr bwMode="auto">
          <a:xfrm rot="16200000">
            <a:off x="8863023" y="3514747"/>
            <a:ext cx="3099994" cy="1972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1552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en-US" smtClean="0"/>
              <a:t>16.04.2019</a:t>
            </a:r>
            <a:endParaRPr lang="de-DE" dirty="0"/>
          </a:p>
        </p:txBody>
      </p:sp>
      <p:sp>
        <p:nvSpPr>
          <p:cNvPr id="3" name="Fußzeilenplatzhalter 2"/>
          <p:cNvSpPr>
            <a:spLocks noGrp="1"/>
          </p:cNvSpPr>
          <p:nvPr>
            <p:ph type="ftr" sz="quarter" idx="11"/>
          </p:nvPr>
        </p:nvSpPr>
        <p:spPr/>
        <p:txBody>
          <a:bodyPr/>
          <a:lstStyle/>
          <a:p>
            <a:r>
              <a:rPr lang="en-US" b="1" smtClean="0"/>
              <a:t>High Intensity RFQ Meets Reality: Production and Technical Challenges</a:t>
            </a:r>
            <a:endParaRPr lang="de-DE" dirty="0"/>
          </a:p>
        </p:txBody>
      </p:sp>
      <p:sp>
        <p:nvSpPr>
          <p:cNvPr id="4" name="Foliennummernplatzhalter 3"/>
          <p:cNvSpPr>
            <a:spLocks noGrp="1"/>
          </p:cNvSpPr>
          <p:nvPr>
            <p:ph type="sldNum" sz="quarter" idx="12"/>
          </p:nvPr>
        </p:nvSpPr>
        <p:spPr/>
        <p:txBody>
          <a:bodyPr/>
          <a:lstStyle/>
          <a:p>
            <a:r>
              <a:rPr lang="de-DE" b="1" smtClean="0">
                <a:solidFill>
                  <a:srgbClr val="002060"/>
                </a:solidFill>
              </a:rPr>
              <a:t>Alexander Bechtold          www.ntg.de</a:t>
            </a:r>
            <a:r>
              <a:rPr lang="de-DE" b="1" smtClean="0"/>
              <a:t>                                 </a:t>
            </a:r>
            <a:fld id="{C6B5F1D7-4352-4977-85C8-59F0D05AE3BF}" type="slidenum">
              <a:rPr lang="de-DE" smtClean="0"/>
              <a:pPr/>
              <a:t>11</a:t>
            </a:fld>
            <a:r>
              <a:rPr lang="de-DE" smtClean="0"/>
              <a:t> von 30</a:t>
            </a:r>
            <a:endParaRPr lang="de-DE" dirty="0"/>
          </a:p>
        </p:txBody>
      </p:sp>
      <p:grpSp>
        <p:nvGrpSpPr>
          <p:cNvPr id="5" name="Gruppieren 4"/>
          <p:cNvGrpSpPr/>
          <p:nvPr/>
        </p:nvGrpSpPr>
        <p:grpSpPr>
          <a:xfrm>
            <a:off x="420768" y="1103012"/>
            <a:ext cx="3429584" cy="5297424"/>
            <a:chOff x="18634075" y="19886615"/>
            <a:chExt cx="5060950" cy="7966863"/>
          </a:xfrm>
        </p:grpSpPr>
        <p:sp>
          <p:nvSpPr>
            <p:cNvPr id="6" name="Rechteck 5"/>
            <p:cNvSpPr/>
            <p:nvPr/>
          </p:nvSpPr>
          <p:spPr>
            <a:xfrm>
              <a:off x="18634075" y="19886615"/>
              <a:ext cx="5060950" cy="75549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7" name="Grafik 6" descr="26112009209.jpg"/>
            <p:cNvPicPr>
              <a:picLocks noChangeAspect="1"/>
            </p:cNvPicPr>
            <p:nvPr/>
          </p:nvPicPr>
          <p:blipFill>
            <a:blip r:embed="rId2"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8888872" y="20104282"/>
              <a:ext cx="4551356" cy="3413521"/>
            </a:xfrm>
            <a:prstGeom prst="rect">
              <a:avLst/>
            </a:prstGeom>
          </p:spPr>
        </p:pic>
        <p:sp>
          <p:nvSpPr>
            <p:cNvPr id="8" name="Rechteck 14"/>
            <p:cNvSpPr>
              <a:spLocks noChangeArrowheads="1"/>
            </p:cNvSpPr>
            <p:nvPr/>
          </p:nvSpPr>
          <p:spPr bwMode="auto">
            <a:xfrm>
              <a:off x="18843624" y="23879175"/>
              <a:ext cx="4587875" cy="397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1400" dirty="0">
                  <a:latin typeface="Bookman" pitchFamily="18" charset="0"/>
                  <a:cs typeface="Arial" charset="0"/>
                </a:rPr>
                <a:t>Conventional finger contacts made of silver plated copper-beryllium alloys can reliably withstand up to </a:t>
              </a:r>
              <a:r>
                <a:rPr lang="en-US" sz="1400" b="1" dirty="0">
                  <a:latin typeface="Bookman" pitchFamily="18" charset="0"/>
                  <a:cs typeface="Arial" charset="0"/>
                </a:rPr>
                <a:t>30 A/cm</a:t>
              </a:r>
              <a:r>
                <a:rPr lang="en-US" sz="1400" dirty="0">
                  <a:latin typeface="Bookman" pitchFamily="18" charset="0"/>
                  <a:cs typeface="Arial" charset="0"/>
                </a:rPr>
                <a:t>. This value can be found in literature and has been repeatedly confirmed by dedicated experimental investigations similar to the ones aside accomplished by NTG at the IAP in Frankfurt and under operational conditions with 4-rod structures.</a:t>
              </a:r>
              <a:endParaRPr lang="de-DE" sz="1400" dirty="0">
                <a:latin typeface="Bookman" pitchFamily="18" charset="0"/>
                <a:cs typeface="Arial" charset="0"/>
              </a:endParaRPr>
            </a:p>
          </p:txBody>
        </p:sp>
      </p:grpSp>
      <p:sp>
        <p:nvSpPr>
          <p:cNvPr id="9" name="Titel 1"/>
          <p:cNvSpPr txBox="1">
            <a:spLocks/>
          </p:cNvSpPr>
          <p:nvPr/>
        </p:nvSpPr>
        <p:spPr>
          <a:xfrm>
            <a:off x="1847528" y="253529"/>
            <a:ext cx="8229600" cy="511175"/>
          </a:xfrm>
          <a:prstGeom prst="rect">
            <a:avLst/>
          </a:prstGeom>
        </p:spPr>
        <p:txBody>
          <a:bodyPr rtlCol="0">
            <a:normAutofit fontScale="75000" lnSpcReduction="20000"/>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fontAlgn="auto">
              <a:spcAft>
                <a:spcPts val="0"/>
              </a:spcAft>
              <a:defRPr/>
            </a:pPr>
            <a:r>
              <a:rPr lang="en-US" dirty="0" smtClean="0">
                <a:solidFill>
                  <a:srgbClr val="002060"/>
                </a:solidFill>
              </a:rPr>
              <a:t>RFQ repair and improvement</a:t>
            </a:r>
            <a:endParaRPr lang="en-US" dirty="0">
              <a:solidFill>
                <a:srgbClr val="002060"/>
              </a:solidFill>
            </a:endParaRPr>
          </a:p>
        </p:txBody>
      </p:sp>
      <p:pic>
        <p:nvPicPr>
          <p:cNvPr id="10" name="Grafik 9"/>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455" r="100000">
                        <a14:foregroundMark x1="41636" y1="5636" x2="76182" y2="9515"/>
                        <a14:backgroundMark x1="3743" y1="11639" x2="17291" y2="5226"/>
                        <a14:backgroundMark x1="12478" y1="25178" x2="16934" y2="22803"/>
                      </a14:backgroundRemoval>
                    </a14:imgEffect>
                  </a14:imgLayer>
                </a14:imgProps>
              </a:ext>
              <a:ext uri="{28A0092B-C50C-407E-A947-70E740481C1C}">
                <a14:useLocalDpi xmlns:a14="http://schemas.microsoft.com/office/drawing/2010/main"/>
              </a:ext>
            </a:extLst>
          </a:blip>
          <a:stretch>
            <a:fillRect/>
          </a:stretch>
        </p:blipFill>
        <p:spPr>
          <a:xfrm>
            <a:off x="3722415" y="1022873"/>
            <a:ext cx="3419872" cy="2564904"/>
          </a:xfrm>
          <a:prstGeom prst="rect">
            <a:avLst/>
          </a:prstGeom>
        </p:spPr>
      </p:pic>
      <p:pic>
        <p:nvPicPr>
          <p:cNvPr id="11" name="Picture 2" descr="C:\Users\default.W700\AppData\Local\Microsoft\Windows\Temporary Internet Files\OLKC32A\Foto.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20151" y="1022874"/>
            <a:ext cx="3851920" cy="256794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uppieren 28"/>
          <p:cNvGrpSpPr>
            <a:grpSpLocks noChangeAspect="1"/>
          </p:cNvGrpSpPr>
          <p:nvPr/>
        </p:nvGrpSpPr>
        <p:grpSpPr bwMode="auto">
          <a:xfrm>
            <a:off x="4983946" y="3816976"/>
            <a:ext cx="6388125" cy="2307132"/>
            <a:chOff x="1405888" y="37861092"/>
            <a:chExt cx="12759908" cy="4609596"/>
          </a:xfrm>
        </p:grpSpPr>
        <p:pic>
          <p:nvPicPr>
            <p:cNvPr id="13" name="Picture 190" descr="D:\Daten\Projekte\081305_HLI-RFQ_GSI\Hochleistungsabstimmplatten\Bilder\20101214_Eingebaut\P1050337.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021796" y="37862688"/>
              <a:ext cx="6144000" cy="46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91" descr="D:\Daten\Projekte\081305_HLI-RFQ_GSI\Hochleistungsabstimmplatten\Bilder\20101214_Eingebaut\P1050352.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405888" y="37861092"/>
              <a:ext cx="5967836" cy="4609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feld 14"/>
          <p:cNvSpPr txBox="1"/>
          <p:nvPr/>
        </p:nvSpPr>
        <p:spPr>
          <a:xfrm>
            <a:off x="5843107" y="1103013"/>
            <a:ext cx="1296144" cy="646331"/>
          </a:xfrm>
          <a:prstGeom prst="rect">
            <a:avLst/>
          </a:prstGeom>
          <a:noFill/>
        </p:spPr>
        <p:txBody>
          <a:bodyPr wrap="square" rtlCol="0">
            <a:spAutoFit/>
          </a:bodyPr>
          <a:lstStyle/>
          <a:p>
            <a:r>
              <a:rPr lang="de-DE" b="1" dirty="0" smtClean="0">
                <a:solidFill>
                  <a:schemeClr val="bg1"/>
                </a:solidFill>
                <a:latin typeface="+mj-lt"/>
              </a:rPr>
              <a:t>CW RFQ </a:t>
            </a:r>
            <a:r>
              <a:rPr lang="de-DE" b="1" dirty="0" err="1" smtClean="0">
                <a:solidFill>
                  <a:schemeClr val="bg1"/>
                </a:solidFill>
                <a:latin typeface="+mj-lt"/>
              </a:rPr>
              <a:t>at</a:t>
            </a:r>
            <a:r>
              <a:rPr lang="de-DE" b="1" dirty="0" smtClean="0">
                <a:solidFill>
                  <a:schemeClr val="bg1"/>
                </a:solidFill>
                <a:latin typeface="+mj-lt"/>
              </a:rPr>
              <a:t> MSU…</a:t>
            </a:r>
            <a:endParaRPr lang="de-DE" b="1" dirty="0">
              <a:solidFill>
                <a:schemeClr val="bg1"/>
              </a:solidFill>
              <a:latin typeface="+mj-lt"/>
            </a:endParaRPr>
          </a:p>
        </p:txBody>
      </p:sp>
      <p:sp>
        <p:nvSpPr>
          <p:cNvPr id="16" name="Textfeld 15"/>
          <p:cNvSpPr txBox="1"/>
          <p:nvPr/>
        </p:nvSpPr>
        <p:spPr>
          <a:xfrm>
            <a:off x="8678233" y="1103012"/>
            <a:ext cx="2613425" cy="646331"/>
          </a:xfrm>
          <a:prstGeom prst="rect">
            <a:avLst/>
          </a:prstGeom>
          <a:noFill/>
        </p:spPr>
        <p:txBody>
          <a:bodyPr wrap="square" rtlCol="0">
            <a:spAutoFit/>
          </a:bodyPr>
          <a:lstStyle/>
          <a:p>
            <a:r>
              <a:rPr lang="de-DE" b="1" dirty="0" smtClean="0">
                <a:solidFill>
                  <a:schemeClr val="bg1"/>
                </a:solidFill>
                <a:latin typeface="+mj-lt"/>
              </a:rPr>
              <a:t>…</a:t>
            </a:r>
            <a:r>
              <a:rPr lang="de-DE" b="1" dirty="0" err="1" smtClean="0">
                <a:solidFill>
                  <a:schemeClr val="bg1"/>
                </a:solidFill>
                <a:latin typeface="+mj-lt"/>
              </a:rPr>
              <a:t>with</a:t>
            </a:r>
            <a:r>
              <a:rPr lang="de-DE" b="1" dirty="0" smtClean="0">
                <a:solidFill>
                  <a:schemeClr val="bg1"/>
                </a:solidFill>
                <a:latin typeface="+mj-lt"/>
              </a:rPr>
              <a:t> high power TP </a:t>
            </a:r>
            <a:r>
              <a:rPr lang="de-DE" b="1" dirty="0" err="1" smtClean="0">
                <a:solidFill>
                  <a:schemeClr val="bg1"/>
                </a:solidFill>
                <a:latin typeface="+mj-lt"/>
              </a:rPr>
              <a:t>of</a:t>
            </a:r>
            <a:r>
              <a:rPr lang="de-DE" b="1" dirty="0" smtClean="0">
                <a:solidFill>
                  <a:schemeClr val="bg1"/>
                </a:solidFill>
                <a:latin typeface="+mj-lt"/>
              </a:rPr>
              <a:t> NTG</a:t>
            </a:r>
            <a:endParaRPr lang="de-DE" b="1" dirty="0">
              <a:solidFill>
                <a:schemeClr val="bg1"/>
              </a:solidFill>
              <a:latin typeface="+mj-lt"/>
            </a:endParaRPr>
          </a:p>
        </p:txBody>
      </p:sp>
      <p:sp>
        <p:nvSpPr>
          <p:cNvPr id="17" name="Textfeld 16"/>
          <p:cNvSpPr txBox="1"/>
          <p:nvPr/>
        </p:nvSpPr>
        <p:spPr>
          <a:xfrm>
            <a:off x="10029795" y="3970650"/>
            <a:ext cx="1296144" cy="369332"/>
          </a:xfrm>
          <a:prstGeom prst="rect">
            <a:avLst/>
          </a:prstGeom>
          <a:noFill/>
        </p:spPr>
        <p:txBody>
          <a:bodyPr wrap="square" rtlCol="0">
            <a:spAutoFit/>
          </a:bodyPr>
          <a:lstStyle/>
          <a:p>
            <a:r>
              <a:rPr lang="de-DE" b="1" dirty="0" smtClean="0">
                <a:solidFill>
                  <a:schemeClr val="bg1"/>
                </a:solidFill>
                <a:latin typeface="+mj-lt"/>
              </a:rPr>
              <a:t>HLI RFQ GSI</a:t>
            </a:r>
            <a:endParaRPr lang="de-DE" b="1" dirty="0">
              <a:solidFill>
                <a:schemeClr val="bg1"/>
              </a:solidFill>
              <a:latin typeface="+mj-lt"/>
            </a:endParaRPr>
          </a:p>
        </p:txBody>
      </p:sp>
      <p:pic>
        <p:nvPicPr>
          <p:cNvPr id="18" name="Grafik 1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20151" y="1022874"/>
            <a:ext cx="1092220" cy="819165"/>
          </a:xfrm>
          <a:prstGeom prst="rect">
            <a:avLst/>
          </a:prstGeom>
        </p:spPr>
      </p:pic>
    </p:spTree>
    <p:extLst>
      <p:ext uri="{BB962C8B-B14F-4D97-AF65-F5344CB8AC3E}">
        <p14:creationId xmlns:p14="http://schemas.microsoft.com/office/powerpoint/2010/main" val="7766790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a:xfrm>
            <a:off x="1720664" y="260648"/>
            <a:ext cx="8539634" cy="703455"/>
          </a:xfrm>
          <a:prstGeom prst="rect">
            <a:avLst/>
          </a:prstGeom>
          <a:noFill/>
        </p:spPr>
        <p:txBody>
          <a:bodyPr wrap="none" lIns="87053" tIns="43526" rIns="87053" bIns="43526">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de-DE" sz="4000" b="1" dirty="0">
                <a:ln w="11430"/>
                <a:gradFill>
                  <a:gsLst>
                    <a:gs pos="18000">
                      <a:srgbClr val="FFC000"/>
                    </a:gs>
                    <a:gs pos="34000">
                      <a:schemeClr val="accent6">
                        <a:tint val="93000"/>
                        <a:satMod val="120000"/>
                      </a:schemeClr>
                    </a:gs>
                    <a:gs pos="50000">
                      <a:srgbClr val="F1750F"/>
                    </a:gs>
                    <a:gs pos="69000">
                      <a:schemeClr val="accent6">
                        <a:tint val="93000"/>
                        <a:satMod val="120000"/>
                      </a:schemeClr>
                    </a:gs>
                    <a:gs pos="83000">
                      <a:srgbClr val="FFC000"/>
                    </a:gs>
                  </a:gsLst>
                  <a:lin ang="5400000"/>
                </a:gradFill>
                <a:effectLst>
                  <a:glow rad="228600">
                    <a:srgbClr val="D5C6E8">
                      <a:alpha val="40000"/>
                    </a:srgbClr>
                  </a:glow>
                  <a:outerShdw blurRad="38100" dist="38100" dir="2700000" algn="tl">
                    <a:srgbClr val="000000">
                      <a:alpha val="43137"/>
                    </a:srgbClr>
                  </a:outerShdw>
                </a:effectLst>
              </a:rPr>
              <a:t>NEXT GEN </a:t>
            </a:r>
            <a:r>
              <a:rPr lang="de-DE" sz="4000" b="1" dirty="0" smtClean="0">
                <a:ln w="11430"/>
                <a:gradFill>
                  <a:gsLst>
                    <a:gs pos="18000">
                      <a:srgbClr val="FFC000"/>
                    </a:gs>
                    <a:gs pos="34000">
                      <a:schemeClr val="accent6">
                        <a:tint val="93000"/>
                        <a:satMod val="120000"/>
                      </a:schemeClr>
                    </a:gs>
                    <a:gs pos="50000">
                      <a:srgbClr val="F1750F"/>
                    </a:gs>
                    <a:gs pos="69000">
                      <a:schemeClr val="accent6">
                        <a:tint val="93000"/>
                        <a:satMod val="120000"/>
                      </a:schemeClr>
                    </a:gs>
                    <a:gs pos="83000">
                      <a:srgbClr val="FFC000"/>
                    </a:gs>
                  </a:gsLst>
                  <a:lin ang="5400000"/>
                </a:gradFill>
                <a:effectLst>
                  <a:glow rad="228600">
                    <a:srgbClr val="D5C6E8">
                      <a:alpha val="40000"/>
                    </a:srgbClr>
                  </a:glow>
                  <a:outerShdw blurRad="38100" dist="38100" dir="2700000" algn="tl">
                    <a:srgbClr val="000000">
                      <a:alpha val="43137"/>
                    </a:srgbClr>
                  </a:outerShdw>
                </a:effectLst>
              </a:rPr>
              <a:t>HIGH POWER CW-RFQ</a:t>
            </a:r>
            <a:endParaRPr lang="de-DE" sz="4000" b="1" dirty="0">
              <a:ln w="11430"/>
              <a:gradFill>
                <a:gsLst>
                  <a:gs pos="18000">
                    <a:srgbClr val="FFC000"/>
                  </a:gs>
                  <a:gs pos="34000">
                    <a:schemeClr val="accent6">
                      <a:tint val="93000"/>
                      <a:satMod val="120000"/>
                    </a:schemeClr>
                  </a:gs>
                  <a:gs pos="50000">
                    <a:srgbClr val="F1750F"/>
                  </a:gs>
                  <a:gs pos="69000">
                    <a:schemeClr val="accent6">
                      <a:tint val="93000"/>
                      <a:satMod val="120000"/>
                    </a:schemeClr>
                  </a:gs>
                  <a:gs pos="83000">
                    <a:srgbClr val="FFC000"/>
                  </a:gs>
                </a:gsLst>
                <a:lin ang="5400000"/>
              </a:gradFill>
              <a:effectLst>
                <a:glow rad="228600">
                  <a:srgbClr val="D5C6E8">
                    <a:alpha val="40000"/>
                  </a:srgbClr>
                </a:glow>
                <a:outerShdw blurRad="38100" dist="38100" dir="2700000" algn="tl">
                  <a:srgbClr val="000000">
                    <a:alpha val="43137"/>
                  </a:srgbClr>
                </a:outerShdw>
              </a:effectLst>
            </a:endParaRPr>
          </a:p>
        </p:txBody>
      </p:sp>
      <p:grpSp>
        <p:nvGrpSpPr>
          <p:cNvPr id="10" name="Gruppieren 9"/>
          <p:cNvGrpSpPr>
            <a:grpSpLocks noChangeAspect="1"/>
          </p:cNvGrpSpPr>
          <p:nvPr/>
        </p:nvGrpSpPr>
        <p:grpSpPr>
          <a:xfrm>
            <a:off x="2080704" y="1460977"/>
            <a:ext cx="4139884" cy="2887426"/>
            <a:chOff x="396298" y="284543"/>
            <a:chExt cx="8320924" cy="6240693"/>
          </a:xfrm>
        </p:grpSpPr>
        <p:pic>
          <p:nvPicPr>
            <p:cNvPr id="11" name="Grafik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6298" y="284543"/>
              <a:ext cx="8320924" cy="6240693"/>
            </a:xfrm>
            <a:prstGeom prst="rect">
              <a:avLst/>
            </a:prstGeom>
            <a:no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Grafik 11"/>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34473" b="76669" l="2317" r="95863">
                          <a14:foregroundMark x1="46835" y1="65361" x2="47414" y2="66906"/>
                          <a14:foregroundMark x1="84775" y1="50579" x2="86347" y2="52951"/>
                          <a14:foregroundMark x1="46297" y1="65527" x2="47331" y2="68560"/>
                          <a14:foregroundMark x1="81341" y1="40044" x2="82582" y2="39272"/>
                          <a14:foregroundMark x1="86347" y1="38279" x2="88540" y2="37617"/>
                          <a14:foregroundMark x1="89119" y1="37728" x2="89491" y2="37397"/>
                          <a14:foregroundMark x1="19487" y1="60728" x2="81175" y2="39658"/>
                          <a14:foregroundMark x1="11005" y1="65251" x2="13074" y2="63376"/>
                          <a14:foregroundMark x1="14026" y1="62990" x2="19115" y2="60838"/>
                          <a14:foregroundMark x1="19115" y1="60838" x2="19115" y2="60838"/>
                          <a14:foregroundMark x1="13074" y1="63376" x2="13902" y2="63155"/>
                          <a14:foregroundMark x1="47538" y1="67071" x2="48118" y2="68064"/>
                          <a14:foregroundMark x1="47538" y1="68836" x2="47993" y2="68450"/>
                          <a14:foregroundMark x1="85147" y1="52399" x2="86181" y2="53778"/>
                          <a14:backgroundMark x1="20770" y1="50579" x2="81216" y2="37948"/>
                        </a14:backgroundRemoval>
                      </a14:imgEffect>
                    </a14:imgLayer>
                  </a14:imgProps>
                </a:ext>
                <a:ext uri="{28A0092B-C50C-407E-A947-70E740481C1C}">
                  <a14:useLocalDpi xmlns:a14="http://schemas.microsoft.com/office/drawing/2010/main"/>
                </a:ext>
              </a:extLst>
            </a:blip>
            <a:srcRect t="32130" b="21474"/>
            <a:stretch/>
          </p:blipFill>
          <p:spPr>
            <a:xfrm>
              <a:off x="525204" y="838236"/>
              <a:ext cx="5966811" cy="2076275"/>
            </a:xfrm>
            <a:prstGeom prst="rect">
              <a:avLst/>
            </a:prstGeom>
            <a:ln>
              <a:noFill/>
            </a:ln>
            <a:effectLst>
              <a:glow rad="241300">
                <a:schemeClr val="accent6">
                  <a:lumMod val="40000"/>
                  <a:lumOff val="60000"/>
                </a:schemeClr>
              </a:glow>
            </a:effectLst>
          </p:spPr>
        </p:pic>
      </p:grpSp>
      <p:pic>
        <p:nvPicPr>
          <p:cNvPr id="13" name="Grafik 1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744072" y="1460977"/>
            <a:ext cx="3193037" cy="288742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feld 13"/>
          <p:cNvSpPr txBox="1"/>
          <p:nvPr/>
        </p:nvSpPr>
        <p:spPr>
          <a:xfrm>
            <a:off x="4600984" y="3979071"/>
            <a:ext cx="1853918" cy="369332"/>
          </a:xfrm>
          <a:prstGeom prst="rect">
            <a:avLst/>
          </a:prstGeom>
          <a:noFill/>
        </p:spPr>
        <p:txBody>
          <a:bodyPr wrap="square" rtlCol="0">
            <a:spAutoFit/>
          </a:bodyPr>
          <a:lstStyle/>
          <a:p>
            <a:r>
              <a:rPr lang="de-DE" b="1" dirty="0" smtClean="0"/>
              <a:t>4-stem Model</a:t>
            </a:r>
            <a:endParaRPr lang="en-US" b="1" dirty="0"/>
          </a:p>
        </p:txBody>
      </p:sp>
      <p:sp>
        <p:nvSpPr>
          <p:cNvPr id="15" name="Textfeld 14"/>
          <p:cNvSpPr txBox="1"/>
          <p:nvPr/>
        </p:nvSpPr>
        <p:spPr>
          <a:xfrm>
            <a:off x="3575720" y="4868837"/>
            <a:ext cx="4752528" cy="1692771"/>
          </a:xfrm>
          <a:prstGeom prst="rect">
            <a:avLst/>
          </a:prstGeom>
          <a:noFill/>
        </p:spPr>
        <p:txBody>
          <a:bodyPr wrap="square" rtlCol="0">
            <a:spAutoFit/>
          </a:bodyPr>
          <a:lstStyle/>
          <a:p>
            <a:pPr algn="ctr"/>
            <a:r>
              <a:rPr lang="en-US" sz="2400" b="1" dirty="0" smtClean="0">
                <a:solidFill>
                  <a:srgbClr val="0066FF"/>
                </a:solidFill>
                <a:latin typeface="+mj-lt"/>
              </a:rPr>
              <a:t>keeps </a:t>
            </a:r>
            <a:r>
              <a:rPr lang="en-US" sz="2400" b="1" dirty="0">
                <a:solidFill>
                  <a:srgbClr val="0066FF"/>
                </a:solidFill>
                <a:latin typeface="+mj-lt"/>
              </a:rPr>
              <a:t>cool at </a:t>
            </a:r>
            <a:r>
              <a:rPr lang="en-US" sz="2400" b="1" dirty="0" smtClean="0">
                <a:solidFill>
                  <a:srgbClr val="0066FF"/>
                </a:solidFill>
                <a:latin typeface="+mj-lt"/>
              </a:rPr>
              <a:t>even</a:t>
            </a:r>
          </a:p>
          <a:p>
            <a:pPr algn="ctr"/>
            <a:r>
              <a:rPr lang="en-US" sz="3200" b="1" dirty="0" smtClean="0">
                <a:solidFill>
                  <a:srgbClr val="0066FF"/>
                </a:solidFill>
                <a:latin typeface="+mj-lt"/>
              </a:rPr>
              <a:t>130 kW/m, 100 kV</a:t>
            </a:r>
            <a:endParaRPr lang="en-US" sz="3200" b="1" dirty="0">
              <a:solidFill>
                <a:srgbClr val="0066FF"/>
              </a:solidFill>
              <a:latin typeface="+mj-lt"/>
            </a:endParaRPr>
          </a:p>
          <a:p>
            <a:pPr algn="ctr"/>
            <a:r>
              <a:rPr lang="en-US" sz="2400" b="1" dirty="0">
                <a:solidFill>
                  <a:srgbClr val="0066FF"/>
                </a:solidFill>
                <a:latin typeface="+mj-lt"/>
              </a:rPr>
              <a:t>(limit not yet reached)</a:t>
            </a:r>
          </a:p>
          <a:p>
            <a:pPr algn="ctr"/>
            <a:endParaRPr lang="en-US" sz="2400" b="1" dirty="0">
              <a:solidFill>
                <a:srgbClr val="0066FF"/>
              </a:solidFill>
              <a:latin typeface="+mj-lt"/>
            </a:endParaRPr>
          </a:p>
        </p:txBody>
      </p:sp>
      <p:pic>
        <p:nvPicPr>
          <p:cNvPr id="16" name="Grafik 1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717789" y="4701337"/>
            <a:ext cx="1770699" cy="1223813"/>
          </a:xfrm>
          <a:prstGeom prst="roundRect">
            <a:avLst>
              <a:gd name="adj" fmla="val 2396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feld 2"/>
          <p:cNvSpPr txBox="1"/>
          <p:nvPr/>
        </p:nvSpPr>
        <p:spPr>
          <a:xfrm>
            <a:off x="1651773" y="5205393"/>
            <a:ext cx="1556836" cy="830997"/>
          </a:xfrm>
          <a:prstGeom prst="rect">
            <a:avLst/>
          </a:prstGeom>
          <a:noFill/>
        </p:spPr>
        <p:txBody>
          <a:bodyPr wrap="none" rtlCol="0">
            <a:spAutoFit/>
          </a:bodyPr>
          <a:lstStyle/>
          <a:p>
            <a:r>
              <a:rPr lang="de-DE" sz="4800" b="1" dirty="0" smtClean="0"/>
              <a:t>2017</a:t>
            </a:r>
            <a:endParaRPr lang="en-GB" sz="4800" b="1" dirty="0"/>
          </a:p>
        </p:txBody>
      </p:sp>
      <p:pic>
        <p:nvPicPr>
          <p:cNvPr id="17" name="Picture 5"/>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702707" y="4154069"/>
            <a:ext cx="2505902" cy="83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atumsplatzhalter 5"/>
          <p:cNvSpPr>
            <a:spLocks noGrp="1"/>
          </p:cNvSpPr>
          <p:nvPr>
            <p:ph type="dt" sz="half" idx="10"/>
          </p:nvPr>
        </p:nvSpPr>
        <p:spPr/>
        <p:txBody>
          <a:bodyPr/>
          <a:lstStyle/>
          <a:p>
            <a:r>
              <a:rPr lang="en-US" smtClean="0"/>
              <a:t>16.04.2019</a:t>
            </a:r>
            <a:endParaRPr lang="de-DE" dirty="0"/>
          </a:p>
        </p:txBody>
      </p:sp>
      <p:sp>
        <p:nvSpPr>
          <p:cNvPr id="7" name="Fußzeilenplatzhalter 6"/>
          <p:cNvSpPr>
            <a:spLocks noGrp="1"/>
          </p:cNvSpPr>
          <p:nvPr>
            <p:ph type="ftr" sz="quarter" idx="11"/>
          </p:nvPr>
        </p:nvSpPr>
        <p:spPr/>
        <p:txBody>
          <a:bodyPr/>
          <a:lstStyle/>
          <a:p>
            <a:r>
              <a:rPr lang="en-US" b="1" smtClean="0"/>
              <a:t>High Intensity RFQ Meets Reality: Production and Technical Challenges</a:t>
            </a:r>
            <a:endParaRPr lang="de-DE" dirty="0"/>
          </a:p>
        </p:txBody>
      </p:sp>
      <p:sp>
        <p:nvSpPr>
          <p:cNvPr id="8" name="Foliennummernplatzhalter 7"/>
          <p:cNvSpPr>
            <a:spLocks noGrp="1"/>
          </p:cNvSpPr>
          <p:nvPr>
            <p:ph type="sldNum" sz="quarter" idx="12"/>
          </p:nvPr>
        </p:nvSpPr>
        <p:spPr/>
        <p:txBody>
          <a:bodyPr/>
          <a:lstStyle/>
          <a:p>
            <a:r>
              <a:rPr lang="de-DE" b="1" smtClean="0">
                <a:solidFill>
                  <a:srgbClr val="002060"/>
                </a:solidFill>
              </a:rPr>
              <a:t>Alexander Bechtold          www.ntg.de</a:t>
            </a:r>
            <a:r>
              <a:rPr lang="de-DE" b="1" smtClean="0"/>
              <a:t>                                 </a:t>
            </a:r>
            <a:fld id="{C6B5F1D7-4352-4977-85C8-59F0D05AE3BF}" type="slidenum">
              <a:rPr lang="de-DE" smtClean="0"/>
              <a:pPr/>
              <a:t>12</a:t>
            </a:fld>
            <a:endParaRPr lang="de-DE" dirty="0"/>
          </a:p>
        </p:txBody>
      </p:sp>
    </p:spTree>
    <p:extLst>
      <p:ext uri="{BB962C8B-B14F-4D97-AF65-F5344CB8AC3E}">
        <p14:creationId xmlns:p14="http://schemas.microsoft.com/office/powerpoint/2010/main" val="499195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368" y="976968"/>
            <a:ext cx="4303524" cy="2091992"/>
          </a:xfrm>
          <a:prstGeom prst="rect">
            <a:avLst/>
          </a:prstGeom>
        </p:spPr>
      </p:pic>
      <p:sp>
        <p:nvSpPr>
          <p:cNvPr id="17" name="Titel 1"/>
          <p:cNvSpPr txBox="1">
            <a:spLocks/>
          </p:cNvSpPr>
          <p:nvPr/>
        </p:nvSpPr>
        <p:spPr bwMode="auto">
          <a:xfrm>
            <a:off x="451792" y="188640"/>
            <a:ext cx="10972800" cy="69440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3600" dirty="0" smtClean="0">
                <a:solidFill>
                  <a:srgbClr val="002060"/>
                </a:solidFill>
              </a:rPr>
              <a:t>HLI 6 Stem Model with dipole Compensation</a:t>
            </a:r>
            <a:endParaRPr lang="en-GB" sz="3600" dirty="0">
              <a:solidFill>
                <a:srgbClr val="002060"/>
              </a:solidFill>
            </a:endParaRPr>
          </a:p>
        </p:txBody>
      </p:sp>
      <p:pic>
        <p:nvPicPr>
          <p:cNvPr id="4" name="Grafik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7368" y="3212976"/>
            <a:ext cx="3580273" cy="2747992"/>
          </a:xfrm>
          <a:prstGeom prst="rect">
            <a:avLst/>
          </a:prstGeom>
        </p:spPr>
      </p:pic>
      <p:pic>
        <p:nvPicPr>
          <p:cNvPr id="5" name="Grafik 4"/>
          <p:cNvPicPr>
            <a:picLocks noChangeAspect="1"/>
          </p:cNvPicPr>
          <p:nvPr/>
        </p:nvPicPr>
        <p:blipFill>
          <a:blip r:embed="rId5"/>
          <a:stretch>
            <a:fillRect/>
          </a:stretch>
        </p:blipFill>
        <p:spPr>
          <a:xfrm>
            <a:off x="4799856" y="976968"/>
            <a:ext cx="7062805" cy="5272032"/>
          </a:xfrm>
          <a:prstGeom prst="rect">
            <a:avLst/>
          </a:prstGeom>
        </p:spPr>
      </p:pic>
      <p:sp>
        <p:nvSpPr>
          <p:cNvPr id="9" name="Datumsplatzhalter 8"/>
          <p:cNvSpPr>
            <a:spLocks noGrp="1"/>
          </p:cNvSpPr>
          <p:nvPr>
            <p:ph type="dt" sz="half" idx="10"/>
          </p:nvPr>
        </p:nvSpPr>
        <p:spPr/>
        <p:txBody>
          <a:bodyPr/>
          <a:lstStyle/>
          <a:p>
            <a:r>
              <a:rPr lang="en-US" smtClean="0"/>
              <a:t>16.04.2019</a:t>
            </a:r>
            <a:endParaRPr lang="de-DE" dirty="0"/>
          </a:p>
        </p:txBody>
      </p:sp>
      <p:sp>
        <p:nvSpPr>
          <p:cNvPr id="10" name="Fußzeilenplatzhalter 9"/>
          <p:cNvSpPr>
            <a:spLocks noGrp="1"/>
          </p:cNvSpPr>
          <p:nvPr>
            <p:ph type="ftr" sz="quarter" idx="11"/>
          </p:nvPr>
        </p:nvSpPr>
        <p:spPr/>
        <p:txBody>
          <a:bodyPr/>
          <a:lstStyle/>
          <a:p>
            <a:r>
              <a:rPr lang="en-US" b="1" smtClean="0"/>
              <a:t>High Intensity RFQ Meets Reality: Production and Technical Challenges</a:t>
            </a:r>
            <a:endParaRPr lang="de-DE" dirty="0"/>
          </a:p>
        </p:txBody>
      </p:sp>
      <p:sp>
        <p:nvSpPr>
          <p:cNvPr id="11" name="Foliennummernplatzhalter 10"/>
          <p:cNvSpPr>
            <a:spLocks noGrp="1"/>
          </p:cNvSpPr>
          <p:nvPr>
            <p:ph type="sldNum" sz="quarter" idx="12"/>
          </p:nvPr>
        </p:nvSpPr>
        <p:spPr/>
        <p:txBody>
          <a:bodyPr/>
          <a:lstStyle/>
          <a:p>
            <a:r>
              <a:rPr lang="de-DE" b="1" smtClean="0">
                <a:solidFill>
                  <a:srgbClr val="002060"/>
                </a:solidFill>
              </a:rPr>
              <a:t>Alexander Bechtold          www.ntg.de</a:t>
            </a:r>
            <a:r>
              <a:rPr lang="de-DE" b="1" smtClean="0"/>
              <a:t>                                 </a:t>
            </a:r>
            <a:fld id="{C6B5F1D7-4352-4977-85C8-59F0D05AE3BF}" type="slidenum">
              <a:rPr lang="de-DE" smtClean="0"/>
              <a:pPr/>
              <a:t>13</a:t>
            </a:fld>
            <a:endParaRPr lang="de-DE" dirty="0"/>
          </a:p>
        </p:txBody>
      </p:sp>
      <p:sp>
        <p:nvSpPr>
          <p:cNvPr id="12" name="Textfeld 11"/>
          <p:cNvSpPr txBox="1"/>
          <p:nvPr/>
        </p:nvSpPr>
        <p:spPr>
          <a:xfrm>
            <a:off x="9624392" y="5939646"/>
            <a:ext cx="2272866" cy="307777"/>
          </a:xfrm>
          <a:prstGeom prst="rect">
            <a:avLst/>
          </a:prstGeom>
          <a:noFill/>
        </p:spPr>
        <p:txBody>
          <a:bodyPr wrap="none" rtlCol="0">
            <a:spAutoFit/>
          </a:bodyPr>
          <a:lstStyle/>
          <a:p>
            <a:r>
              <a:rPr lang="de-DE" sz="1400" dirty="0" smtClean="0"/>
              <a:t>D. Koser et al. IPAC 2018</a:t>
            </a:r>
            <a:endParaRPr lang="en-GB" sz="1400" dirty="0"/>
          </a:p>
        </p:txBody>
      </p:sp>
      <p:sp>
        <p:nvSpPr>
          <p:cNvPr id="13" name="Rechteck 12"/>
          <p:cNvSpPr/>
          <p:nvPr/>
        </p:nvSpPr>
        <p:spPr>
          <a:xfrm>
            <a:off x="3607251" y="5013176"/>
            <a:ext cx="1572995" cy="12342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uppieren 15"/>
          <p:cNvGrpSpPr/>
          <p:nvPr/>
        </p:nvGrpSpPr>
        <p:grpSpPr>
          <a:xfrm>
            <a:off x="3575720" y="4869160"/>
            <a:ext cx="1728192" cy="1368152"/>
            <a:chOff x="3647728" y="4869160"/>
            <a:chExt cx="1728192" cy="1368152"/>
          </a:xfrm>
        </p:grpSpPr>
        <p:pic>
          <p:nvPicPr>
            <p:cNvPr id="14" name="Grafik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30917" y="5157009"/>
              <a:ext cx="1512168" cy="1080303"/>
            </a:xfrm>
            <a:prstGeom prst="rect">
              <a:avLst/>
            </a:prstGeom>
          </p:spPr>
        </p:pic>
        <p:sp>
          <p:nvSpPr>
            <p:cNvPr id="15" name="Titel 1"/>
            <p:cNvSpPr txBox="1">
              <a:spLocks/>
            </p:cNvSpPr>
            <p:nvPr/>
          </p:nvSpPr>
          <p:spPr bwMode="auto">
            <a:xfrm>
              <a:off x="3647728" y="4869160"/>
              <a:ext cx="1728192" cy="5111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b="1" kern="1200">
                  <a:solidFill>
                    <a:srgbClr val="C00000"/>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1100" b="0" dirty="0" smtClean="0">
                  <a:solidFill>
                    <a:srgbClr val="002060"/>
                  </a:solidFill>
                </a:rPr>
                <a:t>Mechanical</a:t>
              </a:r>
              <a:r>
                <a:rPr lang="de-DE" sz="1100" b="0" dirty="0" smtClean="0">
                  <a:solidFill>
                    <a:srgbClr val="002060"/>
                  </a:solidFill>
                </a:rPr>
                <a:t> </a:t>
              </a:r>
              <a:r>
                <a:rPr lang="de-DE" sz="1100" b="0" dirty="0" err="1" smtClean="0">
                  <a:solidFill>
                    <a:srgbClr val="002060"/>
                  </a:solidFill>
                </a:rPr>
                <a:t>Resonances</a:t>
              </a:r>
              <a:endParaRPr lang="de-DE" sz="1100" b="0" dirty="0">
                <a:solidFill>
                  <a:srgbClr val="002060"/>
                </a:solidFill>
              </a:endParaRPr>
            </a:p>
          </p:txBody>
        </p:sp>
      </p:grpSp>
    </p:spTree>
    <p:extLst>
      <p:ext uri="{BB962C8B-B14F-4D97-AF65-F5344CB8AC3E}">
        <p14:creationId xmlns:p14="http://schemas.microsoft.com/office/powerpoint/2010/main" val="35566956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47644" y="908720"/>
            <a:ext cx="8912852" cy="1584176"/>
          </a:xfrm>
          <a:prstGeom prst="rect">
            <a:avLst/>
          </a:prstGeom>
          <a:ln>
            <a:noFill/>
          </a:ln>
        </p:spPr>
      </p:pic>
      <p:sp>
        <p:nvSpPr>
          <p:cNvPr id="7" name="Titel 1"/>
          <p:cNvSpPr txBox="1">
            <a:spLocks/>
          </p:cNvSpPr>
          <p:nvPr/>
        </p:nvSpPr>
        <p:spPr bwMode="auto">
          <a:xfrm>
            <a:off x="2045101" y="188640"/>
            <a:ext cx="8229600" cy="511175"/>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fontAlgn="auto">
              <a:spcAft>
                <a:spcPts val="0"/>
              </a:spcAft>
              <a:defRPr/>
            </a:pPr>
            <a:r>
              <a:rPr lang="en-US" sz="3200" dirty="0">
                <a:solidFill>
                  <a:srgbClr val="002060"/>
                </a:solidFill>
              </a:rPr>
              <a:t>MYRRHA 17 MeV Injector</a:t>
            </a:r>
          </a:p>
        </p:txBody>
      </p:sp>
      <p:sp>
        <p:nvSpPr>
          <p:cNvPr id="8" name="Textfeld 7"/>
          <p:cNvSpPr txBox="1"/>
          <p:nvPr/>
        </p:nvSpPr>
        <p:spPr>
          <a:xfrm>
            <a:off x="3655799" y="1268760"/>
            <a:ext cx="420308" cy="261610"/>
          </a:xfrm>
          <a:prstGeom prst="rect">
            <a:avLst/>
          </a:prstGeom>
          <a:noFill/>
        </p:spPr>
        <p:txBody>
          <a:bodyPr wrap="none" rtlCol="0">
            <a:spAutoFit/>
          </a:bodyPr>
          <a:lstStyle/>
          <a:p>
            <a:r>
              <a:rPr lang="de-DE" sz="1100" dirty="0" smtClean="0">
                <a:latin typeface="+mj-lt"/>
              </a:rPr>
              <a:t>RFQ</a:t>
            </a:r>
            <a:endParaRPr lang="de-DE" sz="1100" dirty="0">
              <a:latin typeface="+mj-lt"/>
            </a:endParaRPr>
          </a:p>
        </p:txBody>
      </p:sp>
      <p:sp>
        <p:nvSpPr>
          <p:cNvPr id="9" name="Textfeld 8"/>
          <p:cNvSpPr txBox="1"/>
          <p:nvPr/>
        </p:nvSpPr>
        <p:spPr>
          <a:xfrm>
            <a:off x="6124860" y="1716832"/>
            <a:ext cx="558166" cy="261610"/>
          </a:xfrm>
          <a:prstGeom prst="rect">
            <a:avLst/>
          </a:prstGeom>
          <a:noFill/>
        </p:spPr>
        <p:txBody>
          <a:bodyPr wrap="none" rtlCol="0">
            <a:spAutoFit/>
          </a:bodyPr>
          <a:lstStyle/>
          <a:p>
            <a:r>
              <a:rPr lang="de-DE" sz="1100" dirty="0" smtClean="0">
                <a:latin typeface="+mj-lt"/>
              </a:rPr>
              <a:t>NC-CH</a:t>
            </a:r>
            <a:endParaRPr lang="de-DE" sz="1100" dirty="0">
              <a:latin typeface="+mj-lt"/>
            </a:endParaRPr>
          </a:p>
        </p:txBody>
      </p:sp>
      <p:sp>
        <p:nvSpPr>
          <p:cNvPr id="10" name="Textfeld 9"/>
          <p:cNvSpPr txBox="1"/>
          <p:nvPr/>
        </p:nvSpPr>
        <p:spPr>
          <a:xfrm>
            <a:off x="8912383" y="1716832"/>
            <a:ext cx="530915" cy="261610"/>
          </a:xfrm>
          <a:prstGeom prst="rect">
            <a:avLst/>
          </a:prstGeom>
          <a:noFill/>
        </p:spPr>
        <p:txBody>
          <a:bodyPr wrap="none" rtlCol="0">
            <a:spAutoFit/>
          </a:bodyPr>
          <a:lstStyle/>
          <a:p>
            <a:r>
              <a:rPr lang="de-DE" sz="1100" dirty="0">
                <a:latin typeface="+mj-lt"/>
              </a:rPr>
              <a:t>S</a:t>
            </a:r>
            <a:r>
              <a:rPr lang="de-DE" sz="1100" dirty="0" smtClean="0">
                <a:latin typeface="+mj-lt"/>
              </a:rPr>
              <a:t>C-CH</a:t>
            </a:r>
            <a:endParaRPr lang="de-DE" sz="1100" dirty="0">
              <a:latin typeface="+mj-lt"/>
            </a:endParaRPr>
          </a:p>
        </p:txBody>
      </p:sp>
      <p:graphicFrame>
        <p:nvGraphicFramePr>
          <p:cNvPr id="11" name="Tabelle 10"/>
          <p:cNvGraphicFramePr>
            <a:graphicFrameLocks noGrp="1"/>
          </p:cNvGraphicFramePr>
          <p:nvPr>
            <p:extLst>
              <p:ext uri="{D42A27DB-BD31-4B8C-83A1-F6EECF244321}">
                <p14:modId xmlns:p14="http://schemas.microsoft.com/office/powerpoint/2010/main" val="3049463042"/>
              </p:ext>
            </p:extLst>
          </p:nvPr>
        </p:nvGraphicFramePr>
        <p:xfrm>
          <a:off x="2431663" y="3212976"/>
          <a:ext cx="2762759" cy="2914600"/>
        </p:xfrm>
        <a:graphic>
          <a:graphicData uri="http://schemas.openxmlformats.org/drawingml/2006/table">
            <a:tbl>
              <a:tblPr firstRow="1" bandRow="1">
                <a:tableStyleId>{5C22544A-7EE6-4342-B048-85BDC9FD1C3A}</a:tableStyleId>
              </a:tblPr>
              <a:tblGrid>
                <a:gridCol w="1148299"/>
                <a:gridCol w="1010410"/>
                <a:gridCol w="604050"/>
              </a:tblGrid>
              <a:tr h="175612">
                <a:tc>
                  <a:txBody>
                    <a:bodyPr/>
                    <a:lstStyle/>
                    <a:p>
                      <a:r>
                        <a:rPr lang="de-DE" sz="1000" dirty="0" smtClean="0">
                          <a:latin typeface="Arial" pitchFamily="34" charset="0"/>
                          <a:cs typeface="Arial" pitchFamily="34" charset="0"/>
                        </a:rPr>
                        <a:t>Parameter</a:t>
                      </a:r>
                      <a:endParaRPr lang="de-DE" sz="1000" dirty="0">
                        <a:latin typeface="Arial" pitchFamily="34" charset="0"/>
                        <a:cs typeface="Arial" pitchFamily="34" charset="0"/>
                      </a:endParaRPr>
                    </a:p>
                  </a:txBody>
                  <a:tcPr/>
                </a:tc>
                <a:tc>
                  <a:txBody>
                    <a:bodyPr/>
                    <a:lstStyle/>
                    <a:p>
                      <a:r>
                        <a:rPr lang="de-DE" sz="1000" dirty="0" smtClean="0">
                          <a:latin typeface="Arial" pitchFamily="34" charset="0"/>
                          <a:cs typeface="Arial" pitchFamily="34" charset="0"/>
                        </a:rPr>
                        <a:t>MHYRRA</a:t>
                      </a:r>
                      <a:endParaRPr lang="de-DE" sz="1000" dirty="0">
                        <a:latin typeface="Arial" pitchFamily="34" charset="0"/>
                        <a:cs typeface="Arial" pitchFamily="34" charset="0"/>
                      </a:endParaRPr>
                    </a:p>
                  </a:txBody>
                  <a:tcPr/>
                </a:tc>
                <a:tc>
                  <a:txBody>
                    <a:bodyPr/>
                    <a:lstStyle/>
                    <a:p>
                      <a:r>
                        <a:rPr lang="de-DE" sz="1000" dirty="0" smtClean="0">
                          <a:latin typeface="Arial" pitchFamily="34" charset="0"/>
                          <a:cs typeface="Arial" pitchFamily="34" charset="0"/>
                        </a:rPr>
                        <a:t>Unit</a:t>
                      </a:r>
                      <a:endParaRPr lang="de-DE" sz="1000" dirty="0">
                        <a:latin typeface="Arial" pitchFamily="34" charset="0"/>
                        <a:cs typeface="Arial" pitchFamily="34" charset="0"/>
                      </a:endParaRPr>
                    </a:p>
                  </a:txBody>
                  <a:tcPr/>
                </a:tc>
              </a:tr>
              <a:tr h="267076">
                <a:tc>
                  <a:txBody>
                    <a:bodyPr/>
                    <a:lstStyle/>
                    <a:p>
                      <a:r>
                        <a:rPr lang="de-DE" sz="1000" dirty="0" smtClean="0">
                          <a:latin typeface="Arial" pitchFamily="34" charset="0"/>
                          <a:cs typeface="Arial" pitchFamily="34" charset="0"/>
                        </a:rPr>
                        <a:t>RF</a:t>
                      </a:r>
                      <a:r>
                        <a:rPr lang="de-DE" sz="1000" baseline="0" dirty="0" smtClean="0">
                          <a:latin typeface="Arial" pitchFamily="34" charset="0"/>
                          <a:cs typeface="Arial" pitchFamily="34" charset="0"/>
                        </a:rPr>
                        <a:t> </a:t>
                      </a:r>
                      <a:r>
                        <a:rPr lang="de-DE" sz="1000" baseline="0" dirty="0" err="1" smtClean="0">
                          <a:latin typeface="Arial" pitchFamily="34" charset="0"/>
                          <a:cs typeface="Arial" pitchFamily="34" charset="0"/>
                        </a:rPr>
                        <a:t>Structure</a:t>
                      </a:r>
                      <a:endParaRPr lang="de-DE" sz="1000" dirty="0">
                        <a:latin typeface="Arial" pitchFamily="34" charset="0"/>
                        <a:cs typeface="Arial" pitchFamily="34" charset="0"/>
                      </a:endParaRPr>
                    </a:p>
                  </a:txBody>
                  <a:tcPr anchor="ctr"/>
                </a:tc>
                <a:tc>
                  <a:txBody>
                    <a:bodyPr/>
                    <a:lstStyle/>
                    <a:p>
                      <a:r>
                        <a:rPr lang="de-DE" sz="1000" dirty="0" smtClean="0">
                          <a:latin typeface="Arial" pitchFamily="34" charset="0"/>
                          <a:cs typeface="Arial" pitchFamily="34" charset="0"/>
                        </a:rPr>
                        <a:t>4.Rod</a:t>
                      </a:r>
                      <a:endParaRPr lang="de-DE" sz="1000" dirty="0">
                        <a:latin typeface="Arial" pitchFamily="34" charset="0"/>
                        <a:cs typeface="Arial" pitchFamily="34" charset="0"/>
                      </a:endParaRPr>
                    </a:p>
                  </a:txBody>
                  <a:tcPr anchor="ctr"/>
                </a:tc>
                <a:tc>
                  <a:txBody>
                    <a:bodyPr/>
                    <a:lstStyle/>
                    <a:p>
                      <a:r>
                        <a:rPr lang="de-DE" sz="1000" dirty="0" smtClean="0">
                          <a:latin typeface="Arial" pitchFamily="34" charset="0"/>
                          <a:cs typeface="Arial" pitchFamily="34" charset="0"/>
                        </a:rPr>
                        <a:t>---</a:t>
                      </a:r>
                      <a:endParaRPr lang="de-DE" sz="1000" dirty="0">
                        <a:latin typeface="Arial" pitchFamily="34" charset="0"/>
                        <a:cs typeface="Arial" pitchFamily="34" charset="0"/>
                      </a:endParaRPr>
                    </a:p>
                  </a:txBody>
                  <a:tcPr anchor="ctr"/>
                </a:tc>
              </a:tr>
              <a:tr h="267076">
                <a:tc>
                  <a:txBody>
                    <a:bodyPr/>
                    <a:lstStyle/>
                    <a:p>
                      <a:r>
                        <a:rPr lang="de-DE" sz="1000" dirty="0" err="1" smtClean="0">
                          <a:latin typeface="Arial" pitchFamily="34" charset="0"/>
                          <a:cs typeface="Arial" pitchFamily="34" charset="0"/>
                        </a:rPr>
                        <a:t>Frequency</a:t>
                      </a:r>
                      <a:endParaRPr lang="de-DE" sz="1000" dirty="0">
                        <a:latin typeface="Arial" pitchFamily="34" charset="0"/>
                        <a:cs typeface="Arial" pitchFamily="34" charset="0"/>
                      </a:endParaRPr>
                    </a:p>
                  </a:txBody>
                  <a:tcPr anchor="ctr"/>
                </a:tc>
                <a:tc>
                  <a:txBody>
                    <a:bodyPr/>
                    <a:lstStyle/>
                    <a:p>
                      <a:r>
                        <a:rPr lang="de-DE" sz="1000" dirty="0" smtClean="0">
                          <a:latin typeface="Arial" pitchFamily="34" charset="0"/>
                          <a:cs typeface="Arial" pitchFamily="34" charset="0"/>
                        </a:rPr>
                        <a:t>176.1</a:t>
                      </a:r>
                      <a:endParaRPr lang="de-DE" sz="1000" dirty="0">
                        <a:latin typeface="Arial" pitchFamily="34" charset="0"/>
                        <a:cs typeface="Arial" pitchFamily="34" charset="0"/>
                      </a:endParaRPr>
                    </a:p>
                  </a:txBody>
                  <a:tcPr anchor="ctr"/>
                </a:tc>
                <a:tc>
                  <a:txBody>
                    <a:bodyPr/>
                    <a:lstStyle/>
                    <a:p>
                      <a:r>
                        <a:rPr lang="de-DE" sz="1000" dirty="0" smtClean="0">
                          <a:latin typeface="Arial" pitchFamily="34" charset="0"/>
                          <a:cs typeface="Arial" pitchFamily="34" charset="0"/>
                        </a:rPr>
                        <a:t>MHz</a:t>
                      </a:r>
                      <a:endParaRPr lang="de-DE" sz="1000" dirty="0">
                        <a:latin typeface="Arial" pitchFamily="34" charset="0"/>
                        <a:cs typeface="Arial" pitchFamily="34" charset="0"/>
                      </a:endParaRPr>
                    </a:p>
                  </a:txBody>
                  <a:tcPr anchor="ctr"/>
                </a:tc>
              </a:tr>
              <a:tr h="267076">
                <a:tc>
                  <a:txBody>
                    <a:bodyPr/>
                    <a:lstStyle/>
                    <a:p>
                      <a:r>
                        <a:rPr lang="de-DE" sz="1000" dirty="0" smtClean="0">
                          <a:latin typeface="Arial" pitchFamily="34" charset="0"/>
                          <a:cs typeface="Arial" pitchFamily="34" charset="0"/>
                        </a:rPr>
                        <a:t>Beam </a:t>
                      </a:r>
                      <a:r>
                        <a:rPr lang="de-DE" sz="1000" dirty="0" err="1" smtClean="0">
                          <a:latin typeface="Arial" pitchFamily="34" charset="0"/>
                          <a:cs typeface="Arial" pitchFamily="34" charset="0"/>
                        </a:rPr>
                        <a:t>current</a:t>
                      </a:r>
                      <a:endParaRPr lang="de-DE" sz="1000" dirty="0">
                        <a:latin typeface="Arial" pitchFamily="34" charset="0"/>
                        <a:cs typeface="Arial" pitchFamily="34" charset="0"/>
                      </a:endParaRPr>
                    </a:p>
                  </a:txBody>
                  <a:tcPr anchor="ctr"/>
                </a:tc>
                <a:tc>
                  <a:txBody>
                    <a:bodyPr/>
                    <a:lstStyle/>
                    <a:p>
                      <a:r>
                        <a:rPr lang="de-DE" sz="1000" dirty="0" smtClean="0">
                          <a:latin typeface="Arial" pitchFamily="34" charset="0"/>
                          <a:cs typeface="Arial" pitchFamily="34" charset="0"/>
                        </a:rPr>
                        <a:t>5</a:t>
                      </a:r>
                      <a:endParaRPr lang="de-DE" sz="1000" dirty="0">
                        <a:latin typeface="Arial" pitchFamily="34" charset="0"/>
                        <a:cs typeface="Arial" pitchFamily="34" charset="0"/>
                      </a:endParaRPr>
                    </a:p>
                  </a:txBody>
                  <a:tcPr anchor="ctr"/>
                </a:tc>
                <a:tc>
                  <a:txBody>
                    <a:bodyPr/>
                    <a:lstStyle/>
                    <a:p>
                      <a:r>
                        <a:rPr lang="de-DE" sz="1000" dirty="0" smtClean="0">
                          <a:latin typeface="Arial" pitchFamily="34" charset="0"/>
                          <a:cs typeface="Arial" pitchFamily="34" charset="0"/>
                        </a:rPr>
                        <a:t>mA</a:t>
                      </a:r>
                      <a:endParaRPr lang="de-DE" sz="1000" dirty="0">
                        <a:latin typeface="Arial" pitchFamily="34" charset="0"/>
                        <a:cs typeface="Arial" pitchFamily="34" charset="0"/>
                      </a:endParaRPr>
                    </a:p>
                  </a:txBody>
                  <a:tcPr anchor="ctr"/>
                </a:tc>
              </a:tr>
              <a:tr h="267076">
                <a:tc>
                  <a:txBody>
                    <a:bodyPr/>
                    <a:lstStyle/>
                    <a:p>
                      <a:r>
                        <a:rPr lang="de-DE" sz="1000" dirty="0" err="1" smtClean="0">
                          <a:latin typeface="Arial" pitchFamily="34" charset="0"/>
                          <a:cs typeface="Arial" pitchFamily="34" charset="0"/>
                        </a:rPr>
                        <a:t>Duty</a:t>
                      </a:r>
                      <a:r>
                        <a:rPr lang="de-DE" sz="1000" dirty="0" smtClean="0">
                          <a:latin typeface="Arial" pitchFamily="34" charset="0"/>
                          <a:cs typeface="Arial" pitchFamily="34" charset="0"/>
                        </a:rPr>
                        <a:t> </a:t>
                      </a:r>
                      <a:r>
                        <a:rPr lang="de-DE" sz="1000" dirty="0" err="1" smtClean="0">
                          <a:latin typeface="Arial" pitchFamily="34" charset="0"/>
                          <a:cs typeface="Arial" pitchFamily="34" charset="0"/>
                        </a:rPr>
                        <a:t>factor</a:t>
                      </a:r>
                      <a:endParaRPr lang="de-DE" sz="1000" dirty="0">
                        <a:latin typeface="Arial" pitchFamily="34" charset="0"/>
                        <a:cs typeface="Arial" pitchFamily="34" charset="0"/>
                      </a:endParaRPr>
                    </a:p>
                  </a:txBody>
                  <a:tcPr anchor="ctr"/>
                </a:tc>
                <a:tc>
                  <a:txBody>
                    <a:bodyPr/>
                    <a:lstStyle/>
                    <a:p>
                      <a:r>
                        <a:rPr lang="de-DE" sz="1000" dirty="0" smtClean="0">
                          <a:latin typeface="Arial" pitchFamily="34" charset="0"/>
                          <a:cs typeface="Arial" pitchFamily="34" charset="0"/>
                        </a:rPr>
                        <a:t>100</a:t>
                      </a:r>
                      <a:endParaRPr lang="de-DE" sz="1000" dirty="0">
                        <a:latin typeface="Arial" pitchFamily="34" charset="0"/>
                        <a:cs typeface="Arial" pitchFamily="34" charset="0"/>
                      </a:endParaRPr>
                    </a:p>
                  </a:txBody>
                  <a:tcPr anchor="ctr"/>
                </a:tc>
                <a:tc>
                  <a:txBody>
                    <a:bodyPr/>
                    <a:lstStyle/>
                    <a:p>
                      <a:r>
                        <a:rPr lang="de-DE" sz="1000" dirty="0" smtClean="0">
                          <a:latin typeface="Arial" pitchFamily="34" charset="0"/>
                          <a:cs typeface="Arial" pitchFamily="34" charset="0"/>
                        </a:rPr>
                        <a:t>%</a:t>
                      </a:r>
                      <a:endParaRPr lang="de-DE" sz="1000" dirty="0">
                        <a:latin typeface="Arial" pitchFamily="34" charset="0"/>
                        <a:cs typeface="Arial" pitchFamily="34" charset="0"/>
                      </a:endParaRPr>
                    </a:p>
                  </a:txBody>
                  <a:tcPr anchor="ctr"/>
                </a:tc>
              </a:tr>
              <a:tr h="267076">
                <a:tc>
                  <a:txBody>
                    <a:bodyPr/>
                    <a:lstStyle/>
                    <a:p>
                      <a:r>
                        <a:rPr lang="de-DE" sz="1000" dirty="0" err="1" smtClean="0">
                          <a:latin typeface="Arial" pitchFamily="34" charset="0"/>
                          <a:cs typeface="Arial" pitchFamily="34" charset="0"/>
                        </a:rPr>
                        <a:t>E</a:t>
                      </a:r>
                      <a:r>
                        <a:rPr lang="de-DE" sz="1000" baseline="-25000" dirty="0" err="1" smtClean="0">
                          <a:latin typeface="Arial" pitchFamily="34" charset="0"/>
                          <a:cs typeface="Arial" pitchFamily="34" charset="0"/>
                        </a:rPr>
                        <a:t>out</a:t>
                      </a:r>
                      <a:endParaRPr lang="de-DE" sz="1000" baseline="-25000" dirty="0">
                        <a:latin typeface="Arial" pitchFamily="34" charset="0"/>
                        <a:cs typeface="Arial" pitchFamily="34" charset="0"/>
                      </a:endParaRPr>
                    </a:p>
                  </a:txBody>
                  <a:tcPr anchor="ctr"/>
                </a:tc>
                <a:tc>
                  <a:txBody>
                    <a:bodyPr/>
                    <a:lstStyle/>
                    <a:p>
                      <a:r>
                        <a:rPr lang="de-DE" sz="1000" dirty="0" smtClean="0">
                          <a:latin typeface="Arial" pitchFamily="34" charset="0"/>
                          <a:cs typeface="Arial" pitchFamily="34" charset="0"/>
                        </a:rPr>
                        <a:t>1.5</a:t>
                      </a:r>
                      <a:endParaRPr lang="de-DE" sz="1000" dirty="0">
                        <a:latin typeface="Arial" pitchFamily="34" charset="0"/>
                        <a:cs typeface="Arial" pitchFamily="34" charset="0"/>
                      </a:endParaRPr>
                    </a:p>
                  </a:txBody>
                  <a:tcPr anchor="ctr"/>
                </a:tc>
                <a:tc>
                  <a:txBody>
                    <a:bodyPr/>
                    <a:lstStyle/>
                    <a:p>
                      <a:r>
                        <a:rPr lang="de-DE" sz="1000" dirty="0" err="1" smtClean="0">
                          <a:latin typeface="Arial" pitchFamily="34" charset="0"/>
                          <a:cs typeface="Arial" pitchFamily="34" charset="0"/>
                        </a:rPr>
                        <a:t>MeV</a:t>
                      </a:r>
                      <a:endParaRPr lang="de-DE" sz="1000" dirty="0">
                        <a:latin typeface="Arial" pitchFamily="34" charset="0"/>
                        <a:cs typeface="Arial" pitchFamily="34" charset="0"/>
                      </a:endParaRPr>
                    </a:p>
                  </a:txBody>
                  <a:tcPr anchor="ctr"/>
                </a:tc>
              </a:tr>
              <a:tr h="267076">
                <a:tc>
                  <a:txBody>
                    <a:bodyPr/>
                    <a:lstStyle/>
                    <a:p>
                      <a:r>
                        <a:rPr lang="de-DE" sz="1000" dirty="0" err="1" smtClean="0">
                          <a:latin typeface="Arial" pitchFamily="34" charset="0"/>
                          <a:cs typeface="Arial" pitchFamily="34" charset="0"/>
                        </a:rPr>
                        <a:t>R</a:t>
                      </a:r>
                      <a:r>
                        <a:rPr lang="de-DE" sz="1000" baseline="-25000" dirty="0" err="1" smtClean="0">
                          <a:latin typeface="Arial" pitchFamily="34" charset="0"/>
                          <a:cs typeface="Arial" pitchFamily="34" charset="0"/>
                        </a:rPr>
                        <a:t>p</a:t>
                      </a:r>
                      <a:r>
                        <a:rPr lang="de-DE" sz="1000" baseline="-25000" dirty="0" smtClean="0">
                          <a:latin typeface="Arial" pitchFamily="34" charset="0"/>
                          <a:cs typeface="Arial" pitchFamily="34" charset="0"/>
                        </a:rPr>
                        <a:t> </a:t>
                      </a:r>
                      <a:r>
                        <a:rPr lang="de-DE" sz="1000" baseline="0" dirty="0" smtClean="0">
                          <a:latin typeface="Arial" pitchFamily="34" charset="0"/>
                          <a:cs typeface="Arial" pitchFamily="34" charset="0"/>
                        </a:rPr>
                        <a:t>(4-St Model)</a:t>
                      </a:r>
                      <a:endParaRPr lang="de-DE" sz="1000" baseline="0" dirty="0">
                        <a:latin typeface="Arial" pitchFamily="34" charset="0"/>
                        <a:cs typeface="Arial" pitchFamily="34" charset="0"/>
                      </a:endParaRPr>
                    </a:p>
                  </a:txBody>
                  <a:tcPr anchor="ctr"/>
                </a:tc>
                <a:tc>
                  <a:txBody>
                    <a:bodyPr/>
                    <a:lstStyle/>
                    <a:p>
                      <a:r>
                        <a:rPr lang="de-DE" sz="1000" dirty="0" smtClean="0">
                          <a:latin typeface="Arial" pitchFamily="34" charset="0"/>
                          <a:cs typeface="Arial" pitchFamily="34" charset="0"/>
                        </a:rPr>
                        <a:t>77</a:t>
                      </a:r>
                      <a:endParaRPr lang="de-DE" sz="1000" dirty="0">
                        <a:latin typeface="Arial" pitchFamily="34" charset="0"/>
                        <a:cs typeface="Arial" pitchFamily="34" charset="0"/>
                      </a:endParaRPr>
                    </a:p>
                  </a:txBody>
                  <a:tcPr anchor="ctr"/>
                </a:tc>
                <a:tc>
                  <a:txBody>
                    <a:bodyPr/>
                    <a:lstStyle/>
                    <a:p>
                      <a:r>
                        <a:rPr lang="de-DE" sz="1000" dirty="0" err="1" smtClean="0">
                          <a:latin typeface="Arial" pitchFamily="34" charset="0"/>
                          <a:cs typeface="Arial" pitchFamily="34" charset="0"/>
                        </a:rPr>
                        <a:t>k</a:t>
                      </a:r>
                      <a:r>
                        <a:rPr lang="de-DE" sz="1000" dirty="0" err="1" smtClean="0">
                          <a:latin typeface="Symbol" pitchFamily="18" charset="2"/>
                          <a:cs typeface="Arial" pitchFamily="34" charset="0"/>
                        </a:rPr>
                        <a:t>W</a:t>
                      </a:r>
                      <a:r>
                        <a:rPr lang="de-DE" sz="1000" dirty="0" err="1" smtClean="0">
                          <a:latin typeface="Arial" pitchFamily="34" charset="0"/>
                          <a:cs typeface="Arial" pitchFamily="34" charset="0"/>
                        </a:rPr>
                        <a:t>m</a:t>
                      </a:r>
                      <a:endParaRPr lang="de-DE" sz="1000" dirty="0">
                        <a:latin typeface="Arial" pitchFamily="34" charset="0"/>
                        <a:cs typeface="Arial" pitchFamily="34" charset="0"/>
                      </a:endParaRPr>
                    </a:p>
                  </a:txBody>
                  <a:tcPr anchor="ctr"/>
                </a:tc>
              </a:tr>
              <a:tr h="267076">
                <a:tc>
                  <a:txBody>
                    <a:bodyPr/>
                    <a:lstStyle/>
                    <a:p>
                      <a:r>
                        <a:rPr lang="de-DE" sz="1000" dirty="0" smtClean="0">
                          <a:latin typeface="Arial" pitchFamily="34" charset="0"/>
                          <a:cs typeface="Arial" pitchFamily="34" charset="0"/>
                        </a:rPr>
                        <a:t>RF Power</a:t>
                      </a:r>
                      <a:endParaRPr lang="de-DE" sz="1000" dirty="0">
                        <a:latin typeface="Arial" pitchFamily="34" charset="0"/>
                        <a:cs typeface="Arial" pitchFamily="34" charset="0"/>
                      </a:endParaRPr>
                    </a:p>
                  </a:txBody>
                  <a:tcPr anchor="ctr"/>
                </a:tc>
                <a:tc>
                  <a:txBody>
                    <a:bodyPr/>
                    <a:lstStyle/>
                    <a:p>
                      <a:r>
                        <a:rPr lang="de-DE" sz="1000" dirty="0" smtClean="0">
                          <a:latin typeface="Arial" pitchFamily="34" charset="0"/>
                          <a:cs typeface="Arial" pitchFamily="34" charset="0"/>
                        </a:rPr>
                        <a:t>108</a:t>
                      </a:r>
                      <a:endParaRPr lang="de-DE" sz="1000" dirty="0">
                        <a:latin typeface="Arial" pitchFamily="34" charset="0"/>
                        <a:cs typeface="Arial" pitchFamily="34" charset="0"/>
                      </a:endParaRPr>
                    </a:p>
                  </a:txBody>
                  <a:tcPr anchor="ctr"/>
                </a:tc>
                <a:tc>
                  <a:txBody>
                    <a:bodyPr/>
                    <a:lstStyle/>
                    <a:p>
                      <a:r>
                        <a:rPr lang="de-DE" sz="1000" dirty="0" smtClean="0">
                          <a:latin typeface="Arial" pitchFamily="34" charset="0"/>
                          <a:cs typeface="Arial" pitchFamily="34" charset="0"/>
                        </a:rPr>
                        <a:t>kW</a:t>
                      </a:r>
                      <a:endParaRPr lang="de-DE" sz="1000" dirty="0">
                        <a:latin typeface="Arial" pitchFamily="34" charset="0"/>
                        <a:cs typeface="Arial" pitchFamily="34" charset="0"/>
                      </a:endParaRPr>
                    </a:p>
                  </a:txBody>
                  <a:tcPr anchor="ctr"/>
                </a:tc>
              </a:tr>
              <a:tr h="267076">
                <a:tc>
                  <a:txBody>
                    <a:bodyPr/>
                    <a:lstStyle/>
                    <a:p>
                      <a:r>
                        <a:rPr lang="de-DE" sz="1000" dirty="0" err="1" smtClean="0">
                          <a:latin typeface="Arial" pitchFamily="34" charset="0"/>
                          <a:cs typeface="Arial" pitchFamily="34" charset="0"/>
                        </a:rPr>
                        <a:t>Specific</a:t>
                      </a:r>
                      <a:r>
                        <a:rPr lang="de-DE" sz="1000" dirty="0" smtClean="0">
                          <a:latin typeface="Arial" pitchFamily="34" charset="0"/>
                          <a:cs typeface="Arial" pitchFamily="34" charset="0"/>
                        </a:rPr>
                        <a:t> power</a:t>
                      </a:r>
                      <a:endParaRPr lang="de-DE" sz="1000" dirty="0">
                        <a:latin typeface="Arial" pitchFamily="34" charset="0"/>
                        <a:cs typeface="Arial" pitchFamily="34" charset="0"/>
                      </a:endParaRPr>
                    </a:p>
                  </a:txBody>
                  <a:tcPr anchor="ctr"/>
                </a:tc>
                <a:tc>
                  <a:txBody>
                    <a:bodyPr/>
                    <a:lstStyle/>
                    <a:p>
                      <a:r>
                        <a:rPr lang="de-DE" sz="1000" dirty="0" smtClean="0">
                          <a:latin typeface="Arial" pitchFamily="34" charset="0"/>
                          <a:cs typeface="Arial" pitchFamily="34" charset="0"/>
                        </a:rPr>
                        <a:t>25</a:t>
                      </a:r>
                      <a:endParaRPr lang="de-DE" sz="1000" dirty="0">
                        <a:latin typeface="Arial" pitchFamily="34" charset="0"/>
                        <a:cs typeface="Arial" pitchFamily="34" charset="0"/>
                      </a:endParaRPr>
                    </a:p>
                  </a:txBody>
                  <a:tcPr anchor="ctr"/>
                </a:tc>
                <a:tc>
                  <a:txBody>
                    <a:bodyPr/>
                    <a:lstStyle/>
                    <a:p>
                      <a:r>
                        <a:rPr lang="de-DE" sz="1000" dirty="0" smtClean="0">
                          <a:latin typeface="Arial" pitchFamily="34" charset="0"/>
                          <a:cs typeface="Arial" pitchFamily="34" charset="0"/>
                        </a:rPr>
                        <a:t>kW/m</a:t>
                      </a:r>
                      <a:endParaRPr lang="de-DE" sz="1000" dirty="0">
                        <a:latin typeface="Arial" pitchFamily="34" charset="0"/>
                        <a:cs typeface="Arial" pitchFamily="34" charset="0"/>
                      </a:endParaRPr>
                    </a:p>
                  </a:txBody>
                  <a:tcPr anchor="ctr"/>
                </a:tc>
              </a:tr>
              <a:tr h="267076">
                <a:tc>
                  <a:txBody>
                    <a:bodyPr/>
                    <a:lstStyle/>
                    <a:p>
                      <a:r>
                        <a:rPr lang="de-DE" sz="1000" dirty="0" err="1" smtClean="0">
                          <a:latin typeface="Arial" pitchFamily="34" charset="0"/>
                          <a:cs typeface="Arial" pitchFamily="34" charset="0"/>
                        </a:rPr>
                        <a:t>Voltage</a:t>
                      </a:r>
                      <a:endParaRPr lang="de-DE" sz="1000" dirty="0">
                        <a:latin typeface="Arial" pitchFamily="34" charset="0"/>
                        <a:cs typeface="Arial" pitchFamily="34" charset="0"/>
                      </a:endParaRPr>
                    </a:p>
                  </a:txBody>
                  <a:tcPr anchor="ctr"/>
                </a:tc>
                <a:tc>
                  <a:txBody>
                    <a:bodyPr/>
                    <a:lstStyle/>
                    <a:p>
                      <a:r>
                        <a:rPr lang="de-DE" sz="1000" dirty="0" smtClean="0">
                          <a:latin typeface="Arial" pitchFamily="34" charset="0"/>
                          <a:cs typeface="Arial" pitchFamily="34" charset="0"/>
                        </a:rPr>
                        <a:t>44</a:t>
                      </a:r>
                      <a:endParaRPr lang="de-DE" sz="1000" dirty="0">
                        <a:latin typeface="Arial" pitchFamily="34" charset="0"/>
                        <a:cs typeface="Arial" pitchFamily="34" charset="0"/>
                      </a:endParaRPr>
                    </a:p>
                  </a:txBody>
                  <a:tcPr anchor="ctr"/>
                </a:tc>
                <a:tc>
                  <a:txBody>
                    <a:bodyPr/>
                    <a:lstStyle/>
                    <a:p>
                      <a:r>
                        <a:rPr lang="de-DE" sz="1000" dirty="0" err="1" smtClean="0">
                          <a:latin typeface="Arial" pitchFamily="34" charset="0"/>
                          <a:cs typeface="Arial" pitchFamily="34" charset="0"/>
                        </a:rPr>
                        <a:t>kV</a:t>
                      </a:r>
                      <a:endParaRPr lang="de-DE" sz="1000" dirty="0">
                        <a:latin typeface="Arial" pitchFamily="34" charset="0"/>
                        <a:cs typeface="Arial" pitchFamily="34" charset="0"/>
                      </a:endParaRPr>
                    </a:p>
                  </a:txBody>
                  <a:tcPr anchor="ctr"/>
                </a:tc>
              </a:tr>
              <a:tr h="267076">
                <a:tc>
                  <a:txBody>
                    <a:bodyPr/>
                    <a:lstStyle/>
                    <a:p>
                      <a:r>
                        <a:rPr lang="de-DE" sz="1000" dirty="0" err="1" smtClean="0">
                          <a:latin typeface="Arial" pitchFamily="34" charset="0"/>
                          <a:cs typeface="Arial" pitchFamily="34" charset="0"/>
                        </a:rPr>
                        <a:t>Length</a:t>
                      </a:r>
                      <a:endParaRPr lang="de-DE" sz="1000" dirty="0">
                        <a:latin typeface="Arial" pitchFamily="34" charset="0"/>
                        <a:cs typeface="Arial" pitchFamily="34" charset="0"/>
                      </a:endParaRPr>
                    </a:p>
                  </a:txBody>
                  <a:tcPr anchor="ctr"/>
                </a:tc>
                <a:tc>
                  <a:txBody>
                    <a:bodyPr/>
                    <a:lstStyle/>
                    <a:p>
                      <a:r>
                        <a:rPr lang="de-DE" sz="1000" dirty="0" smtClean="0">
                          <a:latin typeface="Arial" pitchFamily="34" charset="0"/>
                          <a:cs typeface="Arial" pitchFamily="34" charset="0"/>
                        </a:rPr>
                        <a:t>4</a:t>
                      </a:r>
                      <a:endParaRPr lang="de-DE" sz="1000" dirty="0">
                        <a:latin typeface="Arial" pitchFamily="34" charset="0"/>
                        <a:cs typeface="Arial" pitchFamily="34" charset="0"/>
                      </a:endParaRPr>
                    </a:p>
                  </a:txBody>
                  <a:tcPr anchor="ctr"/>
                </a:tc>
                <a:tc>
                  <a:txBody>
                    <a:bodyPr/>
                    <a:lstStyle/>
                    <a:p>
                      <a:r>
                        <a:rPr lang="de-DE" sz="1000" dirty="0" smtClean="0">
                          <a:latin typeface="Arial" pitchFamily="34" charset="0"/>
                          <a:cs typeface="Arial" pitchFamily="34" charset="0"/>
                        </a:rPr>
                        <a:t>m</a:t>
                      </a:r>
                      <a:endParaRPr lang="de-DE" sz="1000" dirty="0">
                        <a:latin typeface="Arial" pitchFamily="34" charset="0"/>
                        <a:cs typeface="Arial" pitchFamily="34" charset="0"/>
                      </a:endParaRPr>
                    </a:p>
                  </a:txBody>
                  <a:tcPr anchor="ctr"/>
                </a:tc>
              </a:tr>
            </a:tbl>
          </a:graphicData>
        </a:graphic>
      </p:graphicFrame>
      <p:cxnSp>
        <p:nvCxnSpPr>
          <p:cNvPr id="12" name="Gerader Verbinder 11"/>
          <p:cNvCxnSpPr/>
          <p:nvPr/>
        </p:nvCxnSpPr>
        <p:spPr>
          <a:xfrm flipH="1">
            <a:off x="2431663" y="1399565"/>
            <a:ext cx="720080" cy="181341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p:nvCxnSpPr>
        <p:spPr>
          <a:xfrm>
            <a:off x="4626461" y="1399564"/>
            <a:ext cx="567961" cy="1813412"/>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Grafik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04070" y="3212976"/>
            <a:ext cx="3672408" cy="2957874"/>
          </a:xfrm>
          <a:prstGeom prst="rect">
            <a:avLst/>
          </a:prstGeom>
        </p:spPr>
      </p:pic>
      <p:cxnSp>
        <p:nvCxnSpPr>
          <p:cNvPr id="15" name="Gerader Verbinder 14"/>
          <p:cNvCxnSpPr/>
          <p:nvPr/>
        </p:nvCxnSpPr>
        <p:spPr>
          <a:xfrm>
            <a:off x="5194422" y="1399564"/>
            <a:ext cx="909648" cy="18163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Gerader Verbinder 15"/>
          <p:cNvCxnSpPr/>
          <p:nvPr/>
        </p:nvCxnSpPr>
        <p:spPr>
          <a:xfrm>
            <a:off x="7400215" y="1399564"/>
            <a:ext cx="2376263" cy="1813412"/>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feld 17"/>
          <p:cNvSpPr txBox="1"/>
          <p:nvPr/>
        </p:nvSpPr>
        <p:spPr>
          <a:xfrm>
            <a:off x="6517669" y="5589240"/>
            <a:ext cx="2394714" cy="276999"/>
          </a:xfrm>
          <a:prstGeom prst="rect">
            <a:avLst/>
          </a:prstGeom>
          <a:noFill/>
        </p:spPr>
        <p:txBody>
          <a:bodyPr wrap="square" rtlCol="0">
            <a:spAutoFit/>
          </a:bodyPr>
          <a:lstStyle/>
          <a:p>
            <a:pPr algn="ctr"/>
            <a:r>
              <a:rPr lang="en-US" sz="1200" b="1" dirty="0" smtClean="0">
                <a:solidFill>
                  <a:schemeClr val="bg1"/>
                </a:solidFill>
                <a:latin typeface="+mj-lt"/>
                <a:ea typeface="Gulim" pitchFamily="34" charset="-127"/>
              </a:rPr>
              <a:t>CW CH-Rebuncher for FRANZ</a:t>
            </a:r>
            <a:endParaRPr lang="en-US" sz="1200" b="1" dirty="0">
              <a:solidFill>
                <a:schemeClr val="bg1"/>
              </a:solidFill>
              <a:latin typeface="+mj-lt"/>
              <a:ea typeface="Gulim" pitchFamily="34" charset="-127"/>
            </a:endParaRPr>
          </a:p>
        </p:txBody>
      </p:sp>
      <p:sp>
        <p:nvSpPr>
          <p:cNvPr id="21" name="Datumsplatzhalter 20"/>
          <p:cNvSpPr>
            <a:spLocks noGrp="1"/>
          </p:cNvSpPr>
          <p:nvPr>
            <p:ph type="dt" sz="half" idx="10"/>
          </p:nvPr>
        </p:nvSpPr>
        <p:spPr/>
        <p:txBody>
          <a:bodyPr/>
          <a:lstStyle/>
          <a:p>
            <a:r>
              <a:rPr lang="en-US" smtClean="0"/>
              <a:t>16.04.2019</a:t>
            </a:r>
            <a:endParaRPr lang="de-DE" dirty="0"/>
          </a:p>
        </p:txBody>
      </p:sp>
      <p:sp>
        <p:nvSpPr>
          <p:cNvPr id="22" name="Fußzeilenplatzhalter 21"/>
          <p:cNvSpPr>
            <a:spLocks noGrp="1"/>
          </p:cNvSpPr>
          <p:nvPr>
            <p:ph type="ftr" sz="quarter" idx="11"/>
          </p:nvPr>
        </p:nvSpPr>
        <p:spPr/>
        <p:txBody>
          <a:bodyPr/>
          <a:lstStyle/>
          <a:p>
            <a:r>
              <a:rPr lang="en-US" b="1" smtClean="0"/>
              <a:t>High Intensity RFQ Meets Reality: Production and Technical Challenges</a:t>
            </a:r>
            <a:endParaRPr lang="de-DE" dirty="0"/>
          </a:p>
        </p:txBody>
      </p:sp>
      <p:sp>
        <p:nvSpPr>
          <p:cNvPr id="23" name="Foliennummernplatzhalter 22"/>
          <p:cNvSpPr>
            <a:spLocks noGrp="1"/>
          </p:cNvSpPr>
          <p:nvPr>
            <p:ph type="sldNum" sz="quarter" idx="12"/>
          </p:nvPr>
        </p:nvSpPr>
        <p:spPr/>
        <p:txBody>
          <a:bodyPr/>
          <a:lstStyle/>
          <a:p>
            <a:r>
              <a:rPr lang="de-DE" b="1" smtClean="0">
                <a:solidFill>
                  <a:srgbClr val="002060"/>
                </a:solidFill>
              </a:rPr>
              <a:t>Alexander Bechtold          www.ntg.de</a:t>
            </a:r>
            <a:r>
              <a:rPr lang="de-DE" b="1" smtClean="0"/>
              <a:t>                                 </a:t>
            </a:r>
            <a:fld id="{C6B5F1D7-4352-4977-85C8-59F0D05AE3BF}" type="slidenum">
              <a:rPr lang="de-DE" smtClean="0"/>
              <a:pPr/>
              <a:t>14</a:t>
            </a:fld>
            <a:endParaRPr lang="de-DE" dirty="0"/>
          </a:p>
        </p:txBody>
      </p:sp>
    </p:spTree>
    <p:extLst>
      <p:ext uri="{BB962C8B-B14F-4D97-AF65-F5344CB8AC3E}">
        <p14:creationId xmlns:p14="http://schemas.microsoft.com/office/powerpoint/2010/main" val="4222110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p:cNvSpPr txBox="1">
            <a:spLocks/>
          </p:cNvSpPr>
          <p:nvPr/>
        </p:nvSpPr>
        <p:spPr bwMode="auto">
          <a:xfrm>
            <a:off x="595808" y="44624"/>
            <a:ext cx="10972800" cy="69440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3600" dirty="0" smtClean="0">
                <a:solidFill>
                  <a:srgbClr val="002060"/>
                </a:solidFill>
              </a:rPr>
              <a:t>Design &amp; Manufacture of MYRRHA RFQ</a:t>
            </a:r>
            <a:endParaRPr lang="en-GB" sz="3600" dirty="0">
              <a:solidFill>
                <a:srgbClr val="002060"/>
              </a:solidFill>
            </a:endParaRPr>
          </a:p>
        </p:txBody>
      </p:sp>
      <p:pic>
        <p:nvPicPr>
          <p:cNvPr id="10" name="Grafik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7368" y="1052736"/>
            <a:ext cx="3983211" cy="5184576"/>
          </a:xfrm>
          <a:prstGeom prst="rect">
            <a:avLst/>
          </a:prstGeom>
        </p:spPr>
      </p:pic>
      <p:sp>
        <p:nvSpPr>
          <p:cNvPr id="11" name="Textfeld 10"/>
          <p:cNvSpPr txBox="1"/>
          <p:nvPr/>
        </p:nvSpPr>
        <p:spPr>
          <a:xfrm>
            <a:off x="8184232" y="1998419"/>
            <a:ext cx="3528392" cy="3293209"/>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No. of stems: 40</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smtClean="0"/>
              <a:t>Distance of Stems: 100 mm</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smtClean="0"/>
              <a:t>No. of electrode sections: 3</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smtClean="0"/>
              <a:t>Pumping ports: 2 + 1 DN100CF</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smtClean="0"/>
              <a:t>Height of beam axis: 150 cm</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smtClean="0"/>
              <a:t>No. of tuner ports: 1 + 1</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smtClean="0"/>
              <a:t>Adjustable three-point-support</a:t>
            </a:r>
            <a:endParaRPr lang="en-US" sz="1600" dirty="0"/>
          </a:p>
        </p:txBody>
      </p:sp>
      <p:pic>
        <p:nvPicPr>
          <p:cNvPr id="12" name="Grafik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83832" y="1052736"/>
            <a:ext cx="3257513" cy="5184576"/>
          </a:xfrm>
          <a:prstGeom prst="rect">
            <a:avLst/>
          </a:prstGeom>
        </p:spPr>
      </p:pic>
      <p:sp>
        <p:nvSpPr>
          <p:cNvPr id="5" name="Datumsplatzhalter 4"/>
          <p:cNvSpPr>
            <a:spLocks noGrp="1"/>
          </p:cNvSpPr>
          <p:nvPr>
            <p:ph type="dt" sz="half" idx="10"/>
          </p:nvPr>
        </p:nvSpPr>
        <p:spPr/>
        <p:txBody>
          <a:bodyPr/>
          <a:lstStyle/>
          <a:p>
            <a:r>
              <a:rPr lang="en-US" smtClean="0"/>
              <a:t>16.04.2019</a:t>
            </a:r>
            <a:endParaRPr lang="de-DE" dirty="0"/>
          </a:p>
        </p:txBody>
      </p:sp>
      <p:sp>
        <p:nvSpPr>
          <p:cNvPr id="6" name="Fußzeilenplatzhalter 5"/>
          <p:cNvSpPr>
            <a:spLocks noGrp="1"/>
          </p:cNvSpPr>
          <p:nvPr>
            <p:ph type="ftr" sz="quarter" idx="11"/>
          </p:nvPr>
        </p:nvSpPr>
        <p:spPr/>
        <p:txBody>
          <a:bodyPr/>
          <a:lstStyle/>
          <a:p>
            <a:r>
              <a:rPr lang="en-US" b="1" smtClean="0"/>
              <a:t>High Intensity RFQ Meets Reality: Production and Technical Challenges</a:t>
            </a:r>
            <a:endParaRPr lang="de-DE" dirty="0"/>
          </a:p>
        </p:txBody>
      </p:sp>
      <p:sp>
        <p:nvSpPr>
          <p:cNvPr id="7" name="Foliennummernplatzhalter 6"/>
          <p:cNvSpPr>
            <a:spLocks noGrp="1"/>
          </p:cNvSpPr>
          <p:nvPr>
            <p:ph type="sldNum" sz="quarter" idx="12"/>
          </p:nvPr>
        </p:nvSpPr>
        <p:spPr/>
        <p:txBody>
          <a:bodyPr/>
          <a:lstStyle/>
          <a:p>
            <a:r>
              <a:rPr lang="de-DE" b="1" smtClean="0">
                <a:solidFill>
                  <a:srgbClr val="002060"/>
                </a:solidFill>
              </a:rPr>
              <a:t>Alexander Bechtold          www.ntg.de</a:t>
            </a:r>
            <a:r>
              <a:rPr lang="de-DE" b="1" smtClean="0"/>
              <a:t>                                 </a:t>
            </a:r>
            <a:fld id="{C6B5F1D7-4352-4977-85C8-59F0D05AE3BF}" type="slidenum">
              <a:rPr lang="de-DE" smtClean="0"/>
              <a:pPr/>
              <a:t>15</a:t>
            </a:fld>
            <a:endParaRPr lang="de-DE" dirty="0"/>
          </a:p>
        </p:txBody>
      </p:sp>
    </p:spTree>
    <p:extLst>
      <p:ext uri="{BB962C8B-B14F-4D97-AF65-F5344CB8AC3E}">
        <p14:creationId xmlns:p14="http://schemas.microsoft.com/office/powerpoint/2010/main" val="40620843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bwMode="auto">
          <a:xfrm>
            <a:off x="1919889" y="84006"/>
            <a:ext cx="8229600" cy="5111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b="1" kern="1200">
                <a:solidFill>
                  <a:srgbClr val="C00000"/>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200" b="0" dirty="0" smtClean="0">
                <a:solidFill>
                  <a:srgbClr val="002060"/>
                </a:solidFill>
              </a:rPr>
              <a:t>Starting Manufacture</a:t>
            </a:r>
            <a:endParaRPr lang="en-US" sz="3200" b="0" dirty="0">
              <a:solidFill>
                <a:srgbClr val="002060"/>
              </a:solidFill>
            </a:endParaRPr>
          </a:p>
        </p:txBody>
      </p:sp>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03512" y="877559"/>
            <a:ext cx="4139952" cy="2328723"/>
          </a:xfrm>
          <a:prstGeom prst="rect">
            <a:avLst/>
          </a:prstGeom>
        </p:spPr>
      </p:pic>
      <p:pic>
        <p:nvPicPr>
          <p:cNvPr id="8" name="Grafik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877558"/>
            <a:ext cx="4139952" cy="2328723"/>
          </a:xfrm>
          <a:prstGeom prst="rect">
            <a:avLst/>
          </a:prstGeom>
        </p:spPr>
      </p:pic>
      <p:pic>
        <p:nvPicPr>
          <p:cNvPr id="9" name="Grafik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03512" y="3650646"/>
            <a:ext cx="4139952" cy="2328724"/>
          </a:xfrm>
          <a:prstGeom prst="rect">
            <a:avLst/>
          </a:prstGeom>
        </p:spPr>
      </p:pic>
      <p:pic>
        <p:nvPicPr>
          <p:cNvPr id="10" name="Grafik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650646"/>
            <a:ext cx="4149081" cy="2333858"/>
          </a:xfrm>
          <a:prstGeom prst="rect">
            <a:avLst/>
          </a:prstGeom>
        </p:spPr>
      </p:pic>
      <p:sp>
        <p:nvSpPr>
          <p:cNvPr id="11" name="Textfeld 10"/>
          <p:cNvSpPr txBox="1"/>
          <p:nvPr/>
        </p:nvSpPr>
        <p:spPr>
          <a:xfrm>
            <a:off x="2809120" y="3206281"/>
            <a:ext cx="1928733" cy="369332"/>
          </a:xfrm>
          <a:prstGeom prst="rect">
            <a:avLst/>
          </a:prstGeom>
          <a:noFill/>
        </p:spPr>
        <p:txBody>
          <a:bodyPr wrap="none" rtlCol="0">
            <a:spAutoFit/>
          </a:bodyPr>
          <a:lstStyle/>
          <a:p>
            <a:r>
              <a:rPr lang="de-DE" dirty="0"/>
              <a:t>t</a:t>
            </a:r>
            <a:r>
              <a:rPr lang="de-DE" dirty="0" smtClean="0"/>
              <a:t>ank </a:t>
            </a:r>
            <a:r>
              <a:rPr lang="de-DE" dirty="0" err="1" smtClean="0"/>
              <a:t>body</a:t>
            </a:r>
            <a:r>
              <a:rPr lang="de-DE" dirty="0" smtClean="0"/>
              <a:t> and </a:t>
            </a:r>
            <a:r>
              <a:rPr lang="de-DE" dirty="0" err="1" smtClean="0"/>
              <a:t>lid</a:t>
            </a:r>
            <a:endParaRPr lang="de-DE" dirty="0"/>
          </a:p>
        </p:txBody>
      </p:sp>
      <p:sp>
        <p:nvSpPr>
          <p:cNvPr id="12" name="Textfeld 11"/>
          <p:cNvSpPr txBox="1"/>
          <p:nvPr/>
        </p:nvSpPr>
        <p:spPr>
          <a:xfrm>
            <a:off x="6938717" y="3226309"/>
            <a:ext cx="2454518" cy="369332"/>
          </a:xfrm>
          <a:prstGeom prst="rect">
            <a:avLst/>
          </a:prstGeom>
          <a:noFill/>
        </p:spPr>
        <p:txBody>
          <a:bodyPr wrap="none" rtlCol="0">
            <a:spAutoFit/>
          </a:bodyPr>
          <a:lstStyle/>
          <a:p>
            <a:r>
              <a:rPr lang="de-DE" dirty="0" err="1"/>
              <a:t>r</a:t>
            </a:r>
            <a:r>
              <a:rPr lang="de-DE" dirty="0" err="1" smtClean="0"/>
              <a:t>aw</a:t>
            </a:r>
            <a:r>
              <a:rPr lang="de-DE" dirty="0" smtClean="0"/>
              <a:t> material for </a:t>
            </a:r>
            <a:r>
              <a:rPr lang="de-DE" dirty="0" err="1" smtClean="0"/>
              <a:t>stems</a:t>
            </a:r>
            <a:endParaRPr lang="de-DE" dirty="0"/>
          </a:p>
        </p:txBody>
      </p:sp>
      <p:sp>
        <p:nvSpPr>
          <p:cNvPr id="13" name="Textfeld 12"/>
          <p:cNvSpPr txBox="1"/>
          <p:nvPr/>
        </p:nvSpPr>
        <p:spPr>
          <a:xfrm>
            <a:off x="2302572" y="6011996"/>
            <a:ext cx="2941831" cy="369332"/>
          </a:xfrm>
          <a:prstGeom prst="rect">
            <a:avLst/>
          </a:prstGeom>
          <a:noFill/>
        </p:spPr>
        <p:txBody>
          <a:bodyPr wrap="none" rtlCol="0">
            <a:spAutoFit/>
          </a:bodyPr>
          <a:lstStyle/>
          <a:p>
            <a:r>
              <a:rPr lang="de-DE" dirty="0" err="1" smtClean="0"/>
              <a:t>Electrode</a:t>
            </a:r>
            <a:r>
              <a:rPr lang="de-DE" dirty="0" smtClean="0"/>
              <a:t> </a:t>
            </a:r>
            <a:r>
              <a:rPr lang="de-DE" dirty="0" err="1" smtClean="0"/>
              <a:t>cooling</a:t>
            </a:r>
            <a:r>
              <a:rPr lang="de-DE" dirty="0" smtClean="0"/>
              <a:t> </a:t>
            </a:r>
            <a:r>
              <a:rPr lang="de-DE" dirty="0" err="1" smtClean="0"/>
              <a:t>channels</a:t>
            </a:r>
            <a:endParaRPr lang="de-DE" dirty="0"/>
          </a:p>
        </p:txBody>
      </p:sp>
      <p:sp>
        <p:nvSpPr>
          <p:cNvPr id="14" name="Textfeld 13"/>
          <p:cNvSpPr txBox="1"/>
          <p:nvPr/>
        </p:nvSpPr>
        <p:spPr>
          <a:xfrm>
            <a:off x="7060545" y="6011996"/>
            <a:ext cx="2210862" cy="369332"/>
          </a:xfrm>
          <a:prstGeom prst="rect">
            <a:avLst/>
          </a:prstGeom>
          <a:noFill/>
        </p:spPr>
        <p:txBody>
          <a:bodyPr wrap="none" rtlCol="0">
            <a:spAutoFit/>
          </a:bodyPr>
          <a:lstStyle/>
          <a:p>
            <a:r>
              <a:rPr lang="de-DE" dirty="0" err="1" smtClean="0"/>
              <a:t>cooling</a:t>
            </a:r>
            <a:r>
              <a:rPr lang="de-DE" dirty="0" smtClean="0"/>
              <a:t> </a:t>
            </a:r>
            <a:r>
              <a:rPr lang="de-DE" dirty="0" err="1" smtClean="0"/>
              <a:t>connections</a:t>
            </a:r>
            <a:endParaRPr lang="de-DE" dirty="0"/>
          </a:p>
        </p:txBody>
      </p:sp>
      <p:sp>
        <p:nvSpPr>
          <p:cNvPr id="7" name="Datumsplatzhalter 6"/>
          <p:cNvSpPr>
            <a:spLocks noGrp="1"/>
          </p:cNvSpPr>
          <p:nvPr>
            <p:ph type="dt" sz="half" idx="10"/>
          </p:nvPr>
        </p:nvSpPr>
        <p:spPr/>
        <p:txBody>
          <a:bodyPr/>
          <a:lstStyle/>
          <a:p>
            <a:r>
              <a:rPr lang="en-US" smtClean="0"/>
              <a:t>16.04.2019</a:t>
            </a:r>
            <a:endParaRPr lang="de-DE" dirty="0"/>
          </a:p>
        </p:txBody>
      </p:sp>
      <p:sp>
        <p:nvSpPr>
          <p:cNvPr id="15" name="Fußzeilenplatzhalter 14"/>
          <p:cNvSpPr>
            <a:spLocks noGrp="1"/>
          </p:cNvSpPr>
          <p:nvPr>
            <p:ph type="ftr" sz="quarter" idx="11"/>
          </p:nvPr>
        </p:nvSpPr>
        <p:spPr/>
        <p:txBody>
          <a:bodyPr/>
          <a:lstStyle/>
          <a:p>
            <a:r>
              <a:rPr lang="en-US" b="1" smtClean="0"/>
              <a:t>High Intensity RFQ Meets Reality: Production and Technical Challenges</a:t>
            </a:r>
            <a:endParaRPr lang="de-DE" dirty="0"/>
          </a:p>
        </p:txBody>
      </p:sp>
      <p:sp>
        <p:nvSpPr>
          <p:cNvPr id="16" name="Foliennummernplatzhalter 15"/>
          <p:cNvSpPr>
            <a:spLocks noGrp="1"/>
          </p:cNvSpPr>
          <p:nvPr>
            <p:ph type="sldNum" sz="quarter" idx="12"/>
          </p:nvPr>
        </p:nvSpPr>
        <p:spPr/>
        <p:txBody>
          <a:bodyPr/>
          <a:lstStyle/>
          <a:p>
            <a:r>
              <a:rPr lang="de-DE" b="1" smtClean="0">
                <a:solidFill>
                  <a:srgbClr val="002060"/>
                </a:solidFill>
              </a:rPr>
              <a:t>Alexander Bechtold          www.ntg.de</a:t>
            </a:r>
            <a:r>
              <a:rPr lang="de-DE" b="1" smtClean="0"/>
              <a:t>                                 </a:t>
            </a:r>
            <a:fld id="{C6B5F1D7-4352-4977-85C8-59F0D05AE3BF}" type="slidenum">
              <a:rPr lang="de-DE" smtClean="0"/>
              <a:pPr/>
              <a:t>16</a:t>
            </a:fld>
            <a:endParaRPr lang="de-DE" dirty="0"/>
          </a:p>
        </p:txBody>
      </p:sp>
    </p:spTree>
    <p:extLst>
      <p:ext uri="{BB962C8B-B14F-4D97-AF65-F5344CB8AC3E}">
        <p14:creationId xmlns:p14="http://schemas.microsoft.com/office/powerpoint/2010/main" val="35193205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bwMode="auto">
          <a:xfrm>
            <a:off x="1919889" y="222400"/>
            <a:ext cx="8229600" cy="5111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b="1" kern="1200">
                <a:solidFill>
                  <a:srgbClr val="C00000"/>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200" b="0" dirty="0" smtClean="0">
                <a:solidFill>
                  <a:srgbClr val="002060"/>
                </a:solidFill>
              </a:rPr>
              <a:t>Before and After Copper Plating</a:t>
            </a:r>
            <a:endParaRPr lang="en-US" sz="3200" b="0" dirty="0">
              <a:solidFill>
                <a:srgbClr val="002060"/>
              </a:solidFill>
            </a:endParaRPr>
          </a:p>
        </p:txBody>
      </p:sp>
      <p:pic>
        <p:nvPicPr>
          <p:cNvPr id="3" name="Grafik 2"/>
          <p:cNvPicPr>
            <a:picLocks noChangeAspect="1"/>
          </p:cNvPicPr>
          <p:nvPr/>
        </p:nvPicPr>
        <p:blipFill>
          <a:blip r:embed="rId3" cstate="screen">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a:ext>
            </a:extLst>
          </a:blip>
          <a:stretch>
            <a:fillRect/>
          </a:stretch>
        </p:blipFill>
        <p:spPr>
          <a:xfrm>
            <a:off x="2411693" y="1124744"/>
            <a:ext cx="9145016" cy="5144071"/>
          </a:xfrm>
          <a:prstGeom prst="rect">
            <a:avLst/>
          </a:prstGeom>
        </p:spPr>
      </p:pic>
      <p:pic>
        <p:nvPicPr>
          <p:cNvPr id="16" name="Grafik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5360" y="980728"/>
            <a:ext cx="3584398" cy="2016224"/>
          </a:xfrm>
          <a:prstGeom prst="rect">
            <a:avLst/>
          </a:prstGeom>
        </p:spPr>
      </p:pic>
      <p:sp>
        <p:nvSpPr>
          <p:cNvPr id="7" name="Datumsplatzhalter 6"/>
          <p:cNvSpPr>
            <a:spLocks noGrp="1"/>
          </p:cNvSpPr>
          <p:nvPr>
            <p:ph type="dt" sz="half" idx="10"/>
          </p:nvPr>
        </p:nvSpPr>
        <p:spPr/>
        <p:txBody>
          <a:bodyPr/>
          <a:lstStyle/>
          <a:p>
            <a:r>
              <a:rPr lang="en-US" smtClean="0"/>
              <a:t>16.04.2019</a:t>
            </a:r>
            <a:endParaRPr lang="de-DE" dirty="0"/>
          </a:p>
        </p:txBody>
      </p:sp>
      <p:sp>
        <p:nvSpPr>
          <p:cNvPr id="8" name="Fußzeilenplatzhalter 7"/>
          <p:cNvSpPr>
            <a:spLocks noGrp="1"/>
          </p:cNvSpPr>
          <p:nvPr>
            <p:ph type="ftr" sz="quarter" idx="11"/>
          </p:nvPr>
        </p:nvSpPr>
        <p:spPr/>
        <p:txBody>
          <a:bodyPr/>
          <a:lstStyle/>
          <a:p>
            <a:r>
              <a:rPr lang="en-US" b="1" smtClean="0"/>
              <a:t>High Intensity RFQ Meets Reality: Production and Technical Challenges</a:t>
            </a:r>
            <a:endParaRPr lang="de-DE" dirty="0"/>
          </a:p>
        </p:txBody>
      </p:sp>
      <p:sp>
        <p:nvSpPr>
          <p:cNvPr id="9" name="Foliennummernplatzhalter 8"/>
          <p:cNvSpPr>
            <a:spLocks noGrp="1"/>
          </p:cNvSpPr>
          <p:nvPr>
            <p:ph type="sldNum" sz="quarter" idx="12"/>
          </p:nvPr>
        </p:nvSpPr>
        <p:spPr/>
        <p:txBody>
          <a:bodyPr/>
          <a:lstStyle/>
          <a:p>
            <a:r>
              <a:rPr lang="de-DE" b="1" smtClean="0">
                <a:solidFill>
                  <a:srgbClr val="002060"/>
                </a:solidFill>
              </a:rPr>
              <a:t>Alexander Bechtold          www.ntg.de</a:t>
            </a:r>
            <a:r>
              <a:rPr lang="de-DE" b="1" smtClean="0"/>
              <a:t>                                 </a:t>
            </a:r>
            <a:fld id="{C6B5F1D7-4352-4977-85C8-59F0D05AE3BF}" type="slidenum">
              <a:rPr lang="de-DE" smtClean="0"/>
              <a:pPr/>
              <a:t>17</a:t>
            </a:fld>
            <a:endParaRPr lang="de-DE" dirty="0"/>
          </a:p>
        </p:txBody>
      </p:sp>
    </p:spTree>
    <p:extLst>
      <p:ext uri="{BB962C8B-B14F-4D97-AF65-F5344CB8AC3E}">
        <p14:creationId xmlns:p14="http://schemas.microsoft.com/office/powerpoint/2010/main" val="950295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8"/>
          <p:cNvSpPr>
            <a:spLocks noGrp="1"/>
          </p:cNvSpPr>
          <p:nvPr>
            <p:ph type="dt" sz="half" idx="10"/>
          </p:nvPr>
        </p:nvSpPr>
        <p:spPr/>
        <p:txBody>
          <a:bodyPr/>
          <a:lstStyle/>
          <a:p>
            <a:r>
              <a:rPr lang="en-US" smtClean="0"/>
              <a:t>16.04.2019</a:t>
            </a:r>
            <a:endParaRPr lang="de-DE" dirty="0"/>
          </a:p>
        </p:txBody>
      </p:sp>
      <p:sp>
        <p:nvSpPr>
          <p:cNvPr id="10" name="Fußzeilenplatzhalter 9"/>
          <p:cNvSpPr>
            <a:spLocks noGrp="1"/>
          </p:cNvSpPr>
          <p:nvPr>
            <p:ph type="ftr" sz="quarter" idx="11"/>
          </p:nvPr>
        </p:nvSpPr>
        <p:spPr/>
        <p:txBody>
          <a:bodyPr/>
          <a:lstStyle/>
          <a:p>
            <a:r>
              <a:rPr lang="en-US" b="1" smtClean="0"/>
              <a:t>High Intensity RFQ Meets Reality: Production and Technical Challenges</a:t>
            </a:r>
            <a:endParaRPr lang="de-DE" dirty="0"/>
          </a:p>
        </p:txBody>
      </p:sp>
      <p:sp>
        <p:nvSpPr>
          <p:cNvPr id="11" name="Foliennummernplatzhalter 10"/>
          <p:cNvSpPr>
            <a:spLocks noGrp="1"/>
          </p:cNvSpPr>
          <p:nvPr>
            <p:ph type="sldNum" sz="quarter" idx="12"/>
          </p:nvPr>
        </p:nvSpPr>
        <p:spPr/>
        <p:txBody>
          <a:bodyPr/>
          <a:lstStyle/>
          <a:p>
            <a:r>
              <a:rPr lang="de-DE" b="1" smtClean="0">
                <a:solidFill>
                  <a:srgbClr val="002060"/>
                </a:solidFill>
              </a:rPr>
              <a:t>Alexander Bechtold          www.ntg.de</a:t>
            </a:r>
            <a:r>
              <a:rPr lang="de-DE" b="1" smtClean="0"/>
              <a:t>                                 </a:t>
            </a:r>
            <a:fld id="{C6B5F1D7-4352-4977-85C8-59F0D05AE3BF}" type="slidenum">
              <a:rPr lang="de-DE" smtClean="0"/>
              <a:pPr/>
              <a:t>18</a:t>
            </a:fld>
            <a:endParaRPr lang="de-DE" dirty="0"/>
          </a:p>
        </p:txBody>
      </p:sp>
      <p:grpSp>
        <p:nvGrpSpPr>
          <p:cNvPr id="8" name="Gruppieren 7"/>
          <p:cNvGrpSpPr>
            <a:grpSpLocks noChangeAspect="1"/>
          </p:cNvGrpSpPr>
          <p:nvPr/>
        </p:nvGrpSpPr>
        <p:grpSpPr>
          <a:xfrm flipH="1">
            <a:off x="0" y="0"/>
            <a:ext cx="12192000" cy="6858000"/>
            <a:chOff x="359687" y="1406400"/>
            <a:chExt cx="10704512" cy="6021288"/>
          </a:xfrm>
        </p:grpSpPr>
        <p:pic>
          <p:nvPicPr>
            <p:cNvPr id="5" name="Grafik 4"/>
            <p:cNvPicPr>
              <a:picLocks noChangeAspect="1"/>
            </p:cNvPicPr>
            <p:nvPr/>
          </p:nvPicPr>
          <p:blipFill>
            <a:blip r:embed="rId3"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59687" y="1406400"/>
              <a:ext cx="10704512" cy="6021288"/>
            </a:xfrm>
            <a:prstGeom prst="rect">
              <a:avLst/>
            </a:prstGeom>
          </p:spPr>
        </p:pic>
        <p:pic>
          <p:nvPicPr>
            <p:cNvPr id="6" name="Grafik 5"/>
            <p:cNvPicPr>
              <a:picLocks noChangeAspect="1"/>
            </p:cNvPicPr>
            <p:nvPr/>
          </p:nvPicPr>
          <p:blipFill>
            <a:blip r:embed="rId4" cstate="screen">
              <a:extLst>
                <a:ext uri="{BEBA8EAE-BF5A-486C-A8C5-ECC9F3942E4B}">
                  <a14:imgProps xmlns:a14="http://schemas.microsoft.com/office/drawing/2010/main">
                    <a14:imgLayer r:embed="rId5">
                      <a14:imgEffect>
                        <a14:backgroundRemoval t="3309" b="94338" l="2440" r="95533">
                          <a14:foregroundMark x1="89785" y1="65000" x2="89909" y2="64926"/>
                          <a14:foregroundMark x1="45285" y1="46324" x2="45864" y2="45221"/>
                          <a14:foregroundMark x1="64971" y1="64044" x2="65509" y2="62132"/>
                          <a14:foregroundMark x1="32920" y1="35147" x2="33292" y2="33529"/>
                          <a14:foregroundMark x1="23739" y1="26691" x2="24442" y2="25441"/>
                          <a14:backgroundMark x1="7899" y1="13603" x2="80521" y2="84412"/>
                          <a14:backgroundMark x1="11414" y1="8162" x2="81183" y2="61324"/>
                          <a14:backgroundMark x1="82506" y1="75294" x2="84698" y2="75294"/>
                          <a14:backgroundMark x1="85236" y1="91029" x2="87345" y2="91103"/>
                          <a14:backgroundMark x1="92763" y1="79779" x2="94251" y2="82721"/>
                        </a14:backgroundRemoval>
                      </a14:imgEffect>
                    </a14:imgLayer>
                  </a14:imgProps>
                </a:ext>
                <a:ext uri="{28A0092B-C50C-407E-A947-70E740481C1C}">
                  <a14:useLocalDpi xmlns:a14="http://schemas.microsoft.com/office/drawing/2010/main"/>
                </a:ext>
              </a:extLst>
            </a:blip>
            <a:stretch>
              <a:fillRect/>
            </a:stretch>
          </p:blipFill>
          <p:spPr>
            <a:xfrm>
              <a:off x="359687" y="1406400"/>
              <a:ext cx="10704512" cy="6021288"/>
            </a:xfrm>
            <a:prstGeom prst="rect">
              <a:avLst/>
            </a:prstGeom>
          </p:spPr>
        </p:pic>
      </p:grpSp>
      <p:sp>
        <p:nvSpPr>
          <p:cNvPr id="4" name="Titel 1"/>
          <p:cNvSpPr txBox="1">
            <a:spLocks/>
          </p:cNvSpPr>
          <p:nvPr/>
        </p:nvSpPr>
        <p:spPr bwMode="auto">
          <a:xfrm>
            <a:off x="6312024" y="6165304"/>
            <a:ext cx="5976664" cy="5111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b="1" kern="1200">
                <a:solidFill>
                  <a:srgbClr val="C00000"/>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4000" b="0" dirty="0" smtClean="0">
                <a:solidFill>
                  <a:schemeClr val="accent1">
                    <a:lumMod val="40000"/>
                    <a:lumOff val="60000"/>
                  </a:schemeClr>
                </a:solidFill>
              </a:rPr>
              <a:t>Measuring the Electrodes</a:t>
            </a:r>
            <a:endParaRPr lang="en-US" sz="4000" b="0" dirty="0">
              <a:solidFill>
                <a:schemeClr val="accent1">
                  <a:lumMod val="40000"/>
                  <a:lumOff val="60000"/>
                </a:schemeClr>
              </a:solidFill>
            </a:endParaRPr>
          </a:p>
        </p:txBody>
      </p:sp>
    </p:spTree>
    <p:extLst>
      <p:ext uri="{BB962C8B-B14F-4D97-AF65-F5344CB8AC3E}">
        <p14:creationId xmlns:p14="http://schemas.microsoft.com/office/powerpoint/2010/main" val="1107803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1872680" y="56582"/>
            <a:ext cx="8229600" cy="1342502"/>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dirty="0" smtClean="0">
                <a:solidFill>
                  <a:srgbClr val="002060"/>
                </a:solidFill>
              </a:rPr>
              <a:t>Alignment Concept</a:t>
            </a:r>
            <a:br>
              <a:rPr lang="en-US" dirty="0" smtClean="0">
                <a:solidFill>
                  <a:srgbClr val="002060"/>
                </a:solidFill>
              </a:rPr>
            </a:br>
            <a:r>
              <a:rPr lang="en-US" sz="2400" dirty="0" smtClean="0">
                <a:solidFill>
                  <a:srgbClr val="002060"/>
                </a:solidFill>
              </a:rPr>
              <a:t>Stems haven been individually measured and machined to provide precise mounting seat for electrodes. </a:t>
            </a:r>
            <a:endParaRPr lang="en-US" dirty="0">
              <a:solidFill>
                <a:srgbClr val="002060"/>
              </a:solidFill>
            </a:endParaRPr>
          </a:p>
        </p:txBody>
      </p:sp>
      <p:pic>
        <p:nvPicPr>
          <p:cNvPr id="9" name="Grafik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9536" y="1556792"/>
            <a:ext cx="8352928" cy="4698522"/>
          </a:xfrm>
          <a:prstGeom prst="rect">
            <a:avLst/>
          </a:prstGeom>
        </p:spPr>
      </p:pic>
      <p:sp>
        <p:nvSpPr>
          <p:cNvPr id="11" name="Datumsplatzhalter 10"/>
          <p:cNvSpPr>
            <a:spLocks noGrp="1"/>
          </p:cNvSpPr>
          <p:nvPr>
            <p:ph type="dt" sz="half" idx="10"/>
          </p:nvPr>
        </p:nvSpPr>
        <p:spPr/>
        <p:txBody>
          <a:bodyPr/>
          <a:lstStyle/>
          <a:p>
            <a:r>
              <a:rPr lang="en-US" smtClean="0"/>
              <a:t>16.04.2019</a:t>
            </a:r>
            <a:endParaRPr lang="de-DE" dirty="0"/>
          </a:p>
        </p:txBody>
      </p:sp>
      <p:sp>
        <p:nvSpPr>
          <p:cNvPr id="12" name="Fußzeilenplatzhalter 11"/>
          <p:cNvSpPr>
            <a:spLocks noGrp="1"/>
          </p:cNvSpPr>
          <p:nvPr>
            <p:ph type="ftr" sz="quarter" idx="11"/>
          </p:nvPr>
        </p:nvSpPr>
        <p:spPr/>
        <p:txBody>
          <a:bodyPr/>
          <a:lstStyle/>
          <a:p>
            <a:r>
              <a:rPr lang="en-US" b="1" smtClean="0"/>
              <a:t>High Intensity RFQ Meets Reality: Production and Technical Challenges</a:t>
            </a:r>
            <a:endParaRPr lang="de-DE" dirty="0"/>
          </a:p>
        </p:txBody>
      </p:sp>
      <p:sp>
        <p:nvSpPr>
          <p:cNvPr id="13" name="Foliennummernplatzhalter 12"/>
          <p:cNvSpPr>
            <a:spLocks noGrp="1"/>
          </p:cNvSpPr>
          <p:nvPr>
            <p:ph type="sldNum" sz="quarter" idx="12"/>
          </p:nvPr>
        </p:nvSpPr>
        <p:spPr/>
        <p:txBody>
          <a:bodyPr/>
          <a:lstStyle/>
          <a:p>
            <a:r>
              <a:rPr lang="de-DE" b="1" smtClean="0">
                <a:solidFill>
                  <a:srgbClr val="002060"/>
                </a:solidFill>
              </a:rPr>
              <a:t>Alexander Bechtold          www.ntg.de</a:t>
            </a:r>
            <a:r>
              <a:rPr lang="de-DE" b="1" smtClean="0"/>
              <a:t>                                 </a:t>
            </a:r>
            <a:fld id="{C6B5F1D7-4352-4977-85C8-59F0D05AE3BF}" type="slidenum">
              <a:rPr lang="de-DE" smtClean="0"/>
              <a:pPr/>
              <a:t>19</a:t>
            </a:fld>
            <a:endParaRPr lang="de-DE" dirty="0"/>
          </a:p>
        </p:txBody>
      </p:sp>
    </p:spTree>
    <p:extLst>
      <p:ext uri="{BB962C8B-B14F-4D97-AF65-F5344CB8AC3E}">
        <p14:creationId xmlns:p14="http://schemas.microsoft.com/office/powerpoint/2010/main" val="13048607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847528" y="866477"/>
            <a:ext cx="8343900" cy="549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itel 8"/>
          <p:cNvSpPr>
            <a:spLocks noGrp="1"/>
          </p:cNvSpPr>
          <p:nvPr>
            <p:ph type="title" idx="4294967295"/>
          </p:nvPr>
        </p:nvSpPr>
        <p:spPr>
          <a:xfrm>
            <a:off x="4044156" y="42392"/>
            <a:ext cx="4103688" cy="722312"/>
          </a:xfrm>
        </p:spPr>
        <p:txBody>
          <a:bodyPr>
            <a:normAutofit fontScale="90000"/>
          </a:bodyPr>
          <a:lstStyle/>
          <a:p>
            <a:r>
              <a:rPr lang="en-US" dirty="0" smtClean="0">
                <a:solidFill>
                  <a:srgbClr val="002060"/>
                </a:solidFill>
              </a:rPr>
              <a:t>where we are</a:t>
            </a:r>
            <a:endParaRPr lang="en-US" dirty="0">
              <a:solidFill>
                <a:srgbClr val="002060"/>
              </a:solidFill>
            </a:endParaRPr>
          </a:p>
        </p:txBody>
      </p:sp>
      <p:grpSp>
        <p:nvGrpSpPr>
          <p:cNvPr id="3" name="Gruppieren 2"/>
          <p:cNvGrpSpPr/>
          <p:nvPr/>
        </p:nvGrpSpPr>
        <p:grpSpPr>
          <a:xfrm>
            <a:off x="3797043" y="3038375"/>
            <a:ext cx="5534803" cy="2862095"/>
            <a:chOff x="3797043" y="3296642"/>
            <a:chExt cx="5534803" cy="2862095"/>
          </a:xfrm>
        </p:grpSpPr>
        <p:cxnSp>
          <p:nvCxnSpPr>
            <p:cNvPr id="8" name="Gerade Verbindung 19"/>
            <p:cNvCxnSpPr/>
            <p:nvPr/>
          </p:nvCxnSpPr>
          <p:spPr>
            <a:xfrm flipV="1">
              <a:off x="3797043" y="3296642"/>
              <a:ext cx="5534803" cy="286209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97043" y="3877927"/>
              <a:ext cx="3994622" cy="2280810"/>
            </a:xfrm>
            <a:prstGeom prst="rect">
              <a:avLst/>
            </a:prstGeom>
            <a:noFill/>
            <a:ln w="1905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cxnSp>
          <p:nvCxnSpPr>
            <p:cNvPr id="13" name="Gerade Verbindung 8"/>
            <p:cNvCxnSpPr/>
            <p:nvPr/>
          </p:nvCxnSpPr>
          <p:spPr>
            <a:xfrm flipV="1">
              <a:off x="3797043" y="3296644"/>
              <a:ext cx="5534803" cy="57606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p:nvCxnSpPr>
          <p:spPr>
            <a:xfrm flipV="1">
              <a:off x="7791665" y="3296642"/>
              <a:ext cx="1540181" cy="57606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Gerade Verbindung 16"/>
            <p:cNvCxnSpPr/>
            <p:nvPr/>
          </p:nvCxnSpPr>
          <p:spPr>
            <a:xfrm flipV="1">
              <a:off x="7791665" y="3296642"/>
              <a:ext cx="1540181" cy="286209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Ellipse 16"/>
            <p:cNvSpPr/>
            <p:nvPr/>
          </p:nvSpPr>
          <p:spPr>
            <a:xfrm rot="251321">
              <a:off x="3999734" y="4518580"/>
              <a:ext cx="3431543" cy="902047"/>
            </a:xfrm>
            <a:prstGeom prst="ellipse">
              <a:avLst/>
            </a:prstGeom>
            <a:no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Datumsplatzhalter 4"/>
          <p:cNvSpPr>
            <a:spLocks noGrp="1"/>
          </p:cNvSpPr>
          <p:nvPr>
            <p:ph type="dt" sz="half" idx="10"/>
          </p:nvPr>
        </p:nvSpPr>
        <p:spPr/>
        <p:txBody>
          <a:bodyPr/>
          <a:lstStyle/>
          <a:p>
            <a:r>
              <a:rPr lang="en-US" smtClean="0"/>
              <a:t>16.04.2019</a:t>
            </a:r>
            <a:endParaRPr lang="de-DE" dirty="0"/>
          </a:p>
        </p:txBody>
      </p:sp>
      <p:sp>
        <p:nvSpPr>
          <p:cNvPr id="6" name="Fußzeilenplatzhalter 5"/>
          <p:cNvSpPr>
            <a:spLocks noGrp="1"/>
          </p:cNvSpPr>
          <p:nvPr>
            <p:ph type="ftr" sz="quarter" idx="11"/>
          </p:nvPr>
        </p:nvSpPr>
        <p:spPr/>
        <p:txBody>
          <a:bodyPr/>
          <a:lstStyle/>
          <a:p>
            <a:r>
              <a:rPr lang="en-US" b="1" smtClean="0"/>
              <a:t>High Intensity RFQ Meets Reality: Production and Technical Challenges</a:t>
            </a:r>
            <a:endParaRPr lang="de-DE" dirty="0"/>
          </a:p>
        </p:txBody>
      </p:sp>
      <p:sp>
        <p:nvSpPr>
          <p:cNvPr id="10" name="Foliennummernplatzhalter 9"/>
          <p:cNvSpPr>
            <a:spLocks noGrp="1"/>
          </p:cNvSpPr>
          <p:nvPr>
            <p:ph type="sldNum" sz="quarter" idx="12"/>
          </p:nvPr>
        </p:nvSpPr>
        <p:spPr/>
        <p:txBody>
          <a:bodyPr/>
          <a:lstStyle/>
          <a:p>
            <a:r>
              <a:rPr lang="de-DE" b="1" smtClean="0">
                <a:solidFill>
                  <a:srgbClr val="002060"/>
                </a:solidFill>
              </a:rPr>
              <a:t>Alexander Bechtold          www.ntg.de</a:t>
            </a:r>
            <a:r>
              <a:rPr lang="de-DE" b="1" smtClean="0"/>
              <a:t>                                 </a:t>
            </a:r>
            <a:fld id="{C6B5F1D7-4352-4977-85C8-59F0D05AE3BF}" type="slidenum">
              <a:rPr lang="de-DE" smtClean="0"/>
              <a:pPr/>
              <a:t>2</a:t>
            </a:fld>
            <a:endParaRPr lang="de-DE" dirty="0"/>
          </a:p>
        </p:txBody>
      </p:sp>
    </p:spTree>
    <p:extLst>
      <p:ext uri="{BB962C8B-B14F-4D97-AF65-F5344CB8AC3E}">
        <p14:creationId xmlns:p14="http://schemas.microsoft.com/office/powerpoint/2010/main" val="35268127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1055440" y="734035"/>
            <a:ext cx="10153128" cy="5389931"/>
            <a:chOff x="921768" y="764704"/>
            <a:chExt cx="10153128" cy="5389931"/>
          </a:xfrm>
        </p:grpSpPr>
        <p:sp>
          <p:nvSpPr>
            <p:cNvPr id="8" name="Titel 1"/>
            <p:cNvSpPr txBox="1">
              <a:spLocks/>
            </p:cNvSpPr>
            <p:nvPr/>
          </p:nvSpPr>
          <p:spPr>
            <a:xfrm>
              <a:off x="921768" y="764704"/>
              <a:ext cx="10153128" cy="690667"/>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2800" dirty="0" smtClean="0">
                  <a:solidFill>
                    <a:srgbClr val="002060"/>
                  </a:solidFill>
                </a:rPr>
                <a:t>Electrode cooling pipe welding with circular welding machine.</a:t>
              </a:r>
              <a:endParaRPr lang="en-US" sz="4800" dirty="0">
                <a:solidFill>
                  <a:srgbClr val="002060"/>
                </a:solidFill>
              </a:endParaRPr>
            </a:p>
          </p:txBody>
        </p:sp>
        <p:grpSp>
          <p:nvGrpSpPr>
            <p:cNvPr id="2" name="Gruppieren 1"/>
            <p:cNvGrpSpPr/>
            <p:nvPr/>
          </p:nvGrpSpPr>
          <p:grpSpPr>
            <a:xfrm>
              <a:off x="2361928" y="1690140"/>
              <a:ext cx="7200800" cy="4464495"/>
              <a:chOff x="2423592" y="1690140"/>
              <a:chExt cx="7200800" cy="4464495"/>
            </a:xfrm>
          </p:grpSpPr>
          <p:pic>
            <p:nvPicPr>
              <p:cNvPr id="4" name="Grafik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1312640" y="2801092"/>
                <a:ext cx="4464495" cy="2242592"/>
              </a:xfrm>
              <a:prstGeom prst="rect">
                <a:avLst/>
              </a:prstGeom>
            </p:spPr>
          </p:pic>
          <p:pic>
            <p:nvPicPr>
              <p:cNvPr id="5" name="Grafik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71864" y="1690140"/>
                <a:ext cx="4752528" cy="1630286"/>
              </a:xfrm>
              <a:prstGeom prst="rect">
                <a:avLst/>
              </a:prstGeom>
            </p:spPr>
          </p:pic>
          <p:pic>
            <p:nvPicPr>
              <p:cNvPr id="6" name="Grafik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71864" y="3501008"/>
                <a:ext cx="4752528" cy="2653627"/>
              </a:xfrm>
              <a:prstGeom prst="rect">
                <a:avLst/>
              </a:prstGeom>
            </p:spPr>
          </p:pic>
        </p:grpSp>
      </p:grpSp>
      <p:sp>
        <p:nvSpPr>
          <p:cNvPr id="13" name="Datumsplatzhalter 12"/>
          <p:cNvSpPr>
            <a:spLocks noGrp="1"/>
          </p:cNvSpPr>
          <p:nvPr>
            <p:ph type="dt" sz="half" idx="10"/>
          </p:nvPr>
        </p:nvSpPr>
        <p:spPr/>
        <p:txBody>
          <a:bodyPr/>
          <a:lstStyle/>
          <a:p>
            <a:r>
              <a:rPr lang="en-US" smtClean="0"/>
              <a:t>16.04.2019</a:t>
            </a:r>
            <a:endParaRPr lang="de-DE" dirty="0"/>
          </a:p>
        </p:txBody>
      </p:sp>
      <p:sp>
        <p:nvSpPr>
          <p:cNvPr id="14" name="Fußzeilenplatzhalter 13"/>
          <p:cNvSpPr>
            <a:spLocks noGrp="1"/>
          </p:cNvSpPr>
          <p:nvPr>
            <p:ph type="ftr" sz="quarter" idx="11"/>
          </p:nvPr>
        </p:nvSpPr>
        <p:spPr/>
        <p:txBody>
          <a:bodyPr/>
          <a:lstStyle/>
          <a:p>
            <a:r>
              <a:rPr lang="en-US" b="1" smtClean="0"/>
              <a:t>High Intensity RFQ Meets Reality: Production and Technical Challenges</a:t>
            </a:r>
            <a:endParaRPr lang="de-DE" dirty="0"/>
          </a:p>
        </p:txBody>
      </p:sp>
      <p:sp>
        <p:nvSpPr>
          <p:cNvPr id="15" name="Foliennummernplatzhalter 14"/>
          <p:cNvSpPr>
            <a:spLocks noGrp="1"/>
          </p:cNvSpPr>
          <p:nvPr>
            <p:ph type="sldNum" sz="quarter" idx="12"/>
          </p:nvPr>
        </p:nvSpPr>
        <p:spPr/>
        <p:txBody>
          <a:bodyPr/>
          <a:lstStyle/>
          <a:p>
            <a:r>
              <a:rPr lang="de-DE" b="1" smtClean="0">
                <a:solidFill>
                  <a:srgbClr val="002060"/>
                </a:solidFill>
              </a:rPr>
              <a:t>Alexander Bechtold          www.ntg.de</a:t>
            </a:r>
            <a:r>
              <a:rPr lang="de-DE" b="1" smtClean="0"/>
              <a:t>                                 </a:t>
            </a:r>
            <a:fld id="{C6B5F1D7-4352-4977-85C8-59F0D05AE3BF}" type="slidenum">
              <a:rPr lang="de-DE" smtClean="0"/>
              <a:pPr/>
              <a:t>20</a:t>
            </a:fld>
            <a:endParaRPr lang="de-DE" dirty="0"/>
          </a:p>
        </p:txBody>
      </p:sp>
    </p:spTree>
    <p:extLst>
      <p:ext uri="{BB962C8B-B14F-4D97-AF65-F5344CB8AC3E}">
        <p14:creationId xmlns:p14="http://schemas.microsoft.com/office/powerpoint/2010/main" val="13317595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6"/>
          <p:cNvGrpSpPr>
            <a:grpSpLocks noChangeAspect="1"/>
          </p:cNvGrpSpPr>
          <p:nvPr/>
        </p:nvGrpSpPr>
        <p:grpSpPr>
          <a:xfrm>
            <a:off x="1427651" y="919799"/>
            <a:ext cx="9336698" cy="5251893"/>
            <a:chOff x="1487488" y="1412776"/>
            <a:chExt cx="9144000" cy="5143500"/>
          </a:xfrm>
        </p:grpSpPr>
        <p:pic>
          <p:nvPicPr>
            <p:cNvPr id="9" name="Grafik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7488" y="1412776"/>
              <a:ext cx="9144000" cy="5143500"/>
            </a:xfrm>
            <a:prstGeom prst="rect">
              <a:avLst/>
            </a:prstGeom>
          </p:spPr>
        </p:pic>
        <p:pic>
          <p:nvPicPr>
            <p:cNvPr id="10" name="Grafik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27640" y="4754111"/>
              <a:ext cx="3203848" cy="1802165"/>
            </a:xfrm>
            <a:prstGeom prst="rect">
              <a:avLst/>
            </a:prstGeom>
          </p:spPr>
        </p:pic>
      </p:grpSp>
      <p:sp>
        <p:nvSpPr>
          <p:cNvPr id="11" name="Titel 1"/>
          <p:cNvSpPr txBox="1">
            <a:spLocks/>
          </p:cNvSpPr>
          <p:nvPr/>
        </p:nvSpPr>
        <p:spPr>
          <a:xfrm>
            <a:off x="1981200" y="260648"/>
            <a:ext cx="8229600" cy="648072"/>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2400" dirty="0" smtClean="0">
                <a:solidFill>
                  <a:srgbClr val="002060"/>
                </a:solidFill>
              </a:rPr>
              <a:t>Assembly of rods</a:t>
            </a:r>
            <a:endParaRPr lang="en-US" dirty="0">
              <a:solidFill>
                <a:srgbClr val="002060"/>
              </a:solidFill>
            </a:endParaRPr>
          </a:p>
        </p:txBody>
      </p:sp>
      <p:sp>
        <p:nvSpPr>
          <p:cNvPr id="15" name="Datumsplatzhalter 14"/>
          <p:cNvSpPr>
            <a:spLocks noGrp="1"/>
          </p:cNvSpPr>
          <p:nvPr>
            <p:ph type="dt" sz="half" idx="10"/>
          </p:nvPr>
        </p:nvSpPr>
        <p:spPr/>
        <p:txBody>
          <a:bodyPr/>
          <a:lstStyle/>
          <a:p>
            <a:r>
              <a:rPr lang="en-US" smtClean="0"/>
              <a:t>16.04.2019</a:t>
            </a:r>
            <a:endParaRPr lang="de-DE" dirty="0"/>
          </a:p>
        </p:txBody>
      </p:sp>
      <p:sp>
        <p:nvSpPr>
          <p:cNvPr id="16" name="Fußzeilenplatzhalter 15"/>
          <p:cNvSpPr>
            <a:spLocks noGrp="1"/>
          </p:cNvSpPr>
          <p:nvPr>
            <p:ph type="ftr" sz="quarter" idx="11"/>
          </p:nvPr>
        </p:nvSpPr>
        <p:spPr/>
        <p:txBody>
          <a:bodyPr/>
          <a:lstStyle/>
          <a:p>
            <a:r>
              <a:rPr lang="en-US" b="1" smtClean="0"/>
              <a:t>High Intensity RFQ Meets Reality: Production and Technical Challenges</a:t>
            </a:r>
            <a:endParaRPr lang="de-DE" dirty="0"/>
          </a:p>
        </p:txBody>
      </p:sp>
      <p:sp>
        <p:nvSpPr>
          <p:cNvPr id="17" name="Foliennummernplatzhalter 16"/>
          <p:cNvSpPr>
            <a:spLocks noGrp="1"/>
          </p:cNvSpPr>
          <p:nvPr>
            <p:ph type="sldNum" sz="quarter" idx="12"/>
          </p:nvPr>
        </p:nvSpPr>
        <p:spPr/>
        <p:txBody>
          <a:bodyPr/>
          <a:lstStyle/>
          <a:p>
            <a:r>
              <a:rPr lang="de-DE" b="1" smtClean="0">
                <a:solidFill>
                  <a:srgbClr val="002060"/>
                </a:solidFill>
              </a:rPr>
              <a:t>Alexander Bechtold          www.ntg.de</a:t>
            </a:r>
            <a:r>
              <a:rPr lang="de-DE" b="1" smtClean="0"/>
              <a:t>                                 </a:t>
            </a:r>
            <a:fld id="{C6B5F1D7-4352-4977-85C8-59F0D05AE3BF}" type="slidenum">
              <a:rPr lang="de-DE" smtClean="0"/>
              <a:pPr/>
              <a:t>21</a:t>
            </a:fld>
            <a:endParaRPr lang="de-DE" dirty="0"/>
          </a:p>
        </p:txBody>
      </p:sp>
    </p:spTree>
    <p:extLst>
      <p:ext uri="{BB962C8B-B14F-4D97-AF65-F5344CB8AC3E}">
        <p14:creationId xmlns:p14="http://schemas.microsoft.com/office/powerpoint/2010/main" val="1083858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1601416" y="256256"/>
            <a:ext cx="8964488" cy="648072"/>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2400" dirty="0" smtClean="0">
                <a:solidFill>
                  <a:srgbClr val="002060"/>
                </a:solidFill>
              </a:rPr>
              <a:t>Electrode error compensation at point of transition between segments </a:t>
            </a:r>
            <a:endParaRPr lang="en-US" dirty="0">
              <a:solidFill>
                <a:srgbClr val="002060"/>
              </a:solidFill>
            </a:endParaRPr>
          </a:p>
        </p:txBody>
      </p:sp>
      <p:pic>
        <p:nvPicPr>
          <p:cNvPr id="8" name="Grafik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7468" y="875909"/>
            <a:ext cx="9577064" cy="5387099"/>
          </a:xfrm>
          <a:prstGeom prst="rect">
            <a:avLst/>
          </a:prstGeom>
        </p:spPr>
      </p:pic>
      <p:sp>
        <p:nvSpPr>
          <p:cNvPr id="5" name="Datumsplatzhalter 4"/>
          <p:cNvSpPr>
            <a:spLocks noGrp="1"/>
          </p:cNvSpPr>
          <p:nvPr>
            <p:ph type="dt" sz="half" idx="10"/>
          </p:nvPr>
        </p:nvSpPr>
        <p:spPr/>
        <p:txBody>
          <a:bodyPr/>
          <a:lstStyle/>
          <a:p>
            <a:r>
              <a:rPr lang="en-US" smtClean="0"/>
              <a:t>16.04.2019</a:t>
            </a:r>
            <a:endParaRPr lang="de-DE" dirty="0"/>
          </a:p>
        </p:txBody>
      </p:sp>
      <p:sp>
        <p:nvSpPr>
          <p:cNvPr id="12" name="Fußzeilenplatzhalter 11"/>
          <p:cNvSpPr>
            <a:spLocks noGrp="1"/>
          </p:cNvSpPr>
          <p:nvPr>
            <p:ph type="ftr" sz="quarter" idx="11"/>
          </p:nvPr>
        </p:nvSpPr>
        <p:spPr/>
        <p:txBody>
          <a:bodyPr/>
          <a:lstStyle/>
          <a:p>
            <a:r>
              <a:rPr lang="en-US" b="1" smtClean="0"/>
              <a:t>High Intensity RFQ Meets Reality: Production and Technical Challenges</a:t>
            </a:r>
            <a:endParaRPr lang="de-DE" dirty="0"/>
          </a:p>
        </p:txBody>
      </p:sp>
      <p:sp>
        <p:nvSpPr>
          <p:cNvPr id="13" name="Foliennummernplatzhalter 12"/>
          <p:cNvSpPr>
            <a:spLocks noGrp="1"/>
          </p:cNvSpPr>
          <p:nvPr>
            <p:ph type="sldNum" sz="quarter" idx="12"/>
          </p:nvPr>
        </p:nvSpPr>
        <p:spPr/>
        <p:txBody>
          <a:bodyPr/>
          <a:lstStyle/>
          <a:p>
            <a:r>
              <a:rPr lang="de-DE" b="1" smtClean="0">
                <a:solidFill>
                  <a:srgbClr val="002060"/>
                </a:solidFill>
              </a:rPr>
              <a:t>Alexander Bechtold          www.ntg.de</a:t>
            </a:r>
            <a:r>
              <a:rPr lang="de-DE" b="1" smtClean="0"/>
              <a:t>                                 </a:t>
            </a:r>
            <a:fld id="{C6B5F1D7-4352-4977-85C8-59F0D05AE3BF}" type="slidenum">
              <a:rPr lang="de-DE" smtClean="0"/>
              <a:pPr/>
              <a:t>22</a:t>
            </a:fld>
            <a:endParaRPr lang="de-DE" dirty="0"/>
          </a:p>
        </p:txBody>
      </p:sp>
    </p:spTree>
    <p:extLst>
      <p:ext uri="{BB962C8B-B14F-4D97-AF65-F5344CB8AC3E}">
        <p14:creationId xmlns:p14="http://schemas.microsoft.com/office/powerpoint/2010/main" val="2621166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a:grpSpLocks noChangeAspect="1"/>
          </p:cNvGrpSpPr>
          <p:nvPr/>
        </p:nvGrpSpPr>
        <p:grpSpPr>
          <a:xfrm>
            <a:off x="10344" y="-1885"/>
            <a:ext cx="12195351" cy="6859885"/>
            <a:chOff x="1775520" y="1556792"/>
            <a:chExt cx="9144000" cy="5143500"/>
          </a:xfrm>
        </p:grpSpPr>
        <p:pic>
          <p:nvPicPr>
            <p:cNvPr id="9" name="Grafik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5520" y="1556792"/>
              <a:ext cx="9144000" cy="5143500"/>
            </a:xfrm>
            <a:prstGeom prst="rect">
              <a:avLst/>
            </a:prstGeom>
          </p:spPr>
        </p:pic>
        <p:pic>
          <p:nvPicPr>
            <p:cNvPr id="10" name="Grafik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1488769" y="1854531"/>
              <a:ext cx="2063854" cy="1490351"/>
            </a:xfrm>
            <a:prstGeom prst="rect">
              <a:avLst/>
            </a:prstGeom>
          </p:spPr>
        </p:pic>
      </p:grpSp>
      <p:sp>
        <p:nvSpPr>
          <p:cNvPr id="7" name="Titel 1"/>
          <p:cNvSpPr txBox="1">
            <a:spLocks/>
          </p:cNvSpPr>
          <p:nvPr/>
        </p:nvSpPr>
        <p:spPr>
          <a:xfrm>
            <a:off x="1703512" y="1389049"/>
            <a:ext cx="8964488" cy="661464"/>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200" b="1" dirty="0" err="1" smtClean="0">
                <a:solidFill>
                  <a:srgbClr val="99FFCC"/>
                </a:solidFill>
              </a:rPr>
              <a:t>Alignement</a:t>
            </a:r>
            <a:r>
              <a:rPr lang="en-US" sz="3200" b="1" dirty="0">
                <a:solidFill>
                  <a:srgbClr val="99FFCC"/>
                </a:solidFill>
              </a:rPr>
              <a:t> </a:t>
            </a:r>
            <a:r>
              <a:rPr lang="en-US" sz="3200" b="1" dirty="0" smtClean="0">
                <a:solidFill>
                  <a:srgbClr val="99FFCC"/>
                </a:solidFill>
              </a:rPr>
              <a:t>precision </a:t>
            </a:r>
            <a:r>
              <a:rPr lang="en-US" sz="3200" b="1" dirty="0">
                <a:solidFill>
                  <a:srgbClr val="99FFCC"/>
                </a:solidFill>
              </a:rPr>
              <a:t>10µm/m</a:t>
            </a:r>
          </a:p>
        </p:txBody>
      </p:sp>
    </p:spTree>
    <p:extLst>
      <p:ext uri="{BB962C8B-B14F-4D97-AF65-F5344CB8AC3E}">
        <p14:creationId xmlns:p14="http://schemas.microsoft.com/office/powerpoint/2010/main" val="4225272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m 5"/>
          <p:cNvGraphicFramePr>
            <a:graphicFrameLocks/>
          </p:cNvGraphicFramePr>
          <p:nvPr>
            <p:extLst>
              <p:ext uri="{D42A27DB-BD31-4B8C-83A1-F6EECF244321}">
                <p14:modId xmlns:p14="http://schemas.microsoft.com/office/powerpoint/2010/main" val="282105954"/>
              </p:ext>
            </p:extLst>
          </p:nvPr>
        </p:nvGraphicFramePr>
        <p:xfrm>
          <a:off x="1953588" y="144016"/>
          <a:ext cx="8390884" cy="30243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Diagramm 7"/>
          <p:cNvGraphicFramePr>
            <a:graphicFrameLocks/>
          </p:cNvGraphicFramePr>
          <p:nvPr>
            <p:extLst>
              <p:ext uri="{D42A27DB-BD31-4B8C-83A1-F6EECF244321}">
                <p14:modId xmlns:p14="http://schemas.microsoft.com/office/powerpoint/2010/main" val="2682541132"/>
              </p:ext>
            </p:extLst>
          </p:nvPr>
        </p:nvGraphicFramePr>
        <p:xfrm>
          <a:off x="1953588" y="3240360"/>
          <a:ext cx="8390884" cy="3212976"/>
        </p:xfrm>
        <a:graphic>
          <a:graphicData uri="http://schemas.openxmlformats.org/drawingml/2006/chart">
            <c:chart xmlns:c="http://schemas.openxmlformats.org/drawingml/2006/chart" xmlns:r="http://schemas.openxmlformats.org/officeDocument/2006/relationships" r:id="rId4"/>
          </a:graphicData>
        </a:graphic>
      </p:graphicFrame>
      <p:sp>
        <p:nvSpPr>
          <p:cNvPr id="5" name="Datumsplatzhalter 4"/>
          <p:cNvSpPr>
            <a:spLocks noGrp="1"/>
          </p:cNvSpPr>
          <p:nvPr>
            <p:ph type="dt" sz="half" idx="10"/>
          </p:nvPr>
        </p:nvSpPr>
        <p:spPr/>
        <p:txBody>
          <a:bodyPr/>
          <a:lstStyle/>
          <a:p>
            <a:r>
              <a:rPr lang="en-US" smtClean="0"/>
              <a:t>16.04.2019</a:t>
            </a:r>
            <a:endParaRPr lang="de-DE" dirty="0"/>
          </a:p>
        </p:txBody>
      </p:sp>
      <p:sp>
        <p:nvSpPr>
          <p:cNvPr id="7" name="Fußzeilenplatzhalter 6"/>
          <p:cNvSpPr>
            <a:spLocks noGrp="1"/>
          </p:cNvSpPr>
          <p:nvPr>
            <p:ph type="ftr" sz="quarter" idx="11"/>
          </p:nvPr>
        </p:nvSpPr>
        <p:spPr/>
        <p:txBody>
          <a:bodyPr/>
          <a:lstStyle/>
          <a:p>
            <a:r>
              <a:rPr lang="en-US" b="1" smtClean="0"/>
              <a:t>High Intensity RFQ Meets Reality: Production and Technical Challenges</a:t>
            </a:r>
            <a:endParaRPr lang="de-DE" dirty="0"/>
          </a:p>
        </p:txBody>
      </p:sp>
      <p:sp>
        <p:nvSpPr>
          <p:cNvPr id="9" name="Foliennummernplatzhalter 8"/>
          <p:cNvSpPr>
            <a:spLocks noGrp="1"/>
          </p:cNvSpPr>
          <p:nvPr>
            <p:ph type="sldNum" sz="quarter" idx="12"/>
          </p:nvPr>
        </p:nvSpPr>
        <p:spPr/>
        <p:txBody>
          <a:bodyPr/>
          <a:lstStyle/>
          <a:p>
            <a:r>
              <a:rPr lang="de-DE" b="1" smtClean="0">
                <a:solidFill>
                  <a:srgbClr val="002060"/>
                </a:solidFill>
              </a:rPr>
              <a:t>Alexander Bechtold          www.ntg.de</a:t>
            </a:r>
            <a:r>
              <a:rPr lang="de-DE" b="1" smtClean="0"/>
              <a:t>                                 </a:t>
            </a:r>
            <a:fld id="{C6B5F1D7-4352-4977-85C8-59F0D05AE3BF}" type="slidenum">
              <a:rPr lang="de-DE" smtClean="0"/>
              <a:pPr/>
              <a:t>24</a:t>
            </a:fld>
            <a:endParaRPr lang="de-DE" dirty="0"/>
          </a:p>
        </p:txBody>
      </p:sp>
    </p:spTree>
    <p:extLst>
      <p:ext uri="{BB962C8B-B14F-4D97-AF65-F5344CB8AC3E}">
        <p14:creationId xmlns:p14="http://schemas.microsoft.com/office/powerpoint/2010/main" val="896720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p:cNvPicPr>
            <a:picLocks noChangeAspect="1"/>
          </p:cNvPicPr>
          <p:nvPr/>
        </p:nvPicPr>
        <p:blipFill rotWithShape="1">
          <a:blip r:embed="rId3"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3" name="Grafik 12"/>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09" b="100000" l="0" r="100000">
                        <a14:foregroundMark x1="2271" y1="18392" x2="93143" y2="10218"/>
                        <a14:foregroundMark x1="47639" y1="98978" x2="58356" y2="84060"/>
                      </a14:backgroundRemoval>
                    </a14:imgEffect>
                  </a14:imgLayer>
                </a14:imgProps>
              </a:ext>
              <a:ext uri="{28A0092B-C50C-407E-A947-70E740481C1C}">
                <a14:useLocalDpi xmlns:a14="http://schemas.microsoft.com/office/drawing/2010/main"/>
              </a:ext>
            </a:extLst>
          </a:blip>
          <a:srcRect t="8313"/>
          <a:stretch/>
        </p:blipFill>
        <p:spPr>
          <a:xfrm>
            <a:off x="0" y="0"/>
            <a:ext cx="12192000" cy="6858000"/>
          </a:xfrm>
          <a:prstGeom prst="rect">
            <a:avLst/>
          </a:prstGeom>
        </p:spPr>
      </p:pic>
      <p:pic>
        <p:nvPicPr>
          <p:cNvPr id="14" name="Grafik 1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9336" y="980728"/>
            <a:ext cx="3183192" cy="3180739"/>
          </a:xfrm>
          <a:prstGeom prst="ellipse">
            <a:avLst/>
          </a:prstGeom>
          <a:ln>
            <a:noFill/>
          </a:ln>
          <a:effectLst>
            <a:softEdge rad="112500"/>
          </a:effectLst>
        </p:spPr>
      </p:pic>
      <p:sp>
        <p:nvSpPr>
          <p:cNvPr id="15" name="Textfeld 14"/>
          <p:cNvSpPr txBox="1"/>
          <p:nvPr/>
        </p:nvSpPr>
        <p:spPr>
          <a:xfrm>
            <a:off x="4583832" y="5085184"/>
            <a:ext cx="2592288" cy="923330"/>
          </a:xfrm>
          <a:prstGeom prst="rect">
            <a:avLst/>
          </a:prstGeom>
          <a:noFill/>
        </p:spPr>
        <p:txBody>
          <a:bodyPr wrap="square" rtlCol="0">
            <a:spAutoFit/>
          </a:bodyPr>
          <a:lstStyle/>
          <a:p>
            <a:pPr algn="r"/>
            <a:r>
              <a:rPr lang="de-DE" b="1" dirty="0" err="1">
                <a:solidFill>
                  <a:srgbClr val="FF0000"/>
                </a:solidFill>
              </a:rPr>
              <a:t>d</a:t>
            </a:r>
            <a:r>
              <a:rPr lang="de-DE" b="1" dirty="0" err="1" smtClean="0">
                <a:solidFill>
                  <a:srgbClr val="FF0000"/>
                </a:solidFill>
              </a:rPr>
              <a:t>ipole</a:t>
            </a:r>
            <a:r>
              <a:rPr lang="de-DE" b="1" dirty="0" smtClean="0">
                <a:solidFill>
                  <a:srgbClr val="FF0000"/>
                </a:solidFill>
              </a:rPr>
              <a:t/>
            </a:r>
            <a:br>
              <a:rPr lang="de-DE" b="1" dirty="0" smtClean="0">
                <a:solidFill>
                  <a:srgbClr val="FF0000"/>
                </a:solidFill>
              </a:rPr>
            </a:br>
            <a:r>
              <a:rPr lang="de-DE" b="1" dirty="0" err="1" smtClean="0">
                <a:solidFill>
                  <a:srgbClr val="FF0000"/>
                </a:solidFill>
              </a:rPr>
              <a:t>compensation</a:t>
            </a:r>
            <a:endParaRPr lang="de-DE" b="1" dirty="0" smtClean="0">
              <a:solidFill>
                <a:srgbClr val="FF0000"/>
              </a:solidFill>
            </a:endParaRPr>
          </a:p>
          <a:p>
            <a:pPr algn="r"/>
            <a:r>
              <a:rPr lang="de-DE" b="1" dirty="0" smtClean="0">
                <a:solidFill>
                  <a:srgbClr val="FF0000"/>
                </a:solidFill>
              </a:rPr>
              <a:t>~4% </a:t>
            </a:r>
            <a:r>
              <a:rPr lang="de-DE" sz="1200" b="1" dirty="0" smtClean="0">
                <a:solidFill>
                  <a:srgbClr val="FF0000"/>
                </a:solidFill>
              </a:rPr>
              <a:t>(</a:t>
            </a:r>
            <a:r>
              <a:rPr lang="de-DE" sz="1200" b="1" dirty="0" err="1" smtClean="0">
                <a:solidFill>
                  <a:srgbClr val="FF0000"/>
                </a:solidFill>
              </a:rPr>
              <a:t>instead</a:t>
            </a:r>
            <a:r>
              <a:rPr lang="de-DE" sz="1200" b="1" dirty="0" smtClean="0">
                <a:solidFill>
                  <a:srgbClr val="FF0000"/>
                </a:solidFill>
              </a:rPr>
              <a:t> </a:t>
            </a:r>
            <a:r>
              <a:rPr lang="de-DE" sz="1200" b="1" dirty="0" err="1" smtClean="0">
                <a:solidFill>
                  <a:srgbClr val="FF0000"/>
                </a:solidFill>
              </a:rPr>
              <a:t>of</a:t>
            </a:r>
            <a:r>
              <a:rPr lang="de-DE" sz="1200" b="1" dirty="0" smtClean="0">
                <a:solidFill>
                  <a:srgbClr val="FF0000"/>
                </a:solidFill>
              </a:rPr>
              <a:t> ~20%)</a:t>
            </a:r>
            <a:endParaRPr lang="de-DE" b="1" dirty="0">
              <a:solidFill>
                <a:srgbClr val="FF0000"/>
              </a:solidFill>
            </a:endParaRPr>
          </a:p>
        </p:txBody>
      </p:sp>
      <p:cxnSp>
        <p:nvCxnSpPr>
          <p:cNvPr id="16" name="Gerade Verbindung mit Pfeil 15"/>
          <p:cNvCxnSpPr/>
          <p:nvPr/>
        </p:nvCxnSpPr>
        <p:spPr>
          <a:xfrm flipH="1" flipV="1">
            <a:off x="3863752" y="5445224"/>
            <a:ext cx="1566428" cy="7113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flipH="1" flipV="1">
            <a:off x="5087888" y="5193197"/>
            <a:ext cx="504056" cy="14314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42225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a:xfrm>
            <a:off x="1589809" y="12820"/>
            <a:ext cx="8964488" cy="679876"/>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dirty="0" smtClean="0">
                <a:solidFill>
                  <a:srgbClr val="002060"/>
                </a:solidFill>
              </a:rPr>
              <a:t>RF-Tuning</a:t>
            </a:r>
            <a:endParaRPr lang="en-US" sz="2400" dirty="0">
              <a:solidFill>
                <a:srgbClr val="002060"/>
              </a:solidFill>
            </a:endParaRPr>
          </a:p>
        </p:txBody>
      </p:sp>
      <p:sp>
        <p:nvSpPr>
          <p:cNvPr id="9" name="Textfeld 8"/>
          <p:cNvSpPr txBox="1"/>
          <p:nvPr/>
        </p:nvSpPr>
        <p:spPr>
          <a:xfrm>
            <a:off x="2105904" y="6008488"/>
            <a:ext cx="2773388" cy="338554"/>
          </a:xfrm>
          <a:prstGeom prst="rect">
            <a:avLst/>
          </a:prstGeom>
          <a:noFill/>
        </p:spPr>
        <p:txBody>
          <a:bodyPr wrap="none" rtlCol="0">
            <a:spAutoFit/>
          </a:bodyPr>
          <a:lstStyle/>
          <a:p>
            <a:r>
              <a:rPr lang="de-DE" sz="1600" dirty="0" smtClean="0"/>
              <a:t>Dummy </a:t>
            </a:r>
            <a:r>
              <a:rPr lang="de-DE" sz="1600" dirty="0" err="1" smtClean="0"/>
              <a:t>Pates</a:t>
            </a:r>
            <a:r>
              <a:rPr lang="de-DE" sz="1600" dirty="0" smtClean="0"/>
              <a:t> </a:t>
            </a:r>
            <a:r>
              <a:rPr lang="de-DE" sz="1600" dirty="0" err="1" smtClean="0"/>
              <a:t>for</a:t>
            </a:r>
            <a:r>
              <a:rPr lang="de-DE" sz="1600" dirty="0" smtClean="0"/>
              <a:t> RF Tuning</a:t>
            </a:r>
            <a:endParaRPr lang="en-GB" sz="1600" dirty="0"/>
          </a:p>
        </p:txBody>
      </p:sp>
      <p:pic>
        <p:nvPicPr>
          <p:cNvPr id="10" name="Grafik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941050" y="1912810"/>
            <a:ext cx="5103097" cy="2870492"/>
          </a:xfrm>
          <a:prstGeom prst="rect">
            <a:avLst/>
          </a:prstGeom>
        </p:spPr>
      </p:pic>
      <p:sp>
        <p:nvSpPr>
          <p:cNvPr id="12" name="Textfeld 11"/>
          <p:cNvSpPr txBox="1"/>
          <p:nvPr/>
        </p:nvSpPr>
        <p:spPr>
          <a:xfrm>
            <a:off x="2658967" y="3848587"/>
            <a:ext cx="1846659" cy="307777"/>
          </a:xfrm>
          <a:prstGeom prst="rect">
            <a:avLst/>
          </a:prstGeom>
          <a:noFill/>
        </p:spPr>
        <p:txBody>
          <a:bodyPr wrap="none" rtlCol="0">
            <a:spAutoFit/>
          </a:bodyPr>
          <a:lstStyle/>
          <a:p>
            <a:r>
              <a:rPr lang="de-DE" sz="1400" dirty="0" smtClean="0">
                <a:solidFill>
                  <a:schemeClr val="bg1"/>
                </a:solidFill>
              </a:rPr>
              <a:t>Dummy Tuning Plate</a:t>
            </a:r>
            <a:endParaRPr lang="en-GB" dirty="0">
              <a:solidFill>
                <a:schemeClr val="bg1"/>
              </a:solidFill>
            </a:endParaRPr>
          </a:p>
        </p:txBody>
      </p:sp>
      <p:sp>
        <p:nvSpPr>
          <p:cNvPr id="18" name="Textfeld 17"/>
          <p:cNvSpPr txBox="1"/>
          <p:nvPr/>
        </p:nvSpPr>
        <p:spPr>
          <a:xfrm>
            <a:off x="3209481" y="5013176"/>
            <a:ext cx="901209" cy="307777"/>
          </a:xfrm>
          <a:prstGeom prst="rect">
            <a:avLst/>
          </a:prstGeom>
          <a:noFill/>
        </p:spPr>
        <p:txBody>
          <a:bodyPr wrap="none" rtlCol="0">
            <a:spAutoFit/>
          </a:bodyPr>
          <a:lstStyle/>
          <a:p>
            <a:r>
              <a:rPr lang="de-DE" sz="1400" dirty="0" smtClean="0">
                <a:solidFill>
                  <a:schemeClr val="bg1"/>
                </a:solidFill>
              </a:rPr>
              <a:t>Real </a:t>
            </a:r>
            <a:r>
              <a:rPr lang="de-DE" sz="1400" dirty="0" err="1" smtClean="0">
                <a:solidFill>
                  <a:schemeClr val="bg1"/>
                </a:solidFill>
              </a:rPr>
              <a:t>one</a:t>
            </a:r>
            <a:endParaRPr lang="en-GB" dirty="0">
              <a:solidFill>
                <a:schemeClr val="bg1"/>
              </a:solidFill>
            </a:endParaRPr>
          </a:p>
        </p:txBody>
      </p:sp>
      <p:graphicFrame>
        <p:nvGraphicFramePr>
          <p:cNvPr id="19" name="Diagramm 18"/>
          <p:cNvGraphicFramePr>
            <a:graphicFrameLocks/>
          </p:cNvGraphicFramePr>
          <p:nvPr>
            <p:extLst>
              <p:ext uri="{D42A27DB-BD31-4B8C-83A1-F6EECF244321}">
                <p14:modId xmlns:p14="http://schemas.microsoft.com/office/powerpoint/2010/main" val="2715956006"/>
              </p:ext>
            </p:extLst>
          </p:nvPr>
        </p:nvGraphicFramePr>
        <p:xfrm>
          <a:off x="5447928" y="772370"/>
          <a:ext cx="4586287"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Diagramm 19"/>
          <p:cNvGraphicFramePr>
            <a:graphicFrameLocks/>
          </p:cNvGraphicFramePr>
          <p:nvPr>
            <p:extLst>
              <p:ext uri="{D42A27DB-BD31-4B8C-83A1-F6EECF244321}">
                <p14:modId xmlns:p14="http://schemas.microsoft.com/office/powerpoint/2010/main" val="2393389525"/>
              </p:ext>
            </p:extLst>
          </p:nvPr>
        </p:nvGraphicFramePr>
        <p:xfrm>
          <a:off x="5447927" y="3562692"/>
          <a:ext cx="4586288"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5" name="Datumsplatzhalter 4"/>
          <p:cNvSpPr>
            <a:spLocks noGrp="1"/>
          </p:cNvSpPr>
          <p:nvPr>
            <p:ph type="dt" sz="half" idx="10"/>
          </p:nvPr>
        </p:nvSpPr>
        <p:spPr/>
        <p:txBody>
          <a:bodyPr/>
          <a:lstStyle/>
          <a:p>
            <a:r>
              <a:rPr lang="en-US" smtClean="0"/>
              <a:t>16.04.2019</a:t>
            </a:r>
            <a:endParaRPr lang="de-DE" dirty="0"/>
          </a:p>
        </p:txBody>
      </p:sp>
      <p:sp>
        <p:nvSpPr>
          <p:cNvPr id="6" name="Fußzeilenplatzhalter 5"/>
          <p:cNvSpPr>
            <a:spLocks noGrp="1"/>
          </p:cNvSpPr>
          <p:nvPr>
            <p:ph type="ftr" sz="quarter" idx="11"/>
          </p:nvPr>
        </p:nvSpPr>
        <p:spPr/>
        <p:txBody>
          <a:bodyPr/>
          <a:lstStyle/>
          <a:p>
            <a:r>
              <a:rPr lang="en-US" b="1" smtClean="0"/>
              <a:t>High Intensity RFQ Meets Reality: Production and Technical Challenges</a:t>
            </a:r>
            <a:endParaRPr lang="de-DE" dirty="0"/>
          </a:p>
        </p:txBody>
      </p:sp>
      <p:sp>
        <p:nvSpPr>
          <p:cNvPr id="7" name="Foliennummernplatzhalter 6"/>
          <p:cNvSpPr>
            <a:spLocks noGrp="1"/>
          </p:cNvSpPr>
          <p:nvPr>
            <p:ph type="sldNum" sz="quarter" idx="12"/>
          </p:nvPr>
        </p:nvSpPr>
        <p:spPr/>
        <p:txBody>
          <a:bodyPr/>
          <a:lstStyle/>
          <a:p>
            <a:r>
              <a:rPr lang="de-DE" b="1" smtClean="0">
                <a:solidFill>
                  <a:srgbClr val="002060"/>
                </a:solidFill>
              </a:rPr>
              <a:t>Alexander Bechtold          www.ntg.de</a:t>
            </a:r>
            <a:r>
              <a:rPr lang="de-DE" b="1" smtClean="0"/>
              <a:t>                                 </a:t>
            </a:r>
            <a:fld id="{C6B5F1D7-4352-4977-85C8-59F0D05AE3BF}" type="slidenum">
              <a:rPr lang="de-DE" smtClean="0"/>
              <a:pPr/>
              <a:t>26</a:t>
            </a:fld>
            <a:endParaRPr lang="de-DE" dirty="0"/>
          </a:p>
        </p:txBody>
      </p:sp>
    </p:spTree>
    <p:extLst>
      <p:ext uri="{BB962C8B-B14F-4D97-AF65-F5344CB8AC3E}">
        <p14:creationId xmlns:p14="http://schemas.microsoft.com/office/powerpoint/2010/main" val="7197364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1415480" y="620688"/>
            <a:ext cx="8964488" cy="463852"/>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dirty="0" smtClean="0">
                <a:solidFill>
                  <a:srgbClr val="002060"/>
                </a:solidFill>
              </a:rPr>
              <a:t>Matching of Coupling Loop</a:t>
            </a:r>
            <a:endParaRPr lang="en-US" sz="3600" dirty="0">
              <a:solidFill>
                <a:srgbClr val="002060"/>
              </a:solidFill>
            </a:endParaRPr>
          </a:p>
        </p:txBody>
      </p:sp>
      <p:pic>
        <p:nvPicPr>
          <p:cNvPr id="3" name="Grafik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1075889" y="2164619"/>
            <a:ext cx="3609561" cy="2559507"/>
          </a:xfrm>
          <a:prstGeom prst="rect">
            <a:avLst/>
          </a:prstGeom>
        </p:spPr>
      </p:pic>
      <p:pic>
        <p:nvPicPr>
          <p:cNvPr id="4" name="Grafik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7391150" y="3861048"/>
            <a:ext cx="3007276" cy="2172818"/>
          </a:xfrm>
          <a:prstGeom prst="rect">
            <a:avLst/>
          </a:prstGeom>
        </p:spPr>
      </p:pic>
      <p:pic>
        <p:nvPicPr>
          <p:cNvPr id="5" name="Grafik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4032729" y="2164619"/>
            <a:ext cx="3609560" cy="2559507"/>
          </a:xfrm>
          <a:prstGeom prst="rect">
            <a:avLst/>
          </a:prstGeom>
        </p:spPr>
      </p:pic>
      <p:sp>
        <p:nvSpPr>
          <p:cNvPr id="6" name="Textfeld 5"/>
          <p:cNvSpPr txBox="1"/>
          <p:nvPr/>
        </p:nvSpPr>
        <p:spPr>
          <a:xfrm>
            <a:off x="3477635" y="5572201"/>
            <a:ext cx="2160240" cy="461665"/>
          </a:xfrm>
          <a:prstGeom prst="rect">
            <a:avLst/>
          </a:prstGeom>
          <a:noFill/>
        </p:spPr>
        <p:txBody>
          <a:bodyPr wrap="square" rtlCol="0">
            <a:spAutoFit/>
          </a:bodyPr>
          <a:lstStyle/>
          <a:p>
            <a:r>
              <a:rPr lang="de-DE" sz="2400" dirty="0" smtClean="0"/>
              <a:t>S</a:t>
            </a:r>
            <a:r>
              <a:rPr lang="de-DE" sz="2400" baseline="-25000" dirty="0" smtClean="0"/>
              <a:t>11</a:t>
            </a:r>
            <a:r>
              <a:rPr lang="de-DE" sz="2400" dirty="0" smtClean="0"/>
              <a:t>&lt; -30 dB</a:t>
            </a:r>
            <a:endParaRPr lang="de-DE" sz="2400" dirty="0"/>
          </a:p>
        </p:txBody>
      </p:sp>
      <p:pic>
        <p:nvPicPr>
          <p:cNvPr id="7" name="Grafik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0800000">
            <a:off x="7391151" y="1639591"/>
            <a:ext cx="3024337" cy="2027347"/>
          </a:xfrm>
          <a:prstGeom prst="rect">
            <a:avLst/>
          </a:prstGeom>
        </p:spPr>
      </p:pic>
      <p:sp>
        <p:nvSpPr>
          <p:cNvPr id="11" name="Datumsplatzhalter 10"/>
          <p:cNvSpPr>
            <a:spLocks noGrp="1"/>
          </p:cNvSpPr>
          <p:nvPr>
            <p:ph type="dt" sz="half" idx="10"/>
          </p:nvPr>
        </p:nvSpPr>
        <p:spPr/>
        <p:txBody>
          <a:bodyPr/>
          <a:lstStyle/>
          <a:p>
            <a:r>
              <a:rPr lang="en-US" smtClean="0"/>
              <a:t>16.04.2019</a:t>
            </a:r>
            <a:endParaRPr lang="de-DE" dirty="0"/>
          </a:p>
        </p:txBody>
      </p:sp>
      <p:sp>
        <p:nvSpPr>
          <p:cNvPr id="12" name="Fußzeilenplatzhalter 11"/>
          <p:cNvSpPr>
            <a:spLocks noGrp="1"/>
          </p:cNvSpPr>
          <p:nvPr>
            <p:ph type="ftr" sz="quarter" idx="11"/>
          </p:nvPr>
        </p:nvSpPr>
        <p:spPr/>
        <p:txBody>
          <a:bodyPr/>
          <a:lstStyle/>
          <a:p>
            <a:r>
              <a:rPr lang="en-US" b="1" smtClean="0"/>
              <a:t>High Intensity RFQ Meets Reality: Production and Technical Challenges</a:t>
            </a:r>
            <a:endParaRPr lang="de-DE" dirty="0"/>
          </a:p>
        </p:txBody>
      </p:sp>
      <p:sp>
        <p:nvSpPr>
          <p:cNvPr id="13" name="Foliennummernplatzhalter 12"/>
          <p:cNvSpPr>
            <a:spLocks noGrp="1"/>
          </p:cNvSpPr>
          <p:nvPr>
            <p:ph type="sldNum" sz="quarter" idx="12"/>
          </p:nvPr>
        </p:nvSpPr>
        <p:spPr/>
        <p:txBody>
          <a:bodyPr/>
          <a:lstStyle/>
          <a:p>
            <a:r>
              <a:rPr lang="de-DE" b="1" smtClean="0">
                <a:solidFill>
                  <a:srgbClr val="002060"/>
                </a:solidFill>
              </a:rPr>
              <a:t>Alexander Bechtold          www.ntg.de</a:t>
            </a:r>
            <a:r>
              <a:rPr lang="de-DE" b="1" smtClean="0"/>
              <a:t>                                 </a:t>
            </a:r>
            <a:fld id="{C6B5F1D7-4352-4977-85C8-59F0D05AE3BF}" type="slidenum">
              <a:rPr lang="de-DE" smtClean="0"/>
              <a:pPr/>
              <a:t>27</a:t>
            </a:fld>
            <a:endParaRPr lang="de-DE" dirty="0"/>
          </a:p>
        </p:txBody>
      </p:sp>
    </p:spTree>
    <p:extLst>
      <p:ext uri="{BB962C8B-B14F-4D97-AF65-F5344CB8AC3E}">
        <p14:creationId xmlns:p14="http://schemas.microsoft.com/office/powerpoint/2010/main" val="16709551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1524000" y="156836"/>
            <a:ext cx="8964488" cy="823892"/>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4000" dirty="0" smtClean="0">
                <a:solidFill>
                  <a:srgbClr val="002060"/>
                </a:solidFill>
              </a:rPr>
              <a:t>Ready For Shipping</a:t>
            </a:r>
            <a:endParaRPr lang="en-US" sz="4000" dirty="0">
              <a:solidFill>
                <a:srgbClr val="002060"/>
              </a:solidFill>
            </a:endParaRPr>
          </a:p>
        </p:txBody>
      </p:sp>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7" y="931140"/>
            <a:ext cx="12192397" cy="5926860"/>
          </a:xfrm>
          <a:prstGeom prst="rect">
            <a:avLst/>
          </a:prstGeom>
        </p:spPr>
      </p:pic>
      <p:sp>
        <p:nvSpPr>
          <p:cNvPr id="4" name="Textfeld 3"/>
          <p:cNvSpPr txBox="1"/>
          <p:nvPr/>
        </p:nvSpPr>
        <p:spPr>
          <a:xfrm>
            <a:off x="10632504" y="6309320"/>
            <a:ext cx="1338828" cy="369332"/>
          </a:xfrm>
          <a:prstGeom prst="rect">
            <a:avLst/>
          </a:prstGeom>
          <a:noFill/>
        </p:spPr>
        <p:txBody>
          <a:bodyPr wrap="none" rtlCol="0">
            <a:spAutoFit/>
          </a:bodyPr>
          <a:lstStyle/>
          <a:p>
            <a:r>
              <a:rPr lang="de-DE" dirty="0" smtClean="0">
                <a:solidFill>
                  <a:schemeClr val="bg1"/>
                </a:solidFill>
              </a:rPr>
              <a:t>09.08.2017</a:t>
            </a:r>
            <a:endParaRPr lang="en-GB" dirty="0">
              <a:solidFill>
                <a:schemeClr val="bg1"/>
              </a:solidFill>
            </a:endParaRPr>
          </a:p>
        </p:txBody>
      </p:sp>
    </p:spTree>
    <p:extLst>
      <p:ext uri="{BB962C8B-B14F-4D97-AF65-F5344CB8AC3E}">
        <p14:creationId xmlns:p14="http://schemas.microsoft.com/office/powerpoint/2010/main" val="732126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1524000" y="156836"/>
            <a:ext cx="8964488" cy="823892"/>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4000" dirty="0">
                <a:solidFill>
                  <a:srgbClr val="002060"/>
                </a:solidFill>
              </a:rPr>
              <a:t>Status </a:t>
            </a:r>
            <a:r>
              <a:rPr lang="en-US" sz="4000" dirty="0" smtClean="0">
                <a:solidFill>
                  <a:srgbClr val="002060"/>
                </a:solidFill>
              </a:rPr>
              <a:t>at Louvain-la-</a:t>
            </a:r>
            <a:r>
              <a:rPr lang="en-US" sz="4000" dirty="0" err="1" smtClean="0">
                <a:solidFill>
                  <a:srgbClr val="002060"/>
                </a:solidFill>
              </a:rPr>
              <a:t>Neuve</a:t>
            </a:r>
            <a:r>
              <a:rPr lang="en-US" sz="4000" dirty="0" smtClean="0">
                <a:solidFill>
                  <a:srgbClr val="002060"/>
                </a:solidFill>
              </a:rPr>
              <a:t> </a:t>
            </a:r>
            <a:endParaRPr lang="en-US" sz="4000" dirty="0">
              <a:solidFill>
                <a:srgbClr val="002060"/>
              </a:solidFill>
            </a:endParaRPr>
          </a:p>
        </p:txBody>
      </p:sp>
      <p:pic>
        <p:nvPicPr>
          <p:cNvPr id="4" name="Grafik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9218" y="1210816"/>
            <a:ext cx="3698550" cy="2456393"/>
          </a:xfrm>
          <a:prstGeom prst="rect">
            <a:avLst/>
          </a:prstGeom>
        </p:spPr>
      </p:pic>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0874" y="3828345"/>
            <a:ext cx="3706894" cy="2456393"/>
          </a:xfrm>
          <a:prstGeom prst="rect">
            <a:avLst/>
          </a:prstGeom>
        </p:spPr>
      </p:pic>
      <p:pic>
        <p:nvPicPr>
          <p:cNvPr id="6" name="Grafik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50275" y="1210816"/>
            <a:ext cx="7722709" cy="4378424"/>
          </a:xfrm>
          <a:prstGeom prst="rect">
            <a:avLst/>
          </a:prstGeom>
        </p:spPr>
      </p:pic>
      <p:sp>
        <p:nvSpPr>
          <p:cNvPr id="7" name="Textfeld 6"/>
          <p:cNvSpPr txBox="1"/>
          <p:nvPr/>
        </p:nvSpPr>
        <p:spPr>
          <a:xfrm>
            <a:off x="2567608" y="5838462"/>
            <a:ext cx="1338828" cy="369332"/>
          </a:xfrm>
          <a:prstGeom prst="rect">
            <a:avLst/>
          </a:prstGeom>
          <a:noFill/>
        </p:spPr>
        <p:txBody>
          <a:bodyPr wrap="none" rtlCol="0">
            <a:spAutoFit/>
          </a:bodyPr>
          <a:lstStyle/>
          <a:p>
            <a:r>
              <a:rPr lang="de-DE" b="1" dirty="0" smtClean="0">
                <a:solidFill>
                  <a:schemeClr val="bg1"/>
                </a:solidFill>
              </a:rPr>
              <a:t>08.04.2019</a:t>
            </a:r>
            <a:endParaRPr lang="en-GB" b="1" dirty="0">
              <a:solidFill>
                <a:schemeClr val="bg1"/>
              </a:solidFill>
            </a:endParaRPr>
          </a:p>
        </p:txBody>
      </p:sp>
      <p:sp>
        <p:nvSpPr>
          <p:cNvPr id="8" name="Textfeld 7"/>
          <p:cNvSpPr txBox="1"/>
          <p:nvPr/>
        </p:nvSpPr>
        <p:spPr>
          <a:xfrm>
            <a:off x="8419753" y="5809930"/>
            <a:ext cx="3340979" cy="523220"/>
          </a:xfrm>
          <a:prstGeom prst="rect">
            <a:avLst/>
          </a:prstGeom>
          <a:noFill/>
        </p:spPr>
        <p:txBody>
          <a:bodyPr wrap="none" rtlCol="0">
            <a:spAutoFit/>
          </a:bodyPr>
          <a:lstStyle/>
          <a:p>
            <a:r>
              <a:rPr lang="de-DE" sz="2800" b="1" dirty="0" smtClean="0"/>
              <a:t>…</a:t>
            </a:r>
            <a:r>
              <a:rPr lang="de-DE" sz="2800" b="1" dirty="0" err="1" smtClean="0"/>
              <a:t>to</a:t>
            </a:r>
            <a:r>
              <a:rPr lang="de-DE" sz="2800" b="1" dirty="0" smtClean="0"/>
              <a:t> </a:t>
            </a:r>
            <a:r>
              <a:rPr lang="de-DE" sz="2800" b="1" dirty="0" err="1" smtClean="0"/>
              <a:t>be</a:t>
            </a:r>
            <a:r>
              <a:rPr lang="de-DE" sz="2800" b="1" dirty="0" smtClean="0"/>
              <a:t> </a:t>
            </a:r>
            <a:r>
              <a:rPr lang="de-DE" sz="2800" b="1" dirty="0" err="1" smtClean="0"/>
              <a:t>continued</a:t>
            </a:r>
            <a:r>
              <a:rPr lang="de-DE" sz="2800" b="1" dirty="0" smtClean="0"/>
              <a:t>!</a:t>
            </a:r>
            <a:endParaRPr lang="en-GB" sz="2800" b="1" dirty="0"/>
          </a:p>
        </p:txBody>
      </p:sp>
      <p:sp>
        <p:nvSpPr>
          <p:cNvPr id="16" name="Textfeld 15"/>
          <p:cNvSpPr txBox="1"/>
          <p:nvPr/>
        </p:nvSpPr>
        <p:spPr>
          <a:xfrm>
            <a:off x="7622567" y="1916832"/>
            <a:ext cx="1612942" cy="1569660"/>
          </a:xfrm>
          <a:prstGeom prst="rect">
            <a:avLst/>
          </a:prstGeom>
          <a:noFill/>
        </p:spPr>
        <p:txBody>
          <a:bodyPr wrap="none" rtlCol="0">
            <a:spAutoFit/>
          </a:bodyPr>
          <a:lstStyle/>
          <a:p>
            <a:r>
              <a:rPr lang="de-DE" sz="2400" dirty="0" smtClean="0">
                <a:solidFill>
                  <a:schemeClr val="bg1"/>
                </a:solidFill>
              </a:rPr>
              <a:t>P = 90 kW</a:t>
            </a:r>
          </a:p>
          <a:p>
            <a:r>
              <a:rPr lang="de-DE" sz="2400" dirty="0" err="1">
                <a:solidFill>
                  <a:schemeClr val="bg1"/>
                </a:solidFill>
              </a:rPr>
              <a:t>d</a:t>
            </a:r>
            <a:r>
              <a:rPr lang="de-DE" sz="2400" dirty="0" err="1" smtClean="0">
                <a:solidFill>
                  <a:schemeClr val="bg1"/>
                </a:solidFill>
              </a:rPr>
              <a:t>uty</a:t>
            </a:r>
            <a:r>
              <a:rPr lang="de-DE" sz="2400" dirty="0" smtClean="0">
                <a:solidFill>
                  <a:schemeClr val="bg1"/>
                </a:solidFill>
              </a:rPr>
              <a:t> = 5%</a:t>
            </a:r>
          </a:p>
          <a:p>
            <a:endParaRPr lang="de-DE" sz="2400" dirty="0" smtClean="0">
              <a:solidFill>
                <a:schemeClr val="bg1"/>
              </a:solidFill>
            </a:endParaRPr>
          </a:p>
          <a:p>
            <a:r>
              <a:rPr lang="de-DE" sz="2400" dirty="0" err="1" smtClean="0">
                <a:solidFill>
                  <a:schemeClr val="bg1"/>
                </a:solidFill>
              </a:rPr>
              <a:t>dt</a:t>
            </a:r>
            <a:r>
              <a:rPr lang="de-DE" sz="2400" dirty="0" smtClean="0">
                <a:solidFill>
                  <a:schemeClr val="bg1"/>
                </a:solidFill>
              </a:rPr>
              <a:t> = 15h</a:t>
            </a:r>
            <a:endParaRPr lang="en-GB" sz="2400" dirty="0">
              <a:solidFill>
                <a:schemeClr val="bg1"/>
              </a:solidFill>
            </a:endParaRPr>
          </a:p>
        </p:txBody>
      </p:sp>
      <p:sp>
        <p:nvSpPr>
          <p:cNvPr id="17" name="Textfeld 16"/>
          <p:cNvSpPr txBox="1"/>
          <p:nvPr/>
        </p:nvSpPr>
        <p:spPr>
          <a:xfrm>
            <a:off x="7320136" y="5056541"/>
            <a:ext cx="1338828" cy="369332"/>
          </a:xfrm>
          <a:prstGeom prst="rect">
            <a:avLst/>
          </a:prstGeom>
          <a:noFill/>
        </p:spPr>
        <p:txBody>
          <a:bodyPr wrap="none" rtlCol="0">
            <a:spAutoFit/>
          </a:bodyPr>
          <a:lstStyle/>
          <a:p>
            <a:r>
              <a:rPr lang="de-DE" b="1" dirty="0"/>
              <a:t>10.04.2019</a:t>
            </a:r>
            <a:endParaRPr lang="en-GB" dirty="0"/>
          </a:p>
        </p:txBody>
      </p:sp>
      <p:sp>
        <p:nvSpPr>
          <p:cNvPr id="11" name="Datumsplatzhalter 10"/>
          <p:cNvSpPr>
            <a:spLocks noGrp="1"/>
          </p:cNvSpPr>
          <p:nvPr>
            <p:ph type="dt" sz="half" idx="10"/>
          </p:nvPr>
        </p:nvSpPr>
        <p:spPr/>
        <p:txBody>
          <a:bodyPr/>
          <a:lstStyle/>
          <a:p>
            <a:r>
              <a:rPr lang="en-US" smtClean="0"/>
              <a:t>16.04.2019</a:t>
            </a:r>
            <a:endParaRPr lang="de-DE" dirty="0"/>
          </a:p>
        </p:txBody>
      </p:sp>
      <p:sp>
        <p:nvSpPr>
          <p:cNvPr id="12" name="Fußzeilenplatzhalter 11"/>
          <p:cNvSpPr>
            <a:spLocks noGrp="1"/>
          </p:cNvSpPr>
          <p:nvPr>
            <p:ph type="ftr" sz="quarter" idx="11"/>
          </p:nvPr>
        </p:nvSpPr>
        <p:spPr/>
        <p:txBody>
          <a:bodyPr/>
          <a:lstStyle/>
          <a:p>
            <a:r>
              <a:rPr lang="en-US" b="1" smtClean="0"/>
              <a:t>High Intensity RFQ Meets Reality: Production and Technical Challenges</a:t>
            </a:r>
            <a:endParaRPr lang="de-DE" dirty="0"/>
          </a:p>
        </p:txBody>
      </p:sp>
      <p:sp>
        <p:nvSpPr>
          <p:cNvPr id="13" name="Foliennummernplatzhalter 12"/>
          <p:cNvSpPr>
            <a:spLocks noGrp="1"/>
          </p:cNvSpPr>
          <p:nvPr>
            <p:ph type="sldNum" sz="quarter" idx="12"/>
          </p:nvPr>
        </p:nvSpPr>
        <p:spPr/>
        <p:txBody>
          <a:bodyPr/>
          <a:lstStyle/>
          <a:p>
            <a:r>
              <a:rPr lang="de-DE" b="1" smtClean="0">
                <a:solidFill>
                  <a:srgbClr val="002060"/>
                </a:solidFill>
              </a:rPr>
              <a:t>Alexander Bechtold          www.ntg.de</a:t>
            </a:r>
            <a:r>
              <a:rPr lang="de-DE" b="1" smtClean="0"/>
              <a:t>                                 </a:t>
            </a:r>
            <a:fld id="{C6B5F1D7-4352-4977-85C8-59F0D05AE3BF}" type="slidenum">
              <a:rPr lang="de-DE" smtClean="0"/>
              <a:pPr/>
              <a:t>29</a:t>
            </a:fld>
            <a:endParaRPr lang="de-DE" dirty="0"/>
          </a:p>
        </p:txBody>
      </p:sp>
    </p:spTree>
    <p:extLst>
      <p:ext uri="{BB962C8B-B14F-4D97-AF65-F5344CB8AC3E}">
        <p14:creationId xmlns:p14="http://schemas.microsoft.com/office/powerpoint/2010/main" val="1237355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el 8"/>
          <p:cNvSpPr>
            <a:spLocks noGrp="1"/>
          </p:cNvSpPr>
          <p:nvPr>
            <p:ph type="title" idx="4294967295"/>
          </p:nvPr>
        </p:nvSpPr>
        <p:spPr>
          <a:xfrm>
            <a:off x="4044156" y="115888"/>
            <a:ext cx="4103688" cy="723900"/>
          </a:xfrm>
        </p:spPr>
        <p:txBody>
          <a:bodyPr>
            <a:normAutofit fontScale="90000"/>
          </a:bodyPr>
          <a:lstStyle/>
          <a:p>
            <a:r>
              <a:rPr lang="en-US" dirty="0" smtClean="0">
                <a:solidFill>
                  <a:srgbClr val="002060"/>
                </a:solidFill>
              </a:rPr>
              <a:t>Looking inside</a:t>
            </a:r>
            <a:endParaRPr lang="en-US" dirty="0">
              <a:solidFill>
                <a:srgbClr val="002060"/>
              </a:solidFill>
            </a:endParaRPr>
          </a:p>
        </p:txBody>
      </p:sp>
      <p:pic>
        <p:nvPicPr>
          <p:cNvPr id="11" name="Grafik 10" descr="cid:image016.jpg@01D0A29E.C60DF3C0"/>
          <p:cNvPicPr>
            <a:picLocks noChangeAspect="1"/>
          </p:cNvPicPr>
          <p:nvPr/>
        </p:nvPicPr>
        <p:blipFill>
          <a:blip r:embed="rId2" r:link="rId3">
            <a:extLst>
              <a:ext uri="{28A0092B-C50C-407E-A947-70E740481C1C}">
                <a14:useLocalDpi xmlns:a14="http://schemas.microsoft.com/office/drawing/2010/main"/>
              </a:ext>
            </a:extLst>
          </a:blip>
          <a:srcRect/>
          <a:stretch>
            <a:fillRect/>
          </a:stretch>
        </p:blipFill>
        <p:spPr bwMode="auto">
          <a:xfrm>
            <a:off x="693692" y="1377834"/>
            <a:ext cx="3208199" cy="21387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Grafik 5" descr="cid:image018.jpg@01D0A29E.C60DF3C0"/>
          <p:cNvPicPr>
            <a:picLocks noChangeAspect="1"/>
          </p:cNvPicPr>
          <p:nvPr/>
        </p:nvPicPr>
        <p:blipFill>
          <a:blip r:embed="rId4" r:link="rId5">
            <a:extLst>
              <a:ext uri="{28A0092B-C50C-407E-A947-70E740481C1C}">
                <a14:useLocalDpi xmlns:a14="http://schemas.microsoft.com/office/drawing/2010/main"/>
              </a:ext>
            </a:extLst>
          </a:blip>
          <a:srcRect/>
          <a:stretch>
            <a:fillRect/>
          </a:stretch>
        </p:blipFill>
        <p:spPr bwMode="auto">
          <a:xfrm>
            <a:off x="4079776" y="1268760"/>
            <a:ext cx="7237301" cy="4824536"/>
          </a:xfrm>
          <a:prstGeom prst="rect">
            <a:avLst/>
          </a:prstGeom>
          <a:noFill/>
          <a:ln>
            <a:noFill/>
          </a:ln>
        </p:spPr>
      </p:pic>
      <p:sp>
        <p:nvSpPr>
          <p:cNvPr id="2" name="Textfeld 1"/>
          <p:cNvSpPr txBox="1"/>
          <p:nvPr/>
        </p:nvSpPr>
        <p:spPr>
          <a:xfrm>
            <a:off x="8328248" y="1285393"/>
            <a:ext cx="2626157" cy="369332"/>
          </a:xfrm>
          <a:prstGeom prst="rect">
            <a:avLst/>
          </a:prstGeom>
          <a:noFill/>
        </p:spPr>
        <p:txBody>
          <a:bodyPr wrap="square" rtlCol="0">
            <a:spAutoFit/>
          </a:bodyPr>
          <a:lstStyle/>
          <a:p>
            <a:r>
              <a:rPr lang="de-DE" dirty="0" err="1" smtClean="0">
                <a:solidFill>
                  <a:schemeClr val="bg1"/>
                </a:solidFill>
              </a:rPr>
              <a:t>Mechanics</a:t>
            </a:r>
            <a:r>
              <a:rPr lang="de-DE" dirty="0" smtClean="0">
                <a:solidFill>
                  <a:schemeClr val="bg1"/>
                </a:solidFill>
              </a:rPr>
              <a:t>     </a:t>
            </a:r>
            <a:r>
              <a:rPr lang="de-DE" dirty="0" err="1" smtClean="0">
                <a:solidFill>
                  <a:schemeClr val="bg1"/>
                </a:solidFill>
              </a:rPr>
              <a:t>Assembly</a:t>
            </a:r>
            <a:endParaRPr lang="de-DE" dirty="0">
              <a:solidFill>
                <a:schemeClr val="bg1"/>
              </a:solidFill>
            </a:endParaRPr>
          </a:p>
        </p:txBody>
      </p:sp>
      <p:pic>
        <p:nvPicPr>
          <p:cNvPr id="8" name="Bild 19" descr="http://www.ntg.de/typo3temp/pics/573096ec0e.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93692" y="3681028"/>
            <a:ext cx="3216357" cy="2412268"/>
          </a:xfrm>
          <a:prstGeom prst="rect">
            <a:avLst/>
          </a:prstGeom>
          <a:noFill/>
          <a:ln>
            <a:noFill/>
          </a:ln>
        </p:spPr>
      </p:pic>
      <p:sp>
        <p:nvSpPr>
          <p:cNvPr id="9" name="Textfeld 8"/>
          <p:cNvSpPr txBox="1"/>
          <p:nvPr/>
        </p:nvSpPr>
        <p:spPr>
          <a:xfrm>
            <a:off x="714449" y="3681028"/>
            <a:ext cx="2626157" cy="369332"/>
          </a:xfrm>
          <a:prstGeom prst="rect">
            <a:avLst/>
          </a:prstGeom>
          <a:noFill/>
        </p:spPr>
        <p:txBody>
          <a:bodyPr wrap="square" rtlCol="0">
            <a:spAutoFit/>
          </a:bodyPr>
          <a:lstStyle/>
          <a:p>
            <a:r>
              <a:rPr lang="de-DE" dirty="0" err="1" smtClean="0">
                <a:solidFill>
                  <a:schemeClr val="bg1"/>
                </a:solidFill>
              </a:rPr>
              <a:t>Measuring</a:t>
            </a:r>
            <a:r>
              <a:rPr lang="de-DE" dirty="0" smtClean="0">
                <a:solidFill>
                  <a:schemeClr val="bg1"/>
                </a:solidFill>
              </a:rPr>
              <a:t> </a:t>
            </a:r>
            <a:r>
              <a:rPr lang="de-DE" dirty="0" err="1" smtClean="0">
                <a:solidFill>
                  <a:schemeClr val="bg1"/>
                </a:solidFill>
              </a:rPr>
              <a:t>equipment</a:t>
            </a:r>
            <a:endParaRPr lang="de-DE" dirty="0">
              <a:solidFill>
                <a:schemeClr val="bg1"/>
              </a:solidFill>
            </a:endParaRPr>
          </a:p>
        </p:txBody>
      </p:sp>
      <p:sp>
        <p:nvSpPr>
          <p:cNvPr id="5" name="Datumsplatzhalter 4"/>
          <p:cNvSpPr>
            <a:spLocks noGrp="1"/>
          </p:cNvSpPr>
          <p:nvPr>
            <p:ph type="dt" sz="half" idx="10"/>
          </p:nvPr>
        </p:nvSpPr>
        <p:spPr/>
        <p:txBody>
          <a:bodyPr/>
          <a:lstStyle/>
          <a:p>
            <a:r>
              <a:rPr lang="en-US" smtClean="0"/>
              <a:t>16.04.2019</a:t>
            </a:r>
            <a:endParaRPr lang="de-DE" dirty="0"/>
          </a:p>
        </p:txBody>
      </p:sp>
      <p:sp>
        <p:nvSpPr>
          <p:cNvPr id="7" name="Fußzeilenplatzhalter 6"/>
          <p:cNvSpPr>
            <a:spLocks noGrp="1"/>
          </p:cNvSpPr>
          <p:nvPr>
            <p:ph type="ftr" sz="quarter" idx="11"/>
          </p:nvPr>
        </p:nvSpPr>
        <p:spPr/>
        <p:txBody>
          <a:bodyPr/>
          <a:lstStyle/>
          <a:p>
            <a:r>
              <a:rPr lang="en-US" b="1" smtClean="0"/>
              <a:t>High Intensity RFQ Meets Reality: Production and Technical Challenges</a:t>
            </a:r>
            <a:endParaRPr lang="de-DE" dirty="0"/>
          </a:p>
        </p:txBody>
      </p:sp>
      <p:sp>
        <p:nvSpPr>
          <p:cNvPr id="10" name="Foliennummernplatzhalter 9"/>
          <p:cNvSpPr>
            <a:spLocks noGrp="1"/>
          </p:cNvSpPr>
          <p:nvPr>
            <p:ph type="sldNum" sz="quarter" idx="12"/>
          </p:nvPr>
        </p:nvSpPr>
        <p:spPr/>
        <p:txBody>
          <a:bodyPr/>
          <a:lstStyle/>
          <a:p>
            <a:r>
              <a:rPr lang="de-DE" b="1" smtClean="0">
                <a:solidFill>
                  <a:srgbClr val="002060"/>
                </a:solidFill>
              </a:rPr>
              <a:t>Alexander Bechtold          www.ntg.de</a:t>
            </a:r>
            <a:r>
              <a:rPr lang="de-DE" b="1" smtClean="0"/>
              <a:t>                                 </a:t>
            </a:r>
            <a:fld id="{C6B5F1D7-4352-4977-85C8-59F0D05AE3BF}" type="slidenum">
              <a:rPr lang="de-DE" smtClean="0"/>
              <a:pPr/>
              <a:t>3</a:t>
            </a:fld>
            <a:endParaRPr lang="de-DE" dirty="0"/>
          </a:p>
        </p:txBody>
      </p:sp>
    </p:spTree>
    <p:extLst>
      <p:ext uri="{BB962C8B-B14F-4D97-AF65-F5344CB8AC3E}">
        <p14:creationId xmlns:p14="http://schemas.microsoft.com/office/powerpoint/2010/main" val="18995201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b="24633"/>
          <a:stretch/>
        </p:blipFill>
        <p:spPr>
          <a:xfrm>
            <a:off x="-21021" y="0"/>
            <a:ext cx="12192000" cy="7008152"/>
          </a:xfrm>
          <a:prstGeom prst="rect">
            <a:avLst/>
          </a:prstGeom>
        </p:spPr>
      </p:pic>
      <p:sp>
        <p:nvSpPr>
          <p:cNvPr id="2" name="Titel 1"/>
          <p:cNvSpPr>
            <a:spLocks noGrp="1"/>
          </p:cNvSpPr>
          <p:nvPr>
            <p:ph type="title" idx="4294967295"/>
          </p:nvPr>
        </p:nvSpPr>
        <p:spPr>
          <a:xfrm rot="19706887">
            <a:off x="0" y="2351088"/>
            <a:ext cx="9539288" cy="1944687"/>
          </a:xfrm>
        </p:spPr>
        <p:txBody>
          <a:bodyPr/>
          <a:lstStyle/>
          <a:p>
            <a:r>
              <a:rPr lang="de-DE" sz="9600" dirty="0" err="1" smtClean="0">
                <a:solidFill>
                  <a:srgbClr val="7030A0"/>
                </a:solidFill>
              </a:rPr>
              <a:t>T</a:t>
            </a:r>
            <a:r>
              <a:rPr lang="de-DE" sz="8800" dirty="0" err="1" smtClean="0">
                <a:solidFill>
                  <a:srgbClr val="7030A0"/>
                </a:solidFill>
              </a:rPr>
              <a:t>h</a:t>
            </a:r>
            <a:r>
              <a:rPr lang="de-DE" sz="8000" dirty="0" err="1" smtClean="0">
                <a:solidFill>
                  <a:srgbClr val="7030A0"/>
                </a:solidFill>
              </a:rPr>
              <a:t>a</a:t>
            </a:r>
            <a:r>
              <a:rPr lang="de-DE" sz="7200" dirty="0" err="1" smtClean="0">
                <a:solidFill>
                  <a:srgbClr val="7030A0"/>
                </a:solidFill>
              </a:rPr>
              <a:t>n</a:t>
            </a:r>
            <a:r>
              <a:rPr lang="de-DE" sz="6600" dirty="0" err="1" smtClean="0">
                <a:solidFill>
                  <a:srgbClr val="7030A0"/>
                </a:solidFill>
              </a:rPr>
              <a:t>k</a:t>
            </a:r>
            <a:r>
              <a:rPr lang="de-DE" sz="5400" dirty="0" smtClean="0">
                <a:solidFill>
                  <a:srgbClr val="7030A0"/>
                </a:solidFill>
              </a:rPr>
              <a:t> </a:t>
            </a:r>
            <a:r>
              <a:rPr lang="de-DE" sz="6000" dirty="0" err="1">
                <a:solidFill>
                  <a:srgbClr val="7030A0"/>
                </a:solidFill>
              </a:rPr>
              <a:t>Y</a:t>
            </a:r>
            <a:r>
              <a:rPr lang="de-DE" sz="5400" dirty="0" err="1">
                <a:solidFill>
                  <a:srgbClr val="7030A0"/>
                </a:solidFill>
              </a:rPr>
              <a:t>o</a:t>
            </a:r>
            <a:r>
              <a:rPr lang="de-DE" sz="4800" dirty="0" err="1">
                <a:solidFill>
                  <a:srgbClr val="7030A0"/>
                </a:solidFill>
              </a:rPr>
              <a:t>u</a:t>
            </a:r>
            <a:r>
              <a:rPr lang="de-DE" sz="4000" dirty="0" smtClean="0">
                <a:solidFill>
                  <a:srgbClr val="7030A0"/>
                </a:solidFill>
              </a:rPr>
              <a:t>!</a:t>
            </a:r>
            <a:r>
              <a:rPr lang="de-DE" sz="5400" dirty="0" smtClean="0">
                <a:solidFill>
                  <a:srgbClr val="7030A0"/>
                </a:solidFill>
              </a:rPr>
              <a:t>           </a:t>
            </a:r>
            <a:r>
              <a:rPr lang="de-DE" sz="2800" dirty="0" smtClean="0">
                <a:solidFill>
                  <a:schemeClr val="tx1"/>
                </a:solidFill>
              </a:rPr>
              <a:t>a</a:t>
            </a:r>
            <a:r>
              <a:rPr lang="de-DE" sz="2400" dirty="0" smtClean="0">
                <a:solidFill>
                  <a:schemeClr val="tx1"/>
                </a:solidFill>
              </a:rPr>
              <a:t>.</a:t>
            </a:r>
            <a:r>
              <a:rPr lang="de-DE" sz="2000" dirty="0" smtClean="0">
                <a:solidFill>
                  <a:schemeClr val="tx1"/>
                </a:solidFill>
              </a:rPr>
              <a:t>bec</a:t>
            </a:r>
            <a:r>
              <a:rPr lang="de-DE" sz="1600" dirty="0" smtClean="0">
                <a:solidFill>
                  <a:schemeClr val="tx1"/>
                </a:solidFill>
              </a:rPr>
              <a:t>ht</a:t>
            </a:r>
            <a:r>
              <a:rPr lang="de-DE" sz="1400" dirty="0" smtClean="0">
                <a:solidFill>
                  <a:schemeClr val="tx1"/>
                </a:solidFill>
              </a:rPr>
              <a:t>old</a:t>
            </a:r>
            <a:r>
              <a:rPr lang="de-DE" sz="1100" dirty="0" smtClean="0">
                <a:solidFill>
                  <a:schemeClr val="tx1"/>
                </a:solidFill>
              </a:rPr>
              <a:t>@ntg.</a:t>
            </a:r>
            <a:r>
              <a:rPr lang="de-DE" sz="1000" dirty="0" smtClean="0">
                <a:solidFill>
                  <a:schemeClr val="tx1"/>
                </a:solidFill>
              </a:rPr>
              <a:t>de</a:t>
            </a:r>
            <a:r>
              <a:rPr lang="de-DE" sz="1800" dirty="0">
                <a:solidFill>
                  <a:schemeClr val="tx1"/>
                </a:solidFill>
              </a:rPr>
              <a:t/>
            </a:r>
            <a:br>
              <a:rPr lang="de-DE" sz="1800" dirty="0">
                <a:solidFill>
                  <a:schemeClr val="tx1"/>
                </a:solidFill>
              </a:rPr>
            </a:br>
            <a:endParaRPr lang="en-US" sz="1000" dirty="0">
              <a:solidFill>
                <a:schemeClr val="tx1"/>
              </a:solidFill>
            </a:endParaRPr>
          </a:p>
        </p:txBody>
      </p:sp>
    </p:spTree>
    <p:extLst>
      <p:ext uri="{BB962C8B-B14F-4D97-AF65-F5344CB8AC3E}">
        <p14:creationId xmlns:p14="http://schemas.microsoft.com/office/powerpoint/2010/main" val="19636742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el 8"/>
          <p:cNvSpPr>
            <a:spLocks noGrp="1"/>
          </p:cNvSpPr>
          <p:nvPr>
            <p:ph type="title" idx="4294967295"/>
          </p:nvPr>
        </p:nvSpPr>
        <p:spPr>
          <a:xfrm>
            <a:off x="2407419" y="260648"/>
            <a:ext cx="4105275" cy="723900"/>
          </a:xfrm>
        </p:spPr>
        <p:txBody>
          <a:bodyPr>
            <a:normAutofit fontScale="90000"/>
          </a:bodyPr>
          <a:lstStyle/>
          <a:p>
            <a:r>
              <a:rPr lang="en-US" dirty="0" smtClean="0">
                <a:solidFill>
                  <a:srgbClr val="002060"/>
                </a:solidFill>
              </a:rPr>
              <a:t>Machines</a:t>
            </a:r>
            <a:endParaRPr lang="en-US" dirty="0">
              <a:solidFill>
                <a:srgbClr val="002060"/>
              </a:solidFill>
            </a:endParaRPr>
          </a:p>
        </p:txBody>
      </p:sp>
      <p:pic>
        <p:nvPicPr>
          <p:cNvPr id="7" name="Grafik 6" descr="cid:image021.jpg@01D0A29E.C60DF3C0"/>
          <p:cNvPicPr>
            <a:picLocks noChangeAspect="1"/>
          </p:cNvPicPr>
          <p:nvPr/>
        </p:nvPicPr>
        <p:blipFill>
          <a:blip r:embed="rId2" r:link="rId3">
            <a:extLst>
              <a:ext uri="{28A0092B-C50C-407E-A947-70E740481C1C}">
                <a14:useLocalDpi xmlns:a14="http://schemas.microsoft.com/office/drawing/2010/main"/>
              </a:ext>
            </a:extLst>
          </a:blip>
          <a:srcRect/>
          <a:stretch>
            <a:fillRect/>
          </a:stretch>
        </p:blipFill>
        <p:spPr bwMode="auto">
          <a:xfrm>
            <a:off x="839416" y="1340768"/>
            <a:ext cx="7241283" cy="4824536"/>
          </a:xfrm>
          <a:prstGeom prst="rect">
            <a:avLst/>
          </a:prstGeom>
          <a:noFill/>
          <a:ln>
            <a:noFill/>
          </a:ln>
        </p:spPr>
      </p:pic>
      <p:pic>
        <p:nvPicPr>
          <p:cNvPr id="1029" name="Bild 72" descr="http://www.ntg.de/typo3temp/pics/d8a3a87a2c.jpg">
            <a:hlinkClick r:id="rId4" tooltip="&quot;Mazak FH 6800&quo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479206" y="764704"/>
            <a:ext cx="1500937" cy="11274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Bild 73" descr="http://www.ntg.de/typo3temp/pics/94b01d0ecc.jpg">
            <a:hlinkClick r:id="rId6" tooltip="&quot;Mazak Integrex 300-IV ST&quo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480376" y="2260128"/>
            <a:ext cx="1504529" cy="1127499"/>
          </a:xfrm>
          <a:prstGeom prst="rect">
            <a:avLst/>
          </a:prstGeom>
          <a:noFill/>
          <a:extLst>
            <a:ext uri="{909E8E84-426E-40DD-AFC4-6F175D3DCCD1}">
              <a14:hiddenFill xmlns:a14="http://schemas.microsoft.com/office/drawing/2010/main">
                <a:solidFill>
                  <a:srgbClr val="FFFFFF"/>
                </a:solidFill>
              </a14:hiddenFill>
            </a:ext>
          </a:extLst>
        </p:spPr>
      </p:pic>
      <p:pic>
        <p:nvPicPr>
          <p:cNvPr id="1027" name="Bild 74" descr="http://www.ntg.de/typo3temp/pics/98b1323657.jpg">
            <a:hlinkClick r:id="rId8" tooltip="&quot;Deckel Maho DMC 160 U&quo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480376" y="3679390"/>
            <a:ext cx="1504529" cy="8941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Bild 75" descr="http://www.ntg.de/typo3temp/pics/71130999e8.jpg">
            <a:hlinkClick r:id="rId10" tooltip="&quot;Deckel Maho DMU 80 T&quo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9480376" y="4956649"/>
            <a:ext cx="1504529" cy="1174178"/>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p:cNvSpPr txBox="1"/>
          <p:nvPr/>
        </p:nvSpPr>
        <p:spPr>
          <a:xfrm>
            <a:off x="4943872" y="5744864"/>
            <a:ext cx="2954655" cy="369332"/>
          </a:xfrm>
          <a:prstGeom prst="rect">
            <a:avLst/>
          </a:prstGeom>
          <a:noFill/>
        </p:spPr>
        <p:txBody>
          <a:bodyPr wrap="none" rtlCol="0">
            <a:spAutoFit/>
          </a:bodyPr>
          <a:lstStyle/>
          <a:p>
            <a:r>
              <a:rPr lang="en-US" dirty="0" err="1">
                <a:solidFill>
                  <a:schemeClr val="bg1"/>
                </a:solidFill>
              </a:rPr>
              <a:t>Deckel-Maho</a:t>
            </a:r>
            <a:r>
              <a:rPr lang="en-US" dirty="0">
                <a:solidFill>
                  <a:schemeClr val="bg1"/>
                </a:solidFill>
              </a:rPr>
              <a:t> DMC 210 FD</a:t>
            </a:r>
            <a:endParaRPr lang="de-DE" dirty="0">
              <a:solidFill>
                <a:schemeClr val="bg1"/>
              </a:solidFill>
            </a:endParaRPr>
          </a:p>
        </p:txBody>
      </p:sp>
      <p:sp>
        <p:nvSpPr>
          <p:cNvPr id="4" name="Datumsplatzhalter 3"/>
          <p:cNvSpPr>
            <a:spLocks noGrp="1"/>
          </p:cNvSpPr>
          <p:nvPr>
            <p:ph type="dt" sz="half" idx="10"/>
          </p:nvPr>
        </p:nvSpPr>
        <p:spPr/>
        <p:txBody>
          <a:bodyPr/>
          <a:lstStyle/>
          <a:p>
            <a:r>
              <a:rPr lang="en-US" smtClean="0"/>
              <a:t>16.04.2019</a:t>
            </a:r>
            <a:endParaRPr lang="de-DE" dirty="0"/>
          </a:p>
        </p:txBody>
      </p:sp>
      <p:sp>
        <p:nvSpPr>
          <p:cNvPr id="5" name="Fußzeilenplatzhalter 4"/>
          <p:cNvSpPr>
            <a:spLocks noGrp="1"/>
          </p:cNvSpPr>
          <p:nvPr>
            <p:ph type="ftr" sz="quarter" idx="11"/>
          </p:nvPr>
        </p:nvSpPr>
        <p:spPr/>
        <p:txBody>
          <a:bodyPr/>
          <a:lstStyle/>
          <a:p>
            <a:r>
              <a:rPr lang="en-US" b="1" smtClean="0"/>
              <a:t>High Intensity RFQ Meets Reality: Production and Technical Challenges</a:t>
            </a:r>
            <a:endParaRPr lang="de-DE" dirty="0"/>
          </a:p>
        </p:txBody>
      </p:sp>
      <p:sp>
        <p:nvSpPr>
          <p:cNvPr id="6" name="Foliennummernplatzhalter 5"/>
          <p:cNvSpPr>
            <a:spLocks noGrp="1"/>
          </p:cNvSpPr>
          <p:nvPr>
            <p:ph type="sldNum" sz="quarter" idx="12"/>
          </p:nvPr>
        </p:nvSpPr>
        <p:spPr/>
        <p:txBody>
          <a:bodyPr/>
          <a:lstStyle/>
          <a:p>
            <a:r>
              <a:rPr lang="de-DE" b="1" smtClean="0">
                <a:solidFill>
                  <a:srgbClr val="002060"/>
                </a:solidFill>
              </a:rPr>
              <a:t>Alexander Bechtold          www.ntg.de</a:t>
            </a:r>
            <a:r>
              <a:rPr lang="de-DE" b="1" smtClean="0"/>
              <a:t>                                 </a:t>
            </a:r>
            <a:fld id="{C6B5F1D7-4352-4977-85C8-59F0D05AE3BF}" type="slidenum">
              <a:rPr lang="de-DE" smtClean="0"/>
              <a:pPr/>
              <a:t>4</a:t>
            </a:fld>
            <a:endParaRPr lang="de-DE" dirty="0"/>
          </a:p>
        </p:txBody>
      </p:sp>
    </p:spTree>
    <p:extLst>
      <p:ext uri="{BB962C8B-B14F-4D97-AF65-F5344CB8AC3E}">
        <p14:creationId xmlns:p14="http://schemas.microsoft.com/office/powerpoint/2010/main" val="26912240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fld id="{C6B5F1D7-4352-4977-85C8-59F0D05AE3BF}" type="slidenum">
              <a:rPr lang="de-DE" smtClean="0"/>
              <a:t>5</a:t>
            </a:fld>
            <a:endParaRPr lang="de-DE"/>
          </a:p>
        </p:txBody>
      </p:sp>
      <p:pic>
        <p:nvPicPr>
          <p:cNvPr id="7" name="Grafik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3853" y="1843265"/>
            <a:ext cx="1316715" cy="1874931"/>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14" name="Textfeld 13"/>
          <p:cNvSpPr txBox="1"/>
          <p:nvPr/>
        </p:nvSpPr>
        <p:spPr>
          <a:xfrm>
            <a:off x="4295800" y="2276872"/>
            <a:ext cx="6847005" cy="3416320"/>
          </a:xfrm>
          <a:prstGeom prst="rect">
            <a:avLst/>
          </a:prstGeom>
          <a:noFill/>
        </p:spPr>
        <p:txBody>
          <a:bodyPr wrap="square" rtlCol="0">
            <a:spAutoFit/>
          </a:bodyPr>
          <a:lstStyle/>
          <a:p>
            <a:r>
              <a:rPr lang="de-DE" b="1" dirty="0" smtClean="0"/>
              <a:t>DIN EN ISO 9001</a:t>
            </a:r>
          </a:p>
          <a:p>
            <a:endParaRPr lang="de-DE" dirty="0"/>
          </a:p>
          <a:p>
            <a:r>
              <a:rPr lang="de-DE" dirty="0" smtClean="0"/>
              <a:t>KTA 1401</a:t>
            </a:r>
          </a:p>
          <a:p>
            <a:endParaRPr lang="de-DE" dirty="0"/>
          </a:p>
          <a:p>
            <a:r>
              <a:rPr lang="de-DE" dirty="0" smtClean="0"/>
              <a:t>EN 1090-2</a:t>
            </a:r>
            <a:br>
              <a:rPr lang="de-DE" dirty="0" smtClean="0"/>
            </a:br>
            <a:r>
              <a:rPr lang="de-DE" dirty="0" smtClean="0"/>
              <a:t> </a:t>
            </a:r>
            <a:r>
              <a:rPr lang="de-DE" dirty="0" err="1" smtClean="0"/>
              <a:t>structural</a:t>
            </a:r>
            <a:r>
              <a:rPr lang="de-DE" dirty="0" smtClean="0"/>
              <a:t> </a:t>
            </a:r>
            <a:r>
              <a:rPr lang="de-DE" dirty="0" err="1" smtClean="0"/>
              <a:t>components</a:t>
            </a:r>
            <a:r>
              <a:rPr lang="de-DE" dirty="0" smtClean="0"/>
              <a:t> </a:t>
            </a:r>
            <a:r>
              <a:rPr lang="de-DE" dirty="0" err="1" smtClean="0"/>
              <a:t>and</a:t>
            </a:r>
            <a:r>
              <a:rPr lang="de-DE" dirty="0" smtClean="0"/>
              <a:t> </a:t>
            </a:r>
            <a:r>
              <a:rPr lang="de-DE" dirty="0" err="1" smtClean="0"/>
              <a:t>kits</a:t>
            </a:r>
            <a:r>
              <a:rPr lang="de-DE" dirty="0" smtClean="0"/>
              <a:t> </a:t>
            </a:r>
            <a:r>
              <a:rPr lang="de-DE" dirty="0" err="1" smtClean="0"/>
              <a:t>for</a:t>
            </a:r>
            <a:r>
              <a:rPr lang="de-DE" dirty="0" smtClean="0"/>
              <a:t> </a:t>
            </a:r>
            <a:r>
              <a:rPr lang="de-DE" dirty="0" err="1" smtClean="0"/>
              <a:t>steel</a:t>
            </a:r>
            <a:r>
              <a:rPr lang="de-DE" dirty="0" smtClean="0"/>
              <a:t> </a:t>
            </a:r>
            <a:r>
              <a:rPr lang="de-DE" dirty="0" err="1" smtClean="0"/>
              <a:t>structures</a:t>
            </a:r>
            <a:r>
              <a:rPr lang="de-DE" dirty="0" smtClean="0"/>
              <a:t> </a:t>
            </a:r>
            <a:r>
              <a:rPr lang="de-DE" dirty="0" err="1" smtClean="0"/>
              <a:t>to</a:t>
            </a:r>
            <a:r>
              <a:rPr lang="de-DE" dirty="0" smtClean="0"/>
              <a:t> EXC4</a:t>
            </a:r>
          </a:p>
          <a:p>
            <a:endParaRPr lang="de-DE" dirty="0"/>
          </a:p>
          <a:p>
            <a:r>
              <a:rPr lang="de-DE" dirty="0" smtClean="0"/>
              <a:t>EN 1090-3</a:t>
            </a:r>
          </a:p>
          <a:p>
            <a:r>
              <a:rPr lang="de-DE" dirty="0"/>
              <a:t> </a:t>
            </a:r>
            <a:r>
              <a:rPr lang="de-DE" dirty="0" err="1" smtClean="0"/>
              <a:t>structural</a:t>
            </a:r>
            <a:r>
              <a:rPr lang="de-DE" dirty="0" smtClean="0"/>
              <a:t> </a:t>
            </a:r>
            <a:r>
              <a:rPr lang="de-DE" dirty="0" err="1" smtClean="0"/>
              <a:t>components</a:t>
            </a:r>
            <a:r>
              <a:rPr lang="de-DE" dirty="0" smtClean="0"/>
              <a:t> </a:t>
            </a:r>
            <a:r>
              <a:rPr lang="de-DE" dirty="0" err="1" smtClean="0"/>
              <a:t>and</a:t>
            </a:r>
            <a:r>
              <a:rPr lang="de-DE" dirty="0" smtClean="0"/>
              <a:t> </a:t>
            </a:r>
            <a:r>
              <a:rPr lang="de-DE" dirty="0" err="1" smtClean="0"/>
              <a:t>kits</a:t>
            </a:r>
            <a:r>
              <a:rPr lang="de-DE" dirty="0" smtClean="0"/>
              <a:t> </a:t>
            </a:r>
            <a:r>
              <a:rPr lang="de-DE" dirty="0" err="1" smtClean="0"/>
              <a:t>for</a:t>
            </a:r>
            <a:r>
              <a:rPr lang="de-DE" dirty="0" smtClean="0"/>
              <a:t> </a:t>
            </a:r>
            <a:r>
              <a:rPr lang="de-DE" dirty="0" err="1" smtClean="0"/>
              <a:t>aluminium</a:t>
            </a:r>
            <a:r>
              <a:rPr lang="de-DE" dirty="0" smtClean="0"/>
              <a:t> </a:t>
            </a:r>
            <a:r>
              <a:rPr lang="de-DE" dirty="0" err="1" smtClean="0"/>
              <a:t>structures</a:t>
            </a:r>
            <a:r>
              <a:rPr lang="de-DE" dirty="0" smtClean="0"/>
              <a:t> </a:t>
            </a:r>
            <a:r>
              <a:rPr lang="de-DE" dirty="0" err="1" smtClean="0"/>
              <a:t>to</a:t>
            </a:r>
            <a:r>
              <a:rPr lang="de-DE" dirty="0" smtClean="0"/>
              <a:t> EXC4</a:t>
            </a:r>
          </a:p>
          <a:p>
            <a:endParaRPr lang="de-DE" dirty="0"/>
          </a:p>
          <a:p>
            <a:r>
              <a:rPr lang="de-DE" dirty="0" smtClean="0"/>
              <a:t>AD 2000-Merkblatt HP 0, AD 2000-Merkblatt HP-100R</a:t>
            </a:r>
          </a:p>
          <a:p>
            <a:r>
              <a:rPr lang="de-DE" dirty="0"/>
              <a:t> </a:t>
            </a:r>
            <a:r>
              <a:rPr lang="de-DE" dirty="0" err="1" smtClean="0"/>
              <a:t>pressure</a:t>
            </a:r>
            <a:r>
              <a:rPr lang="de-DE" dirty="0" smtClean="0"/>
              <a:t> </a:t>
            </a:r>
            <a:r>
              <a:rPr lang="de-DE" dirty="0" err="1" smtClean="0"/>
              <a:t>tanks</a:t>
            </a:r>
            <a:endParaRPr lang="de-DE" dirty="0" smtClean="0"/>
          </a:p>
        </p:txBody>
      </p:sp>
      <p:pic>
        <p:nvPicPr>
          <p:cNvPr id="15" name="Grafik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9248" y="2515212"/>
            <a:ext cx="1417123" cy="2004376"/>
          </a:xfrm>
          <a:prstGeom prst="rect">
            <a:avLst/>
          </a:prstGeom>
          <a:ln>
            <a:solidFill>
              <a:schemeClr val="bg1"/>
            </a:solidFill>
          </a:ln>
        </p:spPr>
      </p:pic>
      <p:sp>
        <p:nvSpPr>
          <p:cNvPr id="16" name="Rechteck 15"/>
          <p:cNvSpPr/>
          <p:nvPr/>
        </p:nvSpPr>
        <p:spPr>
          <a:xfrm>
            <a:off x="5015880" y="908720"/>
            <a:ext cx="2818977" cy="769441"/>
          </a:xfrm>
          <a:prstGeom prst="rect">
            <a:avLst/>
          </a:prstGeom>
        </p:spPr>
        <p:txBody>
          <a:bodyPr wrap="none">
            <a:spAutoFit/>
          </a:bodyPr>
          <a:lstStyle/>
          <a:p>
            <a:r>
              <a:rPr lang="de-DE" sz="4400" dirty="0" err="1" smtClean="0">
                <a:solidFill>
                  <a:schemeClr val="tx2"/>
                </a:solidFill>
                <a:latin typeface="+mj-lt"/>
              </a:rPr>
              <a:t>Certificates</a:t>
            </a:r>
            <a:endParaRPr lang="de-DE" sz="4400" dirty="0">
              <a:solidFill>
                <a:schemeClr val="tx2"/>
              </a:solidFill>
              <a:latin typeface="+mj-lt"/>
            </a:endParaRPr>
          </a:p>
        </p:txBody>
      </p:sp>
      <p:pic>
        <p:nvPicPr>
          <p:cNvPr id="18" name="Grafik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75520" y="3356992"/>
            <a:ext cx="1521702" cy="2151912"/>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5" name="Datumsplatzhalter 4"/>
          <p:cNvSpPr>
            <a:spLocks noGrp="1"/>
          </p:cNvSpPr>
          <p:nvPr>
            <p:ph type="dt" sz="half" idx="10"/>
          </p:nvPr>
        </p:nvSpPr>
        <p:spPr/>
        <p:txBody>
          <a:bodyPr/>
          <a:lstStyle/>
          <a:p>
            <a:r>
              <a:rPr lang="en-US" smtClean="0"/>
              <a:t>16.04.2019</a:t>
            </a:r>
            <a:endParaRPr lang="de-DE" dirty="0"/>
          </a:p>
        </p:txBody>
      </p:sp>
      <p:sp>
        <p:nvSpPr>
          <p:cNvPr id="8" name="Fußzeilenplatzhalter 7"/>
          <p:cNvSpPr>
            <a:spLocks noGrp="1"/>
          </p:cNvSpPr>
          <p:nvPr>
            <p:ph type="ftr" sz="quarter" idx="11"/>
          </p:nvPr>
        </p:nvSpPr>
        <p:spPr/>
        <p:txBody>
          <a:bodyPr/>
          <a:lstStyle/>
          <a:p>
            <a:r>
              <a:rPr lang="en-US" b="1" smtClean="0"/>
              <a:t>High Intensity RFQ Meets Reality: Production and Technical Challenges</a:t>
            </a:r>
            <a:endParaRPr lang="de-DE" dirty="0"/>
          </a:p>
        </p:txBody>
      </p:sp>
    </p:spTree>
    <p:extLst>
      <p:ext uri="{BB962C8B-B14F-4D97-AF65-F5344CB8AC3E}">
        <p14:creationId xmlns:p14="http://schemas.microsoft.com/office/powerpoint/2010/main" val="2578841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fld id="{C6B5F1D7-4352-4977-85C8-59F0D05AE3BF}" type="slidenum">
              <a:rPr lang="de-DE" smtClean="0"/>
              <a:t>6</a:t>
            </a:fld>
            <a:endParaRPr lang="de-DE"/>
          </a:p>
        </p:txBody>
      </p:sp>
      <p:sp>
        <p:nvSpPr>
          <p:cNvPr id="9" name="Titel 8"/>
          <p:cNvSpPr>
            <a:spLocks noGrp="1"/>
          </p:cNvSpPr>
          <p:nvPr>
            <p:ph type="title" idx="4294967295"/>
          </p:nvPr>
        </p:nvSpPr>
        <p:spPr>
          <a:xfrm>
            <a:off x="1991544" y="836712"/>
            <a:ext cx="4103688" cy="1143000"/>
          </a:xfrm>
        </p:spPr>
        <p:txBody>
          <a:bodyPr>
            <a:normAutofit/>
          </a:bodyPr>
          <a:lstStyle/>
          <a:p>
            <a:r>
              <a:rPr lang="en-US" sz="5400" dirty="0" smtClean="0">
                <a:solidFill>
                  <a:srgbClr val="002060"/>
                </a:solidFill>
              </a:rPr>
              <a:t>Branches</a:t>
            </a:r>
            <a:endParaRPr lang="en-US" sz="5400" dirty="0">
              <a:solidFill>
                <a:srgbClr val="002060"/>
              </a:solidFill>
            </a:endParaRPr>
          </a:p>
        </p:txBody>
      </p:sp>
      <p:sp>
        <p:nvSpPr>
          <p:cNvPr id="13" name="Rechteck 12"/>
          <p:cNvSpPr/>
          <p:nvPr/>
        </p:nvSpPr>
        <p:spPr>
          <a:xfrm>
            <a:off x="2063552" y="2204864"/>
            <a:ext cx="6048672" cy="3108543"/>
          </a:xfrm>
          <a:prstGeom prst="rect">
            <a:avLst/>
          </a:prstGeom>
        </p:spPr>
        <p:txBody>
          <a:bodyPr wrap="square">
            <a:spAutoFit/>
          </a:bodyPr>
          <a:lstStyle/>
          <a:p>
            <a:r>
              <a:rPr lang="en-US" sz="2800" b="1" dirty="0" smtClean="0"/>
              <a:t>      Vacuum Technology</a:t>
            </a:r>
          </a:p>
          <a:p>
            <a:endParaRPr lang="en-US" sz="2400" b="1" dirty="0" smtClean="0"/>
          </a:p>
          <a:p>
            <a:pPr marL="285750" indent="-285750">
              <a:buFont typeface="Arial" pitchFamily="34" charset="0"/>
              <a:buChar char="•"/>
            </a:pPr>
            <a:r>
              <a:rPr lang="en-US" sz="2400" dirty="0" smtClean="0"/>
              <a:t>Nanotechnology (IBF)</a:t>
            </a:r>
          </a:p>
          <a:p>
            <a:pPr marL="285750" indent="-285750">
              <a:buFont typeface="Arial" pitchFamily="34" charset="0"/>
              <a:buChar char="•"/>
            </a:pPr>
            <a:r>
              <a:rPr lang="de-DE" sz="2400" dirty="0"/>
              <a:t>R&amp;D Projects</a:t>
            </a:r>
            <a:endParaRPr lang="en-US" sz="2400" dirty="0"/>
          </a:p>
          <a:p>
            <a:pPr marL="285750" indent="-285750">
              <a:buFont typeface="Arial" pitchFamily="34" charset="0"/>
              <a:buChar char="•"/>
            </a:pPr>
            <a:r>
              <a:rPr lang="en-US" sz="2400" dirty="0">
                <a:solidFill>
                  <a:srgbClr val="C00000"/>
                </a:solidFill>
              </a:rPr>
              <a:t>Ceramic to Metal Assemblies</a:t>
            </a:r>
          </a:p>
          <a:p>
            <a:pPr marL="285750" indent="-285750">
              <a:buFont typeface="Arial" pitchFamily="34" charset="0"/>
              <a:buChar char="•"/>
            </a:pPr>
            <a:r>
              <a:rPr lang="en-US" sz="2400" b="1" dirty="0" smtClean="0">
                <a:solidFill>
                  <a:srgbClr val="FF0000"/>
                </a:solidFill>
              </a:rPr>
              <a:t>Particle Accelerators</a:t>
            </a:r>
          </a:p>
          <a:p>
            <a:pPr marL="285750" indent="-285750">
              <a:buFont typeface="Arial" pitchFamily="34" charset="0"/>
              <a:buChar char="•"/>
            </a:pPr>
            <a:r>
              <a:rPr lang="en-US" sz="2400" dirty="0" smtClean="0">
                <a:solidFill>
                  <a:srgbClr val="C00000"/>
                </a:solidFill>
              </a:rPr>
              <a:t>Beam Diagnostic devices</a:t>
            </a:r>
          </a:p>
          <a:p>
            <a:pPr marL="285750" indent="-285750">
              <a:buFont typeface="Arial" pitchFamily="34" charset="0"/>
              <a:buChar char="•"/>
            </a:pPr>
            <a:r>
              <a:rPr lang="en-US" sz="2400" dirty="0" smtClean="0"/>
              <a:t>Job-Work Production</a:t>
            </a:r>
          </a:p>
        </p:txBody>
      </p:sp>
      <p:sp>
        <p:nvSpPr>
          <p:cNvPr id="4" name="Datumsplatzhalter 3"/>
          <p:cNvSpPr>
            <a:spLocks noGrp="1"/>
          </p:cNvSpPr>
          <p:nvPr>
            <p:ph type="dt" sz="half" idx="10"/>
          </p:nvPr>
        </p:nvSpPr>
        <p:spPr/>
        <p:txBody>
          <a:bodyPr/>
          <a:lstStyle/>
          <a:p>
            <a:r>
              <a:rPr lang="en-US" smtClean="0"/>
              <a:t>16.04.2019</a:t>
            </a:r>
            <a:endParaRPr lang="de-DE" dirty="0"/>
          </a:p>
        </p:txBody>
      </p:sp>
      <p:sp>
        <p:nvSpPr>
          <p:cNvPr id="5" name="Fußzeilenplatzhalter 4"/>
          <p:cNvSpPr>
            <a:spLocks noGrp="1"/>
          </p:cNvSpPr>
          <p:nvPr>
            <p:ph type="ftr" sz="quarter" idx="11"/>
          </p:nvPr>
        </p:nvSpPr>
        <p:spPr/>
        <p:txBody>
          <a:bodyPr/>
          <a:lstStyle/>
          <a:p>
            <a:r>
              <a:rPr lang="en-US" b="1" smtClean="0"/>
              <a:t>High Intensity RFQ Meets Reality: Production and Technical Challenges</a:t>
            </a:r>
            <a:endParaRPr lang="de-DE" dirty="0"/>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68897" y="1183536"/>
            <a:ext cx="3009437" cy="2042655"/>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3689" y="3429000"/>
            <a:ext cx="1254645" cy="2232248"/>
          </a:xfrm>
          <a:prstGeom prst="rect">
            <a:avLst/>
          </a:prstGeom>
        </p:spPr>
      </p:pic>
      <p:pic>
        <p:nvPicPr>
          <p:cNvPr id="7" name="Grafik 6"/>
          <p:cNvPicPr>
            <a:picLocks noChangeAspect="1"/>
          </p:cNvPicPr>
          <p:nvPr/>
        </p:nvPicPr>
        <p:blipFill rotWithShape="1">
          <a:blip r:embed="rId4" cstate="print">
            <a:extLst>
              <a:ext uri="{28A0092B-C50C-407E-A947-70E740481C1C}">
                <a14:useLocalDpi xmlns:a14="http://schemas.microsoft.com/office/drawing/2010/main" val="0"/>
              </a:ext>
            </a:extLst>
          </a:blip>
          <a:srcRect t="5900" b="13251"/>
          <a:stretch/>
        </p:blipFill>
        <p:spPr>
          <a:xfrm>
            <a:off x="7588115" y="3429000"/>
            <a:ext cx="1553070" cy="2232248"/>
          </a:xfrm>
          <a:prstGeom prst="rect">
            <a:avLst/>
          </a:prstGeom>
        </p:spPr>
      </p:pic>
      <p:cxnSp>
        <p:nvCxnSpPr>
          <p:cNvPr id="10" name="Gerader Verbinder 9"/>
          <p:cNvCxnSpPr/>
          <p:nvPr/>
        </p:nvCxnSpPr>
        <p:spPr>
          <a:xfrm flipV="1">
            <a:off x="6528048" y="2780928"/>
            <a:ext cx="936104" cy="1080120"/>
          </a:xfrm>
          <a:prstGeom prst="line">
            <a:avLst/>
          </a:prstGeom>
        </p:spPr>
        <p:style>
          <a:lnRef idx="1">
            <a:schemeClr val="accent2"/>
          </a:lnRef>
          <a:fillRef idx="0">
            <a:schemeClr val="accent2"/>
          </a:fillRef>
          <a:effectRef idx="0">
            <a:schemeClr val="accent2"/>
          </a:effectRef>
          <a:fontRef idx="minor">
            <a:schemeClr val="tx1"/>
          </a:fontRef>
        </p:style>
      </p:cxnSp>
      <p:cxnSp>
        <p:nvCxnSpPr>
          <p:cNvPr id="12" name="Gerader Verbinder 11"/>
          <p:cNvCxnSpPr/>
          <p:nvPr/>
        </p:nvCxnSpPr>
        <p:spPr>
          <a:xfrm flipV="1">
            <a:off x="6007624" y="4591420"/>
            <a:ext cx="1397987" cy="133724"/>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944074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232917" y="873794"/>
            <a:ext cx="1800200" cy="100811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Foliennummernplatzhalter 5"/>
          <p:cNvSpPr>
            <a:spLocks noGrp="1"/>
          </p:cNvSpPr>
          <p:nvPr>
            <p:ph type="sldNum" sz="quarter" idx="12"/>
          </p:nvPr>
        </p:nvSpPr>
        <p:spPr/>
        <p:txBody>
          <a:bodyPr/>
          <a:lstStyle/>
          <a:p>
            <a:fld id="{C6B5F1D7-4352-4977-85C8-59F0D05AE3BF}" type="slidenum">
              <a:rPr lang="de-DE" smtClean="0"/>
              <a:t>7</a:t>
            </a:fld>
            <a:endParaRPr lang="de-DE"/>
          </a:p>
        </p:txBody>
      </p:sp>
      <p:sp>
        <p:nvSpPr>
          <p:cNvPr id="15" name="Titel 1"/>
          <p:cNvSpPr>
            <a:spLocks noGrp="1"/>
          </p:cNvSpPr>
          <p:nvPr>
            <p:ph type="title" idx="4294967295"/>
          </p:nvPr>
        </p:nvSpPr>
        <p:spPr>
          <a:xfrm>
            <a:off x="1875153" y="65089"/>
            <a:ext cx="8229600" cy="941388"/>
          </a:xfrm>
        </p:spPr>
        <p:txBody>
          <a:bodyPr/>
          <a:lstStyle/>
          <a:p>
            <a:r>
              <a:rPr lang="en-US" sz="5400" b="1" dirty="0" smtClean="0">
                <a:solidFill>
                  <a:srgbClr val="002060"/>
                </a:solidFill>
              </a:rPr>
              <a:t>Cavities</a:t>
            </a:r>
            <a:endParaRPr lang="en-US" sz="5400" b="1" dirty="0">
              <a:solidFill>
                <a:srgbClr val="002060"/>
              </a:solidFill>
            </a:endParaRPr>
          </a:p>
        </p:txBody>
      </p:sp>
      <p:pic>
        <p:nvPicPr>
          <p:cNvPr id="21" name="Grafik 20"/>
          <p:cNvPicPr>
            <a:picLocks noChangeAspect="1"/>
          </p:cNvPicPr>
          <p:nvPr/>
        </p:nvPicPr>
        <p:blipFill>
          <a:blip r:embed="rId3" cstate="screen">
            <a:extLst>
              <a:ext uri="{BEBA8EAE-BF5A-486C-A8C5-ECC9F3942E4B}">
                <a14:imgProps xmlns:a14="http://schemas.microsoft.com/office/drawing/2010/main">
                  <a14:imgLayer r:embed="rId4">
                    <a14:imgEffect>
                      <a14:backgroundRemoval t="5586" b="100000" l="5132" r="99228">
                        <a14:foregroundMark x1="13215" y1="16894" x2="16349" y2="12466"/>
                        <a14:foregroundMark x1="7947" y1="34946" x2="7130" y2="47411"/>
                        <a14:foregroundMark x1="8401" y1="58174" x2="11944" y2="69414"/>
                        <a14:foregroundMark x1="13034" y1="70640" x2="16167" y2="75136"/>
                        <a14:foregroundMark x1="7266" y1="50954" x2="8311" y2="59196"/>
                        <a14:foregroundMark x1="77611" y1="82357" x2="88647" y2="71185"/>
                        <a14:foregroundMark x1="89646" y1="71798" x2="88828" y2="95981"/>
                        <a14:foregroundMark x1="88056" y1="58311" x2="88965" y2="62534"/>
                        <a14:foregroundMark x1="85332" y1="64782" x2="87875" y2="64714"/>
                        <a14:backgroundMark x1="36694" y1="18052" x2="42961" y2="20300"/>
                        <a14:backgroundMark x1="65350" y1="19959" x2="70663" y2="22207"/>
                        <a14:backgroundMark x1="72525" y1="20436" x2="76794" y2="21049"/>
                        <a14:backgroundMark x1="82016" y1="25681" x2="81517" y2="32766"/>
                        <a14:backgroundMark x1="81517" y1="66621" x2="87557" y2="66962"/>
                        <a14:backgroundMark x1="86194" y1="62262" x2="87193" y2="62398"/>
                        <a14:backgroundMark x1="81880" y1="61785" x2="82607" y2="61785"/>
                        <a14:backgroundMark x1="85831" y1="59469" x2="86104" y2="59469"/>
                        <a14:backgroundMark x1="43733" y1="80926" x2="44005" y2="83992"/>
                        <a14:backgroundMark x1="83061" y1="84401" x2="83470" y2="91349"/>
                        <a14:backgroundMark x1="72480" y1="92371" x2="72797" y2="95095"/>
                        <a14:backgroundMark x1="64578" y1="98501" x2="65441" y2="98093"/>
                        <a14:backgroundMark x1="22707" y1="91894" x2="26930" y2="93052"/>
                        <a14:backgroundMark x1="13397" y1="77997" x2="14668" y2="76499"/>
                        <a14:backgroundMark x1="13896" y1="86172" x2="15259" y2="86308"/>
                        <a14:backgroundMark x1="28747" y1="93937" x2="31880" y2="92916"/>
                        <a14:backgroundMark x1="31880" y1="93188" x2="33969" y2="92371"/>
                        <a14:backgroundMark x1="44323" y1="98910" x2="46094" y2="98365"/>
                        <a14:backgroundMark x1="53224" y1="93529" x2="58038" y2="89986"/>
                        <a14:backgroundMark x1="65668" y1="81812" x2="67030" y2="81812"/>
                        <a14:backgroundMark x1="47548" y1="74864" x2="49046" y2="76226"/>
                        <a14:backgroundMark x1="50318" y1="75341" x2="50318" y2="76499"/>
                        <a14:backgroundMark x1="51589" y1="75000" x2="52271" y2="76090"/>
                        <a14:backgroundMark x1="52634" y1="69755" x2="52861" y2="71185"/>
                        <a14:backgroundMark x1="59582" y1="70300" x2="59491" y2="72071"/>
                        <a14:backgroundMark x1="63579" y1="72207" x2="66530" y2="72207"/>
                        <a14:backgroundMark x1="6449" y1="51839" x2="7902" y2="62262"/>
                        <a14:backgroundMark x1="90509" y1="58583" x2="92098" y2="64918"/>
                        <a14:backgroundMark x1="93143" y1="39646" x2="96458" y2="40054"/>
                        <a14:backgroundMark x1="97956" y1="54292" x2="98456" y2="52452"/>
                        <a14:backgroundMark x1="91599" y1="56403" x2="92643" y2="56676"/>
                        <a14:backgroundMark x1="58810" y1="24659" x2="62125" y2="24114"/>
                        <a14:backgroundMark x1="53815" y1="24387" x2="55177" y2="24387"/>
                        <a14:backgroundMark x1="69164" y1="23638" x2="73887" y2="22480"/>
                        <a14:backgroundMark x1="71117" y1="71935" x2="71526" y2="72207"/>
                        <a14:backgroundMark x1="71026" y1="72411" x2="70845" y2="71049"/>
                        <a14:backgroundMark x1="12443" y1="12057" x2="18302" y2="7357"/>
                      </a14:backgroundRemoval>
                    </a14:imgEffect>
                  </a14:imgLayer>
                </a14:imgProps>
              </a:ext>
              <a:ext uri="{28A0092B-C50C-407E-A947-70E740481C1C}">
                <a14:useLocalDpi xmlns:a14="http://schemas.microsoft.com/office/drawing/2010/main"/>
              </a:ext>
            </a:extLst>
          </a:blip>
          <a:stretch>
            <a:fillRect/>
          </a:stretch>
        </p:blipFill>
        <p:spPr>
          <a:xfrm>
            <a:off x="7112466" y="3501007"/>
            <a:ext cx="3704231" cy="2469487"/>
          </a:xfrm>
          <a:prstGeom prst="rect">
            <a:avLst/>
          </a:prstGeom>
          <a:ln>
            <a:noFill/>
          </a:ln>
          <a:effectLst>
            <a:outerShdw blurRad="190500" algn="tl" rotWithShape="0">
              <a:srgbClr val="002060">
                <a:alpha val="70000"/>
              </a:srgbClr>
            </a:outerShdw>
          </a:effectLst>
        </p:spPr>
      </p:pic>
      <p:pic>
        <p:nvPicPr>
          <p:cNvPr id="23" name="Grafik 13" descr="PICT0025.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9071" y="3744303"/>
            <a:ext cx="2992161" cy="2244120"/>
          </a:xfrm>
          <a:prstGeom prst="ellipse">
            <a:avLst/>
          </a:prstGeom>
          <a:noFill/>
          <a:ln w="9525">
            <a:noFill/>
            <a:miter lim="800000"/>
            <a:headEnd/>
            <a:tailEnd/>
          </a:ln>
          <a:effectLst>
            <a:softEdge rad="101600"/>
          </a:effectLst>
        </p:spPr>
      </p:pic>
      <p:pic>
        <p:nvPicPr>
          <p:cNvPr id="24" name="Grafik 23"/>
          <p:cNvPicPr>
            <a:picLocks noChangeAspect="1"/>
          </p:cNvPicPr>
          <p:nvPr/>
        </p:nvPicPr>
        <p:blipFill>
          <a:blip r:embed="rId6" cstate="screen">
            <a:extLst>
              <a:ext uri="{BEBA8EAE-BF5A-486C-A8C5-ECC9F3942E4B}">
                <a14:imgProps xmlns:a14="http://schemas.microsoft.com/office/drawing/2010/main">
                  <a14:imgLayer r:embed="rId7">
                    <a14:imgEffect>
                      <a14:backgroundRemoval t="5957" b="100000" l="3309" r="95037">
                        <a14:foregroundMark x1="6824" y1="24379" x2="15343" y2="24104"/>
                        <a14:foregroundMark x1="10587" y1="30061" x2="18941" y2="28020"/>
                        <a14:foregroundMark x1="10877" y1="32819" x2="10587" y2="30061"/>
                        <a14:foregroundMark x1="5666" y1="26751" x2="6824" y2="24104"/>
                        <a14:foregroundMark x1="20637" y1="45229" x2="26510" y2="39162"/>
                        <a14:foregroundMark x1="70926" y1="96194" x2="79529" y2="95698"/>
                        <a14:foregroundMark x1="78122" y1="94926" x2="75848" y2="76889"/>
                        <a14:foregroundMark x1="81348" y1="70436" x2="91274" y2="68064"/>
                        <a14:foregroundMark x1="92432" y1="72201" x2="90157" y2="65913"/>
                        <a14:foregroundMark x1="90447" y1="71980" x2="91274" y2="73469"/>
                        <a14:foregroundMark x1="93176" y1="73635" x2="91687" y2="73635"/>
                        <a14:foregroundMark x1="81638" y1="71594" x2="88751" y2="69939"/>
                        <a14:foregroundMark x1="21505" y1="27027" x2="78412" y2="72201"/>
                        <a14:foregroundMark x1="40984" y1="48869" x2="43259" y2="49255"/>
                        <a14:foregroundMark x1="51820" y1="57694" x2="53309" y2="56702"/>
                        <a14:foregroundMark x1="59843" y1="65416" x2="62490" y2="66409"/>
                        <a14:foregroundMark x1="59181" y1="64755" x2="59181" y2="60342"/>
                        <a14:foregroundMark x1="63730" y1="66409" x2="64309" y2="65251"/>
                        <a14:foregroundMark x1="70720" y1="72477" x2="71381" y2="68836"/>
                        <a14:foregroundMark x1="71009" y1="74242" x2="72084" y2="75621"/>
                        <a14:foregroundMark x1="23656" y1="34473" x2="24731" y2="34749"/>
                        <a14:foregroundMark x1="84739" y1="53172" x2="83127" y2="57970"/>
                        <a14:foregroundMark x1="80687" y1="58522" x2="81059" y2="56315"/>
                        <a14:foregroundMark x1="79735" y1="61169" x2="80604" y2="57639"/>
                        <a14:foregroundMark x1="41108" y1="61390" x2="45988" y2="56371"/>
                        <a14:foregroundMark x1="43466" y1="63762" x2="50372" y2="56481"/>
                        <a14:foregroundMark x1="22084" y1="47766" x2="30935" y2="39051"/>
                        <a14:foregroundMark x1="18693" y1="46994" x2="23077" y2="49862"/>
                        <a14:foregroundMark x1="37717" y1="62769" x2="43672" y2="67954"/>
                        <a14:foregroundMark x1="39785" y1="43685" x2="40157" y2="48152"/>
                        <a14:foregroundMark x1="43755" y1="49697" x2="44830" y2="48649"/>
                        <a14:foregroundMark x1="9843" y1="28792" x2="13275" y2="28020"/>
                        <a14:foregroundMark x1="9388" y1="28737" x2="12366" y2="27579"/>
                        <a14:foregroundMark x1="75393" y1="44953" x2="76882" y2="42857"/>
                        <a14:foregroundMark x1="77585" y1="44953" x2="76510" y2="43354"/>
                        <a14:foregroundMark x1="82217" y1="71870" x2="79859" y2="72035"/>
                        <a14:foregroundMark x1="14847" y1="12024" x2="11001" y2="9322"/>
                        <a14:foregroundMark x1="9926" y1="11362" x2="13648" y2="7998"/>
                        <a14:foregroundMark x1="17204" y1="11859" x2="18321" y2="10811"/>
                        <a14:foregroundMark x1="22663" y1="15168" x2="23573" y2="14562"/>
                        <a14:foregroundMark x1="36435" y1="24545" x2="37428" y2="22945"/>
                        <a14:foregroundMark x1="44334" y1="29233" x2="45533" y2="28737"/>
                        <a14:foregroundMark x1="23408" y1="15665" x2="23945" y2="15058"/>
                        <a14:foregroundMark x1="26137" y1="34970" x2="27337" y2="34087"/>
                        <a14:foregroundMark x1="33044" y1="21953" x2="33747" y2="21566"/>
                        <a14:foregroundMark x1="35773" y1="23552" x2="37428" y2="22835"/>
                        <a14:foregroundMark x1="41191" y1="27192" x2="41729" y2="26475"/>
                        <a14:foregroundMark x1="20637" y1="14175" x2="21175" y2="13458"/>
                        <a14:foregroundMark x1="17949" y1="12300" x2="20720" y2="14065"/>
                        <a14:foregroundMark x1="78453" y1="48869" x2="80893" y2="50359"/>
                        <a14:foregroundMark x1="74276" y1="94539" x2="72705" y2="77827"/>
                        <a14:foregroundMark x1="69396" y1="94981" x2="69562" y2="98014"/>
                        <a14:foregroundMark x1="70265" y1="98731" x2="80521" y2="98731"/>
                        <a14:backgroundMark x1="22911" y1="75234" x2="46609" y2="81191"/>
                        <a14:backgroundMark x1="9843" y1="27413" x2="12200" y2="26917"/>
                        <a14:backgroundMark x1="13813" y1="31936" x2="17328" y2="30667"/>
                        <a14:backgroundMark x1="78495" y1="56040" x2="81266" y2="52785"/>
                        <a14:backgroundMark x1="83044" y1="55929" x2="82465" y2="56922"/>
                        <a14:backgroundMark x1="80438" y1="61004" x2="80728" y2="59680"/>
                        <a14:backgroundMark x1="66336" y1="72587" x2="67535" y2="68505"/>
                        <a14:backgroundMark x1="54715" y1="64479" x2="56534" y2="58687"/>
                        <a14:backgroundMark x1="70141" y1="68450" x2="70720" y2="68119"/>
                        <a14:backgroundMark x1="26923" y1="58853" x2="36352" y2="43409"/>
                        <a14:backgroundMark x1="24814" y1="37231" x2="27750" y2="35301"/>
                        <a14:backgroundMark x1="44872" y1="64313" x2="50041" y2="58963"/>
                        <a14:backgroundMark x1="24855" y1="47325" x2="29156" y2="42747"/>
                        <a14:backgroundMark x1="80852" y1="73635" x2="88875" y2="71870"/>
                        <a14:backgroundMark x1="24483" y1="13789" x2="24690" y2="15885"/>
                        <a14:backgroundMark x1="18900" y1="12466" x2="20265" y2="13183"/>
                        <a14:backgroundMark x1="69727" y1="99173" x2="80521" y2="99669"/>
                      </a14:backgroundRemoval>
                    </a14:imgEffect>
                  </a14:imgLayer>
                </a14:imgProps>
              </a:ext>
              <a:ext uri="{28A0092B-C50C-407E-A947-70E740481C1C}">
                <a14:useLocalDpi xmlns:a14="http://schemas.microsoft.com/office/drawing/2010/main"/>
              </a:ext>
            </a:extLst>
          </a:blip>
          <a:stretch>
            <a:fillRect/>
          </a:stretch>
        </p:blipFill>
        <p:spPr>
          <a:xfrm>
            <a:off x="187871" y="421139"/>
            <a:ext cx="3895378" cy="2921534"/>
          </a:xfrm>
          <a:prstGeom prst="rect">
            <a:avLst/>
          </a:prstGeom>
          <a:ln>
            <a:noFill/>
          </a:ln>
          <a:effectLst>
            <a:outerShdw blurRad="190500" algn="tl" rotWithShape="0">
              <a:srgbClr val="002060">
                <a:alpha val="70000"/>
              </a:srgbClr>
            </a:outerShdw>
          </a:effectLst>
        </p:spPr>
      </p:pic>
      <p:sp>
        <p:nvSpPr>
          <p:cNvPr id="25" name="Untertitel 7"/>
          <p:cNvSpPr txBox="1">
            <a:spLocks/>
          </p:cNvSpPr>
          <p:nvPr/>
        </p:nvSpPr>
        <p:spPr>
          <a:xfrm>
            <a:off x="332897" y="2785349"/>
            <a:ext cx="1923433" cy="7323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rgbClr val="00206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206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206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b="1" dirty="0">
                <a:solidFill>
                  <a:srgbClr val="C00000"/>
                </a:solidFill>
              </a:rPr>
              <a:t>RFQ (e.g. CERN REX-ISOLDE)</a:t>
            </a:r>
          </a:p>
        </p:txBody>
      </p:sp>
      <p:sp>
        <p:nvSpPr>
          <p:cNvPr id="26" name="Untertitel 7"/>
          <p:cNvSpPr txBox="1">
            <a:spLocks/>
          </p:cNvSpPr>
          <p:nvPr/>
        </p:nvSpPr>
        <p:spPr>
          <a:xfrm>
            <a:off x="9941623" y="3175001"/>
            <a:ext cx="1008112" cy="47545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rgbClr val="00206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206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206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dirty="0">
                <a:solidFill>
                  <a:srgbClr val="C00000"/>
                </a:solidFill>
              </a:rPr>
              <a:t>DTL</a:t>
            </a:r>
          </a:p>
        </p:txBody>
      </p:sp>
      <p:pic>
        <p:nvPicPr>
          <p:cNvPr id="10" name="Grafik 9"/>
          <p:cNvPicPr>
            <a:picLocks noChangeAspect="1"/>
          </p:cNvPicPr>
          <p:nvPr/>
        </p:nvPicPr>
        <p:blipFill>
          <a:blip r:embed="rId8" cstate="screen">
            <a:extLst>
              <a:ext uri="{BEBA8EAE-BF5A-486C-A8C5-ECC9F3942E4B}">
                <a14:imgProps xmlns:a14="http://schemas.microsoft.com/office/drawing/2010/main">
                  <a14:imgLayer r:embed="rId9">
                    <a14:imgEffect>
                      <a14:backgroundRemoval t="0" b="100000" l="0" r="100000">
                        <a14:foregroundMark x1="27606" y1="74659" x2="78561" y2="95659"/>
                        <a14:foregroundMark x1="42952" y1="2274" x2="4919" y2="17652"/>
                        <a14:foregroundMark x1="7269" y1="88342" x2="15272" y2="94171"/>
                        <a14:backgroundMark x1="3304" y1="96238" x2="7930" y2="98305"/>
                        <a14:backgroundMark x1="4626" y1="94378" x2="294" y2="89872"/>
                        <a14:backgroundMark x1="5947" y1="11658" x2="294" y2="16536"/>
                        <a14:backgroundMark x1="2937" y1="16164" x2="954" y2="17487"/>
                      </a14:backgroundRemoval>
                    </a14:imgEffect>
                    <a14:imgEffect>
                      <a14:colorTemperature colorTemp="11200"/>
                    </a14:imgEffect>
                  </a14:imgLayer>
                </a14:imgProps>
              </a:ext>
              <a:ext uri="{28A0092B-C50C-407E-A947-70E740481C1C}">
                <a14:useLocalDpi xmlns:a14="http://schemas.microsoft.com/office/drawing/2010/main"/>
              </a:ext>
            </a:extLst>
          </a:blip>
          <a:stretch>
            <a:fillRect/>
          </a:stretch>
        </p:blipFill>
        <p:spPr>
          <a:xfrm>
            <a:off x="10795625" y="3705177"/>
            <a:ext cx="1297328" cy="2304056"/>
          </a:xfrm>
          <a:prstGeom prst="rect">
            <a:avLst/>
          </a:prstGeom>
          <a:effectLst>
            <a:softEdge rad="50800"/>
          </a:effectLst>
        </p:spPr>
      </p:pic>
      <p:pic>
        <p:nvPicPr>
          <p:cNvPr id="11" name="Grafik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213046" y="1206511"/>
            <a:ext cx="3087134" cy="2058089"/>
          </a:xfrm>
          <a:prstGeom prst="ellipse">
            <a:avLst/>
          </a:prstGeom>
          <a:ln>
            <a:noFill/>
          </a:ln>
          <a:effectLst>
            <a:softEdge rad="112500"/>
          </a:effectLst>
        </p:spPr>
      </p:pic>
      <p:sp>
        <p:nvSpPr>
          <p:cNvPr id="13" name="Untertitel 7"/>
          <p:cNvSpPr txBox="1">
            <a:spLocks/>
          </p:cNvSpPr>
          <p:nvPr/>
        </p:nvSpPr>
        <p:spPr>
          <a:xfrm>
            <a:off x="1128144" y="6003939"/>
            <a:ext cx="1512168" cy="47545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rgbClr val="00206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206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206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dirty="0" smtClean="0"/>
              <a:t>SARAF</a:t>
            </a:r>
            <a:endParaRPr lang="en-US" sz="2400" dirty="0"/>
          </a:p>
        </p:txBody>
      </p:sp>
      <p:sp>
        <p:nvSpPr>
          <p:cNvPr id="14" name="Untertitel 7"/>
          <p:cNvSpPr txBox="1">
            <a:spLocks/>
          </p:cNvSpPr>
          <p:nvPr/>
        </p:nvSpPr>
        <p:spPr>
          <a:xfrm>
            <a:off x="1810657" y="453307"/>
            <a:ext cx="1512168" cy="47545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rgbClr val="00206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206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206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dirty="0" err="1" smtClean="0"/>
              <a:t>MedRFQ</a:t>
            </a:r>
            <a:endParaRPr lang="en-US" sz="2400" dirty="0"/>
          </a:p>
        </p:txBody>
      </p:sp>
      <p:sp>
        <p:nvSpPr>
          <p:cNvPr id="17" name="Untertitel 7"/>
          <p:cNvSpPr txBox="1">
            <a:spLocks/>
          </p:cNvSpPr>
          <p:nvPr/>
        </p:nvSpPr>
        <p:spPr>
          <a:xfrm>
            <a:off x="9288020" y="5970495"/>
            <a:ext cx="1512168" cy="47545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rgbClr val="00206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206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206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dirty="0" smtClean="0"/>
              <a:t>CH p-Linac</a:t>
            </a:r>
            <a:endParaRPr lang="en-US" sz="2400" dirty="0"/>
          </a:p>
        </p:txBody>
      </p:sp>
      <p:sp>
        <p:nvSpPr>
          <p:cNvPr id="18" name="Untertitel 7"/>
          <p:cNvSpPr txBox="1">
            <a:spLocks/>
          </p:cNvSpPr>
          <p:nvPr/>
        </p:nvSpPr>
        <p:spPr>
          <a:xfrm>
            <a:off x="10416480" y="2165193"/>
            <a:ext cx="1512168" cy="47545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rgbClr val="00206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206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206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dirty="0" smtClean="0"/>
              <a:t>IH5 VECC</a:t>
            </a:r>
            <a:endParaRPr lang="en-US" sz="2400" dirty="0"/>
          </a:p>
        </p:txBody>
      </p:sp>
      <p:grpSp>
        <p:nvGrpSpPr>
          <p:cNvPr id="6" name="Gruppieren 5"/>
          <p:cNvGrpSpPr>
            <a:grpSpLocks noChangeAspect="1"/>
          </p:cNvGrpSpPr>
          <p:nvPr/>
        </p:nvGrpSpPr>
        <p:grpSpPr>
          <a:xfrm>
            <a:off x="3866743" y="1455819"/>
            <a:ext cx="3316248" cy="4900532"/>
            <a:chOff x="4428810" y="1229725"/>
            <a:chExt cx="1512168" cy="2234582"/>
          </a:xfrm>
        </p:grpSpPr>
        <p:grpSp>
          <p:nvGrpSpPr>
            <p:cNvPr id="5" name="Gruppieren 4"/>
            <p:cNvGrpSpPr>
              <a:grpSpLocks noChangeAspect="1"/>
            </p:cNvGrpSpPr>
            <p:nvPr/>
          </p:nvGrpSpPr>
          <p:grpSpPr>
            <a:xfrm>
              <a:off x="4488395" y="1229725"/>
              <a:ext cx="1359761" cy="2039642"/>
              <a:chOff x="4999561" y="1190080"/>
              <a:chExt cx="1534090" cy="2301135"/>
            </a:xfrm>
          </p:grpSpPr>
          <p:pic>
            <p:nvPicPr>
              <p:cNvPr id="3" name="Grafik 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6200000">
                <a:off x="4616038" y="1573603"/>
                <a:ext cx="2301135" cy="153409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 name="Grafik 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279600" y="2150062"/>
                <a:ext cx="782021" cy="521347"/>
              </a:xfrm>
              <a:prstGeom prst="ellipse">
                <a:avLst/>
              </a:prstGeom>
              <a:ln>
                <a:noFill/>
              </a:ln>
              <a:effectLst>
                <a:softEdge rad="114300"/>
              </a:effectLst>
            </p:spPr>
          </p:pic>
        </p:grpSp>
        <p:sp>
          <p:nvSpPr>
            <p:cNvPr id="22" name="Untertitel 7"/>
            <p:cNvSpPr txBox="1">
              <a:spLocks/>
            </p:cNvSpPr>
            <p:nvPr/>
          </p:nvSpPr>
          <p:spPr>
            <a:xfrm>
              <a:off x="4428810" y="2988852"/>
              <a:ext cx="1512168" cy="47545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rgbClr val="00206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206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206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dirty="0" smtClean="0">
                  <a:solidFill>
                    <a:schemeClr val="bg1"/>
                  </a:solidFill>
                </a:rPr>
                <a:t>Kicker Dubna</a:t>
              </a:r>
              <a:endParaRPr lang="en-US" sz="2400" dirty="0">
                <a:solidFill>
                  <a:schemeClr val="bg1"/>
                </a:solidFill>
              </a:endParaRPr>
            </a:p>
          </p:txBody>
        </p:sp>
      </p:grpSp>
      <p:sp>
        <p:nvSpPr>
          <p:cNvPr id="8" name="Datumsplatzhalter 7"/>
          <p:cNvSpPr>
            <a:spLocks noGrp="1"/>
          </p:cNvSpPr>
          <p:nvPr>
            <p:ph type="dt" sz="half" idx="10"/>
          </p:nvPr>
        </p:nvSpPr>
        <p:spPr/>
        <p:txBody>
          <a:bodyPr/>
          <a:lstStyle/>
          <a:p>
            <a:r>
              <a:rPr lang="en-US" smtClean="0"/>
              <a:t>16.04.2019</a:t>
            </a:r>
            <a:endParaRPr lang="de-DE" dirty="0"/>
          </a:p>
        </p:txBody>
      </p:sp>
      <p:sp>
        <p:nvSpPr>
          <p:cNvPr id="9" name="Fußzeilenplatzhalter 8"/>
          <p:cNvSpPr>
            <a:spLocks noGrp="1"/>
          </p:cNvSpPr>
          <p:nvPr>
            <p:ph type="ftr" sz="quarter" idx="11"/>
          </p:nvPr>
        </p:nvSpPr>
        <p:spPr/>
        <p:txBody>
          <a:bodyPr/>
          <a:lstStyle/>
          <a:p>
            <a:r>
              <a:rPr lang="en-US" b="1" smtClean="0"/>
              <a:t>High Intensity RFQ Meets Reality: Production and Technical Challenges</a:t>
            </a:r>
            <a:endParaRPr lang="de-DE" dirty="0"/>
          </a:p>
        </p:txBody>
      </p:sp>
    </p:spTree>
    <p:extLst>
      <p:ext uri="{BB962C8B-B14F-4D97-AF65-F5344CB8AC3E}">
        <p14:creationId xmlns:p14="http://schemas.microsoft.com/office/powerpoint/2010/main" val="15661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664681" y="311008"/>
            <a:ext cx="10972800" cy="693737"/>
          </a:xfrm>
        </p:spPr>
        <p:txBody>
          <a:bodyPr/>
          <a:lstStyle/>
          <a:p>
            <a:r>
              <a:rPr lang="en-GB" b="0" noProof="0" dirty="0" smtClean="0">
                <a:solidFill>
                  <a:srgbClr val="002060"/>
                </a:solidFill>
              </a:rPr>
              <a:t>High Intensity RFQs</a:t>
            </a:r>
            <a:endParaRPr lang="en-GB" b="0" noProof="0" dirty="0">
              <a:solidFill>
                <a:srgbClr val="002060"/>
              </a:solidFill>
            </a:endParaRPr>
          </a:p>
        </p:txBody>
      </p:sp>
      <p:pic>
        <p:nvPicPr>
          <p:cNvPr id="22" name="Grafik 13" descr="PIC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1344" y="836712"/>
            <a:ext cx="3600400" cy="2700300"/>
          </a:xfrm>
          <a:prstGeom prst="ellipse">
            <a:avLst/>
          </a:prstGeom>
          <a:noFill/>
          <a:ln w="9525">
            <a:noFill/>
            <a:miter lim="800000"/>
            <a:headEnd/>
            <a:tailEnd/>
          </a:ln>
          <a:effectLst>
            <a:softEdge rad="101600"/>
          </a:effectLst>
        </p:spPr>
      </p:pic>
      <p:pic>
        <p:nvPicPr>
          <p:cNvPr id="6" name="Grafik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84232" y="908720"/>
            <a:ext cx="3870634" cy="2772866"/>
          </a:xfrm>
          <a:prstGeom prst="ellipse">
            <a:avLst/>
          </a:prstGeom>
          <a:ln>
            <a:noFill/>
          </a:ln>
          <a:effectLst>
            <a:softEdge rad="112500"/>
          </a:effectLst>
        </p:spPr>
      </p:pic>
      <p:pic>
        <p:nvPicPr>
          <p:cNvPr id="23" name="Grafik 22"/>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a:ext>
            </a:extLst>
          </a:blip>
          <a:srcRect l="32805" b="18144"/>
          <a:stretch/>
        </p:blipFill>
        <p:spPr>
          <a:xfrm>
            <a:off x="3740886" y="2420888"/>
            <a:ext cx="4677165" cy="3204914"/>
          </a:xfrm>
          <a:prstGeom prst="ellipse">
            <a:avLst/>
          </a:prstGeom>
          <a:ln>
            <a:noFill/>
          </a:ln>
          <a:effectLst>
            <a:softEdge rad="112500"/>
          </a:effectLst>
        </p:spPr>
      </p:pic>
      <p:sp>
        <p:nvSpPr>
          <p:cNvPr id="24" name="Untertitel 7"/>
          <p:cNvSpPr txBox="1">
            <a:spLocks/>
          </p:cNvSpPr>
          <p:nvPr/>
        </p:nvSpPr>
        <p:spPr>
          <a:xfrm>
            <a:off x="695400" y="3715847"/>
            <a:ext cx="2304256" cy="47545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rgbClr val="00206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206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206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dirty="0" smtClean="0"/>
              <a:t>2005 - SARAF 50kW/m</a:t>
            </a:r>
            <a:endParaRPr lang="en-US" sz="1600" dirty="0"/>
          </a:p>
        </p:txBody>
      </p:sp>
      <p:sp>
        <p:nvSpPr>
          <p:cNvPr id="25" name="Untertitel 7"/>
          <p:cNvSpPr txBox="1">
            <a:spLocks/>
          </p:cNvSpPr>
          <p:nvPr/>
        </p:nvSpPr>
        <p:spPr>
          <a:xfrm>
            <a:off x="8998067" y="3719734"/>
            <a:ext cx="2481335" cy="32366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rgbClr val="00206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206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206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dirty="0" smtClean="0"/>
              <a:t>2010 FRANZ 38 kW/m</a:t>
            </a:r>
            <a:endParaRPr lang="en-US" sz="1600" dirty="0"/>
          </a:p>
        </p:txBody>
      </p:sp>
      <p:sp>
        <p:nvSpPr>
          <p:cNvPr id="26" name="Untertitel 7"/>
          <p:cNvSpPr txBox="1">
            <a:spLocks/>
          </p:cNvSpPr>
          <p:nvPr/>
        </p:nvSpPr>
        <p:spPr>
          <a:xfrm>
            <a:off x="4223792" y="5805264"/>
            <a:ext cx="3744416" cy="34968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rgbClr val="00206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206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206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t>2015 MYRRHA design 25 </a:t>
            </a:r>
            <a:r>
              <a:rPr lang="en-US" sz="2000" dirty="0" smtClean="0"/>
              <a:t>kW/m</a:t>
            </a:r>
            <a:endParaRPr lang="en-US" sz="2000" dirty="0"/>
          </a:p>
        </p:txBody>
      </p:sp>
      <p:sp>
        <p:nvSpPr>
          <p:cNvPr id="5" name="Datumsplatzhalter 4"/>
          <p:cNvSpPr>
            <a:spLocks noGrp="1"/>
          </p:cNvSpPr>
          <p:nvPr>
            <p:ph type="dt" sz="half" idx="10"/>
          </p:nvPr>
        </p:nvSpPr>
        <p:spPr/>
        <p:txBody>
          <a:bodyPr/>
          <a:lstStyle/>
          <a:p>
            <a:r>
              <a:rPr lang="en-US" smtClean="0"/>
              <a:t>16.04.2019</a:t>
            </a:r>
            <a:endParaRPr lang="de-DE" dirty="0"/>
          </a:p>
        </p:txBody>
      </p:sp>
      <p:sp>
        <p:nvSpPr>
          <p:cNvPr id="7" name="Fußzeilenplatzhalter 6"/>
          <p:cNvSpPr>
            <a:spLocks noGrp="1"/>
          </p:cNvSpPr>
          <p:nvPr>
            <p:ph type="ftr" sz="quarter" idx="11"/>
          </p:nvPr>
        </p:nvSpPr>
        <p:spPr/>
        <p:txBody>
          <a:bodyPr/>
          <a:lstStyle/>
          <a:p>
            <a:r>
              <a:rPr lang="en-US" b="1" smtClean="0"/>
              <a:t>High Intensity RFQ Meets Reality: Production and Technical Challenges</a:t>
            </a:r>
            <a:endParaRPr lang="de-DE" dirty="0"/>
          </a:p>
        </p:txBody>
      </p:sp>
      <p:sp>
        <p:nvSpPr>
          <p:cNvPr id="8" name="Foliennummernplatzhalter 7"/>
          <p:cNvSpPr>
            <a:spLocks noGrp="1"/>
          </p:cNvSpPr>
          <p:nvPr>
            <p:ph type="sldNum" sz="quarter" idx="12"/>
          </p:nvPr>
        </p:nvSpPr>
        <p:spPr/>
        <p:txBody>
          <a:bodyPr/>
          <a:lstStyle/>
          <a:p>
            <a:r>
              <a:rPr lang="de-DE" b="1" smtClean="0">
                <a:solidFill>
                  <a:srgbClr val="002060"/>
                </a:solidFill>
              </a:rPr>
              <a:t>Alexander Bechtold          www.ntg.de</a:t>
            </a:r>
            <a:r>
              <a:rPr lang="de-DE" b="1" smtClean="0"/>
              <a:t>                                 </a:t>
            </a:r>
            <a:fld id="{C6B5F1D7-4352-4977-85C8-59F0D05AE3BF}" type="slidenum">
              <a:rPr lang="de-DE" smtClean="0"/>
              <a:pPr/>
              <a:t>8</a:t>
            </a:fld>
            <a:endParaRPr lang="de-DE" dirty="0"/>
          </a:p>
        </p:txBody>
      </p:sp>
    </p:spTree>
    <p:extLst>
      <p:ext uri="{BB962C8B-B14F-4D97-AF65-F5344CB8AC3E}">
        <p14:creationId xmlns:p14="http://schemas.microsoft.com/office/powerpoint/2010/main" val="3387141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p:cNvSpPr txBox="1">
            <a:spLocks/>
          </p:cNvSpPr>
          <p:nvPr/>
        </p:nvSpPr>
        <p:spPr bwMode="auto">
          <a:xfrm>
            <a:off x="595808" y="44625"/>
            <a:ext cx="10972800" cy="4834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3600" dirty="0" smtClean="0">
                <a:solidFill>
                  <a:srgbClr val="002060"/>
                </a:solidFill>
              </a:rPr>
              <a:t>Historical Development: </a:t>
            </a:r>
            <a:r>
              <a:rPr lang="en-GB" sz="3600" dirty="0" smtClean="0">
                <a:solidFill>
                  <a:srgbClr val="002060"/>
                </a:solidFill>
              </a:rPr>
              <a:t>starting point SARAF</a:t>
            </a:r>
            <a:endParaRPr lang="en-GB" sz="3600" dirty="0">
              <a:solidFill>
                <a:srgbClr val="002060"/>
              </a:solidFill>
            </a:endParaRPr>
          </a:p>
        </p:txBody>
      </p:sp>
      <p:grpSp>
        <p:nvGrpSpPr>
          <p:cNvPr id="11" name="Gruppieren 10"/>
          <p:cNvGrpSpPr/>
          <p:nvPr/>
        </p:nvGrpSpPr>
        <p:grpSpPr>
          <a:xfrm>
            <a:off x="3411495" y="935168"/>
            <a:ext cx="4977449" cy="5127101"/>
            <a:chOff x="3494815" y="1164434"/>
            <a:chExt cx="4977449" cy="5127101"/>
          </a:xfrm>
        </p:grpSpPr>
        <p:sp>
          <p:nvSpPr>
            <p:cNvPr id="15" name="Textfeld 58"/>
            <p:cNvSpPr txBox="1">
              <a:spLocks noChangeArrowheads="1"/>
            </p:cNvSpPr>
            <p:nvPr/>
          </p:nvSpPr>
          <p:spPr bwMode="auto">
            <a:xfrm>
              <a:off x="4065696" y="3680663"/>
              <a:ext cx="288032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r>
                <a:rPr lang="en-US" sz="1400" dirty="0" smtClean="0">
                  <a:latin typeface="Arial" charset="0"/>
                  <a:cs typeface="Arial" charset="0"/>
                </a:rPr>
                <a:t>Plungers: Induced </a:t>
              </a:r>
              <a:r>
                <a:rPr lang="en-US" sz="1400" dirty="0">
                  <a:latin typeface="Arial" charset="0"/>
                  <a:cs typeface="Arial" charset="0"/>
                </a:rPr>
                <a:t>eddy currents lead to power losses on the surface in the order of 20 W/cm</a:t>
              </a:r>
              <a:r>
                <a:rPr lang="en-US" sz="1400" baseline="30000" dirty="0">
                  <a:latin typeface="Arial" charset="0"/>
                  <a:cs typeface="Arial" charset="0"/>
                </a:rPr>
                <a:t>2</a:t>
              </a:r>
              <a:r>
                <a:rPr lang="en-US" sz="1400" dirty="0">
                  <a:latin typeface="Arial" charset="0"/>
                  <a:cs typeface="Arial" charset="0"/>
                </a:rPr>
                <a:t>. </a:t>
              </a:r>
            </a:p>
          </p:txBody>
        </p:sp>
        <p:sp>
          <p:nvSpPr>
            <p:cNvPr id="16" name="Textfeld 59"/>
            <p:cNvSpPr txBox="1">
              <a:spLocks noChangeArrowheads="1"/>
            </p:cNvSpPr>
            <p:nvPr/>
          </p:nvSpPr>
          <p:spPr bwMode="auto">
            <a:xfrm>
              <a:off x="4065696" y="5552871"/>
              <a:ext cx="288032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r>
                <a:rPr lang="en-US" sz="1400" dirty="0">
                  <a:latin typeface="Arial" charset="0"/>
                  <a:cs typeface="Arial" charset="0"/>
                </a:rPr>
                <a:t>RF penetration can cause </a:t>
              </a:r>
              <a:r>
                <a:rPr lang="en-US" sz="1400" b="1" dirty="0">
                  <a:latin typeface="Arial" charset="0"/>
                  <a:cs typeface="Arial" charset="0"/>
                </a:rPr>
                <a:t>problems in some hidden areas </a:t>
              </a:r>
              <a:r>
                <a:rPr lang="en-US" sz="1400" dirty="0">
                  <a:latin typeface="Arial" charset="0"/>
                  <a:cs typeface="Arial" charset="0"/>
                </a:rPr>
                <a:t>of the </a:t>
              </a:r>
              <a:r>
                <a:rPr lang="en-US" sz="1400" dirty="0" smtClean="0">
                  <a:latin typeface="Arial" charset="0"/>
                  <a:cs typeface="Arial" charset="0"/>
                </a:rPr>
                <a:t>structure.</a:t>
              </a:r>
              <a:endParaRPr lang="en-US" sz="1400" dirty="0">
                <a:latin typeface="Arial" charset="0"/>
                <a:cs typeface="Arial" charset="0"/>
              </a:endParaRPr>
            </a:p>
          </p:txBody>
        </p:sp>
        <p:grpSp>
          <p:nvGrpSpPr>
            <p:cNvPr id="24" name="Gruppieren 23"/>
            <p:cNvGrpSpPr>
              <a:grpSpLocks noChangeAspect="1"/>
            </p:cNvGrpSpPr>
            <p:nvPr/>
          </p:nvGrpSpPr>
          <p:grpSpPr>
            <a:xfrm>
              <a:off x="3494815" y="1844313"/>
              <a:ext cx="2938016" cy="1074245"/>
              <a:chOff x="378272" y="2870884"/>
              <a:chExt cx="5909122" cy="2160588"/>
            </a:xfrm>
          </p:grpSpPr>
          <p:pic>
            <p:nvPicPr>
              <p:cNvPr id="25" name="Picture 2" descr="C:\Users\default.X300-JHaeuser\Documents\Projekte\030366_RFQ-ACCEL\EXP\P1010646.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78272" y="2870884"/>
                <a:ext cx="1985725" cy="2160588"/>
              </a:xfrm>
              <a:prstGeom prst="rect">
                <a:avLst/>
              </a:prstGeom>
              <a:noFill/>
              <a:ln w="9525">
                <a:noFill/>
                <a:miter lim="800000"/>
                <a:headEnd/>
                <a:tailEnd/>
              </a:ln>
            </p:spPr>
          </p:pic>
          <p:pic>
            <p:nvPicPr>
              <p:cNvPr id="26" name="Picture 3" descr="C:\Users\default.X300-JHaeuser\Documents\Projekte\030366_RFQ-ACCEL\EXP\10072009066.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75446" y="2870884"/>
                <a:ext cx="1619250" cy="2160588"/>
              </a:xfrm>
              <a:prstGeom prst="rect">
                <a:avLst/>
              </a:prstGeom>
              <a:noFill/>
              <a:ln w="9525">
                <a:noFill/>
                <a:miter lim="800000"/>
                <a:headEnd/>
                <a:tailEnd/>
              </a:ln>
            </p:spPr>
          </p:pic>
          <p:pic>
            <p:nvPicPr>
              <p:cNvPr id="27" name="Picture 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410968" y="2870884"/>
                <a:ext cx="1876426" cy="2160588"/>
              </a:xfrm>
              <a:prstGeom prst="rect">
                <a:avLst/>
              </a:prstGeom>
              <a:noFill/>
              <a:ln w="9525">
                <a:noFill/>
                <a:miter lim="800000"/>
                <a:headEnd/>
                <a:tailEnd/>
              </a:ln>
            </p:spPr>
          </p:pic>
        </p:grpSp>
        <p:grpSp>
          <p:nvGrpSpPr>
            <p:cNvPr id="28" name="Gruppieren 13"/>
            <p:cNvGrpSpPr>
              <a:grpSpLocks noChangeAspect="1"/>
            </p:cNvGrpSpPr>
            <p:nvPr/>
          </p:nvGrpSpPr>
          <p:grpSpPr bwMode="auto">
            <a:xfrm>
              <a:off x="6335432" y="1164434"/>
              <a:ext cx="1267807" cy="1918611"/>
              <a:chOff x="-752604" y="17909216"/>
              <a:chExt cx="7705739" cy="11660546"/>
            </a:xfrm>
          </p:grpSpPr>
          <p:grpSp>
            <p:nvGrpSpPr>
              <p:cNvPr id="29" name="Gruppieren 4"/>
              <p:cNvGrpSpPr>
                <a:grpSpLocks/>
              </p:cNvGrpSpPr>
              <p:nvPr/>
            </p:nvGrpSpPr>
            <p:grpSpPr bwMode="auto">
              <a:xfrm rot="-381150">
                <a:off x="1415850" y="19053877"/>
                <a:ext cx="4944235" cy="10515885"/>
                <a:chOff x="1057274" y="19307126"/>
                <a:chExt cx="4189837" cy="8796882"/>
              </a:xfrm>
            </p:grpSpPr>
            <p:pic>
              <p:nvPicPr>
                <p:cNvPr id="31" name="Picture 18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57274" y="19307126"/>
                  <a:ext cx="4189837" cy="8796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Grafik 71"/>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87458" y="19523588"/>
                  <a:ext cx="3529470" cy="263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rafik 72"/>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387458" y="22297714"/>
                  <a:ext cx="3484220" cy="2631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rafik 65"/>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387458" y="25074563"/>
                  <a:ext cx="3529470" cy="263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 name="Textfeld 11"/>
              <p:cNvSpPr txBox="1">
                <a:spLocks noChangeArrowheads="1"/>
              </p:cNvSpPr>
              <p:nvPr/>
            </p:nvSpPr>
            <p:spPr bwMode="auto">
              <a:xfrm rot="21244404">
                <a:off x="-752604" y="17909216"/>
                <a:ext cx="7705739" cy="1309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de-DE" sz="800" b="1" dirty="0">
                    <a:solidFill>
                      <a:srgbClr val="C00000"/>
                    </a:solidFill>
                    <a:latin typeface="Arial" charset="0"/>
                    <a:cs typeface="Arial" charset="0"/>
                  </a:rPr>
                  <a:t>75 A/cm @ 176 MHz</a:t>
                </a:r>
              </a:p>
            </p:txBody>
          </p:sp>
        </p:grpSp>
        <p:sp>
          <p:nvSpPr>
            <p:cNvPr id="38" name="Textfeld 37"/>
            <p:cNvSpPr txBox="1"/>
            <p:nvPr/>
          </p:nvSpPr>
          <p:spPr>
            <a:xfrm>
              <a:off x="3921412" y="1539007"/>
              <a:ext cx="2120593" cy="246221"/>
            </a:xfrm>
            <a:prstGeom prst="rect">
              <a:avLst/>
            </a:prstGeom>
            <a:noFill/>
          </p:spPr>
          <p:txBody>
            <a:bodyPr wrap="square" rtlCol="0">
              <a:spAutoFit/>
            </a:bodyPr>
            <a:lstStyle/>
            <a:p>
              <a:pPr algn="ctr"/>
              <a:r>
                <a:rPr lang="de-DE" sz="1000" dirty="0" smtClean="0"/>
                <a:t>Experimental Investigation</a:t>
              </a:r>
              <a:endParaRPr lang="en-US" sz="1000" dirty="0"/>
            </a:p>
          </p:txBody>
        </p:sp>
        <p:sp>
          <p:nvSpPr>
            <p:cNvPr id="39" name="Textfeld 38"/>
            <p:cNvSpPr txBox="1"/>
            <p:nvPr/>
          </p:nvSpPr>
          <p:spPr>
            <a:xfrm>
              <a:off x="7652809" y="1672059"/>
              <a:ext cx="819455" cy="707886"/>
            </a:xfrm>
            <a:prstGeom prst="rect">
              <a:avLst/>
            </a:prstGeom>
            <a:noFill/>
          </p:spPr>
          <p:txBody>
            <a:bodyPr wrap="none" rtlCol="0">
              <a:spAutoFit/>
            </a:bodyPr>
            <a:lstStyle/>
            <a:p>
              <a:r>
                <a:rPr lang="en-US" sz="4000" b="1" dirty="0" smtClean="0">
                  <a:sym typeface="Symbol"/>
                </a:rPr>
                <a:t></a:t>
              </a:r>
              <a:endParaRPr lang="en-US" sz="4000" b="1" dirty="0"/>
            </a:p>
          </p:txBody>
        </p:sp>
        <p:sp>
          <p:nvSpPr>
            <p:cNvPr id="40" name="Textfeld 39"/>
            <p:cNvSpPr txBox="1"/>
            <p:nvPr/>
          </p:nvSpPr>
          <p:spPr>
            <a:xfrm>
              <a:off x="7652809" y="3566914"/>
              <a:ext cx="819455" cy="707886"/>
            </a:xfrm>
            <a:prstGeom prst="rect">
              <a:avLst/>
            </a:prstGeom>
            <a:noFill/>
          </p:spPr>
          <p:txBody>
            <a:bodyPr wrap="none" rtlCol="0">
              <a:spAutoFit/>
            </a:bodyPr>
            <a:lstStyle/>
            <a:p>
              <a:r>
                <a:rPr lang="en-US" sz="4000" b="1" dirty="0" smtClean="0">
                  <a:sym typeface="Symbol"/>
                </a:rPr>
                <a:t></a:t>
              </a:r>
              <a:endParaRPr lang="en-US" sz="4000" b="1" dirty="0"/>
            </a:p>
          </p:txBody>
        </p:sp>
        <p:sp>
          <p:nvSpPr>
            <p:cNvPr id="41" name="Textfeld 40"/>
            <p:cNvSpPr txBox="1"/>
            <p:nvPr/>
          </p:nvSpPr>
          <p:spPr>
            <a:xfrm>
              <a:off x="7652809" y="5457418"/>
              <a:ext cx="819455" cy="707886"/>
            </a:xfrm>
            <a:prstGeom prst="rect">
              <a:avLst/>
            </a:prstGeom>
            <a:noFill/>
          </p:spPr>
          <p:txBody>
            <a:bodyPr wrap="none" rtlCol="0">
              <a:spAutoFit/>
            </a:bodyPr>
            <a:lstStyle/>
            <a:p>
              <a:r>
                <a:rPr lang="en-US" sz="4000" b="1" dirty="0" smtClean="0">
                  <a:sym typeface="Symbol"/>
                </a:rPr>
                <a:t></a:t>
              </a:r>
              <a:endParaRPr lang="en-US" sz="4000" b="1" dirty="0"/>
            </a:p>
          </p:txBody>
        </p:sp>
      </p:grpSp>
      <p:grpSp>
        <p:nvGrpSpPr>
          <p:cNvPr id="8" name="Gruppieren 7"/>
          <p:cNvGrpSpPr>
            <a:grpSpLocks noChangeAspect="1"/>
          </p:cNvGrpSpPr>
          <p:nvPr/>
        </p:nvGrpSpPr>
        <p:grpSpPr>
          <a:xfrm>
            <a:off x="531174" y="548680"/>
            <a:ext cx="2664297" cy="5832648"/>
            <a:chOff x="479375" y="908720"/>
            <a:chExt cx="2664297" cy="5832648"/>
          </a:xfrm>
        </p:grpSpPr>
        <p:pic>
          <p:nvPicPr>
            <p:cNvPr id="12" name="Grafik 29" descr="fig13.JP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67407" y="1688484"/>
              <a:ext cx="2130231" cy="159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IMG_6180"/>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67407" y="3422730"/>
              <a:ext cx="2120595" cy="159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default.X300-JHaeuser\Documents\Projekte\030366_RFQ-ACCEL\Bilder\200907 Bilder vom Enddeckel\IMG_6494 High energy flange.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77042" y="5157192"/>
              <a:ext cx="2113787"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feld 16"/>
            <p:cNvSpPr txBox="1"/>
            <p:nvPr/>
          </p:nvSpPr>
          <p:spPr>
            <a:xfrm>
              <a:off x="777045" y="1228690"/>
              <a:ext cx="2120593" cy="400110"/>
            </a:xfrm>
            <a:prstGeom prst="rect">
              <a:avLst/>
            </a:prstGeom>
            <a:noFill/>
          </p:spPr>
          <p:txBody>
            <a:bodyPr wrap="square" rtlCol="0">
              <a:spAutoFit/>
            </a:bodyPr>
            <a:lstStyle/>
            <a:p>
              <a:pPr algn="ctr"/>
              <a:r>
                <a:rPr lang="de-DE" sz="1000" dirty="0" smtClean="0"/>
                <a:t>Problem at </a:t>
              </a:r>
              <a:r>
                <a:rPr lang="en-US" sz="1000" dirty="0"/>
                <a:t>100 A/cm </a:t>
              </a:r>
              <a:r>
                <a:rPr lang="en-US" sz="1000" dirty="0" smtClean="0"/>
                <a:t>with copper plated INCONEL contacts</a:t>
              </a:r>
              <a:endParaRPr lang="en-US" sz="1000" dirty="0"/>
            </a:p>
          </p:txBody>
        </p:sp>
        <p:pic>
          <p:nvPicPr>
            <p:cNvPr id="23" name="Grafik 22"/>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411321" y="1700808"/>
              <a:ext cx="1486317" cy="685234"/>
            </a:xfrm>
            <a:prstGeom prst="rect">
              <a:avLst/>
            </a:prstGeom>
          </p:spPr>
        </p:pic>
        <p:sp>
          <p:nvSpPr>
            <p:cNvPr id="47" name="Textfeld 46"/>
            <p:cNvSpPr txBox="1"/>
            <p:nvPr/>
          </p:nvSpPr>
          <p:spPr>
            <a:xfrm>
              <a:off x="479375" y="908720"/>
              <a:ext cx="2664297" cy="369332"/>
            </a:xfrm>
            <a:prstGeom prst="rect">
              <a:avLst/>
            </a:prstGeom>
            <a:noFill/>
          </p:spPr>
          <p:txBody>
            <a:bodyPr wrap="square" rtlCol="0">
              <a:spAutoFit/>
            </a:bodyPr>
            <a:lstStyle/>
            <a:p>
              <a:pPr algn="ctr"/>
              <a:r>
                <a:rPr lang="de-DE" b="1" dirty="0" smtClean="0"/>
                <a:t>50 kW/m in 2009</a:t>
              </a:r>
              <a:endParaRPr lang="en-US" b="1" dirty="0"/>
            </a:p>
          </p:txBody>
        </p:sp>
      </p:grpSp>
      <p:sp>
        <p:nvSpPr>
          <p:cNvPr id="5" name="Datumsplatzhalter 4"/>
          <p:cNvSpPr>
            <a:spLocks noGrp="1"/>
          </p:cNvSpPr>
          <p:nvPr>
            <p:ph type="dt" sz="half" idx="10"/>
          </p:nvPr>
        </p:nvSpPr>
        <p:spPr/>
        <p:txBody>
          <a:bodyPr/>
          <a:lstStyle/>
          <a:p>
            <a:r>
              <a:rPr lang="en-US" smtClean="0"/>
              <a:t>16.04.2019</a:t>
            </a:r>
            <a:endParaRPr lang="de-DE" dirty="0"/>
          </a:p>
        </p:txBody>
      </p:sp>
      <p:sp>
        <p:nvSpPr>
          <p:cNvPr id="6" name="Fußzeilenplatzhalter 5"/>
          <p:cNvSpPr>
            <a:spLocks noGrp="1"/>
          </p:cNvSpPr>
          <p:nvPr>
            <p:ph type="ftr" sz="quarter" idx="11"/>
          </p:nvPr>
        </p:nvSpPr>
        <p:spPr/>
        <p:txBody>
          <a:bodyPr/>
          <a:lstStyle/>
          <a:p>
            <a:r>
              <a:rPr lang="en-US" b="1" smtClean="0"/>
              <a:t>High Intensity RFQ Meets Reality: Production and Technical Challenges</a:t>
            </a:r>
            <a:endParaRPr lang="de-DE" dirty="0"/>
          </a:p>
        </p:txBody>
      </p:sp>
      <p:sp>
        <p:nvSpPr>
          <p:cNvPr id="7" name="Foliennummernplatzhalter 6"/>
          <p:cNvSpPr>
            <a:spLocks noGrp="1"/>
          </p:cNvSpPr>
          <p:nvPr>
            <p:ph type="sldNum" sz="quarter" idx="12"/>
          </p:nvPr>
        </p:nvSpPr>
        <p:spPr/>
        <p:txBody>
          <a:bodyPr/>
          <a:lstStyle/>
          <a:p>
            <a:r>
              <a:rPr lang="de-DE" b="1" dirty="0" smtClean="0">
                <a:solidFill>
                  <a:srgbClr val="002060"/>
                </a:solidFill>
              </a:rPr>
              <a:t>Alexander Bechtold          www.ntg.de</a:t>
            </a:r>
            <a:r>
              <a:rPr lang="de-DE" b="1" dirty="0" smtClean="0"/>
              <a:t>                                 </a:t>
            </a:r>
            <a:fld id="{C6B5F1D7-4352-4977-85C8-59F0D05AE3BF}" type="slidenum">
              <a:rPr lang="de-DE" smtClean="0"/>
              <a:pPr/>
              <a:t>9</a:t>
            </a:fld>
            <a:endParaRPr lang="de-DE" dirty="0"/>
          </a:p>
        </p:txBody>
      </p:sp>
      <p:grpSp>
        <p:nvGrpSpPr>
          <p:cNvPr id="18" name="Gruppieren 17"/>
          <p:cNvGrpSpPr/>
          <p:nvPr/>
        </p:nvGrpSpPr>
        <p:grpSpPr>
          <a:xfrm>
            <a:off x="9025627" y="618531"/>
            <a:ext cx="2182941" cy="5714305"/>
            <a:chOff x="9120336" y="836712"/>
            <a:chExt cx="2232248" cy="5904657"/>
          </a:xfrm>
        </p:grpSpPr>
        <p:sp>
          <p:nvSpPr>
            <p:cNvPr id="10" name="Rechteck 9"/>
            <p:cNvSpPr/>
            <p:nvPr/>
          </p:nvSpPr>
          <p:spPr>
            <a:xfrm>
              <a:off x="9120336" y="836712"/>
              <a:ext cx="2232248" cy="5904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feld 18"/>
            <p:cNvSpPr txBox="1"/>
            <p:nvPr/>
          </p:nvSpPr>
          <p:spPr>
            <a:xfrm>
              <a:off x="9120336" y="836712"/>
              <a:ext cx="2232248" cy="307777"/>
            </a:xfrm>
            <a:prstGeom prst="rect">
              <a:avLst/>
            </a:prstGeom>
            <a:noFill/>
          </p:spPr>
          <p:txBody>
            <a:bodyPr wrap="square" rtlCol="0">
              <a:spAutoFit/>
            </a:bodyPr>
            <a:lstStyle/>
            <a:p>
              <a:pPr algn="ctr"/>
              <a:r>
                <a:rPr lang="en-US" sz="1400" b="1" dirty="0" smtClean="0">
                  <a:solidFill>
                    <a:srgbClr val="0066FF"/>
                  </a:solidFill>
                </a:rPr>
                <a:t>Pure Silver Solution</a:t>
              </a:r>
              <a:endParaRPr lang="en-US" sz="1400" b="1" dirty="0">
                <a:solidFill>
                  <a:srgbClr val="0066FF"/>
                </a:solidFill>
              </a:endParaRPr>
            </a:p>
          </p:txBody>
        </p:sp>
        <p:pic>
          <p:nvPicPr>
            <p:cNvPr id="42" name="Picture 2"/>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rot="5400000">
              <a:off x="9496807" y="3013329"/>
              <a:ext cx="1594850" cy="1881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feld 42"/>
            <p:cNvSpPr txBox="1"/>
            <p:nvPr/>
          </p:nvSpPr>
          <p:spPr>
            <a:xfrm>
              <a:off x="9353484" y="2833192"/>
              <a:ext cx="1810168" cy="307777"/>
            </a:xfrm>
            <a:prstGeom prst="rect">
              <a:avLst/>
            </a:prstGeom>
            <a:noFill/>
          </p:spPr>
          <p:txBody>
            <a:bodyPr wrap="square" rtlCol="0">
              <a:spAutoFit/>
            </a:bodyPr>
            <a:lstStyle/>
            <a:p>
              <a:pPr algn="ctr"/>
              <a:r>
                <a:rPr lang="en-US" sz="1400" b="1" dirty="0" smtClean="0">
                  <a:solidFill>
                    <a:srgbClr val="0066FF"/>
                  </a:solidFill>
                </a:rPr>
                <a:t>Improved Cooling</a:t>
              </a:r>
              <a:endParaRPr lang="en-US" sz="1400" b="1" dirty="0">
                <a:solidFill>
                  <a:srgbClr val="0066FF"/>
                </a:solidFill>
              </a:endParaRPr>
            </a:p>
          </p:txBody>
        </p:sp>
        <p:pic>
          <p:nvPicPr>
            <p:cNvPr id="44" name="Picture 3"/>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9282153" y="5023659"/>
              <a:ext cx="886168" cy="1584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
            <p:cNvPicPr>
              <a:picLocks noChangeAspect="1" noChangeArrowheads="1"/>
            </p:cNvPicPr>
            <p:nvPr/>
          </p:nvPicPr>
          <p:blipFill>
            <a:blip r:embed="rId16" cstate="screen">
              <a:extLst>
                <a:ext uri="{BEBA8EAE-BF5A-486C-A8C5-ECC9F3942E4B}">
                  <a14:imgProps xmlns:a14="http://schemas.microsoft.com/office/drawing/2010/main">
                    <a14:imgLayer r:embed="rId17">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10587588" y="5007339"/>
              <a:ext cx="576064" cy="1595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Textfeld 45"/>
            <p:cNvSpPr txBox="1"/>
            <p:nvPr/>
          </p:nvSpPr>
          <p:spPr>
            <a:xfrm>
              <a:off x="9120336" y="4725145"/>
              <a:ext cx="2232248" cy="307777"/>
            </a:xfrm>
            <a:prstGeom prst="rect">
              <a:avLst/>
            </a:prstGeom>
            <a:noFill/>
          </p:spPr>
          <p:txBody>
            <a:bodyPr wrap="square" rtlCol="0">
              <a:spAutoFit/>
            </a:bodyPr>
            <a:lstStyle/>
            <a:p>
              <a:pPr algn="ctr"/>
              <a:r>
                <a:rPr lang="en-US" sz="1400" b="1" dirty="0" smtClean="0">
                  <a:solidFill>
                    <a:srgbClr val="0066FF"/>
                  </a:solidFill>
                </a:rPr>
                <a:t>Improved RF-Contacts</a:t>
              </a:r>
              <a:endParaRPr lang="en-US" sz="1400" b="1" dirty="0">
                <a:solidFill>
                  <a:srgbClr val="0066FF"/>
                </a:solidFill>
              </a:endParaRPr>
            </a:p>
          </p:txBody>
        </p:sp>
        <p:sp>
          <p:nvSpPr>
            <p:cNvPr id="37" name="Textfeld 36"/>
            <p:cNvSpPr txBox="1"/>
            <p:nvPr/>
          </p:nvSpPr>
          <p:spPr>
            <a:xfrm>
              <a:off x="9353483" y="2276659"/>
              <a:ext cx="1399834" cy="381635"/>
            </a:xfrm>
            <a:prstGeom prst="rect">
              <a:avLst/>
            </a:prstGeom>
            <a:noFill/>
            <a:ln>
              <a:noFill/>
            </a:ln>
          </p:spPr>
          <p:txBody>
            <a:bodyPr wrap="square" rtlCol="0">
              <a:spAutoFit/>
            </a:bodyPr>
            <a:lstStyle/>
            <a:p>
              <a:r>
                <a:rPr lang="de-DE" sz="900" b="1" dirty="0" smtClean="0">
                  <a:latin typeface="+mj-lt"/>
                </a:rPr>
                <a:t>High Power TP</a:t>
              </a:r>
            </a:p>
            <a:p>
              <a:r>
                <a:rPr lang="de-DE" sz="900" b="1" dirty="0" err="1" smtClean="0">
                  <a:latin typeface="+mj-lt"/>
                </a:rPr>
                <a:t>of</a:t>
              </a:r>
              <a:r>
                <a:rPr lang="de-DE" sz="900" b="1" dirty="0" smtClean="0">
                  <a:latin typeface="+mj-lt"/>
                </a:rPr>
                <a:t> NTG</a:t>
              </a:r>
              <a:endParaRPr lang="de-DE" sz="900" b="1" dirty="0">
                <a:latin typeface="+mj-lt"/>
              </a:endParaRPr>
            </a:p>
          </p:txBody>
        </p:sp>
      </p:grpSp>
      <p:pic>
        <p:nvPicPr>
          <p:cNvPr id="48" name="Picture 5"/>
          <p:cNvPicPr>
            <a:picLocks noChangeAspect="1" noChangeArrowheads="1"/>
          </p:cNvPicPr>
          <p:nvPr/>
        </p:nvPicPr>
        <p:blipFill>
          <a:blip r:embed="rId18"/>
          <a:srcRect/>
          <a:stretch>
            <a:fillRect/>
          </a:stretch>
        </p:blipFill>
        <p:spPr bwMode="auto">
          <a:xfrm>
            <a:off x="9164586" y="1080788"/>
            <a:ext cx="1905021" cy="1346067"/>
          </a:xfrm>
          <a:prstGeom prst="rect">
            <a:avLst/>
          </a:prstGeom>
          <a:noFill/>
          <a:ln w="9525">
            <a:noFill/>
            <a:miter lim="800000"/>
            <a:headEnd/>
            <a:tailEnd/>
          </a:ln>
        </p:spPr>
      </p:pic>
    </p:spTree>
    <p:extLst>
      <p:ext uri="{BB962C8B-B14F-4D97-AF65-F5344CB8AC3E}">
        <p14:creationId xmlns:p14="http://schemas.microsoft.com/office/powerpoint/2010/main" val="163832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1372</Words>
  <Application>Microsoft Office PowerPoint</Application>
  <PresentationFormat>Breitbild</PresentationFormat>
  <Paragraphs>275</Paragraphs>
  <Slides>30</Slides>
  <Notes>20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30</vt:i4>
      </vt:variant>
    </vt:vector>
  </HeadingPairs>
  <TitlesOfParts>
    <vt:vector size="36" baseType="lpstr">
      <vt:lpstr>Arial</vt:lpstr>
      <vt:lpstr>Bookman</vt:lpstr>
      <vt:lpstr>Calibri</vt:lpstr>
      <vt:lpstr>Gulim</vt:lpstr>
      <vt:lpstr>Symbol</vt:lpstr>
      <vt:lpstr>Larissa-Design</vt:lpstr>
      <vt:lpstr>Production and Technical Challenges</vt:lpstr>
      <vt:lpstr>where we are</vt:lpstr>
      <vt:lpstr>Looking inside</vt:lpstr>
      <vt:lpstr>Machines</vt:lpstr>
      <vt:lpstr>PowerPoint-Präsentation</vt:lpstr>
      <vt:lpstr>Branches</vt:lpstr>
      <vt:lpstr>Cavities</vt:lpstr>
      <vt:lpstr>High Intensity RFQs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Thank You!           a.bechtold@ntg.de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Recent High Power RFQ Development</dc:title>
  <dc:creator>Bechtold, Alexander</dc:creator>
  <cp:lastModifiedBy>Bechtold, Alexander</cp:lastModifiedBy>
  <cp:revision>425</cp:revision>
  <cp:lastPrinted>2015-01-07T15:45:48Z</cp:lastPrinted>
  <dcterms:created xsi:type="dcterms:W3CDTF">2009-04-29T15:07:57Z</dcterms:created>
  <dcterms:modified xsi:type="dcterms:W3CDTF">2019-04-16T05:03:53Z</dcterms:modified>
</cp:coreProperties>
</file>