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93" r:id="rId3"/>
    <p:sldId id="260" r:id="rId4"/>
    <p:sldId id="363" r:id="rId5"/>
    <p:sldId id="450" r:id="rId6"/>
    <p:sldId id="458" r:id="rId7"/>
    <p:sldId id="468" r:id="rId8"/>
    <p:sldId id="469" r:id="rId9"/>
    <p:sldId id="467" r:id="rId10"/>
    <p:sldId id="464" r:id="rId11"/>
    <p:sldId id="465" r:id="rId12"/>
    <p:sldId id="471" r:id="rId13"/>
    <p:sldId id="474" r:id="rId14"/>
    <p:sldId id="480" r:id="rId15"/>
    <p:sldId id="485" r:id="rId16"/>
    <p:sldId id="352" r:id="rId17"/>
    <p:sldId id="481" r:id="rId18"/>
    <p:sldId id="483" r:id="rId19"/>
    <p:sldId id="482" r:id="rId20"/>
    <p:sldId id="484" r:id="rId21"/>
    <p:sldId id="367" r:id="rId22"/>
    <p:sldId id="282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x" initials="MS" lastIdx="1" clrIdx="0">
    <p:extLst>
      <p:ext uri="{19B8F6BF-5375-455C-9EA6-DF929625EA0E}">
        <p15:presenceInfo xmlns:p15="http://schemas.microsoft.com/office/powerpoint/2012/main" userId="Max" providerId="None"/>
      </p:ext>
    </p:extLst>
  </p:cmAuthor>
  <p:cmAuthor id="2" name="Maximilian Schuett" initials="MS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Mittlere Formatvorlage 4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43"/>
  </p:normalViewPr>
  <p:slideViewPr>
    <p:cSldViewPr snapToGrid="0" snapToObjects="1">
      <p:cViewPr>
        <p:scale>
          <a:sx n="118" d="100"/>
          <a:sy n="118" d="100"/>
        </p:scale>
        <p:origin x="1464" y="392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4DF63D-E76D-1445-8857-2855A7E106A2}" type="datetimeFigureOut">
              <a:rPr lang="en-US" smtClean="0"/>
              <a:t>4/16/19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315887-6FF4-784D-828C-F928F3C39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753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7BF101-5570-1F4D-A3C4-3BB031E8EE41}" type="datetimeFigureOut">
              <a:rPr lang="en-US" smtClean="0"/>
              <a:t>4/16/19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8AC60-A4D7-6745-8615-77859672B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4083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Zunächst zur Motivation</a:t>
            </a:r>
          </a:p>
          <a:p>
            <a:pPr marL="171450" indent="-171450">
              <a:buFontTx/>
              <a:buChar char="-"/>
            </a:pPr>
            <a:r>
              <a:rPr lang="de-DE" dirty="0"/>
              <a:t>Antiprotonenprogramm im Rahmen der FAIR Ausbaus benötigt eine Mindestrate an AP von 7x^</a:t>
            </a:r>
          </a:p>
          <a:p>
            <a:pPr marL="171450" indent="-171450">
              <a:buFontTx/>
              <a:buChar char="-"/>
            </a:pPr>
            <a:r>
              <a:rPr lang="de-DE" dirty="0"/>
              <a:t>Im Umkehrschluss muss die Primärstrahl, </a:t>
            </a:r>
            <a:r>
              <a:rPr lang="de-DE" dirty="0" err="1"/>
              <a:t>dh</a:t>
            </a:r>
            <a:r>
              <a:rPr lang="de-DE" dirty="0"/>
              <a:t>. Die P-Kette-</a:t>
            </a:r>
            <a:r>
              <a:rPr lang="de-DE" dirty="0" err="1"/>
              <a:t>u.l</a:t>
            </a:r>
            <a:r>
              <a:rPr lang="de-DE" dirty="0"/>
              <a:t>. mit der durchgezogenem Orangenen Linie dargestellt ebenfalls einen Mindeststrom an Protonen liefern</a:t>
            </a:r>
          </a:p>
          <a:p>
            <a:pPr marL="171450" indent="-171450">
              <a:buFontTx/>
              <a:buChar char="-"/>
            </a:pPr>
            <a:r>
              <a:rPr lang="de-DE" dirty="0"/>
              <a:t>Vorhandener </a:t>
            </a:r>
            <a:r>
              <a:rPr lang="de-DE" dirty="0" err="1"/>
              <a:t>Unilac</a:t>
            </a:r>
            <a:r>
              <a:rPr lang="de-DE" dirty="0"/>
              <a:t> - hohes A/Q, z.B. U</a:t>
            </a:r>
          </a:p>
          <a:p>
            <a:pPr marL="171450" indent="-171450">
              <a:buFontTx/>
              <a:buChar char="-"/>
            </a:pPr>
            <a:r>
              <a:rPr lang="de-DE" dirty="0"/>
              <a:t>Deswegen ist ein dedizierter </a:t>
            </a:r>
            <a:r>
              <a:rPr lang="de-DE" dirty="0" err="1"/>
              <a:t>Protonenlinac</a:t>
            </a:r>
            <a:r>
              <a:rPr lang="de-DE" dirty="0"/>
              <a:t> in Planung der 70mA Protonen auf 68 </a:t>
            </a:r>
            <a:r>
              <a:rPr lang="de-DE" dirty="0" err="1"/>
              <a:t>MeV</a:t>
            </a:r>
            <a:r>
              <a:rPr lang="de-DE" dirty="0"/>
              <a:t> beschleunigt und anschließend ins SIS18 </a:t>
            </a:r>
            <a:r>
              <a:rPr lang="de-DE" dirty="0" err="1"/>
              <a:t>injinziert</a:t>
            </a:r>
            <a:r>
              <a:rPr lang="de-DE" dirty="0"/>
              <a:t>, das diese auf 4GeV </a:t>
            </a:r>
            <a:r>
              <a:rPr lang="de-DE" dirty="0" err="1"/>
              <a:t>beschl.</a:t>
            </a:r>
            <a:r>
              <a:rPr lang="de-DE" dirty="0"/>
              <a:t> und im Sis100 auf 29gev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8AC60-A4D7-6745-8615-77859672B4F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953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Zum Aufbau des </a:t>
            </a:r>
            <a:r>
              <a:rPr lang="de-DE" dirty="0" err="1"/>
              <a:t>PLinac</a:t>
            </a:r>
            <a:r>
              <a:rPr lang="de-DE" dirty="0"/>
              <a:t>: </a:t>
            </a:r>
          </a:p>
          <a:p>
            <a:r>
              <a:rPr lang="de-DE" dirty="0"/>
              <a:t>- Die Protonen werden in einer ECR Quelle erzeugt</a:t>
            </a:r>
          </a:p>
          <a:p>
            <a:r>
              <a:rPr lang="de-DE" dirty="0"/>
              <a:t>und bei 95 kV extrahiert. Nach einer Niederenergiestrahlführung werden die P von einem RFQ auf 3Mev beschleunigt und an die Crossbar Driftröhrenstrukturen übergeben. Bei einer </a:t>
            </a:r>
            <a:r>
              <a:rPr lang="de-DE" dirty="0" err="1"/>
              <a:t>gesamtlänge</a:t>
            </a:r>
            <a:r>
              <a:rPr lang="de-DE" dirty="0"/>
              <a:t> von ca. 27m ist der PL bei einer Endenergie von 68MeV der kürzeste </a:t>
            </a:r>
            <a:r>
              <a:rPr lang="de-DE" dirty="0" err="1"/>
              <a:t>Linac</a:t>
            </a:r>
            <a:r>
              <a:rPr lang="de-DE" dirty="0"/>
              <a:t> weltweit.</a:t>
            </a:r>
          </a:p>
          <a:p>
            <a:r>
              <a:rPr lang="de-DE" dirty="0"/>
              <a:t>Die wichtigsten Parameter sind hierbei der Strahlstrom von... und die Frequenz von...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8AC60-A4D7-6745-8615-77859672B4F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04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Erfolgreiche Messungen der </a:t>
            </a:r>
            <a:r>
              <a:rPr lang="de-DE" dirty="0" err="1"/>
              <a:t>unm</a:t>
            </a:r>
            <a:r>
              <a:rPr lang="de-DE" dirty="0"/>
              <a:t>. </a:t>
            </a:r>
            <a:r>
              <a:rPr lang="de-DE" dirty="0" err="1"/>
              <a:t>Prototpyen</a:t>
            </a:r>
            <a:r>
              <a:rPr lang="de-DE" dirty="0"/>
              <a:t> </a:t>
            </a:r>
          </a:p>
          <a:p>
            <a:r>
              <a:rPr lang="de-DE" dirty="0"/>
              <a:t>Anlass zur Entwicklung eines modulierten Leiter RFQ bei voller Länge.</a:t>
            </a:r>
          </a:p>
          <a:p>
            <a:r>
              <a:rPr lang="de-DE" dirty="0"/>
              <a:t>Die phys. und geom. Parameter sind identisch.</a:t>
            </a:r>
          </a:p>
          <a:p>
            <a:r>
              <a:rPr lang="de-DE" dirty="0"/>
              <a:t>Lediglich die Elektrodenlänge nun 3,33m statt 63 cm bei </a:t>
            </a:r>
            <a:r>
              <a:rPr lang="de-DE" dirty="0" err="1"/>
              <a:t>insgesammt</a:t>
            </a:r>
            <a:r>
              <a:rPr lang="de-DE" dirty="0"/>
              <a:t> 55 Zellen und dementsprechend 56 Trageringen.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8AC60-A4D7-6745-8615-77859672B4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09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9889C-99EE-AB48-9E5A-89BC81969DF4}" type="datetime1">
              <a:rPr lang="de-DE" smtClean="0"/>
              <a:t>16.04.19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HIC for FAIR Workshop 25.02.2014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B970-72B6-3144-82A9-5F9767D3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49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7D56B-E25F-F140-87DD-8C724B2F70C0}" type="datetime1">
              <a:rPr lang="de-DE" smtClean="0"/>
              <a:t>16.04.19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HIC for FAIR Workshop 25.02.2014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B970-72B6-3144-82A9-5F9767D3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597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02729-3F7E-5642-A5C7-8CABE1E44210}" type="datetime1">
              <a:rPr lang="de-DE" smtClean="0"/>
              <a:t>16.04.19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HIC for FAIR Workshop 25.02.2014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B970-72B6-3144-82A9-5F9767D3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73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7E4A-45C6-2A4C-A815-33D10FD610B5}" type="datetime1">
              <a:rPr lang="de-DE" smtClean="0"/>
              <a:t>16.04.19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HIC for FAIR Workshop 25.02.2014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B970-72B6-3144-82A9-5F9767D3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422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27D16-EED8-1E4E-9554-46711D76B3BF}" type="datetime1">
              <a:rPr lang="de-DE" smtClean="0"/>
              <a:t>16.04.19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HIC for FAIR Workshop 25.02.2014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B970-72B6-3144-82A9-5F9767D3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580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77FDB-9650-DA46-8F7E-5F9B756DCE01}" type="datetime1">
              <a:rPr lang="de-DE" smtClean="0"/>
              <a:t>16.04.19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HIC for FAIR Workshop 25.02.2014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B970-72B6-3144-82A9-5F9767D3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66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19205-D8A2-424C-BF26-A7E14FF2DC6E}" type="datetime1">
              <a:rPr lang="de-DE" smtClean="0"/>
              <a:t>16.04.19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HIC for FAIR Workshop 25.02.2014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B970-72B6-3144-82A9-5F9767D3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36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AB574-B647-244C-B794-EC76D2F8D193}" type="datetime1">
              <a:rPr lang="de-DE" smtClean="0"/>
              <a:t>16.04.19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HIC for FAIR Workshop 25.02.2014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B970-72B6-3144-82A9-5F9767D3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45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273D2-68DA-424E-8BD5-1A5CE04A063F}" type="datetime1">
              <a:rPr lang="de-DE" smtClean="0"/>
              <a:t>16.04.19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HIC for FAIR Workshop 25.02.2014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B970-72B6-3144-82A9-5F9767D3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4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7AB9-9B75-204B-A1CE-551A688AC4BC}" type="datetime1">
              <a:rPr lang="de-DE" smtClean="0"/>
              <a:t>16.04.19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HIC for FAIR Workshop 25.02.2014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B970-72B6-3144-82A9-5F9767D3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24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2272E-8858-1E4A-8BD8-76E4AAB169A1}" type="datetime1">
              <a:rPr lang="de-DE" smtClean="0"/>
              <a:t>16.04.19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HIC for FAIR Workshop 25.02.2014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B970-72B6-3144-82A9-5F9767D3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2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4E782-6305-894B-B001-08A89536B79D}" type="datetime1">
              <a:rPr lang="de-DE" smtClean="0"/>
              <a:t>16.04.19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HIC for FAIR Workshop 25.02.2014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4B970-72B6-3144-82A9-5F9767D32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86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2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t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tif"/><Relationship Id="rId7" Type="http://schemas.openxmlformats.org/officeDocument/2006/relationships/image" Target="../media/image24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3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3.tif"/><Relationship Id="rId7" Type="http://schemas.openxmlformats.org/officeDocument/2006/relationships/image" Target="../media/image27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6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1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2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tif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.tif"/><Relationship Id="rId7" Type="http://schemas.openxmlformats.org/officeDocument/2006/relationships/image" Target="../media/image3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.tif"/><Relationship Id="rId4" Type="http://schemas.openxmlformats.org/officeDocument/2006/relationships/image" Target="../media/image8.png"/><Relationship Id="rId9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.t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862" y="3327255"/>
            <a:ext cx="3178275" cy="262720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23" y="206544"/>
            <a:ext cx="2113434" cy="11515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08672"/>
            <a:ext cx="9144000" cy="1470025"/>
          </a:xfrm>
        </p:spPr>
        <p:txBody>
          <a:bodyPr>
            <a:normAutofit/>
          </a:bodyPr>
          <a:lstStyle/>
          <a:p>
            <a:r>
              <a:rPr lang="en-US" sz="4000" dirty="0"/>
              <a:t>The 325 MHz Ladder-RFQ</a:t>
            </a:r>
            <a:br>
              <a:rPr lang="en-US" sz="4000" dirty="0"/>
            </a:br>
            <a:r>
              <a:rPr lang="en-US" sz="4000" dirty="0"/>
              <a:t>for FAIR p-Linac</a:t>
            </a:r>
          </a:p>
        </p:txBody>
      </p:sp>
      <p:pic>
        <p:nvPicPr>
          <p:cNvPr id="6" name="Picture 8" descr="GS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533" y="360878"/>
            <a:ext cx="2476067" cy="781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hicforfai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233318"/>
            <a:ext cx="1985887" cy="1184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13616" y="6103023"/>
            <a:ext cx="4555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Maximilian Schütt –</a:t>
            </a:r>
            <a:r>
              <a:rPr lang="en-US" dirty="0"/>
              <a:t> RFQ’s meet Reality</a:t>
            </a:r>
          </a:p>
          <a:p>
            <a:pPr algn="ctr"/>
            <a:r>
              <a:rPr lang="en-US" dirty="0"/>
              <a:t>15.-16.04.2019</a:t>
            </a: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8223325"/>
              </p:ext>
            </p:extLst>
          </p:nvPr>
        </p:nvGraphicFramePr>
        <p:xfrm>
          <a:off x="486082" y="470396"/>
          <a:ext cx="1177795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14" name="Acrobat Document" r:id="rId7" imgW="7915202" imgH="4838564" progId="AcroExch.Document.11">
                  <p:embed/>
                </p:oleObj>
              </mc:Choice>
              <mc:Fallback>
                <p:oleObj name="Acrobat Document" r:id="rId7" imgW="7915202" imgH="483856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6082" y="470396"/>
                        <a:ext cx="1177795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9942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B970-72B6-3144-82A9-5F9767D3263E}" type="slidenum">
              <a:rPr lang="en-US" smtClean="0"/>
              <a:t>10</a:t>
            </a:fld>
            <a:endParaRPr lang="en-US"/>
          </a:p>
        </p:txBody>
      </p:sp>
      <p:sp>
        <p:nvSpPr>
          <p:cNvPr id="3" name="Rectangle 37"/>
          <p:cNvSpPr>
            <a:spLocks noChangeArrowheads="1"/>
          </p:cNvSpPr>
          <p:nvPr/>
        </p:nvSpPr>
        <p:spPr bwMode="auto">
          <a:xfrm rot="5400000"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Textfeld 8"/>
          <p:cNvSpPr txBox="1"/>
          <p:nvPr/>
        </p:nvSpPr>
        <p:spPr>
          <a:xfrm>
            <a:off x="143397" y="1110523"/>
            <a:ext cx="25421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FF0000"/>
                </a:solidFill>
              </a:rPr>
              <a:t>September 2018</a:t>
            </a:r>
          </a:p>
          <a:p>
            <a:r>
              <a:rPr lang="de-DE" sz="2400" dirty="0">
                <a:solidFill>
                  <a:srgbClr val="FF0000"/>
                </a:solidFill>
              </a:rPr>
              <a:t>Installation </a:t>
            </a:r>
            <a:r>
              <a:rPr lang="de-DE" sz="2400" dirty="0" err="1">
                <a:solidFill>
                  <a:srgbClr val="FF0000"/>
                </a:solidFill>
              </a:rPr>
              <a:t>of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ring-</a:t>
            </a:r>
          </a:p>
          <a:p>
            <a:r>
              <a:rPr lang="en-US" sz="2400" dirty="0">
                <a:solidFill>
                  <a:srgbClr val="FF0000"/>
                </a:solidFill>
              </a:rPr>
              <a:t>electrode system</a:t>
            </a:r>
            <a:endParaRPr lang="de-DE" sz="24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277D11-9021-1540-95A4-627E3193E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0"/>
            <a:ext cx="9144000" cy="685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2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B970-72B6-3144-82A9-5F9767D3263E}" type="slidenum">
              <a:rPr lang="en-US" smtClean="0"/>
              <a:t>11</a:t>
            </a:fld>
            <a:endParaRPr lang="en-US"/>
          </a:p>
        </p:txBody>
      </p:sp>
      <p:sp>
        <p:nvSpPr>
          <p:cNvPr id="3" name="Rectangle 37"/>
          <p:cNvSpPr>
            <a:spLocks noChangeArrowheads="1"/>
          </p:cNvSpPr>
          <p:nvPr/>
        </p:nvSpPr>
        <p:spPr bwMode="auto">
          <a:xfrm rot="5400000"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Textfeld 8"/>
          <p:cNvSpPr txBox="1"/>
          <p:nvPr/>
        </p:nvSpPr>
        <p:spPr>
          <a:xfrm>
            <a:off x="143397" y="1110523"/>
            <a:ext cx="25421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FF0000"/>
                </a:solidFill>
              </a:rPr>
              <a:t>September 2018</a:t>
            </a:r>
          </a:p>
          <a:p>
            <a:r>
              <a:rPr lang="de-DE" sz="2400" dirty="0">
                <a:solidFill>
                  <a:srgbClr val="FF0000"/>
                </a:solidFill>
              </a:rPr>
              <a:t>Installation </a:t>
            </a:r>
            <a:r>
              <a:rPr lang="de-DE" sz="2400" dirty="0" err="1">
                <a:solidFill>
                  <a:srgbClr val="FF0000"/>
                </a:solidFill>
              </a:rPr>
              <a:t>of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ring-</a:t>
            </a:r>
          </a:p>
          <a:p>
            <a:r>
              <a:rPr lang="en-US" sz="2400" dirty="0">
                <a:solidFill>
                  <a:srgbClr val="FF0000"/>
                </a:solidFill>
              </a:rPr>
              <a:t>electrode system</a:t>
            </a:r>
            <a:endParaRPr lang="de-DE" sz="24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98E899-0D2D-C541-985A-7041AB2D4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1" y="-297586"/>
            <a:ext cx="5715000" cy="71555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DA61EA-CBD2-A342-B300-14A421C7830E}"/>
              </a:ext>
            </a:extLst>
          </p:cNvPr>
          <p:cNvSpPr txBox="1"/>
          <p:nvPr/>
        </p:nvSpPr>
        <p:spPr>
          <a:xfrm>
            <a:off x="341644" y="3346101"/>
            <a:ext cx="1847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Overall </a:t>
            </a:r>
            <a:r>
              <a:rPr lang="de-DE" dirty="0" err="1"/>
              <a:t>tolerance</a:t>
            </a:r>
            <a:r>
              <a:rPr lang="de-DE" dirty="0"/>
              <a:t>:</a:t>
            </a:r>
          </a:p>
          <a:p>
            <a:r>
              <a:rPr lang="de-DE" dirty="0"/>
              <a:t>5/100 mm</a:t>
            </a:r>
          </a:p>
        </p:txBody>
      </p:sp>
    </p:spTree>
    <p:extLst>
      <p:ext uri="{BB962C8B-B14F-4D97-AF65-F5344CB8AC3E}">
        <p14:creationId xmlns:p14="http://schemas.microsoft.com/office/powerpoint/2010/main" val="95125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B970-72B6-3144-82A9-5F9767D3263E}" type="slidenum">
              <a:rPr lang="en-US" smtClean="0"/>
              <a:t>12</a:t>
            </a:fld>
            <a:endParaRPr lang="en-US"/>
          </a:p>
        </p:txBody>
      </p:sp>
      <p:sp>
        <p:nvSpPr>
          <p:cNvPr id="3" name="Rectangle 37"/>
          <p:cNvSpPr>
            <a:spLocks noChangeArrowheads="1"/>
          </p:cNvSpPr>
          <p:nvPr/>
        </p:nvSpPr>
        <p:spPr bwMode="auto">
          <a:xfrm rot="5400000"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8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/>
              <a:t>First RF </a:t>
            </a:r>
            <a:r>
              <a:rPr lang="de-DE" sz="3200" dirty="0" err="1"/>
              <a:t>Measurements</a:t>
            </a:r>
            <a:br>
              <a:rPr lang="de-DE" sz="3200" dirty="0"/>
            </a:br>
            <a:r>
              <a:rPr lang="de-DE" sz="1800" dirty="0"/>
              <a:t>11/2019</a:t>
            </a:r>
            <a:endParaRPr lang="en-US" sz="3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B970-72B6-3144-82A9-5F9767D3263E}" type="slidenum">
              <a:rPr lang="en-US" smtClean="0"/>
              <a:t>13</a:t>
            </a:fld>
            <a:endParaRPr lang="en-US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23" y="206544"/>
            <a:ext cx="2113434" cy="1151562"/>
          </a:xfrm>
          <a:prstGeom prst="rect">
            <a:avLst/>
          </a:prstGeom>
        </p:spPr>
      </p:pic>
      <p:graphicFrame>
        <p:nvGraphicFramePr>
          <p:cNvPr id="6" name="Objekt 5"/>
          <p:cNvGraphicFramePr>
            <a:graphicFrameLocks noChangeAspect="1"/>
          </p:cNvGraphicFramePr>
          <p:nvPr>
            <p:extLst/>
          </p:nvPr>
        </p:nvGraphicFramePr>
        <p:xfrm>
          <a:off x="486082" y="470396"/>
          <a:ext cx="1177795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99" name="Acrobat Document" r:id="rId4" imgW="7915202" imgH="4838564" progId="AcroExch.Document.11">
                  <p:embed/>
                </p:oleObj>
              </mc:Choice>
              <mc:Fallback>
                <p:oleObj name="Acrobat Document" r:id="rId4" imgW="7915202" imgH="4838564" progId="AcroExch.Document.11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6082" y="470396"/>
                        <a:ext cx="1177795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53EDE09-FD56-4E4A-9AD0-C7E930DC7920}"/>
              </a:ext>
            </a:extLst>
          </p:cNvPr>
          <p:cNvSpPr txBox="1"/>
          <p:nvPr/>
        </p:nvSpPr>
        <p:spPr>
          <a:xfrm>
            <a:off x="6505736" y="1745281"/>
            <a:ext cx="230813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Flatness: </a:t>
            </a:r>
          </a:p>
          <a:p>
            <a:r>
              <a:rPr lang="de-DE" dirty="0"/>
              <a:t>&lt; ±5% </a:t>
            </a:r>
            <a:r>
              <a:rPr lang="de-DE" dirty="0" err="1"/>
              <a:t>along</a:t>
            </a:r>
            <a:r>
              <a:rPr lang="de-DE" dirty="0"/>
              <a:t> beam </a:t>
            </a:r>
            <a:r>
              <a:rPr lang="de-DE" dirty="0" err="1"/>
              <a:t>axis</a:t>
            </a:r>
            <a:endParaRPr lang="de-DE" dirty="0"/>
          </a:p>
          <a:p>
            <a:endParaRPr lang="de-DE" dirty="0"/>
          </a:p>
          <a:p>
            <a:r>
              <a:rPr lang="de-DE" b="1" dirty="0" err="1"/>
              <a:t>Measured</a:t>
            </a:r>
            <a:r>
              <a:rPr lang="de-DE" b="1" dirty="0"/>
              <a:t> </a:t>
            </a:r>
            <a:r>
              <a:rPr lang="de-DE" b="1" dirty="0" err="1"/>
              <a:t>Frequency</a:t>
            </a:r>
            <a:r>
              <a:rPr lang="de-DE" b="1" dirty="0"/>
              <a:t>:</a:t>
            </a:r>
          </a:p>
          <a:p>
            <a:r>
              <a:rPr lang="de-DE" dirty="0"/>
              <a:t>338.12 MHz</a:t>
            </a:r>
          </a:p>
          <a:p>
            <a:r>
              <a:rPr lang="de-DE" dirty="0"/>
              <a:t>+0.1% &gt; </a:t>
            </a:r>
            <a:r>
              <a:rPr lang="de-DE" dirty="0" err="1"/>
              <a:t>Simulations</a:t>
            </a:r>
            <a:endParaRPr lang="de-DE" dirty="0"/>
          </a:p>
          <a:p>
            <a:endParaRPr lang="de-DE" dirty="0"/>
          </a:p>
          <a:p>
            <a:r>
              <a:rPr lang="de-DE" b="1" dirty="0"/>
              <a:t>Quality </a:t>
            </a:r>
            <a:r>
              <a:rPr lang="de-DE" b="1" dirty="0" err="1"/>
              <a:t>Factor</a:t>
            </a:r>
            <a:r>
              <a:rPr lang="de-DE" b="1" dirty="0"/>
              <a:t>:</a:t>
            </a:r>
          </a:p>
          <a:p>
            <a:r>
              <a:rPr lang="de-DE" dirty="0"/>
              <a:t>5600</a:t>
            </a:r>
          </a:p>
          <a:p>
            <a:r>
              <a:rPr lang="de-DE" dirty="0"/>
              <a:t>≙80% </a:t>
            </a:r>
            <a:r>
              <a:rPr lang="de-DE" dirty="0" err="1"/>
              <a:t>Simulations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94" y="1667008"/>
            <a:ext cx="6222437" cy="4871904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753EDE09-FD56-4E4A-9AD0-C7E930DC7920}"/>
              </a:ext>
            </a:extLst>
          </p:cNvPr>
          <p:cNvSpPr txBox="1"/>
          <p:nvPr/>
        </p:nvSpPr>
        <p:spPr>
          <a:xfrm>
            <a:off x="1462870" y="2599913"/>
            <a:ext cx="4088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PEEK </a:t>
            </a:r>
            <a:r>
              <a:rPr lang="de-DE" dirty="0" err="1"/>
              <a:t>traingle</a:t>
            </a:r>
            <a:r>
              <a:rPr lang="de-DE" dirty="0"/>
              <a:t> w/ </a:t>
            </a:r>
            <a:r>
              <a:rPr lang="de-DE" dirty="0" err="1"/>
              <a:t>copper</a:t>
            </a:r>
            <a:r>
              <a:rPr lang="de-DE" dirty="0"/>
              <a:t> </a:t>
            </a:r>
            <a:r>
              <a:rPr lang="de-DE" dirty="0" err="1"/>
              <a:t>foil</a:t>
            </a:r>
            <a:r>
              <a:rPr lang="de-DE" dirty="0"/>
              <a:t> </a:t>
            </a:r>
            <a:r>
              <a:rPr lang="de-DE" dirty="0" err="1"/>
              <a:t>pulled</a:t>
            </a:r>
            <a:r>
              <a:rPr lang="de-DE" dirty="0"/>
              <a:t> on </a:t>
            </a:r>
            <a:r>
              <a:rPr lang="de-DE" dirty="0" err="1"/>
              <a:t>rod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263" y="2969245"/>
            <a:ext cx="2747963" cy="2794382"/>
          </a:xfrm>
          <a:prstGeom prst="rect">
            <a:avLst/>
          </a:prstGeom>
        </p:spPr>
      </p:pic>
      <p:sp>
        <p:nvSpPr>
          <p:cNvPr id="11" name="Rechtwinkliges Dreieck 10"/>
          <p:cNvSpPr/>
          <p:nvPr/>
        </p:nvSpPr>
        <p:spPr>
          <a:xfrm>
            <a:off x="3676650" y="3648075"/>
            <a:ext cx="538163" cy="542925"/>
          </a:xfrm>
          <a:prstGeom prst="rt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48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/>
              <a:t>First RF </a:t>
            </a:r>
            <a:r>
              <a:rPr lang="de-DE" sz="3200" dirty="0" err="1"/>
              <a:t>Measurements</a:t>
            </a:r>
            <a:br>
              <a:rPr lang="de-DE" sz="3200" dirty="0"/>
            </a:br>
            <a:r>
              <a:rPr lang="de-DE" sz="1800" dirty="0"/>
              <a:t>12/2019</a:t>
            </a:r>
            <a:endParaRPr lang="en-US" sz="3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B970-72B6-3144-82A9-5F9767D3263E}" type="slidenum">
              <a:rPr lang="en-US" smtClean="0"/>
              <a:t>14</a:t>
            </a:fld>
            <a:endParaRPr lang="en-US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23" y="206544"/>
            <a:ext cx="2113434" cy="1151562"/>
          </a:xfrm>
          <a:prstGeom prst="rect">
            <a:avLst/>
          </a:prstGeom>
        </p:spPr>
      </p:pic>
      <p:graphicFrame>
        <p:nvGraphicFramePr>
          <p:cNvPr id="6" name="Objekt 5"/>
          <p:cNvGraphicFramePr>
            <a:graphicFrameLocks noChangeAspect="1"/>
          </p:cNvGraphicFramePr>
          <p:nvPr>
            <p:extLst/>
          </p:nvPr>
        </p:nvGraphicFramePr>
        <p:xfrm>
          <a:off x="486082" y="470396"/>
          <a:ext cx="1177795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82" name="Acrobat Document" r:id="rId4" imgW="7915202" imgH="4838564" progId="AcroExch.Document.11">
                  <p:embed/>
                </p:oleObj>
              </mc:Choice>
              <mc:Fallback>
                <p:oleObj name="Acrobat Document" r:id="rId4" imgW="7915202" imgH="4838564" progId="AcroExch.Document.11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6082" y="470396"/>
                        <a:ext cx="1177795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A3D67C05-D27A-DB4A-945D-87132757FB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062" y="1485732"/>
            <a:ext cx="6448041" cy="52060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1B2537-EE96-E44B-9D2E-9626A16AA4AE}"/>
              </a:ext>
            </a:extLst>
          </p:cNvPr>
          <p:cNvSpPr txBox="1"/>
          <p:nvPr/>
        </p:nvSpPr>
        <p:spPr>
          <a:xfrm>
            <a:off x="3701143" y="3657600"/>
            <a:ext cx="1231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Next HOM:</a:t>
            </a:r>
          </a:p>
          <a:p>
            <a:r>
              <a:rPr lang="de-DE" dirty="0"/>
              <a:t>&gt;2 MHz</a:t>
            </a:r>
          </a:p>
        </p:txBody>
      </p:sp>
    </p:spTree>
    <p:extLst>
      <p:ext uri="{BB962C8B-B14F-4D97-AF65-F5344CB8AC3E}">
        <p14:creationId xmlns:p14="http://schemas.microsoft.com/office/powerpoint/2010/main" val="25070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/>
              <a:t>Prototype High Power Test</a:t>
            </a:r>
            <a:br>
              <a:rPr lang="de-DE" sz="3200" dirty="0"/>
            </a:br>
            <a:r>
              <a:rPr lang="de-DE" sz="1800" dirty="0"/>
              <a:t>2016</a:t>
            </a:r>
            <a:endParaRPr lang="en-US" sz="3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B970-72B6-3144-82A9-5F9767D3263E}" type="slidenum">
              <a:rPr lang="en-US" smtClean="0"/>
              <a:t>15</a:t>
            </a:fld>
            <a:endParaRPr lang="en-US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23" y="206544"/>
            <a:ext cx="2113434" cy="1151562"/>
          </a:xfrm>
          <a:prstGeom prst="rect">
            <a:avLst/>
          </a:prstGeom>
        </p:spPr>
      </p:pic>
      <p:graphicFrame>
        <p:nvGraphicFramePr>
          <p:cNvPr id="6" name="Objekt 5"/>
          <p:cNvGraphicFramePr>
            <a:graphicFrameLocks noChangeAspect="1"/>
          </p:cNvGraphicFramePr>
          <p:nvPr>
            <p:extLst/>
          </p:nvPr>
        </p:nvGraphicFramePr>
        <p:xfrm>
          <a:off x="486082" y="470396"/>
          <a:ext cx="1177795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62" name="Acrobat Document" r:id="rId4" imgW="7915202" imgH="4838564" progId="AcroExch.Document.11">
                  <p:embed/>
                </p:oleObj>
              </mc:Choice>
              <mc:Fallback>
                <p:oleObj name="Acrobat Document" r:id="rId4" imgW="7915202" imgH="4838564" progId="AcroExch.Document.11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6082" y="470396"/>
                        <a:ext cx="1177795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Grafik 3">
            <a:extLst>
              <a:ext uri="{FF2B5EF4-FFF2-40B4-BE49-F238E27FC236}">
                <a16:creationId xmlns:a16="http://schemas.microsoft.com/office/drawing/2014/main" id="{FCEA13B7-1DA8-F243-B6A3-C9A46F128F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888" y="1599181"/>
            <a:ext cx="3733800" cy="279246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54AAA68-B710-3A42-A314-18CB19FDCC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28888" y="4118338"/>
            <a:ext cx="3733800" cy="2800350"/>
          </a:xfrm>
          <a:prstGeom prst="rect">
            <a:avLst/>
          </a:prstGeom>
        </p:spPr>
      </p:pic>
      <p:sp>
        <p:nvSpPr>
          <p:cNvPr id="11" name="Textfeld 6">
            <a:extLst>
              <a:ext uri="{FF2B5EF4-FFF2-40B4-BE49-F238E27FC236}">
                <a16:creationId xmlns:a16="http://schemas.microsoft.com/office/drawing/2014/main" id="{9D8BC989-F67D-6148-BE25-EE0D479ABB7C}"/>
              </a:ext>
            </a:extLst>
          </p:cNvPr>
          <p:cNvSpPr txBox="1"/>
          <p:nvPr/>
        </p:nvSpPr>
        <p:spPr>
          <a:xfrm>
            <a:off x="2028804" y="1269920"/>
            <a:ext cx="5086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Thanks to A. Schnase, B. Schlitt and G. Schreiber, GSI</a:t>
            </a:r>
          </a:p>
        </p:txBody>
      </p:sp>
      <p:pic>
        <p:nvPicPr>
          <p:cNvPr id="12" name="Grafik 2">
            <a:extLst>
              <a:ext uri="{FF2B5EF4-FFF2-40B4-BE49-F238E27FC236}">
                <a16:creationId xmlns:a16="http://schemas.microsoft.com/office/drawing/2014/main" id="{37626FE7-B60D-A643-BB8E-B8B6E69FB5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3617"/>
            <a:ext cx="5359208" cy="419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77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Power Test</a:t>
            </a:r>
            <a:br>
              <a:rPr lang="en-US" dirty="0"/>
            </a:br>
            <a:r>
              <a:rPr lang="en-US" dirty="0"/>
              <a:t>GSI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B970-72B6-3144-82A9-5F9767D3263E}" type="slidenum">
              <a:rPr lang="en-US" smtClean="0"/>
              <a:t>16</a:t>
            </a:fld>
            <a:endParaRPr lang="en-US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23" y="206544"/>
            <a:ext cx="2113434" cy="1151562"/>
          </a:xfrm>
          <a:prstGeom prst="rect">
            <a:avLst/>
          </a:prstGeom>
        </p:spPr>
      </p:pic>
      <p:graphicFrame>
        <p:nvGraphicFramePr>
          <p:cNvPr id="9" name="Objekt 8"/>
          <p:cNvGraphicFramePr>
            <a:graphicFrameLocks noChangeAspect="1"/>
          </p:cNvGraphicFramePr>
          <p:nvPr>
            <p:extLst/>
          </p:nvPr>
        </p:nvGraphicFramePr>
        <p:xfrm>
          <a:off x="486082" y="470396"/>
          <a:ext cx="1177795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378" name="Acrobat Document" r:id="rId4" imgW="7915202" imgH="4838564" progId="AcroExch.Document.11">
                  <p:embed/>
                </p:oleObj>
              </mc:Choice>
              <mc:Fallback>
                <p:oleObj name="Acrobat Document" r:id="rId4" imgW="7915202" imgH="4838564" progId="AcroExch.Document.11">
                  <p:embed/>
                  <p:pic>
                    <p:nvPicPr>
                      <p:cNvPr id="9" name="Objek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6082" y="470396"/>
                        <a:ext cx="1177795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fi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93832" y="1"/>
            <a:ext cx="3542271" cy="265670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67865" y="3181866"/>
            <a:ext cx="4201298" cy="315097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55980" y="-206375"/>
            <a:ext cx="433070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0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/>
              <a:t>Gap Fields</a:t>
            </a:r>
            <a:endParaRPr lang="en-US" sz="3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B970-72B6-3144-82A9-5F9767D3263E}" type="slidenum">
              <a:rPr lang="en-US" smtClean="0"/>
              <a:t>17</a:t>
            </a:fld>
            <a:endParaRPr lang="en-US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23" y="206544"/>
            <a:ext cx="2113434" cy="1151562"/>
          </a:xfrm>
          <a:prstGeom prst="rect">
            <a:avLst/>
          </a:prstGeom>
        </p:spPr>
      </p:pic>
      <p:graphicFrame>
        <p:nvGraphicFramePr>
          <p:cNvPr id="6" name="Objekt 5"/>
          <p:cNvGraphicFramePr>
            <a:graphicFrameLocks noChangeAspect="1"/>
          </p:cNvGraphicFramePr>
          <p:nvPr>
            <p:extLst/>
          </p:nvPr>
        </p:nvGraphicFramePr>
        <p:xfrm>
          <a:off x="486082" y="470396"/>
          <a:ext cx="1177795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099" name="Acrobat Document" r:id="rId4" imgW="7915202" imgH="4838564" progId="AcroExch.Document.11">
                  <p:embed/>
                </p:oleObj>
              </mc:Choice>
              <mc:Fallback>
                <p:oleObj name="Acrobat Document" r:id="rId4" imgW="7915202" imgH="4838564" progId="AcroExch.Document.11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6082" y="470396"/>
                        <a:ext cx="1177795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F31D089-69BF-C14B-975F-17DBDE692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446" y="2166468"/>
            <a:ext cx="6049108" cy="332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1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/>
              <a:t>Gap Fields</a:t>
            </a:r>
            <a:endParaRPr lang="en-US" sz="3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B970-72B6-3144-82A9-5F9767D3263E}" type="slidenum">
              <a:rPr lang="en-US" smtClean="0"/>
              <a:t>18</a:t>
            </a:fld>
            <a:endParaRPr lang="en-US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23" y="206544"/>
            <a:ext cx="2113434" cy="1151562"/>
          </a:xfrm>
          <a:prstGeom prst="rect">
            <a:avLst/>
          </a:prstGeom>
        </p:spPr>
      </p:pic>
      <p:graphicFrame>
        <p:nvGraphicFramePr>
          <p:cNvPr id="6" name="Objekt 5"/>
          <p:cNvGraphicFramePr>
            <a:graphicFrameLocks noChangeAspect="1"/>
          </p:cNvGraphicFramePr>
          <p:nvPr>
            <p:extLst/>
          </p:nvPr>
        </p:nvGraphicFramePr>
        <p:xfrm>
          <a:off x="486082" y="470396"/>
          <a:ext cx="1177795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47" name="Acrobat Document" r:id="rId4" imgW="7915202" imgH="4838564" progId="AcroExch.Document.11">
                  <p:embed/>
                </p:oleObj>
              </mc:Choice>
              <mc:Fallback>
                <p:oleObj name="Acrobat Document" r:id="rId4" imgW="7915202" imgH="4838564" progId="AcroExch.Document.11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6082" y="470396"/>
                        <a:ext cx="1177795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5114C95B-941A-1A49-AAEA-6C7C4CEE03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7232" y="1426200"/>
            <a:ext cx="5849536" cy="49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2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/>
              <a:t>Gap Fields</a:t>
            </a:r>
            <a:endParaRPr lang="en-US" sz="3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B970-72B6-3144-82A9-5F9767D3263E}" type="slidenum">
              <a:rPr lang="en-US" smtClean="0"/>
              <a:t>19</a:t>
            </a:fld>
            <a:endParaRPr lang="en-US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23" y="206544"/>
            <a:ext cx="2113434" cy="1151562"/>
          </a:xfrm>
          <a:prstGeom prst="rect">
            <a:avLst/>
          </a:prstGeom>
        </p:spPr>
      </p:pic>
      <p:graphicFrame>
        <p:nvGraphicFramePr>
          <p:cNvPr id="6" name="Objekt 5"/>
          <p:cNvGraphicFramePr>
            <a:graphicFrameLocks noChangeAspect="1"/>
          </p:cNvGraphicFramePr>
          <p:nvPr>
            <p:extLst/>
          </p:nvPr>
        </p:nvGraphicFramePr>
        <p:xfrm>
          <a:off x="486082" y="470396"/>
          <a:ext cx="1177795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23" name="Acrobat Document" r:id="rId4" imgW="7915202" imgH="4838564" progId="AcroExch.Document.11">
                  <p:embed/>
                </p:oleObj>
              </mc:Choice>
              <mc:Fallback>
                <p:oleObj name="Acrobat Document" r:id="rId4" imgW="7915202" imgH="4838564" progId="AcroExch.Document.11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6082" y="470396"/>
                        <a:ext cx="1177795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4C1E4B38-AFEF-8241-9E5D-57B5CE3EEB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678" y="1727573"/>
            <a:ext cx="7574643" cy="499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3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005" y="963082"/>
            <a:ext cx="7357107" cy="52566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p-Linac @ FAIR</a:t>
            </a: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23" y="206544"/>
            <a:ext cx="2113434" cy="1151562"/>
          </a:xfrm>
          <a:prstGeom prst="rect">
            <a:avLst/>
          </a:prstGeom>
        </p:spPr>
      </p:pic>
      <p:graphicFrame>
        <p:nvGraphicFramePr>
          <p:cNvPr id="18" name="Objekt 17"/>
          <p:cNvGraphicFramePr>
            <a:graphicFrameLocks noChangeAspect="1"/>
          </p:cNvGraphicFramePr>
          <p:nvPr>
            <p:extLst/>
          </p:nvPr>
        </p:nvGraphicFramePr>
        <p:xfrm>
          <a:off x="486082" y="470396"/>
          <a:ext cx="1177795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56" name="Acrobat Document" r:id="rId6" imgW="7915202" imgH="4838564" progId="AcroExch.Document.11">
                  <p:embed/>
                </p:oleObj>
              </mc:Choice>
              <mc:Fallback>
                <p:oleObj name="Acrobat Document" r:id="rId6" imgW="7915202" imgH="4838564" progId="AcroExch.Document.11">
                  <p:embed/>
                  <p:pic>
                    <p:nvPicPr>
                      <p:cNvPr id="18" name="Objekt 1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6082" y="470396"/>
                        <a:ext cx="1177795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feld 9"/>
          <p:cNvSpPr txBox="1"/>
          <p:nvPr/>
        </p:nvSpPr>
        <p:spPr>
          <a:xfrm>
            <a:off x="6908623" y="2099799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29 </a:t>
            </a:r>
            <a:r>
              <a:rPr lang="de-DE" dirty="0" err="1"/>
              <a:t>GeV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4224018" y="1668691"/>
            <a:ext cx="1446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SIS18 / 4 </a:t>
            </a:r>
            <a:r>
              <a:rPr lang="de-DE" dirty="0" err="1"/>
              <a:t>GeV</a:t>
            </a:r>
            <a:endParaRPr lang="en-US" dirty="0"/>
          </a:p>
        </p:txBody>
      </p:sp>
      <p:sp>
        <p:nvSpPr>
          <p:cNvPr id="12" name="Ellipse 11"/>
          <p:cNvSpPr/>
          <p:nvPr/>
        </p:nvSpPr>
        <p:spPr>
          <a:xfrm>
            <a:off x="6064926" y="4024003"/>
            <a:ext cx="146050" cy="138194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Gerader Verbinder 13"/>
          <p:cNvCxnSpPr/>
          <p:nvPr/>
        </p:nvCxnSpPr>
        <p:spPr>
          <a:xfrm>
            <a:off x="6207415" y="4118492"/>
            <a:ext cx="2240058" cy="25658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7855260" y="4419035"/>
            <a:ext cx="1171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pbar</a:t>
            </a:r>
            <a:r>
              <a:rPr lang="de-DE" dirty="0"/>
              <a:t> </a:t>
            </a:r>
            <a:r>
              <a:rPr lang="de-DE" dirty="0" err="1"/>
              <a:t>prod</a:t>
            </a:r>
            <a:r>
              <a:rPr lang="de-DE" dirty="0"/>
              <a:t>.</a:t>
            </a:r>
          </a:p>
          <a:p>
            <a:r>
              <a:rPr lang="de-DE" dirty="0" err="1"/>
              <a:t>target</a:t>
            </a:r>
            <a:endParaRPr lang="en-US" dirty="0"/>
          </a:p>
        </p:txBody>
      </p:sp>
      <p:pic>
        <p:nvPicPr>
          <p:cNvPr id="19" name="Picture 4" descr="Fig_2_7_1_p_pbar_subwa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4" y="4013370"/>
            <a:ext cx="4040964" cy="285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86082" y="1545801"/>
            <a:ext cx="13500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p-Linac: </a:t>
            </a:r>
          </a:p>
          <a:p>
            <a:r>
              <a:rPr lang="de-DE" dirty="0"/>
              <a:t>70 mA</a:t>
            </a:r>
          </a:p>
          <a:p>
            <a:endParaRPr lang="de-DE" dirty="0"/>
          </a:p>
          <a:p>
            <a:r>
              <a:rPr lang="de-DE" dirty="0" err="1"/>
              <a:t>Unilac</a:t>
            </a:r>
            <a:r>
              <a:rPr lang="en-US" dirty="0"/>
              <a:t>:</a:t>
            </a:r>
          </a:p>
          <a:p>
            <a:r>
              <a:rPr lang="de-DE" dirty="0"/>
              <a:t>&lt;2 mA </a:t>
            </a:r>
            <a:r>
              <a:rPr lang="de-DE" dirty="0" err="1"/>
              <a:t>for</a:t>
            </a:r>
            <a:endParaRPr lang="de-DE" dirty="0"/>
          </a:p>
          <a:p>
            <a:r>
              <a:rPr lang="de-DE" dirty="0" err="1"/>
              <a:t>protons</a:t>
            </a:r>
            <a:endParaRPr lang="de-DE" dirty="0"/>
          </a:p>
        </p:txBody>
      </p:sp>
      <p:cxnSp>
        <p:nvCxnSpPr>
          <p:cNvPr id="13" name="Gerader Verbinder 12"/>
          <p:cNvCxnSpPr/>
          <p:nvPr/>
        </p:nvCxnSpPr>
        <p:spPr>
          <a:xfrm>
            <a:off x="1447800" y="1729740"/>
            <a:ext cx="2676728" cy="61138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/>
        </p:nvCxnSpPr>
        <p:spPr>
          <a:xfrm>
            <a:off x="1447800" y="2583180"/>
            <a:ext cx="1502923" cy="2112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2930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/>
              <a:t>Gap Fields</a:t>
            </a:r>
            <a:endParaRPr lang="en-US" sz="3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B970-72B6-3144-82A9-5F9767D3263E}" type="slidenum">
              <a:rPr lang="en-US" smtClean="0"/>
              <a:t>20</a:t>
            </a:fld>
            <a:endParaRPr lang="en-US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23" y="206544"/>
            <a:ext cx="2113434" cy="1151562"/>
          </a:xfrm>
          <a:prstGeom prst="rect">
            <a:avLst/>
          </a:prstGeom>
        </p:spPr>
      </p:pic>
      <p:graphicFrame>
        <p:nvGraphicFramePr>
          <p:cNvPr id="6" name="Objekt 5"/>
          <p:cNvGraphicFramePr>
            <a:graphicFrameLocks noChangeAspect="1"/>
          </p:cNvGraphicFramePr>
          <p:nvPr>
            <p:extLst/>
          </p:nvPr>
        </p:nvGraphicFramePr>
        <p:xfrm>
          <a:off x="486082" y="470396"/>
          <a:ext cx="1177795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171" name="Acrobat Document" r:id="rId4" imgW="7915202" imgH="4838564" progId="AcroExch.Document.11">
                  <p:embed/>
                </p:oleObj>
              </mc:Choice>
              <mc:Fallback>
                <p:oleObj name="Acrobat Document" r:id="rId4" imgW="7915202" imgH="4838564" progId="AcroExch.Document.11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6082" y="470396"/>
                        <a:ext cx="1177795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6DDCD02-E811-0949-976A-528C7EADBE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771" y="2082799"/>
            <a:ext cx="4327778" cy="40065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2FA20B-E151-7144-B864-F2EEF25D27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8843" y="1577868"/>
            <a:ext cx="5123214" cy="27228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712C8A-358B-C844-BD31-2D269CD287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8310" y="4520457"/>
            <a:ext cx="4675161" cy="198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8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Time Schedule</a:t>
            </a:r>
            <a:endParaRPr lang="en-US" sz="3200" strike="sngStrike" dirty="0"/>
          </a:p>
        </p:txBody>
      </p:sp>
      <p:sp>
        <p:nvSpPr>
          <p:cNvPr id="7" name="TextBox 6"/>
          <p:cNvSpPr txBox="1"/>
          <p:nvPr/>
        </p:nvSpPr>
        <p:spPr>
          <a:xfrm>
            <a:off x="292101" y="1337821"/>
            <a:ext cx="85598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Modulated Prototyping Timeline:</a:t>
            </a:r>
          </a:p>
          <a:p>
            <a:pPr marL="285750" indent="-285750">
              <a:buFont typeface="Wingdings" charset="2"/>
              <a:buChar char="Ø"/>
            </a:pPr>
            <a:r>
              <a:rPr lang="de-DE" sz="2000" dirty="0"/>
              <a:t>09/2018: First RF-</a:t>
            </a:r>
            <a:r>
              <a:rPr lang="de-DE" sz="2000" dirty="0" err="1"/>
              <a:t>Measurements</a:t>
            </a:r>
            <a:r>
              <a:rPr lang="de-DE" sz="2000" dirty="0"/>
              <a:t>  </a:t>
            </a:r>
          </a:p>
          <a:p>
            <a:pPr marL="285750" indent="-285750">
              <a:buFont typeface="Wingdings" charset="2"/>
              <a:buChar char="Ø"/>
            </a:pPr>
            <a:r>
              <a:rPr lang="de-DE" sz="2000" dirty="0"/>
              <a:t>10-11/2018: </a:t>
            </a:r>
            <a:r>
              <a:rPr lang="de-DE" sz="2000" dirty="0" err="1"/>
              <a:t>Middle</a:t>
            </a:r>
            <a:r>
              <a:rPr lang="de-DE" sz="2000" dirty="0"/>
              <a:t> Frame </a:t>
            </a:r>
            <a:r>
              <a:rPr lang="de-DE" sz="2000" dirty="0" err="1"/>
              <a:t>Correction</a:t>
            </a:r>
            <a:r>
              <a:rPr lang="de-DE" sz="2000" dirty="0"/>
              <a:t> &amp; Further </a:t>
            </a:r>
            <a:r>
              <a:rPr lang="de-DE" sz="2000" dirty="0" err="1"/>
              <a:t>Measurements</a:t>
            </a:r>
            <a:endParaRPr lang="de-DE" sz="2000" dirty="0"/>
          </a:p>
          <a:p>
            <a:pPr marL="285750" indent="-285750">
              <a:buFont typeface="Wingdings" charset="2"/>
              <a:buChar char="Ø"/>
            </a:pPr>
            <a:r>
              <a:rPr lang="de-DE" sz="2000" dirty="0"/>
              <a:t>-03/2019: </a:t>
            </a:r>
            <a:r>
              <a:rPr lang="de-DE" sz="2000" dirty="0" err="1"/>
              <a:t>Comparison</a:t>
            </a:r>
            <a:r>
              <a:rPr lang="de-DE" sz="2000" dirty="0"/>
              <a:t> Flatness – </a:t>
            </a:r>
            <a:r>
              <a:rPr lang="de-DE" sz="2000" dirty="0" err="1"/>
              <a:t>Simulations</a:t>
            </a:r>
            <a:r>
              <a:rPr lang="de-DE" sz="2000" dirty="0"/>
              <a:t>; Tuning</a:t>
            </a:r>
          </a:p>
          <a:p>
            <a:pPr marL="285750" indent="-285750">
              <a:buFont typeface="Wingdings" charset="2"/>
              <a:buChar char="Ø"/>
            </a:pPr>
            <a:r>
              <a:rPr lang="de-DE" sz="2000" b="1" dirty="0"/>
              <a:t>DEADLINE FOR TUNING: 03/2019</a:t>
            </a:r>
          </a:p>
          <a:p>
            <a:pPr marL="285750" indent="-285750">
              <a:buFont typeface="Wingdings" charset="2"/>
              <a:buChar char="Ø"/>
            </a:pPr>
            <a:r>
              <a:rPr lang="de-DE" sz="2000" dirty="0"/>
              <a:t>04/2019: </a:t>
            </a:r>
            <a:r>
              <a:rPr lang="de-DE" sz="2000" dirty="0" err="1"/>
              <a:t>Remilling</a:t>
            </a:r>
            <a:r>
              <a:rPr lang="de-DE" sz="2000" dirty="0"/>
              <a:t> / </a:t>
            </a:r>
            <a:r>
              <a:rPr lang="de-DE" sz="2000" dirty="0" err="1"/>
              <a:t>Flatnesstuning</a:t>
            </a:r>
            <a:r>
              <a:rPr lang="de-DE" sz="2000" dirty="0"/>
              <a:t>, </a:t>
            </a:r>
            <a:r>
              <a:rPr lang="de-DE" sz="2000" dirty="0" err="1"/>
              <a:t>Prototyping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Frequency</a:t>
            </a:r>
            <a:r>
              <a:rPr lang="de-DE" sz="2000" dirty="0"/>
              <a:t> </a:t>
            </a:r>
            <a:r>
              <a:rPr lang="de-DE" sz="2000" dirty="0" err="1"/>
              <a:t>tuners</a:t>
            </a:r>
            <a:endParaRPr lang="de-DE" sz="2000" dirty="0"/>
          </a:p>
          <a:p>
            <a:pPr marL="285750" indent="-285750">
              <a:buFont typeface="Wingdings" charset="2"/>
              <a:buChar char="Ø"/>
            </a:pPr>
            <a:r>
              <a:rPr lang="de-DE" sz="2000" dirty="0"/>
              <a:t>04/2019: 2nd RF </a:t>
            </a:r>
            <a:r>
              <a:rPr lang="de-DE" sz="2000" dirty="0" err="1"/>
              <a:t>Measurements</a:t>
            </a:r>
            <a:r>
              <a:rPr lang="de-DE" sz="2000" dirty="0"/>
              <a:t> (Flatness &amp; </a:t>
            </a:r>
            <a:r>
              <a:rPr lang="de-DE" sz="2000" dirty="0" err="1"/>
              <a:t>Frequency</a:t>
            </a:r>
            <a:r>
              <a:rPr lang="de-DE" sz="2000" dirty="0"/>
              <a:t>), </a:t>
            </a:r>
            <a:r>
              <a:rPr lang="de-DE" sz="2000" dirty="0" err="1"/>
              <a:t>Frequency</a:t>
            </a:r>
            <a:r>
              <a:rPr lang="de-DE" sz="2000" dirty="0"/>
              <a:t> Plungers</a:t>
            </a:r>
          </a:p>
          <a:p>
            <a:pPr marL="285750" indent="-285750">
              <a:buFont typeface="Wingdings" charset="2"/>
              <a:buChar char="Ø"/>
            </a:pPr>
            <a:r>
              <a:rPr lang="de-DE" sz="2000" b="1" dirty="0"/>
              <a:t>Q3/2019: FAT</a:t>
            </a:r>
          </a:p>
          <a:p>
            <a:pPr marL="285750" indent="-285750">
              <a:buFont typeface="Wingdings" charset="2"/>
              <a:buChar char="Ø"/>
            </a:pPr>
            <a:r>
              <a:rPr lang="de-DE" sz="2000" dirty="0"/>
              <a:t>Q3/2019: Transport </a:t>
            </a:r>
            <a:r>
              <a:rPr lang="de-DE" sz="2000" dirty="0" err="1"/>
              <a:t>to</a:t>
            </a:r>
            <a:r>
              <a:rPr lang="de-DE" sz="2000" dirty="0"/>
              <a:t> IAP</a:t>
            </a:r>
          </a:p>
          <a:p>
            <a:pPr marL="285750" indent="-285750">
              <a:buFont typeface="Wingdings" charset="2"/>
              <a:buChar char="Ø"/>
            </a:pPr>
            <a:r>
              <a:rPr lang="de-DE" sz="2000" dirty="0"/>
              <a:t>Q4/2019: </a:t>
            </a:r>
            <a:r>
              <a:rPr lang="de-DE" sz="2000" dirty="0" err="1"/>
              <a:t>Frequency</a:t>
            </a:r>
            <a:r>
              <a:rPr lang="de-DE" sz="2000" dirty="0"/>
              <a:t> </a:t>
            </a:r>
            <a:r>
              <a:rPr lang="de-DE" sz="2000" dirty="0" err="1"/>
              <a:t>tuning</a:t>
            </a:r>
            <a:r>
              <a:rPr lang="de-DE" sz="2000" dirty="0"/>
              <a:t> &amp; Final </a:t>
            </a:r>
            <a:r>
              <a:rPr lang="de-DE" sz="2000" dirty="0" err="1"/>
              <a:t>Assembly</a:t>
            </a:r>
            <a:r>
              <a:rPr lang="de-DE" sz="2000" dirty="0"/>
              <a:t> (Motor Plunger, </a:t>
            </a:r>
            <a:r>
              <a:rPr lang="de-DE" sz="2000" dirty="0" err="1"/>
              <a:t>Flanges</a:t>
            </a:r>
            <a:r>
              <a:rPr lang="de-DE" sz="2000" dirty="0"/>
              <a:t>/</a:t>
            </a:r>
            <a:r>
              <a:rPr lang="de-DE" sz="2000" dirty="0" err="1"/>
              <a:t>Copper-plating</a:t>
            </a:r>
            <a:r>
              <a:rPr lang="de-DE" sz="2000" dirty="0"/>
              <a:t>, Final CU-Tuner, </a:t>
            </a:r>
            <a:r>
              <a:rPr lang="de-DE" sz="2000" dirty="0" err="1"/>
              <a:t>Pumps&amp;Gauges</a:t>
            </a:r>
            <a:r>
              <a:rPr lang="de-DE" sz="2000" dirty="0"/>
              <a:t>, RF-</a:t>
            </a:r>
            <a:r>
              <a:rPr lang="de-DE" sz="2000" dirty="0" err="1"/>
              <a:t>Coupler</a:t>
            </a:r>
            <a:r>
              <a:rPr lang="de-DE" sz="2000" dirty="0"/>
              <a:t>)</a:t>
            </a:r>
          </a:p>
          <a:p>
            <a:pPr marL="285750" indent="-285750">
              <a:buFont typeface="Wingdings" charset="2"/>
              <a:buChar char="Ø"/>
            </a:pPr>
            <a:r>
              <a:rPr lang="de-DE" sz="2000" dirty="0"/>
              <a:t>Q4/2019: RF/</a:t>
            </a:r>
            <a:r>
              <a:rPr lang="de-DE" sz="2000" dirty="0" err="1"/>
              <a:t>Vacuum</a:t>
            </a:r>
            <a:r>
              <a:rPr lang="de-DE" sz="2000" dirty="0"/>
              <a:t> </a:t>
            </a:r>
            <a:r>
              <a:rPr lang="de-DE" sz="2000" dirty="0" err="1"/>
              <a:t>sealing</a:t>
            </a:r>
            <a:r>
              <a:rPr lang="de-DE" sz="2000" dirty="0"/>
              <a:t>, </a:t>
            </a:r>
            <a:r>
              <a:rPr lang="de-DE" sz="2000" dirty="0" err="1"/>
              <a:t>Vacuumtests</a:t>
            </a:r>
            <a:r>
              <a:rPr lang="de-DE" sz="2000" dirty="0"/>
              <a:t>, RF-</a:t>
            </a:r>
            <a:r>
              <a:rPr lang="de-DE" sz="2000" dirty="0" err="1"/>
              <a:t>wiring</a:t>
            </a:r>
            <a:r>
              <a:rPr lang="de-DE" sz="2000" dirty="0"/>
              <a:t> &amp; -</a:t>
            </a:r>
            <a:r>
              <a:rPr lang="de-DE" sz="2000" dirty="0" err="1"/>
              <a:t>coupling</a:t>
            </a:r>
            <a:endParaRPr lang="de-DE" sz="2000" dirty="0"/>
          </a:p>
          <a:p>
            <a:pPr marL="285750" indent="-285750">
              <a:buFont typeface="Wingdings" charset="2"/>
              <a:buChar char="Ø"/>
            </a:pPr>
            <a:r>
              <a:rPr lang="de-DE" sz="2000" b="1" dirty="0"/>
              <a:t>H1/2020: </a:t>
            </a:r>
            <a:r>
              <a:rPr lang="de-DE" sz="2000" b="1" dirty="0" err="1"/>
              <a:t>Conditioning</a:t>
            </a:r>
            <a:r>
              <a:rPr lang="de-DE" sz="2000" b="1" dirty="0"/>
              <a:t> </a:t>
            </a:r>
          </a:p>
          <a:p>
            <a:pPr marL="285750" indent="-285750">
              <a:buFont typeface="Wingdings" charset="2"/>
              <a:buChar char="Ø"/>
            </a:pPr>
            <a:r>
              <a:rPr lang="de-DE" sz="2000" dirty="0"/>
              <a:t>2019-2020: Design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Construction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Cone</a:t>
            </a:r>
            <a:endParaRPr lang="de-DE" sz="2000" dirty="0"/>
          </a:p>
          <a:p>
            <a:pPr marL="285750" indent="-285750">
              <a:buFont typeface="Wingdings" charset="2"/>
              <a:buChar char="Ø"/>
            </a:pPr>
            <a:r>
              <a:rPr lang="de-DE" sz="2000" dirty="0"/>
              <a:t>Mid 2020: Transport </a:t>
            </a:r>
            <a:r>
              <a:rPr lang="de-DE" sz="2000" dirty="0" err="1"/>
              <a:t>to</a:t>
            </a:r>
            <a:r>
              <a:rPr lang="de-DE" sz="2000" dirty="0"/>
              <a:t> GSI</a:t>
            </a:r>
          </a:p>
          <a:p>
            <a:pPr marL="285750" indent="-285750">
              <a:buFont typeface="Wingdings" charset="2"/>
              <a:buChar char="Ø"/>
            </a:pPr>
            <a:r>
              <a:rPr lang="de-DE" sz="2000" b="1" dirty="0"/>
              <a:t>&gt;Q3/2020: High Power Test</a:t>
            </a:r>
          </a:p>
          <a:p>
            <a:pPr marL="285750" indent="-285750">
              <a:buFont typeface="Wingdings" charset="2"/>
              <a:buChar char="Ø"/>
            </a:pPr>
            <a:r>
              <a:rPr lang="de-DE" sz="2000" b="1" dirty="0"/>
              <a:t>&gt;2021: Installation </a:t>
            </a:r>
            <a:r>
              <a:rPr lang="de-DE" sz="2000" b="1" dirty="0" err="1"/>
              <a:t>w</a:t>
            </a:r>
            <a:r>
              <a:rPr lang="de-DE" sz="2000" b="1" dirty="0"/>
              <a:t>/ LEBT, </a:t>
            </a:r>
            <a:r>
              <a:rPr lang="de-DE" sz="2000" b="1" dirty="0" err="1"/>
              <a:t>Cone</a:t>
            </a:r>
            <a:r>
              <a:rPr lang="de-DE" sz="2000" b="1" dirty="0"/>
              <a:t>, </a:t>
            </a:r>
            <a:r>
              <a:rPr lang="de-DE" sz="2000" b="1" dirty="0" err="1"/>
              <a:t>Matching</a:t>
            </a:r>
            <a:r>
              <a:rPr lang="de-DE" sz="2000" b="1" dirty="0"/>
              <a:t>, Beamtest</a:t>
            </a:r>
            <a:endParaRPr lang="en-US" sz="20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B970-72B6-3144-82A9-5F9767D3263E}" type="slidenum">
              <a:rPr lang="en-US" smtClean="0"/>
              <a:t>21</a:t>
            </a:fld>
            <a:endParaRPr lang="en-US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23" y="206544"/>
            <a:ext cx="2113434" cy="1151562"/>
          </a:xfrm>
          <a:prstGeom prst="rect">
            <a:avLst/>
          </a:prstGeom>
        </p:spPr>
      </p:pic>
      <p:graphicFrame>
        <p:nvGraphicFramePr>
          <p:cNvPr id="9" name="Objekt 8"/>
          <p:cNvGraphicFramePr>
            <a:graphicFrameLocks noChangeAspect="1"/>
          </p:cNvGraphicFramePr>
          <p:nvPr>
            <p:extLst/>
          </p:nvPr>
        </p:nvGraphicFramePr>
        <p:xfrm>
          <a:off x="486082" y="470396"/>
          <a:ext cx="1177795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669" name="Acrobat Document" r:id="rId4" imgW="7915202" imgH="4838564" progId="AcroExch.Document.11">
                  <p:embed/>
                </p:oleObj>
              </mc:Choice>
              <mc:Fallback>
                <p:oleObj name="Acrobat Document" r:id="rId4" imgW="7915202" imgH="4838564" progId="AcroExch.Document.11">
                  <p:embed/>
                  <p:pic>
                    <p:nvPicPr>
                      <p:cNvPr id="9" name="Objek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6082" y="470396"/>
                        <a:ext cx="1177795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391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9380" y="2341007"/>
            <a:ext cx="7716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Thank you!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23" y="206544"/>
            <a:ext cx="2113434" cy="1151562"/>
          </a:xfrm>
          <a:prstGeom prst="rect">
            <a:avLst/>
          </a:prstGeom>
        </p:spPr>
      </p:pic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4931638"/>
              </p:ext>
            </p:extLst>
          </p:nvPr>
        </p:nvGraphicFramePr>
        <p:xfrm>
          <a:off x="486082" y="470396"/>
          <a:ext cx="1177795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74" name="Acrobat Document" r:id="rId4" imgW="7915202" imgH="4838564" progId="AcroExch.Document.11">
                  <p:embed/>
                </p:oleObj>
              </mc:Choice>
              <mc:Fallback>
                <p:oleObj name="Acrobat Document" r:id="rId4" imgW="7915202" imgH="483856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6082" y="470396"/>
                        <a:ext cx="1177795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691" y="3271874"/>
            <a:ext cx="1893951" cy="156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8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845" y="3941917"/>
            <a:ext cx="3222422" cy="21691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FAIR P-LINAC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B970-72B6-3144-82A9-5F9767D3263E}" type="slidenum">
              <a:rPr lang="en-US" smtClean="0"/>
              <a:t>3</a:t>
            </a:fld>
            <a:endParaRPr lang="en-US" dirty="0"/>
          </a:p>
        </p:txBody>
      </p:sp>
      <p:graphicFrame>
        <p:nvGraphicFramePr>
          <p:cNvPr id="11" name="Group 78"/>
          <p:cNvGraphicFramePr>
            <a:graphicFrameLocks/>
          </p:cNvGraphicFramePr>
          <p:nvPr>
            <p:extLst/>
          </p:nvPr>
        </p:nvGraphicFramePr>
        <p:xfrm>
          <a:off x="2368833" y="3574877"/>
          <a:ext cx="3610022" cy="2736200"/>
        </p:xfrm>
        <a:graphic>
          <a:graphicData uri="http://schemas.openxmlformats.org/drawingml/2006/table">
            <a:tbl>
              <a:tblPr/>
              <a:tblGrid>
                <a:gridCol w="28072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2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36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Beam Energy    (MeV)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Beam Current   (mA)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Beam Pulse      (</a:t>
                      </a: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µs</a:t>
                      </a: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Repetition Rate (</a:t>
                      </a: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Hz</a:t>
                      </a: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Frequency        (</a:t>
                      </a: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MHz)</a:t>
                      </a:r>
                      <a:endParaRPr kumimoji="0" lang="en-GB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Norm. </a:t>
                      </a:r>
                      <a:r>
                        <a:rPr kumimoji="0" lang="en-GB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Emittance</a:t>
                      </a: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 at output  (</a:t>
                      </a: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µm</a:t>
                      </a: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Momentum Spread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Beam Loading (peak)  (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MW</a:t>
                      </a: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RF Power (peak)   (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MW</a:t>
                      </a: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# Klystrons (3 MW Peak Power)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Solid State Amplifier (50 kW)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Total Length (RFQ + CH)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 68  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 35 - 70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   </a:t>
                      </a: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36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   4</a:t>
                      </a:r>
                      <a:endParaRPr kumimoji="0" 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325.224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2.1 / </a:t>
                      </a:r>
                      <a:r>
                        <a:rPr kumimoji="0" lang="de-DE" sz="1200" b="1" i="1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4.2</a:t>
                      </a: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≤ ± 10</a:t>
                      </a:r>
                      <a:r>
                        <a:rPr kumimoji="0" lang="en-US" sz="1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-3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4.9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2.2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≈ 27 m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23" y="206544"/>
            <a:ext cx="2113434" cy="1151562"/>
          </a:xfrm>
          <a:prstGeom prst="rect">
            <a:avLst/>
          </a:prstGeom>
        </p:spPr>
      </p:pic>
      <p:graphicFrame>
        <p:nvGraphicFramePr>
          <p:cNvPr id="12" name="Objekt 11"/>
          <p:cNvGraphicFramePr>
            <a:graphicFrameLocks noChangeAspect="1"/>
          </p:cNvGraphicFramePr>
          <p:nvPr>
            <p:extLst/>
          </p:nvPr>
        </p:nvGraphicFramePr>
        <p:xfrm>
          <a:off x="486082" y="470396"/>
          <a:ext cx="1177795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80" name="Acrobat Document" r:id="rId6" imgW="7915202" imgH="4838564" progId="AcroExch.Document.11">
                  <p:embed/>
                </p:oleObj>
              </mc:Choice>
              <mc:Fallback>
                <p:oleObj name="Acrobat Document" r:id="rId6" imgW="7915202" imgH="4838564" progId="AcroExch.Document.11">
                  <p:embed/>
                  <p:pic>
                    <p:nvPicPr>
                      <p:cNvPr id="12" name="Objekt 1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6082" y="470396"/>
                        <a:ext cx="1177795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fik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3107"/>
            <a:ext cx="9144000" cy="145244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5504" y="3806910"/>
            <a:ext cx="2861905" cy="2146429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380922" y="5657074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Coupled</a:t>
            </a:r>
            <a:r>
              <a:rPr lang="de-DE" dirty="0"/>
              <a:t> CH, IAP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92648" y="6311077"/>
            <a:ext cx="2066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ECR Ion Source, CEA</a:t>
            </a:r>
            <a:endParaRPr lang="en-US" dirty="0"/>
          </a:p>
        </p:txBody>
      </p:sp>
      <p:sp>
        <p:nvSpPr>
          <p:cNvPr id="5" name="Ellipse 4"/>
          <p:cNvSpPr/>
          <p:nvPr/>
        </p:nvSpPr>
        <p:spPr>
          <a:xfrm>
            <a:off x="5235159" y="4403256"/>
            <a:ext cx="635000" cy="3870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lipse 13"/>
          <p:cNvSpPr/>
          <p:nvPr/>
        </p:nvSpPr>
        <p:spPr>
          <a:xfrm>
            <a:off x="5235159" y="3737521"/>
            <a:ext cx="635000" cy="3870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0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3200" dirty="0" err="1"/>
              <a:t>Modulated</a:t>
            </a:r>
            <a:r>
              <a:rPr lang="de-DE" sz="3200" dirty="0"/>
              <a:t> RFQ</a:t>
            </a:r>
            <a:endParaRPr lang="en-US" sz="3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B970-72B6-3144-82A9-5F9767D3263E}" type="slidenum">
              <a:rPr lang="en-US" smtClean="0"/>
              <a:t>4</a:t>
            </a:fld>
            <a:endParaRPr lang="en-US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23" y="206544"/>
            <a:ext cx="2113434" cy="1151562"/>
          </a:xfrm>
          <a:prstGeom prst="rect">
            <a:avLst/>
          </a:prstGeom>
        </p:spPr>
      </p:pic>
      <p:graphicFrame>
        <p:nvGraphicFramePr>
          <p:cNvPr id="6" name="Objekt 5"/>
          <p:cNvGraphicFramePr>
            <a:graphicFrameLocks noChangeAspect="1"/>
          </p:cNvGraphicFramePr>
          <p:nvPr>
            <p:extLst/>
          </p:nvPr>
        </p:nvGraphicFramePr>
        <p:xfrm>
          <a:off x="486082" y="470396"/>
          <a:ext cx="1177795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83" name="Acrobat Document" r:id="rId5" imgW="7915202" imgH="4838564" progId="AcroExch.Document.11">
                  <p:embed/>
                </p:oleObj>
              </mc:Choice>
              <mc:Fallback>
                <p:oleObj name="Acrobat Document" r:id="rId5" imgW="7915202" imgH="4838564" progId="AcroExch.Document.11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6082" y="470396"/>
                        <a:ext cx="1177795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/>
          </p:nvPr>
        </p:nvGraphicFramePr>
        <p:xfrm>
          <a:off x="4268" y="1426200"/>
          <a:ext cx="6569075" cy="5270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84" name="Acrobat Document" r:id="rId7" imgW="21478610" imgH="17230407" progId="AcroExch.Document.DC">
                  <p:embed/>
                </p:oleObj>
              </mc:Choice>
              <mc:Fallback>
                <p:oleObj name="Acrobat Document" r:id="rId7" imgW="21478610" imgH="17230407" progId="AcroExch.Document.DC">
                  <p:embed/>
                  <p:pic>
                    <p:nvPicPr>
                      <p:cNvPr id="3" name="Objekt 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68" y="1426200"/>
                        <a:ext cx="6569075" cy="52700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feld 9"/>
          <p:cNvSpPr txBox="1"/>
          <p:nvPr/>
        </p:nvSpPr>
        <p:spPr>
          <a:xfrm>
            <a:off x="6124079" y="6158318"/>
            <a:ext cx="3065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*) ideal </a:t>
            </a:r>
            <a:r>
              <a:rPr lang="de-DE" sz="1200" dirty="0" err="1"/>
              <a:t>conductivity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copper</a:t>
            </a:r>
            <a:r>
              <a:rPr lang="de-DE" sz="1200" dirty="0"/>
              <a:t>, </a:t>
            </a:r>
            <a:r>
              <a:rPr lang="de-DE" sz="1200" dirty="0" err="1"/>
              <a:t>no</a:t>
            </a:r>
            <a:r>
              <a:rPr lang="de-DE" sz="1200" dirty="0"/>
              <a:t> extra </a:t>
            </a:r>
            <a:r>
              <a:rPr lang="de-DE" sz="1200" dirty="0" err="1"/>
              <a:t>losses</a:t>
            </a:r>
            <a:endParaRPr lang="de-DE" sz="1200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095542"/>
              </p:ext>
            </p:extLst>
          </p:nvPr>
        </p:nvGraphicFramePr>
        <p:xfrm>
          <a:off x="6641923" y="1614258"/>
          <a:ext cx="2334437" cy="455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577">
                  <a:extLst>
                    <a:ext uri="{9D8B030D-6E8A-4147-A177-3AD203B41FA5}">
                      <a16:colId xmlns:a16="http://schemas.microsoft.com/office/drawing/2014/main" val="1083184597"/>
                    </a:ext>
                  </a:extLst>
                </a:gridCol>
                <a:gridCol w="1165860">
                  <a:extLst>
                    <a:ext uri="{9D8B030D-6E8A-4147-A177-3AD203B41FA5}">
                      <a16:colId xmlns:a16="http://schemas.microsoft.com/office/drawing/2014/main" val="42929180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250" dirty="0"/>
                        <a:t>Parameter</a:t>
                      </a:r>
                      <a:endParaRPr lang="en-US" sz="12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50" dirty="0"/>
                        <a:t>Value</a:t>
                      </a:r>
                      <a:endParaRPr lang="en-US" sz="12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6147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50" dirty="0" err="1"/>
                        <a:t>Frequency</a:t>
                      </a:r>
                      <a:endParaRPr lang="en-US" sz="12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50" dirty="0"/>
                        <a:t>325.224 MHz</a:t>
                      </a:r>
                      <a:endParaRPr lang="en-US" sz="12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985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50" dirty="0"/>
                        <a:t>Q-Value</a:t>
                      </a:r>
                      <a:endParaRPr lang="en-US" sz="12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50" dirty="0"/>
                        <a:t>7000*</a:t>
                      </a:r>
                      <a:endParaRPr lang="en-US" sz="12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892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50" dirty="0" err="1"/>
                        <a:t>Eff</a:t>
                      </a:r>
                      <a:r>
                        <a:rPr lang="de-DE" sz="1250" dirty="0"/>
                        <a:t>. Shunt</a:t>
                      </a:r>
                      <a:r>
                        <a:rPr lang="de-DE" sz="1250" baseline="0" dirty="0"/>
                        <a:t> </a:t>
                      </a:r>
                      <a:r>
                        <a:rPr lang="de-DE" sz="1250" baseline="0" dirty="0" err="1"/>
                        <a:t>Imp</a:t>
                      </a:r>
                      <a:r>
                        <a:rPr lang="de-DE" sz="1250" baseline="0" dirty="0"/>
                        <a:t>.</a:t>
                      </a:r>
                      <a:endParaRPr lang="en-US" sz="12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5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~40 k</a:t>
                      </a:r>
                      <a:r>
                        <a:rPr kumimoji="0" lang="el-GR" sz="125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Ω</a:t>
                      </a:r>
                      <a:r>
                        <a:rPr kumimoji="0" lang="de-DE" sz="125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0359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50" dirty="0" err="1"/>
                        <a:t>El</a:t>
                      </a:r>
                      <a:r>
                        <a:rPr lang="de-DE" sz="1250" dirty="0"/>
                        <a:t>. </a:t>
                      </a:r>
                      <a:r>
                        <a:rPr lang="de-DE" sz="1250" dirty="0" err="1"/>
                        <a:t>voltage</a:t>
                      </a:r>
                      <a:endParaRPr lang="en-US" sz="12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50" dirty="0"/>
                        <a:t>89 kV</a:t>
                      </a:r>
                      <a:endParaRPr lang="en-US" sz="12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0204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50" dirty="0"/>
                        <a:t>Beam</a:t>
                      </a:r>
                      <a:r>
                        <a:rPr lang="de-DE" sz="1250" baseline="0" dirty="0"/>
                        <a:t> </a:t>
                      </a:r>
                      <a:r>
                        <a:rPr lang="de-DE" sz="1250" baseline="0" dirty="0" err="1"/>
                        <a:t>c</a:t>
                      </a:r>
                      <a:r>
                        <a:rPr lang="de-DE" sz="1250" dirty="0" err="1"/>
                        <a:t>urrent</a:t>
                      </a:r>
                      <a:endParaRPr lang="de-DE" sz="1250" dirty="0"/>
                    </a:p>
                    <a:p>
                      <a:r>
                        <a:rPr lang="de-DE" sz="1250" dirty="0"/>
                        <a:t>(max. design)</a:t>
                      </a:r>
                      <a:endParaRPr lang="en-US" sz="12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50" dirty="0"/>
                        <a:t>70 mA</a:t>
                      </a:r>
                      <a:r>
                        <a:rPr lang="de-DE" sz="1250" baseline="0" dirty="0"/>
                        <a:t> </a:t>
                      </a:r>
                    </a:p>
                    <a:p>
                      <a:r>
                        <a:rPr lang="de-DE" sz="1250" baseline="0" dirty="0"/>
                        <a:t>(30-100 mA)</a:t>
                      </a:r>
                      <a:endParaRPr lang="en-US" sz="12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5404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50" dirty="0" err="1"/>
                        <a:t>Duty</a:t>
                      </a:r>
                      <a:r>
                        <a:rPr lang="de-DE" sz="1250" dirty="0"/>
                        <a:t> </a:t>
                      </a:r>
                      <a:r>
                        <a:rPr lang="de-DE" sz="1250" dirty="0" err="1"/>
                        <a:t>factor</a:t>
                      </a:r>
                      <a:endParaRPr lang="en-US" sz="12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50" dirty="0"/>
                        <a:t>0.08%</a:t>
                      </a:r>
                      <a:endParaRPr lang="en-US" sz="12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9958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50" dirty="0" err="1"/>
                        <a:t>Losses</a:t>
                      </a:r>
                      <a:r>
                        <a:rPr lang="de-DE" sz="1250" baseline="0" dirty="0"/>
                        <a:t> </a:t>
                      </a:r>
                      <a:r>
                        <a:rPr lang="de-DE" sz="1250" baseline="0" dirty="0" err="1"/>
                        <a:t>peak</a:t>
                      </a:r>
                      <a:r>
                        <a:rPr lang="de-DE" sz="1250" baseline="0" dirty="0"/>
                        <a:t>/</a:t>
                      </a:r>
                      <a:r>
                        <a:rPr lang="de-DE" sz="1250" baseline="0" dirty="0" err="1"/>
                        <a:t>av</a:t>
                      </a:r>
                      <a:endParaRPr lang="en-US" sz="12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50" dirty="0"/>
                        <a:t>675</a:t>
                      </a:r>
                      <a:r>
                        <a:rPr lang="de-DE" sz="1250" baseline="0" dirty="0"/>
                        <a:t> / </a:t>
                      </a:r>
                      <a:r>
                        <a:rPr lang="de-DE" sz="1250" baseline="0"/>
                        <a:t>0.5 kW*</a:t>
                      </a:r>
                      <a:endParaRPr lang="en-US" sz="12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2708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50" dirty="0" err="1"/>
                        <a:t>El</a:t>
                      </a:r>
                      <a:r>
                        <a:rPr lang="de-DE" sz="1250" dirty="0"/>
                        <a:t>.</a:t>
                      </a:r>
                      <a:r>
                        <a:rPr lang="de-DE" sz="1250" baseline="0" dirty="0"/>
                        <a:t> </a:t>
                      </a:r>
                      <a:r>
                        <a:rPr lang="de-DE" sz="1250" baseline="0" dirty="0" err="1"/>
                        <a:t>l</a:t>
                      </a:r>
                      <a:r>
                        <a:rPr lang="de-DE" sz="1250" dirty="0" err="1"/>
                        <a:t>ength</a:t>
                      </a:r>
                      <a:endParaRPr lang="en-US" sz="12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50" dirty="0"/>
                        <a:t>3330 mm</a:t>
                      </a:r>
                      <a:endParaRPr lang="en-US" sz="12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9324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50" dirty="0" err="1"/>
                        <a:t>Ladder</a:t>
                      </a:r>
                      <a:r>
                        <a:rPr lang="de-DE" sz="1250" baseline="0" dirty="0"/>
                        <a:t> </a:t>
                      </a:r>
                      <a:r>
                        <a:rPr lang="de-DE" sz="1250" baseline="0" dirty="0" err="1"/>
                        <a:t>width</a:t>
                      </a:r>
                      <a:endParaRPr lang="en-US" sz="12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50" dirty="0"/>
                        <a:t>150 mm</a:t>
                      </a:r>
                      <a:endParaRPr lang="en-US" sz="12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6254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50" dirty="0" err="1"/>
                        <a:t>Ladder</a:t>
                      </a:r>
                      <a:r>
                        <a:rPr lang="de-DE" sz="1250" dirty="0"/>
                        <a:t> </a:t>
                      </a:r>
                      <a:r>
                        <a:rPr lang="de-DE" sz="1250" dirty="0" err="1"/>
                        <a:t>height</a:t>
                      </a:r>
                      <a:endParaRPr lang="en-US" sz="12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50" dirty="0"/>
                        <a:t>280 mm</a:t>
                      </a:r>
                      <a:endParaRPr lang="en-US" sz="12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2423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50" dirty="0" err="1"/>
                        <a:t>No</a:t>
                      </a:r>
                      <a:r>
                        <a:rPr lang="de-DE" sz="1250" dirty="0"/>
                        <a:t>. </a:t>
                      </a:r>
                      <a:r>
                        <a:rPr lang="de-DE" sz="1250" dirty="0" err="1"/>
                        <a:t>of</a:t>
                      </a:r>
                      <a:r>
                        <a:rPr lang="de-DE" sz="1250" dirty="0"/>
                        <a:t> </a:t>
                      </a:r>
                      <a:r>
                        <a:rPr lang="de-DE" sz="1250" dirty="0" err="1"/>
                        <a:t>cells</a:t>
                      </a:r>
                      <a:endParaRPr lang="en-US" sz="12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50" dirty="0"/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09228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905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B970-72B6-3144-82A9-5F9767D3263E}" type="slidenum">
              <a:rPr lang="en-US" smtClean="0"/>
              <a:t>5</a:t>
            </a:fld>
            <a:endParaRPr lang="en-US"/>
          </a:p>
        </p:txBody>
      </p:sp>
      <p:sp>
        <p:nvSpPr>
          <p:cNvPr id="3" name="Rectangle 37"/>
          <p:cNvSpPr>
            <a:spLocks noChangeArrowheads="1"/>
          </p:cNvSpPr>
          <p:nvPr/>
        </p:nvSpPr>
        <p:spPr bwMode="auto">
          <a:xfrm rot="5400000"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Textfeld 8"/>
          <p:cNvSpPr txBox="1"/>
          <p:nvPr/>
        </p:nvSpPr>
        <p:spPr>
          <a:xfrm>
            <a:off x="143397" y="1110523"/>
            <a:ext cx="20333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FF0000"/>
                </a:solidFill>
              </a:rPr>
              <a:t>August 2018</a:t>
            </a:r>
          </a:p>
          <a:p>
            <a:r>
              <a:rPr lang="de-DE" sz="2400" dirty="0">
                <a:solidFill>
                  <a:srgbClr val="FF0000"/>
                </a:solidFill>
              </a:rPr>
              <a:t>Manufacturing</a:t>
            </a:r>
          </a:p>
          <a:p>
            <a:r>
              <a:rPr lang="de-DE" sz="2400" dirty="0" err="1">
                <a:solidFill>
                  <a:srgbClr val="FF0000"/>
                </a:solidFill>
              </a:rPr>
              <a:t>of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electrodes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4392" y="857250"/>
            <a:ext cx="6858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B24C0C-FCA3-D644-896E-50350803AFE1}"/>
              </a:ext>
            </a:extLst>
          </p:cNvPr>
          <p:cNvSpPr txBox="1"/>
          <p:nvPr/>
        </p:nvSpPr>
        <p:spPr>
          <a:xfrm>
            <a:off x="143398" y="2872379"/>
            <a:ext cx="34706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Beam Dynamics  </a:t>
            </a:r>
            <a:r>
              <a:rPr lang="de-DE" dirty="0" err="1"/>
              <a:t>by</a:t>
            </a:r>
            <a:r>
              <a:rPr lang="de-DE" dirty="0"/>
              <a:t> </a:t>
            </a:r>
          </a:p>
          <a:p>
            <a:r>
              <a:rPr lang="de-DE" dirty="0"/>
              <a:t>Marc </a:t>
            </a:r>
            <a:r>
              <a:rPr lang="de-DE" dirty="0" err="1"/>
              <a:t>Syha</a:t>
            </a:r>
            <a:endParaRPr lang="de-DE" dirty="0"/>
          </a:p>
          <a:p>
            <a:endParaRPr lang="de-DE" dirty="0"/>
          </a:p>
          <a:p>
            <a:r>
              <a:rPr lang="de-DE" dirty="0"/>
              <a:t>M. </a:t>
            </a:r>
            <a:r>
              <a:rPr lang="de-DE" dirty="0" err="1"/>
              <a:t>Syha</a:t>
            </a:r>
            <a:r>
              <a:rPr lang="de-DE" dirty="0"/>
              <a:t>, U. Ratzinger, M. Schuett, Beam </a:t>
            </a:r>
            <a:r>
              <a:rPr lang="de-DE" dirty="0" err="1"/>
              <a:t>dynamics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FAIR p-</a:t>
            </a:r>
            <a:r>
              <a:rPr lang="de-DE" dirty="0" err="1"/>
              <a:t>Linac</a:t>
            </a:r>
            <a:r>
              <a:rPr lang="de-DE" dirty="0"/>
              <a:t> </a:t>
            </a:r>
            <a:r>
              <a:rPr lang="de-DE" dirty="0" err="1"/>
              <a:t>Ladder</a:t>
            </a:r>
            <a:r>
              <a:rPr lang="de-DE" dirty="0"/>
              <a:t>- RFQ,</a:t>
            </a:r>
          </a:p>
          <a:p>
            <a:r>
              <a:rPr lang="de-DE" dirty="0" err="1"/>
              <a:t>Proceedings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LINAC18, Beijing, China, 2018, pp. 521–523, TUPO083 </a:t>
            </a:r>
          </a:p>
          <a:p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08964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9F510B-4070-7949-B1B0-FFFF281A0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943" y="-80387"/>
            <a:ext cx="5438777" cy="69383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B970-72B6-3144-82A9-5F9767D3263E}" type="slidenum">
              <a:rPr lang="en-US" smtClean="0"/>
              <a:t>6</a:t>
            </a:fld>
            <a:endParaRPr lang="en-US"/>
          </a:p>
        </p:txBody>
      </p:sp>
      <p:sp>
        <p:nvSpPr>
          <p:cNvPr id="3" name="Rectangle 37"/>
          <p:cNvSpPr>
            <a:spLocks noChangeArrowheads="1"/>
          </p:cNvSpPr>
          <p:nvPr/>
        </p:nvSpPr>
        <p:spPr bwMode="auto">
          <a:xfrm rot="5400000"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Textfeld 8"/>
          <p:cNvSpPr txBox="1"/>
          <p:nvPr/>
        </p:nvSpPr>
        <p:spPr>
          <a:xfrm>
            <a:off x="143397" y="1110523"/>
            <a:ext cx="39089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FF0000"/>
                </a:solidFill>
              </a:rPr>
              <a:t>September 2018</a:t>
            </a:r>
          </a:p>
          <a:p>
            <a:r>
              <a:rPr lang="de-DE" sz="2400" dirty="0" err="1">
                <a:solidFill>
                  <a:srgbClr val="FF0000"/>
                </a:solidFill>
              </a:rPr>
              <a:t>Assembly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of</a:t>
            </a:r>
            <a:r>
              <a:rPr lang="de-DE" sz="2400" dirty="0">
                <a:solidFill>
                  <a:srgbClr val="FF0000"/>
                </a:solidFill>
              </a:rPr>
              <a:t>  </a:t>
            </a:r>
            <a:r>
              <a:rPr lang="de-DE" sz="2400" dirty="0" err="1">
                <a:solidFill>
                  <a:srgbClr val="FF0000"/>
                </a:solidFill>
              </a:rPr>
              <a:t>ladder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structure</a:t>
            </a:r>
            <a:endParaRPr lang="de-DE" sz="2400" dirty="0">
              <a:solidFill>
                <a:srgbClr val="FF0000"/>
              </a:solidFill>
            </a:endParaRPr>
          </a:p>
          <a:p>
            <a:r>
              <a:rPr lang="de-DE" sz="2400" dirty="0">
                <a:solidFill>
                  <a:srgbClr val="FF0000"/>
                </a:solidFill>
              </a:rPr>
              <a:t>on </a:t>
            </a:r>
            <a:r>
              <a:rPr lang="de-DE" sz="2400" dirty="0" err="1">
                <a:solidFill>
                  <a:srgbClr val="FF0000"/>
                </a:solidFill>
              </a:rPr>
              <a:t>lower</a:t>
            </a:r>
            <a:r>
              <a:rPr lang="de-DE" sz="2400" dirty="0">
                <a:solidFill>
                  <a:srgbClr val="FF0000"/>
                </a:solidFill>
              </a:rPr>
              <a:t> tank </a:t>
            </a:r>
            <a:r>
              <a:rPr lang="de-DE" sz="2400" dirty="0" err="1">
                <a:solidFill>
                  <a:srgbClr val="FF0000"/>
                </a:solidFill>
              </a:rPr>
              <a:t>shell</a:t>
            </a:r>
            <a:endParaRPr lang="de-DE" sz="2400" dirty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A39DC4-FE96-F049-8154-4312CA201392}"/>
              </a:ext>
            </a:extLst>
          </p:cNvPr>
          <p:cNvSpPr txBox="1"/>
          <p:nvPr/>
        </p:nvSpPr>
        <p:spPr>
          <a:xfrm>
            <a:off x="229281" y="3501761"/>
            <a:ext cx="268791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welding</a:t>
            </a:r>
            <a:r>
              <a:rPr lang="de-DE" dirty="0"/>
              <a:t> &amp; </a:t>
            </a:r>
            <a:r>
              <a:rPr lang="de-DE" dirty="0" err="1"/>
              <a:t>soldering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Completely</a:t>
            </a:r>
            <a:r>
              <a:rPr lang="de-DE" dirty="0"/>
              <a:t> </a:t>
            </a:r>
            <a:r>
              <a:rPr lang="de-DE" dirty="0" err="1"/>
              <a:t>maintanable</a:t>
            </a:r>
            <a:r>
              <a:rPr lang="de-DE" dirty="0"/>
              <a:t> &amp;</a:t>
            </a:r>
          </a:p>
          <a:p>
            <a:r>
              <a:rPr lang="de-DE" dirty="0" err="1"/>
              <a:t>Exchangable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Neglectable</a:t>
            </a:r>
            <a:r>
              <a:rPr lang="de-DE" dirty="0"/>
              <a:t> </a:t>
            </a:r>
            <a:r>
              <a:rPr lang="de-DE" dirty="0" err="1"/>
              <a:t>dipole</a:t>
            </a:r>
            <a:r>
              <a:rPr lang="de-DE" dirty="0"/>
              <a:t> </a:t>
            </a:r>
            <a:r>
              <a:rPr lang="de-DE" dirty="0" err="1"/>
              <a:t>modes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159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B970-72B6-3144-82A9-5F9767D3263E}" type="slidenum">
              <a:rPr lang="en-US" smtClean="0"/>
              <a:t>7</a:t>
            </a:fld>
            <a:endParaRPr lang="en-US"/>
          </a:p>
        </p:txBody>
      </p:sp>
      <p:sp>
        <p:nvSpPr>
          <p:cNvPr id="3" name="Rectangle 37"/>
          <p:cNvSpPr>
            <a:spLocks noChangeArrowheads="1"/>
          </p:cNvSpPr>
          <p:nvPr/>
        </p:nvSpPr>
        <p:spPr bwMode="auto">
          <a:xfrm rot="5400000"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Textfeld 8"/>
          <p:cNvSpPr txBox="1"/>
          <p:nvPr/>
        </p:nvSpPr>
        <p:spPr>
          <a:xfrm>
            <a:off x="143397" y="1110523"/>
            <a:ext cx="39089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FF0000"/>
                </a:solidFill>
              </a:rPr>
              <a:t>September 2018</a:t>
            </a:r>
          </a:p>
          <a:p>
            <a:r>
              <a:rPr lang="de-DE" sz="2400" dirty="0" err="1">
                <a:solidFill>
                  <a:srgbClr val="FF0000"/>
                </a:solidFill>
              </a:rPr>
              <a:t>Assembly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of</a:t>
            </a:r>
            <a:r>
              <a:rPr lang="de-DE" sz="2400" dirty="0">
                <a:solidFill>
                  <a:srgbClr val="FF0000"/>
                </a:solidFill>
              </a:rPr>
              <a:t>  </a:t>
            </a:r>
            <a:r>
              <a:rPr lang="de-DE" sz="2400" dirty="0" err="1">
                <a:solidFill>
                  <a:srgbClr val="FF0000"/>
                </a:solidFill>
              </a:rPr>
              <a:t>ladder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structure</a:t>
            </a:r>
            <a:endParaRPr lang="de-DE" sz="2400" dirty="0">
              <a:solidFill>
                <a:srgbClr val="FF0000"/>
              </a:solidFill>
            </a:endParaRPr>
          </a:p>
          <a:p>
            <a:r>
              <a:rPr lang="de-DE" sz="2400" dirty="0">
                <a:solidFill>
                  <a:srgbClr val="FF0000"/>
                </a:solidFill>
              </a:rPr>
              <a:t>on </a:t>
            </a:r>
            <a:r>
              <a:rPr lang="de-DE" sz="2400" dirty="0" err="1">
                <a:solidFill>
                  <a:srgbClr val="FF0000"/>
                </a:solidFill>
              </a:rPr>
              <a:t>lower</a:t>
            </a:r>
            <a:r>
              <a:rPr lang="de-DE" sz="2400" dirty="0">
                <a:solidFill>
                  <a:srgbClr val="FF0000"/>
                </a:solidFill>
              </a:rPr>
              <a:t> tank </a:t>
            </a:r>
            <a:r>
              <a:rPr lang="de-DE" sz="2400" dirty="0" err="1">
                <a:solidFill>
                  <a:srgbClr val="FF0000"/>
                </a:solidFill>
              </a:rPr>
              <a:t>shell</a:t>
            </a:r>
            <a:endParaRPr lang="de-DE" sz="2400" dirty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4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B970-72B6-3144-82A9-5F9767D3263E}" type="slidenum">
              <a:rPr lang="en-US" smtClean="0"/>
              <a:t>8</a:t>
            </a:fld>
            <a:endParaRPr lang="en-US"/>
          </a:p>
        </p:txBody>
      </p:sp>
      <p:sp>
        <p:nvSpPr>
          <p:cNvPr id="3" name="Rectangle 37"/>
          <p:cNvSpPr>
            <a:spLocks noChangeArrowheads="1"/>
          </p:cNvSpPr>
          <p:nvPr/>
        </p:nvSpPr>
        <p:spPr bwMode="auto">
          <a:xfrm rot="5400000"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Textfeld 8"/>
          <p:cNvSpPr txBox="1"/>
          <p:nvPr/>
        </p:nvSpPr>
        <p:spPr>
          <a:xfrm>
            <a:off x="143397" y="1110523"/>
            <a:ext cx="25421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FF0000"/>
                </a:solidFill>
              </a:rPr>
              <a:t>September 2018</a:t>
            </a:r>
          </a:p>
          <a:p>
            <a:r>
              <a:rPr lang="de-DE" sz="2400" dirty="0">
                <a:solidFill>
                  <a:srgbClr val="FF0000"/>
                </a:solidFill>
              </a:rPr>
              <a:t>Installation </a:t>
            </a:r>
            <a:r>
              <a:rPr lang="de-DE" sz="2400" dirty="0" err="1">
                <a:solidFill>
                  <a:srgbClr val="FF0000"/>
                </a:solidFill>
              </a:rPr>
              <a:t>of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ring-</a:t>
            </a:r>
          </a:p>
          <a:p>
            <a:r>
              <a:rPr lang="en-US" sz="2400" dirty="0">
                <a:solidFill>
                  <a:srgbClr val="FF0000"/>
                </a:solidFill>
              </a:rPr>
              <a:t>electrode system</a:t>
            </a:r>
            <a:endParaRPr lang="de-DE" sz="2400" dirty="0">
              <a:solidFill>
                <a:srgbClr val="FF000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51" y="-758132"/>
            <a:ext cx="2044394" cy="761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3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B970-72B6-3144-82A9-5F9767D3263E}" type="slidenum">
              <a:rPr lang="en-US" smtClean="0"/>
              <a:t>9</a:t>
            </a:fld>
            <a:endParaRPr lang="en-US"/>
          </a:p>
        </p:txBody>
      </p:sp>
      <p:sp>
        <p:nvSpPr>
          <p:cNvPr id="3" name="Rectangle 37"/>
          <p:cNvSpPr>
            <a:spLocks noChangeArrowheads="1"/>
          </p:cNvSpPr>
          <p:nvPr/>
        </p:nvSpPr>
        <p:spPr bwMode="auto">
          <a:xfrm rot="5400000"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Textfeld 8"/>
          <p:cNvSpPr txBox="1"/>
          <p:nvPr/>
        </p:nvSpPr>
        <p:spPr>
          <a:xfrm>
            <a:off x="143397" y="1110523"/>
            <a:ext cx="25421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FF0000"/>
                </a:solidFill>
              </a:rPr>
              <a:t>September 2018</a:t>
            </a:r>
          </a:p>
          <a:p>
            <a:r>
              <a:rPr lang="de-DE" sz="2400" dirty="0">
                <a:solidFill>
                  <a:srgbClr val="FF0000"/>
                </a:solidFill>
              </a:rPr>
              <a:t>Installation </a:t>
            </a:r>
            <a:r>
              <a:rPr lang="de-DE" sz="2400" dirty="0" err="1">
                <a:solidFill>
                  <a:srgbClr val="FF0000"/>
                </a:solidFill>
              </a:rPr>
              <a:t>of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ring-</a:t>
            </a:r>
          </a:p>
          <a:p>
            <a:r>
              <a:rPr lang="en-US" sz="2400" dirty="0">
                <a:solidFill>
                  <a:srgbClr val="FF0000"/>
                </a:solidFill>
              </a:rPr>
              <a:t>electrode system</a:t>
            </a:r>
            <a:endParaRPr lang="de-DE" sz="2400" dirty="0">
              <a:solidFill>
                <a:srgbClr val="FF000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8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773</Words>
  <Application>Microsoft Macintosh PowerPoint</Application>
  <PresentationFormat>On-screen Show (4:3)</PresentationFormat>
  <Paragraphs>179</Paragraphs>
  <Slides>22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 Unicode MS</vt:lpstr>
      <vt:lpstr>ＭＳ Ｐゴシック</vt:lpstr>
      <vt:lpstr>Arial</vt:lpstr>
      <vt:lpstr>Calibri</vt:lpstr>
      <vt:lpstr>Times New Roman</vt:lpstr>
      <vt:lpstr>Wingdings</vt:lpstr>
      <vt:lpstr>Office Theme</vt:lpstr>
      <vt:lpstr>Acrobat Document</vt:lpstr>
      <vt:lpstr>The 325 MHz Ladder-RFQ for FAIR p-Linac</vt:lpstr>
      <vt:lpstr>p-Linac @ FAIR</vt:lpstr>
      <vt:lpstr>FAIR P-LINAC</vt:lpstr>
      <vt:lpstr>Modulated RFQ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First RF Measurements 11/2019</vt:lpstr>
      <vt:lpstr>First RF Measurements 12/2019</vt:lpstr>
      <vt:lpstr>Prototype High Power Test 2016</vt:lpstr>
      <vt:lpstr>Power Test GSI</vt:lpstr>
      <vt:lpstr>Gap Fields</vt:lpstr>
      <vt:lpstr>Gap Fields</vt:lpstr>
      <vt:lpstr>Gap Fields</vt:lpstr>
      <vt:lpstr>Gap Fields</vt:lpstr>
      <vt:lpstr>Time Schedule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Proposal for a Ladder RFQ for  GSI Proton Linac </dc:title>
  <dc:creator>Max Schütt</dc:creator>
  <cp:lastModifiedBy>Maximilian Schuett</cp:lastModifiedBy>
  <cp:revision>617</cp:revision>
  <cp:lastPrinted>2015-03-11T20:44:39Z</cp:lastPrinted>
  <dcterms:created xsi:type="dcterms:W3CDTF">2014-02-20T09:35:21Z</dcterms:created>
  <dcterms:modified xsi:type="dcterms:W3CDTF">2019-04-16T09:40:53Z</dcterms:modified>
</cp:coreProperties>
</file>