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5" r:id="rId1"/>
  </p:sldMasterIdLst>
  <p:notesMasterIdLst>
    <p:notesMasterId r:id="rId34"/>
  </p:notesMasterIdLst>
  <p:handoutMasterIdLst>
    <p:handoutMasterId r:id="rId35"/>
  </p:handoutMasterIdLst>
  <p:sldIdLst>
    <p:sldId id="257" r:id="rId2"/>
    <p:sldId id="293" r:id="rId3"/>
    <p:sldId id="294" r:id="rId4"/>
    <p:sldId id="303" r:id="rId5"/>
    <p:sldId id="304" r:id="rId6"/>
    <p:sldId id="258" r:id="rId7"/>
    <p:sldId id="276" r:id="rId8"/>
    <p:sldId id="297" r:id="rId9"/>
    <p:sldId id="273" r:id="rId10"/>
    <p:sldId id="292" r:id="rId11"/>
    <p:sldId id="306" r:id="rId12"/>
    <p:sldId id="295" r:id="rId13"/>
    <p:sldId id="278" r:id="rId14"/>
    <p:sldId id="279" r:id="rId15"/>
    <p:sldId id="280" r:id="rId16"/>
    <p:sldId id="282" r:id="rId17"/>
    <p:sldId id="281" r:id="rId18"/>
    <p:sldId id="283" r:id="rId19"/>
    <p:sldId id="287" r:id="rId20"/>
    <p:sldId id="285" r:id="rId21"/>
    <p:sldId id="286" r:id="rId22"/>
    <p:sldId id="296" r:id="rId23"/>
    <p:sldId id="288" r:id="rId24"/>
    <p:sldId id="291" r:id="rId25"/>
    <p:sldId id="289" r:id="rId26"/>
    <p:sldId id="298" r:id="rId27"/>
    <p:sldId id="290" r:id="rId28"/>
    <p:sldId id="300" r:id="rId29"/>
    <p:sldId id="274" r:id="rId30"/>
    <p:sldId id="301" r:id="rId31"/>
    <p:sldId id="302" r:id="rId32"/>
    <p:sldId id="307" r:id="rId3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ssandra Lombardi" initials="AL" lastIdx="2" clrIdx="0">
    <p:extLst>
      <p:ext uri="{19B8F6BF-5375-455C-9EA6-DF929625EA0E}">
        <p15:presenceInfo xmlns:p15="http://schemas.microsoft.com/office/powerpoint/2012/main" userId="S-1-5-21-1526224874-1540688658-1361462980-207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E7FF"/>
    <a:srgbClr val="B9B9B9"/>
    <a:srgbClr val="71B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99" autoAdjust="0"/>
    <p:restoredTop sz="94600" autoAdjust="0"/>
  </p:normalViewPr>
  <p:slideViewPr>
    <p:cSldViewPr snapToGrid="0" snapToObjects="1">
      <p:cViewPr varScale="1">
        <p:scale>
          <a:sx n="109" d="100"/>
          <a:sy n="109" d="100"/>
        </p:scale>
        <p:origin x="1008" y="6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05AC4-2E5D-7C49-ABD2-0A561D01E9EC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5383F-60F3-2847-B26E-DC6FC2AEFB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302A8-80C4-FE43-8DAD-8E6A3C1F36BA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D0D00-3B58-2647-8B82-CA27014AD3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D0D00-3B58-2647-8B82-CA27014AD3D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outlin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355" y="1327799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16th April 2019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Vittorio Bencini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4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580BD-B69F-1344-BBD6-865A075D6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89147"/>
            <a:ext cx="3200400" cy="547688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en-GB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60818"/>
            <a:ext cx="2743200" cy="6858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GB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485900"/>
            <a:ext cx="7086600" cy="276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16th April 2019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Vittorio Bencini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4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580BD-B69F-1344-BBD6-865A075D6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279282"/>
            <a:ext cx="3053868" cy="940356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601648"/>
            <a:ext cx="4759514" cy="356963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GB"/>
              <a:t>Click icon to add picture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249074"/>
            <a:ext cx="3053866" cy="199761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GB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16th April 2019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Vittorio Bencini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4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580BD-B69F-1344-BBD6-865A075D6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8"/>
          <p:cNvSpPr>
            <a:spLocks noGrp="1"/>
          </p:cNvSpPr>
          <p:nvPr>
            <p:ph type="title" hasCustomPrompt="1"/>
          </p:nvPr>
        </p:nvSpPr>
        <p:spPr>
          <a:xfrm>
            <a:off x="457200" y="4616451"/>
            <a:ext cx="8226854" cy="22640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>
              <a:defRPr sz="1400">
                <a:latin typeface="Optima"/>
                <a:cs typeface="Optima"/>
              </a:defRPr>
            </a:lvl1pPr>
          </a:lstStyle>
          <a:p>
            <a:r>
              <a:rPr kumimoji="0" lang="fr-CH" dirty="0"/>
              <a:t>home.cern</a:t>
            </a:r>
            <a:endParaRPr kumimoji="0" lang="en-US" dirty="0"/>
          </a:p>
        </p:txBody>
      </p:sp>
      <p:pic>
        <p:nvPicPr>
          <p:cNvPr id="5" name="Image 2" descr="logooutlin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173" y="1806689"/>
            <a:ext cx="1545657" cy="153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16th April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Vittorio Bencini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580BD-B69F-1344-BBD6-865A075D6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8"/>
          <p:cNvSpPr>
            <a:spLocks noGrp="1"/>
          </p:cNvSpPr>
          <p:nvPr>
            <p:ph type="title" hasCustomPrompt="1"/>
          </p:nvPr>
        </p:nvSpPr>
        <p:spPr>
          <a:xfrm>
            <a:off x="457200" y="4616451"/>
            <a:ext cx="8226854" cy="22640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>
              <a:defRPr sz="1400">
                <a:latin typeface="Optima"/>
                <a:cs typeface="Optima"/>
              </a:defRPr>
            </a:lvl1pPr>
          </a:lstStyle>
          <a:p>
            <a:r>
              <a:rPr kumimoji="0" lang="fr-CH" dirty="0"/>
              <a:t>home.cern</a:t>
            </a:r>
            <a:endParaRPr kumimoji="0" lang="en-US" dirty="0"/>
          </a:p>
        </p:txBody>
      </p:sp>
      <p:pic>
        <p:nvPicPr>
          <p:cNvPr id="6" name="Image 2" descr="logooutlin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173" y="1806689"/>
            <a:ext cx="1545657" cy="153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LogoOutline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13154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BadgeWeb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35"/>
          <a:stretch/>
        </p:blipFill>
        <p:spPr>
          <a:xfrm>
            <a:off x="3959440" y="1940785"/>
            <a:ext cx="1221946" cy="1261931"/>
          </a:xfrm>
          <a:prstGeom prst="rect">
            <a:avLst/>
          </a:prstGeom>
        </p:spPr>
      </p:pic>
      <p:sp>
        <p:nvSpPr>
          <p:cNvPr id="4" name="Espace réservé du titre 8"/>
          <p:cNvSpPr>
            <a:spLocks noGrp="1"/>
          </p:cNvSpPr>
          <p:nvPr>
            <p:ph type="title" hasCustomPrompt="1"/>
          </p:nvPr>
        </p:nvSpPr>
        <p:spPr>
          <a:xfrm>
            <a:off x="457200" y="4616451"/>
            <a:ext cx="8226854" cy="22640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>
              <a:defRPr sz="1400">
                <a:latin typeface="Optima"/>
                <a:cs typeface="Optima"/>
              </a:defRPr>
            </a:lvl1pPr>
          </a:lstStyle>
          <a:p>
            <a:r>
              <a:rPr kumimoji="0" lang="fr-CH" dirty="0"/>
              <a:t>home.cern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33612"/>
            <a:ext cx="8226854" cy="705332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16th April 2019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Vittorio Bencini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4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580BD-B69F-1344-BBD6-865A075D6E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2543343"/>
            <a:ext cx="2743200" cy="31474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225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33612"/>
            <a:ext cx="8226854" cy="705332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2543343"/>
            <a:ext cx="2743200" cy="31474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637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16th April 2019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Vittorio Bencini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4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580BD-B69F-1344-BBD6-865A075D6E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13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</p:spPr>
        <p:txBody>
          <a:bodyPr/>
          <a:lstStyle/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657600" cy="32627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200151"/>
            <a:ext cx="3657600" cy="326278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16th April 2019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Vittorio Bencini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4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580BD-B69F-1344-BBD6-865A075D6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4789"/>
            <a:ext cx="8229600" cy="67048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55615" y="3826475"/>
            <a:ext cx="8231187" cy="447075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52334"/>
            <a:ext cx="4040188" cy="276499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8" y="952334"/>
            <a:ext cx="4041775" cy="276499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16th April 2019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2756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Vittorio Bencini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4767264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580BD-B69F-1344-BBD6-865A075D6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-01.eps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2648"/>
            <a:ext cx="9144000" cy="707202"/>
          </a:xfrm>
          <a:prstGeom prst="rect">
            <a:avLst/>
          </a:prstGeom>
        </p:spPr>
      </p:pic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175120"/>
            <a:ext cx="8226854" cy="705332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994205"/>
            <a:ext cx="8229600" cy="320314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/>
              <a:t>Deuxième niveau</a:t>
            </a:r>
          </a:p>
          <a:p>
            <a:pPr lvl="2" eaLnBrk="1" latinLnBrk="0" hangingPunct="1"/>
            <a:r>
              <a:rPr kumimoji="0" lang="fr-CH" dirty="0"/>
              <a:t>Troisième niveau</a:t>
            </a:r>
          </a:p>
          <a:p>
            <a:pPr lvl="3" eaLnBrk="1" latinLnBrk="0" hangingPunct="1"/>
            <a:r>
              <a:rPr kumimoji="0" lang="fr-CH" dirty="0"/>
              <a:t>Quatrième niveau</a:t>
            </a:r>
          </a:p>
          <a:p>
            <a:pPr lvl="4" eaLnBrk="1" latinLnBrk="0" hangingPunct="1"/>
            <a:r>
              <a:rPr kumimoji="0" lang="fr-CH" dirty="0"/>
              <a:t>Cinquième niveau</a:t>
            </a:r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16th April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Vittorio Bencini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4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580BD-B69F-1344-BBD6-865A075D6E2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Image 7" descr="bande-01.eps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df"/><Relationship Id="rId3" Type="http://schemas.openxmlformats.org/officeDocument/2006/relationships/image" Target="../media/image11.png"/><Relationship Id="rId2" Type="http://schemas.openxmlformats.org/officeDocument/2006/relationships/image" Target="../media/image5.pdf"/><Relationship Id="rId1" Type="http://schemas.openxmlformats.org/officeDocument/2006/relationships/slideLayout" Target="../slideLayouts/slideLayout8.xml"/><Relationship Id="rId1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909" y="833819"/>
            <a:ext cx="8716818" cy="1073727"/>
          </a:xfrm>
        </p:spPr>
        <p:txBody>
          <a:bodyPr>
            <a:normAutofit/>
          </a:bodyPr>
          <a:lstStyle/>
          <a:p>
            <a:r>
              <a:rPr lang="en-US" sz="3111" dirty="0"/>
              <a:t>Beam Dynamics Design for the Upgrade of the RFQ at </a:t>
            </a:r>
            <a:r>
              <a:rPr lang="en-US" sz="3111" dirty="0" err="1"/>
              <a:t>GSI’s</a:t>
            </a:r>
            <a:r>
              <a:rPr lang="en-US" sz="3111" dirty="0"/>
              <a:t> High Current Charge Injector</a:t>
            </a:r>
            <a:endParaRPr lang="en-US" sz="3333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230909" y="2142729"/>
            <a:ext cx="6076704" cy="2259068"/>
          </a:xfrm>
        </p:spPr>
        <p:txBody>
          <a:bodyPr>
            <a:normAutofit/>
          </a:bodyPr>
          <a:lstStyle/>
          <a:p>
            <a:r>
              <a:rPr lang="en-US" sz="1800" dirty="0"/>
              <a:t>A. Lombardi, J.B. Lallement, J.M. Garland, V. Bencini*</a:t>
            </a:r>
          </a:p>
          <a:p>
            <a:r>
              <a:rPr lang="en-US" sz="1800" dirty="0"/>
              <a:t>BE-ABP-HSL, CERN</a:t>
            </a:r>
          </a:p>
          <a:p>
            <a:r>
              <a:rPr lang="en-US" sz="1100" dirty="0"/>
              <a:t>*vittorio.bencini@cern.ch</a:t>
            </a:r>
          </a:p>
          <a:p>
            <a:endParaRPr lang="en-US" sz="1800" dirty="0"/>
          </a:p>
          <a:p>
            <a:r>
              <a:rPr lang="en-US" dirty="0"/>
              <a:t>16</a:t>
            </a:r>
            <a:r>
              <a:rPr lang="en-US" baseline="30000" dirty="0"/>
              <a:t>th</a:t>
            </a:r>
            <a:r>
              <a:rPr lang="en-US" dirty="0"/>
              <a:t> April 2019</a:t>
            </a:r>
          </a:p>
          <a:p>
            <a:endParaRPr lang="en-US" dirty="0"/>
          </a:p>
          <a:p>
            <a:endParaRPr lang="en-US" sz="18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16th April 2019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6580BD-B69F-1344-BBD6-865A075D6E2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Vittorio Bencini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110" y="103905"/>
            <a:ext cx="7467600" cy="556021"/>
          </a:xfrm>
        </p:spPr>
        <p:txBody>
          <a:bodyPr>
            <a:noAutofit/>
          </a:bodyPr>
          <a:lstStyle/>
          <a:p>
            <a:r>
              <a:rPr lang="en-US" sz="3200" dirty="0"/>
              <a:t>Baseline summary - output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16th April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6580BD-B69F-1344-BBD6-865A075D6E2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Vittorio Bencini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024152"/>
              </p:ext>
            </p:extLst>
          </p:nvPr>
        </p:nvGraphicFramePr>
        <p:xfrm>
          <a:off x="434110" y="747302"/>
          <a:ext cx="3918791" cy="158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3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7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7824">
                  <a:extLst>
                    <a:ext uri="{9D8B030D-6E8A-4147-A177-3AD203B41FA5}">
                      <a16:colId xmlns:a16="http://schemas.microsoft.com/office/drawing/2014/main" val="3442667711"/>
                    </a:ext>
                  </a:extLst>
                </a:gridCol>
              </a:tblGrid>
              <a:tr h="333740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2"/>
                          </a:solidFill>
                        </a:rPr>
                        <a:t>~129 kV inter-vane voltage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2"/>
                          </a:solidFill>
                        </a:rPr>
                        <a:t>Measured –</a:t>
                      </a:r>
                      <a:r>
                        <a:rPr lang="en-US" sz="10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00" b="1" dirty="0">
                          <a:solidFill>
                            <a:schemeClr val="tx2"/>
                          </a:solidFill>
                        </a:rPr>
                        <a:t>20 </a:t>
                      </a:r>
                      <a:r>
                        <a:rPr lang="en-US" sz="1000" b="1" dirty="0" err="1">
                          <a:solidFill>
                            <a:schemeClr val="tx2"/>
                          </a:solidFill>
                        </a:rPr>
                        <a:t>mA</a:t>
                      </a:r>
                      <a:endParaRPr lang="en-US" sz="1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2"/>
                          </a:solidFill>
                        </a:rPr>
                        <a:t>Gaussian</a:t>
                      </a:r>
                      <a:r>
                        <a:rPr lang="en-US" sz="1000" b="1" baseline="0" dirty="0">
                          <a:solidFill>
                            <a:schemeClr val="tx2"/>
                          </a:solidFill>
                        </a:rPr>
                        <a:t> – 20 </a:t>
                      </a:r>
                      <a:r>
                        <a:rPr lang="en-US" sz="1000" b="1" baseline="0" dirty="0" err="1">
                          <a:solidFill>
                            <a:schemeClr val="tx2"/>
                          </a:solidFill>
                        </a:rPr>
                        <a:t>mA</a:t>
                      </a:r>
                      <a:endParaRPr lang="en-US" sz="1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740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2"/>
                          </a:solidFill>
                        </a:rPr>
                        <a:t>Out </a:t>
                      </a:r>
                      <a:r>
                        <a:rPr lang="en-US" sz="1000" b="0" baseline="0" dirty="0">
                          <a:solidFill>
                            <a:schemeClr val="tx2"/>
                          </a:solidFill>
                        </a:rPr>
                        <a:t>trans. emit. 95% norm.(x, y)</a:t>
                      </a:r>
                      <a:endParaRPr lang="en-US" sz="1000" b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2"/>
                          </a:solidFill>
                        </a:rPr>
                        <a:t>0.50, 0.52 π.</a:t>
                      </a:r>
                      <a:r>
                        <a:rPr lang="en-US" sz="1000" b="0" dirty="0" err="1">
                          <a:solidFill>
                            <a:schemeClr val="tx2"/>
                          </a:solidFill>
                        </a:rPr>
                        <a:t>mm.mrad</a:t>
                      </a:r>
                      <a:endParaRPr lang="en-US" sz="1000" b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2"/>
                          </a:solidFill>
                        </a:rPr>
                        <a:t>0.61,</a:t>
                      </a:r>
                      <a:r>
                        <a:rPr lang="en-US" sz="1000" b="0" baseline="0" dirty="0">
                          <a:solidFill>
                            <a:schemeClr val="tx2"/>
                          </a:solidFill>
                        </a:rPr>
                        <a:t> 0.61 </a:t>
                      </a:r>
                      <a:r>
                        <a:rPr lang="en-US" sz="1000" b="0" dirty="0" err="1">
                          <a:solidFill>
                            <a:schemeClr val="tx2"/>
                          </a:solidFill>
                        </a:rPr>
                        <a:t>π.mm.mrad</a:t>
                      </a:r>
                      <a:endParaRPr lang="en-US" sz="1000" b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7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2"/>
                          </a:solidFill>
                        </a:rPr>
                        <a:t>Out long. emit. 95% norm.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2"/>
                          </a:solidFill>
                        </a:rPr>
                        <a:t>8.9 </a:t>
                      </a:r>
                      <a:r>
                        <a:rPr lang="en-US" sz="1000" b="0" dirty="0" err="1">
                          <a:solidFill>
                            <a:schemeClr val="tx2"/>
                          </a:solidFill>
                        </a:rPr>
                        <a:t>π.deg.MeV</a:t>
                      </a:r>
                      <a:endParaRPr lang="en-US" sz="1000" b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2"/>
                          </a:solidFill>
                        </a:rPr>
                        <a:t> 9.1 </a:t>
                      </a:r>
                      <a:r>
                        <a:rPr lang="en-US" sz="1000" b="0" dirty="0" err="1">
                          <a:solidFill>
                            <a:schemeClr val="tx2"/>
                          </a:solidFill>
                        </a:rPr>
                        <a:t>π.deg.MeV</a:t>
                      </a:r>
                      <a:endParaRPr lang="en-US" sz="1000" b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740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2"/>
                          </a:solidFill>
                        </a:rPr>
                        <a:t>Transmission/Current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2"/>
                          </a:solidFill>
                        </a:rPr>
                        <a:t>78% / 15.6 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2"/>
                          </a:solidFill>
                        </a:rPr>
                        <a:t>84% / 16.8</a:t>
                      </a:r>
                      <a:r>
                        <a:rPr lang="en-US" sz="1000" b="0" baseline="0" dirty="0">
                          <a:solidFill>
                            <a:schemeClr val="tx2"/>
                          </a:solidFill>
                        </a:rPr>
                        <a:t> mA</a:t>
                      </a:r>
                      <a:endParaRPr lang="en-US" sz="1000" b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181802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2806" y="2495570"/>
            <a:ext cx="2879216" cy="19439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56" y="2495570"/>
            <a:ext cx="3093212" cy="19439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0960" y="2495570"/>
            <a:ext cx="2782641" cy="194075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05957" y="664525"/>
            <a:ext cx="4205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parameters respect the requirements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6369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110" y="103905"/>
            <a:ext cx="7467600" cy="556021"/>
          </a:xfrm>
        </p:spPr>
        <p:txBody>
          <a:bodyPr>
            <a:noAutofit/>
          </a:bodyPr>
          <a:lstStyle/>
          <a:p>
            <a:r>
              <a:rPr lang="en-US" sz="3200" dirty="0"/>
              <a:t>Baseline summary - output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16th April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6580BD-B69F-1344-BBD6-865A075D6E2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Vittorio Bencini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7475" y="659926"/>
            <a:ext cx="8031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RFQ designed for 123 kV with the aim of operating at 129 kV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420" y="1263853"/>
            <a:ext cx="5788579" cy="296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28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16th April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Vittorio Bencini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6580BD-B69F-1344-BBD6-865A075D6E2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92275" y="70776"/>
            <a:ext cx="7467600" cy="556021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sz="3200" dirty="0"/>
              <a:t>Outline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41" y="908576"/>
            <a:ext cx="37740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DE7FF"/>
                </a:solidFill>
              </a:rPr>
              <a:t>Introduction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DE7FF"/>
                </a:solidFill>
              </a:rPr>
              <a:t>Baseline design summary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Error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DE7FF"/>
                </a:solidFill>
              </a:rPr>
              <a:t>Precise vane length adjustment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DE7FF"/>
                </a:solidFill>
              </a:rPr>
              <a:t>Tracking </a:t>
            </a:r>
            <a:r>
              <a:rPr lang="en-US" baseline="30000" dirty="0">
                <a:solidFill>
                  <a:srgbClr val="CDE7FF"/>
                </a:solidFill>
              </a:rPr>
              <a:t>238</a:t>
            </a:r>
            <a:r>
              <a:rPr lang="en-US" dirty="0">
                <a:solidFill>
                  <a:srgbClr val="CDE7FF"/>
                </a:solidFill>
              </a:rPr>
              <a:t>U</a:t>
            </a:r>
            <a:r>
              <a:rPr lang="en-US" baseline="30000" dirty="0">
                <a:solidFill>
                  <a:srgbClr val="CDE7FF"/>
                </a:solidFill>
              </a:rPr>
              <a:t>4+ </a:t>
            </a:r>
            <a:r>
              <a:rPr lang="en-US" dirty="0">
                <a:solidFill>
                  <a:srgbClr val="CDE7FF"/>
                </a:solidFill>
              </a:rPr>
              <a:t>and </a:t>
            </a:r>
            <a:r>
              <a:rPr lang="en-US" baseline="30000" dirty="0">
                <a:solidFill>
                  <a:srgbClr val="CDE7FF"/>
                </a:solidFill>
              </a:rPr>
              <a:t>238</a:t>
            </a:r>
            <a:r>
              <a:rPr lang="en-US" dirty="0">
                <a:solidFill>
                  <a:srgbClr val="CDE7FF"/>
                </a:solidFill>
              </a:rPr>
              <a:t>U</a:t>
            </a:r>
            <a:r>
              <a:rPr lang="en-US" baseline="30000" dirty="0">
                <a:solidFill>
                  <a:srgbClr val="CDE7FF"/>
                </a:solidFill>
              </a:rPr>
              <a:t>3+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DE7FF"/>
                </a:solidFill>
              </a:rPr>
              <a:t>Conclusions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6475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16th April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6580BD-B69F-1344-BBD6-865A075D6E2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Vittorio Bencini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34110" y="103905"/>
            <a:ext cx="7467600" cy="556021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sz="3200" dirty="0"/>
              <a:t>Error study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4438" y="790178"/>
            <a:ext cx="76772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/>
              <a:t>Three error categories were investigated:</a:t>
            </a:r>
          </a:p>
          <a:p>
            <a:pPr algn="just"/>
            <a:endParaRPr lang="en-U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dirty="0"/>
              <a:t>Machining errors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Transverse electrode curvature radius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Longitudinal profile</a:t>
            </a:r>
          </a:p>
          <a:p>
            <a:pPr lvl="1" algn="just"/>
            <a:endParaRPr lang="en-US" sz="8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dirty="0"/>
              <a:t>Displacement errors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Electrode displacement (parallel, perpendicular, longitudinal)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Segment displacement (parallel, perpendicular, longitudinal)</a:t>
            </a:r>
          </a:p>
          <a:p>
            <a:pPr lvl="1" algn="just"/>
            <a:endParaRPr lang="en-US" sz="8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dirty="0"/>
              <a:t>Tilt errors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Electrode tilt (parallel, perpendicular, longitudinal)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Segment tilt (parallel, perpendicular, longitudinal)</a:t>
            </a:r>
          </a:p>
        </p:txBody>
      </p:sp>
    </p:spTree>
    <p:extLst>
      <p:ext uri="{BB962C8B-B14F-4D97-AF65-F5344CB8AC3E}">
        <p14:creationId xmlns:p14="http://schemas.microsoft.com/office/powerpoint/2010/main" val="4197781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16th April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6580BD-B69F-1344-BBD6-865A075D6E2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Vittorio Bencini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34110" y="103905"/>
            <a:ext cx="7467600" cy="556021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sz="3200" dirty="0"/>
              <a:t>Error study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4438" y="790178"/>
            <a:ext cx="76772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/>
              <a:t>Three error categories were investigated:</a:t>
            </a:r>
          </a:p>
          <a:p>
            <a:pPr algn="just"/>
            <a:endParaRPr lang="en-U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dirty="0"/>
              <a:t>Machining errors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Transverse electrode curvature radius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Longitudinal profile</a:t>
            </a:r>
          </a:p>
          <a:p>
            <a:pPr lvl="1" algn="just"/>
            <a:endParaRPr lang="en-US" sz="8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CDE7FF"/>
                </a:solidFill>
              </a:rPr>
              <a:t>Displacement errors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DE7FF"/>
                </a:solidFill>
              </a:rPr>
              <a:t>Electrode displacement (parallel, perpendicular, longitudinal)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DE7FF"/>
                </a:solidFill>
              </a:rPr>
              <a:t>Segment displacement (parallel, perpendicular, longitudinal)</a:t>
            </a:r>
          </a:p>
          <a:p>
            <a:pPr lvl="1" algn="just"/>
            <a:endParaRPr lang="en-US" sz="800" dirty="0">
              <a:solidFill>
                <a:srgbClr val="CDE7FF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CDE7FF"/>
                </a:solidFill>
              </a:rPr>
              <a:t>Tilt errors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DE7FF"/>
                </a:solidFill>
              </a:rPr>
              <a:t>Electrode tilt (parallel, perpendicular, longitudinal)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DE7FF"/>
                </a:solidFill>
              </a:rPr>
              <a:t>Segment tilt (parallel, perpendicular, longitudinal)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9282" y="855185"/>
            <a:ext cx="2507518" cy="10970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1461" y="577722"/>
            <a:ext cx="925462" cy="137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603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16th April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6580BD-B69F-1344-BBD6-865A075D6E2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Vittorio Bencini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34110" y="103905"/>
            <a:ext cx="7467600" cy="556021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sz="3200" dirty="0"/>
              <a:t>Error study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4438" y="790178"/>
            <a:ext cx="76772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/>
              <a:t>Three error categories were investigated:</a:t>
            </a:r>
          </a:p>
          <a:p>
            <a:pPr algn="just"/>
            <a:endParaRPr lang="en-U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CDE7FF"/>
                </a:solidFill>
              </a:rPr>
              <a:t>Machining errors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DE7FF"/>
                </a:solidFill>
              </a:rPr>
              <a:t>Transverse electrode curvature radius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DE7FF"/>
                </a:solidFill>
              </a:rPr>
              <a:t>Longitudinal profile</a:t>
            </a:r>
          </a:p>
          <a:p>
            <a:pPr lvl="1" algn="just"/>
            <a:endParaRPr lang="en-US" sz="8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dirty="0"/>
              <a:t>Displacement errors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Electrode displacement (parallel, perpendicular, longitudinal)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Segment displacement (parallel, perpendicular, longitudinal)</a:t>
            </a:r>
          </a:p>
          <a:p>
            <a:pPr lvl="1" algn="just"/>
            <a:endParaRPr lang="en-US" sz="8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CDE7FF"/>
                </a:solidFill>
              </a:rPr>
              <a:t>Tilt errors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DE7FF"/>
                </a:solidFill>
              </a:rPr>
              <a:t>Electrode tilt (parallel, perpendicular, longitudinal)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DE7FF"/>
                </a:solidFill>
              </a:rPr>
              <a:t>Segment tilt (parallel, perpendicular, longitudinal)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1433" y="544050"/>
            <a:ext cx="2457028" cy="10029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1539" y="2862541"/>
            <a:ext cx="1056817" cy="13310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7908" y="1651206"/>
            <a:ext cx="1414269" cy="127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62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16th April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6580BD-B69F-1344-BBD6-865A075D6E2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Vittorio Bencini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34110" y="103905"/>
            <a:ext cx="7467600" cy="556021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sz="3200" dirty="0"/>
              <a:t>Error study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4438" y="790178"/>
            <a:ext cx="76772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/>
              <a:t>Three error categories were investigated:</a:t>
            </a:r>
          </a:p>
          <a:p>
            <a:pPr algn="just"/>
            <a:endParaRPr lang="en-U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CDE7FF"/>
                </a:solidFill>
              </a:rPr>
              <a:t>Machining errors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DE7FF"/>
                </a:solidFill>
              </a:rPr>
              <a:t>Transverse electrode curvature radius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DE7FF"/>
                </a:solidFill>
              </a:rPr>
              <a:t>Longitudinal profile</a:t>
            </a:r>
          </a:p>
          <a:p>
            <a:pPr lvl="1" algn="just"/>
            <a:endParaRPr lang="en-US" sz="800" dirty="0">
              <a:solidFill>
                <a:srgbClr val="CDE7FF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CDE7FF"/>
                </a:solidFill>
              </a:rPr>
              <a:t>Displacement errors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DE7FF"/>
                </a:solidFill>
              </a:rPr>
              <a:t>Electrode displacement (parallel, perpendicular, longitudinal)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DE7FF"/>
                </a:solidFill>
              </a:rPr>
              <a:t>Segment displacement (parallel, perpendicular, longitudinal)</a:t>
            </a:r>
          </a:p>
          <a:p>
            <a:pPr lvl="1" algn="just"/>
            <a:endParaRPr lang="en-US" sz="8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dirty="0"/>
              <a:t>Tilt errors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Electrode tilt (parallel, perpendicular, longitudinal)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Segment tilt (parallel, perpendicular, longitudinal)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432" y="2996926"/>
            <a:ext cx="3337732" cy="9199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1968" y="1785215"/>
            <a:ext cx="1566332" cy="105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13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16th April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6580BD-B69F-1344-BBD6-865A075D6E2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Vittorio Bencini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34110" y="103905"/>
            <a:ext cx="7467600" cy="556021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sz="3200" dirty="0"/>
              <a:t>Error study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4109" y="785612"/>
            <a:ext cx="466882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Random error magnitude from a uniform distribution within given values</a:t>
            </a:r>
          </a:p>
          <a:p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Input distribution Gaussian matched with RFQ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Two sets of limits were established with different parameter tolerances, we will refer to these as tolerance </a:t>
            </a:r>
            <a:r>
              <a:rPr lang="en-GB" b="1" dirty="0"/>
              <a:t>limit 1 </a:t>
            </a:r>
            <a:r>
              <a:rPr lang="en-GB" dirty="0"/>
              <a:t>(higher tolerance) and tolerance </a:t>
            </a:r>
            <a:r>
              <a:rPr lang="en-GB" b="1" dirty="0"/>
              <a:t>limit 2 </a:t>
            </a:r>
            <a:r>
              <a:rPr lang="en-GB" dirty="0"/>
              <a:t>(lower tolerance). </a:t>
            </a:r>
          </a:p>
        </p:txBody>
      </p:sp>
      <p:pic>
        <p:nvPicPr>
          <p:cNvPr id="20" name="Picture 19" descr=":Combined_GenBeam:input_beam_pic1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2935" y="785612"/>
            <a:ext cx="3928017" cy="2762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9293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16th April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6580BD-B69F-1344-BBD6-865A075D6E2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Vittorio Bencini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34110" y="103905"/>
            <a:ext cx="7467600" cy="556021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sz="3200" dirty="0"/>
              <a:t>Error study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317238"/>
              </p:ext>
            </p:extLst>
          </p:nvPr>
        </p:nvGraphicFramePr>
        <p:xfrm>
          <a:off x="1663498" y="882203"/>
          <a:ext cx="6050946" cy="3106997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956540">
                  <a:extLst>
                    <a:ext uri="{9D8B030D-6E8A-4147-A177-3AD203B41FA5}">
                      <a16:colId xmlns:a16="http://schemas.microsoft.com/office/drawing/2014/main" val="1641643047"/>
                    </a:ext>
                  </a:extLst>
                </a:gridCol>
                <a:gridCol w="2939426">
                  <a:extLst>
                    <a:ext uri="{9D8B030D-6E8A-4147-A177-3AD203B41FA5}">
                      <a16:colId xmlns:a16="http://schemas.microsoft.com/office/drawing/2014/main" val="496970115"/>
                    </a:ext>
                  </a:extLst>
                </a:gridCol>
                <a:gridCol w="1077490">
                  <a:extLst>
                    <a:ext uri="{9D8B030D-6E8A-4147-A177-3AD203B41FA5}">
                      <a16:colId xmlns:a16="http://schemas.microsoft.com/office/drawing/2014/main" val="1367688649"/>
                    </a:ext>
                  </a:extLst>
                </a:gridCol>
                <a:gridCol w="1077490">
                  <a:extLst>
                    <a:ext uri="{9D8B030D-6E8A-4147-A177-3AD203B41FA5}">
                      <a16:colId xmlns:a16="http://schemas.microsoft.com/office/drawing/2014/main" val="2558146639"/>
                    </a:ext>
                  </a:extLst>
                </a:gridCol>
              </a:tblGrid>
              <a:tr h="470807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Parameter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Description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Tolerance limit 1 (</a:t>
                      </a:r>
                      <a:r>
                        <a:rPr kumimoji="0" lang="en-GB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μm</a:t>
                      </a:r>
                      <a:r>
                        <a:rPr kumimoji="0"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Tolerance limit 2 (μm)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309803"/>
                  </a:ext>
                </a:extLst>
              </a:tr>
              <a:tr h="218414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Transverse electrode curvature radius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±20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±40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969407"/>
                  </a:ext>
                </a:extLst>
              </a:tr>
              <a:tr h="218414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Longitudinal profile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±20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±40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756203"/>
                  </a:ext>
                </a:extLst>
              </a:tr>
              <a:tr h="218414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TEpe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Perpendicular electrode tilt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±30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±60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0879040"/>
                  </a:ext>
                </a:extLst>
              </a:tr>
              <a:tr h="218414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TEpa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Parallel electrode tilt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±30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±60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956016"/>
                  </a:ext>
                </a:extLst>
              </a:tr>
              <a:tr h="218414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DEpe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Perpendicular electrode displacement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±30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±60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507313"/>
                  </a:ext>
                </a:extLst>
              </a:tr>
              <a:tr h="233636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DEpa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Parallel electrode displacement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±30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±60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724629"/>
                  </a:ext>
                </a:extLst>
              </a:tr>
              <a:tr h="218414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DELong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Longitudinal electrode displacement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±30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±60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60982"/>
                  </a:ext>
                </a:extLst>
              </a:tr>
              <a:tr h="218414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TSVerti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Segment vertical tilt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±30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±60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771836"/>
                  </a:ext>
                </a:extLst>
              </a:tr>
              <a:tr h="218414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TSHori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Segment horizontal tilt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±30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±60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861603"/>
                  </a:ext>
                </a:extLst>
              </a:tr>
              <a:tr h="218414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DSVerti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Segment vertical displacement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±30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±60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44151"/>
                  </a:ext>
                </a:extLst>
              </a:tr>
              <a:tr h="218414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DSHori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Segment horizontal displacement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±30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±60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409924"/>
                  </a:ext>
                </a:extLst>
              </a:tr>
              <a:tr h="218414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DSLong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Segment longitudinal displacement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±30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±60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016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7386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16th April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6580BD-B69F-1344-BBD6-865A075D6E2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Vittorio Bencini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34110" y="103905"/>
            <a:ext cx="7467600" cy="556021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sz="3200" dirty="0"/>
              <a:t>Error study - results</a:t>
            </a:r>
          </a:p>
        </p:txBody>
      </p:sp>
      <p:pic>
        <p:nvPicPr>
          <p:cNvPr id="8" name="Picture 7" descr="::::::::Documents:CERN_Fellowship:GSI_RFQ_errors:Combined_GenBeam:final_plots:Losses_9900cases_staticerrors__4line.pd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36088" y="774619"/>
            <a:ext cx="3562414" cy="3518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::::::::Documents:CERN_Fellowship:GSI_RFQ_errors:Combined_GenBeam:final_plots:Zemit_9900cases_staticerrors_4line.pd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04" y="733545"/>
            <a:ext cx="360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982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16th April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Vittorio Bencini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6580BD-B69F-1344-BBD6-865A075D6E2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92275" y="70776"/>
            <a:ext cx="7467600" cy="556021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sz="3200" dirty="0"/>
              <a:t>Outline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41" y="908576"/>
            <a:ext cx="37740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Baseline design summary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Error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Precise vane length adjustment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Tracking </a:t>
            </a:r>
            <a:r>
              <a:rPr lang="en-US" baseline="30000" dirty="0"/>
              <a:t>238</a:t>
            </a:r>
            <a:r>
              <a:rPr lang="en-US" dirty="0"/>
              <a:t>U</a:t>
            </a:r>
            <a:r>
              <a:rPr lang="en-US" baseline="30000" dirty="0"/>
              <a:t>4+ </a:t>
            </a:r>
            <a:r>
              <a:rPr lang="en-US" dirty="0"/>
              <a:t>and </a:t>
            </a:r>
            <a:r>
              <a:rPr lang="en-US" baseline="30000" dirty="0"/>
              <a:t>238</a:t>
            </a:r>
            <a:r>
              <a:rPr lang="en-US" dirty="0"/>
              <a:t>U</a:t>
            </a:r>
            <a:r>
              <a:rPr lang="en-US" baseline="30000" dirty="0"/>
              <a:t>3+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Conclusions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6340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16th April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6580BD-B69F-1344-BBD6-865A075D6E2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Vittorio Bencini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34110" y="103905"/>
            <a:ext cx="7467600" cy="556021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sz="3200" dirty="0"/>
              <a:t>Error study - results</a:t>
            </a:r>
          </a:p>
        </p:txBody>
      </p:sp>
      <p:pic>
        <p:nvPicPr>
          <p:cNvPr id="9" name="Picture 8" descr="::::::::Documents:CERN_Fellowship:GSI_RFQ_errors:Combined_GenBeam:final_plots:Xemit_9900cases_staticerrors_4line.pd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7494" y="792052"/>
            <a:ext cx="360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::::::::Documents:CERN_Fellowship:GSI_RFQ_errors:Combined_GenBeam:final_plots:Yemit_9900cases_staticerrors_4line.pd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0330" y="792053"/>
            <a:ext cx="360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85650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16th April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6580BD-B69F-1344-BBD6-865A075D6E28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Vittorio Bencini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34110" y="103905"/>
            <a:ext cx="7467600" cy="556021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sz="3200" dirty="0"/>
              <a:t>Error study - results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785525"/>
              </p:ext>
            </p:extLst>
          </p:nvPr>
        </p:nvGraphicFramePr>
        <p:xfrm>
          <a:off x="2207373" y="1474189"/>
          <a:ext cx="4694308" cy="1931029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232516">
                  <a:extLst>
                    <a:ext uri="{9D8B030D-6E8A-4147-A177-3AD203B41FA5}">
                      <a16:colId xmlns:a16="http://schemas.microsoft.com/office/drawing/2014/main" val="1548473206"/>
                    </a:ext>
                  </a:extLst>
                </a:gridCol>
                <a:gridCol w="1692854">
                  <a:extLst>
                    <a:ext uri="{9D8B030D-6E8A-4147-A177-3AD203B41FA5}">
                      <a16:colId xmlns:a16="http://schemas.microsoft.com/office/drawing/2014/main" val="2332245965"/>
                    </a:ext>
                  </a:extLst>
                </a:gridCol>
                <a:gridCol w="1768938">
                  <a:extLst>
                    <a:ext uri="{9D8B030D-6E8A-4147-A177-3AD203B41FA5}">
                      <a16:colId xmlns:a16="http://schemas.microsoft.com/office/drawing/2014/main" val="3682518750"/>
                    </a:ext>
                  </a:extLst>
                </a:gridCol>
              </a:tblGrid>
              <a:tr h="439981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Emittance plane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Maximum growth [%] in limit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Maximum growth [%] in limit 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717425"/>
                  </a:ext>
                </a:extLst>
              </a:tr>
              <a:tr h="372762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Horizontal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744807"/>
                  </a:ext>
                </a:extLst>
              </a:tr>
              <a:tr h="372762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Vertical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159115"/>
                  </a:ext>
                </a:extLst>
              </a:tr>
              <a:tr h="372762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Longitudinal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450138"/>
                  </a:ext>
                </a:extLst>
              </a:tr>
              <a:tr h="372762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Losses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1.25 %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4.5 %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93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3859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16th April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Vittorio Bencini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6580BD-B69F-1344-BBD6-865A075D6E28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92275" y="70776"/>
            <a:ext cx="7467600" cy="556021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sz="3200" dirty="0"/>
              <a:t>Outline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41" y="908576"/>
            <a:ext cx="37740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DE7FF"/>
                </a:solidFill>
              </a:rPr>
              <a:t>Introduction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DE7FF"/>
                </a:solidFill>
              </a:rPr>
              <a:t>Baseline design summary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DE7FF"/>
                </a:solidFill>
              </a:rPr>
              <a:t>Error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Precise vane length adjustment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DE7FF"/>
                </a:solidFill>
              </a:rPr>
              <a:t>Tracking </a:t>
            </a:r>
            <a:r>
              <a:rPr lang="en-US" baseline="30000" dirty="0">
                <a:solidFill>
                  <a:srgbClr val="CDE7FF"/>
                </a:solidFill>
              </a:rPr>
              <a:t>238</a:t>
            </a:r>
            <a:r>
              <a:rPr lang="en-US" dirty="0">
                <a:solidFill>
                  <a:srgbClr val="CDE7FF"/>
                </a:solidFill>
              </a:rPr>
              <a:t>U</a:t>
            </a:r>
            <a:r>
              <a:rPr lang="en-US" baseline="30000" dirty="0">
                <a:solidFill>
                  <a:srgbClr val="CDE7FF"/>
                </a:solidFill>
              </a:rPr>
              <a:t>4+ </a:t>
            </a:r>
            <a:r>
              <a:rPr lang="en-US" dirty="0">
                <a:solidFill>
                  <a:srgbClr val="CDE7FF"/>
                </a:solidFill>
              </a:rPr>
              <a:t>and </a:t>
            </a:r>
            <a:r>
              <a:rPr lang="en-US" baseline="30000" dirty="0">
                <a:solidFill>
                  <a:srgbClr val="CDE7FF"/>
                </a:solidFill>
              </a:rPr>
              <a:t>238</a:t>
            </a:r>
            <a:r>
              <a:rPr lang="en-US" dirty="0">
                <a:solidFill>
                  <a:srgbClr val="CDE7FF"/>
                </a:solidFill>
              </a:rPr>
              <a:t>U</a:t>
            </a:r>
            <a:r>
              <a:rPr lang="en-US" baseline="30000" dirty="0">
                <a:solidFill>
                  <a:srgbClr val="CDE7FF"/>
                </a:solidFill>
              </a:rPr>
              <a:t>3+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DE7FF"/>
                </a:solidFill>
              </a:rPr>
              <a:t>Conclusions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39234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16th April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6580BD-B69F-1344-BBD6-865A075D6E28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Vittorio Bencini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34110" y="103905"/>
            <a:ext cx="7467600" cy="556021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sz="3200" dirty="0"/>
              <a:t>Precise vane length adjustment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4437" y="790178"/>
            <a:ext cx="80631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The presented design considers electrodes with a slight length difference (5.18 mm) w.r.t. the length of the RFQ tube pipe.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The electrode length was modified keeping the other design parameters unchanged.</a:t>
            </a:r>
          </a:p>
          <a:p>
            <a:pPr algn="just"/>
            <a:endParaRPr lang="en-U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Particle tracking in </a:t>
            </a:r>
            <a:r>
              <a:rPr lang="en-US" sz="1600" dirty="0" err="1"/>
              <a:t>Toutatis</a:t>
            </a:r>
            <a:r>
              <a:rPr lang="en-US" sz="1600" dirty="0"/>
              <a:t> was performed with the adjusted electrodes in order to quantify the differences with the presented design.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431715"/>
              </p:ext>
            </p:extLst>
          </p:nvPr>
        </p:nvGraphicFramePr>
        <p:xfrm>
          <a:off x="1561313" y="2919365"/>
          <a:ext cx="5882677" cy="8927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0675">
                  <a:extLst>
                    <a:ext uri="{9D8B030D-6E8A-4147-A177-3AD203B41FA5}">
                      <a16:colId xmlns:a16="http://schemas.microsoft.com/office/drawing/2014/main" val="2909586584"/>
                    </a:ext>
                  </a:extLst>
                </a:gridCol>
                <a:gridCol w="1960675">
                  <a:extLst>
                    <a:ext uri="{9D8B030D-6E8A-4147-A177-3AD203B41FA5}">
                      <a16:colId xmlns:a16="http://schemas.microsoft.com/office/drawing/2014/main" val="74105525"/>
                    </a:ext>
                  </a:extLst>
                </a:gridCol>
                <a:gridCol w="1961327">
                  <a:extLst>
                    <a:ext uri="{9D8B030D-6E8A-4147-A177-3AD203B41FA5}">
                      <a16:colId xmlns:a16="http://schemas.microsoft.com/office/drawing/2014/main" val="3084429319"/>
                    </a:ext>
                  </a:extLst>
                </a:gridCol>
              </a:tblGrid>
              <a:tr h="2231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Initial vane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Cut vane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562272"/>
                  </a:ext>
                </a:extLst>
              </a:tr>
              <a:tr h="2231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Gap RMS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10.47 mm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16.02 mm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575852"/>
                  </a:ext>
                </a:extLst>
              </a:tr>
              <a:tr h="2231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Gap FFS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8.53 mm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16.02 mm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98089"/>
                  </a:ext>
                </a:extLst>
              </a:tr>
              <a:tr h="2231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Total vane length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9231.0 mm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9217.96 mm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9301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26216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16th April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Vittorio Bencini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6580BD-B69F-1344-BBD6-865A075D6E28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34110" y="103905"/>
            <a:ext cx="7467600" cy="556021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sz="3200" dirty="0"/>
              <a:t>Precise vane length adjustment</a:t>
            </a:r>
          </a:p>
        </p:txBody>
      </p:sp>
      <p:pic>
        <p:nvPicPr>
          <p:cNvPr id="9" name="Picture 8" descr="FFS_baselineVScut_2.png"/>
          <p:cNvPicPr>
            <a:picLocks noChangeAspect="1"/>
          </p:cNvPicPr>
          <p:nvPr/>
        </p:nvPicPr>
        <p:blipFill>
          <a:blip r:embed="rId2"/>
          <a:srcRect l="2461" t="7874" r="8858"/>
          <a:stretch>
            <a:fillRect/>
          </a:stretch>
        </p:blipFill>
        <p:spPr>
          <a:xfrm>
            <a:off x="4612348" y="1199478"/>
            <a:ext cx="3881881" cy="3024547"/>
          </a:xfrm>
          <a:prstGeom prst="rect">
            <a:avLst/>
          </a:prstGeom>
        </p:spPr>
      </p:pic>
      <p:pic>
        <p:nvPicPr>
          <p:cNvPr id="10" name="Picture 9" descr="RMS_baselineVScut_2.png"/>
          <p:cNvPicPr>
            <a:picLocks noChangeAspect="1"/>
          </p:cNvPicPr>
          <p:nvPr/>
        </p:nvPicPr>
        <p:blipFill>
          <a:blip r:embed="rId3"/>
          <a:srcRect l="2461" t="7874" r="8858"/>
          <a:stretch>
            <a:fillRect/>
          </a:stretch>
        </p:blipFill>
        <p:spPr>
          <a:xfrm>
            <a:off x="556587" y="1220139"/>
            <a:ext cx="3885283" cy="3027187"/>
          </a:xfrm>
          <a:prstGeom prst="rect">
            <a:avLst/>
          </a:prstGeom>
        </p:spPr>
      </p:pic>
      <p:pic>
        <p:nvPicPr>
          <p:cNvPr id="11" name="Picture 10" descr="r0_increase_vane_example.png"/>
          <p:cNvPicPr>
            <a:picLocks noChangeAspect="1"/>
          </p:cNvPicPr>
          <p:nvPr/>
        </p:nvPicPr>
        <p:blipFill>
          <a:blip r:embed="rId4"/>
          <a:srcRect l="2461" t="7874" r="8858"/>
          <a:stretch>
            <a:fillRect/>
          </a:stretch>
        </p:blipFill>
        <p:spPr>
          <a:xfrm>
            <a:off x="5115328" y="896175"/>
            <a:ext cx="2810447" cy="218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7477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16th April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6580BD-B69F-1344-BBD6-865A075D6E28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Vittorio Bencini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34110" y="103905"/>
            <a:ext cx="7467600" cy="556021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sz="3200" dirty="0"/>
              <a:t>Precise vane length adjustment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907134"/>
              </p:ext>
            </p:extLst>
          </p:nvPr>
        </p:nvGraphicFramePr>
        <p:xfrm>
          <a:off x="1476317" y="2202963"/>
          <a:ext cx="6792698" cy="13452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0473">
                  <a:extLst>
                    <a:ext uri="{9D8B030D-6E8A-4147-A177-3AD203B41FA5}">
                      <a16:colId xmlns:a16="http://schemas.microsoft.com/office/drawing/2014/main" val="4232701932"/>
                    </a:ext>
                  </a:extLst>
                </a:gridCol>
                <a:gridCol w="2195848">
                  <a:extLst>
                    <a:ext uri="{9D8B030D-6E8A-4147-A177-3AD203B41FA5}">
                      <a16:colId xmlns:a16="http://schemas.microsoft.com/office/drawing/2014/main" val="2213082893"/>
                    </a:ext>
                  </a:extLst>
                </a:gridCol>
                <a:gridCol w="2086377">
                  <a:extLst>
                    <a:ext uri="{9D8B030D-6E8A-4147-A177-3AD203B41FA5}">
                      <a16:colId xmlns:a16="http://schemas.microsoft.com/office/drawing/2014/main" val="746366619"/>
                    </a:ext>
                  </a:extLst>
                </a:gridCol>
              </a:tblGrid>
              <a:tr h="1879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Electrode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Initial – uncut 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Final - cut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106936"/>
                  </a:ext>
                </a:extLst>
              </a:tr>
              <a:tr h="3857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Output trans. emit. 95% norm. (x, y)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0.53, 0.53 </a:t>
                      </a:r>
                      <a:r>
                        <a:rPr lang="en-GB" sz="1100" dirty="0" err="1">
                          <a:solidFill>
                            <a:schemeClr val="tx1"/>
                          </a:solidFill>
                          <a:effectLst/>
                        </a:rPr>
                        <a:t>pi.mm.mrad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0.54, 0.54 </a:t>
                      </a:r>
                      <a:r>
                        <a:rPr lang="en-GB" sz="1100" dirty="0" err="1">
                          <a:solidFill>
                            <a:schemeClr val="tx1"/>
                          </a:solidFill>
                          <a:effectLst/>
                        </a:rPr>
                        <a:t>pi.mm.mrad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669925"/>
                  </a:ext>
                </a:extLst>
              </a:tr>
              <a:tr h="3857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Output long. emit. 95% norm.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8.87 pi.deg.MeV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8.5 </a:t>
                      </a:r>
                      <a:r>
                        <a:rPr lang="en-GB" sz="1100" dirty="0" err="1">
                          <a:solidFill>
                            <a:schemeClr val="tx1"/>
                          </a:solidFill>
                          <a:effectLst/>
                        </a:rPr>
                        <a:t>pi.deg.MeV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454928"/>
                  </a:ext>
                </a:extLst>
              </a:tr>
              <a:tr h="3857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Transmission (accelerated)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78% (Toutatis)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78% (</a:t>
                      </a:r>
                      <a:r>
                        <a:rPr lang="en-GB" sz="1100" dirty="0" err="1">
                          <a:solidFill>
                            <a:schemeClr val="tx1"/>
                          </a:solidFill>
                          <a:effectLst/>
                        </a:rPr>
                        <a:t>Toutatis</a:t>
                      </a: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445028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60608" y="1754870"/>
            <a:ext cx="978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129 KV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34110" y="819771"/>
            <a:ext cx="8252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comparison between the unmodified and the modified cut shows that the difference is negligible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54456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16th April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Vittorio Bencini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6580BD-B69F-1344-BBD6-865A075D6E28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92275" y="70776"/>
            <a:ext cx="7467600" cy="556021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sz="3200" dirty="0"/>
              <a:t>Outline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41" y="908576"/>
            <a:ext cx="37740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DE7FF"/>
                </a:solidFill>
              </a:rPr>
              <a:t>Introduction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DE7FF"/>
                </a:solidFill>
              </a:rPr>
              <a:t>Baseline design summary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DE7FF"/>
                </a:solidFill>
              </a:rPr>
              <a:t>Error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DE7FF"/>
                </a:solidFill>
              </a:rPr>
              <a:t>Precise vane length adjustment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Tracking </a:t>
            </a:r>
            <a:r>
              <a:rPr lang="en-US" baseline="30000" dirty="0"/>
              <a:t>238</a:t>
            </a:r>
            <a:r>
              <a:rPr lang="en-US" dirty="0"/>
              <a:t>U</a:t>
            </a:r>
            <a:r>
              <a:rPr lang="en-US" baseline="30000" dirty="0"/>
              <a:t>4+ </a:t>
            </a:r>
            <a:r>
              <a:rPr lang="en-US" dirty="0"/>
              <a:t>and </a:t>
            </a:r>
            <a:r>
              <a:rPr lang="en-US" baseline="30000" dirty="0"/>
              <a:t>238</a:t>
            </a:r>
            <a:r>
              <a:rPr lang="en-US" dirty="0"/>
              <a:t>U</a:t>
            </a:r>
            <a:r>
              <a:rPr lang="en-US" baseline="30000" dirty="0"/>
              <a:t>3+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DE7FF"/>
                </a:solidFill>
              </a:rPr>
              <a:t>Conclusions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45474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16th April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6580BD-B69F-1344-BBD6-865A075D6E28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Vittorio Bencini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34110" y="103905"/>
            <a:ext cx="7467600" cy="556021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sz="3200" dirty="0"/>
              <a:t>Tracking </a:t>
            </a:r>
            <a:r>
              <a:rPr lang="en-US" sz="3200" baseline="30000" dirty="0"/>
              <a:t>238</a:t>
            </a:r>
            <a:r>
              <a:rPr lang="en-US" sz="3200" dirty="0"/>
              <a:t>U</a:t>
            </a:r>
            <a:r>
              <a:rPr lang="en-US" sz="3200" baseline="30000" dirty="0"/>
              <a:t>4+ </a:t>
            </a:r>
            <a:r>
              <a:rPr lang="en-US" sz="3200" dirty="0"/>
              <a:t>and </a:t>
            </a:r>
            <a:r>
              <a:rPr lang="en-US" sz="3200" baseline="30000" dirty="0"/>
              <a:t>238</a:t>
            </a:r>
            <a:r>
              <a:rPr lang="en-US" sz="3200" dirty="0"/>
              <a:t>U</a:t>
            </a:r>
            <a:r>
              <a:rPr lang="en-US" sz="3200" baseline="30000" dirty="0"/>
              <a:t>3+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83" y="1390865"/>
            <a:ext cx="4151470" cy="26499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673144" y="985234"/>
            <a:ext cx="1049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51 %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004551" y="985234"/>
            <a:ext cx="953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77.4%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8838" y="1610841"/>
            <a:ext cx="3912130" cy="22801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FB26EA-5B0E-470B-BE8E-5F1600EF9D3C}"/>
              </a:ext>
            </a:extLst>
          </p:cNvPr>
          <p:cNvSpPr txBox="1"/>
          <p:nvPr/>
        </p:nvSpPr>
        <p:spPr>
          <a:xfrm>
            <a:off x="5673144" y="3890963"/>
            <a:ext cx="1979681" cy="371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Not Accelerated!</a:t>
            </a:r>
          </a:p>
        </p:txBody>
      </p:sp>
    </p:spTree>
    <p:extLst>
      <p:ext uri="{BB962C8B-B14F-4D97-AF65-F5344CB8AC3E}">
        <p14:creationId xmlns:p14="http://schemas.microsoft.com/office/powerpoint/2010/main" val="3053584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16th April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Vittorio Bencini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6580BD-B69F-1344-BBD6-865A075D6E28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92275" y="70776"/>
            <a:ext cx="7467600" cy="556021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sz="3200" dirty="0"/>
              <a:t>Outline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41" y="908576"/>
            <a:ext cx="37740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DE7FF"/>
                </a:solidFill>
              </a:rPr>
              <a:t>Introduction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DE7FF"/>
                </a:solidFill>
              </a:rPr>
              <a:t>Baseline design summary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DE7FF"/>
                </a:solidFill>
              </a:rPr>
              <a:t>Error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DE7FF"/>
                </a:solidFill>
              </a:rPr>
              <a:t>Precise vane length adjustment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DE7FF"/>
                </a:solidFill>
              </a:rPr>
              <a:t>Tracking </a:t>
            </a:r>
            <a:r>
              <a:rPr lang="en-US" baseline="30000" dirty="0">
                <a:solidFill>
                  <a:srgbClr val="CDE7FF"/>
                </a:solidFill>
              </a:rPr>
              <a:t>238</a:t>
            </a:r>
            <a:r>
              <a:rPr lang="en-US" dirty="0">
                <a:solidFill>
                  <a:srgbClr val="CDE7FF"/>
                </a:solidFill>
              </a:rPr>
              <a:t>U</a:t>
            </a:r>
            <a:r>
              <a:rPr lang="en-US" baseline="30000" dirty="0">
                <a:solidFill>
                  <a:srgbClr val="CDE7FF"/>
                </a:solidFill>
              </a:rPr>
              <a:t>4+ </a:t>
            </a:r>
            <a:r>
              <a:rPr lang="en-US" dirty="0">
                <a:solidFill>
                  <a:srgbClr val="CDE7FF"/>
                </a:solidFill>
              </a:rPr>
              <a:t>and </a:t>
            </a:r>
            <a:r>
              <a:rPr lang="en-US" baseline="30000" dirty="0">
                <a:solidFill>
                  <a:srgbClr val="CDE7FF"/>
                </a:solidFill>
              </a:rPr>
              <a:t>238</a:t>
            </a:r>
            <a:r>
              <a:rPr lang="en-US" dirty="0">
                <a:solidFill>
                  <a:srgbClr val="CDE7FF"/>
                </a:solidFill>
              </a:rPr>
              <a:t>U</a:t>
            </a:r>
            <a:r>
              <a:rPr lang="en-US" baseline="30000" dirty="0">
                <a:solidFill>
                  <a:srgbClr val="CDE7FF"/>
                </a:solidFill>
              </a:rPr>
              <a:t>3+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Conclusions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88523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110" y="103905"/>
            <a:ext cx="7467600" cy="556021"/>
          </a:xfrm>
        </p:spPr>
        <p:txBody>
          <a:bodyPr>
            <a:noAutofit/>
          </a:bodyPr>
          <a:lstStyle/>
          <a:p>
            <a:r>
              <a:rPr lang="en-US" sz="3200" dirty="0"/>
              <a:t>Conclusions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16th April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6580BD-B69F-1344-BBD6-865A075D6E28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Vittorio Bencini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4437" y="790178"/>
            <a:ext cx="80631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The RFQ was successfully redesigned fulfilling all the requirements and constraints.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Error studies show that even with a worst-case scenario, we can still just meet the requirements.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Adjusting the length of the vanes to fit to the new requirement, the differences on the output beams at 129 KV are negligible, validating the results of the error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aseline="30000" dirty="0"/>
              <a:t>238</a:t>
            </a:r>
            <a:r>
              <a:rPr lang="en-US" sz="1600" dirty="0"/>
              <a:t>U</a:t>
            </a:r>
            <a:r>
              <a:rPr lang="en-US" sz="1600" baseline="30000" dirty="0"/>
              <a:t>3+ </a:t>
            </a:r>
            <a:r>
              <a:rPr lang="en-US" sz="1600" dirty="0"/>
              <a:t>are transmitted to the RFQ without acceleration with a transmission of 27.3%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16th April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Vittorio Bencini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6580BD-B69F-1344-BBD6-865A075D6E2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92275" y="70776"/>
            <a:ext cx="7467600" cy="556021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sz="3200" dirty="0"/>
              <a:t>Outline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41" y="908576"/>
            <a:ext cx="37740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DE7FF"/>
                </a:solidFill>
              </a:rPr>
              <a:t>Baseline design summary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DE7FF"/>
                </a:solidFill>
              </a:rPr>
              <a:t>Error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DE7FF"/>
                </a:solidFill>
              </a:rPr>
              <a:t>Precise vane length adjustment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DE7FF"/>
                </a:solidFill>
              </a:rPr>
              <a:t>Tracking </a:t>
            </a:r>
            <a:r>
              <a:rPr lang="en-US" baseline="30000" dirty="0">
                <a:solidFill>
                  <a:srgbClr val="CDE7FF"/>
                </a:solidFill>
              </a:rPr>
              <a:t>238</a:t>
            </a:r>
            <a:r>
              <a:rPr lang="en-US" dirty="0">
                <a:solidFill>
                  <a:srgbClr val="CDE7FF"/>
                </a:solidFill>
              </a:rPr>
              <a:t>U</a:t>
            </a:r>
            <a:r>
              <a:rPr lang="en-US" baseline="30000" dirty="0">
                <a:solidFill>
                  <a:srgbClr val="CDE7FF"/>
                </a:solidFill>
              </a:rPr>
              <a:t>4+ </a:t>
            </a:r>
            <a:r>
              <a:rPr lang="en-US" dirty="0">
                <a:solidFill>
                  <a:srgbClr val="CDE7FF"/>
                </a:solidFill>
              </a:rPr>
              <a:t>and </a:t>
            </a:r>
            <a:r>
              <a:rPr lang="en-US" baseline="30000" dirty="0">
                <a:solidFill>
                  <a:srgbClr val="CDE7FF"/>
                </a:solidFill>
              </a:rPr>
              <a:t>238</a:t>
            </a:r>
            <a:r>
              <a:rPr lang="en-US" dirty="0">
                <a:solidFill>
                  <a:srgbClr val="CDE7FF"/>
                </a:solidFill>
              </a:rPr>
              <a:t>U</a:t>
            </a:r>
            <a:r>
              <a:rPr lang="en-US" baseline="30000" dirty="0">
                <a:solidFill>
                  <a:srgbClr val="CDE7FF"/>
                </a:solidFill>
              </a:rPr>
              <a:t>3+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DE7FF"/>
                </a:solidFill>
              </a:rPr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5998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04569"/>
            <a:ext cx="7467600" cy="556021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Thank you for your attention!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16th April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6580BD-B69F-1344-BBD6-865A075D6E28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Vittorio Bencini</a:t>
            </a:r>
          </a:p>
        </p:txBody>
      </p:sp>
    </p:spTree>
    <p:extLst>
      <p:ext uri="{BB962C8B-B14F-4D97-AF65-F5344CB8AC3E}">
        <p14:creationId xmlns:p14="http://schemas.microsoft.com/office/powerpoint/2010/main" val="35727418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110" y="611183"/>
            <a:ext cx="8629880" cy="3429001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GB" sz="1600" dirty="0"/>
              <a:t>We studied the beam sent to us by GSI which has been matched roughly to the RFQ acceptance using the UNILAC LEBT.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34110" y="103905"/>
            <a:ext cx="7467600" cy="556021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sz="3200" dirty="0"/>
              <a:t>Baseline summary - input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16th April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Vittorio Bencini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6580BD-B69F-1344-BBD6-865A075D6E28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610" y="1292514"/>
            <a:ext cx="5383611" cy="28834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3464DD-F9E0-41D6-9373-39059E943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662" y="273359"/>
            <a:ext cx="7242676" cy="459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8452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34110" y="103905"/>
            <a:ext cx="7467600" cy="556021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sz="3200" dirty="0"/>
              <a:t>Baseline summary - input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16th April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Vittorio Bencini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6580BD-B69F-1344-BBD6-865A075D6E28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3464DD-F9E0-41D6-9373-39059E943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081" y="715067"/>
            <a:ext cx="5670888" cy="359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797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832" y="1264060"/>
            <a:ext cx="4112168" cy="29414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31833" y="591012"/>
            <a:ext cx="3931921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350" dirty="0"/>
              <a:t>Built in 1975 and upgraded several times since, it’s next primary function will be to provide heavy ions for the FAIR (Facility for Anti-proton and Ion Research).</a:t>
            </a:r>
          </a:p>
          <a:p>
            <a:pPr algn="just"/>
            <a:endParaRPr lang="en-GB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285444" y="591012"/>
            <a:ext cx="489731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UNILAC is a linear accelerator at the GSI lab in Darmstadt, Germany.</a:t>
            </a:r>
          </a:p>
          <a:p>
            <a:endParaRPr lang="en-GB" sz="135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34" y="1084405"/>
            <a:ext cx="2295770" cy="22957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214" y="1084405"/>
            <a:ext cx="2295770" cy="2295770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492275" y="70776"/>
            <a:ext cx="7467600" cy="556021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sz="3200" dirty="0"/>
              <a:t>Introduction – UNILAC GSI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16th April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Vittorio Bencini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6580BD-B69F-1344-BBD6-865A075D6E2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035B01-53E9-4257-A3B5-B019B6C4EF4B}"/>
              </a:ext>
            </a:extLst>
          </p:cNvPr>
          <p:cNvSpPr txBox="1"/>
          <p:nvPr/>
        </p:nvSpPr>
        <p:spPr>
          <a:xfrm>
            <a:off x="283103" y="3510379"/>
            <a:ext cx="495270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b="1" dirty="0"/>
              <a:t>High intensity and beam quality will be required and hence an upgrade of the RFQ is necessary.</a:t>
            </a: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0766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975" y="378571"/>
            <a:ext cx="2486025" cy="1685238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245823" y="641974"/>
            <a:ext cx="299651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/>
              <a:t>Current RFQ is like a cross between rod-type and vane-type RFQ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975" y="2138793"/>
            <a:ext cx="2486025" cy="2227394"/>
          </a:xfrm>
          <a:prstGeom prst="rect">
            <a:avLst/>
          </a:prstGeom>
        </p:spPr>
      </p:pic>
      <p:grpSp>
        <p:nvGrpSpPr>
          <p:cNvPr id="91" name="Group 90"/>
          <p:cNvGrpSpPr>
            <a:grpSpLocks/>
          </p:cNvGrpSpPr>
          <p:nvPr/>
        </p:nvGrpSpPr>
        <p:grpSpPr bwMode="auto">
          <a:xfrm>
            <a:off x="3524630" y="1166149"/>
            <a:ext cx="2708672" cy="2620566"/>
            <a:chOff x="609" y="755"/>
            <a:chExt cx="2275" cy="2201"/>
          </a:xfrm>
        </p:grpSpPr>
        <p:pic>
          <p:nvPicPr>
            <p:cNvPr id="92" name="Picture 9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90" r="16264" b="39452"/>
            <a:stretch>
              <a:fillRect/>
            </a:stretch>
          </p:blipFill>
          <p:spPr bwMode="auto">
            <a:xfrm>
              <a:off x="609" y="842"/>
              <a:ext cx="2270" cy="2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93" name="Group 92"/>
            <p:cNvGrpSpPr>
              <a:grpSpLocks noChangeAspect="1"/>
            </p:cNvGrpSpPr>
            <p:nvPr/>
          </p:nvGrpSpPr>
          <p:grpSpPr bwMode="auto">
            <a:xfrm>
              <a:off x="742" y="1610"/>
              <a:ext cx="546" cy="771"/>
              <a:chOff x="2978" y="1214"/>
              <a:chExt cx="383" cy="532"/>
            </a:xfrm>
          </p:grpSpPr>
          <p:sp>
            <p:nvSpPr>
              <p:cNvPr id="118" name="Arc 8"/>
              <p:cNvSpPr>
                <a:spLocks noChangeAspect="1"/>
              </p:cNvSpPr>
              <p:nvPr/>
            </p:nvSpPr>
            <p:spPr bwMode="auto">
              <a:xfrm>
                <a:off x="3293" y="1214"/>
                <a:ext cx="68" cy="68"/>
              </a:xfrm>
              <a:custGeom>
                <a:avLst/>
                <a:gdLst>
                  <a:gd name="T0" fmla="*/ 0 w 21600"/>
                  <a:gd name="T1" fmla="*/ 0 h 21600"/>
                  <a:gd name="T2" fmla="*/ 68 w 21600"/>
                  <a:gd name="T3" fmla="*/ 68 h 21600"/>
                  <a:gd name="T4" fmla="*/ 0 w 21600"/>
                  <a:gd name="T5" fmla="*/ 6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GB" sz="1350"/>
              </a:p>
            </p:txBody>
          </p:sp>
          <p:sp>
            <p:nvSpPr>
              <p:cNvPr id="119" name="Arc 9"/>
              <p:cNvSpPr>
                <a:spLocks noChangeAspect="1"/>
              </p:cNvSpPr>
              <p:nvPr/>
            </p:nvSpPr>
            <p:spPr bwMode="auto">
              <a:xfrm flipH="1">
                <a:off x="2978" y="1215"/>
                <a:ext cx="68" cy="68"/>
              </a:xfrm>
              <a:custGeom>
                <a:avLst/>
                <a:gdLst>
                  <a:gd name="T0" fmla="*/ 0 w 21600"/>
                  <a:gd name="T1" fmla="*/ 0 h 21600"/>
                  <a:gd name="T2" fmla="*/ 68 w 21600"/>
                  <a:gd name="T3" fmla="*/ 68 h 21600"/>
                  <a:gd name="T4" fmla="*/ 0 w 21600"/>
                  <a:gd name="T5" fmla="*/ 6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GB" sz="1350"/>
              </a:p>
            </p:txBody>
          </p:sp>
          <p:grpSp>
            <p:nvGrpSpPr>
              <p:cNvPr id="120" name="Group 119"/>
              <p:cNvGrpSpPr>
                <a:grpSpLocks noChangeAspect="1"/>
              </p:cNvGrpSpPr>
              <p:nvPr/>
            </p:nvGrpSpPr>
            <p:grpSpPr bwMode="auto">
              <a:xfrm>
                <a:off x="3066" y="1642"/>
                <a:ext cx="199" cy="104"/>
                <a:chOff x="3460" y="1616"/>
                <a:chExt cx="136" cy="72"/>
              </a:xfrm>
            </p:grpSpPr>
            <p:sp>
              <p:nvSpPr>
                <p:cNvPr id="128" name="Arc 11"/>
                <p:cNvSpPr>
                  <a:spLocks noChangeAspect="1"/>
                </p:cNvSpPr>
                <p:nvPr/>
              </p:nvSpPr>
              <p:spPr bwMode="auto">
                <a:xfrm flipV="1">
                  <a:off x="3528" y="1620"/>
                  <a:ext cx="68" cy="68"/>
                </a:xfrm>
                <a:custGeom>
                  <a:avLst/>
                  <a:gdLst>
                    <a:gd name="T0" fmla="*/ 0 w 21600"/>
                    <a:gd name="T1" fmla="*/ 0 h 21600"/>
                    <a:gd name="T2" fmla="*/ 68 w 21600"/>
                    <a:gd name="T3" fmla="*/ 68 h 21600"/>
                    <a:gd name="T4" fmla="*/ 0 w 21600"/>
                    <a:gd name="T5" fmla="*/ 68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GB" sz="1350"/>
                </a:p>
              </p:txBody>
            </p:sp>
            <p:sp>
              <p:nvSpPr>
                <p:cNvPr id="129" name="Arc 12"/>
                <p:cNvSpPr>
                  <a:spLocks noChangeAspect="1"/>
                </p:cNvSpPr>
                <p:nvPr/>
              </p:nvSpPr>
              <p:spPr bwMode="auto">
                <a:xfrm flipH="1" flipV="1">
                  <a:off x="3460" y="1616"/>
                  <a:ext cx="68" cy="68"/>
                </a:xfrm>
                <a:custGeom>
                  <a:avLst/>
                  <a:gdLst>
                    <a:gd name="T0" fmla="*/ 0 w 21600"/>
                    <a:gd name="T1" fmla="*/ 0 h 21600"/>
                    <a:gd name="T2" fmla="*/ 68 w 21600"/>
                    <a:gd name="T3" fmla="*/ 68 h 21600"/>
                    <a:gd name="T4" fmla="*/ 0 w 21600"/>
                    <a:gd name="T5" fmla="*/ 68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GB" sz="1350"/>
                </a:p>
              </p:txBody>
            </p:sp>
          </p:grpSp>
          <p:sp>
            <p:nvSpPr>
              <p:cNvPr id="121" name="Line 13"/>
              <p:cNvSpPr>
                <a:spLocks noChangeAspect="1" noChangeShapeType="1"/>
              </p:cNvSpPr>
              <p:nvPr/>
            </p:nvSpPr>
            <p:spPr bwMode="auto">
              <a:xfrm>
                <a:off x="2978" y="1283"/>
                <a:ext cx="0" cy="1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GB" sz="1350"/>
              </a:p>
            </p:txBody>
          </p:sp>
          <p:sp>
            <p:nvSpPr>
              <p:cNvPr id="122" name="Line 14"/>
              <p:cNvSpPr>
                <a:spLocks noChangeAspect="1" noChangeShapeType="1"/>
              </p:cNvSpPr>
              <p:nvPr/>
            </p:nvSpPr>
            <p:spPr bwMode="auto">
              <a:xfrm>
                <a:off x="3360" y="1283"/>
                <a:ext cx="0" cy="1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GB" sz="1350"/>
              </a:p>
            </p:txBody>
          </p:sp>
          <p:sp>
            <p:nvSpPr>
              <p:cNvPr id="123" name="Line 15"/>
              <p:cNvSpPr>
                <a:spLocks noChangeAspect="1" noChangeShapeType="1"/>
              </p:cNvSpPr>
              <p:nvPr/>
            </p:nvSpPr>
            <p:spPr bwMode="auto">
              <a:xfrm>
                <a:off x="2978" y="1383"/>
                <a:ext cx="91" cy="8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GB" sz="1350"/>
              </a:p>
            </p:txBody>
          </p:sp>
          <p:sp>
            <p:nvSpPr>
              <p:cNvPr id="124" name="Line 16"/>
              <p:cNvSpPr>
                <a:spLocks noChangeAspect="1" noChangeShapeType="1"/>
              </p:cNvSpPr>
              <p:nvPr/>
            </p:nvSpPr>
            <p:spPr bwMode="auto">
              <a:xfrm>
                <a:off x="3069" y="1470"/>
                <a:ext cx="0" cy="1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GB" sz="1350"/>
              </a:p>
            </p:txBody>
          </p:sp>
          <p:sp>
            <p:nvSpPr>
              <p:cNvPr id="125" name="Line 17"/>
              <p:cNvSpPr>
                <a:spLocks noChangeAspect="1" noChangeShapeType="1"/>
              </p:cNvSpPr>
              <p:nvPr/>
            </p:nvSpPr>
            <p:spPr bwMode="auto">
              <a:xfrm>
                <a:off x="3268" y="1470"/>
                <a:ext cx="0" cy="1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GB" sz="1350"/>
              </a:p>
            </p:txBody>
          </p:sp>
          <p:sp>
            <p:nvSpPr>
              <p:cNvPr id="126" name="Line 18"/>
              <p:cNvSpPr>
                <a:spLocks noChangeAspect="1" noChangeShapeType="1"/>
              </p:cNvSpPr>
              <p:nvPr/>
            </p:nvSpPr>
            <p:spPr bwMode="auto">
              <a:xfrm flipH="1">
                <a:off x="3268" y="1383"/>
                <a:ext cx="91" cy="8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GB" sz="1350"/>
              </a:p>
            </p:txBody>
          </p:sp>
          <p:sp>
            <p:nvSpPr>
              <p:cNvPr id="127" name="Line 19"/>
              <p:cNvSpPr>
                <a:spLocks noChangeAspect="1" noChangeShapeType="1"/>
              </p:cNvSpPr>
              <p:nvPr/>
            </p:nvSpPr>
            <p:spPr bwMode="auto">
              <a:xfrm>
                <a:off x="3046" y="1215"/>
                <a:ext cx="24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GB" sz="1350"/>
              </a:p>
            </p:txBody>
          </p:sp>
        </p:grpSp>
        <p:grpSp>
          <p:nvGrpSpPr>
            <p:cNvPr id="94" name="Group 93"/>
            <p:cNvGrpSpPr>
              <a:grpSpLocks noChangeAspect="1"/>
            </p:cNvGrpSpPr>
            <p:nvPr/>
          </p:nvGrpSpPr>
          <p:grpSpPr bwMode="auto">
            <a:xfrm rot="5400000">
              <a:off x="1320" y="2209"/>
              <a:ext cx="558" cy="760"/>
              <a:chOff x="2978" y="1214"/>
              <a:chExt cx="383" cy="533"/>
            </a:xfrm>
          </p:grpSpPr>
          <p:sp>
            <p:nvSpPr>
              <p:cNvPr id="106" name="Arc 21"/>
              <p:cNvSpPr>
                <a:spLocks noChangeAspect="1"/>
              </p:cNvSpPr>
              <p:nvPr/>
            </p:nvSpPr>
            <p:spPr bwMode="auto">
              <a:xfrm>
                <a:off x="3293" y="1214"/>
                <a:ext cx="68" cy="68"/>
              </a:xfrm>
              <a:custGeom>
                <a:avLst/>
                <a:gdLst>
                  <a:gd name="T0" fmla="*/ 0 w 21600"/>
                  <a:gd name="T1" fmla="*/ 0 h 21600"/>
                  <a:gd name="T2" fmla="*/ 68 w 21600"/>
                  <a:gd name="T3" fmla="*/ 68 h 21600"/>
                  <a:gd name="T4" fmla="*/ 0 w 21600"/>
                  <a:gd name="T5" fmla="*/ 6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GB" sz="1350"/>
              </a:p>
            </p:txBody>
          </p:sp>
          <p:sp>
            <p:nvSpPr>
              <p:cNvPr id="107" name="Arc 22"/>
              <p:cNvSpPr>
                <a:spLocks noChangeAspect="1"/>
              </p:cNvSpPr>
              <p:nvPr/>
            </p:nvSpPr>
            <p:spPr bwMode="auto">
              <a:xfrm flipH="1">
                <a:off x="2978" y="1215"/>
                <a:ext cx="68" cy="68"/>
              </a:xfrm>
              <a:custGeom>
                <a:avLst/>
                <a:gdLst>
                  <a:gd name="T0" fmla="*/ 0 w 21600"/>
                  <a:gd name="T1" fmla="*/ 0 h 21600"/>
                  <a:gd name="T2" fmla="*/ 68 w 21600"/>
                  <a:gd name="T3" fmla="*/ 68 h 21600"/>
                  <a:gd name="T4" fmla="*/ 0 w 21600"/>
                  <a:gd name="T5" fmla="*/ 6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GB" sz="1350"/>
              </a:p>
            </p:txBody>
          </p:sp>
          <p:grpSp>
            <p:nvGrpSpPr>
              <p:cNvPr id="108" name="Group 107"/>
              <p:cNvGrpSpPr>
                <a:grpSpLocks noChangeAspect="1"/>
              </p:cNvGrpSpPr>
              <p:nvPr/>
            </p:nvGrpSpPr>
            <p:grpSpPr bwMode="auto">
              <a:xfrm>
                <a:off x="3068" y="1649"/>
                <a:ext cx="200" cy="98"/>
                <a:chOff x="3434" y="1624"/>
                <a:chExt cx="136" cy="68"/>
              </a:xfrm>
            </p:grpSpPr>
            <p:sp>
              <p:nvSpPr>
                <p:cNvPr id="116" name="Arc 24"/>
                <p:cNvSpPr>
                  <a:spLocks noChangeAspect="1"/>
                </p:cNvSpPr>
                <p:nvPr/>
              </p:nvSpPr>
              <p:spPr bwMode="auto">
                <a:xfrm flipV="1">
                  <a:off x="3502" y="1624"/>
                  <a:ext cx="68" cy="68"/>
                </a:xfrm>
                <a:custGeom>
                  <a:avLst/>
                  <a:gdLst>
                    <a:gd name="T0" fmla="*/ 0 w 21600"/>
                    <a:gd name="T1" fmla="*/ 0 h 21600"/>
                    <a:gd name="T2" fmla="*/ 68 w 21600"/>
                    <a:gd name="T3" fmla="*/ 68 h 21600"/>
                    <a:gd name="T4" fmla="*/ 0 w 21600"/>
                    <a:gd name="T5" fmla="*/ 68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GB" sz="1350"/>
                </a:p>
              </p:txBody>
            </p:sp>
            <p:sp>
              <p:nvSpPr>
                <p:cNvPr id="117" name="Arc 25"/>
                <p:cNvSpPr>
                  <a:spLocks noChangeAspect="1"/>
                </p:cNvSpPr>
                <p:nvPr/>
              </p:nvSpPr>
              <p:spPr bwMode="auto">
                <a:xfrm flipH="1" flipV="1">
                  <a:off x="3434" y="1624"/>
                  <a:ext cx="68" cy="68"/>
                </a:xfrm>
                <a:custGeom>
                  <a:avLst/>
                  <a:gdLst>
                    <a:gd name="T0" fmla="*/ 0 w 21600"/>
                    <a:gd name="T1" fmla="*/ 0 h 21600"/>
                    <a:gd name="T2" fmla="*/ 68 w 21600"/>
                    <a:gd name="T3" fmla="*/ 68 h 21600"/>
                    <a:gd name="T4" fmla="*/ 0 w 21600"/>
                    <a:gd name="T5" fmla="*/ 68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GB" sz="1350"/>
                </a:p>
              </p:txBody>
            </p:sp>
          </p:grpSp>
          <p:sp>
            <p:nvSpPr>
              <p:cNvPr id="109" name="Line 26"/>
              <p:cNvSpPr>
                <a:spLocks noChangeAspect="1" noChangeShapeType="1"/>
              </p:cNvSpPr>
              <p:nvPr/>
            </p:nvSpPr>
            <p:spPr bwMode="auto">
              <a:xfrm>
                <a:off x="2978" y="1283"/>
                <a:ext cx="0" cy="1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GB" sz="1350"/>
              </a:p>
            </p:txBody>
          </p:sp>
          <p:sp>
            <p:nvSpPr>
              <p:cNvPr id="110" name="Line 27"/>
              <p:cNvSpPr>
                <a:spLocks noChangeAspect="1" noChangeShapeType="1"/>
              </p:cNvSpPr>
              <p:nvPr/>
            </p:nvSpPr>
            <p:spPr bwMode="auto">
              <a:xfrm>
                <a:off x="3360" y="1283"/>
                <a:ext cx="0" cy="1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GB" sz="1350"/>
              </a:p>
            </p:txBody>
          </p:sp>
          <p:sp>
            <p:nvSpPr>
              <p:cNvPr id="111" name="Line 28"/>
              <p:cNvSpPr>
                <a:spLocks noChangeAspect="1" noChangeShapeType="1"/>
              </p:cNvSpPr>
              <p:nvPr/>
            </p:nvSpPr>
            <p:spPr bwMode="auto">
              <a:xfrm>
                <a:off x="2978" y="1383"/>
                <a:ext cx="91" cy="8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GB" sz="1350"/>
              </a:p>
            </p:txBody>
          </p:sp>
          <p:sp>
            <p:nvSpPr>
              <p:cNvPr id="112" name="Line 29"/>
              <p:cNvSpPr>
                <a:spLocks noChangeAspect="1" noChangeShapeType="1"/>
              </p:cNvSpPr>
              <p:nvPr/>
            </p:nvSpPr>
            <p:spPr bwMode="auto">
              <a:xfrm>
                <a:off x="3069" y="1470"/>
                <a:ext cx="0" cy="1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GB" sz="1350"/>
              </a:p>
            </p:txBody>
          </p:sp>
          <p:sp>
            <p:nvSpPr>
              <p:cNvPr id="113" name="Line 30"/>
              <p:cNvSpPr>
                <a:spLocks noChangeAspect="1" noChangeShapeType="1"/>
              </p:cNvSpPr>
              <p:nvPr/>
            </p:nvSpPr>
            <p:spPr bwMode="auto">
              <a:xfrm>
                <a:off x="3268" y="1470"/>
                <a:ext cx="0" cy="1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GB" sz="1350"/>
              </a:p>
            </p:txBody>
          </p:sp>
          <p:sp>
            <p:nvSpPr>
              <p:cNvPr id="114" name="Line 31"/>
              <p:cNvSpPr>
                <a:spLocks noChangeAspect="1" noChangeShapeType="1"/>
              </p:cNvSpPr>
              <p:nvPr/>
            </p:nvSpPr>
            <p:spPr bwMode="auto">
              <a:xfrm flipH="1">
                <a:off x="3268" y="1383"/>
                <a:ext cx="91" cy="8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GB" sz="1350"/>
              </a:p>
            </p:txBody>
          </p:sp>
          <p:sp>
            <p:nvSpPr>
              <p:cNvPr id="115" name="Line 32"/>
              <p:cNvSpPr>
                <a:spLocks noChangeAspect="1" noChangeShapeType="1"/>
              </p:cNvSpPr>
              <p:nvPr/>
            </p:nvSpPr>
            <p:spPr bwMode="auto">
              <a:xfrm>
                <a:off x="3046" y="1215"/>
                <a:ext cx="24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GB" sz="1350"/>
              </a:p>
            </p:txBody>
          </p:sp>
        </p:grpSp>
        <p:sp>
          <p:nvSpPr>
            <p:cNvPr id="95" name="Line 33"/>
            <p:cNvSpPr>
              <a:spLocks noChangeAspect="1" noChangeShapeType="1"/>
            </p:cNvSpPr>
            <p:nvPr/>
          </p:nvSpPr>
          <p:spPr bwMode="auto">
            <a:xfrm>
              <a:off x="614" y="2585"/>
              <a:ext cx="227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lg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96" name="Line 34"/>
            <p:cNvSpPr>
              <a:spLocks noChangeAspect="1" noChangeShapeType="1"/>
            </p:cNvSpPr>
            <p:nvPr/>
          </p:nvSpPr>
          <p:spPr bwMode="auto">
            <a:xfrm flipV="1">
              <a:off x="1011" y="755"/>
              <a:ext cx="0" cy="220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lg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760212" y="934802"/>
            <a:ext cx="297228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/>
              <a:t>Potential distributed like ‘rod-type’ -&gt;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3530583" y="3896804"/>
            <a:ext cx="265168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/>
              <a:t>Vane-tip more like ‘vane-type’ -&gt;</a:t>
            </a:r>
          </a:p>
        </p:txBody>
      </p:sp>
      <p:graphicFrame>
        <p:nvGraphicFramePr>
          <p:cNvPr id="170" name="Table 169"/>
          <p:cNvGraphicFramePr>
            <a:graphicFrameLocks noGrp="1"/>
          </p:cNvGraphicFramePr>
          <p:nvPr>
            <p:extLst/>
          </p:nvPr>
        </p:nvGraphicFramePr>
        <p:xfrm>
          <a:off x="295539" y="1447107"/>
          <a:ext cx="2582979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9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r>
                        <a:rPr lang="en-GB" sz="900" b="1" dirty="0"/>
                        <a:t>Parameter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b="1" dirty="0"/>
                        <a:t>Value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en-GB" sz="900" b="0" dirty="0"/>
                        <a:t>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effectLst/>
                        </a:rPr>
                        <a:t>U238 4+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en-GB" sz="900" b="0" dirty="0"/>
                        <a:t>Current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mA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en-GB" sz="900" dirty="0"/>
                        <a:t>Length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 9.25 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en-GB" sz="900" dirty="0"/>
                        <a:t>Frequency</a:t>
                      </a:r>
                      <a:r>
                        <a:rPr lang="en-GB" sz="900" baseline="0" dirty="0"/>
                        <a:t> 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36.136</a:t>
                      </a:r>
                      <a:r>
                        <a:rPr lang="en-GB" sz="900" baseline="0" dirty="0"/>
                        <a:t> MHz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en-GB" sz="900" dirty="0"/>
                        <a:t>Electrode voltage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155 kV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en-GB" sz="900" dirty="0" err="1"/>
                        <a:t>EK_in</a:t>
                      </a:r>
                      <a:r>
                        <a:rPr lang="en-GB" sz="900" baseline="0" dirty="0"/>
                        <a:t> / </a:t>
                      </a:r>
                      <a:r>
                        <a:rPr lang="en-GB" sz="900" baseline="0" dirty="0" err="1"/>
                        <a:t>EK_out</a:t>
                      </a:r>
                      <a:r>
                        <a:rPr lang="en-GB" sz="900" baseline="0" dirty="0"/>
                        <a:t> 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0.526 / 28.56 MeV</a:t>
                      </a:r>
                      <a:r>
                        <a:rPr lang="en-GB" sz="900" baseline="0" dirty="0"/>
                        <a:t> (total)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GB" sz="900" dirty="0"/>
                        <a:t>R0 (average</a:t>
                      </a:r>
                      <a:r>
                        <a:rPr lang="en-GB" sz="900" baseline="0" dirty="0"/>
                        <a:t> aperture)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6.0 mm (fixed)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en-GB" sz="900" dirty="0"/>
                        <a:t>rho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4.2</a:t>
                      </a:r>
                      <a:r>
                        <a:rPr lang="en-GB" sz="900" baseline="0" dirty="0"/>
                        <a:t> mm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en-GB" sz="900" dirty="0"/>
                        <a:t>modulation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1.0 –</a:t>
                      </a:r>
                      <a:r>
                        <a:rPr lang="en-GB" sz="900" baseline="0" dirty="0"/>
                        <a:t> 1.95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cxnSp>
        <p:nvCxnSpPr>
          <p:cNvPr id="45" name="Straight Arrow Connector 44"/>
          <p:cNvCxnSpPr/>
          <p:nvPr/>
        </p:nvCxnSpPr>
        <p:spPr>
          <a:xfrm>
            <a:off x="4001235" y="3344993"/>
            <a:ext cx="249676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>
            <a:off x="3998690" y="2949856"/>
            <a:ext cx="171431" cy="6771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3" name="TextBox 172"/>
          <p:cNvSpPr txBox="1"/>
          <p:nvPr/>
        </p:nvSpPr>
        <p:spPr>
          <a:xfrm>
            <a:off x="4008023" y="3129308"/>
            <a:ext cx="3577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R0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4130319" y="2919802"/>
            <a:ext cx="38023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rho</a:t>
            </a:r>
          </a:p>
        </p:txBody>
      </p:sp>
      <p:cxnSp>
        <p:nvCxnSpPr>
          <p:cNvPr id="177" name="Straight Arrow Connector 176"/>
          <p:cNvCxnSpPr/>
          <p:nvPr/>
        </p:nvCxnSpPr>
        <p:spPr>
          <a:xfrm>
            <a:off x="989883" y="3409591"/>
            <a:ext cx="0" cy="710583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TextBox 177"/>
          <p:cNvSpPr txBox="1"/>
          <p:nvPr/>
        </p:nvSpPr>
        <p:spPr>
          <a:xfrm>
            <a:off x="989883" y="3764882"/>
            <a:ext cx="2007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dirty="0"/>
              <a:t>If </a:t>
            </a:r>
            <a:r>
              <a:rPr lang="en-GB" sz="1200" i="1" dirty="0"/>
              <a:t>a</a:t>
            </a:r>
            <a:r>
              <a:rPr lang="en-GB" sz="1200" dirty="0"/>
              <a:t> = min aperture and </a:t>
            </a:r>
          </a:p>
          <a:p>
            <a:pPr algn="just"/>
            <a:r>
              <a:rPr lang="en-GB" sz="1200" i="1" dirty="0"/>
              <a:t>R</a:t>
            </a:r>
            <a:r>
              <a:rPr lang="en-GB" sz="1200" dirty="0"/>
              <a:t> = max aperture =&gt; </a:t>
            </a:r>
            <a:r>
              <a:rPr lang="en-GB" sz="1200" i="1" dirty="0"/>
              <a:t>R = ma</a:t>
            </a: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492275" y="70776"/>
            <a:ext cx="7467600" cy="556021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sz="3200" dirty="0"/>
              <a:t>Introduction – UNILAC RFQ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16th April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Vittorio Bencini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6580BD-B69F-1344-BBD6-865A075D6E2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84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275" y="70776"/>
            <a:ext cx="7467600" cy="556021"/>
          </a:xfrm>
        </p:spPr>
        <p:txBody>
          <a:bodyPr>
            <a:noAutofit/>
          </a:bodyPr>
          <a:lstStyle/>
          <a:p>
            <a:r>
              <a:rPr lang="en-US" sz="3200" dirty="0"/>
              <a:t>Introduction - Constraints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16th April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6580BD-B69F-1344-BBD6-865A075D6E2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Vittorio Bencini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980" y="657699"/>
            <a:ext cx="5567542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/>
              <a:t>Study a new RFQ design where the mini-vane parameters could be modified, taking into consideration:</a:t>
            </a:r>
          </a:p>
          <a:p>
            <a:pPr algn="just"/>
            <a:endParaRPr lang="en-US" sz="1600" dirty="0"/>
          </a:p>
          <a:p>
            <a:pPr lvl="1" algn="just">
              <a:buFont typeface="Arial"/>
              <a:buChar char="•"/>
            </a:pPr>
            <a:r>
              <a:rPr lang="en-US" sz="1600" dirty="0"/>
              <a:t>   Lower inter-vane voltage, back to around 125 kV</a:t>
            </a:r>
          </a:p>
          <a:p>
            <a:pPr lvl="1" algn="just">
              <a:buFont typeface="Arial"/>
              <a:buChar char="•"/>
            </a:pPr>
            <a:r>
              <a:rPr lang="en-US" sz="1600" dirty="0"/>
              <a:t>   Maximum surface field &lt; 33 MV/</a:t>
            </a:r>
            <a:r>
              <a:rPr lang="en-US" sz="1600" dirty="0" err="1"/>
              <a:t>m</a:t>
            </a:r>
            <a:endParaRPr lang="en-US" sz="1600" dirty="0"/>
          </a:p>
          <a:p>
            <a:pPr lvl="1" algn="just">
              <a:buFont typeface="Arial"/>
              <a:buChar char="•"/>
            </a:pPr>
            <a:r>
              <a:rPr lang="en-US" sz="1600" dirty="0"/>
              <a:t>   Constant transverse radius of curvature, </a:t>
            </a:r>
            <a:r>
              <a:rPr lang="en-US" sz="1600" i="1" dirty="0"/>
              <a:t>rho</a:t>
            </a:r>
          </a:p>
          <a:p>
            <a:pPr lvl="1" algn="just">
              <a:buFont typeface="Arial"/>
              <a:buChar char="•"/>
            </a:pPr>
            <a:r>
              <a:rPr lang="en-US" sz="1600" dirty="0"/>
              <a:t>   Average radius r0 ≥ 0.53 cm</a:t>
            </a:r>
          </a:p>
          <a:p>
            <a:pPr algn="just"/>
            <a:endParaRPr lang="en-US" sz="1600" dirty="0"/>
          </a:p>
          <a:p>
            <a:pPr algn="just"/>
            <a:r>
              <a:rPr lang="en-US" sz="1600" dirty="0"/>
              <a:t>And no change in major parameters:</a:t>
            </a:r>
          </a:p>
          <a:p>
            <a:pPr lvl="1" algn="just"/>
            <a:endParaRPr lang="en-US" sz="1600" dirty="0"/>
          </a:p>
          <a:p>
            <a:pPr algn="just">
              <a:buFont typeface="Arial"/>
              <a:buChar char="•"/>
            </a:pPr>
            <a:endParaRPr lang="en-US" sz="1600" dirty="0"/>
          </a:p>
        </p:txBody>
      </p:sp>
      <p:pic>
        <p:nvPicPr>
          <p:cNvPr id="29" name="Picture 28" descr="schematic_of_RFQ_vanes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516467" y="0"/>
            <a:ext cx="2394877" cy="2394877"/>
          </a:xfrm>
          <a:prstGeom prst="rect">
            <a:avLst/>
          </a:prstGeom>
        </p:spPr>
      </p:pic>
      <p:pic>
        <p:nvPicPr>
          <p:cNvPr id="30" name="Picture 29" descr="horizontal_profile_RFQ_schematic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5894040" y="2477716"/>
            <a:ext cx="3218350" cy="2082964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256325"/>
              </p:ext>
            </p:extLst>
          </p:nvPr>
        </p:nvGraphicFramePr>
        <p:xfrm>
          <a:off x="632129" y="3025921"/>
          <a:ext cx="3741088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0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0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dirty="0"/>
                        <a:t>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925 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36.136 MHz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/>
                        <a:t>In/out tot. kin.</a:t>
                      </a:r>
                      <a:r>
                        <a:rPr lang="en-US" sz="1200" baseline="0" dirty="0"/>
                        <a:t> energy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0.5236 / 28.56</a:t>
                      </a:r>
                      <a:r>
                        <a:rPr lang="en-US" sz="1200" baseline="0" dirty="0"/>
                        <a:t> MeV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/>
                        <a:t>Max</a:t>
                      </a:r>
                      <a:r>
                        <a:rPr lang="en-US" sz="1200" baseline="0" dirty="0"/>
                        <a:t> in/min out current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 / 15 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/>
                        <a:t>Ion</a:t>
                      </a:r>
                      <a:r>
                        <a:rPr lang="en-US" sz="1200" baseline="0" dirty="0"/>
                        <a:t> species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U238 (4+)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275" y="70776"/>
            <a:ext cx="7467600" cy="556021"/>
          </a:xfrm>
        </p:spPr>
        <p:txBody>
          <a:bodyPr>
            <a:noAutofit/>
          </a:bodyPr>
          <a:lstStyle/>
          <a:p>
            <a:r>
              <a:rPr lang="en-US" sz="3200" dirty="0"/>
              <a:t>Introduction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16th April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6580BD-B69F-1344-BBD6-865A075D6E2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Vittorio Bencini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9826" y="626797"/>
            <a:ext cx="879060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Major steps in design progression:</a:t>
            </a:r>
          </a:p>
          <a:p>
            <a:pPr algn="just"/>
            <a:endParaRPr lang="en-US" sz="1600" dirty="0"/>
          </a:p>
          <a:p>
            <a:pPr algn="just"/>
            <a:r>
              <a:rPr lang="en-US" sz="1600" dirty="0"/>
              <a:t>1.  Two designs made initially with constant r0 and one RMS stage (didn’t have GSI tracked beam at this stage):	</a:t>
            </a:r>
          </a:p>
          <a:p>
            <a:pPr lvl="2" algn="just">
              <a:buFont typeface="Arial"/>
              <a:buChar char="•"/>
            </a:pPr>
            <a:r>
              <a:rPr lang="en-US" sz="1600" dirty="0"/>
              <a:t>     One at 125 kV ~80% transmission with Es &lt; 33 MV/m     </a:t>
            </a:r>
            <a:r>
              <a:rPr lang="en-US" sz="1600" dirty="0">
                <a:latin typeface="Zapf Dingbats"/>
                <a:ea typeface="Zapf Dingbats"/>
                <a:cs typeface="Zapf Dingbats"/>
              </a:rPr>
              <a:t>✓</a:t>
            </a:r>
            <a:r>
              <a:rPr lang="en-US" sz="1600" b="1" i="1" dirty="0"/>
              <a:t> selected</a:t>
            </a:r>
          </a:p>
          <a:p>
            <a:pPr lvl="2" algn="just">
              <a:buFont typeface="Arial"/>
              <a:buChar char="•"/>
            </a:pPr>
            <a:r>
              <a:rPr lang="en-US" sz="1600" dirty="0"/>
              <a:t>     One at 140 kV ~85% transmission with Es &lt; 33 MV/m     </a:t>
            </a:r>
            <a:r>
              <a:rPr lang="en-US" sz="1600" dirty="0">
                <a:latin typeface="Zapf Dingbats"/>
                <a:ea typeface="Zapf Dingbats"/>
                <a:cs typeface="Zapf Dingbats"/>
              </a:rPr>
              <a:t>✗</a:t>
            </a:r>
          </a:p>
          <a:p>
            <a:pPr algn="just"/>
            <a:endParaRPr lang="en-US" sz="1600" dirty="0">
              <a:latin typeface="Zapf Dingbats"/>
              <a:ea typeface="Zapf Dingbats"/>
              <a:cs typeface="Zapf Dingbats"/>
            </a:endParaRPr>
          </a:p>
          <a:p>
            <a:pPr algn="just"/>
            <a:r>
              <a:rPr lang="en-US" sz="1600" dirty="0"/>
              <a:t>2.  Beam could not be matched to selected design. RFQ design beta too high. Created new two-stage matching section to better match beam. </a:t>
            </a:r>
          </a:p>
          <a:p>
            <a:pPr marL="1257300" lvl="2" indent="-342900" algn="just">
              <a:buFont typeface="Arial"/>
              <a:buChar char="•"/>
            </a:pPr>
            <a:r>
              <a:rPr lang="en-US" sz="1600" dirty="0"/>
              <a:t>125 kV with GSI beam: 78% transmission with Es &lt; 33 MV/</a:t>
            </a:r>
            <a:r>
              <a:rPr lang="en-US" sz="1600" dirty="0" err="1"/>
              <a:t>m</a:t>
            </a:r>
            <a:endParaRPr lang="en-US" sz="1600" dirty="0"/>
          </a:p>
          <a:p>
            <a:pPr marL="342900" indent="-342900" algn="just">
              <a:buFont typeface="Arial"/>
              <a:buChar char="•"/>
            </a:pPr>
            <a:endParaRPr lang="en-US" sz="1600" dirty="0"/>
          </a:p>
          <a:p>
            <a:pPr algn="just"/>
            <a:r>
              <a:rPr lang="en-US" sz="1600" dirty="0"/>
              <a:t>3.  Average r0 was too small. Increased vane separation, variable aperture along RFQ. Also adjusted length and matching sections for precise length.</a:t>
            </a:r>
          </a:p>
          <a:p>
            <a:pPr marL="1257300" lvl="2" indent="-342900" algn="just">
              <a:buFont typeface="Arial"/>
              <a:buChar char="•"/>
            </a:pPr>
            <a:r>
              <a:rPr lang="en-US" sz="1600" dirty="0"/>
              <a:t>123 kV (nominal transmission 129 kV): 75% transmission with Es &lt; 33 MV/</a:t>
            </a:r>
            <a:r>
              <a:rPr lang="en-US" sz="1600" dirty="0" err="1"/>
              <a:t>m</a:t>
            </a:r>
            <a:endParaRPr lang="en-US" sz="1600" dirty="0"/>
          </a:p>
          <a:p>
            <a:pPr marL="342900" indent="-342900" algn="just">
              <a:buFont typeface="+mj-lt"/>
              <a:buAutoNum type="arabicPeriod"/>
            </a:pPr>
            <a:endParaRPr lang="en-US" sz="1600" dirty="0"/>
          </a:p>
          <a:p>
            <a:pPr marL="342900" indent="-342900" algn="just">
              <a:buFont typeface="+mj-lt"/>
              <a:buAutoNum type="arabicPeriod"/>
            </a:pP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16th April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Vittorio Bencini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6580BD-B69F-1344-BBD6-865A075D6E2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92275" y="70776"/>
            <a:ext cx="7467600" cy="556021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sz="3200" dirty="0"/>
              <a:t>Outline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41" y="908576"/>
            <a:ext cx="37740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DE7FF"/>
                </a:solidFill>
              </a:rPr>
              <a:t>Introduction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Baseline design summary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DE7FF"/>
                </a:solidFill>
              </a:rPr>
              <a:t>Error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DE7FF"/>
                </a:solidFill>
              </a:rPr>
              <a:t>Precise vane length adjustment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DE7FF"/>
                </a:solidFill>
              </a:rPr>
              <a:t>Tracking </a:t>
            </a:r>
            <a:r>
              <a:rPr lang="en-US" baseline="30000" dirty="0">
                <a:solidFill>
                  <a:srgbClr val="CDE7FF"/>
                </a:solidFill>
              </a:rPr>
              <a:t>238</a:t>
            </a:r>
            <a:r>
              <a:rPr lang="en-US" dirty="0">
                <a:solidFill>
                  <a:srgbClr val="CDE7FF"/>
                </a:solidFill>
              </a:rPr>
              <a:t>U</a:t>
            </a:r>
            <a:r>
              <a:rPr lang="en-US" baseline="30000" dirty="0">
                <a:solidFill>
                  <a:srgbClr val="CDE7FF"/>
                </a:solidFill>
              </a:rPr>
              <a:t>4+ </a:t>
            </a:r>
            <a:r>
              <a:rPr lang="en-US" dirty="0">
                <a:solidFill>
                  <a:srgbClr val="CDE7FF"/>
                </a:solidFill>
              </a:rPr>
              <a:t>and </a:t>
            </a:r>
            <a:r>
              <a:rPr lang="en-US" baseline="30000" dirty="0">
                <a:solidFill>
                  <a:srgbClr val="CDE7FF"/>
                </a:solidFill>
              </a:rPr>
              <a:t>238</a:t>
            </a:r>
            <a:r>
              <a:rPr lang="en-US" dirty="0">
                <a:solidFill>
                  <a:srgbClr val="CDE7FF"/>
                </a:solidFill>
              </a:rPr>
              <a:t>U</a:t>
            </a:r>
            <a:r>
              <a:rPr lang="en-US" baseline="30000" dirty="0">
                <a:solidFill>
                  <a:srgbClr val="CDE7FF"/>
                </a:solidFill>
              </a:rPr>
              <a:t>3+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DE7FF"/>
                </a:solidFill>
              </a:rPr>
              <a:t>Conclusions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6206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110" y="103905"/>
            <a:ext cx="7467600" cy="556021"/>
          </a:xfrm>
        </p:spPr>
        <p:txBody>
          <a:bodyPr>
            <a:noAutofit/>
          </a:bodyPr>
          <a:lstStyle/>
          <a:p>
            <a:r>
              <a:rPr lang="en-US" sz="3200"/>
              <a:t>Baseline summary - input</a:t>
            </a:r>
            <a:endParaRPr lang="en-US" sz="3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16th April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6580BD-B69F-1344-BBD6-865A075D6E2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Vittorio Bencini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675248"/>
              </p:ext>
            </p:extLst>
          </p:nvPr>
        </p:nvGraphicFramePr>
        <p:xfrm>
          <a:off x="485389" y="677402"/>
          <a:ext cx="5303870" cy="35776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56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7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6915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U238 4+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915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Inter-vane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</a:rPr>
                        <a:t> voltage (nominal design value)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123.3 kV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415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Maximum surface field Es (for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</a:rPr>
                        <a:t> nominal design voltage)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32 MV/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915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Total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</a:rPr>
                        <a:t> length (inner wall to inner wall)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9250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6915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Total electrode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9231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6915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Total fringe-field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</a:rPr>
                        <a:t> length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19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6915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Rho (transverse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</a:rPr>
                        <a:t> radius of curvature)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</a:rPr>
                        <a:t> mm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9415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r0 (average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</a:rPr>
                        <a:t> aperture) 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5.15 –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</a:rPr>
                        <a:t> 6 mm (excluding RMS)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9415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</a:rPr>
                        <a:t> (minimum aperture)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5.15 –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</a:rPr>
                        <a:t> 3.4 mm (excluding RMS)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6915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Minimum longitudinal radius of curvature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4.3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6915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Modulation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1.0 – 2.04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9415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Focusing parameter B (after RMS)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5.6 – 4.2 (excluding RMS)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888270" y="572018"/>
            <a:ext cx="28829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 design parameters defined in the past months</a:t>
            </a:r>
          </a:p>
          <a:p>
            <a:r>
              <a:rPr lang="en-US" dirty="0"/>
              <a:t>(before vane length adjustment) </a:t>
            </a:r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ERN_16-9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CERN_16-9.thmx</Template>
  <TotalTime>18278</TotalTime>
  <Words>1624</Words>
  <Application>Microsoft Office PowerPoint</Application>
  <PresentationFormat>On-screen Show (16:9)</PresentationFormat>
  <Paragraphs>453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Optima</vt:lpstr>
      <vt:lpstr>Times New Roman</vt:lpstr>
      <vt:lpstr>Wingdings</vt:lpstr>
      <vt:lpstr>Zapf Dingbats</vt:lpstr>
      <vt:lpstr>CERN_16-9</vt:lpstr>
      <vt:lpstr>Beam Dynamics Design for the Upgrade of the RFQ at GSI’s High Current Charge Injector</vt:lpstr>
      <vt:lpstr>PowerPoint Presentation</vt:lpstr>
      <vt:lpstr>PowerPoint Presentation</vt:lpstr>
      <vt:lpstr>PowerPoint Presentation</vt:lpstr>
      <vt:lpstr>PowerPoint Presentation</vt:lpstr>
      <vt:lpstr>Introduction - Constraints</vt:lpstr>
      <vt:lpstr>Introduction</vt:lpstr>
      <vt:lpstr>PowerPoint Presentation</vt:lpstr>
      <vt:lpstr>Baseline summary - input</vt:lpstr>
      <vt:lpstr>Baseline summary - output</vt:lpstr>
      <vt:lpstr>Baseline summary - output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Thank you for your attention!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Jimmy Garland</dc:creator>
  <cp:keywords/>
  <dc:description/>
  <cp:lastModifiedBy>Vittorio Bencini</cp:lastModifiedBy>
  <cp:revision>221</cp:revision>
  <dcterms:created xsi:type="dcterms:W3CDTF">2017-09-26T13:41:04Z</dcterms:created>
  <dcterms:modified xsi:type="dcterms:W3CDTF">2019-04-16T06:27:42Z</dcterms:modified>
  <cp:category/>
</cp:coreProperties>
</file>