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emf" ContentType="image/x-emf"/>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Default Extension="docx" ContentType="application/vnd.openxmlformats-officedocument.wordprocessingml.document"/>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notesSlides/notesSlide6.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20"/>
  </p:notesMasterIdLst>
  <p:sldIdLst>
    <p:sldId id="257" r:id="rId2"/>
    <p:sldId id="405" r:id="rId3"/>
    <p:sldId id="401" r:id="rId4"/>
    <p:sldId id="387" r:id="rId5"/>
    <p:sldId id="402" r:id="rId6"/>
    <p:sldId id="409" r:id="rId7"/>
    <p:sldId id="415" r:id="rId8"/>
    <p:sldId id="416" r:id="rId9"/>
    <p:sldId id="428" r:id="rId10"/>
    <p:sldId id="399" r:id="rId11"/>
    <p:sldId id="425" r:id="rId12"/>
    <p:sldId id="442" r:id="rId13"/>
    <p:sldId id="262" r:id="rId14"/>
    <p:sldId id="440" r:id="rId15"/>
    <p:sldId id="320" r:id="rId16"/>
    <p:sldId id="383" r:id="rId17"/>
    <p:sldId id="427" r:id="rId18"/>
    <p:sldId id="369"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FF"/>
    <a:srgbClr val="CC33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20175" autoAdjust="0"/>
    <p:restoredTop sz="90676" autoAdjust="0"/>
  </p:normalViewPr>
  <p:slideViewPr>
    <p:cSldViewPr showGuides="1">
      <p:cViewPr varScale="1">
        <p:scale>
          <a:sx n="61" d="100"/>
          <a:sy n="61" d="100"/>
        </p:scale>
        <p:origin x="-618" y="-11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010B008-0D6B-45B8-A35F-357721BDDF86}" type="datetimeFigureOut">
              <a:rPr lang="en-US" smtClean="0"/>
              <a:pPr/>
              <a:t>4/15/2019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3C5731B-E98D-484E-99AF-A1B7F3265E9A}"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p:spPr>
      </p:sp>
      <p:sp>
        <p:nvSpPr>
          <p:cNvPr id="215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21508" name="Slide Number Placeholder 3"/>
          <p:cNvSpPr>
            <a:spLocks noGrp="1"/>
          </p:cNvSpPr>
          <p:nvPr>
            <p:ph type="sldNum" sz="quarter" idx="5"/>
          </p:nvPr>
        </p:nvSpPr>
        <p:spPr bwMode="auto">
          <a:noFill/>
          <a:ln>
            <a:miter lim="800000"/>
            <a:headEnd/>
            <a:tailEnd/>
          </a:ln>
        </p:spPr>
        <p:txBody>
          <a:bodyPr/>
          <a:lstStyle/>
          <a:p>
            <a:fld id="{78AF5AC1-C4B2-4A40-A021-7BF57340CB79}" type="slidenum">
              <a:rPr lang="en-US" altLang="ru-RU" smtClean="0">
                <a:cs typeface="Arial" pitchFamily="34" charset="0"/>
              </a:rPr>
              <a:pPr/>
              <a:t>3</a:t>
            </a:fld>
            <a:endParaRPr lang="en-US" altLang="ru-RU" smtClean="0">
              <a:cs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22532" name="Slide Number Placeholder 3"/>
          <p:cNvSpPr>
            <a:spLocks noGrp="1"/>
          </p:cNvSpPr>
          <p:nvPr>
            <p:ph type="sldNum" sz="quarter" idx="5"/>
          </p:nvPr>
        </p:nvSpPr>
        <p:spPr bwMode="auto">
          <a:noFill/>
          <a:ln>
            <a:miter lim="800000"/>
            <a:headEnd/>
            <a:tailEnd/>
          </a:ln>
        </p:spPr>
        <p:txBody>
          <a:bodyPr/>
          <a:lstStyle/>
          <a:p>
            <a:fld id="{4D16F3BB-AD2C-4083-9789-3F443A87D777}" type="slidenum">
              <a:rPr lang="en-US" altLang="ru-RU" smtClean="0">
                <a:cs typeface="Arial" pitchFamily="34" charset="0"/>
              </a:rPr>
              <a:pPr/>
              <a:t>5</a:t>
            </a:fld>
            <a:endParaRPr lang="en-US" altLang="ru-RU" smtClean="0">
              <a:cs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p:spPr>
      </p:sp>
      <p:sp>
        <p:nvSpPr>
          <p:cNvPr id="266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26628" name="Slide Number Placeholder 3"/>
          <p:cNvSpPr>
            <a:spLocks noGrp="1"/>
          </p:cNvSpPr>
          <p:nvPr>
            <p:ph type="sldNum" sz="quarter" idx="5"/>
          </p:nvPr>
        </p:nvSpPr>
        <p:spPr bwMode="auto">
          <a:noFill/>
          <a:ln>
            <a:miter lim="800000"/>
            <a:headEnd/>
            <a:tailEnd/>
          </a:ln>
        </p:spPr>
        <p:txBody>
          <a:bodyPr/>
          <a:lstStyle/>
          <a:p>
            <a:fld id="{F88B4823-AD84-4009-A90A-A2E7BBB51E6B}" type="slidenum">
              <a:rPr lang="en-US" altLang="ru-RU" smtClean="0">
                <a:cs typeface="Arial" pitchFamily="34" charset="0"/>
              </a:rPr>
              <a:pPr/>
              <a:t>6</a:t>
            </a:fld>
            <a:endParaRPr lang="en-US" altLang="ru-RU" smtClean="0">
              <a:cs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p:spPr>
      </p:sp>
      <p:sp>
        <p:nvSpPr>
          <p:cNvPr id="276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27652" name="Slide Number Placeholder 3"/>
          <p:cNvSpPr>
            <a:spLocks noGrp="1"/>
          </p:cNvSpPr>
          <p:nvPr>
            <p:ph type="sldNum" sz="quarter" idx="5"/>
          </p:nvPr>
        </p:nvSpPr>
        <p:spPr bwMode="auto">
          <a:noFill/>
          <a:ln>
            <a:miter lim="800000"/>
            <a:headEnd/>
            <a:tailEnd/>
          </a:ln>
        </p:spPr>
        <p:txBody>
          <a:bodyPr/>
          <a:lstStyle/>
          <a:p>
            <a:fld id="{222D0C8D-CCF3-4D06-90BC-81C5D3666274}" type="slidenum">
              <a:rPr lang="en-US" altLang="ru-RU" smtClean="0">
                <a:cs typeface="Arial" pitchFamily="34" charset="0"/>
              </a:rPr>
              <a:pPr/>
              <a:t>7</a:t>
            </a:fld>
            <a:endParaRPr lang="en-US" altLang="ru-RU" smtClean="0">
              <a:cs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p:spPr>
      </p:sp>
      <p:sp>
        <p:nvSpPr>
          <p:cNvPr id="286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28676" name="Slide Number Placeholder 3"/>
          <p:cNvSpPr>
            <a:spLocks noGrp="1"/>
          </p:cNvSpPr>
          <p:nvPr>
            <p:ph type="sldNum" sz="quarter" idx="5"/>
          </p:nvPr>
        </p:nvSpPr>
        <p:spPr bwMode="auto">
          <a:noFill/>
          <a:ln>
            <a:miter lim="800000"/>
            <a:headEnd/>
            <a:tailEnd/>
          </a:ln>
        </p:spPr>
        <p:txBody>
          <a:bodyPr/>
          <a:lstStyle/>
          <a:p>
            <a:fld id="{7315A21F-9136-4497-BC57-712A608441DC}" type="slidenum">
              <a:rPr lang="en-US" altLang="ru-RU" smtClean="0">
                <a:cs typeface="Arial" pitchFamily="34" charset="0"/>
              </a:rPr>
              <a:pPr/>
              <a:t>8</a:t>
            </a:fld>
            <a:endParaRPr lang="en-US" altLang="ru-RU" smtClean="0">
              <a:cs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ru-RU"/>
          </a:p>
        </p:txBody>
      </p:sp>
      <p:sp>
        <p:nvSpPr>
          <p:cNvPr id="4" name="Slide Number Placeholder 3"/>
          <p:cNvSpPr>
            <a:spLocks noGrp="1"/>
          </p:cNvSpPr>
          <p:nvPr>
            <p:ph type="sldNum" sz="quarter" idx="10"/>
          </p:nvPr>
        </p:nvSpPr>
        <p:spPr/>
        <p:txBody>
          <a:bodyPr/>
          <a:lstStyle/>
          <a:p>
            <a:fld id="{C3C5731B-E98D-484E-99AF-A1B7F3265E9A}" type="slidenum">
              <a:rPr lang="en-US" smtClean="0"/>
              <a:pPr/>
              <a:t>18</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C0E6474-310E-41BA-B7E9-85F7E7C104CD}" type="datetime1">
              <a:rPr lang="en-US" smtClean="0"/>
              <a:pPr/>
              <a:t>4/15/2019</a:t>
            </a:fld>
            <a:endParaRPr lang="en-US"/>
          </a:p>
        </p:txBody>
      </p:sp>
      <p:sp>
        <p:nvSpPr>
          <p:cNvPr id="5" name="Footer Placeholder 4"/>
          <p:cNvSpPr>
            <a:spLocks noGrp="1"/>
          </p:cNvSpPr>
          <p:nvPr>
            <p:ph type="ftr" sz="quarter" idx="11"/>
          </p:nvPr>
        </p:nvSpPr>
        <p:spPr/>
        <p:txBody>
          <a:bodyPr/>
          <a:lstStyle/>
          <a:p>
            <a:r>
              <a:rPr lang="en-US" smtClean="0"/>
              <a:t>"High Intensity RFQ meets Reality" , GSI, 15-16 April 2019, Heidelberg</a:t>
            </a:r>
            <a:endParaRPr lang="en-US"/>
          </a:p>
        </p:txBody>
      </p:sp>
      <p:sp>
        <p:nvSpPr>
          <p:cNvPr id="6" name="Slide Number Placeholder 5"/>
          <p:cNvSpPr>
            <a:spLocks noGrp="1"/>
          </p:cNvSpPr>
          <p:nvPr>
            <p:ph type="sldNum" sz="quarter" idx="12"/>
          </p:nvPr>
        </p:nvSpPr>
        <p:spPr/>
        <p:txBody>
          <a:bodyPr/>
          <a:lstStyle/>
          <a:p>
            <a:fld id="{87CC6213-3706-4980-B13F-AECBB60EDF25}"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EA4E6D-622F-4157-ACC4-F794525E07AF}" type="datetime1">
              <a:rPr lang="en-US" smtClean="0"/>
              <a:pPr/>
              <a:t>4/15/2019</a:t>
            </a:fld>
            <a:endParaRPr lang="en-US"/>
          </a:p>
        </p:txBody>
      </p:sp>
      <p:sp>
        <p:nvSpPr>
          <p:cNvPr id="5" name="Footer Placeholder 4"/>
          <p:cNvSpPr>
            <a:spLocks noGrp="1"/>
          </p:cNvSpPr>
          <p:nvPr>
            <p:ph type="ftr" sz="quarter" idx="11"/>
          </p:nvPr>
        </p:nvSpPr>
        <p:spPr/>
        <p:txBody>
          <a:bodyPr/>
          <a:lstStyle/>
          <a:p>
            <a:r>
              <a:rPr lang="en-US" smtClean="0"/>
              <a:t>"High Intensity RFQ meets Reality" , GSI, 15-16 April 2019, Heidelberg</a:t>
            </a:r>
            <a:endParaRPr lang="en-US"/>
          </a:p>
        </p:txBody>
      </p:sp>
      <p:sp>
        <p:nvSpPr>
          <p:cNvPr id="6" name="Slide Number Placeholder 5"/>
          <p:cNvSpPr>
            <a:spLocks noGrp="1"/>
          </p:cNvSpPr>
          <p:nvPr>
            <p:ph type="sldNum" sz="quarter" idx="12"/>
          </p:nvPr>
        </p:nvSpPr>
        <p:spPr/>
        <p:txBody>
          <a:bodyPr/>
          <a:lstStyle/>
          <a:p>
            <a:fld id="{87CC6213-3706-4980-B13F-AECBB60EDF2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90CEFE-8FA6-40DB-B38C-5D7AFA21D196}" type="datetime1">
              <a:rPr lang="en-US" smtClean="0"/>
              <a:pPr/>
              <a:t>4/15/2019</a:t>
            </a:fld>
            <a:endParaRPr lang="en-US"/>
          </a:p>
        </p:txBody>
      </p:sp>
      <p:sp>
        <p:nvSpPr>
          <p:cNvPr id="5" name="Footer Placeholder 4"/>
          <p:cNvSpPr>
            <a:spLocks noGrp="1"/>
          </p:cNvSpPr>
          <p:nvPr>
            <p:ph type="ftr" sz="quarter" idx="11"/>
          </p:nvPr>
        </p:nvSpPr>
        <p:spPr/>
        <p:txBody>
          <a:bodyPr/>
          <a:lstStyle/>
          <a:p>
            <a:r>
              <a:rPr lang="en-US" smtClean="0"/>
              <a:t>"High Intensity RFQ meets Reality" , GSI, 15-16 April 2019, Heidelberg</a:t>
            </a:r>
            <a:endParaRPr lang="en-US"/>
          </a:p>
        </p:txBody>
      </p:sp>
      <p:sp>
        <p:nvSpPr>
          <p:cNvPr id="6" name="Slide Number Placeholder 5"/>
          <p:cNvSpPr>
            <a:spLocks noGrp="1"/>
          </p:cNvSpPr>
          <p:nvPr>
            <p:ph type="sldNum" sz="quarter" idx="12"/>
          </p:nvPr>
        </p:nvSpPr>
        <p:spPr/>
        <p:txBody>
          <a:bodyPr/>
          <a:lstStyle/>
          <a:p>
            <a:fld id="{87CC6213-3706-4980-B13F-AECBB60EDF25}"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4CAF24-FCAE-46C5-95CD-21E5035F5E72}" type="datetime1">
              <a:rPr lang="en-US" smtClean="0"/>
              <a:pPr/>
              <a:t>4/15/2019</a:t>
            </a:fld>
            <a:endParaRPr lang="en-US"/>
          </a:p>
        </p:txBody>
      </p:sp>
      <p:sp>
        <p:nvSpPr>
          <p:cNvPr id="5" name="Footer Placeholder 4"/>
          <p:cNvSpPr>
            <a:spLocks noGrp="1"/>
          </p:cNvSpPr>
          <p:nvPr>
            <p:ph type="ftr" sz="quarter" idx="11"/>
          </p:nvPr>
        </p:nvSpPr>
        <p:spPr/>
        <p:txBody>
          <a:bodyPr/>
          <a:lstStyle/>
          <a:p>
            <a:r>
              <a:rPr lang="en-US" smtClean="0"/>
              <a:t>"High Intensity RFQ meets Reality" , GSI, 15-16 April 2019, Heidelberg</a:t>
            </a:r>
            <a:endParaRPr lang="en-US"/>
          </a:p>
        </p:txBody>
      </p:sp>
      <p:sp>
        <p:nvSpPr>
          <p:cNvPr id="6" name="Slide Number Placeholder 5"/>
          <p:cNvSpPr>
            <a:spLocks noGrp="1"/>
          </p:cNvSpPr>
          <p:nvPr>
            <p:ph type="sldNum" sz="quarter" idx="12"/>
          </p:nvPr>
        </p:nvSpPr>
        <p:spPr/>
        <p:txBody>
          <a:bodyPr/>
          <a:lstStyle/>
          <a:p>
            <a:fld id="{87CC6213-3706-4980-B13F-AECBB60EDF25}"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F727769-2837-4A8F-AC42-69A3FE608B67}" type="datetime1">
              <a:rPr lang="en-US" smtClean="0"/>
              <a:pPr/>
              <a:t>4/15/2019</a:t>
            </a:fld>
            <a:endParaRPr lang="en-US"/>
          </a:p>
        </p:txBody>
      </p:sp>
      <p:sp>
        <p:nvSpPr>
          <p:cNvPr id="5" name="Footer Placeholder 4"/>
          <p:cNvSpPr>
            <a:spLocks noGrp="1"/>
          </p:cNvSpPr>
          <p:nvPr>
            <p:ph type="ftr" sz="quarter" idx="11"/>
          </p:nvPr>
        </p:nvSpPr>
        <p:spPr/>
        <p:txBody>
          <a:bodyPr/>
          <a:lstStyle/>
          <a:p>
            <a:r>
              <a:rPr lang="en-US" smtClean="0"/>
              <a:t>"High Intensity RFQ meets Reality" , GSI, 15-16 April 2019, Heidelberg</a:t>
            </a:r>
            <a:endParaRPr lang="en-US"/>
          </a:p>
        </p:txBody>
      </p:sp>
      <p:sp>
        <p:nvSpPr>
          <p:cNvPr id="6" name="Slide Number Placeholder 5"/>
          <p:cNvSpPr>
            <a:spLocks noGrp="1"/>
          </p:cNvSpPr>
          <p:nvPr>
            <p:ph type="sldNum" sz="quarter" idx="12"/>
          </p:nvPr>
        </p:nvSpPr>
        <p:spPr/>
        <p:txBody>
          <a:bodyPr/>
          <a:lstStyle/>
          <a:p>
            <a:fld id="{87CC6213-3706-4980-B13F-AECBB60EDF25}"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0357224-754B-466C-B41B-B1F3D373E40E}" type="datetime1">
              <a:rPr lang="en-US" smtClean="0"/>
              <a:pPr/>
              <a:t>4/15/2019</a:t>
            </a:fld>
            <a:endParaRPr lang="en-US"/>
          </a:p>
        </p:txBody>
      </p:sp>
      <p:sp>
        <p:nvSpPr>
          <p:cNvPr id="6" name="Footer Placeholder 5"/>
          <p:cNvSpPr>
            <a:spLocks noGrp="1"/>
          </p:cNvSpPr>
          <p:nvPr>
            <p:ph type="ftr" sz="quarter" idx="11"/>
          </p:nvPr>
        </p:nvSpPr>
        <p:spPr/>
        <p:txBody>
          <a:bodyPr/>
          <a:lstStyle/>
          <a:p>
            <a:r>
              <a:rPr lang="en-US" smtClean="0"/>
              <a:t>"High Intensity RFQ meets Reality" , GSI, 15-16 April 2019, Heidelberg</a:t>
            </a:r>
            <a:endParaRPr lang="en-US"/>
          </a:p>
        </p:txBody>
      </p:sp>
      <p:sp>
        <p:nvSpPr>
          <p:cNvPr id="7" name="Slide Number Placeholder 6"/>
          <p:cNvSpPr>
            <a:spLocks noGrp="1"/>
          </p:cNvSpPr>
          <p:nvPr>
            <p:ph type="sldNum" sz="quarter" idx="12"/>
          </p:nvPr>
        </p:nvSpPr>
        <p:spPr/>
        <p:txBody>
          <a:bodyPr/>
          <a:lstStyle/>
          <a:p>
            <a:fld id="{87CC6213-3706-4980-B13F-AECBB60EDF25}"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166933F-2F51-47C8-8C23-AF6AC590774B}" type="datetime1">
              <a:rPr lang="en-US" smtClean="0"/>
              <a:pPr/>
              <a:t>4/15/2019</a:t>
            </a:fld>
            <a:endParaRPr lang="en-US"/>
          </a:p>
        </p:txBody>
      </p:sp>
      <p:sp>
        <p:nvSpPr>
          <p:cNvPr id="8" name="Footer Placeholder 7"/>
          <p:cNvSpPr>
            <a:spLocks noGrp="1"/>
          </p:cNvSpPr>
          <p:nvPr>
            <p:ph type="ftr" sz="quarter" idx="11"/>
          </p:nvPr>
        </p:nvSpPr>
        <p:spPr/>
        <p:txBody>
          <a:bodyPr/>
          <a:lstStyle/>
          <a:p>
            <a:r>
              <a:rPr lang="en-US" smtClean="0"/>
              <a:t>"High Intensity RFQ meets Reality" , GSI, 15-16 April 2019, Heidelberg</a:t>
            </a:r>
            <a:endParaRPr lang="en-US"/>
          </a:p>
        </p:txBody>
      </p:sp>
      <p:sp>
        <p:nvSpPr>
          <p:cNvPr id="9" name="Slide Number Placeholder 8"/>
          <p:cNvSpPr>
            <a:spLocks noGrp="1"/>
          </p:cNvSpPr>
          <p:nvPr>
            <p:ph type="sldNum" sz="quarter" idx="12"/>
          </p:nvPr>
        </p:nvSpPr>
        <p:spPr/>
        <p:txBody>
          <a:bodyPr/>
          <a:lstStyle/>
          <a:p>
            <a:fld id="{87CC6213-3706-4980-B13F-AECBB60EDF25}"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E4765CA-56CB-467F-864F-248F45BA7C7C}" type="datetime1">
              <a:rPr lang="en-US" smtClean="0"/>
              <a:pPr/>
              <a:t>4/15/2019</a:t>
            </a:fld>
            <a:endParaRPr lang="en-US"/>
          </a:p>
        </p:txBody>
      </p:sp>
      <p:sp>
        <p:nvSpPr>
          <p:cNvPr id="4" name="Footer Placeholder 3"/>
          <p:cNvSpPr>
            <a:spLocks noGrp="1"/>
          </p:cNvSpPr>
          <p:nvPr>
            <p:ph type="ftr" sz="quarter" idx="11"/>
          </p:nvPr>
        </p:nvSpPr>
        <p:spPr/>
        <p:txBody>
          <a:bodyPr/>
          <a:lstStyle/>
          <a:p>
            <a:r>
              <a:rPr lang="en-US" smtClean="0"/>
              <a:t>"High Intensity RFQ meets Reality" , GSI, 15-16 April 2019, Heidelberg</a:t>
            </a:r>
            <a:endParaRPr lang="en-US"/>
          </a:p>
        </p:txBody>
      </p:sp>
      <p:sp>
        <p:nvSpPr>
          <p:cNvPr id="5" name="Slide Number Placeholder 4"/>
          <p:cNvSpPr>
            <a:spLocks noGrp="1"/>
          </p:cNvSpPr>
          <p:nvPr>
            <p:ph type="sldNum" sz="quarter" idx="12"/>
          </p:nvPr>
        </p:nvSpPr>
        <p:spPr/>
        <p:txBody>
          <a:bodyPr/>
          <a:lstStyle/>
          <a:p>
            <a:fld id="{87CC6213-3706-4980-B13F-AECBB60EDF2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DCE4A5-E177-412F-9038-D33F34E207E4}" type="datetime1">
              <a:rPr lang="en-US" smtClean="0"/>
              <a:pPr/>
              <a:t>4/15/2019</a:t>
            </a:fld>
            <a:endParaRPr lang="en-US"/>
          </a:p>
        </p:txBody>
      </p:sp>
      <p:sp>
        <p:nvSpPr>
          <p:cNvPr id="3" name="Footer Placeholder 2"/>
          <p:cNvSpPr>
            <a:spLocks noGrp="1"/>
          </p:cNvSpPr>
          <p:nvPr>
            <p:ph type="ftr" sz="quarter" idx="11"/>
          </p:nvPr>
        </p:nvSpPr>
        <p:spPr/>
        <p:txBody>
          <a:bodyPr/>
          <a:lstStyle/>
          <a:p>
            <a:r>
              <a:rPr lang="en-US" smtClean="0"/>
              <a:t>"High Intensity RFQ meets Reality" , GSI, 15-16 April 2019, Heidelberg</a:t>
            </a:r>
            <a:endParaRPr lang="en-US"/>
          </a:p>
        </p:txBody>
      </p:sp>
      <p:sp>
        <p:nvSpPr>
          <p:cNvPr id="4" name="Slide Number Placeholder 3"/>
          <p:cNvSpPr>
            <a:spLocks noGrp="1"/>
          </p:cNvSpPr>
          <p:nvPr>
            <p:ph type="sldNum" sz="quarter" idx="12"/>
          </p:nvPr>
        </p:nvSpPr>
        <p:spPr/>
        <p:txBody>
          <a:bodyPr/>
          <a:lstStyle/>
          <a:p>
            <a:fld id="{87CC6213-3706-4980-B13F-AECBB60EDF2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B41ABB4-0C3E-4FBC-8006-91F4DCA2091F}" type="datetime1">
              <a:rPr lang="en-US" smtClean="0"/>
              <a:pPr/>
              <a:t>4/15/2019</a:t>
            </a:fld>
            <a:endParaRPr lang="en-US"/>
          </a:p>
        </p:txBody>
      </p:sp>
      <p:sp>
        <p:nvSpPr>
          <p:cNvPr id="6" name="Footer Placeholder 5"/>
          <p:cNvSpPr>
            <a:spLocks noGrp="1"/>
          </p:cNvSpPr>
          <p:nvPr>
            <p:ph type="ftr" sz="quarter" idx="11"/>
          </p:nvPr>
        </p:nvSpPr>
        <p:spPr/>
        <p:txBody>
          <a:bodyPr/>
          <a:lstStyle/>
          <a:p>
            <a:r>
              <a:rPr lang="en-US" smtClean="0"/>
              <a:t>"High Intensity RFQ meets Reality" , GSI, 15-16 April 2019, Heidelberg</a:t>
            </a:r>
            <a:endParaRPr lang="en-US"/>
          </a:p>
        </p:txBody>
      </p:sp>
      <p:sp>
        <p:nvSpPr>
          <p:cNvPr id="7" name="Slide Number Placeholder 6"/>
          <p:cNvSpPr>
            <a:spLocks noGrp="1"/>
          </p:cNvSpPr>
          <p:nvPr>
            <p:ph type="sldNum" sz="quarter" idx="12"/>
          </p:nvPr>
        </p:nvSpPr>
        <p:spPr/>
        <p:txBody>
          <a:bodyPr/>
          <a:lstStyle/>
          <a:p>
            <a:fld id="{87CC6213-3706-4980-B13F-AECBB60EDF2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B94993-B6B7-446F-B271-00881A61DDE8}" type="datetime1">
              <a:rPr lang="en-US" smtClean="0"/>
              <a:pPr/>
              <a:t>4/15/2019</a:t>
            </a:fld>
            <a:endParaRPr lang="en-US"/>
          </a:p>
        </p:txBody>
      </p:sp>
      <p:sp>
        <p:nvSpPr>
          <p:cNvPr id="6" name="Footer Placeholder 5"/>
          <p:cNvSpPr>
            <a:spLocks noGrp="1"/>
          </p:cNvSpPr>
          <p:nvPr>
            <p:ph type="ftr" sz="quarter" idx="11"/>
          </p:nvPr>
        </p:nvSpPr>
        <p:spPr/>
        <p:txBody>
          <a:bodyPr/>
          <a:lstStyle/>
          <a:p>
            <a:r>
              <a:rPr lang="en-US" smtClean="0"/>
              <a:t>"High Intensity RFQ meets Reality" , GSI, 15-16 April 2019, Heidelberg</a:t>
            </a:r>
            <a:endParaRPr lang="en-US"/>
          </a:p>
        </p:txBody>
      </p:sp>
      <p:sp>
        <p:nvSpPr>
          <p:cNvPr id="7" name="Slide Number Placeholder 6"/>
          <p:cNvSpPr>
            <a:spLocks noGrp="1"/>
          </p:cNvSpPr>
          <p:nvPr>
            <p:ph type="sldNum" sz="quarter" idx="12"/>
          </p:nvPr>
        </p:nvSpPr>
        <p:spPr/>
        <p:txBody>
          <a:bodyPr/>
          <a:lstStyle/>
          <a:p>
            <a:fld id="{87CC6213-3706-4980-B13F-AECBB60EDF2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388995-D329-40CA-B5A6-3114237AC244}" type="datetime1">
              <a:rPr lang="en-US" smtClean="0"/>
              <a:pPr/>
              <a:t>4/15/2019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"High Intensity RFQ meets Reality" , GSI, 15-16 April 2019, Heidelberg</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CC6213-3706-4980-B13F-AECBB60EDF2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4.png"/><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7.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46.jpeg"/></Relationships>
</file>

<file path=ppt/slides/_rels/slide1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jpeg"/><Relationship Id="rId7" Type="http://schemas.openxmlformats.org/officeDocument/2006/relationships/image" Target="../media/image5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jpeg"/><Relationship Id="rId10" Type="http://schemas.openxmlformats.org/officeDocument/2006/relationships/image" Target="../media/image3.jpeg"/><Relationship Id="rId4" Type="http://schemas.openxmlformats.org/officeDocument/2006/relationships/image" Target="../media/image49.jpeg"/><Relationship Id="rId9"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2.png"/><Relationship Id="rId7" Type="http://schemas.openxmlformats.org/officeDocument/2006/relationships/image" Target="../media/image56.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5.gif"/><Relationship Id="rId5" Type="http://schemas.openxmlformats.org/officeDocument/2006/relationships/image" Target="../media/image54.jpeg"/><Relationship Id="rId10" Type="http://schemas.openxmlformats.org/officeDocument/2006/relationships/image" Target="../media/image59.jpeg"/><Relationship Id="rId4" Type="http://schemas.openxmlformats.org/officeDocument/2006/relationships/image" Target="../media/image3.jpeg"/><Relationship Id="rId9" Type="http://schemas.openxmlformats.org/officeDocument/2006/relationships/image" Target="../media/image58.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1.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hyperlink" Target="http://www.gsi.de/" TargetMode="External"/><Relationship Id="rId4" Type="http://schemas.openxmlformats.org/officeDocument/2006/relationships/image" Target="../media/image3.jpeg"/></Relationships>
</file>

<file path=ppt/slides/_rels/slide15.xml.rels><?xml version="1.0" encoding="UTF-8" standalone="yes"?>
<Relationships xmlns="http://schemas.openxmlformats.org/package/2006/relationships"><Relationship Id="rId3" Type="http://schemas.openxmlformats.org/officeDocument/2006/relationships/image" Target="../media/image62.jpeg"/><Relationship Id="rId7" Type="http://schemas.openxmlformats.org/officeDocument/2006/relationships/image" Target="../media/image64.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3.jpe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3.jpe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5.gif"/><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jpeg"/><Relationship Id="rId4" Type="http://schemas.openxmlformats.org/officeDocument/2006/relationships/image" Target="../media/image3.jpe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69.png"/></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 Id="rId9" Type="http://schemas.openxmlformats.org/officeDocument/2006/relationships/image" Target="../media/image3.jpe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jpeg"/><Relationship Id="rId7"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3.jpeg"/><Relationship Id="rId10" Type="http://schemas.openxmlformats.org/officeDocument/2006/relationships/image" Target="../media/image13.jpeg"/><Relationship Id="rId4" Type="http://schemas.openxmlformats.org/officeDocument/2006/relationships/image" Target="../media/image2.png"/><Relationship Id="rId9" Type="http://schemas.openxmlformats.org/officeDocument/2006/relationships/image" Target="../media/image12.jpe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png"/><Relationship Id="rId7"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6.png"/><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jpeg"/><Relationship Id="rId7" Type="http://schemas.openxmlformats.org/officeDocument/2006/relationships/image" Target="../media/image18.jpeg"/><Relationship Id="rId12"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jpeg"/><Relationship Id="rId11" Type="http://schemas.openxmlformats.org/officeDocument/2006/relationships/image" Target="../media/image22.png"/><Relationship Id="rId5" Type="http://schemas.openxmlformats.org/officeDocument/2006/relationships/image" Target="../media/image3.jpeg"/><Relationship Id="rId10" Type="http://schemas.openxmlformats.org/officeDocument/2006/relationships/image" Target="../media/image21.png"/><Relationship Id="rId4" Type="http://schemas.openxmlformats.org/officeDocument/2006/relationships/image" Target="../media/image2.png"/><Relationship Id="rId9" Type="http://schemas.openxmlformats.org/officeDocument/2006/relationships/image" Target="../media/image20.jpeg"/></Relationships>
</file>

<file path=ppt/slides/_rels/slide6.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1.jpeg"/><Relationship Id="rId7"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3.jpeg"/><Relationship Id="rId4" Type="http://schemas.openxmlformats.org/officeDocument/2006/relationships/image" Target="../media/image2.png"/><Relationship Id="rId9" Type="http://schemas.openxmlformats.org/officeDocument/2006/relationships/image" Target="../media/image27.jpeg"/></Relationships>
</file>

<file path=ppt/slides/_rels/slide7.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image" Target="../media/image34.jpeg"/><Relationship Id="rId3" Type="http://schemas.openxmlformats.org/officeDocument/2006/relationships/notesSlide" Target="../notesSlides/notesSlide4.xml"/><Relationship Id="rId7" Type="http://schemas.openxmlformats.org/officeDocument/2006/relationships/image" Target="../media/image29.jpeg"/><Relationship Id="rId12" Type="http://schemas.openxmlformats.org/officeDocument/2006/relationships/image" Target="../media/image33.pn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3.jpeg"/><Relationship Id="rId11" Type="http://schemas.openxmlformats.org/officeDocument/2006/relationships/image" Target="../media/image32.jpeg"/><Relationship Id="rId5" Type="http://schemas.openxmlformats.org/officeDocument/2006/relationships/image" Target="../media/image2.png"/><Relationship Id="rId10" Type="http://schemas.openxmlformats.org/officeDocument/2006/relationships/package" Target="../embeddings/Microsoft_Office_Word_Document1.docx"/><Relationship Id="rId4" Type="http://schemas.openxmlformats.org/officeDocument/2006/relationships/image" Target="../media/image1.jpeg"/><Relationship Id="rId9" Type="http://schemas.openxmlformats.org/officeDocument/2006/relationships/image" Target="../media/image31.png"/><Relationship Id="rId14" Type="http://schemas.openxmlformats.org/officeDocument/2006/relationships/image" Target="../media/image35.png"/></Relationships>
</file>

<file path=ppt/slides/_rels/slide8.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1.jpeg"/><Relationship Id="rId7" Type="http://schemas.openxmlformats.org/officeDocument/2006/relationships/image" Target="../media/image37.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36.jpeg"/><Relationship Id="rId5" Type="http://schemas.openxmlformats.org/officeDocument/2006/relationships/image" Target="../media/image3.jpe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jpeg"/><Relationship Id="rId7"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1.bin"/><Relationship Id="rId5" Type="http://schemas.openxmlformats.org/officeDocument/2006/relationships/image" Target="../media/image3.jpe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0" descr="itep_summer01"/>
          <p:cNvPicPr>
            <a:picLocks noChangeAspect="1" noChangeArrowheads="1"/>
          </p:cNvPicPr>
          <p:nvPr/>
        </p:nvPicPr>
        <p:blipFill>
          <a:blip r:embed="rId2" cstate="print">
            <a:lum bright="70000" contrast="-70000"/>
          </a:blip>
          <a:srcRect/>
          <a:stretch>
            <a:fillRect/>
          </a:stretch>
        </p:blipFill>
        <p:spPr bwMode="auto">
          <a:xfrm>
            <a:off x="0" y="0"/>
            <a:ext cx="9144000" cy="6858000"/>
          </a:xfrm>
          <a:prstGeom prst="rect">
            <a:avLst/>
          </a:prstGeom>
          <a:noFill/>
          <a:ln w="9525">
            <a:noFill/>
            <a:miter lim="800000"/>
            <a:headEnd/>
            <a:tailEnd/>
          </a:ln>
        </p:spPr>
      </p:pic>
      <p:sp>
        <p:nvSpPr>
          <p:cNvPr id="41986" name="Title 1"/>
          <p:cNvSpPr>
            <a:spLocks noGrp="1"/>
          </p:cNvSpPr>
          <p:nvPr>
            <p:ph type="title"/>
          </p:nvPr>
        </p:nvSpPr>
        <p:spPr>
          <a:xfrm>
            <a:off x="107156" y="990600"/>
            <a:ext cx="8929688" cy="3714750"/>
          </a:xfrm>
        </p:spPr>
        <p:txBody>
          <a:bodyPr>
            <a:normAutofit/>
          </a:bodyPr>
          <a:lstStyle/>
          <a:p>
            <a:pPr>
              <a:defRPr/>
            </a:pPr>
            <a:r>
              <a:rPr lang="en-US" sz="3600" b="1" dirty="0" smtClean="0">
                <a:solidFill>
                  <a:srgbClr val="FF0000"/>
                </a:solidFill>
                <a:effectLst>
                  <a:outerShdw blurRad="38100" dist="38100" dir="2700000" algn="tl">
                    <a:srgbClr val="000000">
                      <a:alpha val="43137"/>
                    </a:srgbClr>
                  </a:outerShdw>
                </a:effectLst>
                <a:latin typeface="Arial Black" pitchFamily="34" charset="0"/>
              </a:rPr>
              <a:t>High power </a:t>
            </a:r>
            <a:r>
              <a:rPr lang="en-US" sz="3600" b="1" dirty="0" err="1" smtClean="0">
                <a:solidFill>
                  <a:srgbClr val="0070C0"/>
                </a:solidFill>
                <a:effectLst>
                  <a:outerShdw blurRad="38100" dist="38100" dir="2700000" algn="tl">
                    <a:srgbClr val="000000">
                      <a:alpha val="43137"/>
                    </a:srgbClr>
                  </a:outerShdw>
                </a:effectLst>
                <a:latin typeface="Arial Black" pitchFamily="34" charset="0"/>
              </a:rPr>
              <a:t>cw-linac</a:t>
            </a:r>
            <a:r>
              <a:rPr lang="en-US" sz="3600" b="1" dirty="0" smtClean="0">
                <a:solidFill>
                  <a:srgbClr val="0070C0"/>
                </a:solidFill>
                <a:effectLst>
                  <a:outerShdw blurRad="38100" dist="38100" dir="2700000" algn="tl">
                    <a:srgbClr val="000000">
                      <a:alpha val="43137"/>
                    </a:srgbClr>
                  </a:outerShdw>
                </a:effectLst>
                <a:latin typeface="Arial Black" pitchFamily="34" charset="0"/>
              </a:rPr>
              <a:t> RFQ </a:t>
            </a:r>
            <a:r>
              <a:rPr lang="en-US" sz="3600" b="1" dirty="0" smtClean="0">
                <a:solidFill>
                  <a:srgbClr val="FF0000"/>
                </a:solidFill>
                <a:effectLst>
                  <a:outerShdw blurRad="38100" dist="38100" dir="2700000" algn="tl">
                    <a:srgbClr val="000000">
                      <a:alpha val="43137"/>
                    </a:srgbClr>
                  </a:outerShdw>
                </a:effectLst>
                <a:latin typeface="Arial Black" pitchFamily="34" charset="0"/>
              </a:rPr>
              <a:t>development at Russia </a:t>
            </a:r>
            <a:br>
              <a:rPr lang="en-US" sz="3600" b="1" dirty="0" smtClean="0">
                <a:solidFill>
                  <a:srgbClr val="FF0000"/>
                </a:solidFill>
                <a:effectLst>
                  <a:outerShdw blurRad="38100" dist="38100" dir="2700000" algn="tl">
                    <a:srgbClr val="000000">
                      <a:alpha val="43137"/>
                    </a:srgbClr>
                  </a:outerShdw>
                </a:effectLst>
                <a:latin typeface="Arial Black" pitchFamily="34" charset="0"/>
              </a:rPr>
            </a:br>
            <a:r>
              <a:rPr lang="en-US" sz="1400" b="1" dirty="0" smtClean="0">
                <a:solidFill>
                  <a:srgbClr val="FF0000"/>
                </a:solidFill>
                <a:effectLst>
                  <a:outerShdw blurRad="38100" dist="38100" dir="2700000" algn="tl">
                    <a:srgbClr val="000000">
                      <a:alpha val="43137"/>
                    </a:srgbClr>
                  </a:outerShdw>
                </a:effectLst>
                <a:latin typeface="Arial Black" pitchFamily="34" charset="0"/>
              </a:rPr>
              <a:t> </a:t>
            </a:r>
            <a:r>
              <a:rPr lang="en-US" sz="3600" b="1" dirty="0" smtClean="0">
                <a:solidFill>
                  <a:srgbClr val="FF0000"/>
                </a:solidFill>
                <a:effectLst>
                  <a:outerShdw blurRad="38100" dist="38100" dir="2700000" algn="tl">
                    <a:srgbClr val="000000">
                      <a:alpha val="43137"/>
                    </a:srgbClr>
                  </a:outerShdw>
                </a:effectLst>
                <a:latin typeface="Arial Black" pitchFamily="34" charset="0"/>
              </a:rPr>
              <a:t/>
            </a:r>
            <a:br>
              <a:rPr lang="en-US" sz="3600" b="1" dirty="0" smtClean="0">
                <a:solidFill>
                  <a:srgbClr val="FF0000"/>
                </a:solidFill>
                <a:effectLst>
                  <a:outerShdw blurRad="38100" dist="38100" dir="2700000" algn="tl">
                    <a:srgbClr val="000000">
                      <a:alpha val="43137"/>
                    </a:srgbClr>
                  </a:outerShdw>
                </a:effectLst>
                <a:latin typeface="Arial Black" pitchFamily="34" charset="0"/>
              </a:rPr>
            </a:br>
            <a:r>
              <a:rPr lang="en-US" sz="3600" b="1" dirty="0" smtClean="0">
                <a:solidFill>
                  <a:srgbClr val="FF0000"/>
                </a:solidFill>
                <a:effectLst>
                  <a:outerShdw blurRad="38100" dist="38100" dir="2700000" algn="tl">
                    <a:srgbClr val="000000">
                      <a:alpha val="43137"/>
                    </a:srgbClr>
                  </a:outerShdw>
                </a:effectLst>
                <a:latin typeface="Arial Black" pitchFamily="34" charset="0"/>
              </a:rPr>
              <a:t>historical considerations for the </a:t>
            </a:r>
            <a:r>
              <a:rPr lang="en-US" sz="3600" b="1" dirty="0" smtClean="0">
                <a:solidFill>
                  <a:srgbClr val="002060"/>
                </a:solidFill>
                <a:effectLst>
                  <a:outerShdw blurRad="38100" dist="38100" dir="2700000" algn="tl">
                    <a:srgbClr val="000000">
                      <a:alpha val="43137"/>
                    </a:srgbClr>
                  </a:outerShdw>
                </a:effectLst>
                <a:latin typeface="Arial Black" pitchFamily="34" charset="0"/>
              </a:rPr>
              <a:t>100</a:t>
            </a:r>
            <a:r>
              <a:rPr lang="en-US" sz="3600" b="1" baseline="30000" dirty="0" smtClean="0">
                <a:solidFill>
                  <a:srgbClr val="002060"/>
                </a:solidFill>
                <a:effectLst>
                  <a:outerShdw blurRad="38100" dist="38100" dir="2700000" algn="tl">
                    <a:srgbClr val="000000">
                      <a:alpha val="43137"/>
                    </a:srgbClr>
                  </a:outerShdw>
                </a:effectLst>
                <a:latin typeface="Arial Black" pitchFamily="34" charset="0"/>
              </a:rPr>
              <a:t>th</a:t>
            </a:r>
            <a:r>
              <a:rPr lang="en-US" sz="3600" b="1" dirty="0" smtClean="0">
                <a:solidFill>
                  <a:srgbClr val="002060"/>
                </a:solidFill>
                <a:effectLst>
                  <a:outerShdw blurRad="38100" dist="38100" dir="2700000" algn="tl">
                    <a:srgbClr val="000000">
                      <a:alpha val="43137"/>
                    </a:srgbClr>
                  </a:outerShdw>
                </a:effectLst>
                <a:latin typeface="Arial Black" pitchFamily="34" charset="0"/>
              </a:rPr>
              <a:t> birthday of </a:t>
            </a:r>
            <a:br>
              <a:rPr lang="en-US" sz="3600" b="1" dirty="0" smtClean="0">
                <a:solidFill>
                  <a:srgbClr val="002060"/>
                </a:solidFill>
                <a:effectLst>
                  <a:outerShdw blurRad="38100" dist="38100" dir="2700000" algn="tl">
                    <a:srgbClr val="000000">
                      <a:alpha val="43137"/>
                    </a:srgbClr>
                  </a:outerShdw>
                </a:effectLst>
                <a:latin typeface="Arial Black" pitchFamily="34" charset="0"/>
              </a:rPr>
            </a:br>
            <a:r>
              <a:rPr lang="en-US" sz="4800" b="1" dirty="0" smtClean="0">
                <a:solidFill>
                  <a:srgbClr val="002060"/>
                </a:solidFill>
                <a:effectLst>
                  <a:outerShdw blurRad="38100" dist="38100" dir="2700000" algn="tl">
                    <a:srgbClr val="000000">
                      <a:alpha val="43137"/>
                    </a:srgbClr>
                  </a:outerShdw>
                </a:effectLst>
                <a:latin typeface="Arial Black" pitchFamily="34" charset="0"/>
              </a:rPr>
              <a:t>I. M. </a:t>
            </a:r>
            <a:r>
              <a:rPr lang="en-US" sz="4800" b="1" dirty="0" err="1" smtClean="0">
                <a:solidFill>
                  <a:srgbClr val="002060"/>
                </a:solidFill>
                <a:effectLst>
                  <a:outerShdw blurRad="38100" dist="38100" dir="2700000" algn="tl">
                    <a:srgbClr val="000000">
                      <a:alpha val="43137"/>
                    </a:srgbClr>
                  </a:outerShdw>
                </a:effectLst>
                <a:latin typeface="Arial Black" pitchFamily="34" charset="0"/>
              </a:rPr>
              <a:t>Kapchinskiy</a:t>
            </a:r>
            <a:endParaRPr lang="en-US" sz="4800" i="1" dirty="0">
              <a:solidFill>
                <a:srgbClr val="002060"/>
              </a:solidFill>
              <a:effectLst>
                <a:outerShdw blurRad="38100" dist="38100" dir="2700000" algn="tl">
                  <a:srgbClr val="000000">
                    <a:alpha val="43137"/>
                  </a:srgbClr>
                </a:outerShdw>
              </a:effectLst>
              <a:latin typeface="Arial Black" pitchFamily="34" charset="0"/>
            </a:endParaRPr>
          </a:p>
        </p:txBody>
      </p:sp>
      <p:sp>
        <p:nvSpPr>
          <p:cNvPr id="16388" name="Slide Number Placeholder 3"/>
          <p:cNvSpPr>
            <a:spLocks noGrp="1"/>
          </p:cNvSpPr>
          <p:nvPr>
            <p:ph type="sldNum" sz="quarter" idx="12"/>
          </p:nvPr>
        </p:nvSpPr>
        <p:spPr>
          <a:noFill/>
        </p:spPr>
        <p:txBody>
          <a:bodyPr/>
          <a:lstStyle/>
          <a:p>
            <a:fld id="{52446B4A-5504-4A71-B7C8-D4597A42FF7C}" type="slidenum">
              <a:rPr lang="ru-RU" smtClean="0">
                <a:latin typeface="Arial" pitchFamily="34" charset="0"/>
              </a:rPr>
              <a:pPr/>
              <a:t>1</a:t>
            </a:fld>
            <a:endParaRPr lang="ru-RU" smtClean="0">
              <a:latin typeface="Arial" pitchFamily="34" charset="0"/>
            </a:endParaRPr>
          </a:p>
        </p:txBody>
      </p:sp>
      <p:sp>
        <p:nvSpPr>
          <p:cNvPr id="8" name="Footer Placeholder 7"/>
          <p:cNvSpPr>
            <a:spLocks noGrp="1"/>
          </p:cNvSpPr>
          <p:nvPr>
            <p:ph type="ftr" sz="quarter" idx="11"/>
          </p:nvPr>
        </p:nvSpPr>
        <p:spPr>
          <a:xfrm>
            <a:off x="1828800" y="6584950"/>
            <a:ext cx="5486400" cy="273050"/>
          </a:xfrm>
        </p:spPr>
        <p:txBody>
          <a:bodyPr/>
          <a:lstStyle/>
          <a:p>
            <a:r>
              <a:rPr lang="en-US" smtClean="0"/>
              <a:t>"High Intensity RFQ meets Reality" , GSI, 15-16 April 2019, Heidelberg</a:t>
            </a:r>
            <a:endParaRPr lang="en-US" dirty="0"/>
          </a:p>
        </p:txBody>
      </p:sp>
      <p:sp>
        <p:nvSpPr>
          <p:cNvPr id="9" name="TextBox 8"/>
          <p:cNvSpPr txBox="1"/>
          <p:nvPr/>
        </p:nvSpPr>
        <p:spPr>
          <a:xfrm>
            <a:off x="2362200" y="5181600"/>
            <a:ext cx="4343400" cy="646331"/>
          </a:xfrm>
          <a:prstGeom prst="rect">
            <a:avLst/>
          </a:prstGeom>
          <a:noFill/>
        </p:spPr>
        <p:txBody>
          <a:bodyPr wrap="square" rtlCol="0">
            <a:spAutoFit/>
          </a:bodyPr>
          <a:lstStyle/>
          <a:p>
            <a:pPr algn="ctr"/>
            <a:r>
              <a:rPr lang="en-US" i="1" dirty="0" smtClean="0">
                <a:latin typeface="Arial Black" pitchFamily="34" charset="0"/>
              </a:rPr>
              <a:t>T. </a:t>
            </a:r>
            <a:r>
              <a:rPr lang="en-US" i="1" dirty="0" err="1" smtClean="0">
                <a:latin typeface="Arial Black" pitchFamily="34" charset="0"/>
              </a:rPr>
              <a:t>Kulevoy</a:t>
            </a:r>
            <a:endParaRPr lang="en-US" i="1" dirty="0" smtClean="0">
              <a:latin typeface="Arial Black" pitchFamily="34" charset="0"/>
            </a:endParaRPr>
          </a:p>
          <a:p>
            <a:pPr algn="ctr"/>
            <a:r>
              <a:rPr lang="en-US" i="1" dirty="0" smtClean="0">
                <a:latin typeface="Arial Black" pitchFamily="34" charset="0"/>
              </a:rPr>
              <a:t>NRC “</a:t>
            </a:r>
            <a:r>
              <a:rPr lang="en-US" i="1" dirty="0" err="1" smtClean="0">
                <a:latin typeface="Arial Black" pitchFamily="34" charset="0"/>
              </a:rPr>
              <a:t>Kurchatov</a:t>
            </a:r>
            <a:r>
              <a:rPr lang="en-US" i="1" dirty="0" smtClean="0">
                <a:latin typeface="Arial Black" pitchFamily="34" charset="0"/>
              </a:rPr>
              <a:t> institute” - ITEP</a:t>
            </a:r>
            <a:endParaRPr lang="en-US" i="1" dirty="0">
              <a:latin typeface="Arial Black" pitchFamily="34" charset="0"/>
            </a:endParaRPr>
          </a:p>
        </p:txBody>
      </p:sp>
      <p:pic>
        <p:nvPicPr>
          <p:cNvPr id="10" name="Picture 14" descr="KurchatovLogo.gif"/>
          <p:cNvPicPr>
            <a:picLocks noChangeAspect="1"/>
          </p:cNvPicPr>
          <p:nvPr/>
        </p:nvPicPr>
        <p:blipFill>
          <a:blip r:embed="rId3" cstate="print"/>
          <a:srcRect/>
          <a:stretch>
            <a:fillRect/>
          </a:stretch>
        </p:blipFill>
        <p:spPr bwMode="auto">
          <a:xfrm>
            <a:off x="8559800" y="34925"/>
            <a:ext cx="584200" cy="731838"/>
          </a:xfrm>
          <a:prstGeom prst="rect">
            <a:avLst/>
          </a:prstGeom>
          <a:noFill/>
          <a:ln w="9525">
            <a:noFill/>
            <a:miter lim="800000"/>
            <a:headEnd/>
            <a:tailEnd/>
          </a:ln>
        </p:spPr>
      </p:pic>
      <p:pic>
        <p:nvPicPr>
          <p:cNvPr id="11" name="Picture 15" descr="coat.jpg"/>
          <p:cNvPicPr>
            <a:picLocks noChangeAspect="1"/>
          </p:cNvPicPr>
          <p:nvPr/>
        </p:nvPicPr>
        <p:blipFill>
          <a:blip r:embed="rId4" cstate="print"/>
          <a:srcRect/>
          <a:stretch>
            <a:fillRect/>
          </a:stretch>
        </p:blipFill>
        <p:spPr bwMode="auto">
          <a:xfrm>
            <a:off x="0" y="33338"/>
            <a:ext cx="731838" cy="73183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0" descr="itep_summer01"/>
          <p:cNvPicPr>
            <a:picLocks noChangeAspect="1" noChangeArrowheads="1"/>
          </p:cNvPicPr>
          <p:nvPr/>
        </p:nvPicPr>
        <p:blipFill>
          <a:blip r:embed="rId2" cstate="print">
            <a:lum bright="70000" contrast="-70000"/>
          </a:blip>
          <a:srcRect/>
          <a:stretch>
            <a:fillRect/>
          </a:stretch>
        </p:blipFill>
        <p:spPr bwMode="auto">
          <a:xfrm>
            <a:off x="0" y="0"/>
            <a:ext cx="9144000" cy="6858000"/>
          </a:xfrm>
          <a:prstGeom prst="rect">
            <a:avLst/>
          </a:prstGeom>
          <a:noFill/>
          <a:ln w="9525">
            <a:noFill/>
            <a:miter lim="800000"/>
            <a:headEnd/>
            <a:tailEnd/>
          </a:ln>
        </p:spPr>
      </p:pic>
      <p:pic>
        <p:nvPicPr>
          <p:cNvPr id="19" name="Picture 4"/>
          <p:cNvPicPr>
            <a:picLocks noChangeAspect="1" noChangeArrowheads="1"/>
          </p:cNvPicPr>
          <p:nvPr/>
        </p:nvPicPr>
        <p:blipFill>
          <a:blip r:embed="rId3" cstate="print"/>
          <a:srcRect/>
          <a:stretch>
            <a:fillRect/>
          </a:stretch>
        </p:blipFill>
        <p:spPr bwMode="auto">
          <a:xfrm>
            <a:off x="2743200" y="1447800"/>
            <a:ext cx="4338515" cy="4394859"/>
          </a:xfrm>
          <a:prstGeom prst="rect">
            <a:avLst/>
          </a:prstGeom>
          <a:noFill/>
          <a:ln w="9525">
            <a:noFill/>
            <a:miter lim="800000"/>
            <a:headEnd/>
            <a:tailEnd/>
          </a:ln>
        </p:spPr>
      </p:pic>
      <p:sp>
        <p:nvSpPr>
          <p:cNvPr id="9" name="Slide Number Placeholder 8"/>
          <p:cNvSpPr>
            <a:spLocks noGrp="1"/>
          </p:cNvSpPr>
          <p:nvPr>
            <p:ph type="sldNum" sz="quarter" idx="12"/>
          </p:nvPr>
        </p:nvSpPr>
        <p:spPr/>
        <p:txBody>
          <a:bodyPr/>
          <a:lstStyle/>
          <a:p>
            <a:fld id="{87CC6213-3706-4980-B13F-AECBB60EDF25}" type="slidenum">
              <a:rPr lang="en-US" smtClean="0"/>
              <a:pPr/>
              <a:t>10</a:t>
            </a:fld>
            <a:endParaRPr lang="en-US"/>
          </a:p>
        </p:txBody>
      </p:sp>
      <p:sp>
        <p:nvSpPr>
          <p:cNvPr id="10" name="Footer Placeholder 9"/>
          <p:cNvSpPr>
            <a:spLocks noGrp="1"/>
          </p:cNvSpPr>
          <p:nvPr>
            <p:ph type="ftr" sz="quarter" idx="11"/>
          </p:nvPr>
        </p:nvSpPr>
        <p:spPr>
          <a:xfrm>
            <a:off x="1752600" y="6356350"/>
            <a:ext cx="5638800" cy="501650"/>
          </a:xfrm>
        </p:spPr>
        <p:txBody>
          <a:bodyPr/>
          <a:lstStyle/>
          <a:p>
            <a:r>
              <a:rPr lang="en-US" smtClean="0"/>
              <a:t>"High Intensity RFQ meets Reality" , GSI, 15-16 April 2019, Heidelberg</a:t>
            </a:r>
            <a:endParaRPr lang="en-US" dirty="0"/>
          </a:p>
        </p:txBody>
      </p:sp>
      <p:sp>
        <p:nvSpPr>
          <p:cNvPr id="8" name="TextBox 7"/>
          <p:cNvSpPr txBox="1"/>
          <p:nvPr/>
        </p:nvSpPr>
        <p:spPr>
          <a:xfrm>
            <a:off x="838200" y="0"/>
            <a:ext cx="7315200" cy="1323439"/>
          </a:xfrm>
          <a:prstGeom prst="rect">
            <a:avLst/>
          </a:prstGeom>
          <a:noFill/>
        </p:spPr>
        <p:txBody>
          <a:bodyPr wrap="square" rtlCol="0">
            <a:spAutoFit/>
          </a:bodyPr>
          <a:lstStyle/>
          <a:p>
            <a:pPr algn="ctr"/>
            <a:r>
              <a:rPr lang="en-US" sz="4000" b="1" dirty="0" smtClean="0">
                <a:latin typeface="Arial" pitchFamily="34" charset="0"/>
                <a:cs typeface="Arial" pitchFamily="34" charset="0"/>
              </a:rPr>
              <a:t>RFQ </a:t>
            </a:r>
          </a:p>
          <a:p>
            <a:pPr algn="ctr"/>
            <a:r>
              <a:rPr lang="en-US" sz="4000" b="1" dirty="0" smtClean="0">
                <a:latin typeface="Arial" pitchFamily="34" charset="0"/>
                <a:cs typeface="Arial" pitchFamily="34" charset="0"/>
              </a:rPr>
              <a:t>shifted coupling windows</a:t>
            </a:r>
            <a:endParaRPr lang="en-US" sz="800" b="1" dirty="0" smtClean="0">
              <a:latin typeface="Arial" pitchFamily="34" charset="0"/>
              <a:cs typeface="Arial" pitchFamily="34" charset="0"/>
            </a:endParaRPr>
          </a:p>
        </p:txBody>
      </p:sp>
      <p:grpSp>
        <p:nvGrpSpPr>
          <p:cNvPr id="3" name="Group 15"/>
          <p:cNvGrpSpPr/>
          <p:nvPr/>
        </p:nvGrpSpPr>
        <p:grpSpPr>
          <a:xfrm>
            <a:off x="5550154" y="1828800"/>
            <a:ext cx="3441446" cy="3657600"/>
            <a:chOff x="5334000" y="2057400"/>
            <a:chExt cx="3441446" cy="3657600"/>
          </a:xfrm>
          <a:solidFill>
            <a:srgbClr val="CCFFFF"/>
          </a:solidFill>
        </p:grpSpPr>
        <p:pic>
          <p:nvPicPr>
            <p:cNvPr id="77826" name="Picture 2"/>
            <p:cNvPicPr>
              <a:picLocks noChangeAspect="1" noChangeArrowheads="1"/>
            </p:cNvPicPr>
            <p:nvPr/>
          </p:nvPicPr>
          <p:blipFill>
            <a:blip r:embed="rId4" cstate="print"/>
            <a:srcRect/>
            <a:stretch>
              <a:fillRect/>
            </a:stretch>
          </p:blipFill>
          <p:spPr bwMode="auto">
            <a:xfrm>
              <a:off x="5568320" y="2971800"/>
              <a:ext cx="2972807" cy="2743200"/>
            </a:xfrm>
            <a:prstGeom prst="rect">
              <a:avLst/>
            </a:prstGeom>
            <a:grpFill/>
            <a:ln w="9525">
              <a:noFill/>
              <a:miter lim="800000"/>
              <a:headEnd/>
              <a:tailEnd/>
            </a:ln>
            <a:effectLst/>
          </p:spPr>
        </p:pic>
        <p:sp>
          <p:nvSpPr>
            <p:cNvPr id="14" name="TextBox 13"/>
            <p:cNvSpPr txBox="1"/>
            <p:nvPr/>
          </p:nvSpPr>
          <p:spPr>
            <a:xfrm>
              <a:off x="5334000" y="2057400"/>
              <a:ext cx="3441446" cy="707886"/>
            </a:xfrm>
            <a:prstGeom prst="rect">
              <a:avLst/>
            </a:prstGeom>
            <a:grpFill/>
          </p:spPr>
          <p:txBody>
            <a:bodyPr wrap="square" rtlCol="0">
              <a:spAutoFit/>
            </a:bodyPr>
            <a:lstStyle/>
            <a:p>
              <a:pPr algn="ctr"/>
              <a:r>
                <a:rPr lang="en-US" sz="1600" b="1" dirty="0" smtClean="0">
                  <a:latin typeface="Arial" pitchFamily="34" charset="0"/>
                  <a:cs typeface="Arial" pitchFamily="34" charset="0"/>
                </a:rPr>
                <a:t>LNL-INFN SC RFQ</a:t>
              </a:r>
            </a:p>
            <a:p>
              <a:pPr algn="ctr"/>
              <a:r>
                <a:rPr lang="en-US" sz="1600" b="1" dirty="0" smtClean="0">
                  <a:latin typeface="Arial" pitchFamily="34" charset="0"/>
                  <a:cs typeface="Arial" pitchFamily="34" charset="0"/>
                </a:rPr>
                <a:t>Photo – </a:t>
              </a:r>
              <a:r>
                <a:rPr lang="en-US" sz="1600" b="1" dirty="0" err="1" smtClean="0">
                  <a:latin typeface="Arial" pitchFamily="34" charset="0"/>
                  <a:cs typeface="Arial" pitchFamily="34" charset="0"/>
                </a:rPr>
                <a:t>G.Bisoffi</a:t>
              </a:r>
              <a:endParaRPr lang="en-US" sz="1600" b="1" dirty="0" smtClean="0">
                <a:latin typeface="Arial" pitchFamily="34" charset="0"/>
                <a:cs typeface="Arial" pitchFamily="34" charset="0"/>
              </a:endParaRPr>
            </a:p>
            <a:p>
              <a:pPr algn="ctr"/>
              <a:r>
                <a:rPr lang="en-US" sz="800" b="1" dirty="0" smtClean="0">
                  <a:latin typeface="Arial" pitchFamily="34" charset="0"/>
                  <a:cs typeface="Arial" pitchFamily="34" charset="0"/>
                </a:rPr>
                <a:t>http://accelconf.web.cern.ch/accelconf/e02/TALKS/WEBLA001.pdf </a:t>
              </a:r>
              <a:endParaRPr lang="en-US" sz="800" b="1" dirty="0">
                <a:latin typeface="Arial" pitchFamily="34" charset="0"/>
                <a:cs typeface="Arial" pitchFamily="34" charset="0"/>
              </a:endParaRPr>
            </a:p>
          </p:txBody>
        </p:sp>
      </p:grpSp>
      <p:grpSp>
        <p:nvGrpSpPr>
          <p:cNvPr id="2" name="Group 16"/>
          <p:cNvGrpSpPr/>
          <p:nvPr/>
        </p:nvGrpSpPr>
        <p:grpSpPr>
          <a:xfrm>
            <a:off x="199551" y="1890356"/>
            <a:ext cx="3694923" cy="3596044"/>
            <a:chOff x="199551" y="2118956"/>
            <a:chExt cx="3694923" cy="3596044"/>
          </a:xfrm>
          <a:solidFill>
            <a:srgbClr val="CCFFFF"/>
          </a:solidFill>
          <a:effectLst>
            <a:outerShdw blurRad="50800" dist="50800" dir="5400000" algn="ctr" rotWithShape="0">
              <a:schemeClr val="bg1"/>
            </a:outerShdw>
          </a:effectLst>
        </p:grpSpPr>
        <p:pic>
          <p:nvPicPr>
            <p:cNvPr id="115715" name="Picture 3"/>
            <p:cNvPicPr>
              <a:picLocks noChangeAspect="1" noChangeArrowheads="1"/>
            </p:cNvPicPr>
            <p:nvPr/>
          </p:nvPicPr>
          <p:blipFill>
            <a:blip r:embed="rId5" cstate="print"/>
            <a:srcRect/>
            <a:stretch>
              <a:fillRect/>
            </a:stretch>
          </p:blipFill>
          <p:spPr bwMode="auto">
            <a:xfrm>
              <a:off x="199551" y="2971800"/>
              <a:ext cx="3694923" cy="2743200"/>
            </a:xfrm>
            <a:prstGeom prst="rect">
              <a:avLst/>
            </a:prstGeom>
            <a:grpFill/>
            <a:ln w="9525">
              <a:noFill/>
              <a:miter lim="800000"/>
              <a:headEnd/>
              <a:tailEnd/>
            </a:ln>
            <a:effectLst/>
          </p:spPr>
        </p:pic>
        <p:sp>
          <p:nvSpPr>
            <p:cNvPr id="12" name="TextBox 11"/>
            <p:cNvSpPr txBox="1"/>
            <p:nvPr/>
          </p:nvSpPr>
          <p:spPr>
            <a:xfrm>
              <a:off x="218212" y="2118956"/>
              <a:ext cx="3657600" cy="769441"/>
            </a:xfrm>
            <a:prstGeom prst="rect">
              <a:avLst/>
            </a:prstGeom>
            <a:grpFill/>
          </p:spPr>
          <p:txBody>
            <a:bodyPr wrap="square" rtlCol="0">
              <a:spAutoFit/>
            </a:bodyPr>
            <a:lstStyle/>
            <a:p>
              <a:pPr algn="ctr"/>
              <a:r>
                <a:rPr lang="en-US" sz="1600" b="1" dirty="0" smtClean="0">
                  <a:latin typeface="Arial" pitchFamily="34" charset="0"/>
                  <a:cs typeface="Arial" pitchFamily="34" charset="0"/>
                </a:rPr>
                <a:t>ATLAS RFQ</a:t>
              </a:r>
            </a:p>
            <a:p>
              <a:pPr algn="ctr"/>
              <a:r>
                <a:rPr lang="en-US" sz="1600" b="1" dirty="0" smtClean="0">
                  <a:latin typeface="Arial" pitchFamily="34" charset="0"/>
                  <a:cs typeface="Arial" pitchFamily="34" charset="0"/>
                </a:rPr>
                <a:t>Photo- </a:t>
              </a:r>
              <a:r>
                <a:rPr lang="en-US" sz="1600" b="1" dirty="0" err="1" smtClean="0">
                  <a:latin typeface="Arial" pitchFamily="34" charset="0"/>
                  <a:cs typeface="Arial" pitchFamily="34" charset="0"/>
                </a:rPr>
                <a:t>P.Ostroumov</a:t>
              </a:r>
              <a:r>
                <a:rPr lang="en-US" sz="1600" b="1" dirty="0" smtClean="0">
                  <a:latin typeface="Arial" pitchFamily="34" charset="0"/>
                  <a:cs typeface="Arial" pitchFamily="34" charset="0"/>
                </a:rPr>
                <a:t> </a:t>
              </a:r>
            </a:p>
            <a:p>
              <a:pPr algn="ctr"/>
              <a:r>
                <a:rPr lang="en-US" sz="1200" b="1" dirty="0" smtClean="0">
                  <a:latin typeface="Arial" pitchFamily="34" charset="0"/>
                  <a:cs typeface="Arial" pitchFamily="34" charset="0"/>
                </a:rPr>
                <a:t>HIAT2012</a:t>
              </a:r>
              <a:endParaRPr lang="en-US" sz="1200" b="1" dirty="0">
                <a:latin typeface="Arial" pitchFamily="34" charset="0"/>
                <a:cs typeface="Arial" pitchFamily="34" charset="0"/>
              </a:endParaRPr>
            </a:p>
          </p:txBody>
        </p:sp>
      </p:grpSp>
      <p:pic>
        <p:nvPicPr>
          <p:cNvPr id="20" name="Picture 14" descr="KurchatovLogo.gif"/>
          <p:cNvPicPr>
            <a:picLocks noChangeAspect="1"/>
          </p:cNvPicPr>
          <p:nvPr/>
        </p:nvPicPr>
        <p:blipFill>
          <a:blip r:embed="rId6" cstate="print"/>
          <a:srcRect/>
          <a:stretch>
            <a:fillRect/>
          </a:stretch>
        </p:blipFill>
        <p:spPr bwMode="auto">
          <a:xfrm>
            <a:off x="8559800" y="34925"/>
            <a:ext cx="584200" cy="731838"/>
          </a:xfrm>
          <a:prstGeom prst="rect">
            <a:avLst/>
          </a:prstGeom>
          <a:noFill/>
          <a:ln w="9525">
            <a:noFill/>
            <a:miter lim="800000"/>
            <a:headEnd/>
            <a:tailEnd/>
          </a:ln>
        </p:spPr>
      </p:pic>
      <p:pic>
        <p:nvPicPr>
          <p:cNvPr id="21" name="Picture 15" descr="coat.jpg"/>
          <p:cNvPicPr>
            <a:picLocks noChangeAspect="1"/>
          </p:cNvPicPr>
          <p:nvPr/>
        </p:nvPicPr>
        <p:blipFill>
          <a:blip r:embed="rId7" cstate="print"/>
          <a:srcRect/>
          <a:stretch>
            <a:fillRect/>
          </a:stretch>
        </p:blipFill>
        <p:spPr bwMode="auto">
          <a:xfrm>
            <a:off x="0" y="33338"/>
            <a:ext cx="731838" cy="731837"/>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itep_summer01"/>
          <p:cNvPicPr>
            <a:picLocks noChangeAspect="1" noChangeArrowheads="1"/>
          </p:cNvPicPr>
          <p:nvPr/>
        </p:nvPicPr>
        <p:blipFill>
          <a:blip r:embed="rId2" cstate="print">
            <a:lum bright="70000" contrast="-70000"/>
          </a:blip>
          <a:srcRect/>
          <a:stretch>
            <a:fillRect/>
          </a:stretch>
        </p:blipFill>
        <p:spPr bwMode="auto">
          <a:xfrm>
            <a:off x="0" y="0"/>
            <a:ext cx="9144000" cy="6858000"/>
          </a:xfrm>
          <a:prstGeom prst="rect">
            <a:avLst/>
          </a:prstGeom>
          <a:noFill/>
          <a:ln w="9525">
            <a:noFill/>
            <a:miter lim="800000"/>
            <a:headEnd/>
            <a:tailEnd/>
          </a:ln>
        </p:spPr>
      </p:pic>
      <p:sp>
        <p:nvSpPr>
          <p:cNvPr id="7" name="Text Box 4"/>
          <p:cNvSpPr txBox="1">
            <a:spLocks noChangeArrowheads="1"/>
          </p:cNvSpPr>
          <p:nvPr/>
        </p:nvSpPr>
        <p:spPr bwMode="auto">
          <a:xfrm>
            <a:off x="0" y="69850"/>
            <a:ext cx="9144000" cy="1200329"/>
          </a:xfrm>
          <a:prstGeom prst="rect">
            <a:avLst/>
          </a:prstGeom>
          <a:noFill/>
          <a:ln w="9525">
            <a:noFill/>
            <a:miter lim="800000"/>
            <a:headEnd/>
            <a:tailEnd/>
          </a:ln>
          <a:effectLst/>
        </p:spPr>
        <p:txBody>
          <a:bodyPr>
            <a:spAutoFit/>
          </a:bodyPr>
          <a:lstStyle/>
          <a:p>
            <a:pPr algn="ctr">
              <a:defRPr/>
            </a:pPr>
            <a:r>
              <a:rPr lang="en-US" sz="3600" b="1" dirty="0">
                <a:solidFill>
                  <a:srgbClr val="660033"/>
                </a:solidFill>
                <a:effectLst>
                  <a:outerShdw blurRad="38100" dist="38100" dir="2700000" algn="tl">
                    <a:srgbClr val="C0C0C0"/>
                  </a:outerShdw>
                </a:effectLst>
                <a:latin typeface="Times New Roman" pitchFamily="18" charset="0"/>
              </a:rPr>
              <a:t>Heavy ion RFQ </a:t>
            </a:r>
            <a:r>
              <a:rPr lang="en-US" sz="3600" b="1" dirty="0" err="1">
                <a:solidFill>
                  <a:srgbClr val="660033"/>
                </a:solidFill>
                <a:effectLst>
                  <a:outerShdw blurRad="38100" dist="38100" dir="2700000" algn="tl">
                    <a:srgbClr val="C0C0C0"/>
                  </a:outerShdw>
                </a:effectLst>
                <a:latin typeface="Times New Roman" pitchFamily="18" charset="0"/>
              </a:rPr>
              <a:t>HIPr</a:t>
            </a:r>
            <a:r>
              <a:rPr lang="en-US" sz="3600" b="1" dirty="0">
                <a:solidFill>
                  <a:srgbClr val="660033"/>
                </a:solidFill>
                <a:effectLst>
                  <a:outerShdw blurRad="38100" dist="38100" dir="2700000" algn="tl">
                    <a:srgbClr val="C0C0C0"/>
                  </a:outerShdw>
                </a:effectLst>
                <a:latin typeface="Times New Roman" pitchFamily="18" charset="0"/>
              </a:rPr>
              <a:t> </a:t>
            </a:r>
            <a:endParaRPr lang="en-US" sz="3600" b="1" dirty="0" smtClean="0">
              <a:solidFill>
                <a:srgbClr val="660033"/>
              </a:solidFill>
              <a:effectLst>
                <a:outerShdw blurRad="38100" dist="38100" dir="2700000" algn="tl">
                  <a:srgbClr val="C0C0C0"/>
                </a:outerShdw>
              </a:effectLst>
              <a:latin typeface="Times New Roman" pitchFamily="18" charset="0"/>
            </a:endParaRPr>
          </a:p>
          <a:p>
            <a:pPr algn="ctr">
              <a:defRPr/>
            </a:pPr>
            <a:r>
              <a:rPr lang="en-US" sz="3600" b="1" dirty="0" smtClean="0">
                <a:solidFill>
                  <a:srgbClr val="660033"/>
                </a:solidFill>
                <a:effectLst>
                  <a:outerShdw blurRad="38100" dist="38100" dir="2700000" algn="tl">
                    <a:srgbClr val="C0C0C0"/>
                  </a:outerShdw>
                </a:effectLst>
                <a:latin typeface="Times New Roman" pitchFamily="18" charset="0"/>
              </a:rPr>
              <a:t>(</a:t>
            </a:r>
            <a:r>
              <a:rPr lang="en-US" sz="3600" b="1" dirty="0">
                <a:solidFill>
                  <a:srgbClr val="660033"/>
                </a:solidFill>
                <a:effectLst>
                  <a:outerShdw blurRad="38100" dist="38100" dir="2700000" algn="tl">
                    <a:srgbClr val="C0C0C0"/>
                  </a:outerShdw>
                </a:effectLst>
                <a:latin typeface="Times New Roman" pitchFamily="18" charset="0"/>
              </a:rPr>
              <a:t>Heavy Ion Prototype)</a:t>
            </a:r>
          </a:p>
        </p:txBody>
      </p:sp>
      <p:pic>
        <p:nvPicPr>
          <p:cNvPr id="13317" name="Picture 4" descr="D:\linac98\pictures\pict3.jpg"/>
          <p:cNvPicPr>
            <a:picLocks noGrp="1" noChangeAspect="1" noChangeArrowheads="1"/>
          </p:cNvPicPr>
          <p:nvPr>
            <p:ph type="subTitle" idx="1"/>
          </p:nvPr>
        </p:nvPicPr>
        <p:blipFill>
          <a:blip r:embed="rId3" cstate="print"/>
          <a:srcRect/>
          <a:stretch>
            <a:fillRect/>
          </a:stretch>
        </p:blipFill>
        <p:spPr>
          <a:xfrm>
            <a:off x="228600" y="1371600"/>
            <a:ext cx="4162425" cy="3246379"/>
          </a:xfrm>
        </p:spPr>
      </p:pic>
      <p:pic>
        <p:nvPicPr>
          <p:cNvPr id="13318" name="Picture 4" descr="D:\linac98\pictures\pict4.jpg"/>
          <p:cNvPicPr>
            <a:picLocks noChangeAspect="1" noChangeArrowheads="1"/>
          </p:cNvPicPr>
          <p:nvPr/>
        </p:nvPicPr>
        <p:blipFill>
          <a:blip r:embed="rId4" cstate="print"/>
          <a:srcRect/>
          <a:stretch>
            <a:fillRect/>
          </a:stretch>
        </p:blipFill>
        <p:spPr bwMode="auto">
          <a:xfrm>
            <a:off x="4267200" y="3505200"/>
            <a:ext cx="4153429" cy="3181350"/>
          </a:xfrm>
          <a:prstGeom prst="rect">
            <a:avLst/>
          </a:prstGeom>
          <a:noFill/>
          <a:ln w="9525">
            <a:noFill/>
            <a:miter lim="800000"/>
            <a:headEnd/>
            <a:tailEnd/>
          </a:ln>
        </p:spPr>
      </p:pic>
      <p:sp>
        <p:nvSpPr>
          <p:cNvPr id="8" name="Rectangle 4"/>
          <p:cNvSpPr txBox="1">
            <a:spLocks noChangeArrowheads="1"/>
          </p:cNvSpPr>
          <p:nvPr/>
        </p:nvSpPr>
        <p:spPr bwMode="auto">
          <a:xfrm>
            <a:off x="4570412" y="1295400"/>
            <a:ext cx="4573588" cy="2011362"/>
          </a:xfrm>
          <a:prstGeom prst="rect">
            <a:avLst/>
          </a:prstGeom>
          <a:noFill/>
          <a:ln w="9525">
            <a:noFill/>
            <a:miter lim="800000"/>
            <a:headEnd/>
            <a:tailEnd/>
          </a:ln>
        </p:spPr>
        <p:txBody>
          <a:bodyPr/>
          <a:lstStyle/>
          <a:p>
            <a:pPr algn="just" eaLnBrk="0" hangingPunct="0">
              <a:spcBef>
                <a:spcPct val="20000"/>
              </a:spcBef>
              <a:defRPr/>
            </a:pPr>
            <a:r>
              <a:rPr lang="en-US" sz="1200" b="1" kern="0" dirty="0">
                <a:latin typeface="Arial" pitchFamily="34" charset="0"/>
                <a:cs typeface="Arial" pitchFamily="34" charset="0"/>
              </a:rPr>
              <a:t>Total length, m	                                                12</a:t>
            </a:r>
          </a:p>
          <a:p>
            <a:pPr algn="just" eaLnBrk="0" hangingPunct="0">
              <a:spcBef>
                <a:spcPct val="20000"/>
              </a:spcBef>
              <a:defRPr/>
            </a:pPr>
            <a:r>
              <a:rPr lang="en-US" sz="1200" b="1" kern="0" dirty="0">
                <a:latin typeface="Arial" pitchFamily="34" charset="0"/>
                <a:cs typeface="Arial" pitchFamily="34" charset="0"/>
              </a:rPr>
              <a:t>Inner diameter of the tank, m	                          1.2</a:t>
            </a:r>
          </a:p>
          <a:p>
            <a:pPr algn="just" eaLnBrk="0" hangingPunct="0">
              <a:spcBef>
                <a:spcPct val="20000"/>
              </a:spcBef>
              <a:defRPr/>
            </a:pPr>
            <a:r>
              <a:rPr lang="en-US" sz="1200" b="1" kern="0" dirty="0">
                <a:latin typeface="Arial" pitchFamily="34" charset="0"/>
                <a:cs typeface="Arial" pitchFamily="34" charset="0"/>
              </a:rPr>
              <a:t>Ring number		                           21</a:t>
            </a:r>
          </a:p>
          <a:p>
            <a:pPr algn="just" eaLnBrk="0" hangingPunct="0">
              <a:spcBef>
                <a:spcPct val="20000"/>
              </a:spcBef>
              <a:defRPr/>
            </a:pPr>
            <a:r>
              <a:rPr lang="en-US" sz="1200" b="1" kern="0" dirty="0">
                <a:latin typeface="Arial" pitchFamily="34" charset="0"/>
                <a:cs typeface="Arial" pitchFamily="34" charset="0"/>
              </a:rPr>
              <a:t>Maximum outer ring size, mm	                         880</a:t>
            </a:r>
          </a:p>
          <a:p>
            <a:pPr algn="just" eaLnBrk="0" hangingPunct="0">
              <a:spcBef>
                <a:spcPct val="20000"/>
              </a:spcBef>
              <a:defRPr/>
            </a:pPr>
            <a:r>
              <a:rPr lang="en-US" sz="1200" b="1" kern="0" dirty="0">
                <a:latin typeface="Arial" pitchFamily="34" charset="0"/>
                <a:cs typeface="Arial" pitchFamily="34" charset="0"/>
              </a:rPr>
              <a:t>Ring thickness, mm	                                                50</a:t>
            </a:r>
          </a:p>
          <a:p>
            <a:pPr algn="just" eaLnBrk="0" hangingPunct="0">
              <a:spcBef>
                <a:spcPct val="20000"/>
              </a:spcBef>
              <a:defRPr/>
            </a:pPr>
            <a:r>
              <a:rPr lang="en-US" sz="1200" b="1" kern="0" dirty="0">
                <a:latin typeface="Arial" pitchFamily="34" charset="0"/>
                <a:cs typeface="Arial" pitchFamily="34" charset="0"/>
              </a:rPr>
              <a:t>Cross-section of the bars, mm</a:t>
            </a:r>
            <a:r>
              <a:rPr lang="en-US" sz="1200" b="1" kern="0" baseline="30000" dirty="0">
                <a:latin typeface="Arial" pitchFamily="34" charset="0"/>
                <a:cs typeface="Arial" pitchFamily="34" charset="0"/>
              </a:rPr>
              <a:t>2</a:t>
            </a:r>
            <a:r>
              <a:rPr lang="en-US" sz="1200" b="1" kern="0" dirty="0">
                <a:latin typeface="Arial" pitchFamily="34" charset="0"/>
                <a:cs typeface="Arial" pitchFamily="34" charset="0"/>
              </a:rPr>
              <a:t>	                     50x25</a:t>
            </a:r>
          </a:p>
          <a:p>
            <a:pPr algn="just" eaLnBrk="0" hangingPunct="0">
              <a:spcBef>
                <a:spcPct val="20000"/>
              </a:spcBef>
              <a:defRPr/>
            </a:pPr>
            <a:r>
              <a:rPr lang="en-US" sz="1200" b="1" kern="0" dirty="0">
                <a:latin typeface="Arial" pitchFamily="34" charset="0"/>
                <a:cs typeface="Arial" pitchFamily="34" charset="0"/>
              </a:rPr>
              <a:t>Frequency of </a:t>
            </a:r>
            <a:r>
              <a:rPr lang="en-US" sz="1200" b="1" kern="0" dirty="0" err="1">
                <a:latin typeface="Arial" pitchFamily="34" charset="0"/>
                <a:cs typeface="Arial" pitchFamily="34" charset="0"/>
              </a:rPr>
              <a:t>quadrupole</a:t>
            </a:r>
            <a:r>
              <a:rPr lang="en-US" sz="1200" b="1" kern="0" dirty="0">
                <a:latin typeface="Arial" pitchFamily="34" charset="0"/>
                <a:cs typeface="Arial" pitchFamily="34" charset="0"/>
              </a:rPr>
              <a:t> mode, MHz                         27.7 </a:t>
            </a:r>
          </a:p>
          <a:p>
            <a:pPr algn="just" eaLnBrk="0" hangingPunct="0">
              <a:spcBef>
                <a:spcPct val="20000"/>
              </a:spcBef>
              <a:defRPr/>
            </a:pPr>
            <a:r>
              <a:rPr lang="en-US" sz="1200" b="1" kern="0" dirty="0">
                <a:latin typeface="Arial" pitchFamily="34" charset="0"/>
                <a:cs typeface="Arial" pitchFamily="34" charset="0"/>
              </a:rPr>
              <a:t>Frequency of dipole mode, MHz                                   36.0 </a:t>
            </a:r>
          </a:p>
          <a:p>
            <a:pPr algn="just" eaLnBrk="0" hangingPunct="0">
              <a:spcBef>
                <a:spcPct val="20000"/>
              </a:spcBef>
              <a:defRPr/>
            </a:pPr>
            <a:r>
              <a:rPr lang="en-US" sz="1200" b="1" kern="0" dirty="0">
                <a:latin typeface="Arial" pitchFamily="34" charset="0"/>
                <a:cs typeface="Arial" pitchFamily="34" charset="0"/>
              </a:rPr>
              <a:t>Q-factor, (measured)		                       5600 </a:t>
            </a:r>
            <a:r>
              <a:rPr lang="en-US" sz="1400" kern="0" dirty="0">
                <a:latin typeface="Arial" pitchFamily="34" charset="0"/>
                <a:cs typeface="Arial" pitchFamily="34" charset="0"/>
              </a:rPr>
              <a:t>	</a:t>
            </a:r>
          </a:p>
        </p:txBody>
      </p:sp>
      <p:pic>
        <p:nvPicPr>
          <p:cNvPr id="9" name="Picture 14" descr="KurchatovLogo.gif"/>
          <p:cNvPicPr>
            <a:picLocks noChangeAspect="1"/>
          </p:cNvPicPr>
          <p:nvPr/>
        </p:nvPicPr>
        <p:blipFill>
          <a:blip r:embed="rId5" cstate="print"/>
          <a:srcRect/>
          <a:stretch>
            <a:fillRect/>
          </a:stretch>
        </p:blipFill>
        <p:spPr bwMode="auto">
          <a:xfrm>
            <a:off x="8559800" y="34925"/>
            <a:ext cx="584200" cy="731838"/>
          </a:xfrm>
          <a:prstGeom prst="rect">
            <a:avLst/>
          </a:prstGeom>
          <a:noFill/>
          <a:ln w="9525">
            <a:noFill/>
            <a:miter lim="800000"/>
            <a:headEnd/>
            <a:tailEnd/>
          </a:ln>
        </p:spPr>
      </p:pic>
      <p:pic>
        <p:nvPicPr>
          <p:cNvPr id="10" name="Picture 15" descr="coat.jpg"/>
          <p:cNvPicPr>
            <a:picLocks noChangeAspect="1"/>
          </p:cNvPicPr>
          <p:nvPr/>
        </p:nvPicPr>
        <p:blipFill>
          <a:blip r:embed="rId6" cstate="print"/>
          <a:srcRect/>
          <a:stretch>
            <a:fillRect/>
          </a:stretch>
        </p:blipFill>
        <p:spPr bwMode="auto">
          <a:xfrm>
            <a:off x="0" y="33338"/>
            <a:ext cx="731838" cy="731837"/>
          </a:xfrm>
          <a:prstGeom prst="rect">
            <a:avLst/>
          </a:prstGeom>
          <a:noFill/>
          <a:ln w="9525">
            <a:noFill/>
            <a:miter lim="800000"/>
            <a:headEnd/>
            <a:tailEnd/>
          </a:ln>
        </p:spPr>
      </p:pic>
      <p:sp>
        <p:nvSpPr>
          <p:cNvPr id="11" name="Slide Number Placeholder 10"/>
          <p:cNvSpPr>
            <a:spLocks noGrp="1"/>
          </p:cNvSpPr>
          <p:nvPr>
            <p:ph type="sldNum" sz="quarter" idx="12"/>
          </p:nvPr>
        </p:nvSpPr>
        <p:spPr/>
        <p:txBody>
          <a:bodyPr/>
          <a:lstStyle/>
          <a:p>
            <a:fld id="{87CC6213-3706-4980-B13F-AECBB60EDF25}" type="slidenum">
              <a:rPr lang="en-US" smtClean="0"/>
              <a:pPr/>
              <a:t>11</a:t>
            </a:fld>
            <a:endParaRPr lang="en-US"/>
          </a:p>
        </p:txBody>
      </p:sp>
      <p:sp>
        <p:nvSpPr>
          <p:cNvPr id="12" name="Footer Placeholder 11"/>
          <p:cNvSpPr>
            <a:spLocks noGrp="1"/>
          </p:cNvSpPr>
          <p:nvPr>
            <p:ph type="ftr" sz="quarter" idx="11"/>
          </p:nvPr>
        </p:nvSpPr>
        <p:spPr/>
        <p:txBody>
          <a:bodyPr/>
          <a:lstStyle/>
          <a:p>
            <a:r>
              <a:rPr lang="en-US" smtClean="0"/>
              <a:t>"High Intensity RFQ meets Reality" , GSI, 15-16 April 2019, Heidelberg</a:t>
            </a:r>
            <a:endParaRPr lang="en-US"/>
          </a:p>
        </p:txBody>
      </p:sp>
      <p:pic>
        <p:nvPicPr>
          <p:cNvPr id="13" name="Picture 12" descr="kolomiets_1.jpg"/>
          <p:cNvPicPr>
            <a:picLocks noChangeAspect="1"/>
          </p:cNvPicPr>
          <p:nvPr/>
        </p:nvPicPr>
        <p:blipFill>
          <a:blip r:embed="rId7" cstate="print"/>
          <a:stretch>
            <a:fillRect/>
          </a:stretch>
        </p:blipFill>
        <p:spPr>
          <a:xfrm>
            <a:off x="1143000" y="4465319"/>
            <a:ext cx="1752600" cy="2173226"/>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tep_summer01"/>
          <p:cNvPicPr>
            <a:picLocks noChangeAspect="1" noChangeArrowheads="1"/>
          </p:cNvPicPr>
          <p:nvPr/>
        </p:nvPicPr>
        <p:blipFill>
          <a:blip r:embed="rId2" cstate="print">
            <a:lum bright="70000" contrast="-70000"/>
          </a:blip>
          <a:srcRect/>
          <a:stretch>
            <a:fillRect/>
          </a:stretch>
        </p:blipFill>
        <p:spPr bwMode="auto">
          <a:xfrm>
            <a:off x="0" y="0"/>
            <a:ext cx="9144000" cy="6858000"/>
          </a:xfrm>
          <a:prstGeom prst="rect">
            <a:avLst/>
          </a:prstGeom>
          <a:noFill/>
          <a:ln w="9525">
            <a:noFill/>
            <a:miter lim="800000"/>
            <a:headEnd/>
            <a:tailEnd/>
          </a:ln>
        </p:spPr>
      </p:pic>
      <p:sp>
        <p:nvSpPr>
          <p:cNvPr id="190473" name="Rectangle 9"/>
          <p:cNvSpPr>
            <a:spLocks noGrp="1" noChangeArrowheads="1"/>
          </p:cNvSpPr>
          <p:nvPr>
            <p:ph type="ctrTitle"/>
          </p:nvPr>
        </p:nvSpPr>
        <p:spPr>
          <a:xfrm>
            <a:off x="1295400" y="0"/>
            <a:ext cx="5562600" cy="1000125"/>
          </a:xfrm>
        </p:spPr>
        <p:txBody>
          <a:bodyPr rtlCol="0">
            <a:normAutofit/>
          </a:bodyPr>
          <a:lstStyle/>
          <a:p>
            <a:pPr fontAlgn="auto">
              <a:spcAft>
                <a:spcPts val="0"/>
              </a:spcAft>
              <a:defRPr/>
            </a:pPr>
            <a:r>
              <a:rPr lang="en-GB" b="1" i="1" dirty="0" smtClean="0">
                <a:solidFill>
                  <a:srgbClr val="FF3300"/>
                </a:solidFill>
                <a:latin typeface="Modern No. 20" pitchFamily="18" charset="0"/>
              </a:rPr>
              <a:t>Heavy Ion RFQ I4</a:t>
            </a:r>
            <a:endParaRPr lang="en-GB" b="1" dirty="0" smtClean="0">
              <a:effectLst>
                <a:outerShdw blurRad="38100" dist="38100" dir="2700000" algn="tl">
                  <a:srgbClr val="FFFFFF"/>
                </a:outerShdw>
              </a:effectLst>
              <a:latin typeface="Modern No. 20" pitchFamily="18" charset="0"/>
            </a:endParaRPr>
          </a:p>
        </p:txBody>
      </p:sp>
      <p:pic>
        <p:nvPicPr>
          <p:cNvPr id="5125" name="Picture 10" descr="IMG_1242"/>
          <p:cNvPicPr>
            <a:picLocks noChangeAspect="1" noChangeArrowheads="1"/>
          </p:cNvPicPr>
          <p:nvPr/>
        </p:nvPicPr>
        <p:blipFill>
          <a:blip r:embed="rId3" cstate="print"/>
          <a:srcRect/>
          <a:stretch>
            <a:fillRect/>
          </a:stretch>
        </p:blipFill>
        <p:spPr bwMode="auto">
          <a:xfrm>
            <a:off x="3429000" y="4495800"/>
            <a:ext cx="2067224" cy="1550988"/>
          </a:xfrm>
          <a:prstGeom prst="rect">
            <a:avLst/>
          </a:prstGeom>
          <a:noFill/>
          <a:ln w="9525">
            <a:noFill/>
            <a:miter lim="800000"/>
            <a:headEnd/>
            <a:tailEnd/>
          </a:ln>
        </p:spPr>
      </p:pic>
      <p:pic>
        <p:nvPicPr>
          <p:cNvPr id="5126" name="Picture 11" descr="DSC_0122"/>
          <p:cNvPicPr>
            <a:picLocks noChangeAspect="1" noChangeArrowheads="1"/>
          </p:cNvPicPr>
          <p:nvPr/>
        </p:nvPicPr>
        <p:blipFill>
          <a:blip r:embed="rId4" cstate="print"/>
          <a:srcRect/>
          <a:stretch>
            <a:fillRect/>
          </a:stretch>
        </p:blipFill>
        <p:spPr bwMode="auto">
          <a:xfrm>
            <a:off x="152400" y="914400"/>
            <a:ext cx="2425700" cy="2879725"/>
          </a:xfrm>
          <a:prstGeom prst="rect">
            <a:avLst/>
          </a:prstGeom>
          <a:noFill/>
          <a:ln w="9525">
            <a:noFill/>
            <a:miter lim="800000"/>
            <a:headEnd/>
            <a:tailEnd/>
          </a:ln>
        </p:spPr>
      </p:pic>
      <p:graphicFrame>
        <p:nvGraphicFramePr>
          <p:cNvPr id="8" name="Group 7"/>
          <p:cNvGraphicFramePr>
            <a:graphicFrameLocks noGrp="1"/>
          </p:cNvGraphicFramePr>
          <p:nvPr/>
        </p:nvGraphicFramePr>
        <p:xfrm>
          <a:off x="5181599" y="927369"/>
          <a:ext cx="3771928" cy="3109189"/>
        </p:xfrm>
        <a:graphic>
          <a:graphicData uri="http://schemas.openxmlformats.org/drawingml/2006/table">
            <a:tbl>
              <a:tblPr/>
              <a:tblGrid>
                <a:gridCol w="1574877"/>
                <a:gridCol w="855489"/>
                <a:gridCol w="1341562"/>
              </a:tblGrid>
              <a:tr h="25390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GB" sz="1000" b="1" i="1" u="none" strike="noStrike" cap="none" normalizeH="0" baseline="0" dirty="0" smtClean="0">
                          <a:ln>
                            <a:noFill/>
                          </a:ln>
                          <a:solidFill>
                            <a:srgbClr val="3333FF"/>
                          </a:solidFill>
                          <a:effectLst>
                            <a:outerShdw blurRad="38100" dist="38100" dir="2700000" algn="tl">
                              <a:srgbClr val="C0C0C0"/>
                            </a:outerShdw>
                          </a:effectLst>
                          <a:latin typeface="TimesNewRoman,Bold" charset="0"/>
                        </a:rPr>
                        <a:t>Parameter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0">
                      <a:blip r:embed="rId5"/>
                      <a:srcRect/>
                      <a:tile tx="0" ty="0" sx="100000" sy="100000" flip="none" algn="tl"/>
                    </a:blip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GB" sz="1000" b="1" i="1" u="none" strike="noStrike" cap="none" normalizeH="0" baseline="0" smtClean="0">
                          <a:ln>
                            <a:noFill/>
                          </a:ln>
                          <a:solidFill>
                            <a:srgbClr val="3333FF"/>
                          </a:solidFill>
                          <a:effectLst>
                            <a:outerShdw blurRad="38100" dist="38100" dir="2700000" algn="tl">
                              <a:srgbClr val="C0C0C0"/>
                            </a:outerShdw>
                          </a:effectLst>
                          <a:latin typeface="TimesNewRoman,Bold" charset="0"/>
                        </a:rPr>
                        <a:t>Unit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0">
                      <a:blip r:embed="rId5"/>
                      <a:srcRect/>
                      <a:tile tx="0" ty="0" sx="100000" sy="100000" flip="none" algn="tl"/>
                    </a:blip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GB" sz="1000" b="1" i="1" u="none" strike="noStrike" cap="none" normalizeH="0" baseline="0" smtClean="0">
                          <a:ln>
                            <a:noFill/>
                          </a:ln>
                          <a:solidFill>
                            <a:srgbClr val="3333FF"/>
                          </a:solidFill>
                          <a:effectLst>
                            <a:outerShdw blurRad="38100" dist="38100" dir="2700000" algn="tl">
                              <a:srgbClr val="C0C0C0"/>
                            </a:outerShdw>
                          </a:effectLst>
                          <a:latin typeface="TimesNewRoman,Bold" charset="0"/>
                        </a:rPr>
                        <a:t>Value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0">
                      <a:blip r:embed="rId5"/>
                      <a:srcRect/>
                      <a:tile tx="0" ty="0" sx="100000" sy="100000" flip="none" algn="tl"/>
                    </a:blipFill>
                  </a:tcPr>
                </a:tc>
              </a:tr>
              <a:tr h="264484">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GB" sz="1000" b="1" i="0" u="none" strike="noStrike" cap="none" normalizeH="0" baseline="0" dirty="0" smtClean="0">
                          <a:ln>
                            <a:noFill/>
                          </a:ln>
                          <a:solidFill>
                            <a:schemeClr val="tx1"/>
                          </a:solidFill>
                          <a:effectLst>
                            <a:outerShdw blurRad="38100" dist="38100" dir="2700000" algn="tl">
                              <a:srgbClr val="C0C0C0"/>
                            </a:outerShdw>
                          </a:effectLst>
                          <a:latin typeface="TimesNewRoman" charset="0"/>
                        </a:rPr>
                        <a:t>Operating frequency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0">
                      <a:blip r:embed="rId5"/>
                      <a:srcRect/>
                      <a:tile tx="0" ty="0" sx="100000" sy="100000" flip="none" algn="tl"/>
                    </a:blip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GB" sz="1000" b="1" i="0" u="none" strike="noStrike" cap="none" normalizeH="0" baseline="0" smtClean="0">
                          <a:ln>
                            <a:noFill/>
                          </a:ln>
                          <a:solidFill>
                            <a:schemeClr val="tx1"/>
                          </a:solidFill>
                          <a:effectLst>
                            <a:outerShdw blurRad="38100" dist="38100" dir="2700000" algn="tl">
                              <a:srgbClr val="C0C0C0"/>
                            </a:outerShdw>
                          </a:effectLst>
                          <a:latin typeface="TimesNewRoman" charset="0"/>
                        </a:rPr>
                        <a:t>MHz</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0">
                      <a:blip r:embed="rId5"/>
                      <a:srcRect/>
                      <a:tile tx="0" ty="0" sx="100000" sy="100000" flip="none" algn="tl"/>
                    </a:blipFill>
                  </a:tcPr>
                </a:tc>
                <a:tc>
                  <a:txBody>
                    <a:bodyPr/>
                    <a:lstStyle/>
                    <a:p>
                      <a:pPr marL="0" marR="0" lvl="0" indent="0" algn="ctr" defTabSz="914400" rtl="0" eaLnBrk="1" fontAlgn="base" latinLnBrk="0" hangingPunct="1">
                        <a:lnSpc>
                          <a:spcPct val="100000"/>
                        </a:lnSpc>
                        <a:spcBef>
                          <a:spcPct val="50000"/>
                        </a:spcBef>
                        <a:spcAft>
                          <a:spcPct val="0"/>
                        </a:spcAft>
                        <a:buClr>
                          <a:schemeClr val="hlink"/>
                        </a:buClr>
                        <a:buSzPct val="60000"/>
                        <a:buFont typeface="Wingdings" pitchFamily="2" charset="2"/>
                        <a:buNone/>
                        <a:tabLst/>
                      </a:pPr>
                      <a:r>
                        <a:rPr kumimoji="0" lang="en-GB" sz="1000" b="1" i="0" u="none" strike="noStrike" cap="none" normalizeH="0" baseline="0" dirty="0" smtClean="0">
                          <a:ln>
                            <a:noFill/>
                          </a:ln>
                          <a:solidFill>
                            <a:schemeClr val="tx1"/>
                          </a:solidFill>
                          <a:effectLst>
                            <a:outerShdw blurRad="38100" dist="38100" dir="2700000" algn="tl">
                              <a:srgbClr val="C0C0C0"/>
                            </a:outerShdw>
                          </a:effectLst>
                          <a:latin typeface="TimesNewRoman" charset="0"/>
                        </a:rPr>
                        <a:t>81.36</a:t>
                      </a:r>
                      <a:endParaRPr kumimoji="0" lang="en-GB" sz="1000" b="1" i="0" u="none" strike="noStrike" cap="none" normalizeH="0" baseline="0" dirty="0" smtClean="0">
                        <a:ln>
                          <a:noFill/>
                        </a:ln>
                        <a:solidFill>
                          <a:schemeClr val="tx1"/>
                        </a:solidFill>
                        <a:effectLst>
                          <a:outerShdw blurRad="38100" dist="38100" dir="2700000" algn="tl">
                            <a:srgbClr val="C0C0C0"/>
                          </a:outerShdw>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0">
                      <a:blip r:embed="rId5"/>
                      <a:srcRect/>
                      <a:tile tx="0" ty="0" sx="100000" sy="100000" flip="none" algn="tl"/>
                    </a:blipFill>
                  </a:tcPr>
                </a:tc>
              </a:tr>
              <a:tr h="237889">
                <a:tc>
                  <a:txBody>
                    <a:bodyPr/>
                    <a:lstStyle/>
                    <a:p>
                      <a:pPr marL="0" marR="0" lvl="0" indent="0" algn="l" defTabSz="914400" rtl="0" eaLnBrk="1" fontAlgn="base" latinLnBrk="0" hangingPunct="1">
                        <a:lnSpc>
                          <a:spcPct val="100000"/>
                        </a:lnSpc>
                        <a:spcBef>
                          <a:spcPct val="50000"/>
                        </a:spcBef>
                        <a:spcAft>
                          <a:spcPct val="0"/>
                        </a:spcAft>
                        <a:buClr>
                          <a:schemeClr val="hlink"/>
                        </a:buClr>
                        <a:buSzPct val="60000"/>
                        <a:buFont typeface="Wingdings" pitchFamily="2" charset="2"/>
                        <a:buNone/>
                        <a:tabLst/>
                      </a:pPr>
                      <a:r>
                        <a:rPr kumimoji="0" lang="en-GB" sz="1000" b="1" i="0" u="none" strike="noStrike" cap="none" normalizeH="0" baseline="0" smtClean="0">
                          <a:ln>
                            <a:noFill/>
                          </a:ln>
                          <a:solidFill>
                            <a:schemeClr val="tx1"/>
                          </a:solidFill>
                          <a:effectLst>
                            <a:outerShdw blurRad="38100" dist="38100" dir="2700000" algn="tl">
                              <a:srgbClr val="C0C0C0"/>
                            </a:outerShdw>
                          </a:effectLst>
                          <a:latin typeface="TimesNewRoman" charset="0"/>
                        </a:rPr>
                        <a:t>Charge to mass ratio</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0">
                      <a:blip r:embed="rId5"/>
                      <a:srcRect/>
                      <a:tile tx="0" ty="0" sx="100000" sy="100000" flip="none" algn="tl"/>
                    </a:blip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1000" b="1" i="0" u="none" strike="noStrike" cap="none" normalizeH="0" baseline="0" smtClean="0">
                        <a:ln>
                          <a:noFill/>
                        </a:ln>
                        <a:solidFill>
                          <a:schemeClr val="tx1"/>
                        </a:solidFill>
                        <a:effectLst>
                          <a:outerShdw blurRad="38100" dist="38100" dir="2700000" algn="tl">
                            <a:srgbClr val="C0C0C0"/>
                          </a:outerShdw>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0">
                      <a:blip r:embed="rId5"/>
                      <a:srcRect/>
                      <a:tile tx="0" ty="0" sx="100000" sy="100000" flip="none" algn="tl"/>
                    </a:blip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GB" sz="1000" b="1" i="0" u="none" strike="noStrike" cap="none" normalizeH="0" baseline="0" smtClean="0">
                          <a:ln>
                            <a:noFill/>
                          </a:ln>
                          <a:solidFill>
                            <a:schemeClr val="tx1"/>
                          </a:solidFill>
                          <a:effectLst>
                            <a:outerShdw blurRad="38100" dist="38100" dir="2700000" algn="tl">
                              <a:srgbClr val="C0C0C0"/>
                            </a:outerShdw>
                          </a:effectLst>
                          <a:latin typeface="TimesNewRoman" charset="0"/>
                        </a:rPr>
                        <a:t>1/3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0">
                      <a:blip r:embed="rId5"/>
                      <a:srcRect/>
                      <a:tile tx="0" ty="0" sx="100000" sy="100000" flip="none" algn="tl"/>
                    </a:blipFill>
                  </a:tcPr>
                </a:tc>
              </a:tr>
              <a:tr h="237889">
                <a:tc>
                  <a:txBody>
                    <a:bodyPr/>
                    <a:lstStyle/>
                    <a:p>
                      <a:pPr marL="0" marR="0" lvl="0" indent="0" algn="l" defTabSz="914400" rtl="0" eaLnBrk="1" fontAlgn="base" latinLnBrk="0" hangingPunct="1">
                        <a:lnSpc>
                          <a:spcPct val="100000"/>
                        </a:lnSpc>
                        <a:spcBef>
                          <a:spcPct val="50000"/>
                        </a:spcBef>
                        <a:spcAft>
                          <a:spcPct val="0"/>
                        </a:spcAft>
                        <a:buClr>
                          <a:schemeClr val="hlink"/>
                        </a:buClr>
                        <a:buSzPct val="60000"/>
                        <a:buFont typeface="Wingdings" pitchFamily="2" charset="2"/>
                        <a:buNone/>
                        <a:tabLst/>
                      </a:pPr>
                      <a:r>
                        <a:rPr kumimoji="0" lang="en-GB" sz="1000" b="1" i="0" u="none" strike="noStrike" cap="none" normalizeH="0" baseline="0" smtClean="0">
                          <a:ln>
                            <a:noFill/>
                          </a:ln>
                          <a:solidFill>
                            <a:schemeClr val="tx1"/>
                          </a:solidFill>
                          <a:effectLst>
                            <a:outerShdw blurRad="38100" dist="38100" dir="2700000" algn="tl">
                              <a:srgbClr val="C0C0C0"/>
                            </a:outerShdw>
                          </a:effectLst>
                          <a:latin typeface="TimesNewRoman" charset="0"/>
                        </a:rPr>
                        <a:t>Input/output energy</a:t>
                      </a:r>
                      <a:endParaRPr kumimoji="0" lang="en-GB" sz="1000" b="1" i="0" u="none" strike="noStrike" cap="none" normalizeH="0" baseline="0" smtClean="0">
                        <a:ln>
                          <a:noFill/>
                        </a:ln>
                        <a:solidFill>
                          <a:schemeClr val="tx1"/>
                        </a:solidFill>
                        <a:effectLst>
                          <a:outerShdw blurRad="38100" dist="38100" dir="2700000" algn="tl">
                            <a:srgbClr val="C0C0C0"/>
                          </a:outerShdw>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0">
                      <a:blip r:embed="rId5"/>
                      <a:srcRect/>
                      <a:tile tx="0" ty="0" sx="100000" sy="100000" flip="none" algn="tl"/>
                    </a:blip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GB" sz="1000" b="1" i="0" u="none" strike="noStrike" cap="none" normalizeH="0" baseline="0" smtClean="0">
                          <a:ln>
                            <a:noFill/>
                          </a:ln>
                          <a:solidFill>
                            <a:schemeClr val="tx1"/>
                          </a:solidFill>
                          <a:effectLst>
                            <a:outerShdw blurRad="38100" dist="38100" dir="2700000" algn="tl">
                              <a:srgbClr val="C0C0C0"/>
                            </a:outerShdw>
                          </a:effectLst>
                          <a:latin typeface="TimesNewRoman" charset="0"/>
                        </a:rPr>
                        <a:t>MeV/u</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0">
                      <a:blip r:embed="rId5"/>
                      <a:srcRect/>
                      <a:tile tx="0" ty="0" sx="100000" sy="100000" flip="none" algn="tl"/>
                    </a:blipFill>
                  </a:tcPr>
                </a:tc>
                <a:tc>
                  <a:txBody>
                    <a:bodyPr/>
                    <a:lstStyle/>
                    <a:p>
                      <a:pPr marL="0" marR="0" lvl="0" indent="0" algn="ctr" defTabSz="914400" rtl="0" eaLnBrk="1" fontAlgn="base" latinLnBrk="0" hangingPunct="1">
                        <a:lnSpc>
                          <a:spcPct val="100000"/>
                        </a:lnSpc>
                        <a:spcBef>
                          <a:spcPct val="50000"/>
                        </a:spcBef>
                        <a:spcAft>
                          <a:spcPct val="0"/>
                        </a:spcAft>
                        <a:buClr>
                          <a:schemeClr val="hlink"/>
                        </a:buClr>
                        <a:buSzPct val="60000"/>
                        <a:buFont typeface="Wingdings" pitchFamily="2" charset="2"/>
                        <a:buNone/>
                        <a:tabLst/>
                      </a:pPr>
                      <a:r>
                        <a:rPr kumimoji="0" lang="en-GB" sz="1000" b="1" i="0" u="none" strike="noStrike" cap="none" normalizeH="0" baseline="0" smtClean="0">
                          <a:ln>
                            <a:noFill/>
                          </a:ln>
                          <a:solidFill>
                            <a:schemeClr val="tx1"/>
                          </a:solidFill>
                          <a:effectLst>
                            <a:outerShdw blurRad="38100" dist="38100" dir="2700000" algn="tl">
                              <a:srgbClr val="C0C0C0"/>
                            </a:outerShdw>
                          </a:effectLst>
                          <a:latin typeface="TimesNewRoman" charset="0"/>
                        </a:rPr>
                        <a:t>0.02/1.566</a:t>
                      </a:r>
                      <a:endParaRPr kumimoji="0" lang="en-GB" sz="1000" b="1" i="0" u="none" strike="noStrike" cap="none" normalizeH="0" baseline="0" smtClean="0">
                        <a:ln>
                          <a:noFill/>
                        </a:ln>
                        <a:solidFill>
                          <a:schemeClr val="tx1"/>
                        </a:solidFill>
                        <a:effectLst>
                          <a:outerShdw blurRad="38100" dist="38100" dir="2700000" algn="tl">
                            <a:srgbClr val="C0C0C0"/>
                          </a:outerShdw>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0">
                      <a:blip r:embed="rId5"/>
                      <a:srcRect/>
                      <a:tile tx="0" ty="0" sx="100000" sy="100000" flip="none" algn="tl"/>
                    </a:blipFill>
                  </a:tcPr>
                </a:tc>
              </a:tr>
              <a:tr h="237889">
                <a:tc>
                  <a:txBody>
                    <a:bodyPr/>
                    <a:lstStyle/>
                    <a:p>
                      <a:pPr marL="0" marR="0" lvl="0" indent="0" algn="l" defTabSz="914400" rtl="0" eaLnBrk="1" fontAlgn="base" latinLnBrk="0" hangingPunct="1">
                        <a:lnSpc>
                          <a:spcPct val="100000"/>
                        </a:lnSpc>
                        <a:spcBef>
                          <a:spcPct val="50000"/>
                        </a:spcBef>
                        <a:spcAft>
                          <a:spcPct val="0"/>
                        </a:spcAft>
                        <a:buClr>
                          <a:schemeClr val="hlink"/>
                        </a:buClr>
                        <a:buSzPct val="60000"/>
                        <a:buFont typeface="Wingdings" pitchFamily="2" charset="2"/>
                        <a:buNone/>
                        <a:tabLst/>
                      </a:pPr>
                      <a:r>
                        <a:rPr kumimoji="0" lang="en-GB" sz="1000" b="1" i="0" u="none" strike="noStrike" cap="none" normalizeH="0" baseline="0" smtClean="0">
                          <a:ln>
                            <a:noFill/>
                          </a:ln>
                          <a:solidFill>
                            <a:schemeClr val="tx1"/>
                          </a:solidFill>
                          <a:effectLst>
                            <a:outerShdw blurRad="38100" dist="38100" dir="2700000" algn="tl">
                              <a:srgbClr val="C0C0C0"/>
                            </a:outerShdw>
                          </a:effectLst>
                          <a:latin typeface="TimesNewRoman" charset="0"/>
                        </a:rPr>
                        <a:t>Average radius</a:t>
                      </a:r>
                      <a:endParaRPr kumimoji="0" lang="en-GB" sz="1000" b="1" i="0" u="none" strike="noStrike" cap="none" normalizeH="0" baseline="0" smtClean="0">
                        <a:ln>
                          <a:noFill/>
                        </a:ln>
                        <a:solidFill>
                          <a:schemeClr val="tx1"/>
                        </a:solidFill>
                        <a:effectLst>
                          <a:outerShdw blurRad="38100" dist="38100" dir="2700000" algn="tl">
                            <a:srgbClr val="C0C0C0"/>
                          </a:outerShdw>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0">
                      <a:blip r:embed="rId5"/>
                      <a:srcRect/>
                      <a:tile tx="0" ty="0" sx="100000" sy="100000" flip="none" algn="tl"/>
                    </a:blipFill>
                  </a:tcPr>
                </a:tc>
                <a:tc>
                  <a:txBody>
                    <a:bodyPr/>
                    <a:lstStyle/>
                    <a:p>
                      <a:pPr marL="0" marR="0" lvl="0" indent="0" algn="ctr" defTabSz="914400" rtl="0" eaLnBrk="1" fontAlgn="base" latinLnBrk="0" hangingPunct="1">
                        <a:lnSpc>
                          <a:spcPct val="100000"/>
                        </a:lnSpc>
                        <a:spcBef>
                          <a:spcPct val="50000"/>
                        </a:spcBef>
                        <a:spcAft>
                          <a:spcPct val="0"/>
                        </a:spcAft>
                        <a:buClr>
                          <a:schemeClr val="hlink"/>
                        </a:buClr>
                        <a:buSzPct val="60000"/>
                        <a:buFont typeface="Wingdings" pitchFamily="2" charset="2"/>
                        <a:buNone/>
                        <a:tabLst/>
                      </a:pPr>
                      <a:r>
                        <a:rPr kumimoji="0" lang="en-GB" sz="1000" b="1" i="0" u="none" strike="noStrike" cap="none" normalizeH="0" baseline="0" dirty="0" smtClean="0">
                          <a:ln>
                            <a:noFill/>
                          </a:ln>
                          <a:solidFill>
                            <a:schemeClr val="tx1"/>
                          </a:solidFill>
                          <a:effectLst>
                            <a:outerShdw blurRad="38100" dist="38100" dir="2700000" algn="tl">
                              <a:srgbClr val="C0C0C0"/>
                            </a:outerShdw>
                          </a:effectLst>
                          <a:latin typeface="TimesNewRoman" charset="0"/>
                        </a:rPr>
                        <a:t>cm</a:t>
                      </a:r>
                      <a:endParaRPr kumimoji="0" lang="en-GB" sz="1000" b="1" i="0" u="none" strike="noStrike" cap="none" normalizeH="0" baseline="0" dirty="0" smtClean="0">
                        <a:ln>
                          <a:noFill/>
                        </a:ln>
                        <a:solidFill>
                          <a:schemeClr val="tx1"/>
                        </a:solidFill>
                        <a:effectLst>
                          <a:outerShdw blurRad="38100" dist="38100" dir="2700000" algn="tl">
                            <a:srgbClr val="C0C0C0"/>
                          </a:outerShdw>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0">
                      <a:blip r:embed="rId5"/>
                      <a:srcRect/>
                      <a:tile tx="0" ty="0" sx="100000" sy="100000" flip="none" algn="tl"/>
                    </a:blipFill>
                  </a:tcPr>
                </a:tc>
                <a:tc>
                  <a:txBody>
                    <a:bodyPr/>
                    <a:lstStyle/>
                    <a:p>
                      <a:pPr marL="0" marR="0" lvl="0" indent="0" algn="ctr" defTabSz="914400" rtl="0" eaLnBrk="1" fontAlgn="base" latinLnBrk="0" hangingPunct="1">
                        <a:lnSpc>
                          <a:spcPct val="100000"/>
                        </a:lnSpc>
                        <a:spcBef>
                          <a:spcPct val="50000"/>
                        </a:spcBef>
                        <a:spcAft>
                          <a:spcPct val="0"/>
                        </a:spcAft>
                        <a:buClr>
                          <a:schemeClr val="hlink"/>
                        </a:buClr>
                        <a:buSzPct val="60000"/>
                        <a:buFont typeface="Wingdings" pitchFamily="2" charset="2"/>
                        <a:buNone/>
                        <a:tabLst/>
                      </a:pPr>
                      <a:r>
                        <a:rPr kumimoji="0" lang="en-GB" sz="1000" b="1" i="0" u="none" strike="noStrike" cap="none" normalizeH="0" baseline="0" dirty="0" smtClean="0">
                          <a:ln>
                            <a:noFill/>
                          </a:ln>
                          <a:solidFill>
                            <a:schemeClr val="tx1"/>
                          </a:solidFill>
                          <a:effectLst>
                            <a:outerShdw blurRad="38100" dist="38100" dir="2700000" algn="tl">
                              <a:srgbClr val="C0C0C0"/>
                            </a:outerShdw>
                          </a:effectLst>
                          <a:latin typeface="TimesNewRoman" charset="0"/>
                        </a:rPr>
                        <a:t>1.0</a:t>
                      </a:r>
                      <a:endParaRPr kumimoji="0" lang="en-GB" sz="1000" b="1" i="0" u="none" strike="noStrike" cap="none" normalizeH="0" baseline="0" dirty="0" smtClean="0">
                        <a:ln>
                          <a:noFill/>
                        </a:ln>
                        <a:solidFill>
                          <a:schemeClr val="tx1"/>
                        </a:solidFill>
                        <a:effectLst>
                          <a:outerShdw blurRad="38100" dist="38100" dir="2700000" algn="tl">
                            <a:srgbClr val="C0C0C0"/>
                          </a:outerShdw>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0">
                      <a:blip r:embed="rId5"/>
                      <a:srcRect/>
                      <a:tile tx="0" ty="0" sx="100000" sy="100000" flip="none" algn="tl"/>
                    </a:blipFill>
                  </a:tcPr>
                </a:tc>
              </a:tr>
              <a:tr h="237889">
                <a:tc>
                  <a:txBody>
                    <a:bodyPr/>
                    <a:lstStyle/>
                    <a:p>
                      <a:pPr marL="0" marR="0" lvl="0" indent="0" algn="l" defTabSz="914400" rtl="0" eaLnBrk="1" fontAlgn="base" latinLnBrk="0" hangingPunct="1">
                        <a:lnSpc>
                          <a:spcPct val="100000"/>
                        </a:lnSpc>
                        <a:spcBef>
                          <a:spcPct val="50000"/>
                        </a:spcBef>
                        <a:spcAft>
                          <a:spcPct val="0"/>
                        </a:spcAft>
                        <a:buClr>
                          <a:schemeClr val="hlink"/>
                        </a:buClr>
                        <a:buSzPct val="60000"/>
                        <a:buFont typeface="Wingdings" pitchFamily="2" charset="2"/>
                        <a:buNone/>
                        <a:tabLst/>
                      </a:pPr>
                      <a:r>
                        <a:rPr kumimoji="0" lang="en-GB" sz="1000" b="1" i="0" u="none" strike="noStrike" cap="none" normalizeH="0" baseline="0" smtClean="0">
                          <a:ln>
                            <a:noFill/>
                          </a:ln>
                          <a:solidFill>
                            <a:schemeClr val="tx1"/>
                          </a:solidFill>
                          <a:effectLst>
                            <a:outerShdw blurRad="38100" dist="38100" dir="2700000" algn="tl">
                              <a:srgbClr val="C0C0C0"/>
                            </a:outerShdw>
                          </a:effectLst>
                          <a:latin typeface="TimesNewRoman" charset="0"/>
                        </a:rPr>
                        <a:t>Vane tip radius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0">
                      <a:blip r:embed="rId5"/>
                      <a:srcRect/>
                      <a:tile tx="0" ty="0" sx="100000" sy="100000" flip="none" algn="tl"/>
                    </a:blipFill>
                  </a:tcPr>
                </a:tc>
                <a:tc>
                  <a:txBody>
                    <a:bodyPr/>
                    <a:lstStyle/>
                    <a:p>
                      <a:pPr marL="0" marR="0" lvl="0" indent="0" algn="ctr" defTabSz="914400" rtl="0" eaLnBrk="1" fontAlgn="base" latinLnBrk="0" hangingPunct="1">
                        <a:lnSpc>
                          <a:spcPct val="100000"/>
                        </a:lnSpc>
                        <a:spcBef>
                          <a:spcPct val="50000"/>
                        </a:spcBef>
                        <a:spcAft>
                          <a:spcPct val="0"/>
                        </a:spcAft>
                        <a:buClr>
                          <a:schemeClr val="hlink"/>
                        </a:buClr>
                        <a:buSzPct val="60000"/>
                        <a:buFont typeface="Wingdings" pitchFamily="2" charset="2"/>
                        <a:buNone/>
                        <a:tabLst/>
                      </a:pPr>
                      <a:r>
                        <a:rPr kumimoji="0" lang="en-GB" sz="1000" b="1" i="0" u="none" strike="noStrike" cap="none" normalizeH="0" baseline="0" smtClean="0">
                          <a:ln>
                            <a:noFill/>
                          </a:ln>
                          <a:solidFill>
                            <a:schemeClr val="tx1"/>
                          </a:solidFill>
                          <a:effectLst>
                            <a:outerShdw blurRad="38100" dist="38100" dir="2700000" algn="tl">
                              <a:srgbClr val="C0C0C0"/>
                            </a:outerShdw>
                          </a:effectLst>
                          <a:latin typeface="TimesNewRoman" charset="0"/>
                        </a:rPr>
                        <a:t>cm</a:t>
                      </a:r>
                      <a:endParaRPr kumimoji="0" lang="en-GB" sz="1000" b="1" i="0" u="none" strike="noStrike" cap="none" normalizeH="0" baseline="0" smtClean="0">
                        <a:ln>
                          <a:noFill/>
                        </a:ln>
                        <a:solidFill>
                          <a:schemeClr val="tx1"/>
                        </a:solidFill>
                        <a:effectLst>
                          <a:outerShdw blurRad="38100" dist="38100" dir="2700000" algn="tl">
                            <a:srgbClr val="C0C0C0"/>
                          </a:outerShdw>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0">
                      <a:blip r:embed="rId5"/>
                      <a:srcRect/>
                      <a:tile tx="0" ty="0" sx="100000" sy="100000" flip="none" algn="tl"/>
                    </a:blip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GB" sz="1000" b="1" i="0" u="none" strike="noStrike" cap="none" normalizeH="0" baseline="0" smtClean="0">
                          <a:ln>
                            <a:noFill/>
                          </a:ln>
                          <a:solidFill>
                            <a:schemeClr val="tx1"/>
                          </a:solidFill>
                          <a:effectLst>
                            <a:outerShdw blurRad="38100" dist="38100" dir="2700000" algn="tl">
                              <a:srgbClr val="C0C0C0"/>
                            </a:outerShdw>
                          </a:effectLst>
                          <a:latin typeface="TimesNewRoman" charset="0"/>
                        </a:rPr>
                        <a:t>0.7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0">
                      <a:blip r:embed="rId5"/>
                      <a:srcRect/>
                      <a:tile tx="0" ty="0" sx="100000" sy="100000" flip="none" algn="tl"/>
                    </a:blipFill>
                  </a:tcPr>
                </a:tc>
              </a:tr>
              <a:tr h="237889">
                <a:tc>
                  <a:txBody>
                    <a:bodyPr/>
                    <a:lstStyle/>
                    <a:p>
                      <a:pPr marL="0" marR="0" lvl="0" indent="0" algn="l" defTabSz="914400" rtl="0" eaLnBrk="1" fontAlgn="base" latinLnBrk="0" hangingPunct="1">
                        <a:lnSpc>
                          <a:spcPct val="100000"/>
                        </a:lnSpc>
                        <a:spcBef>
                          <a:spcPct val="50000"/>
                        </a:spcBef>
                        <a:spcAft>
                          <a:spcPct val="0"/>
                        </a:spcAft>
                        <a:buClr>
                          <a:schemeClr val="hlink"/>
                        </a:buClr>
                        <a:buSzPct val="60000"/>
                        <a:buFont typeface="Wingdings" pitchFamily="2" charset="2"/>
                        <a:buNone/>
                        <a:tabLst/>
                      </a:pPr>
                      <a:r>
                        <a:rPr kumimoji="0" lang="en-GB" sz="1000" b="1" i="0" u="none" strike="noStrike" cap="none" normalizeH="0" baseline="0" smtClean="0">
                          <a:ln>
                            <a:noFill/>
                          </a:ln>
                          <a:solidFill>
                            <a:schemeClr val="tx1"/>
                          </a:solidFill>
                          <a:effectLst>
                            <a:outerShdw blurRad="38100" dist="38100" dir="2700000" algn="tl">
                              <a:srgbClr val="C0C0C0"/>
                            </a:outerShdw>
                          </a:effectLst>
                          <a:latin typeface="TimesNewRoman" charset="0"/>
                        </a:rPr>
                        <a:t>Voltage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0">
                      <a:blip r:embed="rId5"/>
                      <a:srcRect/>
                      <a:tile tx="0" ty="0" sx="100000" sy="100000" flip="none" algn="tl"/>
                    </a:blipFill>
                  </a:tcPr>
                </a:tc>
                <a:tc>
                  <a:txBody>
                    <a:bodyPr/>
                    <a:lstStyle/>
                    <a:p>
                      <a:pPr marL="0" marR="0" lvl="0" indent="0" algn="ctr" defTabSz="914400" rtl="0" eaLnBrk="1" fontAlgn="base" latinLnBrk="0" hangingPunct="1">
                        <a:lnSpc>
                          <a:spcPct val="100000"/>
                        </a:lnSpc>
                        <a:spcBef>
                          <a:spcPct val="50000"/>
                        </a:spcBef>
                        <a:spcAft>
                          <a:spcPct val="0"/>
                        </a:spcAft>
                        <a:buClr>
                          <a:schemeClr val="hlink"/>
                        </a:buClr>
                        <a:buSzPct val="60000"/>
                        <a:buFont typeface="Wingdings" pitchFamily="2" charset="2"/>
                        <a:buNone/>
                        <a:tabLst/>
                      </a:pPr>
                      <a:r>
                        <a:rPr kumimoji="0" lang="en-GB" sz="1000" b="1" i="0" u="none" strike="noStrike" cap="none" normalizeH="0" baseline="0" dirty="0" smtClean="0">
                          <a:ln>
                            <a:noFill/>
                          </a:ln>
                          <a:solidFill>
                            <a:schemeClr val="tx1"/>
                          </a:solidFill>
                          <a:effectLst>
                            <a:outerShdw blurRad="38100" dist="38100" dir="2700000" algn="tl">
                              <a:srgbClr val="C0C0C0"/>
                            </a:outerShdw>
                          </a:effectLst>
                          <a:latin typeface="TimesNewRoman" charset="0"/>
                        </a:rPr>
                        <a:t>kV</a:t>
                      </a:r>
                      <a:endParaRPr kumimoji="0" lang="en-GB" sz="1000" b="1" i="0" u="none" strike="noStrike" cap="none" normalizeH="0" baseline="0" dirty="0" smtClean="0">
                        <a:ln>
                          <a:noFill/>
                        </a:ln>
                        <a:solidFill>
                          <a:schemeClr val="tx1"/>
                        </a:solidFill>
                        <a:effectLst>
                          <a:outerShdw blurRad="38100" dist="38100" dir="2700000" algn="tl">
                            <a:srgbClr val="C0C0C0"/>
                          </a:outerShdw>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0">
                      <a:blip r:embed="rId5"/>
                      <a:srcRect/>
                      <a:tile tx="0" ty="0" sx="100000" sy="100000" flip="none" algn="tl"/>
                    </a:blipFill>
                  </a:tcPr>
                </a:tc>
                <a:tc>
                  <a:txBody>
                    <a:bodyPr/>
                    <a:lstStyle/>
                    <a:p>
                      <a:pPr marL="0" marR="0" lvl="0" indent="0" algn="ctr" defTabSz="914400" rtl="0" eaLnBrk="1" fontAlgn="base" latinLnBrk="0" hangingPunct="1">
                        <a:lnSpc>
                          <a:spcPct val="100000"/>
                        </a:lnSpc>
                        <a:spcBef>
                          <a:spcPct val="50000"/>
                        </a:spcBef>
                        <a:spcAft>
                          <a:spcPct val="0"/>
                        </a:spcAft>
                        <a:buClr>
                          <a:schemeClr val="hlink"/>
                        </a:buClr>
                        <a:buSzPct val="60000"/>
                        <a:buFont typeface="Wingdings" pitchFamily="2" charset="2"/>
                        <a:buNone/>
                        <a:tabLst/>
                      </a:pPr>
                      <a:r>
                        <a:rPr kumimoji="0" lang="en-GB" sz="1000" b="1" i="0" u="none" strike="noStrike" cap="none" normalizeH="0" baseline="0" smtClean="0">
                          <a:ln>
                            <a:noFill/>
                          </a:ln>
                          <a:solidFill>
                            <a:schemeClr val="tx1"/>
                          </a:solidFill>
                          <a:effectLst>
                            <a:outerShdw blurRad="38100" dist="38100" dir="2700000" algn="tl">
                              <a:srgbClr val="C0C0C0"/>
                            </a:outerShdw>
                          </a:effectLst>
                          <a:latin typeface="TimesNewRoman" charset="0"/>
                        </a:rPr>
                        <a:t>182.5</a:t>
                      </a:r>
                      <a:endParaRPr kumimoji="0" lang="en-GB" sz="1000" b="1" i="0" u="none" strike="noStrike" cap="none" normalizeH="0" baseline="0" smtClean="0">
                        <a:ln>
                          <a:noFill/>
                        </a:ln>
                        <a:solidFill>
                          <a:schemeClr val="tx1"/>
                        </a:solidFill>
                        <a:effectLst>
                          <a:outerShdw blurRad="38100" dist="38100" dir="2700000" algn="tl">
                            <a:srgbClr val="C0C0C0"/>
                          </a:outerShdw>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0">
                      <a:blip r:embed="rId5"/>
                      <a:srcRect/>
                      <a:tile tx="0" ty="0" sx="100000" sy="100000" flip="none" algn="tl"/>
                    </a:blipFill>
                  </a:tcPr>
                </a:tc>
              </a:tr>
              <a:tr h="237889">
                <a:tc>
                  <a:txBody>
                    <a:bodyPr/>
                    <a:lstStyle/>
                    <a:p>
                      <a:pPr marL="0" marR="0" lvl="0" indent="0" algn="l" defTabSz="914400" rtl="0" eaLnBrk="1" fontAlgn="base" latinLnBrk="0" hangingPunct="1">
                        <a:lnSpc>
                          <a:spcPct val="100000"/>
                        </a:lnSpc>
                        <a:spcBef>
                          <a:spcPct val="50000"/>
                        </a:spcBef>
                        <a:spcAft>
                          <a:spcPct val="0"/>
                        </a:spcAft>
                        <a:buClr>
                          <a:schemeClr val="hlink"/>
                        </a:buClr>
                        <a:buSzPct val="60000"/>
                        <a:buFont typeface="Wingdings" pitchFamily="2" charset="2"/>
                        <a:buNone/>
                        <a:tabLst/>
                      </a:pPr>
                      <a:r>
                        <a:rPr kumimoji="0" lang="en-GB" sz="1000" b="1" i="0" u="none" strike="noStrike" cap="none" normalizeH="0" baseline="0" smtClean="0">
                          <a:ln>
                            <a:noFill/>
                          </a:ln>
                          <a:solidFill>
                            <a:schemeClr val="tx1"/>
                          </a:solidFill>
                          <a:effectLst>
                            <a:outerShdw blurRad="38100" dist="38100" dir="2700000" algn="tl">
                              <a:srgbClr val="C0C0C0"/>
                            </a:outerShdw>
                          </a:effectLst>
                          <a:latin typeface="TimesNewRoman" charset="0"/>
                        </a:rPr>
                        <a:t>Input emittance (norm)</a:t>
                      </a:r>
                      <a:endParaRPr kumimoji="0" lang="en-GB" sz="1000" b="1" i="0" u="none" strike="noStrike" cap="none" normalizeH="0" baseline="0" smtClean="0">
                        <a:ln>
                          <a:noFill/>
                        </a:ln>
                        <a:solidFill>
                          <a:schemeClr val="tx1"/>
                        </a:solidFill>
                        <a:effectLst>
                          <a:outerShdw blurRad="38100" dist="38100" dir="2700000" algn="tl">
                            <a:srgbClr val="C0C0C0"/>
                          </a:outerShdw>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0">
                      <a:blip r:embed="rId5"/>
                      <a:srcRect/>
                      <a:tile tx="0" ty="0" sx="100000" sy="100000" flip="none" algn="tl"/>
                    </a:blipFill>
                  </a:tcPr>
                </a:tc>
                <a:tc>
                  <a:txBody>
                    <a:bodyPr/>
                    <a:lstStyle/>
                    <a:p>
                      <a:pPr marL="0" marR="0" lvl="0" indent="0" algn="ctr" defTabSz="914400" rtl="0" eaLnBrk="1" fontAlgn="base" latinLnBrk="0" hangingPunct="1">
                        <a:lnSpc>
                          <a:spcPct val="100000"/>
                        </a:lnSpc>
                        <a:spcBef>
                          <a:spcPct val="50000"/>
                        </a:spcBef>
                        <a:spcAft>
                          <a:spcPct val="0"/>
                        </a:spcAft>
                        <a:buClr>
                          <a:schemeClr val="hlink"/>
                        </a:buClr>
                        <a:buSzPct val="60000"/>
                        <a:buFont typeface="Wingdings" pitchFamily="2" charset="2"/>
                        <a:buNone/>
                        <a:tabLst/>
                      </a:pPr>
                      <a:r>
                        <a:rPr kumimoji="0" lang="en-GB" sz="1000" b="1" i="0" u="none" strike="noStrike" cap="none" normalizeH="0" baseline="0" smtClean="0">
                          <a:ln>
                            <a:noFill/>
                          </a:ln>
                          <a:solidFill>
                            <a:schemeClr val="tx1"/>
                          </a:solidFill>
                          <a:effectLst>
                            <a:outerShdw blurRad="38100" dist="38100" dir="2700000" algn="tl">
                              <a:srgbClr val="C0C0C0"/>
                            </a:outerShdw>
                          </a:effectLst>
                          <a:latin typeface="TimesNewRoman" charset="0"/>
                        </a:rPr>
                        <a:t>mm*mrad</a:t>
                      </a:r>
                      <a:endParaRPr kumimoji="0" lang="en-GB" sz="1000" b="1" i="0" u="none" strike="noStrike" cap="none" normalizeH="0" baseline="0" smtClean="0">
                        <a:ln>
                          <a:noFill/>
                        </a:ln>
                        <a:solidFill>
                          <a:schemeClr val="tx1"/>
                        </a:solidFill>
                        <a:effectLst>
                          <a:outerShdw blurRad="38100" dist="38100" dir="2700000" algn="tl">
                            <a:srgbClr val="C0C0C0"/>
                          </a:outerShdw>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0">
                      <a:blip r:embed="rId5"/>
                      <a:srcRect/>
                      <a:tile tx="0" ty="0" sx="100000" sy="100000" flip="none" algn="tl"/>
                    </a:blip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GB" sz="1000" b="1" i="0" u="none" strike="noStrike" cap="none" normalizeH="0" baseline="0" smtClean="0">
                          <a:ln>
                            <a:noFill/>
                          </a:ln>
                          <a:solidFill>
                            <a:schemeClr val="tx1"/>
                          </a:solidFill>
                          <a:effectLst>
                            <a:outerShdw blurRad="38100" dist="38100" dir="2700000" algn="tl">
                              <a:srgbClr val="C0C0C0"/>
                            </a:outerShdw>
                          </a:effectLst>
                          <a:latin typeface="TimesNewRoman" charset="0"/>
                        </a:rPr>
                        <a:t>3.2765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0">
                      <a:blip r:embed="rId5"/>
                      <a:srcRect/>
                      <a:tile tx="0" ty="0" sx="100000" sy="100000" flip="none" algn="tl"/>
                    </a:blipFill>
                  </a:tcPr>
                </a:tc>
              </a:tr>
              <a:tr h="237889">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GB" sz="1000" b="1" i="0" u="none" strike="noStrike" cap="none" normalizeH="0" baseline="0" smtClean="0">
                          <a:ln>
                            <a:noFill/>
                          </a:ln>
                          <a:solidFill>
                            <a:schemeClr val="tx1"/>
                          </a:solidFill>
                          <a:effectLst>
                            <a:outerShdw blurRad="38100" dist="38100" dir="2700000" algn="tl">
                              <a:srgbClr val="C0C0C0"/>
                            </a:outerShdw>
                          </a:effectLst>
                          <a:latin typeface="TimesNewRoman" charset="0"/>
                        </a:rPr>
                        <a:t>Input current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0">
                      <a:blip r:embed="rId5"/>
                      <a:srcRect/>
                      <a:tile tx="0" ty="0" sx="100000" sy="100000" flip="none" algn="tl"/>
                    </a:blip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GB" sz="1000" b="1" i="0" u="none" strike="noStrike" cap="none" normalizeH="0" baseline="0" smtClean="0">
                          <a:ln>
                            <a:noFill/>
                          </a:ln>
                          <a:solidFill>
                            <a:schemeClr val="tx1"/>
                          </a:solidFill>
                          <a:effectLst>
                            <a:outerShdw blurRad="38100" dist="38100" dir="2700000" algn="tl">
                              <a:srgbClr val="C0C0C0"/>
                            </a:outerShdw>
                          </a:effectLst>
                          <a:latin typeface="TimesNewRoman" charset="0"/>
                        </a:rPr>
                        <a:t>mA</a:t>
                      </a:r>
                      <a:endParaRPr kumimoji="0" lang="en-GB" sz="1000" b="1" i="0" u="none" strike="noStrike" cap="none" normalizeH="0" baseline="0" smtClean="0">
                        <a:ln>
                          <a:noFill/>
                        </a:ln>
                        <a:solidFill>
                          <a:schemeClr val="tx1"/>
                        </a:solidFill>
                        <a:effectLst>
                          <a:outerShdw blurRad="38100" dist="38100" dir="2700000" algn="tl">
                            <a:srgbClr val="C0C0C0"/>
                          </a:outerShdw>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0">
                      <a:blip r:embed="rId5"/>
                      <a:srcRect/>
                      <a:tile tx="0" ty="0" sx="100000" sy="100000" flip="none" algn="tl"/>
                    </a:blip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GB" sz="1000" b="1" i="0" u="none" strike="noStrike" cap="none" normalizeH="0" baseline="0" smtClean="0">
                          <a:ln>
                            <a:noFill/>
                          </a:ln>
                          <a:solidFill>
                            <a:schemeClr val="tx1"/>
                          </a:solidFill>
                          <a:effectLst>
                            <a:outerShdw blurRad="38100" dist="38100" dir="2700000" algn="tl">
                              <a:srgbClr val="C0C0C0"/>
                            </a:outerShdw>
                          </a:effectLst>
                          <a:latin typeface="TimesNewRoman" charset="0"/>
                        </a:rPr>
                        <a:t>70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0">
                      <a:blip r:embed="rId5"/>
                      <a:srcRect/>
                      <a:tile tx="0" ty="0" sx="100000" sy="100000" flip="none" algn="tl"/>
                    </a:blipFill>
                  </a:tcPr>
                </a:tc>
              </a:tr>
              <a:tr h="386569">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GB" sz="1000" b="1" i="0" u="none" strike="noStrike" cap="none" normalizeH="0" baseline="0" smtClean="0">
                          <a:ln>
                            <a:noFill/>
                          </a:ln>
                          <a:solidFill>
                            <a:schemeClr val="tx1"/>
                          </a:solidFill>
                          <a:effectLst>
                            <a:outerShdw blurRad="38100" dist="38100" dir="2700000" algn="tl">
                              <a:srgbClr val="C0C0C0"/>
                            </a:outerShdw>
                          </a:effectLst>
                          <a:latin typeface="TimesNewRoman" charset="0"/>
                        </a:rPr>
                        <a:t>Length of the RFQ vanes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0">
                      <a:blip r:embed="rId5"/>
                      <a:srcRect/>
                      <a:tile tx="0" ty="0" sx="100000" sy="100000" flip="none" algn="tl"/>
                    </a:blip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GB" sz="1000" b="1" i="0" u="none" strike="noStrike" cap="none" normalizeH="0" baseline="0" smtClean="0">
                          <a:ln>
                            <a:noFill/>
                          </a:ln>
                          <a:solidFill>
                            <a:schemeClr val="tx1"/>
                          </a:solidFill>
                          <a:effectLst>
                            <a:outerShdw blurRad="38100" dist="38100" dir="2700000" algn="tl">
                              <a:srgbClr val="C0C0C0"/>
                            </a:outerShdw>
                          </a:effectLst>
                          <a:latin typeface="TimesNewRoman" charset="0"/>
                        </a:rPr>
                        <a:t>m</a:t>
                      </a:r>
                      <a:endParaRPr kumimoji="0" lang="en-GB" sz="1000" b="1" i="0" u="none" strike="noStrike" cap="none" normalizeH="0" baseline="0" smtClean="0">
                        <a:ln>
                          <a:noFill/>
                        </a:ln>
                        <a:solidFill>
                          <a:schemeClr val="tx1"/>
                        </a:solidFill>
                        <a:effectLst>
                          <a:outerShdw blurRad="38100" dist="38100" dir="2700000" algn="tl">
                            <a:srgbClr val="C0C0C0"/>
                          </a:outerShdw>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0">
                      <a:blip r:embed="rId5"/>
                      <a:srcRect/>
                      <a:tile tx="0" ty="0" sx="100000" sy="100000" flip="none" algn="tl"/>
                    </a:blip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GB" sz="1000" b="1" i="0" u="none" strike="noStrike" cap="none" normalizeH="0" baseline="0" smtClean="0">
                          <a:ln>
                            <a:noFill/>
                          </a:ln>
                          <a:solidFill>
                            <a:schemeClr val="tx1"/>
                          </a:solidFill>
                          <a:effectLst>
                            <a:outerShdw blurRad="38100" dist="38100" dir="2700000" algn="tl">
                              <a:srgbClr val="C0C0C0"/>
                            </a:outerShdw>
                          </a:effectLst>
                          <a:latin typeface="TimesNewRoman" charset="0"/>
                        </a:rPr>
                        <a:t>6.258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0">
                      <a:blip r:embed="rId5"/>
                      <a:srcRect/>
                      <a:tile tx="0" ty="0" sx="100000" sy="100000" flip="none" algn="tl"/>
                    </a:blipFill>
                  </a:tcPr>
                </a:tc>
              </a:tr>
              <a:tr h="237889">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GB" sz="1000" b="1" i="0" u="none" strike="noStrike" cap="none" normalizeH="0" baseline="0" smtClean="0">
                          <a:ln>
                            <a:noFill/>
                          </a:ln>
                          <a:solidFill>
                            <a:schemeClr val="tx1"/>
                          </a:solidFill>
                          <a:effectLst>
                            <a:outerShdw blurRad="38100" dist="38100" dir="2700000" algn="tl">
                              <a:srgbClr val="C0C0C0"/>
                            </a:outerShdw>
                          </a:effectLst>
                          <a:latin typeface="TimesNewRoman" charset="0"/>
                        </a:rPr>
                        <a:t>Inner cavity diameter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0">
                      <a:blip r:embed="rId5"/>
                      <a:srcRect/>
                      <a:tile tx="0" ty="0" sx="100000" sy="100000" flip="none" algn="tl"/>
                    </a:blip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GB" sz="1000" b="1" i="0" u="none" strike="noStrike" cap="none" normalizeH="0" baseline="0" smtClean="0">
                          <a:ln>
                            <a:noFill/>
                          </a:ln>
                          <a:solidFill>
                            <a:schemeClr val="tx1"/>
                          </a:solidFill>
                          <a:effectLst>
                            <a:outerShdw blurRad="38100" dist="38100" dir="2700000" algn="tl">
                              <a:srgbClr val="C0C0C0"/>
                            </a:outerShdw>
                          </a:effectLst>
                          <a:latin typeface="TimesNewRoman" charset="0"/>
                        </a:rPr>
                        <a:t>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0">
                      <a:blip r:embed="rId5"/>
                      <a:srcRect/>
                      <a:tile tx="0" ty="0" sx="100000" sy="100000" flip="none" algn="tl"/>
                    </a:blip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GB" sz="1000" b="1" i="0" u="none" strike="noStrike" cap="none" normalizeH="0" baseline="0" smtClean="0">
                          <a:ln>
                            <a:noFill/>
                          </a:ln>
                          <a:solidFill>
                            <a:schemeClr val="tx1"/>
                          </a:solidFill>
                          <a:effectLst>
                            <a:outerShdw blurRad="38100" dist="38100" dir="2700000" algn="tl">
                              <a:srgbClr val="C0C0C0"/>
                            </a:outerShdw>
                          </a:effectLst>
                          <a:latin typeface="TimesNewRoman" charset="0"/>
                        </a:rPr>
                        <a:t>0.564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0">
                      <a:blip r:embed="rId5"/>
                      <a:srcRect/>
                      <a:tile tx="0" ty="0" sx="100000" sy="100000" flip="none" algn="tl"/>
                    </a:blipFill>
                  </a:tcPr>
                </a:tc>
              </a:tr>
              <a:tr h="237889">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GB" sz="1000" b="1" i="0" u="none" strike="noStrike" cap="none" normalizeH="0" baseline="0" dirty="0" smtClean="0">
                          <a:ln>
                            <a:noFill/>
                          </a:ln>
                          <a:solidFill>
                            <a:schemeClr val="tx1"/>
                          </a:solidFill>
                          <a:effectLst>
                            <a:outerShdw blurRad="38100" dist="38100" dir="2700000" algn="tl">
                              <a:srgbClr val="C0C0C0"/>
                            </a:outerShdw>
                          </a:effectLst>
                          <a:latin typeface="TimesNewRoman" charset="0"/>
                        </a:rPr>
                        <a:t>Quality factor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blipFill dpi="0" rotWithShape="0">
                      <a:blip r:embed="rId5"/>
                      <a:srcRect/>
                      <a:tile tx="0" ty="0" sx="100000" sy="100000" flip="none" algn="tl"/>
                    </a:blip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1000" b="1" i="0" u="none" strike="noStrike" cap="none" normalizeH="0" baseline="0" smtClean="0">
                        <a:ln>
                          <a:noFill/>
                        </a:ln>
                        <a:solidFill>
                          <a:schemeClr val="tx1"/>
                        </a:solidFill>
                        <a:effectLst>
                          <a:outerShdw blurRad="38100" dist="38100" dir="2700000" algn="tl">
                            <a:srgbClr val="C0C0C0"/>
                          </a:outerShdw>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blipFill dpi="0" rotWithShape="0">
                      <a:blip r:embed="rId5"/>
                      <a:srcRect/>
                      <a:tile tx="0" ty="0" sx="100000" sy="100000" flip="none" algn="tl"/>
                    </a:blip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GB" sz="1000" b="1" i="0" u="none" strike="noStrike" cap="none" normalizeH="0" baseline="0" dirty="0" smtClean="0">
                          <a:ln>
                            <a:noFill/>
                          </a:ln>
                          <a:solidFill>
                            <a:schemeClr val="tx1"/>
                          </a:solidFill>
                          <a:effectLst>
                            <a:outerShdw blurRad="38100" dist="38100" dir="2700000" algn="tl">
                              <a:srgbClr val="C0C0C0"/>
                            </a:outerShdw>
                          </a:effectLst>
                          <a:latin typeface="TimesNewRoman" charset="0"/>
                        </a:rPr>
                        <a:t>1</a:t>
                      </a:r>
                      <a:r>
                        <a:rPr kumimoji="0" lang="en-US" sz="1000" b="1" i="0" u="none" strike="noStrike" cap="none" normalizeH="0" baseline="0" dirty="0" smtClean="0">
                          <a:ln>
                            <a:noFill/>
                          </a:ln>
                          <a:solidFill>
                            <a:schemeClr val="tx1"/>
                          </a:solidFill>
                          <a:effectLst>
                            <a:outerShdw blurRad="38100" dist="38100" dir="2700000" algn="tl">
                              <a:srgbClr val="C0C0C0"/>
                            </a:outerShdw>
                          </a:effectLst>
                          <a:latin typeface="TimesNewRoman" charset="0"/>
                        </a:rPr>
                        <a:t>1</a:t>
                      </a:r>
                      <a:r>
                        <a:rPr kumimoji="0" lang="en-GB" sz="1000" b="1" i="0" u="none" strike="noStrike" cap="none" normalizeH="0" baseline="0" dirty="0" smtClean="0">
                          <a:ln>
                            <a:noFill/>
                          </a:ln>
                          <a:solidFill>
                            <a:schemeClr val="tx1"/>
                          </a:solidFill>
                          <a:effectLst>
                            <a:outerShdw blurRad="38100" dist="38100" dir="2700000" algn="tl">
                              <a:srgbClr val="C0C0C0"/>
                            </a:outerShdw>
                          </a:effectLst>
                          <a:latin typeface="TimesNewRoman" charset="0"/>
                        </a:rPr>
                        <a:t>000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blipFill dpi="0" rotWithShape="0">
                      <a:blip r:embed="rId5"/>
                      <a:srcRect/>
                      <a:tile tx="0" ty="0" sx="100000" sy="100000" flip="none" algn="tl"/>
                    </a:blipFill>
                  </a:tcPr>
                </a:tc>
              </a:tr>
            </a:tbl>
          </a:graphicData>
        </a:graphic>
      </p:graphicFrame>
      <p:grpSp>
        <p:nvGrpSpPr>
          <p:cNvPr id="2" name="Group 28"/>
          <p:cNvGrpSpPr>
            <a:grpSpLocks/>
          </p:cNvGrpSpPr>
          <p:nvPr/>
        </p:nvGrpSpPr>
        <p:grpSpPr bwMode="auto">
          <a:xfrm>
            <a:off x="2514600" y="1066800"/>
            <a:ext cx="2714625" cy="3022600"/>
            <a:chOff x="71406" y="1714488"/>
            <a:chExt cx="2520242" cy="2879545"/>
          </a:xfrm>
        </p:grpSpPr>
        <p:sp>
          <p:nvSpPr>
            <p:cNvPr id="10" name="Rectangle 10"/>
            <p:cNvSpPr>
              <a:spLocks noChangeArrowheads="1"/>
            </p:cNvSpPr>
            <p:nvPr/>
          </p:nvSpPr>
          <p:spPr bwMode="auto">
            <a:xfrm>
              <a:off x="71406" y="4286256"/>
              <a:ext cx="2520242" cy="307777"/>
            </a:xfrm>
            <a:prstGeom prst="rect">
              <a:avLst/>
            </a:prstGeom>
            <a:noFill/>
            <a:ln w="9525">
              <a:noFill/>
              <a:miter lim="800000"/>
              <a:headEnd/>
              <a:tailEnd/>
            </a:ln>
          </p:spPr>
          <p:txBody>
            <a:bodyPr wrap="none">
              <a:spAutoFit/>
            </a:bodyPr>
            <a:lstStyle/>
            <a:p>
              <a:r>
                <a:rPr lang="en-GB" sz="1400" b="1">
                  <a:latin typeface="TimesNewRoman" charset="0"/>
                </a:rPr>
                <a:t>The regular cell of the RFQ.</a:t>
              </a:r>
            </a:p>
          </p:txBody>
        </p:sp>
        <p:grpSp>
          <p:nvGrpSpPr>
            <p:cNvPr id="3" name="Group 21"/>
            <p:cNvGrpSpPr>
              <a:grpSpLocks/>
            </p:cNvGrpSpPr>
            <p:nvPr/>
          </p:nvGrpSpPr>
          <p:grpSpPr bwMode="auto">
            <a:xfrm>
              <a:off x="143352" y="1714488"/>
              <a:ext cx="2376351" cy="2571768"/>
              <a:chOff x="1643042" y="1714488"/>
              <a:chExt cx="2662103" cy="2786082"/>
            </a:xfrm>
          </p:grpSpPr>
          <p:pic>
            <p:nvPicPr>
              <p:cNvPr id="12" name="Picture 8"/>
              <p:cNvPicPr>
                <a:picLocks noChangeAspect="1" noChangeArrowheads="1"/>
              </p:cNvPicPr>
              <p:nvPr/>
            </p:nvPicPr>
            <p:blipFill>
              <a:blip r:embed="rId6" cstate="print"/>
              <a:srcRect/>
              <a:stretch>
                <a:fillRect/>
              </a:stretch>
            </p:blipFill>
            <p:spPr bwMode="auto">
              <a:xfrm>
                <a:off x="1643042" y="2385142"/>
                <a:ext cx="2662103" cy="2115428"/>
              </a:xfrm>
              <a:prstGeom prst="rect">
                <a:avLst/>
              </a:prstGeom>
              <a:noFill/>
              <a:ln w="9525">
                <a:noFill/>
                <a:miter lim="800000"/>
                <a:headEnd/>
                <a:tailEnd/>
              </a:ln>
            </p:spPr>
          </p:pic>
          <p:grpSp>
            <p:nvGrpSpPr>
              <p:cNvPr id="4" name="Group 13"/>
              <p:cNvGrpSpPr>
                <a:grpSpLocks/>
              </p:cNvGrpSpPr>
              <p:nvPr/>
            </p:nvGrpSpPr>
            <p:grpSpPr bwMode="auto">
              <a:xfrm>
                <a:off x="1859071" y="1981201"/>
                <a:ext cx="702093" cy="353448"/>
                <a:chOff x="528" y="1248"/>
                <a:chExt cx="624" cy="336"/>
              </a:xfrm>
            </p:grpSpPr>
            <p:sp>
              <p:nvSpPr>
                <p:cNvPr id="17" name="AutoShape 14"/>
                <p:cNvSpPr>
                  <a:spLocks noChangeArrowheads="1"/>
                </p:cNvSpPr>
                <p:nvPr/>
              </p:nvSpPr>
              <p:spPr bwMode="auto">
                <a:xfrm>
                  <a:off x="528" y="1248"/>
                  <a:ext cx="528" cy="336"/>
                </a:xfrm>
                <a:prstGeom prst="wedgeRoundRectCallout">
                  <a:avLst>
                    <a:gd name="adj1" fmla="val 133523"/>
                    <a:gd name="adj2" fmla="val 136014"/>
                    <a:gd name="adj3" fmla="val 16667"/>
                  </a:avLst>
                </a:prstGeom>
                <a:solidFill>
                  <a:schemeClr val="bg1"/>
                </a:solidFill>
                <a:ln w="9525">
                  <a:solidFill>
                    <a:schemeClr val="tx1"/>
                  </a:solidFill>
                  <a:miter lim="800000"/>
                  <a:headEnd/>
                  <a:tailEnd/>
                </a:ln>
              </p:spPr>
              <p:txBody>
                <a:bodyPr/>
                <a:lstStyle/>
                <a:p>
                  <a:pPr algn="ctr"/>
                  <a:endParaRPr lang="en-US" sz="2400">
                    <a:latin typeface="Times New Roman" pitchFamily="18" charset="0"/>
                  </a:endParaRPr>
                </a:p>
              </p:txBody>
            </p:sp>
            <p:sp>
              <p:nvSpPr>
                <p:cNvPr id="18" name="Text Box 15"/>
                <p:cNvSpPr txBox="1">
                  <a:spLocks noChangeArrowheads="1"/>
                </p:cNvSpPr>
                <p:nvPr/>
              </p:nvSpPr>
              <p:spPr bwMode="auto">
                <a:xfrm>
                  <a:off x="528" y="1248"/>
                  <a:ext cx="624" cy="310"/>
                </a:xfrm>
                <a:prstGeom prst="rect">
                  <a:avLst/>
                </a:prstGeom>
                <a:noFill/>
                <a:ln w="9525">
                  <a:noFill/>
                  <a:miter lim="800000"/>
                  <a:headEnd/>
                  <a:tailEnd/>
                </a:ln>
              </p:spPr>
              <p:txBody>
                <a:bodyPr>
                  <a:spAutoFit/>
                </a:bodyPr>
                <a:lstStyle/>
                <a:p>
                  <a:pPr>
                    <a:spcBef>
                      <a:spcPct val="50000"/>
                    </a:spcBef>
                  </a:pPr>
                  <a:r>
                    <a:rPr lang="en-US" sz="1000">
                      <a:latin typeface="Times New Roman" pitchFamily="18" charset="0"/>
                    </a:rPr>
                    <a:t>Plunger’s flange</a:t>
                  </a:r>
                  <a:endParaRPr lang="en-GB" sz="1000">
                    <a:latin typeface="Times New Roman" pitchFamily="18" charset="0"/>
                  </a:endParaRPr>
                </a:p>
              </p:txBody>
            </p:sp>
          </p:grpSp>
          <p:grpSp>
            <p:nvGrpSpPr>
              <p:cNvPr id="5" name="Group 20"/>
              <p:cNvGrpSpPr>
                <a:grpSpLocks/>
              </p:cNvGrpSpPr>
              <p:nvPr/>
            </p:nvGrpSpPr>
            <p:grpSpPr bwMode="auto">
              <a:xfrm>
                <a:off x="3428992" y="1714488"/>
                <a:ext cx="810107" cy="533400"/>
                <a:chOff x="3428992" y="1714488"/>
                <a:chExt cx="810107" cy="533400"/>
              </a:xfrm>
            </p:grpSpPr>
            <p:sp>
              <p:nvSpPr>
                <p:cNvPr id="15" name="AutoShape 16"/>
                <p:cNvSpPr>
                  <a:spLocks noChangeArrowheads="1"/>
                </p:cNvSpPr>
                <p:nvPr/>
              </p:nvSpPr>
              <p:spPr bwMode="auto">
                <a:xfrm>
                  <a:off x="3428992" y="1714488"/>
                  <a:ext cx="762000" cy="533400"/>
                </a:xfrm>
                <a:prstGeom prst="wedgeRoundRectCallout">
                  <a:avLst>
                    <a:gd name="adj1" fmla="val -59375"/>
                    <a:gd name="adj2" fmla="val 105060"/>
                    <a:gd name="adj3" fmla="val 16667"/>
                  </a:avLst>
                </a:prstGeom>
                <a:solidFill>
                  <a:schemeClr val="bg1"/>
                </a:solidFill>
                <a:ln w="9525">
                  <a:solidFill>
                    <a:schemeClr val="tx1"/>
                  </a:solidFill>
                  <a:miter lim="800000"/>
                  <a:headEnd/>
                  <a:tailEnd/>
                </a:ln>
              </p:spPr>
              <p:txBody>
                <a:bodyPr/>
                <a:lstStyle/>
                <a:p>
                  <a:pPr algn="ctr"/>
                  <a:endParaRPr lang="en-US" sz="2400">
                    <a:latin typeface="Times New Roman" pitchFamily="18" charset="0"/>
                  </a:endParaRPr>
                </a:p>
              </p:txBody>
            </p:sp>
            <p:sp>
              <p:nvSpPr>
                <p:cNvPr id="16" name="Text Box 17"/>
                <p:cNvSpPr txBox="1">
                  <a:spLocks noChangeArrowheads="1"/>
                </p:cNvSpPr>
                <p:nvPr/>
              </p:nvSpPr>
              <p:spPr bwMode="auto">
                <a:xfrm>
                  <a:off x="3428992" y="1785926"/>
                  <a:ext cx="810107" cy="400110"/>
                </a:xfrm>
                <a:prstGeom prst="rect">
                  <a:avLst/>
                </a:prstGeom>
                <a:noFill/>
                <a:ln w="9525">
                  <a:noFill/>
                  <a:miter lim="800000"/>
                  <a:headEnd/>
                  <a:tailEnd/>
                </a:ln>
              </p:spPr>
              <p:txBody>
                <a:bodyPr>
                  <a:spAutoFit/>
                </a:bodyPr>
                <a:lstStyle/>
                <a:p>
                  <a:r>
                    <a:rPr lang="en-US" sz="1000">
                      <a:latin typeface="Times New Roman" pitchFamily="18" charset="0"/>
                    </a:rPr>
                    <a:t>Pump’s flange</a:t>
                  </a:r>
                  <a:endParaRPr lang="en-GB" sz="1000">
                    <a:latin typeface="Times New Roman" pitchFamily="18" charset="0"/>
                  </a:endParaRPr>
                </a:p>
              </p:txBody>
            </p:sp>
          </p:grpSp>
        </p:grpSp>
      </p:grpSp>
      <p:grpSp>
        <p:nvGrpSpPr>
          <p:cNvPr id="6" name="Group 30"/>
          <p:cNvGrpSpPr>
            <a:grpSpLocks/>
          </p:cNvGrpSpPr>
          <p:nvPr/>
        </p:nvGrpSpPr>
        <p:grpSpPr bwMode="auto">
          <a:xfrm>
            <a:off x="0" y="3886200"/>
            <a:ext cx="3052762" cy="2354263"/>
            <a:chOff x="5857884" y="1714488"/>
            <a:chExt cx="3052754" cy="2354960"/>
          </a:xfrm>
        </p:grpSpPr>
        <p:pic>
          <p:nvPicPr>
            <p:cNvPr id="20" name="Picture 9"/>
            <p:cNvPicPr>
              <a:picLocks noChangeAspect="1" noChangeArrowheads="1"/>
            </p:cNvPicPr>
            <p:nvPr/>
          </p:nvPicPr>
          <p:blipFill>
            <a:blip r:embed="rId7" cstate="print"/>
            <a:srcRect/>
            <a:stretch>
              <a:fillRect/>
            </a:stretch>
          </p:blipFill>
          <p:spPr bwMode="auto">
            <a:xfrm>
              <a:off x="5857884" y="2500306"/>
              <a:ext cx="3052754" cy="1569142"/>
            </a:xfrm>
            <a:prstGeom prst="rect">
              <a:avLst/>
            </a:prstGeom>
            <a:noFill/>
            <a:ln w="9525">
              <a:noFill/>
              <a:miter lim="800000"/>
              <a:headEnd/>
              <a:tailEnd/>
            </a:ln>
          </p:spPr>
        </p:pic>
        <p:sp>
          <p:nvSpPr>
            <p:cNvPr id="21" name="Rectangle 11"/>
            <p:cNvSpPr>
              <a:spLocks noChangeArrowheads="1"/>
            </p:cNvSpPr>
            <p:nvPr/>
          </p:nvSpPr>
          <p:spPr bwMode="auto">
            <a:xfrm>
              <a:off x="6234110" y="1714488"/>
              <a:ext cx="2300302" cy="738664"/>
            </a:xfrm>
            <a:prstGeom prst="rect">
              <a:avLst/>
            </a:prstGeom>
            <a:noFill/>
            <a:ln w="9525">
              <a:noFill/>
              <a:miter lim="800000"/>
              <a:headEnd/>
              <a:tailEnd/>
            </a:ln>
          </p:spPr>
          <p:txBody>
            <a:bodyPr>
              <a:spAutoFit/>
            </a:bodyPr>
            <a:lstStyle/>
            <a:p>
              <a:pPr algn="ctr">
                <a:spcBef>
                  <a:spcPct val="50000"/>
                </a:spcBef>
              </a:pPr>
              <a:r>
                <a:rPr lang="en-US" sz="1400" b="1">
                  <a:latin typeface="TimesNewRoman" charset="0"/>
                </a:rPr>
                <a:t>Different</a:t>
              </a:r>
              <a:r>
                <a:rPr lang="en-GB" sz="1400" b="1">
                  <a:latin typeface="TimesNewRoman" charset="0"/>
                </a:rPr>
                <a:t> layers of the vacuum tank and end</a:t>
              </a:r>
              <a:r>
                <a:rPr lang="en-US" sz="1400" b="1">
                  <a:latin typeface="TimesNewRoman" charset="0"/>
                </a:rPr>
                <a:t> </a:t>
              </a:r>
              <a:r>
                <a:rPr lang="en-GB" sz="1400" b="1">
                  <a:latin typeface="TimesNewRoman" charset="0"/>
                </a:rPr>
                <a:t>flange</a:t>
              </a:r>
            </a:p>
          </p:txBody>
        </p:sp>
      </p:grpSp>
      <p:pic>
        <p:nvPicPr>
          <p:cNvPr id="22" name="Picture 9"/>
          <p:cNvPicPr>
            <a:picLocks noChangeAspect="1" noChangeArrowheads="1"/>
          </p:cNvPicPr>
          <p:nvPr/>
        </p:nvPicPr>
        <p:blipFill>
          <a:blip r:embed="rId8" cstate="print"/>
          <a:srcRect/>
          <a:stretch>
            <a:fillRect/>
          </a:stretch>
        </p:blipFill>
        <p:spPr bwMode="auto">
          <a:xfrm>
            <a:off x="5867400" y="4419600"/>
            <a:ext cx="2857852" cy="1459545"/>
          </a:xfrm>
          <a:prstGeom prst="rect">
            <a:avLst/>
          </a:prstGeom>
          <a:noFill/>
          <a:ln w="9525">
            <a:noFill/>
            <a:miter lim="800000"/>
            <a:headEnd/>
            <a:tailEnd/>
          </a:ln>
        </p:spPr>
      </p:pic>
      <p:sp>
        <p:nvSpPr>
          <p:cNvPr id="23" name="Rectangle 12"/>
          <p:cNvSpPr>
            <a:spLocks noChangeArrowheads="1"/>
          </p:cNvSpPr>
          <p:nvPr/>
        </p:nvSpPr>
        <p:spPr bwMode="auto">
          <a:xfrm>
            <a:off x="6153186" y="5782368"/>
            <a:ext cx="2286282" cy="523241"/>
          </a:xfrm>
          <a:prstGeom prst="rect">
            <a:avLst/>
          </a:prstGeom>
          <a:noFill/>
          <a:ln w="9525">
            <a:noFill/>
            <a:miter lim="800000"/>
            <a:headEnd/>
            <a:tailEnd/>
          </a:ln>
        </p:spPr>
        <p:txBody>
          <a:bodyPr>
            <a:spAutoFit/>
          </a:bodyPr>
          <a:lstStyle/>
          <a:p>
            <a:pPr algn="ctr"/>
            <a:r>
              <a:rPr lang="en-GB" sz="1400" b="1">
                <a:latin typeface="TimesNewRoman" charset="0"/>
              </a:rPr>
              <a:t>channels in vane for cooling and alignment</a:t>
            </a:r>
          </a:p>
        </p:txBody>
      </p:sp>
      <p:pic>
        <p:nvPicPr>
          <p:cNvPr id="24" name="Picture 14" descr="KurchatovLogo.gif"/>
          <p:cNvPicPr>
            <a:picLocks noChangeAspect="1"/>
          </p:cNvPicPr>
          <p:nvPr/>
        </p:nvPicPr>
        <p:blipFill>
          <a:blip r:embed="rId9" cstate="print"/>
          <a:srcRect/>
          <a:stretch>
            <a:fillRect/>
          </a:stretch>
        </p:blipFill>
        <p:spPr bwMode="auto">
          <a:xfrm>
            <a:off x="8559800" y="34925"/>
            <a:ext cx="584200" cy="731838"/>
          </a:xfrm>
          <a:prstGeom prst="rect">
            <a:avLst/>
          </a:prstGeom>
          <a:noFill/>
          <a:ln w="9525">
            <a:noFill/>
            <a:miter lim="800000"/>
            <a:headEnd/>
            <a:tailEnd/>
          </a:ln>
        </p:spPr>
      </p:pic>
      <p:pic>
        <p:nvPicPr>
          <p:cNvPr id="25" name="Picture 15" descr="coat.jpg"/>
          <p:cNvPicPr>
            <a:picLocks noChangeAspect="1"/>
          </p:cNvPicPr>
          <p:nvPr/>
        </p:nvPicPr>
        <p:blipFill>
          <a:blip r:embed="rId10" cstate="print"/>
          <a:srcRect/>
          <a:stretch>
            <a:fillRect/>
          </a:stretch>
        </p:blipFill>
        <p:spPr bwMode="auto">
          <a:xfrm>
            <a:off x="0" y="33338"/>
            <a:ext cx="731838" cy="7318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0" descr="itep_summer01"/>
          <p:cNvPicPr>
            <a:picLocks noChangeAspect="1" noChangeArrowheads="1"/>
          </p:cNvPicPr>
          <p:nvPr/>
        </p:nvPicPr>
        <p:blipFill>
          <a:blip r:embed="rId2" cstate="print">
            <a:lum bright="70000" contrast="-70000"/>
          </a:blip>
          <a:srcRect/>
          <a:stretch>
            <a:fillRect/>
          </a:stretch>
        </p:blipFill>
        <p:spPr bwMode="auto">
          <a:xfrm>
            <a:off x="0" y="0"/>
            <a:ext cx="9144000" cy="6858000"/>
          </a:xfrm>
          <a:prstGeom prst="rect">
            <a:avLst/>
          </a:prstGeom>
          <a:noFill/>
          <a:ln w="9525">
            <a:noFill/>
            <a:miter lim="800000"/>
            <a:headEnd/>
            <a:tailEnd/>
          </a:ln>
        </p:spPr>
      </p:pic>
      <p:pic>
        <p:nvPicPr>
          <p:cNvPr id="16390" name="Picture 6" descr="KurchatovLogo.gif"/>
          <p:cNvPicPr>
            <a:picLocks noChangeAspect="1"/>
          </p:cNvPicPr>
          <p:nvPr/>
        </p:nvPicPr>
        <p:blipFill>
          <a:blip r:embed="rId3" cstate="print"/>
          <a:srcRect/>
          <a:stretch>
            <a:fillRect/>
          </a:stretch>
        </p:blipFill>
        <p:spPr bwMode="auto">
          <a:xfrm>
            <a:off x="7315200" y="0"/>
            <a:ext cx="731838" cy="914400"/>
          </a:xfrm>
          <a:prstGeom prst="rect">
            <a:avLst/>
          </a:prstGeom>
          <a:noFill/>
          <a:ln w="9525">
            <a:noFill/>
            <a:miter lim="800000"/>
            <a:headEnd/>
            <a:tailEnd/>
          </a:ln>
        </p:spPr>
      </p:pic>
      <p:pic>
        <p:nvPicPr>
          <p:cNvPr id="16391" name="Picture 7" descr="coat.jpg"/>
          <p:cNvPicPr>
            <a:picLocks noChangeAspect="1"/>
          </p:cNvPicPr>
          <p:nvPr/>
        </p:nvPicPr>
        <p:blipFill>
          <a:blip r:embed="rId4" cstate="print"/>
          <a:srcRect/>
          <a:stretch>
            <a:fillRect/>
          </a:stretch>
        </p:blipFill>
        <p:spPr bwMode="auto">
          <a:xfrm>
            <a:off x="8112125" y="25400"/>
            <a:ext cx="914400" cy="914400"/>
          </a:xfrm>
          <a:prstGeom prst="rect">
            <a:avLst/>
          </a:prstGeom>
          <a:noFill/>
          <a:ln w="9525">
            <a:noFill/>
            <a:miter lim="800000"/>
            <a:headEnd/>
            <a:tailEnd/>
          </a:ln>
        </p:spPr>
      </p:pic>
      <p:pic>
        <p:nvPicPr>
          <p:cNvPr id="25" name="Picture 2" descr="http://megabook.ru/stream/mediapreview?Key=%d0%9d%d0%98%d0%9a%d0%90%20(NICA%2c%20Nuclotron-based%20Ion%20Collider%20Facility)%20%d1%81%d1%85%d0%b5%d0%bc%d0%b0&amp;Width=10000&amp;Height=10000"/>
          <p:cNvPicPr>
            <a:picLocks noChangeAspect="1" noChangeArrowheads="1"/>
          </p:cNvPicPr>
          <p:nvPr/>
        </p:nvPicPr>
        <p:blipFill>
          <a:blip r:embed="rId5" cstate="print"/>
          <a:srcRect l="2367" t="14836" r="6958" b="6424"/>
          <a:stretch>
            <a:fillRect/>
          </a:stretch>
        </p:blipFill>
        <p:spPr bwMode="auto">
          <a:xfrm>
            <a:off x="5867400" y="990600"/>
            <a:ext cx="3276600" cy="1677181"/>
          </a:xfrm>
          <a:prstGeom prst="rect">
            <a:avLst/>
          </a:prstGeom>
          <a:noFill/>
          <a:ln w="9525">
            <a:noFill/>
            <a:miter lim="800000"/>
            <a:headEnd/>
            <a:tailEnd/>
          </a:ln>
        </p:spPr>
      </p:pic>
      <p:pic>
        <p:nvPicPr>
          <p:cNvPr id="19" name="Picture 18" descr="index_1.gif"/>
          <p:cNvPicPr>
            <a:picLocks noChangeAspect="1"/>
          </p:cNvPicPr>
          <p:nvPr/>
        </p:nvPicPr>
        <p:blipFill>
          <a:blip r:embed="rId6" cstate="print"/>
          <a:stretch>
            <a:fillRect/>
          </a:stretch>
        </p:blipFill>
        <p:spPr>
          <a:xfrm>
            <a:off x="0" y="0"/>
            <a:ext cx="1305958" cy="838200"/>
          </a:xfrm>
          <a:prstGeom prst="rect">
            <a:avLst/>
          </a:prstGeom>
        </p:spPr>
      </p:pic>
      <p:sp>
        <p:nvSpPr>
          <p:cNvPr id="20" name="TextBox 19"/>
          <p:cNvSpPr txBox="1"/>
          <p:nvPr/>
        </p:nvSpPr>
        <p:spPr>
          <a:xfrm>
            <a:off x="1371600" y="0"/>
            <a:ext cx="5867400" cy="646331"/>
          </a:xfrm>
          <a:prstGeom prst="rect">
            <a:avLst/>
          </a:prstGeom>
          <a:noFill/>
        </p:spPr>
        <p:txBody>
          <a:bodyPr wrap="square" rtlCol="0">
            <a:spAutoFit/>
          </a:bodyPr>
          <a:lstStyle/>
          <a:p>
            <a:pPr algn="ctr"/>
            <a:r>
              <a:rPr lang="en-US" sz="3600" b="1" dirty="0" smtClean="0">
                <a:latin typeface="Arial" pitchFamily="34" charset="0"/>
                <a:cs typeface="Arial" pitchFamily="34" charset="0"/>
              </a:rPr>
              <a:t>LINACs for NICA project</a:t>
            </a:r>
            <a:endParaRPr lang="en-US" sz="3600" b="1" dirty="0">
              <a:latin typeface="Arial" pitchFamily="34" charset="0"/>
              <a:cs typeface="Arial" pitchFamily="34" charset="0"/>
            </a:endParaRPr>
          </a:p>
        </p:txBody>
      </p:sp>
      <p:sp>
        <p:nvSpPr>
          <p:cNvPr id="23" name="Slide Number Placeholder 22"/>
          <p:cNvSpPr>
            <a:spLocks noGrp="1"/>
          </p:cNvSpPr>
          <p:nvPr>
            <p:ph type="sldNum" sz="quarter" idx="12"/>
          </p:nvPr>
        </p:nvSpPr>
        <p:spPr/>
        <p:txBody>
          <a:bodyPr/>
          <a:lstStyle/>
          <a:p>
            <a:fld id="{87CC6213-3706-4980-B13F-AECBB60EDF25}" type="slidenum">
              <a:rPr lang="en-US" smtClean="0"/>
              <a:pPr/>
              <a:t>13</a:t>
            </a:fld>
            <a:endParaRPr lang="en-US"/>
          </a:p>
        </p:txBody>
      </p:sp>
      <p:sp>
        <p:nvSpPr>
          <p:cNvPr id="24" name="Footer Placeholder 23"/>
          <p:cNvSpPr>
            <a:spLocks noGrp="1"/>
          </p:cNvSpPr>
          <p:nvPr>
            <p:ph type="ftr" sz="quarter" idx="11"/>
          </p:nvPr>
        </p:nvSpPr>
        <p:spPr/>
        <p:txBody>
          <a:bodyPr/>
          <a:lstStyle/>
          <a:p>
            <a:r>
              <a:rPr lang="en-US" smtClean="0"/>
              <a:t>"High Intensity RFQ meets Reality" , GSI, 15-16 April 2019, Heidelberg</a:t>
            </a:r>
            <a:endParaRPr lang="en-US"/>
          </a:p>
        </p:txBody>
      </p:sp>
      <p:pic>
        <p:nvPicPr>
          <p:cNvPr id="15" name="Picture 2" descr="E:\TVK\Dubna\сопровожденрие\Физпуск ЛУ-20\IMG_20160524_113848.jpg"/>
          <p:cNvPicPr>
            <a:picLocks noChangeAspect="1" noChangeArrowheads="1"/>
          </p:cNvPicPr>
          <p:nvPr/>
        </p:nvPicPr>
        <p:blipFill>
          <a:blip r:embed="rId7" cstate="print"/>
          <a:srcRect/>
          <a:stretch>
            <a:fillRect/>
          </a:stretch>
        </p:blipFill>
        <p:spPr bwMode="auto">
          <a:xfrm>
            <a:off x="2971800" y="2667000"/>
            <a:ext cx="4940300" cy="3705225"/>
          </a:xfrm>
          <a:prstGeom prst="rect">
            <a:avLst/>
          </a:prstGeom>
          <a:noFill/>
          <a:ln w="9525">
            <a:noFill/>
            <a:miter lim="800000"/>
            <a:headEnd/>
            <a:tailEnd/>
          </a:ln>
        </p:spPr>
      </p:pic>
      <p:grpSp>
        <p:nvGrpSpPr>
          <p:cNvPr id="29" name="Group 28"/>
          <p:cNvGrpSpPr/>
          <p:nvPr/>
        </p:nvGrpSpPr>
        <p:grpSpPr>
          <a:xfrm>
            <a:off x="228600" y="1066800"/>
            <a:ext cx="3276600" cy="2743200"/>
            <a:chOff x="5867400" y="838200"/>
            <a:chExt cx="3276600" cy="2743200"/>
          </a:xfrm>
        </p:grpSpPr>
        <p:grpSp>
          <p:nvGrpSpPr>
            <p:cNvPr id="28" name="Group 27"/>
            <p:cNvGrpSpPr/>
            <p:nvPr/>
          </p:nvGrpSpPr>
          <p:grpSpPr>
            <a:xfrm>
              <a:off x="5867400" y="838200"/>
              <a:ext cx="3276600" cy="2743200"/>
              <a:chOff x="5867400" y="838200"/>
              <a:chExt cx="3276600" cy="2743200"/>
            </a:xfrm>
          </p:grpSpPr>
          <p:pic>
            <p:nvPicPr>
              <p:cNvPr id="12" name="Picture 2"/>
              <p:cNvPicPr>
                <a:picLocks noChangeAspect="1" noChangeArrowheads="1"/>
              </p:cNvPicPr>
              <p:nvPr/>
            </p:nvPicPr>
            <p:blipFill>
              <a:blip r:embed="rId8" cstate="print">
                <a:lum bright="28000"/>
              </a:blip>
              <a:srcRect/>
              <a:stretch>
                <a:fillRect/>
              </a:stretch>
            </p:blipFill>
            <p:spPr bwMode="auto">
              <a:xfrm>
                <a:off x="6134100" y="1524000"/>
                <a:ext cx="2743200" cy="2057400"/>
              </a:xfrm>
              <a:prstGeom prst="rect">
                <a:avLst/>
              </a:prstGeom>
              <a:noFill/>
              <a:ln w="9525">
                <a:noFill/>
                <a:miter lim="800000"/>
                <a:headEnd/>
                <a:tailEnd/>
              </a:ln>
            </p:spPr>
          </p:pic>
          <p:sp>
            <p:nvSpPr>
              <p:cNvPr id="6148" name="Rectangle 4"/>
              <p:cNvSpPr>
                <a:spLocks noChangeArrowheads="1"/>
              </p:cNvSpPr>
              <p:nvPr/>
            </p:nvSpPr>
            <p:spPr bwMode="auto">
              <a:xfrm>
                <a:off x="5867400" y="838200"/>
                <a:ext cx="3276600"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1" u="none" strike="noStrike" cap="none" normalizeH="0" baseline="0" dirty="0" smtClean="0">
                    <a:ln>
                      <a:noFill/>
                    </a:ln>
                    <a:effectLst/>
                    <a:latin typeface="Arial" pitchFamily="34" charset="0"/>
                    <a:ea typeface="Calibri" pitchFamily="34" charset="0"/>
                    <a:cs typeface="Arial" pitchFamily="34" charset="0"/>
                  </a:rPr>
                  <a:t>RFQ – for-injector for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1" i="1" u="none" strike="noStrike" cap="none" normalizeH="0" baseline="0" dirty="0" smtClean="0">
                    <a:ln>
                      <a:noFill/>
                    </a:ln>
                    <a:effectLst/>
                    <a:latin typeface="Arial" pitchFamily="34" charset="0"/>
                    <a:ea typeface="Calibri" pitchFamily="34" charset="0"/>
                    <a:cs typeface="Arial" pitchFamily="34" charset="0"/>
                  </a:rPr>
                  <a:t>polarized ion beam program</a:t>
                </a:r>
                <a:endParaRPr kumimoji="0" lang="en-US" b="0" i="0" u="none" strike="noStrike" cap="none" normalizeH="0" baseline="0" dirty="0" smtClean="0">
                  <a:ln>
                    <a:noFill/>
                  </a:ln>
                  <a:effectLst/>
                  <a:latin typeface="Arial" pitchFamily="34" charset="0"/>
                  <a:cs typeface="Arial" pitchFamily="34" charset="0"/>
                </a:endParaRPr>
              </a:p>
            </p:txBody>
          </p:sp>
        </p:grpSp>
        <p:pic>
          <p:nvPicPr>
            <p:cNvPr id="21" name="Picture 9"/>
            <p:cNvPicPr>
              <a:picLocks noChangeAspect="1" noChangeArrowheads="1"/>
            </p:cNvPicPr>
            <p:nvPr/>
          </p:nvPicPr>
          <p:blipFill>
            <a:blip r:embed="rId9" cstate="print"/>
            <a:srcRect/>
            <a:stretch>
              <a:fillRect/>
            </a:stretch>
          </p:blipFill>
          <p:spPr bwMode="auto">
            <a:xfrm>
              <a:off x="6248400" y="1447800"/>
              <a:ext cx="685800" cy="491319"/>
            </a:xfrm>
            <a:prstGeom prst="rect">
              <a:avLst/>
            </a:prstGeom>
            <a:noFill/>
            <a:ln w="9525">
              <a:noFill/>
              <a:miter lim="800000"/>
              <a:headEnd/>
              <a:tailEnd/>
            </a:ln>
          </p:spPr>
        </p:pic>
      </p:grpSp>
      <p:pic>
        <p:nvPicPr>
          <p:cNvPr id="16" name="Picture 6" descr="IMG_3939a.jpg"/>
          <p:cNvPicPr>
            <a:picLocks noChangeAspect="1"/>
          </p:cNvPicPr>
          <p:nvPr/>
        </p:nvPicPr>
        <p:blipFill>
          <a:blip r:embed="rId10"/>
          <a:srcRect/>
          <a:stretch>
            <a:fillRect/>
          </a:stretch>
        </p:blipFill>
        <p:spPr bwMode="auto">
          <a:xfrm>
            <a:off x="533400" y="4648200"/>
            <a:ext cx="2768600" cy="11525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0" descr="itep_summer01"/>
          <p:cNvPicPr>
            <a:picLocks noChangeAspect="1" noChangeArrowheads="1"/>
          </p:cNvPicPr>
          <p:nvPr/>
        </p:nvPicPr>
        <p:blipFill>
          <a:blip r:embed="rId2" cstate="print">
            <a:lum bright="70000" contrast="-70000"/>
          </a:blip>
          <a:srcRect/>
          <a:stretch>
            <a:fillRect/>
          </a:stretch>
        </p:blipFill>
        <p:spPr bwMode="auto">
          <a:xfrm>
            <a:off x="0" y="0"/>
            <a:ext cx="9144000" cy="6858000"/>
          </a:xfrm>
          <a:prstGeom prst="rect">
            <a:avLst/>
          </a:prstGeom>
          <a:noFill/>
          <a:ln w="9525">
            <a:noFill/>
            <a:miter lim="800000"/>
            <a:headEnd/>
            <a:tailEnd/>
          </a:ln>
        </p:spPr>
      </p:pic>
      <p:sp>
        <p:nvSpPr>
          <p:cNvPr id="16388" name="Slide Number Placeholder 3"/>
          <p:cNvSpPr>
            <a:spLocks noGrp="1"/>
          </p:cNvSpPr>
          <p:nvPr>
            <p:ph type="sldNum" sz="quarter" idx="12"/>
          </p:nvPr>
        </p:nvSpPr>
        <p:spPr>
          <a:noFill/>
        </p:spPr>
        <p:txBody>
          <a:bodyPr/>
          <a:lstStyle/>
          <a:p>
            <a:fld id="{52446B4A-5504-4A71-B7C8-D4597A42FF7C}" type="slidenum">
              <a:rPr lang="ru-RU" smtClean="0">
                <a:latin typeface="Arial" pitchFamily="34" charset="0"/>
              </a:rPr>
              <a:pPr/>
              <a:t>14</a:t>
            </a:fld>
            <a:endParaRPr lang="ru-RU" smtClean="0">
              <a:latin typeface="Arial" pitchFamily="34" charset="0"/>
            </a:endParaRPr>
          </a:p>
        </p:txBody>
      </p:sp>
      <p:pic>
        <p:nvPicPr>
          <p:cNvPr id="16390" name="Picture 6" descr="KurchatovLogo.gif"/>
          <p:cNvPicPr>
            <a:picLocks noChangeAspect="1"/>
          </p:cNvPicPr>
          <p:nvPr/>
        </p:nvPicPr>
        <p:blipFill>
          <a:blip r:embed="rId3" cstate="print"/>
          <a:srcRect/>
          <a:stretch>
            <a:fillRect/>
          </a:stretch>
        </p:blipFill>
        <p:spPr bwMode="auto">
          <a:xfrm>
            <a:off x="106362" y="76200"/>
            <a:ext cx="731838" cy="914400"/>
          </a:xfrm>
          <a:prstGeom prst="rect">
            <a:avLst/>
          </a:prstGeom>
          <a:noFill/>
          <a:ln w="9525">
            <a:noFill/>
            <a:miter lim="800000"/>
            <a:headEnd/>
            <a:tailEnd/>
          </a:ln>
        </p:spPr>
      </p:pic>
      <p:pic>
        <p:nvPicPr>
          <p:cNvPr id="16391" name="Picture 7" descr="coat.jpg"/>
          <p:cNvPicPr>
            <a:picLocks noChangeAspect="1"/>
          </p:cNvPicPr>
          <p:nvPr/>
        </p:nvPicPr>
        <p:blipFill>
          <a:blip r:embed="rId4" cstate="print"/>
          <a:srcRect/>
          <a:stretch>
            <a:fillRect/>
          </a:stretch>
        </p:blipFill>
        <p:spPr bwMode="auto">
          <a:xfrm>
            <a:off x="0" y="1028700"/>
            <a:ext cx="914400" cy="914400"/>
          </a:xfrm>
          <a:prstGeom prst="rect">
            <a:avLst/>
          </a:prstGeom>
          <a:noFill/>
          <a:ln w="9525">
            <a:noFill/>
            <a:miter lim="800000"/>
            <a:headEnd/>
            <a:tailEnd/>
          </a:ln>
        </p:spPr>
      </p:pic>
      <p:sp>
        <p:nvSpPr>
          <p:cNvPr id="8" name="Footer Placeholder 7"/>
          <p:cNvSpPr>
            <a:spLocks noGrp="1"/>
          </p:cNvSpPr>
          <p:nvPr>
            <p:ph type="ftr" sz="quarter" idx="11"/>
          </p:nvPr>
        </p:nvSpPr>
        <p:spPr>
          <a:xfrm>
            <a:off x="1828800" y="6584950"/>
            <a:ext cx="5486400" cy="273050"/>
          </a:xfrm>
        </p:spPr>
        <p:txBody>
          <a:bodyPr/>
          <a:lstStyle/>
          <a:p>
            <a:r>
              <a:rPr lang="en-US" dirty="0" smtClean="0"/>
              <a:t>"High Intensity RFQ meets Reality" , GSI, 15-16 April 2019, Heidelberg</a:t>
            </a:r>
            <a:endParaRPr lang="en-US" dirty="0"/>
          </a:p>
        </p:txBody>
      </p:sp>
      <p:sp>
        <p:nvSpPr>
          <p:cNvPr id="15" name="Text Box 2"/>
          <p:cNvSpPr txBox="1">
            <a:spLocks noChangeArrowheads="1"/>
          </p:cNvSpPr>
          <p:nvPr/>
        </p:nvSpPr>
        <p:spPr bwMode="auto">
          <a:xfrm>
            <a:off x="914400" y="180975"/>
            <a:ext cx="6629400" cy="954075"/>
          </a:xfrm>
          <a:prstGeom prst="rect">
            <a:avLst/>
          </a:prstGeom>
          <a:noFill/>
          <a:ln w="12700" algn="ctr">
            <a:noFill/>
            <a:miter lim="800000"/>
            <a:headEnd/>
            <a:tailEnd/>
          </a:ln>
          <a:effectLst/>
        </p:spPr>
        <p:txBody>
          <a:bodyPr wrap="square" lIns="91408" tIns="45704" rIns="91408" bIns="45704">
            <a:spAutoFit/>
          </a:bodyPr>
          <a:lstStyle/>
          <a:p>
            <a:pPr algn="ctr" defTabSz="995363"/>
            <a:r>
              <a:rPr lang="en-US" sz="2800" dirty="0">
                <a:solidFill>
                  <a:srgbClr val="FF0000"/>
                </a:solidFill>
                <a:effectLst>
                  <a:outerShdw blurRad="38100" dist="38100" dir="2700000" algn="tl">
                    <a:srgbClr val="000000">
                      <a:alpha val="43137"/>
                    </a:srgbClr>
                  </a:outerShdw>
                </a:effectLst>
                <a:latin typeface="Arial Black" pitchFamily="34" charset="0"/>
              </a:rPr>
              <a:t>Recent international activity </a:t>
            </a:r>
            <a:r>
              <a:rPr lang="en-US" sz="2800" dirty="0" smtClean="0">
                <a:solidFill>
                  <a:srgbClr val="FF0000"/>
                </a:solidFill>
                <a:effectLst>
                  <a:outerShdw blurRad="38100" dist="38100" dir="2700000" algn="tl">
                    <a:srgbClr val="000000">
                      <a:alpha val="43137"/>
                    </a:srgbClr>
                  </a:outerShdw>
                </a:effectLst>
                <a:latin typeface="Arial Black" pitchFamily="34" charset="0"/>
              </a:rPr>
              <a:t>in</a:t>
            </a:r>
          </a:p>
          <a:p>
            <a:pPr algn="ctr" defTabSz="995363"/>
            <a:r>
              <a:rPr lang="en-US" sz="2800" dirty="0" smtClean="0">
                <a:solidFill>
                  <a:srgbClr val="FF0000"/>
                </a:solidFill>
                <a:effectLst>
                  <a:outerShdw blurRad="38100" dist="38100" dir="2700000" algn="tl">
                    <a:srgbClr val="000000">
                      <a:alpha val="43137"/>
                    </a:srgbClr>
                  </a:outerShdw>
                </a:effectLst>
                <a:latin typeface="Arial Black" pitchFamily="34" charset="0"/>
              </a:rPr>
              <a:t> </a:t>
            </a:r>
            <a:r>
              <a:rPr lang="en-US" sz="2800" dirty="0">
                <a:solidFill>
                  <a:srgbClr val="FF0000"/>
                </a:solidFill>
                <a:effectLst>
                  <a:outerShdw blurRad="38100" dist="38100" dir="2700000" algn="tl">
                    <a:srgbClr val="000000">
                      <a:alpha val="43137"/>
                    </a:srgbClr>
                  </a:outerShdw>
                </a:effectLst>
                <a:latin typeface="Arial Black" pitchFamily="34" charset="0"/>
              </a:rPr>
              <a:t>frame of CW-</a:t>
            </a:r>
            <a:r>
              <a:rPr lang="en-US" sz="2800" dirty="0" err="1">
                <a:solidFill>
                  <a:srgbClr val="FF0000"/>
                </a:solidFill>
                <a:effectLst>
                  <a:outerShdw blurRad="38100" dist="38100" dir="2700000" algn="tl">
                    <a:srgbClr val="000000">
                      <a:alpha val="43137"/>
                    </a:srgbClr>
                  </a:outerShdw>
                </a:effectLst>
                <a:latin typeface="Arial Black" pitchFamily="34" charset="0"/>
              </a:rPr>
              <a:t>Linac</a:t>
            </a:r>
            <a:r>
              <a:rPr lang="en-US" sz="2800" dirty="0">
                <a:solidFill>
                  <a:srgbClr val="FF0000"/>
                </a:solidFill>
                <a:effectLst>
                  <a:outerShdw blurRad="38100" dist="38100" dir="2700000" algn="tl">
                    <a:srgbClr val="000000">
                      <a:alpha val="43137"/>
                    </a:srgbClr>
                  </a:outerShdw>
                </a:effectLst>
                <a:latin typeface="Arial Black" pitchFamily="34" charset="0"/>
              </a:rPr>
              <a:t> development </a:t>
            </a:r>
          </a:p>
        </p:txBody>
      </p:sp>
      <p:sp>
        <p:nvSpPr>
          <p:cNvPr id="16" name="Text Box 3"/>
          <p:cNvSpPr txBox="1">
            <a:spLocks noChangeArrowheads="1"/>
          </p:cNvSpPr>
          <p:nvPr/>
        </p:nvSpPr>
        <p:spPr bwMode="auto">
          <a:xfrm>
            <a:off x="304800" y="1295400"/>
            <a:ext cx="8458200" cy="4431950"/>
          </a:xfrm>
          <a:prstGeom prst="rect">
            <a:avLst/>
          </a:prstGeom>
          <a:noFill/>
          <a:ln w="12700" algn="ctr">
            <a:noFill/>
            <a:miter lim="800000"/>
            <a:headEnd/>
            <a:tailEnd/>
          </a:ln>
          <a:effectLst/>
        </p:spPr>
        <p:txBody>
          <a:bodyPr wrap="square" lIns="91408" tIns="45704" rIns="91408" bIns="45704">
            <a:spAutoFit/>
          </a:bodyPr>
          <a:lstStyle/>
          <a:p>
            <a:pPr defTabSz="995363"/>
            <a:endParaRPr lang="en-US" b="1" dirty="0">
              <a:solidFill>
                <a:schemeClr val="tx1"/>
              </a:solidFill>
              <a:latin typeface="Arial" pitchFamily="34" charset="0"/>
              <a:cs typeface="Arial" pitchFamily="34" charset="0"/>
            </a:endParaRPr>
          </a:p>
          <a:p>
            <a:pPr algn="ctr" defTabSz="995363"/>
            <a:r>
              <a:rPr lang="en-US" sz="2400" b="1" dirty="0">
                <a:solidFill>
                  <a:schemeClr val="tx1"/>
                </a:solidFill>
                <a:latin typeface="Arial" pitchFamily="34" charset="0"/>
                <a:cs typeface="Arial" pitchFamily="34" charset="0"/>
              </a:rPr>
              <a:t>CW RFQ </a:t>
            </a:r>
            <a:r>
              <a:rPr lang="en-US" sz="2400" b="1" dirty="0" smtClean="0">
                <a:solidFill>
                  <a:schemeClr val="tx1"/>
                </a:solidFill>
                <a:latin typeface="Arial" pitchFamily="34" charset="0"/>
                <a:cs typeface="Arial" pitchFamily="34" charset="0"/>
              </a:rPr>
              <a:t>development in </a:t>
            </a:r>
            <a:r>
              <a:rPr lang="en-US" sz="2400" b="1" dirty="0">
                <a:solidFill>
                  <a:schemeClr val="tx1"/>
                </a:solidFill>
                <a:latin typeface="Arial" pitchFamily="34" charset="0"/>
                <a:cs typeface="Arial" pitchFamily="34" charset="0"/>
              </a:rPr>
              <a:t>a collaboration </a:t>
            </a:r>
            <a:endParaRPr lang="en-US" sz="2400" b="1" dirty="0" smtClean="0">
              <a:solidFill>
                <a:schemeClr val="tx1"/>
              </a:solidFill>
              <a:latin typeface="Arial" pitchFamily="34" charset="0"/>
              <a:cs typeface="Arial" pitchFamily="34" charset="0"/>
            </a:endParaRPr>
          </a:p>
          <a:p>
            <a:pPr algn="ctr" defTabSz="995363"/>
            <a:r>
              <a:rPr lang="en-US" sz="2400" b="1" dirty="0" smtClean="0">
                <a:latin typeface="Arial" pitchFamily="34" charset="0"/>
                <a:cs typeface="Arial" pitchFamily="34" charset="0"/>
              </a:rPr>
              <a:t>w</a:t>
            </a:r>
            <a:r>
              <a:rPr lang="en-US" sz="2400" b="1" dirty="0" smtClean="0">
                <a:solidFill>
                  <a:schemeClr val="tx1"/>
                </a:solidFill>
                <a:latin typeface="Arial" pitchFamily="34" charset="0"/>
                <a:cs typeface="Arial" pitchFamily="34" charset="0"/>
              </a:rPr>
              <a:t>ith GSI </a:t>
            </a:r>
            <a:r>
              <a:rPr lang="en-US" sz="2400" b="1" dirty="0">
                <a:solidFill>
                  <a:schemeClr val="tx1"/>
                </a:solidFill>
                <a:latin typeface="Arial" pitchFamily="34" charset="0"/>
                <a:cs typeface="Arial" pitchFamily="34" charset="0"/>
              </a:rPr>
              <a:t>and </a:t>
            </a:r>
            <a:r>
              <a:rPr lang="en-US" sz="2400" b="1" dirty="0" err="1">
                <a:solidFill>
                  <a:schemeClr val="tx1"/>
                </a:solidFill>
                <a:latin typeface="Arial" pitchFamily="34" charset="0"/>
                <a:cs typeface="Arial" pitchFamily="34" charset="0"/>
              </a:rPr>
              <a:t>MEPhI</a:t>
            </a:r>
            <a:endParaRPr lang="en-US" sz="2400" b="1" dirty="0">
              <a:solidFill>
                <a:schemeClr val="tx1"/>
              </a:solidFill>
              <a:latin typeface="Arial" pitchFamily="34" charset="0"/>
              <a:cs typeface="Arial" pitchFamily="34" charset="0"/>
            </a:endParaRPr>
          </a:p>
          <a:p>
            <a:pPr defTabSz="995363"/>
            <a:endParaRPr lang="en-US" sz="2400" dirty="0">
              <a:solidFill>
                <a:schemeClr val="tx1"/>
              </a:solidFill>
            </a:endParaRPr>
          </a:p>
          <a:p>
            <a:pPr algn="l" defTabSz="995363"/>
            <a:r>
              <a:rPr lang="en-US" sz="1600" b="1" dirty="0">
                <a:latin typeface="Arial" pitchFamily="34" charset="0"/>
                <a:cs typeface="Arial" pitchFamily="34" charset="0"/>
              </a:rPr>
              <a:t>Sergey </a:t>
            </a:r>
            <a:r>
              <a:rPr lang="en-US" sz="1600" b="1" dirty="0" err="1">
                <a:latin typeface="Arial" pitchFamily="34" charset="0"/>
                <a:cs typeface="Arial" pitchFamily="34" charset="0"/>
              </a:rPr>
              <a:t>Polozov</a:t>
            </a:r>
            <a:r>
              <a:rPr lang="en-US" sz="1600" b="1" dirty="0">
                <a:latin typeface="Arial" pitchFamily="34" charset="0"/>
                <a:cs typeface="Arial" pitchFamily="34" charset="0"/>
              </a:rPr>
              <a:t>, Winfried Barth, </a:t>
            </a:r>
            <a:r>
              <a:rPr lang="en-US" sz="1600" b="1" dirty="0" err="1">
                <a:latin typeface="Arial" pitchFamily="34" charset="0"/>
                <a:cs typeface="Arial" pitchFamily="34" charset="0"/>
              </a:rPr>
              <a:t>Florian</a:t>
            </a:r>
            <a:r>
              <a:rPr lang="en-US" sz="1600" b="1" dirty="0">
                <a:latin typeface="Arial" pitchFamily="34" charset="0"/>
                <a:cs typeface="Arial" pitchFamily="34" charset="0"/>
              </a:rPr>
              <a:t> </a:t>
            </a:r>
            <a:r>
              <a:rPr lang="en-US" sz="1600" b="1" dirty="0" err="1">
                <a:latin typeface="Arial" pitchFamily="34" charset="0"/>
                <a:cs typeface="Arial" pitchFamily="34" charset="0"/>
              </a:rPr>
              <a:t>Dziuba</a:t>
            </a:r>
            <a:r>
              <a:rPr lang="en-US" sz="1600" b="1" dirty="0">
                <a:latin typeface="Arial" pitchFamily="34" charset="0"/>
                <a:cs typeface="Arial" pitchFamily="34" charset="0"/>
              </a:rPr>
              <a:t>, </a:t>
            </a:r>
            <a:r>
              <a:rPr lang="en-US" sz="1600" b="1" dirty="0" err="1">
                <a:latin typeface="Arial" pitchFamily="34" charset="0"/>
                <a:cs typeface="Arial" pitchFamily="34" charset="0"/>
              </a:rPr>
              <a:t>Timur</a:t>
            </a:r>
            <a:r>
              <a:rPr lang="en-US" sz="1600" b="1" dirty="0">
                <a:latin typeface="Arial" pitchFamily="34" charset="0"/>
                <a:cs typeface="Arial" pitchFamily="34" charset="0"/>
              </a:rPr>
              <a:t> </a:t>
            </a:r>
            <a:r>
              <a:rPr lang="en-US" sz="1600" b="1" dirty="0" err="1">
                <a:latin typeface="Arial" pitchFamily="34" charset="0"/>
                <a:cs typeface="Arial" pitchFamily="34" charset="0"/>
              </a:rPr>
              <a:t>Kulevoy</a:t>
            </a:r>
            <a:r>
              <a:rPr lang="en-US" sz="1600" b="1" dirty="0">
                <a:latin typeface="Arial" pitchFamily="34" charset="0"/>
                <a:cs typeface="Arial" pitchFamily="34" charset="0"/>
              </a:rPr>
              <a:t>, </a:t>
            </a:r>
            <a:r>
              <a:rPr lang="en-US" sz="1600" b="1" dirty="0" err="1">
                <a:latin typeface="Arial" pitchFamily="34" charset="0"/>
                <a:cs typeface="Arial" pitchFamily="34" charset="0"/>
              </a:rPr>
              <a:t>Stepan</a:t>
            </a:r>
            <a:r>
              <a:rPr lang="en-US" sz="1600" b="1" dirty="0">
                <a:latin typeface="Arial" pitchFamily="34" charset="0"/>
                <a:cs typeface="Arial" pitchFamily="34" charset="0"/>
              </a:rPr>
              <a:t> </a:t>
            </a:r>
            <a:r>
              <a:rPr lang="en-US" sz="1600" b="1" dirty="0" err="1">
                <a:latin typeface="Arial" pitchFamily="34" charset="0"/>
                <a:cs typeface="Arial" pitchFamily="34" charset="0"/>
              </a:rPr>
              <a:t>Yaramyshev</a:t>
            </a:r>
            <a:r>
              <a:rPr lang="en-US" sz="1600" b="1" dirty="0">
                <a:latin typeface="Arial" pitchFamily="34" charset="0"/>
                <a:cs typeface="Arial" pitchFamily="34" charset="0"/>
              </a:rPr>
              <a:t>, </a:t>
            </a:r>
            <a:r>
              <a:rPr lang="en-US" sz="1600" b="1" dirty="0" err="1">
                <a:latin typeface="Arial" pitchFamily="34" charset="0"/>
                <a:cs typeface="Arial" pitchFamily="34" charset="0"/>
              </a:rPr>
              <a:t>Yury</a:t>
            </a:r>
            <a:r>
              <a:rPr lang="en-US" sz="1600" b="1" dirty="0">
                <a:latin typeface="Arial" pitchFamily="34" charset="0"/>
                <a:cs typeface="Arial" pitchFamily="34" charset="0"/>
              </a:rPr>
              <a:t> </a:t>
            </a:r>
            <a:r>
              <a:rPr lang="en-US" sz="1600" b="1" dirty="0" err="1">
                <a:latin typeface="Arial" pitchFamily="34" charset="0"/>
                <a:cs typeface="Arial" pitchFamily="34" charset="0"/>
              </a:rPr>
              <a:t>Lozeev</a:t>
            </a:r>
            <a:r>
              <a:rPr lang="en-US" sz="1600" b="1" dirty="0">
                <a:latin typeface="Arial" pitchFamily="34" charset="0"/>
                <a:cs typeface="Arial" pitchFamily="34" charset="0"/>
              </a:rPr>
              <a:t>, "Beam Dynamics Study for the New CW RFQ", RuPAC'16 (2016</a:t>
            </a:r>
            <a:r>
              <a:rPr lang="en-US" sz="1600" b="1" dirty="0" smtClean="0">
                <a:latin typeface="Arial" pitchFamily="34" charset="0"/>
                <a:cs typeface="Arial" pitchFamily="34" charset="0"/>
              </a:rPr>
              <a:t>)</a:t>
            </a:r>
          </a:p>
          <a:p>
            <a:pPr algn="l" defTabSz="995363"/>
            <a:endParaRPr lang="en-US" sz="1600" b="1" dirty="0">
              <a:latin typeface="Arial" pitchFamily="34" charset="0"/>
              <a:cs typeface="Arial" pitchFamily="34" charset="0"/>
            </a:endParaRPr>
          </a:p>
          <a:p>
            <a:pPr algn="l" defTabSz="995363"/>
            <a:r>
              <a:rPr lang="en-US" sz="1600" b="1" dirty="0">
                <a:latin typeface="Arial" pitchFamily="34" charset="0"/>
                <a:cs typeface="Arial" pitchFamily="34" charset="0"/>
              </a:rPr>
              <a:t>Sergey </a:t>
            </a:r>
            <a:r>
              <a:rPr lang="en-US" sz="1600" b="1" dirty="0" err="1">
                <a:latin typeface="Arial" pitchFamily="34" charset="0"/>
                <a:cs typeface="Arial" pitchFamily="34" charset="0"/>
              </a:rPr>
              <a:t>Polozov</a:t>
            </a:r>
            <a:r>
              <a:rPr lang="en-US" sz="1600" b="1" dirty="0">
                <a:latin typeface="Arial" pitchFamily="34" charset="0"/>
                <a:cs typeface="Arial" pitchFamily="34" charset="0"/>
              </a:rPr>
              <a:t>, Winfried Barth, </a:t>
            </a:r>
            <a:r>
              <a:rPr lang="en-US" sz="1600" b="1" dirty="0" err="1">
                <a:latin typeface="Arial" pitchFamily="34" charset="0"/>
                <a:cs typeface="Arial" pitchFamily="34" charset="0"/>
              </a:rPr>
              <a:t>Timur</a:t>
            </a:r>
            <a:r>
              <a:rPr lang="en-US" sz="1600" b="1" dirty="0">
                <a:latin typeface="Arial" pitchFamily="34" charset="0"/>
                <a:cs typeface="Arial" pitchFamily="34" charset="0"/>
              </a:rPr>
              <a:t> </a:t>
            </a:r>
            <a:r>
              <a:rPr lang="en-US" sz="1600" b="1" dirty="0" err="1">
                <a:latin typeface="Arial" pitchFamily="34" charset="0"/>
                <a:cs typeface="Arial" pitchFamily="34" charset="0"/>
              </a:rPr>
              <a:t>Kulevoy</a:t>
            </a:r>
            <a:r>
              <a:rPr lang="en-US" sz="1600" b="1" dirty="0">
                <a:latin typeface="Arial" pitchFamily="34" charset="0"/>
                <a:cs typeface="Arial" pitchFamily="34" charset="0"/>
              </a:rPr>
              <a:t>, </a:t>
            </a:r>
            <a:r>
              <a:rPr lang="en-US" sz="1600" b="1" dirty="0" err="1">
                <a:latin typeface="Arial" pitchFamily="34" charset="0"/>
                <a:cs typeface="Arial" pitchFamily="34" charset="0"/>
              </a:rPr>
              <a:t>Stepan</a:t>
            </a:r>
            <a:r>
              <a:rPr lang="en-US" sz="1600" b="1" dirty="0">
                <a:latin typeface="Arial" pitchFamily="34" charset="0"/>
                <a:cs typeface="Arial" pitchFamily="34" charset="0"/>
              </a:rPr>
              <a:t> </a:t>
            </a:r>
            <a:r>
              <a:rPr lang="en-US" sz="1600" b="1" dirty="0" err="1">
                <a:latin typeface="Arial" pitchFamily="34" charset="0"/>
                <a:cs typeface="Arial" pitchFamily="34" charset="0"/>
              </a:rPr>
              <a:t>Yaramyshev</a:t>
            </a:r>
            <a:r>
              <a:rPr lang="en-US" sz="1600" b="1" dirty="0">
                <a:latin typeface="Arial" pitchFamily="34" charset="0"/>
                <a:cs typeface="Arial" pitchFamily="34" charset="0"/>
              </a:rPr>
              <a:t>*,   "Beam Dynamics Simulations and Code Comparison for a New CW RFQ Design", HB'16 (2016</a:t>
            </a:r>
            <a:r>
              <a:rPr lang="en-US" sz="1600" b="1" dirty="0" smtClean="0">
                <a:latin typeface="Arial" pitchFamily="34" charset="0"/>
                <a:cs typeface="Arial" pitchFamily="34" charset="0"/>
              </a:rPr>
              <a:t>)</a:t>
            </a:r>
          </a:p>
          <a:p>
            <a:pPr algn="l" defTabSz="995363"/>
            <a:endParaRPr lang="en-US" sz="1600" b="1" dirty="0">
              <a:latin typeface="Arial" pitchFamily="34" charset="0"/>
              <a:cs typeface="Arial" pitchFamily="34" charset="0"/>
            </a:endParaRPr>
          </a:p>
          <a:p>
            <a:pPr algn="l" defTabSz="995363"/>
            <a:r>
              <a:rPr lang="en-US" sz="1600" b="1" dirty="0">
                <a:latin typeface="Arial" pitchFamily="34" charset="0"/>
                <a:cs typeface="Arial" pitchFamily="34" charset="0"/>
              </a:rPr>
              <a:t>M. Schwarz, S. </a:t>
            </a:r>
            <a:r>
              <a:rPr lang="en-US" sz="1600" b="1" dirty="0" err="1">
                <a:latin typeface="Arial" pitchFamily="34" charset="0"/>
                <a:cs typeface="Arial" pitchFamily="34" charset="0"/>
              </a:rPr>
              <a:t>Yaramyshev</a:t>
            </a:r>
            <a:r>
              <a:rPr lang="en-US" sz="1600" b="1" dirty="0">
                <a:latin typeface="Arial" pitchFamily="34" charset="0"/>
                <a:cs typeface="Arial" pitchFamily="34" charset="0"/>
              </a:rPr>
              <a:t> and K. </a:t>
            </a:r>
            <a:r>
              <a:rPr lang="en-US" sz="1600" b="1" dirty="0" err="1">
                <a:latin typeface="Arial" pitchFamily="34" charset="0"/>
                <a:cs typeface="Arial" pitchFamily="34" charset="0"/>
              </a:rPr>
              <a:t>Aulenbacher</a:t>
            </a:r>
            <a:r>
              <a:rPr lang="en-US" sz="1600" b="1" dirty="0">
                <a:latin typeface="Arial" pitchFamily="34" charset="0"/>
                <a:cs typeface="Arial" pitchFamily="34" charset="0"/>
              </a:rPr>
              <a:t>, W. Barth, M. </a:t>
            </a:r>
            <a:r>
              <a:rPr lang="en-US" sz="1600" b="1" dirty="0" err="1">
                <a:latin typeface="Arial" pitchFamily="34" charset="0"/>
                <a:cs typeface="Arial" pitchFamily="34" charset="0"/>
              </a:rPr>
              <a:t>Basten</a:t>
            </a:r>
            <a:r>
              <a:rPr lang="en-US" sz="1600" b="1" dirty="0">
                <a:latin typeface="Arial" pitchFamily="34" charset="0"/>
                <a:cs typeface="Arial" pitchFamily="34" charset="0"/>
              </a:rPr>
              <a:t>, M. Busch, T. Conrad, V. </a:t>
            </a:r>
            <a:r>
              <a:rPr lang="en-US" sz="1600" b="1" dirty="0" err="1">
                <a:latin typeface="Arial" pitchFamily="34" charset="0"/>
                <a:cs typeface="Arial" pitchFamily="34" charset="0"/>
              </a:rPr>
              <a:t>Gettmann</a:t>
            </a:r>
            <a:r>
              <a:rPr lang="en-US" sz="1600" b="1" dirty="0">
                <a:latin typeface="Arial" pitchFamily="34" charset="0"/>
                <a:cs typeface="Arial" pitchFamily="34" charset="0"/>
              </a:rPr>
              <a:t>, M. </a:t>
            </a:r>
            <a:r>
              <a:rPr lang="en-US" sz="1600" b="1" dirty="0" err="1">
                <a:latin typeface="Arial" pitchFamily="34" charset="0"/>
                <a:cs typeface="Arial" pitchFamily="34" charset="0"/>
              </a:rPr>
              <a:t>Gusarova</a:t>
            </a:r>
            <a:r>
              <a:rPr lang="en-US" sz="1600" b="1" dirty="0">
                <a:latin typeface="Arial" pitchFamily="34" charset="0"/>
                <a:cs typeface="Arial" pitchFamily="34" charset="0"/>
              </a:rPr>
              <a:t>, M. </a:t>
            </a:r>
            <a:r>
              <a:rPr lang="en-US" sz="1600" b="1" dirty="0" err="1">
                <a:latin typeface="Arial" pitchFamily="34" charset="0"/>
                <a:cs typeface="Arial" pitchFamily="34" charset="0"/>
              </a:rPr>
              <a:t>Heilmann</a:t>
            </a:r>
            <a:r>
              <a:rPr lang="en-US" sz="1600" b="1" dirty="0">
                <a:latin typeface="Arial" pitchFamily="34" charset="0"/>
                <a:cs typeface="Arial" pitchFamily="34" charset="0"/>
              </a:rPr>
              <a:t>, E. </a:t>
            </a:r>
            <a:r>
              <a:rPr lang="en-US" sz="1600" b="1" dirty="0" err="1">
                <a:latin typeface="Arial" pitchFamily="34" charset="0"/>
                <a:cs typeface="Arial" pitchFamily="34" charset="0"/>
              </a:rPr>
              <a:t>Khabibullina</a:t>
            </a:r>
            <a:r>
              <a:rPr lang="en-US" sz="1600" b="1" dirty="0">
                <a:latin typeface="Arial" pitchFamily="34" charset="0"/>
                <a:cs typeface="Arial" pitchFamily="34" charset="0"/>
              </a:rPr>
              <a:t>, K. </a:t>
            </a:r>
            <a:r>
              <a:rPr lang="en-US" sz="1600" b="1" dirty="0" err="1">
                <a:latin typeface="Arial" pitchFamily="34" charset="0"/>
                <a:cs typeface="Arial" pitchFamily="34" charset="0"/>
              </a:rPr>
              <a:t>Taletskiy</a:t>
            </a:r>
            <a:r>
              <a:rPr lang="en-US" sz="1600" b="1" dirty="0">
                <a:latin typeface="Arial" pitchFamily="34" charset="0"/>
                <a:cs typeface="Arial" pitchFamily="34" charset="0"/>
              </a:rPr>
              <a:t>, T. </a:t>
            </a:r>
            <a:r>
              <a:rPr lang="en-US" sz="1600" b="1" dirty="0" err="1">
                <a:latin typeface="Arial" pitchFamily="34" charset="0"/>
                <a:cs typeface="Arial" pitchFamily="34" charset="0"/>
              </a:rPr>
              <a:t>Kulevoy</a:t>
            </a:r>
            <a:r>
              <a:rPr lang="en-US" sz="1600" b="1" dirty="0">
                <a:latin typeface="Arial" pitchFamily="34" charset="0"/>
                <a:cs typeface="Arial" pitchFamily="34" charset="0"/>
              </a:rPr>
              <a:t>, T. </a:t>
            </a:r>
            <a:r>
              <a:rPr lang="en-US" sz="1600" b="1" dirty="0" err="1">
                <a:latin typeface="Arial" pitchFamily="34" charset="0"/>
                <a:cs typeface="Arial" pitchFamily="34" charset="0"/>
              </a:rPr>
              <a:t>Kuerzeder</a:t>
            </a:r>
            <a:r>
              <a:rPr lang="en-US" sz="1600" b="1" dirty="0">
                <a:latin typeface="Arial" pitchFamily="34" charset="0"/>
                <a:cs typeface="Arial" pitchFamily="34" charset="0"/>
              </a:rPr>
              <a:t>, M. </a:t>
            </a:r>
            <a:r>
              <a:rPr lang="en-US" sz="1600" b="1" dirty="0" err="1">
                <a:latin typeface="Arial" pitchFamily="34" charset="0"/>
                <a:cs typeface="Arial" pitchFamily="34" charset="0"/>
              </a:rPr>
              <a:t>Miski-Oglu</a:t>
            </a:r>
            <a:r>
              <a:rPr lang="en-US" sz="1600" b="1" dirty="0">
                <a:latin typeface="Arial" pitchFamily="34" charset="0"/>
                <a:cs typeface="Arial" pitchFamily="34" charset="0"/>
              </a:rPr>
              <a:t>, H. </a:t>
            </a:r>
            <a:r>
              <a:rPr lang="en-US" sz="1600" b="1" dirty="0" err="1">
                <a:latin typeface="Arial" pitchFamily="34" charset="0"/>
                <a:cs typeface="Arial" pitchFamily="34" charset="0"/>
              </a:rPr>
              <a:t>Podlech</a:t>
            </a:r>
            <a:r>
              <a:rPr lang="en-US" sz="1600" b="1" dirty="0">
                <a:latin typeface="Arial" pitchFamily="34" charset="0"/>
                <a:cs typeface="Arial" pitchFamily="34" charset="0"/>
              </a:rPr>
              <a:t>, S. </a:t>
            </a:r>
            <a:r>
              <a:rPr lang="en-US" sz="1600" b="1" dirty="0" err="1">
                <a:latin typeface="Arial" pitchFamily="34" charset="0"/>
                <a:cs typeface="Arial" pitchFamily="34" charset="0"/>
              </a:rPr>
              <a:t>Polozov</a:t>
            </a:r>
            <a:r>
              <a:rPr lang="en-US" sz="1600" b="1" dirty="0">
                <a:latin typeface="Arial" pitchFamily="34" charset="0"/>
                <a:cs typeface="Arial" pitchFamily="34" charset="0"/>
              </a:rPr>
              <a:t>, A. Rubin, A. </a:t>
            </a:r>
            <a:r>
              <a:rPr lang="en-US" sz="1600" b="1" dirty="0" err="1">
                <a:latin typeface="Arial" pitchFamily="34" charset="0"/>
                <a:cs typeface="Arial" pitchFamily="34" charset="0"/>
              </a:rPr>
              <a:t>Ziiatdinova</a:t>
            </a:r>
            <a:r>
              <a:rPr lang="en-US" sz="1600" b="1" dirty="0">
                <a:latin typeface="Arial" pitchFamily="34" charset="0"/>
                <a:cs typeface="Arial" pitchFamily="34" charset="0"/>
              </a:rPr>
              <a:t>, "Reference Beam Dynamics Layout for SC CW Heavy Ion HELIAC at GSI", (to be published)</a:t>
            </a:r>
          </a:p>
        </p:txBody>
      </p:sp>
      <p:pic>
        <p:nvPicPr>
          <p:cNvPr id="17" name="Picture 48" descr="www.gsi.de">
            <a:hlinkClick r:id="rId5" tooltip="www.gsi.de"/>
          </p:cNvPr>
          <p:cNvPicPr>
            <a:picLocks noChangeAspect="1" noChangeArrowheads="1"/>
          </p:cNvPicPr>
          <p:nvPr/>
        </p:nvPicPr>
        <p:blipFill>
          <a:blip r:embed="rId6" cstate="print"/>
          <a:srcRect/>
          <a:stretch>
            <a:fillRect/>
          </a:stretch>
        </p:blipFill>
        <p:spPr bwMode="auto">
          <a:xfrm>
            <a:off x="7543800" y="283369"/>
            <a:ext cx="1538288" cy="500062"/>
          </a:xfrm>
          <a:prstGeom prst="rect">
            <a:avLst/>
          </a:prstGeom>
          <a:noFill/>
          <a:ln w="9525">
            <a:noFill/>
            <a:miter lim="800000"/>
            <a:headEnd/>
            <a:tailEnd/>
          </a:ln>
        </p:spPr>
      </p:pic>
      <p:pic>
        <p:nvPicPr>
          <p:cNvPr id="18" name="Picture 17" descr="MEPHI.jpg"/>
          <p:cNvPicPr>
            <a:picLocks noChangeAspect="1"/>
          </p:cNvPicPr>
          <p:nvPr/>
        </p:nvPicPr>
        <p:blipFill>
          <a:blip r:embed="rId7" cstate="print"/>
          <a:stretch>
            <a:fillRect/>
          </a:stretch>
        </p:blipFill>
        <p:spPr>
          <a:xfrm>
            <a:off x="7847767" y="990600"/>
            <a:ext cx="1001427" cy="990600"/>
          </a:xfrm>
          <a:prstGeom prst="rect">
            <a:avLst/>
          </a:prstGeom>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0" descr="itep_summer01"/>
          <p:cNvPicPr>
            <a:picLocks noChangeAspect="1" noChangeArrowheads="1"/>
          </p:cNvPicPr>
          <p:nvPr/>
        </p:nvPicPr>
        <p:blipFill>
          <a:blip r:embed="rId2" cstate="print">
            <a:lum bright="70000" contrast="-70000"/>
          </a:blip>
          <a:srcRect/>
          <a:stretch>
            <a:fillRect/>
          </a:stretch>
        </p:blipFill>
        <p:spPr bwMode="auto">
          <a:xfrm>
            <a:off x="0" y="0"/>
            <a:ext cx="9144000" cy="6858000"/>
          </a:xfrm>
          <a:prstGeom prst="rect">
            <a:avLst/>
          </a:prstGeom>
          <a:noFill/>
          <a:ln w="9525">
            <a:noFill/>
            <a:miter lim="800000"/>
            <a:headEnd/>
            <a:tailEnd/>
          </a:ln>
        </p:spPr>
      </p:pic>
      <p:sp>
        <p:nvSpPr>
          <p:cNvPr id="9" name="Slide Number Placeholder 8"/>
          <p:cNvSpPr>
            <a:spLocks noGrp="1"/>
          </p:cNvSpPr>
          <p:nvPr>
            <p:ph type="sldNum" sz="quarter" idx="12"/>
          </p:nvPr>
        </p:nvSpPr>
        <p:spPr>
          <a:xfrm>
            <a:off x="1727200" y="6416675"/>
            <a:ext cx="2133600" cy="365125"/>
          </a:xfrm>
        </p:spPr>
        <p:txBody>
          <a:bodyPr/>
          <a:lstStyle/>
          <a:p>
            <a:fld id="{87CC6213-3706-4980-B13F-AECBB60EDF25}" type="slidenum">
              <a:rPr lang="en-US" smtClean="0"/>
              <a:pPr/>
              <a:t>15</a:t>
            </a:fld>
            <a:endParaRPr lang="en-US"/>
          </a:p>
        </p:txBody>
      </p:sp>
      <p:sp>
        <p:nvSpPr>
          <p:cNvPr id="10" name="Footer Placeholder 9"/>
          <p:cNvSpPr>
            <a:spLocks noGrp="1"/>
          </p:cNvSpPr>
          <p:nvPr>
            <p:ph type="ftr" sz="quarter" idx="11"/>
          </p:nvPr>
        </p:nvSpPr>
        <p:spPr>
          <a:xfrm>
            <a:off x="1752600" y="6356350"/>
            <a:ext cx="5638800" cy="501650"/>
          </a:xfrm>
        </p:spPr>
        <p:txBody>
          <a:bodyPr/>
          <a:lstStyle/>
          <a:p>
            <a:r>
              <a:rPr lang="en-US" smtClean="0"/>
              <a:t>"High Intensity RFQ meets Reality" , GSI, 15-16 April 2019, Heidelberg</a:t>
            </a:r>
            <a:endParaRPr lang="en-US" dirty="0"/>
          </a:p>
        </p:txBody>
      </p:sp>
      <p:grpSp>
        <p:nvGrpSpPr>
          <p:cNvPr id="16" name="Group 15"/>
          <p:cNvGrpSpPr/>
          <p:nvPr/>
        </p:nvGrpSpPr>
        <p:grpSpPr>
          <a:xfrm>
            <a:off x="228600" y="1143000"/>
            <a:ext cx="4064000" cy="3263682"/>
            <a:chOff x="50800" y="974725"/>
            <a:chExt cx="4064000" cy="3263682"/>
          </a:xfrm>
          <a:solidFill>
            <a:schemeClr val="bg2"/>
          </a:solidFill>
        </p:grpSpPr>
        <p:pic>
          <p:nvPicPr>
            <p:cNvPr id="12" name="Picture 11" descr="Neutrons dry up.jpg"/>
            <p:cNvPicPr>
              <a:picLocks noChangeAspect="1"/>
            </p:cNvPicPr>
            <p:nvPr/>
          </p:nvPicPr>
          <p:blipFill>
            <a:blip r:embed="rId3" cstate="print"/>
            <a:srcRect t="24400"/>
            <a:stretch>
              <a:fillRect/>
            </a:stretch>
          </p:blipFill>
          <p:spPr>
            <a:xfrm>
              <a:off x="584200" y="974725"/>
              <a:ext cx="3200400" cy="1417677"/>
            </a:xfrm>
            <a:prstGeom prst="rect">
              <a:avLst/>
            </a:prstGeom>
            <a:grpFill/>
          </p:spPr>
        </p:pic>
        <p:sp>
          <p:nvSpPr>
            <p:cNvPr id="13" name="TextBox 12"/>
            <p:cNvSpPr txBox="1"/>
            <p:nvPr/>
          </p:nvSpPr>
          <p:spPr>
            <a:xfrm>
              <a:off x="50800" y="2422525"/>
              <a:ext cx="4064000" cy="1815882"/>
            </a:xfrm>
            <a:prstGeom prst="rect">
              <a:avLst/>
            </a:prstGeom>
            <a:grpFill/>
          </p:spPr>
          <p:txBody>
            <a:bodyPr wrap="square" rtlCol="0">
              <a:spAutoFit/>
            </a:bodyPr>
            <a:lstStyle/>
            <a:p>
              <a:r>
                <a:rPr lang="en-US" sz="1600" dirty="0" smtClean="0">
                  <a:latin typeface="Arial" pitchFamily="34" charset="0"/>
                  <a:cs typeface="Arial" pitchFamily="34" charset="0"/>
                </a:rPr>
                <a:t>The expert group says, however, that neutron levels could be kept at up to two-thirds of today’s values until 2030, providing that the ILL is operated at full power until then, and that the ESS works at its planned power and is given 35 instruments instead of 22. </a:t>
              </a:r>
              <a:endParaRPr lang="en-US" sz="1600" dirty="0">
                <a:latin typeface="Arial" pitchFamily="34" charset="0"/>
                <a:cs typeface="Arial" pitchFamily="34" charset="0"/>
              </a:endParaRPr>
            </a:p>
          </p:txBody>
        </p:sp>
      </p:grpSp>
      <p:sp>
        <p:nvSpPr>
          <p:cNvPr id="15" name="TextBox 3"/>
          <p:cNvSpPr txBox="1">
            <a:spLocks noChangeArrowheads="1"/>
          </p:cNvSpPr>
          <p:nvPr/>
        </p:nvSpPr>
        <p:spPr bwMode="auto">
          <a:xfrm>
            <a:off x="0" y="4495800"/>
            <a:ext cx="4114800" cy="830997"/>
          </a:xfrm>
          <a:prstGeom prst="rect">
            <a:avLst/>
          </a:prstGeom>
          <a:solidFill>
            <a:schemeClr val="bg1"/>
          </a:solidFill>
          <a:ln w="9525">
            <a:noFill/>
            <a:miter lim="800000"/>
            <a:headEnd/>
            <a:tailEnd/>
          </a:ln>
        </p:spPr>
        <p:txBody>
          <a:bodyPr wrap="square">
            <a:spAutoFit/>
          </a:bodyPr>
          <a:lstStyle/>
          <a:p>
            <a:pPr algn="ctr"/>
            <a:r>
              <a:rPr lang="en-US" sz="1600" b="1" dirty="0" smtClean="0">
                <a:latin typeface="Arial" pitchFamily="34" charset="0"/>
                <a:cs typeface="Arial" pitchFamily="34" charset="0"/>
              </a:rPr>
              <a:t>Neutron generators based on LINAC</a:t>
            </a:r>
          </a:p>
          <a:p>
            <a:pPr algn="ctr"/>
            <a:endParaRPr lang="en-US" sz="1600" b="1" dirty="0" smtClean="0">
              <a:latin typeface="Arial" pitchFamily="34" charset="0"/>
              <a:cs typeface="Arial" pitchFamily="34" charset="0"/>
            </a:endParaRPr>
          </a:p>
          <a:p>
            <a:pPr algn="ctr">
              <a:buFont typeface="Arial" pitchFamily="34" charset="0"/>
              <a:buChar char="•"/>
            </a:pPr>
            <a:r>
              <a:rPr lang="en-US" sz="1600" b="1" dirty="0" smtClean="0">
                <a:latin typeface="Arial" pitchFamily="34" charset="0"/>
                <a:cs typeface="Arial" pitchFamily="34" charset="0"/>
              </a:rPr>
              <a:t>FRANZ</a:t>
            </a:r>
            <a:r>
              <a:rPr lang="en-US" sz="1600" dirty="0" smtClean="0">
                <a:latin typeface="Arial" pitchFamily="34" charset="0"/>
                <a:cs typeface="Arial" pitchFamily="34" charset="0"/>
              </a:rPr>
              <a:t>, </a:t>
            </a:r>
            <a:r>
              <a:rPr lang="en-US" sz="1600" b="1" dirty="0" smtClean="0">
                <a:latin typeface="Arial" pitchFamily="34" charset="0"/>
                <a:cs typeface="Arial" pitchFamily="34" charset="0"/>
              </a:rPr>
              <a:t>SARAF, IFMIF</a:t>
            </a:r>
            <a:r>
              <a:rPr lang="en-US" sz="1600" dirty="0" smtClean="0">
                <a:latin typeface="Arial" pitchFamily="34" charset="0"/>
                <a:cs typeface="Arial" pitchFamily="34" charset="0"/>
              </a:rPr>
              <a:t> – </a:t>
            </a:r>
            <a:r>
              <a:rPr lang="en-US" sz="1600" b="1" dirty="0" smtClean="0">
                <a:latin typeface="Arial" pitchFamily="34" charset="0"/>
                <a:cs typeface="Arial" pitchFamily="34" charset="0"/>
              </a:rPr>
              <a:t>EVEDA</a:t>
            </a:r>
            <a:r>
              <a:rPr lang="en-US" sz="1600" dirty="0" smtClean="0">
                <a:latin typeface="Arial" pitchFamily="34" charset="0"/>
                <a:cs typeface="Arial" pitchFamily="34" charset="0"/>
              </a:rPr>
              <a:t> </a:t>
            </a:r>
            <a:endParaRPr lang="en-US" sz="1600" dirty="0">
              <a:latin typeface="Arial" pitchFamily="34" charset="0"/>
              <a:cs typeface="Arial" pitchFamily="34" charset="0"/>
            </a:endParaRPr>
          </a:p>
        </p:txBody>
      </p:sp>
      <p:sp>
        <p:nvSpPr>
          <p:cNvPr id="8" name="Заголовок 1"/>
          <p:cNvSpPr>
            <a:spLocks noGrp="1"/>
          </p:cNvSpPr>
          <p:nvPr>
            <p:ph type="title"/>
          </p:nvPr>
        </p:nvSpPr>
        <p:spPr>
          <a:xfrm>
            <a:off x="719932" y="-39688"/>
            <a:ext cx="8119268" cy="1106487"/>
          </a:xfrm>
        </p:spPr>
        <p:txBody>
          <a:bodyPr>
            <a:noAutofit/>
          </a:bodyPr>
          <a:lstStyle/>
          <a:p>
            <a:r>
              <a:rPr lang="en-US" sz="36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Neutron sources</a:t>
            </a:r>
            <a:r>
              <a:rPr lang="ru-RU" sz="3600" b="1" dirty="0" smtClean="0">
                <a:solidFill>
                  <a:srgbClr val="0070C0"/>
                </a:solidFill>
                <a:latin typeface="Arial" pitchFamily="34" charset="0"/>
                <a:cs typeface="Arial" pitchFamily="34" charset="0"/>
              </a:rPr>
              <a:t/>
            </a:r>
            <a:br>
              <a:rPr lang="ru-RU" sz="3600" b="1" dirty="0" smtClean="0">
                <a:solidFill>
                  <a:srgbClr val="0070C0"/>
                </a:solidFill>
                <a:latin typeface="Arial" pitchFamily="34" charset="0"/>
                <a:cs typeface="Arial" pitchFamily="34" charset="0"/>
              </a:rPr>
            </a:br>
            <a:r>
              <a:rPr lang="en-US" sz="1600" b="1" i="1" dirty="0" smtClean="0">
                <a:solidFill>
                  <a:srgbClr val="0070C0"/>
                </a:solidFill>
                <a:latin typeface="Arial" pitchFamily="34" charset="0"/>
                <a:cs typeface="Arial" pitchFamily="34" charset="0"/>
              </a:rPr>
              <a:t>forth of strongest one is over if weak ones don’t support him every day</a:t>
            </a:r>
            <a:endParaRPr lang="ru-RU" sz="1600" b="1" i="1" dirty="0" smtClean="0">
              <a:solidFill>
                <a:srgbClr val="0070C0"/>
              </a:solidFill>
              <a:latin typeface="Arial" pitchFamily="34" charset="0"/>
              <a:cs typeface="Arial" pitchFamily="34" charset="0"/>
            </a:endParaRPr>
          </a:p>
        </p:txBody>
      </p:sp>
      <p:pic>
        <p:nvPicPr>
          <p:cNvPr id="19" name="Picture 14" descr="KurchatovLogo.gif"/>
          <p:cNvPicPr>
            <a:picLocks noChangeAspect="1"/>
          </p:cNvPicPr>
          <p:nvPr/>
        </p:nvPicPr>
        <p:blipFill>
          <a:blip r:embed="rId4" cstate="print"/>
          <a:srcRect/>
          <a:stretch>
            <a:fillRect/>
          </a:stretch>
        </p:blipFill>
        <p:spPr bwMode="auto">
          <a:xfrm>
            <a:off x="8559800" y="34925"/>
            <a:ext cx="584200" cy="731838"/>
          </a:xfrm>
          <a:prstGeom prst="rect">
            <a:avLst/>
          </a:prstGeom>
          <a:noFill/>
          <a:ln w="9525">
            <a:noFill/>
            <a:miter lim="800000"/>
            <a:headEnd/>
            <a:tailEnd/>
          </a:ln>
        </p:spPr>
      </p:pic>
      <p:pic>
        <p:nvPicPr>
          <p:cNvPr id="20" name="Picture 15" descr="coat.jpg"/>
          <p:cNvPicPr>
            <a:picLocks noChangeAspect="1"/>
          </p:cNvPicPr>
          <p:nvPr/>
        </p:nvPicPr>
        <p:blipFill>
          <a:blip r:embed="rId5" cstate="print"/>
          <a:srcRect/>
          <a:stretch>
            <a:fillRect/>
          </a:stretch>
        </p:blipFill>
        <p:spPr bwMode="auto">
          <a:xfrm>
            <a:off x="0" y="33338"/>
            <a:ext cx="731838" cy="731837"/>
          </a:xfrm>
          <a:prstGeom prst="rect">
            <a:avLst/>
          </a:prstGeom>
          <a:noFill/>
          <a:ln w="9525">
            <a:noFill/>
            <a:miter lim="800000"/>
            <a:headEnd/>
            <a:tailEnd/>
          </a:ln>
        </p:spPr>
      </p:pic>
      <p:grpSp>
        <p:nvGrpSpPr>
          <p:cNvPr id="28" name="Group 27"/>
          <p:cNvGrpSpPr>
            <a:grpSpLocks noChangeAspect="1"/>
          </p:cNvGrpSpPr>
          <p:nvPr/>
        </p:nvGrpSpPr>
        <p:grpSpPr>
          <a:xfrm>
            <a:off x="4357727" y="990600"/>
            <a:ext cx="4557673" cy="3400484"/>
            <a:chOff x="304800" y="1061210"/>
            <a:chExt cx="7926388" cy="5913886"/>
          </a:xfrm>
        </p:grpSpPr>
        <p:pic>
          <p:nvPicPr>
            <p:cNvPr id="30" name="Picture 9" descr="Slide1"/>
            <p:cNvPicPr>
              <a:picLocks noChangeAspect="1" noChangeArrowheads="1"/>
            </p:cNvPicPr>
            <p:nvPr/>
          </p:nvPicPr>
          <p:blipFill>
            <a:blip r:embed="rId6" cstate="print"/>
            <a:srcRect/>
            <a:stretch>
              <a:fillRect/>
            </a:stretch>
          </p:blipFill>
          <p:spPr bwMode="auto">
            <a:xfrm>
              <a:off x="912813" y="1500188"/>
              <a:ext cx="7318375" cy="5357812"/>
            </a:xfrm>
            <a:prstGeom prst="rect">
              <a:avLst/>
            </a:prstGeom>
            <a:noFill/>
            <a:ln w="9525">
              <a:noFill/>
              <a:miter lim="800000"/>
              <a:headEnd/>
              <a:tailEnd/>
            </a:ln>
          </p:spPr>
        </p:pic>
        <p:sp>
          <p:nvSpPr>
            <p:cNvPr id="31" name="TextBox 30"/>
            <p:cNvSpPr txBox="1"/>
            <p:nvPr/>
          </p:nvSpPr>
          <p:spPr>
            <a:xfrm>
              <a:off x="304800" y="1673424"/>
              <a:ext cx="1828800" cy="588790"/>
            </a:xfrm>
            <a:prstGeom prst="rect">
              <a:avLst/>
            </a:prstGeom>
            <a:solidFill>
              <a:schemeClr val="bg2">
                <a:lumMod val="90000"/>
              </a:schemeClr>
            </a:solidFill>
          </p:spPr>
          <p:txBody>
            <a:bodyPr wrap="square" rtlCol="0">
              <a:spAutoFit/>
            </a:bodyPr>
            <a:lstStyle/>
            <a:p>
              <a:pPr algn="ctr"/>
              <a:r>
                <a:rPr lang="en-US" sz="800" b="1" dirty="0" smtClean="0">
                  <a:latin typeface="Arial" pitchFamily="34" charset="0"/>
                  <a:cs typeface="Arial" pitchFamily="34" charset="0"/>
                </a:rPr>
                <a:t>Target HV platform</a:t>
              </a:r>
              <a:endParaRPr lang="en-US" sz="800" b="1" dirty="0">
                <a:latin typeface="Arial" pitchFamily="34" charset="0"/>
                <a:cs typeface="Arial" pitchFamily="34" charset="0"/>
              </a:endParaRPr>
            </a:p>
          </p:txBody>
        </p:sp>
        <p:sp>
          <p:nvSpPr>
            <p:cNvPr id="32" name="TextBox 31"/>
            <p:cNvSpPr txBox="1"/>
            <p:nvPr/>
          </p:nvSpPr>
          <p:spPr>
            <a:xfrm>
              <a:off x="457200" y="2263914"/>
              <a:ext cx="1600200" cy="374685"/>
            </a:xfrm>
            <a:prstGeom prst="rect">
              <a:avLst/>
            </a:prstGeom>
            <a:solidFill>
              <a:schemeClr val="bg2">
                <a:lumMod val="75000"/>
              </a:schemeClr>
            </a:solidFill>
          </p:spPr>
          <p:txBody>
            <a:bodyPr wrap="square" rtlCol="0">
              <a:spAutoFit/>
            </a:bodyPr>
            <a:lstStyle/>
            <a:p>
              <a:pPr algn="ctr"/>
              <a:r>
                <a:rPr lang="en-US" sz="800" b="1" dirty="0" smtClean="0">
                  <a:latin typeface="Arial" pitchFamily="34" charset="0"/>
                  <a:cs typeface="Arial" pitchFamily="34" charset="0"/>
                </a:rPr>
                <a:t>Injector facility</a:t>
              </a:r>
              <a:endParaRPr lang="en-US" sz="800" b="1" dirty="0">
                <a:latin typeface="Arial" pitchFamily="34" charset="0"/>
                <a:cs typeface="Arial" pitchFamily="34" charset="0"/>
              </a:endParaRPr>
            </a:p>
          </p:txBody>
        </p:sp>
        <p:sp>
          <p:nvSpPr>
            <p:cNvPr id="33" name="TextBox 32"/>
            <p:cNvSpPr txBox="1"/>
            <p:nvPr/>
          </p:nvSpPr>
          <p:spPr>
            <a:xfrm>
              <a:off x="5257800" y="1600199"/>
              <a:ext cx="2057400" cy="374685"/>
            </a:xfrm>
            <a:prstGeom prst="rect">
              <a:avLst/>
            </a:prstGeom>
            <a:solidFill>
              <a:schemeClr val="bg2">
                <a:lumMod val="90000"/>
              </a:schemeClr>
            </a:solidFill>
          </p:spPr>
          <p:txBody>
            <a:bodyPr wrap="square" rtlCol="0">
              <a:spAutoFit/>
            </a:bodyPr>
            <a:lstStyle/>
            <a:p>
              <a:r>
                <a:rPr lang="en-US" sz="800" b="1" dirty="0" smtClean="0">
                  <a:latin typeface="Arial" pitchFamily="34" charset="0"/>
                  <a:cs typeface="Arial" pitchFamily="34" charset="0"/>
                </a:rPr>
                <a:t>Focusing elements</a:t>
              </a:r>
              <a:endParaRPr lang="en-US" sz="800" b="1" dirty="0">
                <a:latin typeface="Arial" pitchFamily="34" charset="0"/>
                <a:cs typeface="Arial" pitchFamily="34" charset="0"/>
              </a:endParaRPr>
            </a:p>
          </p:txBody>
        </p:sp>
        <p:sp>
          <p:nvSpPr>
            <p:cNvPr id="34" name="TextBox 33"/>
            <p:cNvSpPr txBox="1"/>
            <p:nvPr/>
          </p:nvSpPr>
          <p:spPr>
            <a:xfrm>
              <a:off x="2286000" y="6172200"/>
              <a:ext cx="1219200" cy="802896"/>
            </a:xfrm>
            <a:prstGeom prst="rect">
              <a:avLst/>
            </a:prstGeom>
            <a:solidFill>
              <a:schemeClr val="bg2">
                <a:lumMod val="90000"/>
              </a:schemeClr>
            </a:solidFill>
          </p:spPr>
          <p:txBody>
            <a:bodyPr wrap="square" rtlCol="0">
              <a:spAutoFit/>
            </a:bodyPr>
            <a:lstStyle/>
            <a:p>
              <a:pPr algn="ctr"/>
              <a:r>
                <a:rPr lang="en-US" sz="800" b="1" dirty="0" smtClean="0">
                  <a:latin typeface="Arial" pitchFamily="34" charset="0"/>
                  <a:cs typeface="Arial" pitchFamily="34" charset="0"/>
                </a:rPr>
                <a:t>Ion source HV platform</a:t>
              </a:r>
              <a:endParaRPr lang="en-US" sz="800" b="1" dirty="0">
                <a:latin typeface="Arial" pitchFamily="34" charset="0"/>
                <a:cs typeface="Arial" pitchFamily="34" charset="0"/>
              </a:endParaRPr>
            </a:p>
          </p:txBody>
        </p:sp>
        <p:sp>
          <p:nvSpPr>
            <p:cNvPr id="29" name="TextBox 21"/>
            <p:cNvSpPr txBox="1">
              <a:spLocks noChangeArrowheads="1"/>
            </p:cNvSpPr>
            <p:nvPr/>
          </p:nvSpPr>
          <p:spPr bwMode="auto">
            <a:xfrm>
              <a:off x="3445565" y="1061210"/>
              <a:ext cx="1855304" cy="642317"/>
            </a:xfrm>
            <a:prstGeom prst="rect">
              <a:avLst/>
            </a:prstGeom>
            <a:noFill/>
            <a:ln w="9525">
              <a:noFill/>
              <a:miter lim="800000"/>
              <a:headEnd/>
              <a:tailEnd/>
            </a:ln>
          </p:spPr>
          <p:txBody>
            <a:bodyPr wrap="square">
              <a:spAutoFit/>
            </a:bodyPr>
            <a:lstStyle/>
            <a:p>
              <a:pPr algn="ctr"/>
              <a:r>
                <a:rPr lang="en-GB" b="1" dirty="0" smtClean="0">
                  <a:solidFill>
                    <a:srgbClr val="FF0000"/>
                  </a:solidFill>
                  <a:effectLst>
                    <a:outerShdw blurRad="38100" dist="38100" dir="2700000" algn="tl">
                      <a:srgbClr val="000000">
                        <a:alpha val="43137"/>
                      </a:srgbClr>
                    </a:outerShdw>
                  </a:effectLst>
                  <a:latin typeface="Arial Black" pitchFamily="34" charset="0"/>
                  <a:cs typeface="Arial" pitchFamily="34" charset="0"/>
                </a:rPr>
                <a:t>BELA</a:t>
              </a:r>
              <a:endParaRPr lang="en-GB" b="1" dirty="0">
                <a:solidFill>
                  <a:srgbClr val="FF0000"/>
                </a:solidFill>
                <a:effectLst>
                  <a:outerShdw blurRad="38100" dist="38100" dir="2700000" algn="tl">
                    <a:srgbClr val="000000">
                      <a:alpha val="43137"/>
                    </a:srgbClr>
                  </a:outerShdw>
                </a:effectLst>
                <a:latin typeface="Arial Black" pitchFamily="34" charset="0"/>
                <a:cs typeface="Arial" pitchFamily="34" charset="0"/>
              </a:endParaRPr>
            </a:p>
          </p:txBody>
        </p:sp>
      </p:grpSp>
      <p:grpSp>
        <p:nvGrpSpPr>
          <p:cNvPr id="22" name="Group 21"/>
          <p:cNvGrpSpPr/>
          <p:nvPr/>
        </p:nvGrpSpPr>
        <p:grpSpPr>
          <a:xfrm>
            <a:off x="4800600" y="4406659"/>
            <a:ext cx="3810000" cy="2183921"/>
            <a:chOff x="4800600" y="4406659"/>
            <a:chExt cx="3810000" cy="2183921"/>
          </a:xfrm>
        </p:grpSpPr>
        <p:pic>
          <p:nvPicPr>
            <p:cNvPr id="35" name="Picture 2"/>
            <p:cNvPicPr>
              <a:picLocks noChangeAspect="1" noChangeArrowheads="1"/>
            </p:cNvPicPr>
            <p:nvPr/>
          </p:nvPicPr>
          <p:blipFill>
            <a:blip r:embed="rId7" cstate="print"/>
            <a:srcRect l="6667" t="24456" r="5000" b="6687"/>
            <a:stretch>
              <a:fillRect/>
            </a:stretch>
          </p:blipFill>
          <p:spPr bwMode="auto">
            <a:xfrm>
              <a:off x="4800600" y="4406659"/>
              <a:ext cx="3733800" cy="2183921"/>
            </a:xfrm>
            <a:prstGeom prst="rect">
              <a:avLst/>
            </a:prstGeom>
            <a:noFill/>
            <a:ln w="9525">
              <a:noFill/>
              <a:miter lim="800000"/>
              <a:headEnd/>
              <a:tailEnd/>
            </a:ln>
          </p:spPr>
        </p:pic>
        <p:sp>
          <p:nvSpPr>
            <p:cNvPr id="21" name="TextBox 20"/>
            <p:cNvSpPr txBox="1"/>
            <p:nvPr/>
          </p:nvSpPr>
          <p:spPr>
            <a:xfrm>
              <a:off x="7467600" y="4572000"/>
              <a:ext cx="1143000" cy="369332"/>
            </a:xfrm>
            <a:prstGeom prst="rect">
              <a:avLst/>
            </a:prstGeom>
            <a:noFill/>
          </p:spPr>
          <p:txBody>
            <a:bodyPr wrap="square" rtlCol="0">
              <a:spAutoFit/>
            </a:bodyPr>
            <a:lstStyle/>
            <a:p>
              <a:r>
                <a:rPr lang="en-US" dirty="0" smtClean="0">
                  <a:solidFill>
                    <a:srgbClr val="FF0000"/>
                  </a:solidFill>
                  <a:latin typeface="Arial Black" pitchFamily="34" charset="0"/>
                </a:rPr>
                <a:t>DARIA</a:t>
              </a:r>
              <a:endParaRPr lang="ru-RU" dirty="0">
                <a:solidFill>
                  <a:srgbClr val="FF0000"/>
                </a:solidFill>
                <a:latin typeface="Arial Black" pitchFamily="34"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bg/>
                                          </p:spTgt>
                                        </p:tgtEl>
                                        <p:attrNameLst>
                                          <p:attrName>style.visibility</p:attrName>
                                        </p:attrNameLst>
                                      </p:cBhvr>
                                      <p:to>
                                        <p:strVal val="visible"/>
                                      </p:to>
                                    </p:set>
                                    <p:anim calcmode="lin" valueType="num">
                                      <p:cBhvr additive="base">
                                        <p:cTn id="7" dur="500" fill="hold"/>
                                        <p:tgtEl>
                                          <p:spTgt spid="15">
                                            <p:bg/>
                                          </p:spTgt>
                                        </p:tgtEl>
                                        <p:attrNameLst>
                                          <p:attrName>ppt_x</p:attrName>
                                        </p:attrNameLst>
                                      </p:cBhvr>
                                      <p:tavLst>
                                        <p:tav tm="0">
                                          <p:val>
                                            <p:strVal val="#ppt_x"/>
                                          </p:val>
                                        </p:tav>
                                        <p:tav tm="100000">
                                          <p:val>
                                            <p:strVal val="#ppt_x"/>
                                          </p:val>
                                        </p:tav>
                                      </p:tavLst>
                                    </p:anim>
                                    <p:anim calcmode="lin" valueType="num">
                                      <p:cBhvr additive="base">
                                        <p:cTn id="8" dur="500" fill="hold"/>
                                        <p:tgtEl>
                                          <p:spTgt spid="15">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xEl>
                                              <p:pRg st="0" end="0"/>
                                            </p:txEl>
                                          </p:spTgt>
                                        </p:tgtEl>
                                        <p:attrNameLst>
                                          <p:attrName>style.visibility</p:attrName>
                                        </p:attrNameLst>
                                      </p:cBhvr>
                                      <p:to>
                                        <p:strVal val="visible"/>
                                      </p:to>
                                    </p:set>
                                    <p:anim calcmode="lin" valueType="num">
                                      <p:cBhvr additive="base">
                                        <p:cTn id="11"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
                                            <p:txEl>
                                              <p:pRg st="2" end="2"/>
                                            </p:txEl>
                                          </p:spTgt>
                                        </p:tgtEl>
                                        <p:attrNameLst>
                                          <p:attrName>style.visibility</p:attrName>
                                        </p:attrNameLst>
                                      </p:cBhvr>
                                      <p:to>
                                        <p:strVal val="visible"/>
                                      </p:to>
                                    </p:set>
                                    <p:anim calcmode="lin" valueType="num">
                                      <p:cBhvr additive="base">
                                        <p:cTn id="15" dur="500" fill="hold"/>
                                        <p:tgtEl>
                                          <p:spTgt spid="15">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28"/>
                                        </p:tgtEl>
                                        <p:attrNameLst>
                                          <p:attrName>style.visibility</p:attrName>
                                        </p:attrNameLst>
                                      </p:cBhvr>
                                      <p:to>
                                        <p:strVal val="visible"/>
                                      </p:to>
                                    </p:set>
                                    <p:anim calcmode="lin" valueType="num">
                                      <p:cBhvr additive="base">
                                        <p:cTn id="21" dur="500" fill="hold"/>
                                        <p:tgtEl>
                                          <p:spTgt spid="28"/>
                                        </p:tgtEl>
                                        <p:attrNameLst>
                                          <p:attrName>ppt_x</p:attrName>
                                        </p:attrNameLst>
                                      </p:cBhvr>
                                      <p:tavLst>
                                        <p:tav tm="0">
                                          <p:val>
                                            <p:strVal val="1+#ppt_w/2"/>
                                          </p:val>
                                        </p:tav>
                                        <p:tav tm="100000">
                                          <p:val>
                                            <p:strVal val="#ppt_x"/>
                                          </p:val>
                                        </p:tav>
                                      </p:tavLst>
                                    </p:anim>
                                    <p:anim calcmode="lin" valueType="num">
                                      <p:cBhvr additive="base">
                                        <p:cTn id="22"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ppt_x"/>
                                          </p:val>
                                        </p:tav>
                                        <p:tav tm="100000">
                                          <p:val>
                                            <p:strVal val="#ppt_x"/>
                                          </p:val>
                                        </p:tav>
                                      </p:tavLst>
                                    </p:anim>
                                    <p:anim calcmode="lin" valueType="num">
                                      <p:cBhvr additive="base">
                                        <p:cTn id="2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allAtOnce"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1"/>
          <p:cNvPicPr>
            <a:picLocks noChangeAspect="1" noChangeArrowheads="1"/>
          </p:cNvPicPr>
          <p:nvPr/>
        </p:nvPicPr>
        <p:blipFill>
          <a:blip r:embed="rId2" cstate="print"/>
          <a:srcRect/>
          <a:stretch>
            <a:fillRect/>
          </a:stretch>
        </p:blipFill>
        <p:spPr bwMode="auto">
          <a:xfrm>
            <a:off x="102329" y="1219200"/>
            <a:ext cx="8939342" cy="4862513"/>
          </a:xfrm>
          <a:prstGeom prst="rect">
            <a:avLst/>
          </a:prstGeom>
          <a:noFill/>
          <a:ln w="9525">
            <a:noFill/>
            <a:miter lim="800000"/>
            <a:headEnd/>
            <a:tailEnd/>
          </a:ln>
        </p:spPr>
      </p:pic>
      <p:sp>
        <p:nvSpPr>
          <p:cNvPr id="22531" name="Slide Number Placeholder 3"/>
          <p:cNvSpPr>
            <a:spLocks noGrp="1"/>
          </p:cNvSpPr>
          <p:nvPr>
            <p:ph type="sldNum" sz="quarter" idx="12"/>
          </p:nvPr>
        </p:nvSpPr>
        <p:spPr>
          <a:noFill/>
        </p:spPr>
        <p:txBody>
          <a:bodyPr/>
          <a:lstStyle/>
          <a:p>
            <a:fld id="{97BC269C-27F1-41C8-AC02-53D24793369B}" type="slidenum">
              <a:rPr lang="ru-RU" sz="900" smtClean="0">
                <a:latin typeface="Arial" pitchFamily="34" charset="0"/>
              </a:rPr>
              <a:pPr/>
              <a:t>16</a:t>
            </a:fld>
            <a:endParaRPr lang="ru-RU" sz="900" smtClean="0">
              <a:latin typeface="Arial" pitchFamily="34" charset="0"/>
            </a:endParaRPr>
          </a:p>
        </p:txBody>
      </p:sp>
      <p:sp>
        <p:nvSpPr>
          <p:cNvPr id="22534" name="Title 6"/>
          <p:cNvSpPr>
            <a:spLocks noGrp="1"/>
          </p:cNvSpPr>
          <p:nvPr>
            <p:ph type="title"/>
          </p:nvPr>
        </p:nvSpPr>
        <p:spPr>
          <a:xfrm>
            <a:off x="1447800" y="0"/>
            <a:ext cx="6019800" cy="1143000"/>
          </a:xfrm>
        </p:spPr>
        <p:txBody>
          <a:bodyPr>
            <a:noAutofit/>
          </a:bodyPr>
          <a:lstStyle/>
          <a:p>
            <a:r>
              <a:rPr lang="en-US" sz="2800" b="1" dirty="0" smtClean="0">
                <a:solidFill>
                  <a:schemeClr val="tx1"/>
                </a:solidFill>
                <a:latin typeface="Arial" pitchFamily="34" charset="0"/>
                <a:cs typeface="Arial" pitchFamily="34" charset="0"/>
              </a:rPr>
              <a:t>Concept of </a:t>
            </a:r>
            <a:r>
              <a:rPr lang="en-US" sz="2800" b="1" dirty="0" smtClean="0">
                <a:latin typeface="Arial" pitchFamily="34" charset="0"/>
                <a:cs typeface="Arial" pitchFamily="34" charset="0"/>
              </a:rPr>
              <a:t>DERICA project </a:t>
            </a:r>
            <a:br>
              <a:rPr lang="en-US" sz="2800" b="1" dirty="0" smtClean="0">
                <a:latin typeface="Arial" pitchFamily="34" charset="0"/>
                <a:cs typeface="Arial" pitchFamily="34" charset="0"/>
              </a:rPr>
            </a:br>
            <a:r>
              <a:rPr lang="en-US" sz="1800" b="1" dirty="0" smtClean="0">
                <a:solidFill>
                  <a:schemeClr val="tx1"/>
                </a:solidFill>
                <a:latin typeface="Arial" pitchFamily="34" charset="0"/>
                <a:cs typeface="Arial" pitchFamily="34" charset="0"/>
              </a:rPr>
              <a:t>(</a:t>
            </a:r>
            <a:r>
              <a:rPr lang="en-US" sz="1800" b="1" dirty="0" err="1" smtClean="0">
                <a:solidFill>
                  <a:srgbClr val="FF0000"/>
                </a:solidFill>
                <a:latin typeface="Arial" pitchFamily="34" charset="0"/>
                <a:cs typeface="Arial" pitchFamily="34" charset="0"/>
              </a:rPr>
              <a:t>D</a:t>
            </a:r>
            <a:r>
              <a:rPr lang="en-US" sz="1800" b="1" dirty="0" err="1" smtClean="0">
                <a:solidFill>
                  <a:schemeClr val="tx1"/>
                </a:solidFill>
                <a:latin typeface="Arial" pitchFamily="34" charset="0"/>
                <a:cs typeface="Arial" pitchFamily="34" charset="0"/>
              </a:rPr>
              <a:t>ubna</a:t>
            </a:r>
            <a:r>
              <a:rPr lang="en-US" sz="1800" b="1" dirty="0" smtClean="0">
                <a:solidFill>
                  <a:schemeClr val="tx1"/>
                </a:solidFill>
                <a:latin typeface="Arial" pitchFamily="34" charset="0"/>
                <a:cs typeface="Arial" pitchFamily="34" charset="0"/>
              </a:rPr>
              <a:t> </a:t>
            </a:r>
            <a:r>
              <a:rPr lang="en-US" sz="1800" b="1" dirty="0" smtClean="0">
                <a:solidFill>
                  <a:srgbClr val="FF0000"/>
                </a:solidFill>
                <a:latin typeface="Arial" pitchFamily="34" charset="0"/>
                <a:cs typeface="Arial" pitchFamily="34" charset="0"/>
              </a:rPr>
              <a:t>E</a:t>
            </a:r>
            <a:r>
              <a:rPr lang="en-US" sz="1800" b="1" dirty="0" smtClean="0">
                <a:solidFill>
                  <a:schemeClr val="tx1"/>
                </a:solidFill>
                <a:latin typeface="Arial" pitchFamily="34" charset="0"/>
                <a:cs typeface="Arial" pitchFamily="34" charset="0"/>
              </a:rPr>
              <a:t>lectron – </a:t>
            </a:r>
            <a:r>
              <a:rPr lang="en-US" sz="1800" b="1" dirty="0" smtClean="0">
                <a:solidFill>
                  <a:srgbClr val="FF0000"/>
                </a:solidFill>
                <a:latin typeface="Arial" pitchFamily="34" charset="0"/>
                <a:cs typeface="Arial" pitchFamily="34" charset="0"/>
              </a:rPr>
              <a:t>R</a:t>
            </a:r>
            <a:r>
              <a:rPr lang="en-US" sz="1800" b="1" dirty="0" smtClean="0">
                <a:solidFill>
                  <a:schemeClr val="tx1"/>
                </a:solidFill>
                <a:latin typeface="Arial" pitchFamily="34" charset="0"/>
                <a:cs typeface="Arial" pitchFamily="34" charset="0"/>
              </a:rPr>
              <a:t>adioactive </a:t>
            </a:r>
            <a:r>
              <a:rPr lang="en-US" sz="1800" b="1" dirty="0" smtClean="0">
                <a:solidFill>
                  <a:srgbClr val="FF0000"/>
                </a:solidFill>
                <a:latin typeface="Arial" pitchFamily="34" charset="0"/>
                <a:cs typeface="Arial" pitchFamily="34" charset="0"/>
              </a:rPr>
              <a:t>I</a:t>
            </a:r>
            <a:r>
              <a:rPr lang="en-US" sz="1800" b="1" dirty="0" smtClean="0">
                <a:solidFill>
                  <a:schemeClr val="tx1"/>
                </a:solidFill>
                <a:latin typeface="Arial" pitchFamily="34" charset="0"/>
                <a:cs typeface="Arial" pitchFamily="34" charset="0"/>
              </a:rPr>
              <a:t>on </a:t>
            </a:r>
            <a:r>
              <a:rPr lang="en-US" sz="1800" b="1" dirty="0" smtClean="0">
                <a:solidFill>
                  <a:srgbClr val="FF0000"/>
                </a:solidFill>
                <a:latin typeface="Arial" pitchFamily="34" charset="0"/>
                <a:cs typeface="Arial" pitchFamily="34" charset="0"/>
              </a:rPr>
              <a:t>C</a:t>
            </a:r>
            <a:r>
              <a:rPr lang="en-US" sz="1800" b="1" dirty="0" smtClean="0">
                <a:solidFill>
                  <a:schemeClr val="tx1"/>
                </a:solidFill>
                <a:latin typeface="Arial" pitchFamily="34" charset="0"/>
                <a:cs typeface="Arial" pitchFamily="34" charset="0"/>
              </a:rPr>
              <a:t>ollider </a:t>
            </a:r>
            <a:r>
              <a:rPr lang="en-US" sz="1800" b="1" dirty="0" err="1" smtClean="0">
                <a:solidFill>
                  <a:schemeClr val="tx1"/>
                </a:solidFill>
                <a:latin typeface="Arial" pitchFamily="34" charset="0"/>
                <a:cs typeface="Arial" pitchFamily="34" charset="0"/>
              </a:rPr>
              <a:t>f</a:t>
            </a:r>
            <a:r>
              <a:rPr lang="en-US" sz="1800" b="1" dirty="0" err="1" smtClean="0">
                <a:solidFill>
                  <a:srgbClr val="FF0000"/>
                </a:solidFill>
                <a:latin typeface="Arial" pitchFamily="34" charset="0"/>
                <a:cs typeface="Arial" pitchFamily="34" charset="0"/>
              </a:rPr>
              <a:t>A</a:t>
            </a:r>
            <a:r>
              <a:rPr lang="en-US" sz="1800" b="1" dirty="0" err="1" smtClean="0">
                <a:solidFill>
                  <a:schemeClr val="tx1"/>
                </a:solidFill>
                <a:latin typeface="Arial" pitchFamily="34" charset="0"/>
                <a:cs typeface="Arial" pitchFamily="34" charset="0"/>
              </a:rPr>
              <a:t>cility</a:t>
            </a:r>
            <a:r>
              <a:rPr lang="en-US" sz="1800" b="1" dirty="0" smtClean="0">
                <a:solidFill>
                  <a:schemeClr val="tx1"/>
                </a:solidFill>
                <a:latin typeface="Arial" pitchFamily="34" charset="0"/>
                <a:cs typeface="Arial" pitchFamily="34" charset="0"/>
              </a:rPr>
              <a:t>)</a:t>
            </a:r>
            <a:endParaRPr lang="ru-RU" sz="1800" b="1" dirty="0" smtClean="0">
              <a:solidFill>
                <a:schemeClr val="tx1"/>
              </a:solidFill>
              <a:latin typeface="Arial" pitchFamily="34" charset="0"/>
              <a:cs typeface="Arial" pitchFamily="34" charset="0"/>
            </a:endParaRPr>
          </a:p>
        </p:txBody>
      </p:sp>
      <p:pic>
        <p:nvPicPr>
          <p:cNvPr id="58" name="Picture 57" descr="index_1.gif"/>
          <p:cNvPicPr>
            <a:picLocks noChangeAspect="1"/>
          </p:cNvPicPr>
          <p:nvPr/>
        </p:nvPicPr>
        <p:blipFill>
          <a:blip r:embed="rId3" cstate="print"/>
          <a:stretch>
            <a:fillRect/>
          </a:stretch>
        </p:blipFill>
        <p:spPr>
          <a:xfrm>
            <a:off x="0" y="0"/>
            <a:ext cx="1305958" cy="838200"/>
          </a:xfrm>
          <a:prstGeom prst="rect">
            <a:avLst/>
          </a:prstGeom>
        </p:spPr>
      </p:pic>
      <p:pic>
        <p:nvPicPr>
          <p:cNvPr id="59" name="Picture 6" descr="KurchatovLogo.gif"/>
          <p:cNvPicPr>
            <a:picLocks noChangeAspect="1"/>
          </p:cNvPicPr>
          <p:nvPr/>
        </p:nvPicPr>
        <p:blipFill>
          <a:blip r:embed="rId4" cstate="print"/>
          <a:srcRect/>
          <a:stretch>
            <a:fillRect/>
          </a:stretch>
        </p:blipFill>
        <p:spPr bwMode="auto">
          <a:xfrm>
            <a:off x="7315200" y="0"/>
            <a:ext cx="731838" cy="914400"/>
          </a:xfrm>
          <a:prstGeom prst="rect">
            <a:avLst/>
          </a:prstGeom>
          <a:noFill/>
          <a:ln w="9525">
            <a:noFill/>
            <a:miter lim="800000"/>
            <a:headEnd/>
            <a:tailEnd/>
          </a:ln>
        </p:spPr>
      </p:pic>
      <p:pic>
        <p:nvPicPr>
          <p:cNvPr id="60" name="Picture 7" descr="coat.jpg"/>
          <p:cNvPicPr>
            <a:picLocks noChangeAspect="1"/>
          </p:cNvPicPr>
          <p:nvPr/>
        </p:nvPicPr>
        <p:blipFill>
          <a:blip r:embed="rId5" cstate="print"/>
          <a:srcRect/>
          <a:stretch>
            <a:fillRect/>
          </a:stretch>
        </p:blipFill>
        <p:spPr bwMode="auto">
          <a:xfrm>
            <a:off x="8112125" y="25400"/>
            <a:ext cx="914400" cy="914400"/>
          </a:xfrm>
          <a:prstGeom prst="rect">
            <a:avLst/>
          </a:prstGeom>
          <a:noFill/>
          <a:ln w="9525">
            <a:noFill/>
            <a:miter lim="800000"/>
            <a:headEnd/>
            <a:tailEnd/>
          </a:ln>
        </p:spPr>
      </p:pic>
      <p:sp>
        <p:nvSpPr>
          <p:cNvPr id="61" name="Footer Placeholder 9"/>
          <p:cNvSpPr>
            <a:spLocks noGrp="1"/>
          </p:cNvSpPr>
          <p:nvPr>
            <p:ph type="ftr" sz="quarter" idx="11"/>
          </p:nvPr>
        </p:nvSpPr>
        <p:spPr>
          <a:xfrm>
            <a:off x="1752600" y="6356350"/>
            <a:ext cx="5638800" cy="501650"/>
          </a:xfrm>
        </p:spPr>
        <p:txBody>
          <a:bodyPr/>
          <a:lstStyle/>
          <a:p>
            <a:r>
              <a:rPr lang="en-US" smtClean="0"/>
              <a:t>"High Intensity RFQ meets Reality" , GSI, 15-16 April 2019, Heidelberg</a:t>
            </a:r>
            <a:endParaRPr lang="en-US" dirty="0"/>
          </a:p>
        </p:txBody>
      </p:sp>
      <p:pic>
        <p:nvPicPr>
          <p:cNvPr id="128001" name="Picture 1"/>
          <p:cNvPicPr>
            <a:picLocks noChangeAspect="1" noChangeArrowheads="1"/>
          </p:cNvPicPr>
          <p:nvPr/>
        </p:nvPicPr>
        <p:blipFill>
          <a:blip r:embed="rId6"/>
          <a:srcRect/>
          <a:stretch>
            <a:fillRect/>
          </a:stretch>
        </p:blipFill>
        <p:spPr bwMode="auto">
          <a:xfrm>
            <a:off x="480970" y="1199389"/>
            <a:ext cx="8182060" cy="4459223"/>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28001"/>
                                        </p:tgtEl>
                                        <p:attrNameLst>
                                          <p:attrName>style.visibility</p:attrName>
                                        </p:attrNameLst>
                                      </p:cBhvr>
                                      <p:to>
                                        <p:strVal val="visible"/>
                                      </p:to>
                                    </p:set>
                                    <p:animEffect transition="in" filter="wipe(up)">
                                      <p:cBhvr>
                                        <p:cTn id="7" dur="500"/>
                                        <p:tgtEl>
                                          <p:spTgt spid="1280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Slide Number Placeholder 3"/>
          <p:cNvSpPr>
            <a:spLocks noGrp="1"/>
          </p:cNvSpPr>
          <p:nvPr>
            <p:ph type="sldNum" sz="quarter" idx="12"/>
          </p:nvPr>
        </p:nvSpPr>
        <p:spPr>
          <a:noFill/>
        </p:spPr>
        <p:txBody>
          <a:bodyPr/>
          <a:lstStyle/>
          <a:p>
            <a:fld id="{97BC269C-27F1-41C8-AC02-53D24793369B}" type="slidenum">
              <a:rPr lang="ru-RU" sz="900" smtClean="0">
                <a:latin typeface="Arial" pitchFamily="34" charset="0"/>
              </a:rPr>
              <a:pPr/>
              <a:t>17</a:t>
            </a:fld>
            <a:endParaRPr lang="ru-RU" sz="900" dirty="0" smtClean="0">
              <a:latin typeface="Arial" pitchFamily="34" charset="0"/>
            </a:endParaRPr>
          </a:p>
        </p:txBody>
      </p:sp>
      <p:sp>
        <p:nvSpPr>
          <p:cNvPr id="22534" name="Title 6"/>
          <p:cNvSpPr>
            <a:spLocks noGrp="1"/>
          </p:cNvSpPr>
          <p:nvPr>
            <p:ph type="title"/>
          </p:nvPr>
        </p:nvSpPr>
        <p:spPr>
          <a:xfrm>
            <a:off x="1447800" y="0"/>
            <a:ext cx="6019800" cy="1143000"/>
          </a:xfrm>
        </p:spPr>
        <p:txBody>
          <a:bodyPr>
            <a:noAutofit/>
          </a:bodyPr>
          <a:lstStyle/>
          <a:p>
            <a:r>
              <a:rPr lang="en-US" sz="2800" b="1" dirty="0" smtClean="0">
                <a:solidFill>
                  <a:schemeClr val="tx1"/>
                </a:solidFill>
                <a:latin typeface="Arial" pitchFamily="34" charset="0"/>
                <a:cs typeface="Arial" pitchFamily="34" charset="0"/>
              </a:rPr>
              <a:t>Concept of </a:t>
            </a:r>
            <a:r>
              <a:rPr lang="en-US" sz="2800" b="1" dirty="0" smtClean="0">
                <a:latin typeface="Arial" pitchFamily="34" charset="0"/>
                <a:cs typeface="Arial" pitchFamily="34" charset="0"/>
              </a:rPr>
              <a:t>DERICA project </a:t>
            </a:r>
            <a:br>
              <a:rPr lang="en-US" sz="2800" b="1" dirty="0" smtClean="0">
                <a:latin typeface="Arial" pitchFamily="34" charset="0"/>
                <a:cs typeface="Arial" pitchFamily="34" charset="0"/>
              </a:rPr>
            </a:br>
            <a:r>
              <a:rPr lang="en-US" sz="1800" b="1" dirty="0" smtClean="0">
                <a:solidFill>
                  <a:schemeClr val="tx1"/>
                </a:solidFill>
                <a:latin typeface="Arial" pitchFamily="34" charset="0"/>
                <a:cs typeface="Arial" pitchFamily="34" charset="0"/>
              </a:rPr>
              <a:t>(</a:t>
            </a:r>
            <a:r>
              <a:rPr lang="en-US" sz="1800" b="1" dirty="0" err="1" smtClean="0">
                <a:solidFill>
                  <a:srgbClr val="FF0000"/>
                </a:solidFill>
                <a:latin typeface="Arial" pitchFamily="34" charset="0"/>
                <a:cs typeface="Arial" pitchFamily="34" charset="0"/>
              </a:rPr>
              <a:t>D</a:t>
            </a:r>
            <a:r>
              <a:rPr lang="en-US" sz="1800" b="1" dirty="0" err="1" smtClean="0">
                <a:solidFill>
                  <a:schemeClr val="tx1"/>
                </a:solidFill>
                <a:latin typeface="Arial" pitchFamily="34" charset="0"/>
                <a:cs typeface="Arial" pitchFamily="34" charset="0"/>
              </a:rPr>
              <a:t>ubna</a:t>
            </a:r>
            <a:r>
              <a:rPr lang="en-US" sz="1800" b="1" dirty="0" smtClean="0">
                <a:solidFill>
                  <a:schemeClr val="tx1"/>
                </a:solidFill>
                <a:latin typeface="Arial" pitchFamily="34" charset="0"/>
                <a:cs typeface="Arial" pitchFamily="34" charset="0"/>
              </a:rPr>
              <a:t> </a:t>
            </a:r>
            <a:r>
              <a:rPr lang="en-US" sz="1800" b="1" dirty="0" smtClean="0">
                <a:solidFill>
                  <a:srgbClr val="FF0000"/>
                </a:solidFill>
                <a:latin typeface="Arial" pitchFamily="34" charset="0"/>
                <a:cs typeface="Arial" pitchFamily="34" charset="0"/>
              </a:rPr>
              <a:t>E</a:t>
            </a:r>
            <a:r>
              <a:rPr lang="en-US" sz="1800" b="1" dirty="0" smtClean="0">
                <a:solidFill>
                  <a:schemeClr val="tx1"/>
                </a:solidFill>
                <a:latin typeface="Arial" pitchFamily="34" charset="0"/>
                <a:cs typeface="Arial" pitchFamily="34" charset="0"/>
              </a:rPr>
              <a:t>lectron – </a:t>
            </a:r>
            <a:r>
              <a:rPr lang="en-US" sz="1800" b="1" dirty="0" smtClean="0">
                <a:solidFill>
                  <a:srgbClr val="FF0000"/>
                </a:solidFill>
                <a:latin typeface="Arial" pitchFamily="34" charset="0"/>
                <a:cs typeface="Arial" pitchFamily="34" charset="0"/>
              </a:rPr>
              <a:t>R</a:t>
            </a:r>
            <a:r>
              <a:rPr lang="en-US" sz="1800" b="1" dirty="0" smtClean="0">
                <a:solidFill>
                  <a:schemeClr val="tx1"/>
                </a:solidFill>
                <a:latin typeface="Arial" pitchFamily="34" charset="0"/>
                <a:cs typeface="Arial" pitchFamily="34" charset="0"/>
              </a:rPr>
              <a:t>adioactive </a:t>
            </a:r>
            <a:r>
              <a:rPr lang="en-US" sz="1800" b="1" dirty="0" smtClean="0">
                <a:solidFill>
                  <a:srgbClr val="FF0000"/>
                </a:solidFill>
                <a:latin typeface="Arial" pitchFamily="34" charset="0"/>
                <a:cs typeface="Arial" pitchFamily="34" charset="0"/>
              </a:rPr>
              <a:t>I</a:t>
            </a:r>
            <a:r>
              <a:rPr lang="en-US" sz="1800" b="1" dirty="0" smtClean="0">
                <a:solidFill>
                  <a:schemeClr val="tx1"/>
                </a:solidFill>
                <a:latin typeface="Arial" pitchFamily="34" charset="0"/>
                <a:cs typeface="Arial" pitchFamily="34" charset="0"/>
              </a:rPr>
              <a:t>on </a:t>
            </a:r>
            <a:r>
              <a:rPr lang="en-US" sz="1800" b="1" dirty="0" smtClean="0">
                <a:solidFill>
                  <a:srgbClr val="FF0000"/>
                </a:solidFill>
                <a:latin typeface="Arial" pitchFamily="34" charset="0"/>
                <a:cs typeface="Arial" pitchFamily="34" charset="0"/>
              </a:rPr>
              <a:t>C</a:t>
            </a:r>
            <a:r>
              <a:rPr lang="en-US" sz="1800" b="1" dirty="0" smtClean="0">
                <a:solidFill>
                  <a:schemeClr val="tx1"/>
                </a:solidFill>
                <a:latin typeface="Arial" pitchFamily="34" charset="0"/>
                <a:cs typeface="Arial" pitchFamily="34" charset="0"/>
              </a:rPr>
              <a:t>ollider </a:t>
            </a:r>
            <a:r>
              <a:rPr lang="en-US" sz="1800" b="1" dirty="0" err="1" smtClean="0">
                <a:solidFill>
                  <a:schemeClr val="tx1"/>
                </a:solidFill>
                <a:latin typeface="Arial" pitchFamily="34" charset="0"/>
                <a:cs typeface="Arial" pitchFamily="34" charset="0"/>
              </a:rPr>
              <a:t>f</a:t>
            </a:r>
            <a:r>
              <a:rPr lang="en-US" sz="1800" b="1" dirty="0" err="1" smtClean="0">
                <a:solidFill>
                  <a:srgbClr val="FF0000"/>
                </a:solidFill>
                <a:latin typeface="Arial" pitchFamily="34" charset="0"/>
                <a:cs typeface="Arial" pitchFamily="34" charset="0"/>
              </a:rPr>
              <a:t>A</a:t>
            </a:r>
            <a:r>
              <a:rPr lang="en-US" sz="1800" b="1" dirty="0" err="1" smtClean="0">
                <a:solidFill>
                  <a:schemeClr val="tx1"/>
                </a:solidFill>
                <a:latin typeface="Arial" pitchFamily="34" charset="0"/>
                <a:cs typeface="Arial" pitchFamily="34" charset="0"/>
              </a:rPr>
              <a:t>cility</a:t>
            </a:r>
            <a:r>
              <a:rPr lang="en-US" sz="1800" b="1" dirty="0" smtClean="0">
                <a:solidFill>
                  <a:schemeClr val="tx1"/>
                </a:solidFill>
                <a:latin typeface="Arial" pitchFamily="34" charset="0"/>
                <a:cs typeface="Arial" pitchFamily="34" charset="0"/>
              </a:rPr>
              <a:t>)</a:t>
            </a:r>
            <a:endParaRPr lang="ru-RU" sz="1800" b="1" dirty="0" smtClean="0">
              <a:solidFill>
                <a:schemeClr val="tx1"/>
              </a:solidFill>
              <a:latin typeface="Arial" pitchFamily="34" charset="0"/>
              <a:cs typeface="Arial" pitchFamily="34" charset="0"/>
            </a:endParaRPr>
          </a:p>
        </p:txBody>
      </p:sp>
      <p:pic>
        <p:nvPicPr>
          <p:cNvPr id="58" name="Picture 57" descr="index_1.gif"/>
          <p:cNvPicPr>
            <a:picLocks noChangeAspect="1"/>
          </p:cNvPicPr>
          <p:nvPr/>
        </p:nvPicPr>
        <p:blipFill>
          <a:blip r:embed="rId2" cstate="print"/>
          <a:stretch>
            <a:fillRect/>
          </a:stretch>
        </p:blipFill>
        <p:spPr>
          <a:xfrm>
            <a:off x="0" y="0"/>
            <a:ext cx="1305958" cy="838200"/>
          </a:xfrm>
          <a:prstGeom prst="rect">
            <a:avLst/>
          </a:prstGeom>
        </p:spPr>
      </p:pic>
      <p:pic>
        <p:nvPicPr>
          <p:cNvPr id="59" name="Picture 6" descr="KurchatovLogo.gif"/>
          <p:cNvPicPr>
            <a:picLocks noChangeAspect="1"/>
          </p:cNvPicPr>
          <p:nvPr/>
        </p:nvPicPr>
        <p:blipFill>
          <a:blip r:embed="rId3" cstate="print"/>
          <a:srcRect/>
          <a:stretch>
            <a:fillRect/>
          </a:stretch>
        </p:blipFill>
        <p:spPr bwMode="auto">
          <a:xfrm>
            <a:off x="7315200" y="0"/>
            <a:ext cx="731838" cy="914400"/>
          </a:xfrm>
          <a:prstGeom prst="rect">
            <a:avLst/>
          </a:prstGeom>
          <a:noFill/>
          <a:ln w="9525">
            <a:noFill/>
            <a:miter lim="800000"/>
            <a:headEnd/>
            <a:tailEnd/>
          </a:ln>
        </p:spPr>
      </p:pic>
      <p:pic>
        <p:nvPicPr>
          <p:cNvPr id="60" name="Picture 7" descr="coat.jpg"/>
          <p:cNvPicPr>
            <a:picLocks noChangeAspect="1"/>
          </p:cNvPicPr>
          <p:nvPr/>
        </p:nvPicPr>
        <p:blipFill>
          <a:blip r:embed="rId4" cstate="print"/>
          <a:srcRect/>
          <a:stretch>
            <a:fillRect/>
          </a:stretch>
        </p:blipFill>
        <p:spPr bwMode="auto">
          <a:xfrm>
            <a:off x="8112125" y="25400"/>
            <a:ext cx="914400" cy="914400"/>
          </a:xfrm>
          <a:prstGeom prst="rect">
            <a:avLst/>
          </a:prstGeom>
          <a:noFill/>
          <a:ln w="9525">
            <a:noFill/>
            <a:miter lim="800000"/>
            <a:headEnd/>
            <a:tailEnd/>
          </a:ln>
        </p:spPr>
      </p:pic>
      <p:sp>
        <p:nvSpPr>
          <p:cNvPr id="61" name="Footer Placeholder 9"/>
          <p:cNvSpPr>
            <a:spLocks noGrp="1"/>
          </p:cNvSpPr>
          <p:nvPr>
            <p:ph type="ftr" sz="quarter" idx="11"/>
          </p:nvPr>
        </p:nvSpPr>
        <p:spPr>
          <a:xfrm>
            <a:off x="1752600" y="6356350"/>
            <a:ext cx="5638800" cy="501650"/>
          </a:xfrm>
        </p:spPr>
        <p:txBody>
          <a:bodyPr/>
          <a:lstStyle/>
          <a:p>
            <a:r>
              <a:rPr lang="en-US" smtClean="0"/>
              <a:t>"High Intensity RFQ meets Reality" , GSI, 15-16 April 2019, Heidelberg</a:t>
            </a:r>
            <a:endParaRPr lang="en-US" dirty="0"/>
          </a:p>
        </p:txBody>
      </p:sp>
      <p:grpSp>
        <p:nvGrpSpPr>
          <p:cNvPr id="64" name="Group 63"/>
          <p:cNvGrpSpPr/>
          <p:nvPr/>
        </p:nvGrpSpPr>
        <p:grpSpPr>
          <a:xfrm>
            <a:off x="0" y="1371600"/>
            <a:ext cx="9144000" cy="4000339"/>
            <a:chOff x="0" y="1524000"/>
            <a:chExt cx="9144000" cy="4000339"/>
          </a:xfrm>
        </p:grpSpPr>
        <p:pic>
          <p:nvPicPr>
            <p:cNvPr id="62" name="Picture 61" descr="DERICA photo.jpg"/>
            <p:cNvPicPr>
              <a:picLocks noChangeAspect="1"/>
            </p:cNvPicPr>
            <p:nvPr/>
          </p:nvPicPr>
          <p:blipFill>
            <a:blip r:embed="rId5" cstate="print"/>
            <a:stretch>
              <a:fillRect/>
            </a:stretch>
          </p:blipFill>
          <p:spPr>
            <a:xfrm>
              <a:off x="0" y="1524000"/>
              <a:ext cx="9144000" cy="4000339"/>
            </a:xfrm>
            <a:prstGeom prst="rect">
              <a:avLst/>
            </a:prstGeom>
          </p:spPr>
        </p:pic>
        <p:sp>
          <p:nvSpPr>
            <p:cNvPr id="63" name="Rectangle 62"/>
            <p:cNvSpPr/>
            <p:nvPr/>
          </p:nvSpPr>
          <p:spPr>
            <a:xfrm>
              <a:off x="304800" y="1676400"/>
              <a:ext cx="8610600" cy="1200329"/>
            </a:xfrm>
            <a:prstGeom prst="rect">
              <a:avLst/>
            </a:prstGeom>
          </p:spPr>
          <p:txBody>
            <a:bodyPr wrap="square">
              <a:spAutoFit/>
            </a:bodyPr>
            <a:lstStyle/>
            <a:p>
              <a:pPr algn="ctr"/>
              <a:r>
                <a:rPr lang="en-US" dirty="0" smtClean="0">
                  <a:solidFill>
                    <a:schemeClr val="bg1"/>
                  </a:solidFill>
                  <a:latin typeface="Arial Black" pitchFamily="34" charset="0"/>
                  <a:cs typeface="Arial" pitchFamily="34" charset="0"/>
                </a:rPr>
                <a:t>Technical meeting on conceptual design of prospective high-current heavy-ion </a:t>
              </a:r>
              <a:r>
                <a:rPr lang="en-US" dirty="0" err="1" smtClean="0">
                  <a:solidFill>
                    <a:schemeClr val="bg1"/>
                  </a:solidFill>
                  <a:latin typeface="Arial Black" pitchFamily="34" charset="0"/>
                  <a:cs typeface="Arial" pitchFamily="34" charset="0"/>
                </a:rPr>
                <a:t>cw</a:t>
              </a:r>
              <a:r>
                <a:rPr lang="en-US" dirty="0" smtClean="0">
                  <a:solidFill>
                    <a:schemeClr val="bg1"/>
                  </a:solidFill>
                  <a:latin typeface="Arial Black" pitchFamily="34" charset="0"/>
                  <a:cs typeface="Arial" pitchFamily="34" charset="0"/>
                </a:rPr>
                <a:t>-LINAC for RIB research at </a:t>
              </a:r>
            </a:p>
            <a:p>
              <a:pPr algn="ctr"/>
              <a:r>
                <a:rPr lang="en-US" dirty="0" smtClean="0">
                  <a:solidFill>
                    <a:schemeClr val="bg1"/>
                  </a:solidFill>
                  <a:latin typeface="Arial Black" pitchFamily="34" charset="0"/>
                  <a:cs typeface="Arial" pitchFamily="34" charset="0"/>
                </a:rPr>
                <a:t>JINR International Conference Hall, JINR, </a:t>
              </a:r>
              <a:r>
                <a:rPr lang="en-US" dirty="0" err="1" smtClean="0">
                  <a:solidFill>
                    <a:schemeClr val="bg1"/>
                  </a:solidFill>
                  <a:latin typeface="Arial Black" pitchFamily="34" charset="0"/>
                  <a:cs typeface="Arial" pitchFamily="34" charset="0"/>
                </a:rPr>
                <a:t>Dubna</a:t>
              </a:r>
              <a:r>
                <a:rPr lang="en-US" dirty="0" smtClean="0">
                  <a:solidFill>
                    <a:schemeClr val="bg1"/>
                  </a:solidFill>
                  <a:latin typeface="Arial Black" pitchFamily="34" charset="0"/>
                  <a:cs typeface="Arial" pitchFamily="34" charset="0"/>
                </a:rPr>
                <a:t>, </a:t>
              </a:r>
            </a:p>
            <a:p>
              <a:pPr algn="ctr"/>
              <a:r>
                <a:rPr lang="en-US" dirty="0" smtClean="0">
                  <a:solidFill>
                    <a:schemeClr val="bg1"/>
                  </a:solidFill>
                  <a:latin typeface="Arial Black" pitchFamily="34" charset="0"/>
                  <a:cs typeface="Arial" pitchFamily="34" charset="0"/>
                </a:rPr>
                <a:t>7-8 February 2019</a:t>
              </a:r>
              <a:endParaRPr lang="en-US" dirty="0">
                <a:solidFill>
                  <a:schemeClr val="bg1"/>
                </a:solidFill>
                <a:latin typeface="Arial Black" pitchFamily="34" charset="0"/>
                <a:cs typeface="Arial" pitchFamily="34" charset="0"/>
              </a:endParaRPr>
            </a:p>
          </p:txBody>
        </p:sp>
      </p:grpSp>
      <p:pic>
        <p:nvPicPr>
          <p:cNvPr id="89089" name="Picture 1"/>
          <p:cNvPicPr>
            <a:picLocks noChangeAspect="1" noChangeArrowheads="1"/>
          </p:cNvPicPr>
          <p:nvPr/>
        </p:nvPicPr>
        <p:blipFill>
          <a:blip r:embed="rId6" cstate="print"/>
          <a:srcRect/>
          <a:stretch>
            <a:fillRect/>
          </a:stretch>
        </p:blipFill>
        <p:spPr bwMode="auto">
          <a:xfrm>
            <a:off x="2139550" y="0"/>
            <a:ext cx="4864901" cy="6874813"/>
          </a:xfrm>
          <a:prstGeom prst="rect">
            <a:avLst/>
          </a:prstGeom>
          <a:noFill/>
          <a:ln w="9525">
            <a:noFill/>
            <a:miter lim="800000"/>
            <a:headEnd/>
            <a:tailEnd/>
          </a:ln>
        </p:spPr>
      </p:pic>
      <p:sp>
        <p:nvSpPr>
          <p:cNvPr id="89090" name="Rectangle 2"/>
          <p:cNvSpPr>
            <a:spLocks noChangeArrowheads="1"/>
          </p:cNvSpPr>
          <p:nvPr/>
        </p:nvSpPr>
        <p:spPr bwMode="auto">
          <a:xfrm>
            <a:off x="685800" y="1371600"/>
            <a:ext cx="7772400" cy="3893374"/>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algn="ctr" defTabSz="9144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Workshop on</a:t>
            </a:r>
            <a:endParaRPr kumimoji="0" lang="en-US" sz="800" b="0" i="0" u="none" strike="noStrike" cap="none" normalizeH="0" baseline="0" dirty="0" smtClean="0">
              <a:ln>
                <a:noFill/>
              </a:ln>
              <a:solidFill>
                <a:schemeClr val="tx1"/>
              </a:solidFill>
              <a:effectLst/>
              <a:latin typeface="Arial" pitchFamily="34" charset="0"/>
              <a:cs typeface="Arial" pitchFamily="34" charset="0"/>
            </a:endParaRPr>
          </a:p>
          <a:p>
            <a:pPr marL="0" marR="0" lvl="0" algn="ctr" defTabSz="914400" rtl="0" eaLnBrk="0" fontAlgn="base" latinLnBrk="0" hangingPunct="0">
              <a:lnSpc>
                <a:spcPct val="100000"/>
              </a:lnSpc>
              <a:spcBef>
                <a:spcPct val="0"/>
              </a:spcBef>
              <a:spcAft>
                <a:spcPct val="0"/>
              </a:spcAft>
              <a:buClrTx/>
              <a:buSzTx/>
              <a:buFontTx/>
              <a:buNone/>
              <a:tabLst/>
            </a:pPr>
            <a:r>
              <a:rPr kumimoji="0" lang="en-US" sz="15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Physics of Exotic Nuclei</a:t>
            </a:r>
            <a:endParaRPr kumimoji="0" lang="en-US" sz="800" b="0" i="0" u="none" strike="noStrike" cap="none" normalizeH="0" baseline="0" dirty="0" smtClean="0">
              <a:ln>
                <a:noFill/>
              </a:ln>
              <a:solidFill>
                <a:schemeClr val="tx1"/>
              </a:solidFill>
              <a:effectLst/>
              <a:latin typeface="Arial" pitchFamily="34" charset="0"/>
              <a:cs typeface="Arial" pitchFamily="34" charset="0"/>
            </a:endParaRPr>
          </a:p>
          <a:p>
            <a:pPr marL="0" marR="0" lvl="0" algn="ctr"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22-23 August 2019</a:t>
            </a:r>
          </a:p>
          <a:p>
            <a:pPr marL="0" marR="0" lvl="0" algn="l" defTabSz="914400" rtl="0" eaLnBrk="0" fontAlgn="base" latinLnBrk="0" hangingPunct="0">
              <a:lnSpc>
                <a:spcPct val="100000"/>
              </a:lnSpc>
              <a:spcBef>
                <a:spcPct val="0"/>
              </a:spcBef>
              <a:spcAft>
                <a:spcPct val="0"/>
              </a:spcAft>
              <a:buClrTx/>
              <a:buSzTx/>
              <a:buFontTx/>
              <a:buNone/>
              <a:tabLst/>
            </a:pPr>
            <a:endParaRPr kumimoji="0" lang="en-US" sz="800" b="0" i="0" u="none" strike="noStrike" cap="none" normalizeH="0" baseline="0" dirty="0" smtClean="0">
              <a:ln>
                <a:noFill/>
              </a:ln>
              <a:solidFill>
                <a:schemeClr val="tx1"/>
              </a:solidFill>
              <a:effectLst/>
              <a:latin typeface="Arial" pitchFamily="34" charset="0"/>
              <a:cs typeface="Arial" pitchFamily="34" charset="0"/>
            </a:endParaRPr>
          </a:p>
          <a:p>
            <a:pPr marL="0" marR="0" lvl="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The workshop is organized in the framework of the ICNFP 2019 – </a:t>
            </a:r>
            <a:endParaRPr kumimoji="0" lang="en-US" sz="800" b="0" i="0" u="none" strike="noStrike" cap="none" normalizeH="0" baseline="0" dirty="0" smtClean="0">
              <a:ln>
                <a:noFill/>
              </a:ln>
              <a:solidFill>
                <a:schemeClr val="tx1"/>
              </a:solidFill>
              <a:effectLst/>
              <a:latin typeface="Arial" pitchFamily="34" charset="0"/>
              <a:cs typeface="Arial" pitchFamily="34" charset="0"/>
            </a:endParaRPr>
          </a:p>
          <a:p>
            <a:pPr marL="0" marR="0" lvl="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8th International Conference on New Frontiers in Physics</a:t>
            </a:r>
            <a:r>
              <a:rPr kumimoji="0" lang="en-US"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a:t>
            </a:r>
          </a:p>
          <a:p>
            <a:pPr marL="0" marR="0" lvl="0" algn="l" defTabSz="914400" rtl="0" eaLnBrk="0" fontAlgn="base" latinLnBrk="0" hangingPunct="0">
              <a:lnSpc>
                <a:spcPct val="100000"/>
              </a:lnSpc>
              <a:spcBef>
                <a:spcPct val="0"/>
              </a:spcBef>
              <a:spcAft>
                <a:spcPct val="0"/>
              </a:spcAft>
              <a:buClrTx/>
              <a:buSzTx/>
              <a:buFontTx/>
              <a:buNone/>
              <a:tabLst/>
            </a:pPr>
            <a:endParaRPr kumimoji="0" lang="en-US" sz="800" b="0" i="0" u="none" strike="noStrike" cap="none" normalizeH="0" baseline="0" dirty="0" smtClean="0">
              <a:ln>
                <a:noFill/>
              </a:ln>
              <a:solidFill>
                <a:schemeClr val="tx1"/>
              </a:solidFill>
              <a:effectLst/>
              <a:latin typeface="Arial" pitchFamily="34" charset="0"/>
              <a:cs typeface="Arial" pitchFamily="34" charset="0"/>
            </a:endParaRPr>
          </a:p>
          <a:p>
            <a:pPr marL="0" marR="0" lvl="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The workshop should provide platform for discussions on physics of exotic nuclei in long-term prospect (years 2024-2030 and beyond) especially in relation with long-term strategic scientific planning at JINR, </a:t>
            </a:r>
            <a:r>
              <a:rPr kumimoji="0" lang="en-US" sz="14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Dubna</a:t>
            </a:r>
            <a:r>
              <a:rPr kumimoji="0" lang="en-US"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(Russia).</a:t>
            </a:r>
          </a:p>
          <a:p>
            <a:pPr marL="0" marR="0" lvl="0" algn="l" defTabSz="914400" rtl="0" eaLnBrk="0" fontAlgn="base" latinLnBrk="0" hangingPunct="0">
              <a:lnSpc>
                <a:spcPct val="100000"/>
              </a:lnSpc>
              <a:spcBef>
                <a:spcPct val="0"/>
              </a:spcBef>
              <a:spcAft>
                <a:spcPct val="0"/>
              </a:spcAft>
              <a:buClrTx/>
              <a:buSzTx/>
              <a:buFontTx/>
              <a:buNone/>
              <a:tabLst/>
            </a:pPr>
            <a:endParaRPr kumimoji="0" lang="en-US" sz="800" b="0" i="0" u="none" strike="noStrike" cap="none" normalizeH="0" baseline="0" dirty="0" smtClean="0">
              <a:ln>
                <a:noFill/>
              </a:ln>
              <a:solidFill>
                <a:schemeClr val="tx1"/>
              </a:solidFill>
              <a:effectLst/>
              <a:latin typeface="Arial" pitchFamily="34" charset="0"/>
              <a:cs typeface="Arial" pitchFamily="34" charset="0"/>
            </a:endParaRPr>
          </a:p>
          <a:p>
            <a:pPr marL="0" marR="0" lvl="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Scientific Topics of the meeting will be focused on:</a:t>
            </a:r>
            <a:endParaRPr kumimoji="0" lang="en-US" sz="800" b="0" i="0" u="none" strike="noStrike" cap="none" normalizeH="0" baseline="0" dirty="0" smtClean="0">
              <a:ln>
                <a:noFill/>
              </a:ln>
              <a:solidFill>
                <a:schemeClr val="tx1"/>
              </a:solidFill>
              <a:effectLst/>
              <a:latin typeface="Arial" pitchFamily="34" charset="0"/>
              <a:cs typeface="Arial" pitchFamily="34" charset="0"/>
            </a:endParaRPr>
          </a:p>
          <a:p>
            <a:pPr marL="0" marR="0" lvl="0" algn="l" defTabSz="914400" rtl="0" eaLnBrk="0" fontAlgn="base" latinLnBrk="0" hangingPunct="0">
              <a:lnSpc>
                <a:spcPct val="100000"/>
              </a:lnSpc>
              <a:spcBef>
                <a:spcPct val="0"/>
              </a:spcBef>
              <a:spcAft>
                <a:spcPct val="0"/>
              </a:spcAft>
              <a:buClrTx/>
              <a:buSzTx/>
              <a:buFontTx/>
              <a:buChar char="•"/>
              <a:tabLst/>
            </a:pPr>
            <a:r>
              <a:rPr kumimoji="0" lang="en-US"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Radioactive ion beam (RIB) physics</a:t>
            </a:r>
            <a:endPar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endParaRPr>
          </a:p>
          <a:p>
            <a:pPr marL="0" marR="0" lvl="0" algn="l" defTabSz="914400" rtl="0" eaLnBrk="0" fontAlgn="base" latinLnBrk="0" hangingPunct="0">
              <a:lnSpc>
                <a:spcPct val="100000"/>
              </a:lnSpc>
              <a:spcBef>
                <a:spcPct val="0"/>
              </a:spcBef>
              <a:spcAft>
                <a:spcPct val="0"/>
              </a:spcAft>
              <a:buClrTx/>
              <a:buSzTx/>
              <a:buFontTx/>
              <a:buChar char="•"/>
              <a:tabLst/>
            </a:pPr>
            <a:r>
              <a:rPr kumimoji="0" lang="en-US"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Generation of exotic nuclei by modern accelerator techniques</a:t>
            </a:r>
            <a:endPar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endParaRPr>
          </a:p>
          <a:p>
            <a:pPr marL="0" marR="0" lvl="0" algn="l" defTabSz="914400" rtl="0" eaLnBrk="0" fontAlgn="base" latinLnBrk="0" hangingPunct="0">
              <a:lnSpc>
                <a:spcPct val="100000"/>
              </a:lnSpc>
              <a:spcBef>
                <a:spcPct val="0"/>
              </a:spcBef>
              <a:spcAft>
                <a:spcPct val="0"/>
              </a:spcAft>
              <a:buClrTx/>
              <a:buSzTx/>
              <a:buFontTx/>
              <a:buChar char="•"/>
              <a:tabLst/>
            </a:pPr>
            <a:r>
              <a:rPr kumimoji="0" lang="en-US"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Specific of storage ring RIB physics</a:t>
            </a:r>
            <a:endPar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endParaRPr>
          </a:p>
          <a:p>
            <a:pPr marL="0" marR="0" lvl="0" algn="l" defTabSz="914400" rtl="0" eaLnBrk="0" fontAlgn="base" latinLnBrk="0" hangingPunct="0">
              <a:lnSpc>
                <a:spcPct val="100000"/>
              </a:lnSpc>
              <a:spcBef>
                <a:spcPct val="0"/>
              </a:spcBef>
              <a:spcAft>
                <a:spcPct val="0"/>
              </a:spcAft>
              <a:buClrTx/>
              <a:buSzTx/>
              <a:buFontTx/>
              <a:buChar char="•"/>
              <a:tabLst/>
            </a:pPr>
            <a:r>
              <a:rPr kumimoji="0" lang="en-US"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Electron-RIB scattering studies in collider experiments</a:t>
            </a:r>
            <a:endPar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endParaRPr>
          </a:p>
          <a:p>
            <a:pPr marL="0" marR="0" lvl="0" algn="l" defTabSz="914400" rtl="0" eaLnBrk="0" fontAlgn="base" latinLnBrk="0" hangingPunct="0">
              <a:lnSpc>
                <a:spcPct val="100000"/>
              </a:lnSpc>
              <a:spcBef>
                <a:spcPct val="0"/>
              </a:spcBef>
              <a:spcAft>
                <a:spcPct val="0"/>
              </a:spcAft>
              <a:buClrTx/>
              <a:buSzTx/>
              <a:buFontTx/>
              <a:buChar char="•"/>
              <a:tabLst/>
            </a:pPr>
            <a:r>
              <a:rPr kumimoji="0" lang="en-US"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Concept of </a:t>
            </a:r>
            <a:r>
              <a:rPr kumimoji="0" lang="en-US" sz="14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Dubna</a:t>
            </a:r>
            <a:r>
              <a:rPr kumimoji="0" lang="en-US"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Electron – Radioactive Ion Collider </a:t>
            </a:r>
            <a:r>
              <a:rPr kumimoji="0" lang="en-US" sz="14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fAcility</a:t>
            </a:r>
            <a:r>
              <a:rPr kumimoji="0" lang="en-US"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DERICA</a:t>
            </a:r>
          </a:p>
          <a:p>
            <a:pPr marL="0" marR="0" lvl="0" algn="l" defTabSz="914400" rtl="0" eaLnBrk="0" fontAlgn="base" latinLnBrk="0" hangingPunct="0">
              <a:lnSpc>
                <a:spcPct val="100000"/>
              </a:lnSpc>
              <a:spcBef>
                <a:spcPct val="0"/>
              </a:spcBef>
              <a:spcAft>
                <a:spcPct val="0"/>
              </a:spcAft>
              <a:buClrTx/>
              <a:buSzTx/>
              <a:buFontTx/>
              <a:buChar char="•"/>
              <a:tabLst/>
            </a:pPr>
            <a:endParaRPr lang="en-US" sz="1400" dirty="0" smtClean="0">
              <a:solidFill>
                <a:srgbClr val="000000"/>
              </a:solidFill>
              <a:latin typeface="Arial" pitchFamily="34" charset="0"/>
              <a:cs typeface="Arial" pitchFamily="34" charset="0"/>
            </a:endParaRPr>
          </a:p>
          <a:p>
            <a:pPr eaLnBrk="0" fontAlgn="base" hangingPunct="0">
              <a:spcBef>
                <a:spcPct val="0"/>
              </a:spcBef>
              <a:spcAft>
                <a:spcPct val="0"/>
              </a:spcAft>
            </a:pPr>
            <a:r>
              <a:rPr lang="en-US" sz="1400" u="sng" dirty="0" smtClean="0">
                <a:latin typeface="Arial" pitchFamily="34" charset="0"/>
                <a:cs typeface="Arial" pitchFamily="34" charset="0"/>
              </a:rPr>
              <a:t>https://indico.cern.ch/event/754973/page/14593-workshop-on-physics-of-exotic-nuclei</a:t>
            </a:r>
            <a:r>
              <a:rPr lang="en-US" sz="1400" dirty="0" smtClean="0">
                <a:latin typeface="Arial" pitchFamily="34" charset="0"/>
                <a:cs typeface="Arial" pitchFamily="34" charset="0"/>
              </a:rPr>
              <a:t>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9089"/>
                                        </p:tgtEl>
                                        <p:attrNameLst>
                                          <p:attrName>style.visibility</p:attrName>
                                        </p:attrNameLst>
                                      </p:cBhvr>
                                      <p:to>
                                        <p:strVal val="visible"/>
                                      </p:to>
                                    </p:set>
                                    <p:animEffect transition="in" filter="wipe(up)">
                                      <p:cBhvr>
                                        <p:cTn id="7" dur="500"/>
                                        <p:tgtEl>
                                          <p:spTgt spid="8908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89090">
                                            <p:bg/>
                                          </p:spTgt>
                                        </p:tgtEl>
                                        <p:attrNameLst>
                                          <p:attrName>style.visibility</p:attrName>
                                        </p:attrNameLst>
                                      </p:cBhvr>
                                      <p:to>
                                        <p:strVal val="visible"/>
                                      </p:to>
                                    </p:set>
                                    <p:anim calcmode="lin" valueType="num">
                                      <p:cBhvr additive="base">
                                        <p:cTn id="12" dur="500" fill="hold"/>
                                        <p:tgtEl>
                                          <p:spTgt spid="89090">
                                            <p:bg/>
                                          </p:spTgt>
                                        </p:tgtEl>
                                        <p:attrNameLst>
                                          <p:attrName>ppt_x</p:attrName>
                                        </p:attrNameLst>
                                      </p:cBhvr>
                                      <p:tavLst>
                                        <p:tav tm="0">
                                          <p:val>
                                            <p:strVal val="#ppt_x"/>
                                          </p:val>
                                        </p:tav>
                                        <p:tav tm="100000">
                                          <p:val>
                                            <p:strVal val="#ppt_x"/>
                                          </p:val>
                                        </p:tav>
                                      </p:tavLst>
                                    </p:anim>
                                    <p:anim calcmode="lin" valueType="num">
                                      <p:cBhvr additive="base">
                                        <p:cTn id="13" dur="500" fill="hold"/>
                                        <p:tgtEl>
                                          <p:spTgt spid="89090">
                                            <p:bg/>
                                          </p:spTgt>
                                        </p:tgtEl>
                                        <p:attrNameLst>
                                          <p:attrName>ppt_y</p:attrName>
                                        </p:attrNameLst>
                                      </p:cBhvr>
                                      <p:tavLst>
                                        <p:tav tm="0">
                                          <p:val>
                                            <p:strVal val="0-#ppt_h/2"/>
                                          </p:val>
                                        </p:tav>
                                        <p:tav tm="100000">
                                          <p:val>
                                            <p:strVal val="#ppt_y"/>
                                          </p:val>
                                        </p:tav>
                                      </p:tavLst>
                                    </p:anim>
                                  </p:childTnLst>
                                </p:cTn>
                              </p:par>
                              <p:par>
                                <p:cTn id="14" presetID="2" presetClass="entr" presetSubtype="1" fill="hold" grpId="0" nodeType="withEffect">
                                  <p:stCondLst>
                                    <p:cond delay="0"/>
                                  </p:stCondLst>
                                  <p:childTnLst>
                                    <p:set>
                                      <p:cBhvr>
                                        <p:cTn id="15" dur="1" fill="hold">
                                          <p:stCondLst>
                                            <p:cond delay="0"/>
                                          </p:stCondLst>
                                        </p:cTn>
                                        <p:tgtEl>
                                          <p:spTgt spid="89090">
                                            <p:txEl>
                                              <p:pRg st="0" end="0"/>
                                            </p:txEl>
                                          </p:spTgt>
                                        </p:tgtEl>
                                        <p:attrNameLst>
                                          <p:attrName>style.visibility</p:attrName>
                                        </p:attrNameLst>
                                      </p:cBhvr>
                                      <p:to>
                                        <p:strVal val="visible"/>
                                      </p:to>
                                    </p:set>
                                    <p:anim calcmode="lin" valueType="num">
                                      <p:cBhvr additive="base">
                                        <p:cTn id="16" dur="500" fill="hold"/>
                                        <p:tgtEl>
                                          <p:spTgt spid="89090">
                                            <p:txEl>
                                              <p:pRg st="0" end="0"/>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89090">
                                            <p:txEl>
                                              <p:pRg st="0" end="0"/>
                                            </p:txEl>
                                          </p:spTgt>
                                        </p:tgtEl>
                                        <p:attrNameLst>
                                          <p:attrName>ppt_y</p:attrName>
                                        </p:attrNameLst>
                                      </p:cBhvr>
                                      <p:tavLst>
                                        <p:tav tm="0">
                                          <p:val>
                                            <p:strVal val="0-#ppt_h/2"/>
                                          </p:val>
                                        </p:tav>
                                        <p:tav tm="100000">
                                          <p:val>
                                            <p:strVal val="#ppt_y"/>
                                          </p:val>
                                        </p:tav>
                                      </p:tavLst>
                                    </p:anim>
                                  </p:childTnLst>
                                </p:cTn>
                              </p:par>
                              <p:par>
                                <p:cTn id="18" presetID="2" presetClass="entr" presetSubtype="1" fill="hold" grpId="0" nodeType="withEffect">
                                  <p:stCondLst>
                                    <p:cond delay="0"/>
                                  </p:stCondLst>
                                  <p:childTnLst>
                                    <p:set>
                                      <p:cBhvr>
                                        <p:cTn id="19" dur="1" fill="hold">
                                          <p:stCondLst>
                                            <p:cond delay="0"/>
                                          </p:stCondLst>
                                        </p:cTn>
                                        <p:tgtEl>
                                          <p:spTgt spid="89090">
                                            <p:txEl>
                                              <p:pRg st="1" end="1"/>
                                            </p:txEl>
                                          </p:spTgt>
                                        </p:tgtEl>
                                        <p:attrNameLst>
                                          <p:attrName>style.visibility</p:attrName>
                                        </p:attrNameLst>
                                      </p:cBhvr>
                                      <p:to>
                                        <p:strVal val="visible"/>
                                      </p:to>
                                    </p:set>
                                    <p:anim calcmode="lin" valueType="num">
                                      <p:cBhvr additive="base">
                                        <p:cTn id="20" dur="500" fill="hold"/>
                                        <p:tgtEl>
                                          <p:spTgt spid="89090">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89090">
                                            <p:txEl>
                                              <p:pRg st="1" end="1"/>
                                            </p:txEl>
                                          </p:spTgt>
                                        </p:tgtEl>
                                        <p:attrNameLst>
                                          <p:attrName>ppt_y</p:attrName>
                                        </p:attrNameLst>
                                      </p:cBhvr>
                                      <p:tavLst>
                                        <p:tav tm="0">
                                          <p:val>
                                            <p:strVal val="0-#ppt_h/2"/>
                                          </p:val>
                                        </p:tav>
                                        <p:tav tm="100000">
                                          <p:val>
                                            <p:strVal val="#ppt_y"/>
                                          </p:val>
                                        </p:tav>
                                      </p:tavLst>
                                    </p:anim>
                                  </p:childTnLst>
                                </p:cTn>
                              </p:par>
                              <p:par>
                                <p:cTn id="22" presetID="2" presetClass="entr" presetSubtype="1" fill="hold" grpId="0" nodeType="withEffect">
                                  <p:stCondLst>
                                    <p:cond delay="0"/>
                                  </p:stCondLst>
                                  <p:childTnLst>
                                    <p:set>
                                      <p:cBhvr>
                                        <p:cTn id="23" dur="1" fill="hold">
                                          <p:stCondLst>
                                            <p:cond delay="0"/>
                                          </p:stCondLst>
                                        </p:cTn>
                                        <p:tgtEl>
                                          <p:spTgt spid="89090">
                                            <p:txEl>
                                              <p:pRg st="2" end="2"/>
                                            </p:txEl>
                                          </p:spTgt>
                                        </p:tgtEl>
                                        <p:attrNameLst>
                                          <p:attrName>style.visibility</p:attrName>
                                        </p:attrNameLst>
                                      </p:cBhvr>
                                      <p:to>
                                        <p:strVal val="visible"/>
                                      </p:to>
                                    </p:set>
                                    <p:anim calcmode="lin" valueType="num">
                                      <p:cBhvr additive="base">
                                        <p:cTn id="24" dur="500" fill="hold"/>
                                        <p:tgtEl>
                                          <p:spTgt spid="89090">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89090">
                                            <p:txEl>
                                              <p:pRg st="2" end="2"/>
                                            </p:txEl>
                                          </p:spTgt>
                                        </p:tgtEl>
                                        <p:attrNameLst>
                                          <p:attrName>ppt_y</p:attrName>
                                        </p:attrNameLst>
                                      </p:cBhvr>
                                      <p:tavLst>
                                        <p:tav tm="0">
                                          <p:val>
                                            <p:strVal val="0-#ppt_h/2"/>
                                          </p:val>
                                        </p:tav>
                                        <p:tav tm="100000">
                                          <p:val>
                                            <p:strVal val="#ppt_y"/>
                                          </p:val>
                                        </p:tav>
                                      </p:tavLst>
                                    </p:anim>
                                  </p:childTnLst>
                                </p:cTn>
                              </p:par>
                              <p:par>
                                <p:cTn id="26" presetID="2" presetClass="entr" presetSubtype="1" fill="hold" grpId="0" nodeType="withEffect">
                                  <p:stCondLst>
                                    <p:cond delay="0"/>
                                  </p:stCondLst>
                                  <p:childTnLst>
                                    <p:set>
                                      <p:cBhvr>
                                        <p:cTn id="27" dur="1" fill="hold">
                                          <p:stCondLst>
                                            <p:cond delay="0"/>
                                          </p:stCondLst>
                                        </p:cTn>
                                        <p:tgtEl>
                                          <p:spTgt spid="89090">
                                            <p:txEl>
                                              <p:pRg st="4" end="4"/>
                                            </p:txEl>
                                          </p:spTgt>
                                        </p:tgtEl>
                                        <p:attrNameLst>
                                          <p:attrName>style.visibility</p:attrName>
                                        </p:attrNameLst>
                                      </p:cBhvr>
                                      <p:to>
                                        <p:strVal val="visible"/>
                                      </p:to>
                                    </p:set>
                                    <p:anim calcmode="lin" valueType="num">
                                      <p:cBhvr additive="base">
                                        <p:cTn id="28" dur="500" fill="hold"/>
                                        <p:tgtEl>
                                          <p:spTgt spid="89090">
                                            <p:txEl>
                                              <p:pRg st="4" end="4"/>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89090">
                                            <p:txEl>
                                              <p:pRg st="4" end="4"/>
                                            </p:txEl>
                                          </p:spTgt>
                                        </p:tgtEl>
                                        <p:attrNameLst>
                                          <p:attrName>ppt_y</p:attrName>
                                        </p:attrNameLst>
                                      </p:cBhvr>
                                      <p:tavLst>
                                        <p:tav tm="0">
                                          <p:val>
                                            <p:strVal val="0-#ppt_h/2"/>
                                          </p:val>
                                        </p:tav>
                                        <p:tav tm="100000">
                                          <p:val>
                                            <p:strVal val="#ppt_y"/>
                                          </p:val>
                                        </p:tav>
                                      </p:tavLst>
                                    </p:anim>
                                  </p:childTnLst>
                                </p:cTn>
                              </p:par>
                              <p:par>
                                <p:cTn id="30" presetID="2" presetClass="entr" presetSubtype="1" fill="hold" grpId="0" nodeType="withEffect">
                                  <p:stCondLst>
                                    <p:cond delay="0"/>
                                  </p:stCondLst>
                                  <p:childTnLst>
                                    <p:set>
                                      <p:cBhvr>
                                        <p:cTn id="31" dur="1" fill="hold">
                                          <p:stCondLst>
                                            <p:cond delay="0"/>
                                          </p:stCondLst>
                                        </p:cTn>
                                        <p:tgtEl>
                                          <p:spTgt spid="89090">
                                            <p:txEl>
                                              <p:pRg st="5" end="5"/>
                                            </p:txEl>
                                          </p:spTgt>
                                        </p:tgtEl>
                                        <p:attrNameLst>
                                          <p:attrName>style.visibility</p:attrName>
                                        </p:attrNameLst>
                                      </p:cBhvr>
                                      <p:to>
                                        <p:strVal val="visible"/>
                                      </p:to>
                                    </p:set>
                                    <p:anim calcmode="lin" valueType="num">
                                      <p:cBhvr additive="base">
                                        <p:cTn id="32" dur="500" fill="hold"/>
                                        <p:tgtEl>
                                          <p:spTgt spid="89090">
                                            <p:txEl>
                                              <p:pRg st="5" end="5"/>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89090">
                                            <p:txEl>
                                              <p:pRg st="5" end="5"/>
                                            </p:txEl>
                                          </p:spTgt>
                                        </p:tgtEl>
                                        <p:attrNameLst>
                                          <p:attrName>ppt_y</p:attrName>
                                        </p:attrNameLst>
                                      </p:cBhvr>
                                      <p:tavLst>
                                        <p:tav tm="0">
                                          <p:val>
                                            <p:strVal val="0-#ppt_h/2"/>
                                          </p:val>
                                        </p:tav>
                                        <p:tav tm="100000">
                                          <p:val>
                                            <p:strVal val="#ppt_y"/>
                                          </p:val>
                                        </p:tav>
                                      </p:tavLst>
                                    </p:anim>
                                  </p:childTnLst>
                                </p:cTn>
                              </p:par>
                              <p:par>
                                <p:cTn id="34" presetID="2" presetClass="entr" presetSubtype="1" fill="hold" grpId="0" nodeType="withEffect">
                                  <p:stCondLst>
                                    <p:cond delay="0"/>
                                  </p:stCondLst>
                                  <p:childTnLst>
                                    <p:set>
                                      <p:cBhvr>
                                        <p:cTn id="35" dur="1" fill="hold">
                                          <p:stCondLst>
                                            <p:cond delay="0"/>
                                          </p:stCondLst>
                                        </p:cTn>
                                        <p:tgtEl>
                                          <p:spTgt spid="89090">
                                            <p:txEl>
                                              <p:pRg st="7" end="7"/>
                                            </p:txEl>
                                          </p:spTgt>
                                        </p:tgtEl>
                                        <p:attrNameLst>
                                          <p:attrName>style.visibility</p:attrName>
                                        </p:attrNameLst>
                                      </p:cBhvr>
                                      <p:to>
                                        <p:strVal val="visible"/>
                                      </p:to>
                                    </p:set>
                                    <p:anim calcmode="lin" valueType="num">
                                      <p:cBhvr additive="base">
                                        <p:cTn id="36" dur="500" fill="hold"/>
                                        <p:tgtEl>
                                          <p:spTgt spid="89090">
                                            <p:txEl>
                                              <p:pRg st="7" end="7"/>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89090">
                                            <p:txEl>
                                              <p:pRg st="7" end="7"/>
                                            </p:txEl>
                                          </p:spTgt>
                                        </p:tgtEl>
                                        <p:attrNameLst>
                                          <p:attrName>ppt_y</p:attrName>
                                        </p:attrNameLst>
                                      </p:cBhvr>
                                      <p:tavLst>
                                        <p:tav tm="0">
                                          <p:val>
                                            <p:strVal val="0-#ppt_h/2"/>
                                          </p:val>
                                        </p:tav>
                                        <p:tav tm="100000">
                                          <p:val>
                                            <p:strVal val="#ppt_y"/>
                                          </p:val>
                                        </p:tav>
                                      </p:tavLst>
                                    </p:anim>
                                  </p:childTnLst>
                                </p:cTn>
                              </p:par>
                              <p:par>
                                <p:cTn id="38" presetID="2" presetClass="entr" presetSubtype="1" fill="hold" grpId="0" nodeType="withEffect">
                                  <p:stCondLst>
                                    <p:cond delay="0"/>
                                  </p:stCondLst>
                                  <p:childTnLst>
                                    <p:set>
                                      <p:cBhvr>
                                        <p:cTn id="39" dur="1" fill="hold">
                                          <p:stCondLst>
                                            <p:cond delay="0"/>
                                          </p:stCondLst>
                                        </p:cTn>
                                        <p:tgtEl>
                                          <p:spTgt spid="89090">
                                            <p:txEl>
                                              <p:pRg st="9" end="9"/>
                                            </p:txEl>
                                          </p:spTgt>
                                        </p:tgtEl>
                                        <p:attrNameLst>
                                          <p:attrName>style.visibility</p:attrName>
                                        </p:attrNameLst>
                                      </p:cBhvr>
                                      <p:to>
                                        <p:strVal val="visible"/>
                                      </p:to>
                                    </p:set>
                                    <p:anim calcmode="lin" valueType="num">
                                      <p:cBhvr additive="base">
                                        <p:cTn id="40" dur="500" fill="hold"/>
                                        <p:tgtEl>
                                          <p:spTgt spid="89090">
                                            <p:txEl>
                                              <p:pRg st="9" end="9"/>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89090">
                                            <p:txEl>
                                              <p:pRg st="9" end="9"/>
                                            </p:txEl>
                                          </p:spTgt>
                                        </p:tgtEl>
                                        <p:attrNameLst>
                                          <p:attrName>ppt_y</p:attrName>
                                        </p:attrNameLst>
                                      </p:cBhvr>
                                      <p:tavLst>
                                        <p:tav tm="0">
                                          <p:val>
                                            <p:strVal val="0-#ppt_h/2"/>
                                          </p:val>
                                        </p:tav>
                                        <p:tav tm="100000">
                                          <p:val>
                                            <p:strVal val="#ppt_y"/>
                                          </p:val>
                                        </p:tav>
                                      </p:tavLst>
                                    </p:anim>
                                  </p:childTnLst>
                                </p:cTn>
                              </p:par>
                              <p:par>
                                <p:cTn id="42" presetID="2" presetClass="entr" presetSubtype="1" fill="hold" grpId="0" nodeType="withEffect">
                                  <p:stCondLst>
                                    <p:cond delay="0"/>
                                  </p:stCondLst>
                                  <p:childTnLst>
                                    <p:set>
                                      <p:cBhvr>
                                        <p:cTn id="43" dur="1" fill="hold">
                                          <p:stCondLst>
                                            <p:cond delay="0"/>
                                          </p:stCondLst>
                                        </p:cTn>
                                        <p:tgtEl>
                                          <p:spTgt spid="89090">
                                            <p:txEl>
                                              <p:pRg st="10" end="10"/>
                                            </p:txEl>
                                          </p:spTgt>
                                        </p:tgtEl>
                                        <p:attrNameLst>
                                          <p:attrName>style.visibility</p:attrName>
                                        </p:attrNameLst>
                                      </p:cBhvr>
                                      <p:to>
                                        <p:strVal val="visible"/>
                                      </p:to>
                                    </p:set>
                                    <p:anim calcmode="lin" valueType="num">
                                      <p:cBhvr additive="base">
                                        <p:cTn id="44" dur="500" fill="hold"/>
                                        <p:tgtEl>
                                          <p:spTgt spid="89090">
                                            <p:txEl>
                                              <p:pRg st="10" end="10"/>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89090">
                                            <p:txEl>
                                              <p:pRg st="10" end="10"/>
                                            </p:txEl>
                                          </p:spTgt>
                                        </p:tgtEl>
                                        <p:attrNameLst>
                                          <p:attrName>ppt_y</p:attrName>
                                        </p:attrNameLst>
                                      </p:cBhvr>
                                      <p:tavLst>
                                        <p:tav tm="0">
                                          <p:val>
                                            <p:strVal val="0-#ppt_h/2"/>
                                          </p:val>
                                        </p:tav>
                                        <p:tav tm="100000">
                                          <p:val>
                                            <p:strVal val="#ppt_y"/>
                                          </p:val>
                                        </p:tav>
                                      </p:tavLst>
                                    </p:anim>
                                  </p:childTnLst>
                                </p:cTn>
                              </p:par>
                              <p:par>
                                <p:cTn id="46" presetID="2" presetClass="entr" presetSubtype="1" fill="hold" grpId="0" nodeType="withEffect">
                                  <p:stCondLst>
                                    <p:cond delay="0"/>
                                  </p:stCondLst>
                                  <p:childTnLst>
                                    <p:set>
                                      <p:cBhvr>
                                        <p:cTn id="47" dur="1" fill="hold">
                                          <p:stCondLst>
                                            <p:cond delay="0"/>
                                          </p:stCondLst>
                                        </p:cTn>
                                        <p:tgtEl>
                                          <p:spTgt spid="89090">
                                            <p:txEl>
                                              <p:pRg st="11" end="11"/>
                                            </p:txEl>
                                          </p:spTgt>
                                        </p:tgtEl>
                                        <p:attrNameLst>
                                          <p:attrName>style.visibility</p:attrName>
                                        </p:attrNameLst>
                                      </p:cBhvr>
                                      <p:to>
                                        <p:strVal val="visible"/>
                                      </p:to>
                                    </p:set>
                                    <p:anim calcmode="lin" valueType="num">
                                      <p:cBhvr additive="base">
                                        <p:cTn id="48" dur="500" fill="hold"/>
                                        <p:tgtEl>
                                          <p:spTgt spid="89090">
                                            <p:txEl>
                                              <p:pRg st="11" end="11"/>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89090">
                                            <p:txEl>
                                              <p:pRg st="11" end="11"/>
                                            </p:txEl>
                                          </p:spTgt>
                                        </p:tgtEl>
                                        <p:attrNameLst>
                                          <p:attrName>ppt_y</p:attrName>
                                        </p:attrNameLst>
                                      </p:cBhvr>
                                      <p:tavLst>
                                        <p:tav tm="0">
                                          <p:val>
                                            <p:strVal val="0-#ppt_h/2"/>
                                          </p:val>
                                        </p:tav>
                                        <p:tav tm="100000">
                                          <p:val>
                                            <p:strVal val="#ppt_y"/>
                                          </p:val>
                                        </p:tav>
                                      </p:tavLst>
                                    </p:anim>
                                  </p:childTnLst>
                                </p:cTn>
                              </p:par>
                              <p:par>
                                <p:cTn id="50" presetID="2" presetClass="entr" presetSubtype="1" fill="hold" grpId="0" nodeType="withEffect">
                                  <p:stCondLst>
                                    <p:cond delay="0"/>
                                  </p:stCondLst>
                                  <p:childTnLst>
                                    <p:set>
                                      <p:cBhvr>
                                        <p:cTn id="51" dur="1" fill="hold">
                                          <p:stCondLst>
                                            <p:cond delay="0"/>
                                          </p:stCondLst>
                                        </p:cTn>
                                        <p:tgtEl>
                                          <p:spTgt spid="89090">
                                            <p:txEl>
                                              <p:pRg st="12" end="12"/>
                                            </p:txEl>
                                          </p:spTgt>
                                        </p:tgtEl>
                                        <p:attrNameLst>
                                          <p:attrName>style.visibility</p:attrName>
                                        </p:attrNameLst>
                                      </p:cBhvr>
                                      <p:to>
                                        <p:strVal val="visible"/>
                                      </p:to>
                                    </p:set>
                                    <p:anim calcmode="lin" valueType="num">
                                      <p:cBhvr additive="base">
                                        <p:cTn id="52" dur="500" fill="hold"/>
                                        <p:tgtEl>
                                          <p:spTgt spid="89090">
                                            <p:txEl>
                                              <p:pRg st="12" end="12"/>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89090">
                                            <p:txEl>
                                              <p:pRg st="12" end="12"/>
                                            </p:txEl>
                                          </p:spTgt>
                                        </p:tgtEl>
                                        <p:attrNameLst>
                                          <p:attrName>ppt_y</p:attrName>
                                        </p:attrNameLst>
                                      </p:cBhvr>
                                      <p:tavLst>
                                        <p:tav tm="0">
                                          <p:val>
                                            <p:strVal val="0-#ppt_h/2"/>
                                          </p:val>
                                        </p:tav>
                                        <p:tav tm="100000">
                                          <p:val>
                                            <p:strVal val="#ppt_y"/>
                                          </p:val>
                                        </p:tav>
                                      </p:tavLst>
                                    </p:anim>
                                  </p:childTnLst>
                                </p:cTn>
                              </p:par>
                              <p:par>
                                <p:cTn id="54" presetID="2" presetClass="entr" presetSubtype="1" fill="hold" grpId="0" nodeType="withEffect">
                                  <p:stCondLst>
                                    <p:cond delay="0"/>
                                  </p:stCondLst>
                                  <p:childTnLst>
                                    <p:set>
                                      <p:cBhvr>
                                        <p:cTn id="55" dur="1" fill="hold">
                                          <p:stCondLst>
                                            <p:cond delay="0"/>
                                          </p:stCondLst>
                                        </p:cTn>
                                        <p:tgtEl>
                                          <p:spTgt spid="89090">
                                            <p:txEl>
                                              <p:pRg st="13" end="13"/>
                                            </p:txEl>
                                          </p:spTgt>
                                        </p:tgtEl>
                                        <p:attrNameLst>
                                          <p:attrName>style.visibility</p:attrName>
                                        </p:attrNameLst>
                                      </p:cBhvr>
                                      <p:to>
                                        <p:strVal val="visible"/>
                                      </p:to>
                                    </p:set>
                                    <p:anim calcmode="lin" valueType="num">
                                      <p:cBhvr additive="base">
                                        <p:cTn id="56" dur="500" fill="hold"/>
                                        <p:tgtEl>
                                          <p:spTgt spid="89090">
                                            <p:txEl>
                                              <p:pRg st="13" end="13"/>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89090">
                                            <p:txEl>
                                              <p:pRg st="13" end="13"/>
                                            </p:txEl>
                                          </p:spTgt>
                                        </p:tgtEl>
                                        <p:attrNameLst>
                                          <p:attrName>ppt_y</p:attrName>
                                        </p:attrNameLst>
                                      </p:cBhvr>
                                      <p:tavLst>
                                        <p:tav tm="0">
                                          <p:val>
                                            <p:strVal val="0-#ppt_h/2"/>
                                          </p:val>
                                        </p:tav>
                                        <p:tav tm="100000">
                                          <p:val>
                                            <p:strVal val="#ppt_y"/>
                                          </p:val>
                                        </p:tav>
                                      </p:tavLst>
                                    </p:anim>
                                  </p:childTnLst>
                                </p:cTn>
                              </p:par>
                              <p:par>
                                <p:cTn id="58" presetID="2" presetClass="entr" presetSubtype="1" fill="hold" grpId="0" nodeType="withEffect">
                                  <p:stCondLst>
                                    <p:cond delay="0"/>
                                  </p:stCondLst>
                                  <p:childTnLst>
                                    <p:set>
                                      <p:cBhvr>
                                        <p:cTn id="59" dur="1" fill="hold">
                                          <p:stCondLst>
                                            <p:cond delay="0"/>
                                          </p:stCondLst>
                                        </p:cTn>
                                        <p:tgtEl>
                                          <p:spTgt spid="89090">
                                            <p:txEl>
                                              <p:pRg st="14" end="14"/>
                                            </p:txEl>
                                          </p:spTgt>
                                        </p:tgtEl>
                                        <p:attrNameLst>
                                          <p:attrName>style.visibility</p:attrName>
                                        </p:attrNameLst>
                                      </p:cBhvr>
                                      <p:to>
                                        <p:strVal val="visible"/>
                                      </p:to>
                                    </p:set>
                                    <p:anim calcmode="lin" valueType="num">
                                      <p:cBhvr additive="base">
                                        <p:cTn id="60" dur="500" fill="hold"/>
                                        <p:tgtEl>
                                          <p:spTgt spid="89090">
                                            <p:txEl>
                                              <p:pRg st="14" end="14"/>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89090">
                                            <p:txEl>
                                              <p:pRg st="14" end="14"/>
                                            </p:txEl>
                                          </p:spTgt>
                                        </p:tgtEl>
                                        <p:attrNameLst>
                                          <p:attrName>ppt_y</p:attrName>
                                        </p:attrNameLst>
                                      </p:cBhvr>
                                      <p:tavLst>
                                        <p:tav tm="0">
                                          <p:val>
                                            <p:strVal val="0-#ppt_h/2"/>
                                          </p:val>
                                        </p:tav>
                                        <p:tav tm="100000">
                                          <p:val>
                                            <p:strVal val="#ppt_y"/>
                                          </p:val>
                                        </p:tav>
                                      </p:tavLst>
                                    </p:anim>
                                  </p:childTnLst>
                                </p:cTn>
                              </p:par>
                              <p:par>
                                <p:cTn id="62" presetID="2" presetClass="entr" presetSubtype="1" fill="hold" grpId="0" nodeType="withEffect">
                                  <p:stCondLst>
                                    <p:cond delay="0"/>
                                  </p:stCondLst>
                                  <p:childTnLst>
                                    <p:set>
                                      <p:cBhvr>
                                        <p:cTn id="63" dur="1" fill="hold">
                                          <p:stCondLst>
                                            <p:cond delay="0"/>
                                          </p:stCondLst>
                                        </p:cTn>
                                        <p:tgtEl>
                                          <p:spTgt spid="89090">
                                            <p:txEl>
                                              <p:pRg st="16" end="16"/>
                                            </p:txEl>
                                          </p:spTgt>
                                        </p:tgtEl>
                                        <p:attrNameLst>
                                          <p:attrName>style.visibility</p:attrName>
                                        </p:attrNameLst>
                                      </p:cBhvr>
                                      <p:to>
                                        <p:strVal val="visible"/>
                                      </p:to>
                                    </p:set>
                                    <p:anim calcmode="lin" valueType="num">
                                      <p:cBhvr additive="base">
                                        <p:cTn id="64" dur="500" fill="hold"/>
                                        <p:tgtEl>
                                          <p:spTgt spid="89090">
                                            <p:txEl>
                                              <p:pRg st="16" end="16"/>
                                            </p:txEl>
                                          </p:spTgt>
                                        </p:tgtEl>
                                        <p:attrNameLst>
                                          <p:attrName>ppt_x</p:attrName>
                                        </p:attrNameLst>
                                      </p:cBhvr>
                                      <p:tavLst>
                                        <p:tav tm="0">
                                          <p:val>
                                            <p:strVal val="#ppt_x"/>
                                          </p:val>
                                        </p:tav>
                                        <p:tav tm="100000">
                                          <p:val>
                                            <p:strVal val="#ppt_x"/>
                                          </p:val>
                                        </p:tav>
                                      </p:tavLst>
                                    </p:anim>
                                    <p:anim calcmode="lin" valueType="num">
                                      <p:cBhvr additive="base">
                                        <p:cTn id="65" dur="500" fill="hold"/>
                                        <p:tgtEl>
                                          <p:spTgt spid="89090">
                                            <p:txEl>
                                              <p:pRg st="16" end="16"/>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0" grpId="0" build="allAtOnce"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0" descr="itep_summer01"/>
          <p:cNvPicPr>
            <a:picLocks noChangeAspect="1" noChangeArrowheads="1"/>
          </p:cNvPicPr>
          <p:nvPr/>
        </p:nvPicPr>
        <p:blipFill>
          <a:blip r:embed="rId3" cstate="print">
            <a:lum bright="70000" contrast="-70000"/>
          </a:blip>
          <a:srcRect/>
          <a:stretch>
            <a:fillRect/>
          </a:stretch>
        </p:blipFill>
        <p:spPr bwMode="auto">
          <a:xfrm>
            <a:off x="0" y="0"/>
            <a:ext cx="9144000" cy="6858000"/>
          </a:xfrm>
          <a:prstGeom prst="rect">
            <a:avLst/>
          </a:prstGeom>
          <a:noFill/>
          <a:ln w="9525">
            <a:noFill/>
            <a:miter lim="800000"/>
            <a:headEnd/>
            <a:tailEnd/>
          </a:ln>
        </p:spPr>
      </p:pic>
      <p:sp>
        <p:nvSpPr>
          <p:cNvPr id="40963" name="Rectangle 5"/>
          <p:cNvSpPr>
            <a:spLocks noGrp="1" noChangeArrowheads="1"/>
          </p:cNvSpPr>
          <p:nvPr>
            <p:ph type="ctrTitle"/>
          </p:nvPr>
        </p:nvSpPr>
        <p:spPr>
          <a:xfrm>
            <a:off x="611188" y="-76200"/>
            <a:ext cx="7772400" cy="762000"/>
          </a:xfrm>
        </p:spPr>
        <p:txBody>
          <a:bodyPr>
            <a:normAutofit fontScale="90000"/>
          </a:bodyPr>
          <a:lstStyle/>
          <a:p>
            <a:r>
              <a:rPr lang="ru-RU" sz="6000" b="1" dirty="0" err="1" smtClean="0">
                <a:latin typeface="Gabriola" pitchFamily="82" charset="0"/>
                <a:cs typeface="Arial" pitchFamily="34" charset="0"/>
              </a:rPr>
              <a:t>Per</a:t>
            </a:r>
            <a:r>
              <a:rPr lang="ru-RU" sz="6000" b="1" dirty="0" smtClean="0">
                <a:latin typeface="Gabriola" pitchFamily="82" charset="0"/>
                <a:cs typeface="Arial" pitchFamily="34" charset="0"/>
              </a:rPr>
              <a:t> </a:t>
            </a:r>
            <a:r>
              <a:rPr lang="ru-RU" sz="6000" b="1" dirty="0" err="1" smtClean="0">
                <a:latin typeface="Gabriola" pitchFamily="82" charset="0"/>
                <a:cs typeface="Arial" pitchFamily="34" charset="0"/>
              </a:rPr>
              <a:t>aspera</a:t>
            </a:r>
            <a:r>
              <a:rPr lang="ru-RU" sz="6000" b="1" dirty="0" smtClean="0">
                <a:latin typeface="Gabriola" pitchFamily="82" charset="0"/>
                <a:cs typeface="Arial" pitchFamily="34" charset="0"/>
              </a:rPr>
              <a:t> </a:t>
            </a:r>
            <a:r>
              <a:rPr lang="ru-RU" sz="6000" b="1" dirty="0" err="1" smtClean="0">
                <a:latin typeface="Gabriola" pitchFamily="82" charset="0"/>
                <a:cs typeface="Arial" pitchFamily="34" charset="0"/>
              </a:rPr>
              <a:t>ad</a:t>
            </a:r>
            <a:r>
              <a:rPr lang="ru-RU" sz="6000" b="1" dirty="0" smtClean="0">
                <a:latin typeface="Gabriola" pitchFamily="82" charset="0"/>
                <a:cs typeface="Arial" pitchFamily="34" charset="0"/>
              </a:rPr>
              <a:t> </a:t>
            </a:r>
            <a:r>
              <a:rPr lang="ru-RU" sz="6000" b="1" dirty="0" err="1" smtClean="0">
                <a:latin typeface="Gabriola" pitchFamily="82" charset="0"/>
                <a:cs typeface="Arial" pitchFamily="34" charset="0"/>
              </a:rPr>
              <a:t>astra</a:t>
            </a:r>
            <a:endParaRPr lang="ru-RU" sz="6000" dirty="0" smtClean="0">
              <a:latin typeface="Gabriola" pitchFamily="82" charset="0"/>
              <a:cs typeface="Arial" pitchFamily="34" charset="0"/>
            </a:endParaRPr>
          </a:p>
        </p:txBody>
      </p:sp>
      <p:pic>
        <p:nvPicPr>
          <p:cNvPr id="40964" name="Picture 1" descr="E:\Project\Dubna\inner.jpg"/>
          <p:cNvPicPr>
            <a:picLocks noChangeAspect="1" noChangeArrowheads="1"/>
          </p:cNvPicPr>
          <p:nvPr/>
        </p:nvPicPr>
        <p:blipFill>
          <a:blip r:embed="rId4" cstate="print"/>
          <a:srcRect/>
          <a:stretch>
            <a:fillRect/>
          </a:stretch>
        </p:blipFill>
        <p:spPr bwMode="auto">
          <a:xfrm>
            <a:off x="1322388" y="762000"/>
            <a:ext cx="6350000" cy="6065838"/>
          </a:xfrm>
          <a:prstGeom prst="rect">
            <a:avLst/>
          </a:prstGeom>
          <a:noFill/>
          <a:ln w="9525">
            <a:noFill/>
            <a:miter lim="800000"/>
            <a:headEnd/>
            <a:tailEnd/>
          </a:ln>
        </p:spPr>
      </p:pic>
      <p:sp>
        <p:nvSpPr>
          <p:cNvPr id="5" name="TextBox 4"/>
          <p:cNvSpPr txBox="1"/>
          <p:nvPr/>
        </p:nvSpPr>
        <p:spPr>
          <a:xfrm>
            <a:off x="1219200" y="1752600"/>
            <a:ext cx="6705600" cy="769441"/>
          </a:xfrm>
          <a:prstGeom prst="rect">
            <a:avLst/>
          </a:prstGeom>
          <a:noFill/>
        </p:spPr>
        <p:txBody>
          <a:bodyPr wrap="square" rtlCol="0">
            <a:spAutoFit/>
          </a:bodyPr>
          <a:lstStyle/>
          <a:p>
            <a:pPr algn="ctr"/>
            <a:r>
              <a:rPr lang="en-US" sz="4400" b="1" i="1" dirty="0" smtClean="0">
                <a:solidFill>
                  <a:srgbClr val="FFC000"/>
                </a:solidFill>
                <a:effectLst>
                  <a:outerShdw blurRad="38100" dist="38100" dir="2700000" algn="tl">
                    <a:srgbClr val="000000">
                      <a:alpha val="43137"/>
                    </a:srgbClr>
                  </a:outerShdw>
                </a:effectLst>
                <a:latin typeface="Arial" pitchFamily="34" charset="0"/>
                <a:cs typeface="Arial" pitchFamily="34" charset="0"/>
              </a:rPr>
              <a:t>Thank You for attention!</a:t>
            </a:r>
          </a:p>
        </p:txBody>
      </p:sp>
      <p:sp>
        <p:nvSpPr>
          <p:cNvPr id="6" name="Slide Number Placeholder 5"/>
          <p:cNvSpPr>
            <a:spLocks noGrp="1"/>
          </p:cNvSpPr>
          <p:nvPr>
            <p:ph type="sldNum" sz="quarter" idx="12"/>
          </p:nvPr>
        </p:nvSpPr>
        <p:spPr/>
        <p:txBody>
          <a:bodyPr/>
          <a:lstStyle/>
          <a:p>
            <a:fld id="{87CC6213-3706-4980-B13F-AECBB60EDF25}" type="slidenum">
              <a:rPr lang="en-US" smtClean="0"/>
              <a:pPr/>
              <a:t>18</a:t>
            </a:fld>
            <a:endParaRPr lang="en-US" dirty="0"/>
          </a:p>
        </p:txBody>
      </p:sp>
      <p:sp>
        <p:nvSpPr>
          <p:cNvPr id="7" name="Footer Placeholder 6"/>
          <p:cNvSpPr>
            <a:spLocks noGrp="1"/>
          </p:cNvSpPr>
          <p:nvPr>
            <p:ph type="ftr" sz="quarter" idx="11"/>
          </p:nvPr>
        </p:nvSpPr>
        <p:spPr/>
        <p:txBody>
          <a:bodyPr/>
          <a:lstStyle/>
          <a:p>
            <a:r>
              <a:rPr lang="en-US" smtClean="0"/>
              <a:t>"High Intensity RFQ meets Reality" , GSI, 15-16 April 2019, Heidelberg</a:t>
            </a:r>
            <a:endParaRPr lang="en-US"/>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0" descr="itep_summer01"/>
          <p:cNvPicPr>
            <a:picLocks noChangeAspect="1" noChangeArrowheads="1"/>
          </p:cNvPicPr>
          <p:nvPr/>
        </p:nvPicPr>
        <p:blipFill>
          <a:blip r:embed="rId2" cstate="print">
            <a:lum bright="70000" contrast="-70000"/>
          </a:blip>
          <a:srcRect/>
          <a:stretch>
            <a:fillRect/>
          </a:stretch>
        </p:blipFill>
        <p:spPr bwMode="auto">
          <a:xfrm>
            <a:off x="0" y="0"/>
            <a:ext cx="9144000" cy="6858000"/>
          </a:xfrm>
          <a:prstGeom prst="rect">
            <a:avLst/>
          </a:prstGeom>
          <a:noFill/>
          <a:ln w="9525">
            <a:noFill/>
            <a:miter lim="800000"/>
            <a:headEnd/>
            <a:tailEnd/>
          </a:ln>
        </p:spPr>
      </p:pic>
      <p:sp>
        <p:nvSpPr>
          <p:cNvPr id="16388" name="Slide Number Placeholder 3"/>
          <p:cNvSpPr>
            <a:spLocks noGrp="1"/>
          </p:cNvSpPr>
          <p:nvPr>
            <p:ph type="sldNum" sz="quarter" idx="12"/>
          </p:nvPr>
        </p:nvSpPr>
        <p:spPr>
          <a:noFill/>
        </p:spPr>
        <p:txBody>
          <a:bodyPr/>
          <a:lstStyle/>
          <a:p>
            <a:fld id="{52446B4A-5504-4A71-B7C8-D4597A42FF7C}" type="slidenum">
              <a:rPr lang="ru-RU" smtClean="0">
                <a:latin typeface="Arial" pitchFamily="34" charset="0"/>
              </a:rPr>
              <a:pPr/>
              <a:t>2</a:t>
            </a:fld>
            <a:endParaRPr lang="ru-RU" smtClean="0">
              <a:latin typeface="Arial" pitchFamily="34" charset="0"/>
            </a:endParaRPr>
          </a:p>
        </p:txBody>
      </p:sp>
      <p:sp>
        <p:nvSpPr>
          <p:cNvPr id="8" name="Footer Placeholder 7"/>
          <p:cNvSpPr>
            <a:spLocks noGrp="1"/>
          </p:cNvSpPr>
          <p:nvPr>
            <p:ph type="ftr" sz="quarter" idx="11"/>
          </p:nvPr>
        </p:nvSpPr>
        <p:spPr>
          <a:xfrm>
            <a:off x="1828800" y="6584950"/>
            <a:ext cx="5486400" cy="273050"/>
          </a:xfrm>
        </p:spPr>
        <p:txBody>
          <a:bodyPr/>
          <a:lstStyle/>
          <a:p>
            <a:r>
              <a:rPr lang="en-US" dirty="0" smtClean="0"/>
              <a:t>"High Intensity RFQ meets Reality" , GSI, 15-16 April 2019, Heidelberg</a:t>
            </a:r>
            <a:endParaRPr lang="en-US" dirty="0"/>
          </a:p>
        </p:txBody>
      </p:sp>
      <p:grpSp>
        <p:nvGrpSpPr>
          <p:cNvPr id="11" name="Group 10"/>
          <p:cNvGrpSpPr/>
          <p:nvPr/>
        </p:nvGrpSpPr>
        <p:grpSpPr>
          <a:xfrm>
            <a:off x="1142997" y="1274059"/>
            <a:ext cx="7366718" cy="5029200"/>
            <a:chOff x="990600" y="1676399"/>
            <a:chExt cx="7366718" cy="5029200"/>
          </a:xfrm>
        </p:grpSpPr>
        <p:pic>
          <p:nvPicPr>
            <p:cNvPr id="9" name="Picture 8" descr="265312-jj-uskoritel-ionov-1.png"/>
            <p:cNvPicPr>
              <a:picLocks noChangeAspect="1"/>
            </p:cNvPicPr>
            <p:nvPr/>
          </p:nvPicPr>
          <p:blipFill>
            <a:blip r:embed="rId3" cstate="print"/>
            <a:stretch>
              <a:fillRect/>
            </a:stretch>
          </p:blipFill>
          <p:spPr>
            <a:xfrm>
              <a:off x="990600" y="1676399"/>
              <a:ext cx="3556718" cy="5029200"/>
            </a:xfrm>
            <a:prstGeom prst="rect">
              <a:avLst/>
            </a:prstGeom>
          </p:spPr>
        </p:pic>
        <p:pic>
          <p:nvPicPr>
            <p:cNvPr id="10" name="Picture 9" descr="265312-jj-uskoritel-ionov-2.png"/>
            <p:cNvPicPr>
              <a:picLocks noChangeAspect="1"/>
            </p:cNvPicPr>
            <p:nvPr/>
          </p:nvPicPr>
          <p:blipFill>
            <a:blip r:embed="rId4" cstate="print"/>
            <a:stretch>
              <a:fillRect/>
            </a:stretch>
          </p:blipFill>
          <p:spPr>
            <a:xfrm>
              <a:off x="4800600" y="1676399"/>
              <a:ext cx="3556718" cy="5029200"/>
            </a:xfrm>
            <a:prstGeom prst="rect">
              <a:avLst/>
            </a:prstGeom>
          </p:spPr>
        </p:pic>
      </p:grpSp>
      <p:grpSp>
        <p:nvGrpSpPr>
          <p:cNvPr id="28" name="Group 27"/>
          <p:cNvGrpSpPr/>
          <p:nvPr/>
        </p:nvGrpSpPr>
        <p:grpSpPr>
          <a:xfrm>
            <a:off x="685800" y="381000"/>
            <a:ext cx="3124200" cy="2133600"/>
            <a:chOff x="685800" y="381000"/>
            <a:chExt cx="3124200" cy="2133600"/>
          </a:xfrm>
        </p:grpSpPr>
        <p:sp>
          <p:nvSpPr>
            <p:cNvPr id="37" name="Oval 36"/>
            <p:cNvSpPr/>
            <p:nvPr/>
          </p:nvSpPr>
          <p:spPr>
            <a:xfrm>
              <a:off x="1905000" y="2057400"/>
              <a:ext cx="19050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 name="Group 48"/>
            <p:cNvGrpSpPr/>
            <p:nvPr/>
          </p:nvGrpSpPr>
          <p:grpSpPr>
            <a:xfrm>
              <a:off x="685800" y="381000"/>
              <a:ext cx="2514600" cy="1676400"/>
              <a:chOff x="685800" y="381000"/>
              <a:chExt cx="2514600" cy="1676400"/>
            </a:xfrm>
          </p:grpSpPr>
          <p:sp>
            <p:nvSpPr>
              <p:cNvPr id="38" name="TextBox 37"/>
              <p:cNvSpPr txBox="1"/>
              <p:nvPr/>
            </p:nvSpPr>
            <p:spPr>
              <a:xfrm>
                <a:off x="1066800" y="609600"/>
                <a:ext cx="1752600" cy="381000"/>
              </a:xfrm>
              <a:prstGeom prst="rect">
                <a:avLst/>
              </a:prstGeom>
              <a:noFill/>
            </p:spPr>
            <p:txBody>
              <a:bodyPr wrap="square" rtlCol="0">
                <a:spAutoFit/>
              </a:bodyPr>
              <a:lstStyle/>
              <a:p>
                <a:pPr algn="ctr"/>
                <a:r>
                  <a:rPr lang="en-US" dirty="0" smtClean="0">
                    <a:latin typeface="Arial Black" pitchFamily="34" charset="0"/>
                  </a:rPr>
                  <a:t>25.X.1968</a:t>
                </a:r>
                <a:endParaRPr lang="en-US" dirty="0">
                  <a:latin typeface="Arial Black" pitchFamily="34" charset="0"/>
                </a:endParaRPr>
              </a:p>
            </p:txBody>
          </p:sp>
          <p:grpSp>
            <p:nvGrpSpPr>
              <p:cNvPr id="48" name="Group 47"/>
              <p:cNvGrpSpPr/>
              <p:nvPr/>
            </p:nvGrpSpPr>
            <p:grpSpPr>
              <a:xfrm>
                <a:off x="685800" y="381000"/>
                <a:ext cx="2514600" cy="1676400"/>
                <a:chOff x="685800" y="381000"/>
                <a:chExt cx="2514600" cy="1676400"/>
              </a:xfrm>
            </p:grpSpPr>
            <p:sp>
              <p:nvSpPr>
                <p:cNvPr id="36" name="Oval 35"/>
                <p:cNvSpPr/>
                <p:nvPr/>
              </p:nvSpPr>
              <p:spPr>
                <a:xfrm>
                  <a:off x="685800" y="381000"/>
                  <a:ext cx="2514600"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Arrow Connector 39"/>
                <p:cNvCxnSpPr>
                  <a:stCxn id="37" idx="0"/>
                </p:cNvCxnSpPr>
                <p:nvPr/>
              </p:nvCxnSpPr>
              <p:spPr>
                <a:xfrm flipH="1" flipV="1">
                  <a:off x="2057400" y="1295400"/>
                  <a:ext cx="800100" cy="762000"/>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grpSp>
      <p:sp>
        <p:nvSpPr>
          <p:cNvPr id="41" name="Oval 40"/>
          <p:cNvSpPr/>
          <p:nvPr/>
        </p:nvSpPr>
        <p:spPr>
          <a:xfrm>
            <a:off x="1752600" y="2971800"/>
            <a:ext cx="22860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p:cNvGrpSpPr/>
          <p:nvPr/>
        </p:nvGrpSpPr>
        <p:grpSpPr>
          <a:xfrm>
            <a:off x="1143000" y="2018241"/>
            <a:ext cx="7060489" cy="3345597"/>
            <a:chOff x="1143000" y="2018241"/>
            <a:chExt cx="7060489" cy="3345597"/>
          </a:xfrm>
        </p:grpSpPr>
        <p:grpSp>
          <p:nvGrpSpPr>
            <p:cNvPr id="14" name="Group 24"/>
            <p:cNvGrpSpPr/>
            <p:nvPr/>
          </p:nvGrpSpPr>
          <p:grpSpPr>
            <a:xfrm>
              <a:off x="3657600" y="2018241"/>
              <a:ext cx="1967045" cy="3345597"/>
              <a:chOff x="2133600" y="2362200"/>
              <a:chExt cx="1967045" cy="3345597"/>
            </a:xfrm>
          </p:grpSpPr>
          <p:pic>
            <p:nvPicPr>
              <p:cNvPr id="21" name="Picture 6"/>
              <p:cNvPicPr>
                <a:picLocks noChangeAspect="1" noChangeArrowheads="1"/>
              </p:cNvPicPr>
              <p:nvPr/>
            </p:nvPicPr>
            <p:blipFill>
              <a:blip r:embed="rId5" cstate="print"/>
              <a:srcRect/>
              <a:stretch>
                <a:fillRect/>
              </a:stretch>
            </p:blipFill>
            <p:spPr bwMode="auto">
              <a:xfrm>
                <a:off x="2133600" y="2362200"/>
                <a:ext cx="1967045" cy="2633472"/>
              </a:xfrm>
              <a:prstGeom prst="rect">
                <a:avLst/>
              </a:prstGeom>
              <a:solidFill>
                <a:schemeClr val="bg1"/>
              </a:solidFill>
              <a:ln w="9525">
                <a:noFill/>
                <a:miter lim="800000"/>
                <a:headEnd/>
                <a:tailEnd/>
              </a:ln>
            </p:spPr>
          </p:pic>
          <p:sp>
            <p:nvSpPr>
              <p:cNvPr id="22" name="Rectangle 21"/>
              <p:cNvSpPr/>
              <p:nvPr/>
            </p:nvSpPr>
            <p:spPr bwMode="auto">
              <a:xfrm>
                <a:off x="2421258" y="4876800"/>
                <a:ext cx="1391728" cy="830997"/>
              </a:xfrm>
              <a:prstGeom prst="rect">
                <a:avLst/>
              </a:prstGeom>
              <a:solidFill>
                <a:schemeClr val="bg1"/>
              </a:solidFill>
            </p:spPr>
            <p:txBody>
              <a:bodyPr wrap="none">
                <a:spAutoFit/>
              </a:bodyPr>
              <a:lstStyle/>
              <a:p>
                <a:pPr algn="ctr" fontAlgn="auto">
                  <a:spcBef>
                    <a:spcPts val="0"/>
                  </a:spcBef>
                  <a:spcAft>
                    <a:spcPts val="0"/>
                  </a:spcAft>
                  <a:defRPr/>
                </a:pPr>
                <a:r>
                  <a:rPr lang="en-US" altLang="ru-RU" sz="1600" b="1" i="1" dirty="0" err="1" smtClean="0">
                    <a:latin typeface="Arial" pitchFamily="34" charset="0"/>
                    <a:cs typeface="Arial" pitchFamily="34" charset="0"/>
                  </a:rPr>
                  <a:t>Ilia</a:t>
                </a:r>
                <a:r>
                  <a:rPr lang="en-US" altLang="ru-RU" sz="1600" b="1" i="1" dirty="0" smtClean="0">
                    <a:latin typeface="Arial" pitchFamily="34" charset="0"/>
                    <a:cs typeface="Arial" pitchFamily="34" charset="0"/>
                  </a:rPr>
                  <a:t> </a:t>
                </a:r>
              </a:p>
              <a:p>
                <a:pPr algn="ctr" fontAlgn="auto">
                  <a:spcBef>
                    <a:spcPts val="0"/>
                  </a:spcBef>
                  <a:spcAft>
                    <a:spcPts val="0"/>
                  </a:spcAft>
                  <a:defRPr/>
                </a:pPr>
                <a:r>
                  <a:rPr lang="en-US" altLang="ru-RU" sz="1600" b="1" i="1" dirty="0" err="1" smtClean="0">
                    <a:latin typeface="Arial" pitchFamily="34" charset="0"/>
                    <a:cs typeface="Arial" pitchFamily="34" charset="0"/>
                  </a:rPr>
                  <a:t>Kapchinskiy</a:t>
                </a:r>
              </a:p>
              <a:p>
                <a:pPr algn="ctr" fontAlgn="auto">
                  <a:spcBef>
                    <a:spcPts val="0"/>
                  </a:spcBef>
                  <a:spcAft>
                    <a:spcPts val="0"/>
                  </a:spcAft>
                  <a:defRPr/>
                </a:pPr>
                <a:r>
                  <a:rPr lang="en-US" altLang="ru-RU" sz="1600" b="1" i="1" dirty="0" smtClean="0">
                    <a:latin typeface="Arial" pitchFamily="34" charset="0"/>
                    <a:cs typeface="Arial" pitchFamily="34" charset="0"/>
                  </a:rPr>
                  <a:t>1919-1993</a:t>
                </a:r>
                <a:endParaRPr lang="en-US" altLang="ru-RU" sz="1600" b="1" i="1" dirty="0">
                  <a:latin typeface="Arial" pitchFamily="34" charset="0"/>
                  <a:cs typeface="Arial" pitchFamily="34" charset="0"/>
                </a:endParaRPr>
              </a:p>
            </p:txBody>
          </p:sp>
        </p:grpSp>
        <p:grpSp>
          <p:nvGrpSpPr>
            <p:cNvPr id="34" name="Group 33"/>
            <p:cNvGrpSpPr/>
            <p:nvPr/>
          </p:nvGrpSpPr>
          <p:grpSpPr>
            <a:xfrm>
              <a:off x="1143000" y="2018241"/>
              <a:ext cx="1905000" cy="3223772"/>
              <a:chOff x="3352800" y="129028"/>
              <a:chExt cx="1905000" cy="3223772"/>
            </a:xfrm>
          </p:grpSpPr>
          <p:pic>
            <p:nvPicPr>
              <p:cNvPr id="12" name="Picture 4" descr="Алихан-Владимир"/>
              <p:cNvPicPr>
                <a:picLocks noChangeAspect="1" noChangeArrowheads="1"/>
              </p:cNvPicPr>
              <p:nvPr/>
            </p:nvPicPr>
            <p:blipFill>
              <a:blip r:embed="rId6" cstate="print"/>
              <a:stretch>
                <a:fillRect/>
              </a:stretch>
            </p:blipFill>
            <p:spPr bwMode="auto">
              <a:xfrm>
                <a:off x="3352800" y="129028"/>
                <a:ext cx="1905000" cy="2372430"/>
              </a:xfrm>
              <a:prstGeom prst="rect">
                <a:avLst/>
              </a:prstGeom>
              <a:noFill/>
              <a:ln w="9525">
                <a:noFill/>
                <a:miter lim="800000"/>
                <a:headEnd/>
                <a:tailEnd/>
              </a:ln>
            </p:spPr>
          </p:pic>
          <p:sp>
            <p:nvSpPr>
              <p:cNvPr id="23" name="Rectangle 22"/>
              <p:cNvSpPr/>
              <p:nvPr/>
            </p:nvSpPr>
            <p:spPr bwMode="auto">
              <a:xfrm>
                <a:off x="3581400" y="2521803"/>
                <a:ext cx="1394934" cy="830997"/>
              </a:xfrm>
              <a:prstGeom prst="rect">
                <a:avLst/>
              </a:prstGeom>
              <a:solidFill>
                <a:schemeClr val="bg1"/>
              </a:solidFill>
            </p:spPr>
            <p:txBody>
              <a:bodyPr wrap="none">
                <a:spAutoFit/>
              </a:bodyPr>
              <a:lstStyle/>
              <a:p>
                <a:pPr algn="ctr" fontAlgn="auto">
                  <a:spcBef>
                    <a:spcPts val="0"/>
                  </a:spcBef>
                  <a:spcAft>
                    <a:spcPts val="0"/>
                  </a:spcAft>
                  <a:defRPr/>
                </a:pPr>
                <a:r>
                  <a:rPr lang="en-US" altLang="ru-RU" sz="1600" b="1" i="1" dirty="0" err="1" smtClean="0">
                    <a:latin typeface="Arial" pitchFamily="34" charset="0"/>
                    <a:cs typeface="Arial" pitchFamily="34" charset="0"/>
                  </a:rPr>
                  <a:t>Vasiliy</a:t>
                </a:r>
                <a:endParaRPr lang="en-US" altLang="ru-RU" sz="1600" b="1" i="1" dirty="0" smtClean="0">
                  <a:latin typeface="Arial" pitchFamily="34" charset="0"/>
                  <a:cs typeface="Arial" pitchFamily="34" charset="0"/>
                </a:endParaRPr>
              </a:p>
              <a:p>
                <a:pPr algn="ctr" fontAlgn="auto">
                  <a:spcBef>
                    <a:spcPts val="0"/>
                  </a:spcBef>
                  <a:spcAft>
                    <a:spcPts val="0"/>
                  </a:spcAft>
                  <a:defRPr/>
                </a:pPr>
                <a:r>
                  <a:rPr lang="en-US" altLang="ru-RU" sz="1600" b="1" i="1" dirty="0" err="1" smtClean="0">
                    <a:latin typeface="Arial" pitchFamily="34" charset="0"/>
                    <a:cs typeface="Arial" pitchFamily="34" charset="0"/>
                  </a:rPr>
                  <a:t>Vladimirskiy</a:t>
                </a:r>
              </a:p>
              <a:p>
                <a:pPr algn="ctr" fontAlgn="auto">
                  <a:spcBef>
                    <a:spcPts val="0"/>
                  </a:spcBef>
                  <a:spcAft>
                    <a:spcPts val="0"/>
                  </a:spcAft>
                  <a:defRPr/>
                </a:pPr>
                <a:r>
                  <a:rPr lang="en-US" altLang="ru-RU" sz="1600" b="1" i="1" smtClean="0">
                    <a:latin typeface="Arial" pitchFamily="34" charset="0"/>
                    <a:cs typeface="Arial" pitchFamily="34" charset="0"/>
                  </a:rPr>
                  <a:t>1915-2008</a:t>
                </a:r>
                <a:endParaRPr lang="en-US" altLang="ru-RU" sz="1600" b="1" i="1" dirty="0">
                  <a:latin typeface="Arial" pitchFamily="34" charset="0"/>
                  <a:cs typeface="Arial" pitchFamily="34" charset="0"/>
                </a:endParaRPr>
              </a:p>
            </p:txBody>
          </p:sp>
        </p:grpSp>
        <p:grpSp>
          <p:nvGrpSpPr>
            <p:cNvPr id="25" name="Group 25"/>
            <p:cNvGrpSpPr/>
            <p:nvPr/>
          </p:nvGrpSpPr>
          <p:grpSpPr>
            <a:xfrm>
              <a:off x="6248399" y="2018241"/>
              <a:ext cx="1955090" cy="3308556"/>
              <a:chOff x="4495799" y="646641"/>
              <a:chExt cx="1955090" cy="3308556"/>
            </a:xfrm>
          </p:grpSpPr>
          <p:pic>
            <p:nvPicPr>
              <p:cNvPr id="32" name="Picture 31" descr="Vladimir_Teplyakov.jpg"/>
              <p:cNvPicPr>
                <a:picLocks noChangeAspect="1"/>
              </p:cNvPicPr>
              <p:nvPr/>
            </p:nvPicPr>
            <p:blipFill>
              <a:blip r:embed="rId7" cstate="print"/>
              <a:stretch>
                <a:fillRect/>
              </a:stretch>
            </p:blipFill>
            <p:spPr>
              <a:xfrm>
                <a:off x="4495799" y="646641"/>
                <a:ext cx="1955090" cy="2559390"/>
              </a:xfrm>
              <a:prstGeom prst="rect">
                <a:avLst/>
              </a:prstGeom>
            </p:spPr>
          </p:pic>
          <p:sp>
            <p:nvSpPr>
              <p:cNvPr id="33" name="Rectangle 32"/>
              <p:cNvSpPr/>
              <p:nvPr/>
            </p:nvSpPr>
            <p:spPr bwMode="auto">
              <a:xfrm>
                <a:off x="4883888" y="3124200"/>
                <a:ext cx="1178912" cy="830997"/>
              </a:xfrm>
              <a:prstGeom prst="rect">
                <a:avLst/>
              </a:prstGeom>
              <a:solidFill>
                <a:schemeClr val="bg1"/>
              </a:solidFill>
            </p:spPr>
            <p:txBody>
              <a:bodyPr wrap="none">
                <a:spAutoFit/>
              </a:bodyPr>
              <a:lstStyle/>
              <a:p>
                <a:pPr algn="ctr" fontAlgn="auto">
                  <a:spcBef>
                    <a:spcPts val="0"/>
                  </a:spcBef>
                  <a:spcAft>
                    <a:spcPts val="0"/>
                  </a:spcAft>
                  <a:defRPr/>
                </a:pPr>
                <a:r>
                  <a:rPr lang="en-US" altLang="ru-RU" sz="1600" b="1" i="1" dirty="0" smtClean="0">
                    <a:latin typeface="Arial" pitchFamily="34" charset="0"/>
                    <a:cs typeface="Arial" pitchFamily="34" charset="0"/>
                  </a:rPr>
                  <a:t>Vladimir </a:t>
                </a:r>
              </a:p>
              <a:p>
                <a:pPr algn="ctr" fontAlgn="auto">
                  <a:spcBef>
                    <a:spcPts val="0"/>
                  </a:spcBef>
                  <a:spcAft>
                    <a:spcPts val="0"/>
                  </a:spcAft>
                  <a:defRPr/>
                </a:pPr>
                <a:r>
                  <a:rPr lang="en-US" altLang="ru-RU" sz="1600" b="1" i="1" dirty="0" err="1" smtClean="0">
                    <a:latin typeface="Arial" pitchFamily="34" charset="0"/>
                    <a:cs typeface="Arial" pitchFamily="34" charset="0"/>
                  </a:rPr>
                  <a:t>Teplyakov</a:t>
                </a:r>
              </a:p>
              <a:p>
                <a:pPr algn="ctr" fontAlgn="auto">
                  <a:spcBef>
                    <a:spcPts val="0"/>
                  </a:spcBef>
                  <a:spcAft>
                    <a:spcPts val="0"/>
                  </a:spcAft>
                  <a:defRPr/>
                </a:pPr>
                <a:r>
                  <a:rPr lang="en-US" altLang="ru-RU" sz="1600" b="1" i="1" dirty="0" smtClean="0">
                    <a:latin typeface="Arial" pitchFamily="34" charset="0"/>
                    <a:cs typeface="Arial" pitchFamily="34" charset="0"/>
                  </a:rPr>
                  <a:t>1925-2009</a:t>
                </a:r>
                <a:endParaRPr lang="en-US" altLang="ru-RU" sz="1600" b="1" i="1" dirty="0">
                  <a:latin typeface="Arial" pitchFamily="34" charset="0"/>
                  <a:cs typeface="Arial" pitchFamily="34" charset="0"/>
                </a:endParaRPr>
              </a:p>
            </p:txBody>
          </p:sp>
        </p:grpSp>
      </p:grpSp>
      <p:pic>
        <p:nvPicPr>
          <p:cNvPr id="50" name="Picture 14" descr="KurchatovLogo.gif"/>
          <p:cNvPicPr>
            <a:picLocks noChangeAspect="1"/>
          </p:cNvPicPr>
          <p:nvPr/>
        </p:nvPicPr>
        <p:blipFill>
          <a:blip r:embed="rId8" cstate="print"/>
          <a:srcRect/>
          <a:stretch>
            <a:fillRect/>
          </a:stretch>
        </p:blipFill>
        <p:spPr bwMode="auto">
          <a:xfrm>
            <a:off x="8559800" y="34925"/>
            <a:ext cx="584200" cy="731838"/>
          </a:xfrm>
          <a:prstGeom prst="rect">
            <a:avLst/>
          </a:prstGeom>
          <a:noFill/>
          <a:ln w="9525">
            <a:noFill/>
            <a:miter lim="800000"/>
            <a:headEnd/>
            <a:tailEnd/>
          </a:ln>
        </p:spPr>
      </p:pic>
      <p:pic>
        <p:nvPicPr>
          <p:cNvPr id="51" name="Picture 15" descr="coat.jpg"/>
          <p:cNvPicPr>
            <a:picLocks noChangeAspect="1"/>
          </p:cNvPicPr>
          <p:nvPr/>
        </p:nvPicPr>
        <p:blipFill>
          <a:blip r:embed="rId9" cstate="print"/>
          <a:srcRect/>
          <a:stretch>
            <a:fillRect/>
          </a:stretch>
        </p:blipFill>
        <p:spPr bwMode="auto">
          <a:xfrm>
            <a:off x="0" y="33338"/>
            <a:ext cx="731838" cy="731837"/>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10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up)">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2" descr="itep_summer01"/>
          <p:cNvPicPr>
            <a:picLocks noChangeAspect="1" noChangeArrowheads="1"/>
          </p:cNvPicPr>
          <p:nvPr/>
        </p:nvPicPr>
        <p:blipFill>
          <a:blip r:embed="rId3" cstate="print">
            <a:lum bright="70000" contrast="-70000"/>
          </a:blip>
          <a:srcRect/>
          <a:stretch>
            <a:fillRect/>
          </a:stretch>
        </p:blipFill>
        <p:spPr bwMode="auto">
          <a:xfrm>
            <a:off x="0" y="0"/>
            <a:ext cx="9144000" cy="6858000"/>
          </a:xfrm>
          <a:prstGeom prst="rect">
            <a:avLst/>
          </a:prstGeom>
          <a:noFill/>
          <a:ln w="9525">
            <a:noFill/>
            <a:miter lim="800000"/>
            <a:headEnd/>
            <a:tailEnd/>
          </a:ln>
        </p:spPr>
      </p:pic>
      <p:sp>
        <p:nvSpPr>
          <p:cNvPr id="1028" name="Rectangle 10"/>
          <p:cNvSpPr>
            <a:spLocks noChangeArrowheads="1"/>
          </p:cNvSpPr>
          <p:nvPr/>
        </p:nvSpPr>
        <p:spPr bwMode="auto">
          <a:xfrm>
            <a:off x="5638800" y="6611938"/>
            <a:ext cx="3505200" cy="246062"/>
          </a:xfrm>
          <a:prstGeom prst="rect">
            <a:avLst/>
          </a:prstGeom>
          <a:noFill/>
          <a:ln w="9525">
            <a:noFill/>
            <a:miter lim="800000"/>
            <a:headEnd/>
            <a:tailEnd/>
          </a:ln>
        </p:spPr>
        <p:txBody>
          <a:bodyPr>
            <a:spAutoFit/>
          </a:bodyPr>
          <a:lstStyle/>
          <a:p>
            <a:pPr algn="r" eaLnBrk="1" hangingPunct="1"/>
            <a:r>
              <a:rPr lang="ru-RU" altLang="ru-RU" sz="1000" b="1">
                <a:solidFill>
                  <a:srgbClr val="800000"/>
                </a:solidFill>
                <a:latin typeface="Calibri" pitchFamily="34" charset="0"/>
              </a:rPr>
              <a:t>Ученый Совет к 70-летию института</a:t>
            </a:r>
            <a:r>
              <a:rPr lang="ru-RU" altLang="ru-RU" sz="1000">
                <a:latin typeface="Calibri" pitchFamily="34" charset="0"/>
              </a:rPr>
              <a:t> </a:t>
            </a:r>
            <a:endParaRPr lang="en-US" altLang="ru-RU" sz="1000">
              <a:latin typeface="Arial Rounded MT Bold" pitchFamily="34" charset="0"/>
            </a:endParaRPr>
          </a:p>
        </p:txBody>
      </p:sp>
      <p:sp>
        <p:nvSpPr>
          <p:cNvPr id="1029" name="Slide Number Placeholder 11"/>
          <p:cNvSpPr>
            <a:spLocks noGrp="1"/>
          </p:cNvSpPr>
          <p:nvPr>
            <p:ph type="sldNum" sz="quarter" idx="12"/>
          </p:nvPr>
        </p:nvSpPr>
        <p:spPr bwMode="auto">
          <a:noFill/>
          <a:ln>
            <a:miter lim="800000"/>
            <a:headEnd/>
            <a:tailEnd/>
          </a:ln>
        </p:spPr>
        <p:txBody>
          <a:bodyPr/>
          <a:lstStyle/>
          <a:p>
            <a:fld id="{E6F926B9-0739-445F-9706-C1388ED37B66}" type="slidenum">
              <a:rPr lang="en-US" altLang="ru-RU" smtClean="0">
                <a:cs typeface="Arial" pitchFamily="34" charset="0"/>
              </a:rPr>
              <a:pPr/>
              <a:t>3</a:t>
            </a:fld>
            <a:endParaRPr lang="en-US" altLang="ru-RU" smtClean="0">
              <a:cs typeface="Arial" pitchFamily="34" charset="0"/>
            </a:endParaRPr>
          </a:p>
        </p:txBody>
      </p:sp>
      <p:pic>
        <p:nvPicPr>
          <p:cNvPr id="1030" name="Picture 14" descr="KurchatovLogo.gif"/>
          <p:cNvPicPr>
            <a:picLocks noChangeAspect="1"/>
          </p:cNvPicPr>
          <p:nvPr/>
        </p:nvPicPr>
        <p:blipFill>
          <a:blip r:embed="rId4" cstate="print"/>
          <a:srcRect/>
          <a:stretch>
            <a:fillRect/>
          </a:stretch>
        </p:blipFill>
        <p:spPr bwMode="auto">
          <a:xfrm>
            <a:off x="8559800" y="34925"/>
            <a:ext cx="584200" cy="731838"/>
          </a:xfrm>
          <a:prstGeom prst="rect">
            <a:avLst/>
          </a:prstGeom>
          <a:noFill/>
          <a:ln w="9525">
            <a:noFill/>
            <a:miter lim="800000"/>
            <a:headEnd/>
            <a:tailEnd/>
          </a:ln>
        </p:spPr>
      </p:pic>
      <p:pic>
        <p:nvPicPr>
          <p:cNvPr id="1031" name="Picture 15" descr="coat.jpg"/>
          <p:cNvPicPr>
            <a:picLocks noChangeAspect="1"/>
          </p:cNvPicPr>
          <p:nvPr/>
        </p:nvPicPr>
        <p:blipFill>
          <a:blip r:embed="rId5" cstate="print"/>
          <a:srcRect/>
          <a:stretch>
            <a:fillRect/>
          </a:stretch>
        </p:blipFill>
        <p:spPr bwMode="auto">
          <a:xfrm>
            <a:off x="0" y="33338"/>
            <a:ext cx="731838" cy="731837"/>
          </a:xfrm>
          <a:prstGeom prst="rect">
            <a:avLst/>
          </a:prstGeom>
          <a:noFill/>
          <a:ln w="9525">
            <a:noFill/>
            <a:miter lim="800000"/>
            <a:headEnd/>
            <a:tailEnd/>
          </a:ln>
        </p:spPr>
      </p:pic>
      <p:sp>
        <p:nvSpPr>
          <p:cNvPr id="7" name="Rectangle 2"/>
          <p:cNvSpPr txBox="1">
            <a:spLocks noChangeArrowheads="1"/>
          </p:cNvSpPr>
          <p:nvPr/>
        </p:nvSpPr>
        <p:spPr>
          <a:xfrm>
            <a:off x="685800" y="384175"/>
            <a:ext cx="7848600" cy="606425"/>
          </a:xfrm>
          <a:prstGeom prst="rect">
            <a:avLst/>
          </a:prstGeom>
        </p:spPr>
        <p:txBody>
          <a:bodyPr anchor="ctr"/>
          <a:lstStyle/>
          <a:p>
            <a:pPr algn="ctr" defTabSz="4937125" fontAlgn="auto">
              <a:spcBef>
                <a:spcPct val="50000"/>
              </a:spcBef>
              <a:spcAft>
                <a:spcPts val="0"/>
              </a:spcAft>
              <a:defRPr/>
            </a:pPr>
            <a:r>
              <a:rPr lang="en-US" altLang="ru-RU" sz="2400" b="1" i="1" dirty="0" smtClean="0">
                <a:solidFill>
                  <a:srgbClr val="FF0000"/>
                </a:solidFill>
                <a:effectLst>
                  <a:outerShdw blurRad="38100" dist="38100" dir="2700000" algn="tl">
                    <a:srgbClr val="000000">
                      <a:alpha val="43137"/>
                    </a:srgbClr>
                  </a:outerShdw>
                </a:effectLst>
                <a:latin typeface="Arial Black" pitchFamily="34" charset="0"/>
                <a:cs typeface="+mn-cs"/>
              </a:rPr>
              <a:t>First Euro-Asian accelerator  facility</a:t>
            </a:r>
          </a:p>
          <a:p>
            <a:pPr algn="ctr" defTabSz="4937125" fontAlgn="auto">
              <a:spcBef>
                <a:spcPct val="50000"/>
              </a:spcBef>
              <a:spcAft>
                <a:spcPts val="0"/>
              </a:spcAft>
              <a:defRPr/>
            </a:pPr>
            <a:r>
              <a:rPr lang="en-US" altLang="ru-RU" sz="2400" b="1" i="1" dirty="0" smtClean="0">
                <a:solidFill>
                  <a:srgbClr val="FF0000"/>
                </a:solidFill>
                <a:effectLst>
                  <a:outerShdw blurRad="38100" dist="38100" dir="2700000" algn="tl">
                    <a:srgbClr val="000000">
                      <a:alpha val="43137"/>
                    </a:srgbClr>
                  </a:outerShdw>
                </a:effectLst>
                <a:latin typeface="Arial Black" pitchFamily="34" charset="0"/>
                <a:cs typeface="+mn-cs"/>
              </a:rPr>
              <a:t>with strong focusing system</a:t>
            </a:r>
            <a:endParaRPr lang="ru-RU" altLang="ru-RU" sz="2400" b="1" i="1" dirty="0">
              <a:solidFill>
                <a:srgbClr val="FF0000"/>
              </a:solidFill>
              <a:effectLst>
                <a:outerShdw blurRad="38100" dist="38100" dir="2700000" algn="tl">
                  <a:srgbClr val="000000">
                    <a:alpha val="43137"/>
                  </a:srgbClr>
                </a:outerShdw>
              </a:effectLst>
              <a:latin typeface="Arial Black" pitchFamily="34" charset="0"/>
              <a:cs typeface="+mn-cs"/>
            </a:endParaRPr>
          </a:p>
        </p:txBody>
      </p:sp>
      <p:pic>
        <p:nvPicPr>
          <p:cNvPr id="1033" name="Picture 4" descr="ПТЭ1 (копия)"/>
          <p:cNvPicPr>
            <a:picLocks noChangeAspect="1" noChangeArrowheads="1"/>
          </p:cNvPicPr>
          <p:nvPr/>
        </p:nvPicPr>
        <p:blipFill>
          <a:blip r:embed="rId6" cstate="print">
            <a:lum bright="18000" contrast="18000"/>
          </a:blip>
          <a:srcRect l="8311" t="38524" r="10414" b="18547"/>
          <a:stretch>
            <a:fillRect/>
          </a:stretch>
        </p:blipFill>
        <p:spPr bwMode="auto">
          <a:xfrm>
            <a:off x="0" y="1219200"/>
            <a:ext cx="2568575" cy="1676400"/>
          </a:xfrm>
          <a:prstGeom prst="rect">
            <a:avLst/>
          </a:prstGeom>
          <a:noFill/>
          <a:ln w="9525">
            <a:noFill/>
            <a:miter lim="800000"/>
            <a:headEnd/>
            <a:tailEnd/>
          </a:ln>
        </p:spPr>
      </p:pic>
      <p:pic>
        <p:nvPicPr>
          <p:cNvPr id="1034" name="Picture 13" descr="ihep_002.jpg"/>
          <p:cNvPicPr>
            <a:picLocks noChangeAspect="1"/>
          </p:cNvPicPr>
          <p:nvPr/>
        </p:nvPicPr>
        <p:blipFill>
          <a:blip r:embed="rId7" cstate="print"/>
          <a:srcRect/>
          <a:stretch>
            <a:fillRect/>
          </a:stretch>
        </p:blipFill>
        <p:spPr bwMode="auto">
          <a:xfrm>
            <a:off x="6286500" y="1219200"/>
            <a:ext cx="2857500" cy="1905000"/>
          </a:xfrm>
          <a:prstGeom prst="rect">
            <a:avLst/>
          </a:prstGeom>
          <a:noFill/>
          <a:ln w="9525">
            <a:noFill/>
            <a:miter lim="800000"/>
            <a:headEnd/>
            <a:tailEnd/>
          </a:ln>
        </p:spPr>
      </p:pic>
      <p:pic>
        <p:nvPicPr>
          <p:cNvPr id="1035" name="Picture 5"/>
          <p:cNvPicPr>
            <a:picLocks noChangeAspect="1" noChangeArrowheads="1"/>
          </p:cNvPicPr>
          <p:nvPr/>
        </p:nvPicPr>
        <p:blipFill>
          <a:blip r:embed="rId8" cstate="print"/>
          <a:srcRect/>
          <a:stretch>
            <a:fillRect/>
          </a:stretch>
        </p:blipFill>
        <p:spPr bwMode="auto">
          <a:xfrm>
            <a:off x="-11113" y="3886200"/>
            <a:ext cx="2782888" cy="2590800"/>
          </a:xfrm>
          <a:prstGeom prst="rect">
            <a:avLst/>
          </a:prstGeom>
          <a:noFill/>
          <a:ln w="9525">
            <a:noFill/>
            <a:miter lim="800000"/>
            <a:headEnd/>
            <a:tailEnd/>
          </a:ln>
        </p:spPr>
      </p:pic>
      <p:pic>
        <p:nvPicPr>
          <p:cNvPr id="1036" name="Picture 17" descr="ihep_001.jpg"/>
          <p:cNvPicPr>
            <a:picLocks noChangeAspect="1"/>
          </p:cNvPicPr>
          <p:nvPr/>
        </p:nvPicPr>
        <p:blipFill>
          <a:blip r:embed="rId9" cstate="print"/>
          <a:srcRect/>
          <a:stretch>
            <a:fillRect/>
          </a:stretch>
        </p:blipFill>
        <p:spPr bwMode="auto">
          <a:xfrm>
            <a:off x="6286500" y="4572000"/>
            <a:ext cx="2857500" cy="1905000"/>
          </a:xfrm>
          <a:prstGeom prst="rect">
            <a:avLst/>
          </a:prstGeom>
          <a:noFill/>
          <a:ln w="9525">
            <a:noFill/>
            <a:miter lim="800000"/>
            <a:headEnd/>
            <a:tailEnd/>
          </a:ln>
        </p:spPr>
      </p:pic>
      <p:sp>
        <p:nvSpPr>
          <p:cNvPr id="14" name="Footer Placeholder 13"/>
          <p:cNvSpPr>
            <a:spLocks noGrp="1"/>
          </p:cNvSpPr>
          <p:nvPr>
            <p:ph type="ftr" sz="quarter" idx="11"/>
          </p:nvPr>
        </p:nvSpPr>
        <p:spPr/>
        <p:txBody>
          <a:bodyPr/>
          <a:lstStyle/>
          <a:p>
            <a:r>
              <a:rPr lang="en-US" smtClean="0"/>
              <a:t>"High Intensity RFQ meets Reality" , GSI, 15-16 April 2019, Heidelberg</a:t>
            </a:r>
            <a:endParaRPr lang="en-US"/>
          </a:p>
        </p:txBody>
      </p:sp>
      <p:grpSp>
        <p:nvGrpSpPr>
          <p:cNvPr id="16" name="Group 15"/>
          <p:cNvGrpSpPr/>
          <p:nvPr/>
        </p:nvGrpSpPr>
        <p:grpSpPr>
          <a:xfrm>
            <a:off x="2438400" y="1941513"/>
            <a:ext cx="4191000" cy="3200618"/>
            <a:chOff x="2438400" y="1941513"/>
            <a:chExt cx="4191000" cy="3200618"/>
          </a:xfrm>
        </p:grpSpPr>
        <p:pic>
          <p:nvPicPr>
            <p:cNvPr id="1037" name="Picture 4" descr="Алихан-Владимир"/>
            <p:cNvPicPr>
              <a:picLocks noChangeAspect="1" noChangeArrowheads="1"/>
            </p:cNvPicPr>
            <p:nvPr/>
          </p:nvPicPr>
          <p:blipFill>
            <a:blip r:embed="rId10" cstate="print"/>
            <a:srcRect l="7425" t="5170" r="7472" b="2179"/>
            <a:stretch>
              <a:fillRect/>
            </a:stretch>
          </p:blipFill>
          <p:spPr bwMode="auto">
            <a:xfrm>
              <a:off x="2438400" y="1941513"/>
              <a:ext cx="4191000" cy="3163887"/>
            </a:xfrm>
            <a:prstGeom prst="rect">
              <a:avLst/>
            </a:prstGeom>
            <a:noFill/>
            <a:ln w="9525">
              <a:noFill/>
              <a:miter lim="800000"/>
              <a:headEnd/>
              <a:tailEnd/>
            </a:ln>
          </p:spPr>
        </p:pic>
        <p:sp>
          <p:nvSpPr>
            <p:cNvPr id="15" name="TextBox 14"/>
            <p:cNvSpPr txBox="1"/>
            <p:nvPr/>
          </p:nvSpPr>
          <p:spPr>
            <a:xfrm>
              <a:off x="2590800" y="4495800"/>
              <a:ext cx="1676400" cy="646331"/>
            </a:xfrm>
            <a:prstGeom prst="rect">
              <a:avLst/>
            </a:prstGeom>
            <a:solidFill>
              <a:schemeClr val="bg1"/>
            </a:solidFill>
          </p:spPr>
          <p:txBody>
            <a:bodyPr wrap="square" rtlCol="0">
              <a:spAutoFit/>
            </a:bodyPr>
            <a:lstStyle/>
            <a:p>
              <a:pPr algn="ctr"/>
              <a:r>
                <a:rPr lang="en-US" b="1" dirty="0" smtClean="0">
                  <a:latin typeface="Arial" pitchFamily="34" charset="0"/>
                  <a:cs typeface="Arial" pitchFamily="34" charset="0"/>
                </a:rPr>
                <a:t>Abram </a:t>
              </a:r>
              <a:r>
                <a:rPr lang="en-US" b="1" dirty="0" err="1" smtClean="0">
                  <a:latin typeface="Arial" pitchFamily="34" charset="0"/>
                  <a:cs typeface="Arial" pitchFamily="34" charset="0"/>
                </a:rPr>
                <a:t>Alikhanov</a:t>
              </a:r>
              <a:endParaRPr lang="ru-RU" b="1" dirty="0">
                <a:latin typeface="Arial" pitchFamily="34" charset="0"/>
                <a:cs typeface="Arial" pitchFamily="34" charset="0"/>
              </a:endParaRPr>
            </a:p>
          </p:txBody>
        </p:sp>
      </p:grpSp>
      <p:sp>
        <p:nvSpPr>
          <p:cNvPr id="17" name="TextBox 16"/>
          <p:cNvSpPr txBox="1"/>
          <p:nvPr/>
        </p:nvSpPr>
        <p:spPr>
          <a:xfrm>
            <a:off x="4648200" y="4495800"/>
            <a:ext cx="1676400" cy="646331"/>
          </a:xfrm>
          <a:prstGeom prst="rect">
            <a:avLst/>
          </a:prstGeom>
          <a:solidFill>
            <a:schemeClr val="bg1"/>
          </a:solidFill>
        </p:spPr>
        <p:txBody>
          <a:bodyPr wrap="square" rtlCol="0">
            <a:spAutoFit/>
          </a:bodyPr>
          <a:lstStyle/>
          <a:p>
            <a:pPr algn="ctr"/>
            <a:r>
              <a:rPr lang="en-US" b="1" dirty="0" err="1" smtClean="0">
                <a:latin typeface="Arial" pitchFamily="34" charset="0"/>
                <a:cs typeface="Arial" pitchFamily="34" charset="0"/>
              </a:rPr>
              <a:t>Vasiliy</a:t>
            </a:r>
            <a:r>
              <a:rPr lang="en-US" b="1" dirty="0" smtClean="0">
                <a:latin typeface="Arial" pitchFamily="34" charset="0"/>
                <a:cs typeface="Arial" pitchFamily="34" charset="0"/>
              </a:rPr>
              <a:t> </a:t>
            </a:r>
            <a:r>
              <a:rPr lang="en-US" b="1" dirty="0" err="1" smtClean="0">
                <a:latin typeface="Arial" pitchFamily="34" charset="0"/>
                <a:cs typeface="Arial" pitchFamily="34" charset="0"/>
              </a:rPr>
              <a:t>Vladimirskiy</a:t>
            </a:r>
            <a:endParaRPr lang="ru-RU"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0" descr="itep_summer01"/>
          <p:cNvPicPr>
            <a:picLocks noChangeAspect="1" noChangeArrowheads="1"/>
          </p:cNvPicPr>
          <p:nvPr/>
        </p:nvPicPr>
        <p:blipFill>
          <a:blip r:embed="rId2" cstate="print">
            <a:lum bright="70000" contrast="-70000"/>
          </a:blip>
          <a:srcRect/>
          <a:stretch>
            <a:fillRect/>
          </a:stretch>
        </p:blipFill>
        <p:spPr bwMode="auto">
          <a:xfrm>
            <a:off x="0" y="0"/>
            <a:ext cx="9144000" cy="6858000"/>
          </a:xfrm>
          <a:prstGeom prst="rect">
            <a:avLst/>
          </a:prstGeom>
          <a:noFill/>
          <a:ln w="9525">
            <a:noFill/>
            <a:miter lim="800000"/>
            <a:headEnd/>
            <a:tailEnd/>
          </a:ln>
        </p:spPr>
      </p:pic>
      <p:sp>
        <p:nvSpPr>
          <p:cNvPr id="16388" name="Slide Number Placeholder 3"/>
          <p:cNvSpPr>
            <a:spLocks noGrp="1"/>
          </p:cNvSpPr>
          <p:nvPr>
            <p:ph type="sldNum" sz="quarter" idx="12"/>
          </p:nvPr>
        </p:nvSpPr>
        <p:spPr>
          <a:noFill/>
        </p:spPr>
        <p:txBody>
          <a:bodyPr/>
          <a:lstStyle/>
          <a:p>
            <a:fld id="{52446B4A-5504-4A71-B7C8-D4597A42FF7C}" type="slidenum">
              <a:rPr lang="ru-RU" smtClean="0">
                <a:latin typeface="Arial" pitchFamily="34" charset="0"/>
              </a:rPr>
              <a:pPr/>
              <a:t>4</a:t>
            </a:fld>
            <a:endParaRPr lang="ru-RU" smtClean="0">
              <a:latin typeface="Arial" pitchFamily="34" charset="0"/>
            </a:endParaRPr>
          </a:p>
        </p:txBody>
      </p:sp>
      <p:sp>
        <p:nvSpPr>
          <p:cNvPr id="8" name="Footer Placeholder 7"/>
          <p:cNvSpPr>
            <a:spLocks noGrp="1"/>
          </p:cNvSpPr>
          <p:nvPr>
            <p:ph type="ftr" sz="quarter" idx="11"/>
          </p:nvPr>
        </p:nvSpPr>
        <p:spPr>
          <a:xfrm>
            <a:off x="1828800" y="6584950"/>
            <a:ext cx="5486400" cy="273050"/>
          </a:xfrm>
        </p:spPr>
        <p:txBody>
          <a:bodyPr/>
          <a:lstStyle/>
          <a:p>
            <a:r>
              <a:rPr lang="en-US" dirty="0" smtClean="0"/>
              <a:t>"High Intensity RFQ meets Reality" , GSI, 15-16 April 2019, Heidelberg</a:t>
            </a:r>
            <a:endParaRPr lang="en-US" dirty="0"/>
          </a:p>
        </p:txBody>
      </p:sp>
      <p:pic>
        <p:nvPicPr>
          <p:cNvPr id="2" name="Рисунок 1"/>
          <p:cNvPicPr preferRelativeResize="0">
            <a:picLocks noChangeAspect="1"/>
          </p:cNvPicPr>
          <p:nvPr/>
        </p:nvPicPr>
        <p:blipFill>
          <a:blip r:embed="rId3" cstate="print"/>
          <a:srcRect l="2414"/>
          <a:stretch>
            <a:fillRect/>
          </a:stretch>
        </p:blipFill>
        <p:spPr bwMode="auto">
          <a:xfrm>
            <a:off x="533400" y="1143000"/>
            <a:ext cx="2286000" cy="3203008"/>
          </a:xfrm>
          <a:prstGeom prst="rect">
            <a:avLst/>
          </a:prstGeom>
          <a:noFill/>
        </p:spPr>
      </p:pic>
      <p:pic>
        <p:nvPicPr>
          <p:cNvPr id="4" name="Рисунок 4"/>
          <p:cNvPicPr>
            <a:picLocks noChangeAspect="1"/>
          </p:cNvPicPr>
          <p:nvPr/>
        </p:nvPicPr>
        <p:blipFill>
          <a:blip r:embed="rId4" cstate="print"/>
          <a:srcRect/>
          <a:stretch>
            <a:fillRect/>
          </a:stretch>
        </p:blipFill>
        <p:spPr bwMode="auto">
          <a:xfrm>
            <a:off x="3124200" y="228600"/>
            <a:ext cx="2514600" cy="4062634"/>
          </a:xfrm>
          <a:prstGeom prst="rect">
            <a:avLst/>
          </a:prstGeom>
          <a:noFill/>
        </p:spPr>
      </p:pic>
      <p:grpSp>
        <p:nvGrpSpPr>
          <p:cNvPr id="25" name="Group 24"/>
          <p:cNvGrpSpPr/>
          <p:nvPr/>
        </p:nvGrpSpPr>
        <p:grpSpPr>
          <a:xfrm>
            <a:off x="762000" y="4419600"/>
            <a:ext cx="7162800" cy="2087330"/>
            <a:chOff x="838200" y="3886200"/>
            <a:chExt cx="7162800" cy="2087330"/>
          </a:xfrm>
        </p:grpSpPr>
        <p:pic>
          <p:nvPicPr>
            <p:cNvPr id="7171" name="Picture 3"/>
            <p:cNvPicPr>
              <a:picLocks noChangeAspect="1" noChangeArrowheads="1"/>
            </p:cNvPicPr>
            <p:nvPr/>
          </p:nvPicPr>
          <p:blipFill>
            <a:blip r:embed="rId5" cstate="print"/>
            <a:srcRect/>
            <a:stretch>
              <a:fillRect/>
            </a:stretch>
          </p:blipFill>
          <p:spPr bwMode="auto">
            <a:xfrm>
              <a:off x="838200" y="4343400"/>
              <a:ext cx="7162800" cy="1630130"/>
            </a:xfrm>
            <a:prstGeom prst="rect">
              <a:avLst/>
            </a:prstGeom>
            <a:noFill/>
            <a:ln w="9525">
              <a:noFill/>
              <a:miter lim="800000"/>
              <a:headEnd/>
              <a:tailEnd/>
            </a:ln>
          </p:spPr>
        </p:pic>
        <p:sp>
          <p:nvSpPr>
            <p:cNvPr id="24" name="TextBox 23"/>
            <p:cNvSpPr txBox="1"/>
            <p:nvPr/>
          </p:nvSpPr>
          <p:spPr>
            <a:xfrm>
              <a:off x="2247900" y="3886200"/>
              <a:ext cx="4343400" cy="461665"/>
            </a:xfrm>
            <a:prstGeom prst="rect">
              <a:avLst/>
            </a:prstGeom>
            <a:noFill/>
          </p:spPr>
          <p:txBody>
            <a:bodyPr wrap="square" rtlCol="0">
              <a:spAutoFit/>
            </a:bodyPr>
            <a:lstStyle/>
            <a:p>
              <a:pPr algn="ctr"/>
              <a:r>
                <a:rPr lang="en-US" sz="2400" dirty="0" smtClean="0">
                  <a:latin typeface="Arial Black" pitchFamily="34" charset="0"/>
                </a:rPr>
                <a:t>KV- distribution</a:t>
              </a:r>
              <a:endParaRPr lang="en-US" sz="2400" dirty="0">
                <a:latin typeface="Arial Black" pitchFamily="34" charset="0"/>
              </a:endParaRPr>
            </a:p>
          </p:txBody>
        </p:sp>
      </p:grpSp>
      <p:pic>
        <p:nvPicPr>
          <p:cNvPr id="26" name="Picture 14" descr="KurchatovLogo.gif"/>
          <p:cNvPicPr>
            <a:picLocks noChangeAspect="1"/>
          </p:cNvPicPr>
          <p:nvPr/>
        </p:nvPicPr>
        <p:blipFill>
          <a:blip r:embed="rId6" cstate="print"/>
          <a:srcRect/>
          <a:stretch>
            <a:fillRect/>
          </a:stretch>
        </p:blipFill>
        <p:spPr bwMode="auto">
          <a:xfrm>
            <a:off x="8559800" y="34925"/>
            <a:ext cx="584200" cy="731838"/>
          </a:xfrm>
          <a:prstGeom prst="rect">
            <a:avLst/>
          </a:prstGeom>
          <a:noFill/>
          <a:ln w="9525">
            <a:noFill/>
            <a:miter lim="800000"/>
            <a:headEnd/>
            <a:tailEnd/>
          </a:ln>
        </p:spPr>
      </p:pic>
      <p:pic>
        <p:nvPicPr>
          <p:cNvPr id="27" name="Picture 15" descr="coat.jpg"/>
          <p:cNvPicPr>
            <a:picLocks noChangeAspect="1"/>
          </p:cNvPicPr>
          <p:nvPr/>
        </p:nvPicPr>
        <p:blipFill>
          <a:blip r:embed="rId7" cstate="print"/>
          <a:srcRect/>
          <a:stretch>
            <a:fillRect/>
          </a:stretch>
        </p:blipFill>
        <p:spPr bwMode="auto">
          <a:xfrm>
            <a:off x="0" y="33338"/>
            <a:ext cx="731838" cy="731837"/>
          </a:xfrm>
          <a:prstGeom prst="rect">
            <a:avLst/>
          </a:prstGeom>
          <a:noFill/>
          <a:ln w="9525">
            <a:noFill/>
            <a:miter lim="800000"/>
            <a:headEnd/>
            <a:tailEnd/>
          </a:ln>
        </p:spPr>
      </p:pic>
      <p:pic>
        <p:nvPicPr>
          <p:cNvPr id="91137" name="Picture 1"/>
          <p:cNvPicPr>
            <a:picLocks noChangeAspect="1" noChangeArrowheads="1"/>
          </p:cNvPicPr>
          <p:nvPr/>
        </p:nvPicPr>
        <p:blipFill>
          <a:blip r:embed="rId8" cstate="print"/>
          <a:srcRect/>
          <a:stretch>
            <a:fillRect/>
          </a:stretch>
        </p:blipFill>
        <p:spPr bwMode="auto">
          <a:xfrm>
            <a:off x="5867400" y="990600"/>
            <a:ext cx="2590800" cy="3227051"/>
          </a:xfrm>
          <a:prstGeom prst="rect">
            <a:avLst/>
          </a:prstGeom>
          <a:noFill/>
          <a:ln w="9525">
            <a:noFill/>
            <a:miter lim="800000"/>
            <a:headEnd/>
            <a:tailEnd/>
          </a:ln>
          <a:effectLst/>
        </p:spPr>
      </p:pic>
      <p:sp>
        <p:nvSpPr>
          <p:cNvPr id="14" name="Oval 13"/>
          <p:cNvSpPr/>
          <p:nvPr/>
        </p:nvSpPr>
        <p:spPr>
          <a:xfrm>
            <a:off x="5715000" y="1752600"/>
            <a:ext cx="2743200" cy="990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6" name="Straight Arrow Connector 15"/>
          <p:cNvCxnSpPr/>
          <p:nvPr/>
        </p:nvCxnSpPr>
        <p:spPr>
          <a:xfrm rot="5400000">
            <a:off x="5600700" y="2933700"/>
            <a:ext cx="1600200" cy="1371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1137"/>
                                        </p:tgtEl>
                                        <p:attrNameLst>
                                          <p:attrName>style.visibility</p:attrName>
                                        </p:attrNameLst>
                                      </p:cBhvr>
                                      <p:to>
                                        <p:strVal val="visible"/>
                                      </p:to>
                                    </p:set>
                                    <p:anim calcmode="lin" valueType="num">
                                      <p:cBhvr additive="base">
                                        <p:cTn id="13" dur="500" fill="hold"/>
                                        <p:tgtEl>
                                          <p:spTgt spid="91137"/>
                                        </p:tgtEl>
                                        <p:attrNameLst>
                                          <p:attrName>ppt_x</p:attrName>
                                        </p:attrNameLst>
                                      </p:cBhvr>
                                      <p:tavLst>
                                        <p:tav tm="0">
                                          <p:val>
                                            <p:strVal val="#ppt_x"/>
                                          </p:val>
                                        </p:tav>
                                        <p:tav tm="100000">
                                          <p:val>
                                            <p:strVal val="#ppt_x"/>
                                          </p:val>
                                        </p:tav>
                                      </p:tavLst>
                                    </p:anim>
                                    <p:anim calcmode="lin" valueType="num">
                                      <p:cBhvr additive="base">
                                        <p:cTn id="14" dur="500" fill="hold"/>
                                        <p:tgtEl>
                                          <p:spTgt spid="9113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2" descr="itep_summer01"/>
          <p:cNvPicPr>
            <a:picLocks noChangeAspect="1" noChangeArrowheads="1"/>
          </p:cNvPicPr>
          <p:nvPr/>
        </p:nvPicPr>
        <p:blipFill>
          <a:blip r:embed="rId3" cstate="print">
            <a:lum bright="70000" contrast="-70000"/>
          </a:blip>
          <a:srcRect/>
          <a:stretch>
            <a:fillRect/>
          </a:stretch>
        </p:blipFill>
        <p:spPr bwMode="auto">
          <a:xfrm>
            <a:off x="0" y="0"/>
            <a:ext cx="9144000" cy="6858000"/>
          </a:xfrm>
          <a:prstGeom prst="rect">
            <a:avLst/>
          </a:prstGeom>
          <a:noFill/>
          <a:ln w="9525">
            <a:noFill/>
            <a:miter lim="800000"/>
            <a:headEnd/>
            <a:tailEnd/>
          </a:ln>
        </p:spPr>
      </p:pic>
      <p:sp>
        <p:nvSpPr>
          <p:cNvPr id="2055" name="Slide Number Placeholder 11"/>
          <p:cNvSpPr>
            <a:spLocks noGrp="1"/>
          </p:cNvSpPr>
          <p:nvPr>
            <p:ph type="sldNum" sz="quarter" idx="12"/>
          </p:nvPr>
        </p:nvSpPr>
        <p:spPr bwMode="auto">
          <a:noFill/>
          <a:ln>
            <a:miter lim="800000"/>
            <a:headEnd/>
            <a:tailEnd/>
          </a:ln>
        </p:spPr>
        <p:txBody>
          <a:bodyPr/>
          <a:lstStyle/>
          <a:p>
            <a:fld id="{4054E38F-2184-4337-92B7-D2B74D6E7CEC}" type="slidenum">
              <a:rPr lang="en-US" altLang="ru-RU" smtClean="0">
                <a:cs typeface="Arial" pitchFamily="34" charset="0"/>
              </a:rPr>
              <a:pPr/>
              <a:t>5</a:t>
            </a:fld>
            <a:endParaRPr lang="en-US" altLang="ru-RU" smtClean="0">
              <a:cs typeface="Arial" pitchFamily="34" charset="0"/>
            </a:endParaRPr>
          </a:p>
        </p:txBody>
      </p:sp>
      <p:pic>
        <p:nvPicPr>
          <p:cNvPr id="2056" name="Picture 14" descr="KurchatovLogo.gif"/>
          <p:cNvPicPr>
            <a:picLocks noChangeAspect="1"/>
          </p:cNvPicPr>
          <p:nvPr/>
        </p:nvPicPr>
        <p:blipFill>
          <a:blip r:embed="rId4" cstate="print"/>
          <a:srcRect/>
          <a:stretch>
            <a:fillRect/>
          </a:stretch>
        </p:blipFill>
        <p:spPr bwMode="auto">
          <a:xfrm>
            <a:off x="8559800" y="34925"/>
            <a:ext cx="584200" cy="731838"/>
          </a:xfrm>
          <a:prstGeom prst="rect">
            <a:avLst/>
          </a:prstGeom>
          <a:noFill/>
          <a:ln w="9525">
            <a:noFill/>
            <a:miter lim="800000"/>
            <a:headEnd/>
            <a:tailEnd/>
          </a:ln>
        </p:spPr>
      </p:pic>
      <p:pic>
        <p:nvPicPr>
          <p:cNvPr id="2057" name="Picture 15" descr="coat.jpg"/>
          <p:cNvPicPr>
            <a:picLocks noChangeAspect="1"/>
          </p:cNvPicPr>
          <p:nvPr/>
        </p:nvPicPr>
        <p:blipFill>
          <a:blip r:embed="rId5" cstate="print"/>
          <a:srcRect/>
          <a:stretch>
            <a:fillRect/>
          </a:stretch>
        </p:blipFill>
        <p:spPr bwMode="auto">
          <a:xfrm>
            <a:off x="0" y="33338"/>
            <a:ext cx="731838" cy="731837"/>
          </a:xfrm>
          <a:prstGeom prst="rect">
            <a:avLst/>
          </a:prstGeom>
          <a:noFill/>
          <a:ln w="9525">
            <a:noFill/>
            <a:miter lim="800000"/>
            <a:headEnd/>
            <a:tailEnd/>
          </a:ln>
        </p:spPr>
      </p:pic>
      <p:sp>
        <p:nvSpPr>
          <p:cNvPr id="2058" name="Rectangle 13"/>
          <p:cNvSpPr>
            <a:spLocks noChangeArrowheads="1"/>
          </p:cNvSpPr>
          <p:nvPr/>
        </p:nvSpPr>
        <p:spPr bwMode="auto">
          <a:xfrm>
            <a:off x="762000" y="76200"/>
            <a:ext cx="7772400" cy="461665"/>
          </a:xfrm>
          <a:prstGeom prst="rect">
            <a:avLst/>
          </a:prstGeom>
          <a:noFill/>
          <a:ln w="9525">
            <a:noFill/>
            <a:miter lim="800000"/>
            <a:headEnd/>
            <a:tailEnd/>
          </a:ln>
        </p:spPr>
        <p:txBody>
          <a:bodyPr>
            <a:spAutoFit/>
          </a:bodyPr>
          <a:lstStyle/>
          <a:p>
            <a:pPr algn="ctr" defTabSz="4937125"/>
            <a:r>
              <a:rPr lang="en-US" altLang="ru-RU" sz="2400" b="1" i="1" u="sng" dirty="0" smtClean="0">
                <a:solidFill>
                  <a:srgbClr val="FF0000"/>
                </a:solidFill>
                <a:latin typeface="Arial Black" pitchFamily="34" charset="0"/>
              </a:rPr>
              <a:t>Serpukhov </a:t>
            </a:r>
            <a:r>
              <a:rPr lang="en-US" altLang="ru-RU" sz="2400" b="1" i="1" u="sng" dirty="0" err="1" smtClean="0">
                <a:solidFill>
                  <a:srgbClr val="FF0000"/>
                </a:solidFill>
                <a:latin typeface="Arial Black" pitchFamily="34" charset="0"/>
              </a:rPr>
              <a:t>Linac</a:t>
            </a:r>
            <a:r>
              <a:rPr lang="en-US" altLang="ru-RU" sz="2400" b="1" i="1" u="sng" dirty="0" smtClean="0">
                <a:solidFill>
                  <a:srgbClr val="FF0000"/>
                </a:solidFill>
                <a:latin typeface="Arial Black" pitchFamily="34" charset="0"/>
              </a:rPr>
              <a:t> - Two Giants meeting</a:t>
            </a:r>
            <a:endParaRPr lang="ru-RU" altLang="ru-RU" sz="2400" b="1" i="1" u="sng" dirty="0">
              <a:solidFill>
                <a:srgbClr val="FF0000"/>
              </a:solidFill>
              <a:latin typeface="Arial Black" pitchFamily="34" charset="0"/>
            </a:endParaRPr>
          </a:p>
        </p:txBody>
      </p:sp>
      <p:grpSp>
        <p:nvGrpSpPr>
          <p:cNvPr id="36" name="Group 35"/>
          <p:cNvGrpSpPr/>
          <p:nvPr/>
        </p:nvGrpSpPr>
        <p:grpSpPr>
          <a:xfrm>
            <a:off x="181716" y="609600"/>
            <a:ext cx="3915714" cy="5562600"/>
            <a:chOff x="181716" y="609600"/>
            <a:chExt cx="3915714" cy="5562600"/>
          </a:xfrm>
        </p:grpSpPr>
        <p:grpSp>
          <p:nvGrpSpPr>
            <p:cNvPr id="25" name="Group 24"/>
            <p:cNvGrpSpPr/>
            <p:nvPr/>
          </p:nvGrpSpPr>
          <p:grpSpPr>
            <a:xfrm>
              <a:off x="2438400" y="609600"/>
              <a:ext cx="1659030" cy="2801778"/>
              <a:chOff x="2438400" y="609600"/>
              <a:chExt cx="1659030" cy="2801778"/>
            </a:xfrm>
          </p:grpSpPr>
          <p:pic>
            <p:nvPicPr>
              <p:cNvPr id="2065" name="Picture 6"/>
              <p:cNvPicPr>
                <a:picLocks noChangeAspect="1" noChangeArrowheads="1"/>
              </p:cNvPicPr>
              <p:nvPr/>
            </p:nvPicPr>
            <p:blipFill>
              <a:blip r:embed="rId6" cstate="print"/>
              <a:srcRect/>
              <a:stretch>
                <a:fillRect/>
              </a:stretch>
            </p:blipFill>
            <p:spPr bwMode="auto">
              <a:xfrm>
                <a:off x="2438400" y="609600"/>
                <a:ext cx="1659030" cy="2221103"/>
              </a:xfrm>
              <a:prstGeom prst="rect">
                <a:avLst/>
              </a:prstGeom>
              <a:solidFill>
                <a:schemeClr val="bg1"/>
              </a:solidFill>
              <a:ln w="9525">
                <a:noFill/>
                <a:miter lim="800000"/>
                <a:headEnd/>
                <a:tailEnd/>
              </a:ln>
            </p:spPr>
          </p:pic>
          <p:sp>
            <p:nvSpPr>
              <p:cNvPr id="15" name="Rectangle 14"/>
              <p:cNvSpPr/>
              <p:nvPr/>
            </p:nvSpPr>
            <p:spPr bwMode="auto">
              <a:xfrm>
                <a:off x="2572051" y="2826603"/>
                <a:ext cx="1391728" cy="584775"/>
              </a:xfrm>
              <a:prstGeom prst="rect">
                <a:avLst/>
              </a:prstGeom>
              <a:solidFill>
                <a:schemeClr val="bg1"/>
              </a:solidFill>
            </p:spPr>
            <p:txBody>
              <a:bodyPr wrap="none">
                <a:spAutoFit/>
              </a:bodyPr>
              <a:lstStyle/>
              <a:p>
                <a:pPr algn="ctr" fontAlgn="auto">
                  <a:spcBef>
                    <a:spcPts val="0"/>
                  </a:spcBef>
                  <a:spcAft>
                    <a:spcPts val="0"/>
                  </a:spcAft>
                  <a:defRPr/>
                </a:pPr>
                <a:r>
                  <a:rPr lang="en-US" altLang="ru-RU" sz="1600" b="1" i="1" dirty="0" err="1" smtClean="0">
                    <a:latin typeface="Arial" pitchFamily="34" charset="0"/>
                    <a:cs typeface="Arial" pitchFamily="34" charset="0"/>
                  </a:rPr>
                  <a:t>Ilia</a:t>
                </a:r>
                <a:r>
                  <a:rPr lang="en-US" altLang="ru-RU" sz="1600" b="1" i="1" dirty="0" smtClean="0">
                    <a:latin typeface="Arial" pitchFamily="34" charset="0"/>
                    <a:cs typeface="Arial" pitchFamily="34" charset="0"/>
                  </a:rPr>
                  <a:t> </a:t>
                </a:r>
              </a:p>
              <a:p>
                <a:pPr algn="ctr" fontAlgn="auto">
                  <a:spcBef>
                    <a:spcPts val="0"/>
                  </a:spcBef>
                  <a:spcAft>
                    <a:spcPts val="0"/>
                  </a:spcAft>
                  <a:defRPr/>
                </a:pPr>
                <a:r>
                  <a:rPr lang="en-US" altLang="ru-RU" sz="1600" b="1" i="1" dirty="0" err="1" smtClean="0">
                    <a:latin typeface="Arial" pitchFamily="34" charset="0"/>
                    <a:cs typeface="Arial" pitchFamily="34" charset="0"/>
                  </a:rPr>
                  <a:t>Kapchinskiy</a:t>
                </a:r>
                <a:endParaRPr lang="en-US" altLang="ru-RU" sz="1600" b="1" i="1" dirty="0" smtClean="0">
                  <a:latin typeface="Arial" pitchFamily="34" charset="0"/>
                  <a:cs typeface="Arial" pitchFamily="34" charset="0"/>
                </a:endParaRPr>
              </a:p>
            </p:txBody>
          </p:sp>
        </p:grpSp>
        <p:grpSp>
          <p:nvGrpSpPr>
            <p:cNvPr id="30" name="Group 29"/>
            <p:cNvGrpSpPr/>
            <p:nvPr/>
          </p:nvGrpSpPr>
          <p:grpSpPr>
            <a:xfrm>
              <a:off x="304799" y="1002268"/>
              <a:ext cx="1758951" cy="2731532"/>
              <a:chOff x="304799" y="1002268"/>
              <a:chExt cx="1758951" cy="2731532"/>
            </a:xfrm>
          </p:grpSpPr>
          <p:pic>
            <p:nvPicPr>
              <p:cNvPr id="17" name="Picture 2" descr="E:\TVK\KI\PLAKAT\i100_hall.jpg"/>
              <p:cNvPicPr>
                <a:picLocks noChangeAspect="1" noChangeArrowheads="1"/>
              </p:cNvPicPr>
              <p:nvPr/>
            </p:nvPicPr>
            <p:blipFill>
              <a:blip r:embed="rId7" cstate="print"/>
              <a:srcRect/>
              <a:stretch>
                <a:fillRect/>
              </a:stretch>
            </p:blipFill>
            <p:spPr bwMode="auto">
              <a:xfrm>
                <a:off x="304799" y="1295400"/>
                <a:ext cx="1758951" cy="2438400"/>
              </a:xfrm>
              <a:prstGeom prst="rect">
                <a:avLst/>
              </a:prstGeom>
              <a:solidFill>
                <a:schemeClr val="bg1">
                  <a:alpha val="50000"/>
                </a:schemeClr>
              </a:solidFill>
            </p:spPr>
          </p:pic>
          <p:sp>
            <p:nvSpPr>
              <p:cNvPr id="27" name="TextBox 26"/>
              <p:cNvSpPr txBox="1"/>
              <p:nvPr/>
            </p:nvSpPr>
            <p:spPr>
              <a:xfrm>
                <a:off x="477837" y="1002268"/>
                <a:ext cx="1412874" cy="369332"/>
              </a:xfrm>
              <a:prstGeom prst="rect">
                <a:avLst/>
              </a:prstGeom>
              <a:noFill/>
            </p:spPr>
            <p:txBody>
              <a:bodyPr wrap="square" rtlCol="0">
                <a:spAutoFit/>
              </a:bodyPr>
              <a:lstStyle/>
              <a:p>
                <a:r>
                  <a:rPr lang="en-US" b="1" dirty="0" smtClean="0">
                    <a:latin typeface="Arial" pitchFamily="34" charset="0"/>
                    <a:cs typeface="Arial" pitchFamily="34" charset="0"/>
                  </a:rPr>
                  <a:t>I-100, IHEP</a:t>
                </a:r>
                <a:endParaRPr lang="en-US" b="1" dirty="0">
                  <a:latin typeface="Arial" pitchFamily="34" charset="0"/>
                  <a:cs typeface="Arial" pitchFamily="34" charset="0"/>
                </a:endParaRPr>
              </a:p>
            </p:txBody>
          </p:sp>
        </p:grpSp>
        <p:grpSp>
          <p:nvGrpSpPr>
            <p:cNvPr id="29" name="Group 28"/>
            <p:cNvGrpSpPr/>
            <p:nvPr/>
          </p:nvGrpSpPr>
          <p:grpSpPr>
            <a:xfrm>
              <a:off x="181716" y="3886200"/>
              <a:ext cx="2590694" cy="2286000"/>
              <a:chOff x="181716" y="3886200"/>
              <a:chExt cx="2590694" cy="2286000"/>
            </a:xfrm>
          </p:grpSpPr>
          <p:pic>
            <p:nvPicPr>
              <p:cNvPr id="2063" name="Picture 7"/>
              <p:cNvPicPr>
                <a:picLocks noChangeAspect="1" noChangeArrowheads="1"/>
              </p:cNvPicPr>
              <p:nvPr/>
            </p:nvPicPr>
            <p:blipFill>
              <a:blip r:embed="rId8" cstate="print"/>
              <a:srcRect/>
              <a:stretch>
                <a:fillRect/>
              </a:stretch>
            </p:blipFill>
            <p:spPr bwMode="auto">
              <a:xfrm>
                <a:off x="181716" y="4191000"/>
                <a:ext cx="2590694" cy="1981200"/>
              </a:xfrm>
              <a:prstGeom prst="rect">
                <a:avLst/>
              </a:prstGeom>
              <a:noFill/>
              <a:ln w="9525">
                <a:noFill/>
                <a:miter lim="800000"/>
                <a:headEnd/>
                <a:tailEnd/>
              </a:ln>
            </p:spPr>
          </p:pic>
          <p:sp>
            <p:nvSpPr>
              <p:cNvPr id="28" name="TextBox 27"/>
              <p:cNvSpPr txBox="1"/>
              <p:nvPr/>
            </p:nvSpPr>
            <p:spPr>
              <a:xfrm>
                <a:off x="867463" y="3886200"/>
                <a:ext cx="1219200" cy="369332"/>
              </a:xfrm>
              <a:prstGeom prst="rect">
                <a:avLst/>
              </a:prstGeom>
              <a:noFill/>
            </p:spPr>
            <p:txBody>
              <a:bodyPr wrap="square" rtlCol="0">
                <a:spAutoFit/>
              </a:bodyPr>
              <a:lstStyle/>
              <a:p>
                <a:r>
                  <a:rPr lang="en-US" b="1" dirty="0" smtClean="0">
                    <a:latin typeface="Arial" pitchFamily="34" charset="0"/>
                    <a:cs typeface="Arial" pitchFamily="34" charset="0"/>
                  </a:rPr>
                  <a:t>I-2, ITEP</a:t>
                </a:r>
                <a:endParaRPr lang="en-US" b="1" dirty="0">
                  <a:latin typeface="Arial" pitchFamily="34" charset="0"/>
                  <a:cs typeface="Arial" pitchFamily="34" charset="0"/>
                </a:endParaRPr>
              </a:p>
            </p:txBody>
          </p:sp>
        </p:grpSp>
      </p:grpSp>
      <p:grpSp>
        <p:nvGrpSpPr>
          <p:cNvPr id="35" name="Group 34"/>
          <p:cNvGrpSpPr/>
          <p:nvPr/>
        </p:nvGrpSpPr>
        <p:grpSpPr>
          <a:xfrm>
            <a:off x="4419600" y="609600"/>
            <a:ext cx="4476750" cy="5181600"/>
            <a:chOff x="4419600" y="609600"/>
            <a:chExt cx="4476750" cy="5181600"/>
          </a:xfrm>
        </p:grpSpPr>
        <p:grpSp>
          <p:nvGrpSpPr>
            <p:cNvPr id="26" name="Group 25"/>
            <p:cNvGrpSpPr/>
            <p:nvPr/>
          </p:nvGrpSpPr>
          <p:grpSpPr>
            <a:xfrm>
              <a:off x="4495800" y="609600"/>
              <a:ext cx="1649607" cy="2801778"/>
              <a:chOff x="4495800" y="609600"/>
              <a:chExt cx="1649607" cy="2801778"/>
            </a:xfrm>
          </p:grpSpPr>
          <p:pic>
            <p:nvPicPr>
              <p:cNvPr id="19" name="Picture 18" descr="Vladimir_Teplyakov.jpg"/>
              <p:cNvPicPr>
                <a:picLocks noChangeAspect="1"/>
              </p:cNvPicPr>
              <p:nvPr/>
            </p:nvPicPr>
            <p:blipFill>
              <a:blip r:embed="rId9" cstate="print"/>
              <a:stretch>
                <a:fillRect/>
              </a:stretch>
            </p:blipFill>
            <p:spPr>
              <a:xfrm>
                <a:off x="4495800" y="609600"/>
                <a:ext cx="1649607" cy="2221992"/>
              </a:xfrm>
              <a:prstGeom prst="rect">
                <a:avLst/>
              </a:prstGeom>
            </p:spPr>
          </p:pic>
          <p:sp>
            <p:nvSpPr>
              <p:cNvPr id="20" name="Rectangle 19"/>
              <p:cNvSpPr/>
              <p:nvPr/>
            </p:nvSpPr>
            <p:spPr bwMode="auto">
              <a:xfrm>
                <a:off x="4731147" y="2826603"/>
                <a:ext cx="1178912" cy="584775"/>
              </a:xfrm>
              <a:prstGeom prst="rect">
                <a:avLst/>
              </a:prstGeom>
              <a:solidFill>
                <a:schemeClr val="bg1"/>
              </a:solidFill>
            </p:spPr>
            <p:txBody>
              <a:bodyPr wrap="none">
                <a:spAutoFit/>
              </a:bodyPr>
              <a:lstStyle/>
              <a:p>
                <a:pPr algn="ctr" fontAlgn="auto">
                  <a:spcBef>
                    <a:spcPts val="0"/>
                  </a:spcBef>
                  <a:spcAft>
                    <a:spcPts val="0"/>
                  </a:spcAft>
                  <a:defRPr/>
                </a:pPr>
                <a:r>
                  <a:rPr lang="en-US" altLang="ru-RU" sz="1600" b="1" i="1" dirty="0" smtClean="0">
                    <a:latin typeface="Arial" pitchFamily="34" charset="0"/>
                    <a:cs typeface="Arial" pitchFamily="34" charset="0"/>
                  </a:rPr>
                  <a:t>Vladimir </a:t>
                </a:r>
              </a:p>
              <a:p>
                <a:pPr algn="ctr" fontAlgn="auto">
                  <a:spcBef>
                    <a:spcPts val="0"/>
                  </a:spcBef>
                  <a:spcAft>
                    <a:spcPts val="0"/>
                  </a:spcAft>
                  <a:defRPr/>
                </a:pPr>
                <a:r>
                  <a:rPr lang="en-US" altLang="ru-RU" sz="1600" b="1" i="1" dirty="0" err="1" smtClean="0">
                    <a:latin typeface="Arial" pitchFamily="34" charset="0"/>
                    <a:cs typeface="Arial" pitchFamily="34" charset="0"/>
                  </a:rPr>
                  <a:t>Teplyakov</a:t>
                </a:r>
                <a:endParaRPr lang="en-US" altLang="ru-RU" sz="1600" b="1" i="1" dirty="0" smtClean="0">
                  <a:latin typeface="Arial" pitchFamily="34" charset="0"/>
                  <a:cs typeface="Arial" pitchFamily="34" charset="0"/>
                </a:endParaRPr>
              </a:p>
            </p:txBody>
          </p:sp>
        </p:grpSp>
        <p:grpSp>
          <p:nvGrpSpPr>
            <p:cNvPr id="34" name="Group 33"/>
            <p:cNvGrpSpPr/>
            <p:nvPr/>
          </p:nvGrpSpPr>
          <p:grpSpPr>
            <a:xfrm>
              <a:off x="6267450" y="1600200"/>
              <a:ext cx="2628900" cy="1445335"/>
              <a:chOff x="6267450" y="1600200"/>
              <a:chExt cx="2628900" cy="1445335"/>
            </a:xfrm>
          </p:grpSpPr>
          <p:pic>
            <p:nvPicPr>
              <p:cNvPr id="22" name="Picture 1"/>
              <p:cNvPicPr>
                <a:picLocks noChangeAspect="1" noChangeArrowheads="1"/>
              </p:cNvPicPr>
              <p:nvPr/>
            </p:nvPicPr>
            <p:blipFill>
              <a:blip r:embed="rId10" cstate="print"/>
              <a:srcRect/>
              <a:stretch>
                <a:fillRect/>
              </a:stretch>
            </p:blipFill>
            <p:spPr bwMode="auto">
              <a:xfrm>
                <a:off x="6267450" y="2057400"/>
                <a:ext cx="2628900" cy="988135"/>
              </a:xfrm>
              <a:prstGeom prst="rect">
                <a:avLst/>
              </a:prstGeom>
              <a:noFill/>
              <a:ln w="9525">
                <a:noFill/>
                <a:miter lim="800000"/>
                <a:headEnd/>
                <a:tailEnd/>
              </a:ln>
            </p:spPr>
          </p:pic>
          <p:sp>
            <p:nvSpPr>
              <p:cNvPr id="31" name="TextBox 30"/>
              <p:cNvSpPr txBox="1"/>
              <p:nvPr/>
            </p:nvSpPr>
            <p:spPr>
              <a:xfrm>
                <a:off x="6629400" y="1600200"/>
                <a:ext cx="1905000" cy="369332"/>
              </a:xfrm>
              <a:prstGeom prst="rect">
                <a:avLst/>
              </a:prstGeom>
              <a:noFill/>
            </p:spPr>
            <p:txBody>
              <a:bodyPr wrap="square" rtlCol="0">
                <a:spAutoFit/>
              </a:bodyPr>
              <a:lstStyle/>
              <a:p>
                <a:pPr algn="ctr"/>
                <a:r>
                  <a:rPr lang="en-US" b="1" dirty="0" smtClean="0">
                    <a:latin typeface="Arial" pitchFamily="34" charset="0"/>
                    <a:cs typeface="Arial" pitchFamily="34" charset="0"/>
                  </a:rPr>
                  <a:t>match boxes</a:t>
                </a:r>
                <a:endParaRPr lang="en-US" b="1" dirty="0">
                  <a:latin typeface="Arial" pitchFamily="34" charset="0"/>
                  <a:cs typeface="Arial" pitchFamily="34" charset="0"/>
                </a:endParaRPr>
              </a:p>
            </p:txBody>
          </p:sp>
        </p:grpSp>
        <p:grpSp>
          <p:nvGrpSpPr>
            <p:cNvPr id="33" name="Group 32"/>
            <p:cNvGrpSpPr/>
            <p:nvPr/>
          </p:nvGrpSpPr>
          <p:grpSpPr>
            <a:xfrm>
              <a:off x="4419600" y="3657600"/>
              <a:ext cx="4421855" cy="2133600"/>
              <a:chOff x="4419600" y="3657600"/>
              <a:chExt cx="4421855" cy="2133600"/>
            </a:xfrm>
          </p:grpSpPr>
          <p:pic>
            <p:nvPicPr>
              <p:cNvPr id="21" name="Picture 2"/>
              <p:cNvPicPr>
                <a:picLocks noChangeAspect="1" noChangeArrowheads="1"/>
              </p:cNvPicPr>
              <p:nvPr/>
            </p:nvPicPr>
            <p:blipFill>
              <a:blip r:embed="rId11" cstate="print"/>
              <a:srcRect/>
              <a:stretch>
                <a:fillRect/>
              </a:stretch>
            </p:blipFill>
            <p:spPr bwMode="auto">
              <a:xfrm>
                <a:off x="4419600" y="4343400"/>
                <a:ext cx="4421855" cy="1447800"/>
              </a:xfrm>
              <a:prstGeom prst="rect">
                <a:avLst/>
              </a:prstGeom>
              <a:noFill/>
              <a:ln w="9525">
                <a:noFill/>
                <a:miter lim="800000"/>
                <a:headEnd/>
                <a:tailEnd/>
              </a:ln>
            </p:spPr>
          </p:pic>
          <p:sp>
            <p:nvSpPr>
              <p:cNvPr id="32" name="TextBox 31"/>
              <p:cNvSpPr txBox="1"/>
              <p:nvPr/>
            </p:nvSpPr>
            <p:spPr>
              <a:xfrm>
                <a:off x="5030327" y="3657600"/>
                <a:ext cx="3200400" cy="646331"/>
              </a:xfrm>
              <a:prstGeom prst="rect">
                <a:avLst/>
              </a:prstGeom>
              <a:noFill/>
            </p:spPr>
            <p:txBody>
              <a:bodyPr wrap="square" rtlCol="0">
                <a:spAutoFit/>
              </a:bodyPr>
              <a:lstStyle/>
              <a:p>
                <a:pPr algn="ctr"/>
                <a:r>
                  <a:rPr lang="en-US" b="1" dirty="0" smtClean="0">
                    <a:latin typeface="Arial" pitchFamily="34" charset="0"/>
                    <a:cs typeface="Arial" pitchFamily="34" charset="0"/>
                  </a:rPr>
                  <a:t>Alvarez </a:t>
                </a:r>
                <a:r>
                  <a:rPr lang="en-US" b="1" dirty="0" err="1" smtClean="0">
                    <a:latin typeface="Arial" pitchFamily="34" charset="0"/>
                    <a:cs typeface="Arial" pitchFamily="34" charset="0"/>
                  </a:rPr>
                  <a:t>linac</a:t>
                </a:r>
                <a:r>
                  <a:rPr lang="en-US" b="1" dirty="0" smtClean="0">
                    <a:latin typeface="Arial" pitchFamily="34" charset="0"/>
                    <a:cs typeface="Arial" pitchFamily="34" charset="0"/>
                  </a:rPr>
                  <a:t> with rectangular apertures</a:t>
                </a:r>
                <a:endParaRPr lang="en-US" b="1" dirty="0">
                  <a:latin typeface="Arial" pitchFamily="34" charset="0"/>
                  <a:cs typeface="Arial" pitchFamily="34" charset="0"/>
                </a:endParaRPr>
              </a:p>
            </p:txBody>
          </p:sp>
        </p:grpSp>
      </p:grpSp>
      <p:pic>
        <p:nvPicPr>
          <p:cNvPr id="83973" name="Picture 5"/>
          <p:cNvPicPr>
            <a:picLocks noChangeAspect="1" noChangeArrowheads="1"/>
          </p:cNvPicPr>
          <p:nvPr/>
        </p:nvPicPr>
        <p:blipFill>
          <a:blip r:embed="rId12" cstate="print"/>
          <a:srcRect/>
          <a:stretch>
            <a:fillRect/>
          </a:stretch>
        </p:blipFill>
        <p:spPr bwMode="auto">
          <a:xfrm>
            <a:off x="2291203" y="3733800"/>
            <a:ext cx="4561594" cy="3124200"/>
          </a:xfrm>
          <a:prstGeom prst="rect">
            <a:avLst/>
          </a:prstGeom>
          <a:noFill/>
          <a:ln w="9525">
            <a:noFill/>
            <a:miter lim="800000"/>
            <a:headEnd/>
            <a:tailEnd/>
          </a:ln>
        </p:spPr>
      </p:pic>
      <p:sp>
        <p:nvSpPr>
          <p:cNvPr id="37" name="Footer Placeholder 36"/>
          <p:cNvSpPr>
            <a:spLocks noGrp="1"/>
          </p:cNvSpPr>
          <p:nvPr>
            <p:ph type="ftr" sz="quarter" idx="11"/>
          </p:nvPr>
        </p:nvSpPr>
        <p:spPr/>
        <p:txBody>
          <a:bodyPr/>
          <a:lstStyle/>
          <a:p>
            <a:r>
              <a:rPr lang="en-US" smtClean="0"/>
              <a:t>"High Intensity RFQ meets Reality" , GSI, 15-16 April 2019, Heidelberg</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1+#ppt_w/2"/>
                                          </p:val>
                                        </p:tav>
                                        <p:tav tm="100000">
                                          <p:val>
                                            <p:strVal val="#ppt_x"/>
                                          </p:val>
                                        </p:tav>
                                      </p:tavLst>
                                    </p:anim>
                                    <p:anim calcmode="lin" valueType="num">
                                      <p:cBhvr additive="base">
                                        <p:cTn id="8"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3973"/>
                                        </p:tgtEl>
                                        <p:attrNameLst>
                                          <p:attrName>style.visibility</p:attrName>
                                        </p:attrNameLst>
                                      </p:cBhvr>
                                      <p:to>
                                        <p:strVal val="visible"/>
                                      </p:to>
                                    </p:set>
                                    <p:anim calcmode="lin" valueType="num">
                                      <p:cBhvr additive="base">
                                        <p:cTn id="13" dur="500" fill="hold"/>
                                        <p:tgtEl>
                                          <p:spTgt spid="83973"/>
                                        </p:tgtEl>
                                        <p:attrNameLst>
                                          <p:attrName>ppt_x</p:attrName>
                                        </p:attrNameLst>
                                      </p:cBhvr>
                                      <p:tavLst>
                                        <p:tav tm="0">
                                          <p:val>
                                            <p:strVal val="#ppt_x"/>
                                          </p:val>
                                        </p:tav>
                                        <p:tav tm="100000">
                                          <p:val>
                                            <p:strVal val="#ppt_x"/>
                                          </p:val>
                                        </p:tav>
                                      </p:tavLst>
                                    </p:anim>
                                    <p:anim calcmode="lin" valueType="num">
                                      <p:cBhvr additive="base">
                                        <p:cTn id="14" dur="500" fill="hold"/>
                                        <p:tgtEl>
                                          <p:spTgt spid="8397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itep_summer01"/>
          <p:cNvPicPr>
            <a:picLocks noChangeAspect="1" noChangeArrowheads="1"/>
          </p:cNvPicPr>
          <p:nvPr/>
        </p:nvPicPr>
        <p:blipFill>
          <a:blip r:embed="rId3" cstate="print">
            <a:lum bright="70000" contrast="-70000"/>
          </a:blip>
          <a:srcRect/>
          <a:stretch>
            <a:fillRect/>
          </a:stretch>
        </p:blipFill>
        <p:spPr bwMode="auto">
          <a:xfrm>
            <a:off x="0" y="0"/>
            <a:ext cx="9144000" cy="6858000"/>
          </a:xfrm>
          <a:prstGeom prst="rect">
            <a:avLst/>
          </a:prstGeom>
          <a:noFill/>
          <a:ln w="9525">
            <a:noFill/>
            <a:miter lim="800000"/>
            <a:headEnd/>
            <a:tailEnd/>
          </a:ln>
        </p:spPr>
      </p:pic>
      <p:sp>
        <p:nvSpPr>
          <p:cNvPr id="13316" name="Slide Number Placeholder 11"/>
          <p:cNvSpPr>
            <a:spLocks noGrp="1"/>
          </p:cNvSpPr>
          <p:nvPr>
            <p:ph type="sldNum" sz="quarter" idx="12"/>
          </p:nvPr>
        </p:nvSpPr>
        <p:spPr bwMode="auto">
          <a:noFill/>
          <a:ln>
            <a:miter lim="800000"/>
            <a:headEnd/>
            <a:tailEnd/>
          </a:ln>
        </p:spPr>
        <p:txBody>
          <a:bodyPr/>
          <a:lstStyle/>
          <a:p>
            <a:fld id="{42D82835-C783-4FC5-AE8A-E2400AED13C6}" type="slidenum">
              <a:rPr lang="en-US" altLang="ru-RU" smtClean="0">
                <a:cs typeface="Arial" pitchFamily="34" charset="0"/>
              </a:rPr>
              <a:pPr/>
              <a:t>6</a:t>
            </a:fld>
            <a:endParaRPr lang="en-US" altLang="ru-RU" smtClean="0">
              <a:cs typeface="Arial" pitchFamily="34" charset="0"/>
            </a:endParaRPr>
          </a:p>
        </p:txBody>
      </p:sp>
      <p:pic>
        <p:nvPicPr>
          <p:cNvPr id="13317" name="Picture 14" descr="KurchatovLogo.gif"/>
          <p:cNvPicPr>
            <a:picLocks noChangeAspect="1"/>
          </p:cNvPicPr>
          <p:nvPr/>
        </p:nvPicPr>
        <p:blipFill>
          <a:blip r:embed="rId4" cstate="print"/>
          <a:srcRect/>
          <a:stretch>
            <a:fillRect/>
          </a:stretch>
        </p:blipFill>
        <p:spPr bwMode="auto">
          <a:xfrm>
            <a:off x="8559800" y="34925"/>
            <a:ext cx="584200" cy="731838"/>
          </a:xfrm>
          <a:prstGeom prst="rect">
            <a:avLst/>
          </a:prstGeom>
          <a:noFill/>
          <a:ln w="9525">
            <a:noFill/>
            <a:miter lim="800000"/>
            <a:headEnd/>
            <a:tailEnd/>
          </a:ln>
        </p:spPr>
      </p:pic>
      <p:pic>
        <p:nvPicPr>
          <p:cNvPr id="13318" name="Picture 15" descr="coat.jpg"/>
          <p:cNvPicPr>
            <a:picLocks noChangeAspect="1"/>
          </p:cNvPicPr>
          <p:nvPr/>
        </p:nvPicPr>
        <p:blipFill>
          <a:blip r:embed="rId5" cstate="print"/>
          <a:srcRect/>
          <a:stretch>
            <a:fillRect/>
          </a:stretch>
        </p:blipFill>
        <p:spPr bwMode="auto">
          <a:xfrm>
            <a:off x="0" y="33338"/>
            <a:ext cx="731838" cy="731837"/>
          </a:xfrm>
          <a:prstGeom prst="rect">
            <a:avLst/>
          </a:prstGeom>
          <a:noFill/>
          <a:ln w="9525">
            <a:noFill/>
            <a:miter lim="800000"/>
            <a:headEnd/>
            <a:tailEnd/>
          </a:ln>
        </p:spPr>
      </p:pic>
      <p:pic>
        <p:nvPicPr>
          <p:cNvPr id="13319" name="Picture 2"/>
          <p:cNvPicPr>
            <a:picLocks noChangeAspect="1" noChangeArrowheads="1"/>
          </p:cNvPicPr>
          <p:nvPr/>
        </p:nvPicPr>
        <p:blipFill>
          <a:blip r:embed="rId6" cstate="print"/>
          <a:srcRect/>
          <a:stretch>
            <a:fillRect/>
          </a:stretch>
        </p:blipFill>
        <p:spPr bwMode="auto">
          <a:xfrm>
            <a:off x="1447800" y="1898269"/>
            <a:ext cx="6248400" cy="4674128"/>
          </a:xfrm>
          <a:prstGeom prst="rect">
            <a:avLst/>
          </a:prstGeom>
          <a:noFill/>
          <a:ln w="9525">
            <a:noFill/>
            <a:miter lim="800000"/>
            <a:headEnd/>
            <a:tailEnd/>
          </a:ln>
        </p:spPr>
      </p:pic>
      <p:sp>
        <p:nvSpPr>
          <p:cNvPr id="8" name="Rectangle 7"/>
          <p:cNvSpPr/>
          <p:nvPr/>
        </p:nvSpPr>
        <p:spPr>
          <a:xfrm>
            <a:off x="855022" y="0"/>
            <a:ext cx="7462813" cy="1323439"/>
          </a:xfrm>
          <a:prstGeom prst="rect">
            <a:avLst/>
          </a:prstGeom>
        </p:spPr>
        <p:txBody>
          <a:bodyPr wrap="none">
            <a:spAutoFit/>
          </a:bodyPr>
          <a:lstStyle/>
          <a:p>
            <a:pPr algn="ctr">
              <a:defRPr/>
            </a:pPr>
            <a:r>
              <a:rPr lang="en-US" altLang="ru-RU" sz="4000" b="1" i="1" dirty="0" smtClean="0">
                <a:solidFill>
                  <a:srgbClr val="FF0000"/>
                </a:solidFill>
                <a:effectLst>
                  <a:outerShdw blurRad="38100" dist="38100" dir="2700000" algn="tl">
                    <a:srgbClr val="000000">
                      <a:alpha val="43137"/>
                    </a:srgbClr>
                  </a:outerShdw>
                </a:effectLst>
                <a:latin typeface="Arial Black" pitchFamily="34" charset="0"/>
                <a:cs typeface="Arial" charset="0"/>
              </a:rPr>
              <a:t>RFQ begins it’s </a:t>
            </a:r>
          </a:p>
          <a:p>
            <a:pPr algn="ctr">
              <a:defRPr/>
            </a:pPr>
            <a:r>
              <a:rPr lang="en-US" altLang="ru-RU" sz="4000" b="1" i="1" dirty="0" smtClean="0">
                <a:solidFill>
                  <a:srgbClr val="FF0000"/>
                </a:solidFill>
                <a:effectLst>
                  <a:outerShdw blurRad="38100" dist="38100" dir="2700000" algn="tl">
                    <a:srgbClr val="000000">
                      <a:alpha val="43137"/>
                    </a:srgbClr>
                  </a:outerShdw>
                </a:effectLst>
                <a:latin typeface="Arial Black" pitchFamily="34" charset="0"/>
                <a:cs typeface="Arial" charset="0"/>
              </a:rPr>
              <a:t> </a:t>
            </a:r>
            <a:r>
              <a:rPr lang="en-US" altLang="ru-RU" sz="4000" b="1" i="1" dirty="0" smtClean="0">
                <a:solidFill>
                  <a:srgbClr val="FF0000"/>
                </a:solidFill>
                <a:effectLst>
                  <a:outerShdw blurRad="38100" dist="38100" dir="2700000" algn="tl">
                    <a:srgbClr val="000000">
                      <a:alpha val="43137"/>
                    </a:srgbClr>
                  </a:outerShdw>
                </a:effectLst>
                <a:latin typeface="Arial Black" pitchFamily="34" charset="0"/>
                <a:cs typeface="Arial" charset="0"/>
              </a:rPr>
              <a:t>march </a:t>
            </a:r>
            <a:r>
              <a:rPr lang="en-US" altLang="ru-RU" sz="4000" b="1" i="1" dirty="0" smtClean="0">
                <a:solidFill>
                  <a:srgbClr val="FF0000"/>
                </a:solidFill>
                <a:effectLst>
                  <a:outerShdw blurRad="38100" dist="38100" dir="2700000" algn="tl">
                    <a:srgbClr val="000000">
                      <a:alpha val="43137"/>
                    </a:srgbClr>
                  </a:outerShdw>
                </a:effectLst>
                <a:latin typeface="Arial Black" pitchFamily="34" charset="0"/>
                <a:cs typeface="Arial" charset="0"/>
              </a:rPr>
              <a:t>through the world </a:t>
            </a:r>
            <a:endParaRPr lang="en-US" sz="4000" dirty="0">
              <a:latin typeface="Arial Black" pitchFamily="34" charset="0"/>
              <a:cs typeface="Arial" charset="0"/>
            </a:endParaRPr>
          </a:p>
        </p:txBody>
      </p:sp>
      <p:sp>
        <p:nvSpPr>
          <p:cNvPr id="9" name="Footer Placeholder 8"/>
          <p:cNvSpPr>
            <a:spLocks noGrp="1"/>
          </p:cNvSpPr>
          <p:nvPr>
            <p:ph type="ftr" sz="quarter" idx="11"/>
          </p:nvPr>
        </p:nvSpPr>
        <p:spPr/>
        <p:txBody>
          <a:bodyPr/>
          <a:lstStyle/>
          <a:p>
            <a:r>
              <a:rPr lang="en-US" smtClean="0"/>
              <a:t>"High Intensity RFQ meets Reality" , GSI, 15-16 April 2019, Heidelberg</a:t>
            </a:r>
            <a:endParaRPr lang="en-US"/>
          </a:p>
        </p:txBody>
      </p:sp>
      <p:sp>
        <p:nvSpPr>
          <p:cNvPr id="10" name="Rectangle 6"/>
          <p:cNvSpPr>
            <a:spLocks noChangeArrowheads="1"/>
          </p:cNvSpPr>
          <p:nvPr/>
        </p:nvSpPr>
        <p:spPr bwMode="auto">
          <a:xfrm>
            <a:off x="457200" y="1219200"/>
            <a:ext cx="82296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M. </a:t>
            </a:r>
            <a:r>
              <a:rPr kumimoji="0" lang="en-U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Kapchinskii</a:t>
            </a:r>
            <a:r>
              <a:rPr kumimoji="0" lang="en-U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and V. A. </a:t>
            </a:r>
            <a:r>
              <a:rPr kumimoji="0" lang="en-U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Teplyakov</a:t>
            </a:r>
            <a:r>
              <a:rPr kumimoji="0" lang="en-U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“Linear Ion Accelerator with Spatially Homogeneous Strong Focusing,” </a:t>
            </a:r>
            <a:r>
              <a:rPr kumimoji="0" lang="en-U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Pribory</a:t>
            </a:r>
            <a:r>
              <a:rPr kumimoji="0" lang="en-U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n-U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i</a:t>
            </a:r>
            <a:r>
              <a:rPr kumimoji="0" lang="en-U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n-U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Tekhnika</a:t>
            </a:r>
            <a:r>
              <a:rPr kumimoji="0" lang="en-U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n-US" sz="1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Eksperimenta</a:t>
            </a:r>
            <a:r>
              <a:rPr kumimoji="0" lang="en-U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119, No. 2, pp. 19-22, March-April 1970.</a:t>
            </a:r>
            <a:endParaRPr kumimoji="0" lang="en-US" sz="1800" b="1" i="0" u="none" strike="noStrike" cap="none" normalizeH="0" baseline="0" dirty="0" smtClean="0">
              <a:ln>
                <a:noFill/>
              </a:ln>
              <a:solidFill>
                <a:schemeClr val="tx1"/>
              </a:solidFill>
              <a:effectLst/>
              <a:latin typeface="Arial" pitchFamily="34" charset="0"/>
              <a:cs typeface="Arial" pitchFamily="34" charset="0"/>
            </a:endParaRPr>
          </a:p>
        </p:txBody>
      </p:sp>
      <p:pic>
        <p:nvPicPr>
          <p:cNvPr id="113667" name="Рисунок 3"/>
          <p:cNvPicPr>
            <a:picLocks noChangeAspect="1" noChangeArrowheads="1"/>
          </p:cNvPicPr>
          <p:nvPr/>
        </p:nvPicPr>
        <p:blipFill>
          <a:blip r:embed="rId7"/>
          <a:srcRect/>
          <a:stretch>
            <a:fillRect/>
          </a:stretch>
        </p:blipFill>
        <p:spPr bwMode="auto">
          <a:xfrm>
            <a:off x="66675" y="1847850"/>
            <a:ext cx="1457325" cy="2162175"/>
          </a:xfrm>
          <a:prstGeom prst="rect">
            <a:avLst/>
          </a:prstGeom>
          <a:noFill/>
        </p:spPr>
      </p:pic>
      <p:pic>
        <p:nvPicPr>
          <p:cNvPr id="113666" name="Рисунок 9"/>
          <p:cNvPicPr>
            <a:picLocks noChangeAspect="1" noChangeArrowheads="1"/>
          </p:cNvPicPr>
          <p:nvPr/>
        </p:nvPicPr>
        <p:blipFill>
          <a:blip r:embed="rId8"/>
          <a:srcRect/>
          <a:stretch>
            <a:fillRect/>
          </a:stretch>
        </p:blipFill>
        <p:spPr bwMode="auto">
          <a:xfrm>
            <a:off x="66675" y="4010025"/>
            <a:ext cx="1447800" cy="2162175"/>
          </a:xfrm>
          <a:prstGeom prst="rect">
            <a:avLst/>
          </a:prstGeom>
          <a:noFill/>
        </p:spPr>
      </p:pic>
      <p:pic>
        <p:nvPicPr>
          <p:cNvPr id="113665" name="Рисунок 10"/>
          <p:cNvPicPr>
            <a:picLocks noChangeAspect="1" noChangeArrowheads="1"/>
          </p:cNvPicPr>
          <p:nvPr/>
        </p:nvPicPr>
        <p:blipFill>
          <a:blip r:embed="rId9"/>
          <a:srcRect/>
          <a:stretch>
            <a:fillRect/>
          </a:stretch>
        </p:blipFill>
        <p:spPr bwMode="auto">
          <a:xfrm>
            <a:off x="7696200" y="3248025"/>
            <a:ext cx="1447800" cy="2162175"/>
          </a:xfrm>
          <a:prstGeom prst="rect">
            <a:avLst/>
          </a:prstGeom>
          <a:noFill/>
        </p:spPr>
      </p:pic>
      <p:sp>
        <p:nvSpPr>
          <p:cNvPr id="113668"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13669" name="Rectangle 5"/>
          <p:cNvSpPr>
            <a:spLocks noChangeArrowheads="1"/>
          </p:cNvSpPr>
          <p:nvPr/>
        </p:nvSpPr>
        <p:spPr bwMode="auto">
          <a:xfrm>
            <a:off x="0" y="69437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3319"/>
                                        </p:tgtEl>
                                        <p:attrNameLst>
                                          <p:attrName>style.visibility</p:attrName>
                                        </p:attrNameLst>
                                      </p:cBhvr>
                                      <p:to>
                                        <p:strVal val="visible"/>
                                      </p:to>
                                    </p:set>
                                    <p:animEffect transition="in" filter="wipe(up)">
                                      <p:cBhvr>
                                        <p:cTn id="12" dur="500"/>
                                        <p:tgtEl>
                                          <p:spTgt spid="1331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3667"/>
                                        </p:tgtEl>
                                        <p:attrNameLst>
                                          <p:attrName>style.visibility</p:attrName>
                                        </p:attrNameLst>
                                      </p:cBhvr>
                                      <p:to>
                                        <p:strVal val="visible"/>
                                      </p:to>
                                    </p:set>
                                    <p:anim calcmode="lin" valueType="num">
                                      <p:cBhvr additive="base">
                                        <p:cTn id="17" dur="500" fill="hold"/>
                                        <p:tgtEl>
                                          <p:spTgt spid="113667"/>
                                        </p:tgtEl>
                                        <p:attrNameLst>
                                          <p:attrName>ppt_x</p:attrName>
                                        </p:attrNameLst>
                                      </p:cBhvr>
                                      <p:tavLst>
                                        <p:tav tm="0">
                                          <p:val>
                                            <p:strVal val="#ppt_x"/>
                                          </p:val>
                                        </p:tav>
                                        <p:tav tm="100000">
                                          <p:val>
                                            <p:strVal val="#ppt_x"/>
                                          </p:val>
                                        </p:tav>
                                      </p:tavLst>
                                    </p:anim>
                                    <p:anim calcmode="lin" valueType="num">
                                      <p:cBhvr additive="base">
                                        <p:cTn id="18" dur="500" fill="hold"/>
                                        <p:tgtEl>
                                          <p:spTgt spid="113667"/>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13666"/>
                                        </p:tgtEl>
                                        <p:attrNameLst>
                                          <p:attrName>style.visibility</p:attrName>
                                        </p:attrNameLst>
                                      </p:cBhvr>
                                      <p:to>
                                        <p:strVal val="visible"/>
                                      </p:to>
                                    </p:set>
                                    <p:anim calcmode="lin" valueType="num">
                                      <p:cBhvr additive="base">
                                        <p:cTn id="21" dur="500" fill="hold"/>
                                        <p:tgtEl>
                                          <p:spTgt spid="113666"/>
                                        </p:tgtEl>
                                        <p:attrNameLst>
                                          <p:attrName>ppt_x</p:attrName>
                                        </p:attrNameLst>
                                      </p:cBhvr>
                                      <p:tavLst>
                                        <p:tav tm="0">
                                          <p:val>
                                            <p:strVal val="#ppt_x"/>
                                          </p:val>
                                        </p:tav>
                                        <p:tav tm="100000">
                                          <p:val>
                                            <p:strVal val="#ppt_x"/>
                                          </p:val>
                                        </p:tav>
                                      </p:tavLst>
                                    </p:anim>
                                    <p:anim calcmode="lin" valueType="num">
                                      <p:cBhvr additive="base">
                                        <p:cTn id="22" dur="500" fill="hold"/>
                                        <p:tgtEl>
                                          <p:spTgt spid="11366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13665"/>
                                        </p:tgtEl>
                                        <p:attrNameLst>
                                          <p:attrName>style.visibility</p:attrName>
                                        </p:attrNameLst>
                                      </p:cBhvr>
                                      <p:to>
                                        <p:strVal val="visible"/>
                                      </p:to>
                                    </p:set>
                                    <p:anim calcmode="lin" valueType="num">
                                      <p:cBhvr additive="base">
                                        <p:cTn id="25" dur="500" fill="hold"/>
                                        <p:tgtEl>
                                          <p:spTgt spid="113665"/>
                                        </p:tgtEl>
                                        <p:attrNameLst>
                                          <p:attrName>ppt_x</p:attrName>
                                        </p:attrNameLst>
                                      </p:cBhvr>
                                      <p:tavLst>
                                        <p:tav tm="0">
                                          <p:val>
                                            <p:strVal val="#ppt_x"/>
                                          </p:val>
                                        </p:tav>
                                        <p:tav tm="100000">
                                          <p:val>
                                            <p:strVal val="#ppt_x"/>
                                          </p:val>
                                        </p:tav>
                                      </p:tavLst>
                                    </p:anim>
                                    <p:anim calcmode="lin" valueType="num">
                                      <p:cBhvr additive="base">
                                        <p:cTn id="26" dur="500" fill="hold"/>
                                        <p:tgtEl>
                                          <p:spTgt spid="1136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2" descr="itep_summer01"/>
          <p:cNvPicPr>
            <a:picLocks noChangeAspect="1" noChangeArrowheads="1"/>
          </p:cNvPicPr>
          <p:nvPr/>
        </p:nvPicPr>
        <p:blipFill>
          <a:blip r:embed="rId4" cstate="print">
            <a:lum bright="70000" contrast="-70000"/>
          </a:blip>
          <a:srcRect/>
          <a:stretch>
            <a:fillRect/>
          </a:stretch>
        </p:blipFill>
        <p:spPr bwMode="auto">
          <a:xfrm>
            <a:off x="0" y="0"/>
            <a:ext cx="9144000" cy="6858000"/>
          </a:xfrm>
          <a:prstGeom prst="rect">
            <a:avLst/>
          </a:prstGeom>
          <a:noFill/>
          <a:ln w="9525">
            <a:noFill/>
            <a:miter lim="800000"/>
            <a:headEnd/>
            <a:tailEnd/>
          </a:ln>
        </p:spPr>
      </p:pic>
      <p:sp>
        <p:nvSpPr>
          <p:cNvPr id="3077" name="Slide Number Placeholder 11"/>
          <p:cNvSpPr>
            <a:spLocks noGrp="1"/>
          </p:cNvSpPr>
          <p:nvPr>
            <p:ph type="sldNum" sz="quarter" idx="12"/>
          </p:nvPr>
        </p:nvSpPr>
        <p:spPr bwMode="auto">
          <a:noFill/>
          <a:ln>
            <a:miter lim="800000"/>
            <a:headEnd/>
            <a:tailEnd/>
          </a:ln>
        </p:spPr>
        <p:txBody>
          <a:bodyPr/>
          <a:lstStyle/>
          <a:p>
            <a:fld id="{BB03E6F0-0928-4354-80C7-66B8CAD03D3E}" type="slidenum">
              <a:rPr lang="en-US" altLang="ru-RU" smtClean="0">
                <a:cs typeface="Arial" pitchFamily="34" charset="0"/>
              </a:rPr>
              <a:pPr/>
              <a:t>7</a:t>
            </a:fld>
            <a:endParaRPr lang="en-US" altLang="ru-RU" smtClean="0">
              <a:cs typeface="Arial" pitchFamily="34" charset="0"/>
            </a:endParaRPr>
          </a:p>
        </p:txBody>
      </p:sp>
      <p:pic>
        <p:nvPicPr>
          <p:cNvPr id="3078" name="Picture 14" descr="KurchatovLogo.gif"/>
          <p:cNvPicPr>
            <a:picLocks noChangeAspect="1"/>
          </p:cNvPicPr>
          <p:nvPr/>
        </p:nvPicPr>
        <p:blipFill>
          <a:blip r:embed="rId5" cstate="print"/>
          <a:srcRect/>
          <a:stretch>
            <a:fillRect/>
          </a:stretch>
        </p:blipFill>
        <p:spPr bwMode="auto">
          <a:xfrm>
            <a:off x="8559800" y="34925"/>
            <a:ext cx="584200" cy="731838"/>
          </a:xfrm>
          <a:prstGeom prst="rect">
            <a:avLst/>
          </a:prstGeom>
          <a:noFill/>
          <a:ln w="9525">
            <a:noFill/>
            <a:miter lim="800000"/>
            <a:headEnd/>
            <a:tailEnd/>
          </a:ln>
        </p:spPr>
      </p:pic>
      <p:pic>
        <p:nvPicPr>
          <p:cNvPr id="3079" name="Picture 15" descr="coat.jpg"/>
          <p:cNvPicPr>
            <a:picLocks noChangeAspect="1"/>
          </p:cNvPicPr>
          <p:nvPr/>
        </p:nvPicPr>
        <p:blipFill>
          <a:blip r:embed="rId6" cstate="print"/>
          <a:srcRect/>
          <a:stretch>
            <a:fillRect/>
          </a:stretch>
        </p:blipFill>
        <p:spPr bwMode="auto">
          <a:xfrm>
            <a:off x="0" y="33338"/>
            <a:ext cx="731838" cy="731837"/>
          </a:xfrm>
          <a:prstGeom prst="rect">
            <a:avLst/>
          </a:prstGeom>
          <a:noFill/>
          <a:ln w="9525">
            <a:noFill/>
            <a:miter lim="800000"/>
            <a:headEnd/>
            <a:tailEnd/>
          </a:ln>
        </p:spPr>
      </p:pic>
      <p:sp>
        <p:nvSpPr>
          <p:cNvPr id="7" name="Rectangle 2"/>
          <p:cNvSpPr txBox="1">
            <a:spLocks noChangeArrowheads="1"/>
          </p:cNvSpPr>
          <p:nvPr/>
        </p:nvSpPr>
        <p:spPr>
          <a:xfrm>
            <a:off x="509588" y="25400"/>
            <a:ext cx="8229600" cy="736600"/>
          </a:xfrm>
          <a:prstGeom prst="rect">
            <a:avLst/>
          </a:prstGeom>
        </p:spPr>
        <p:txBody>
          <a:bodyPr anchor="ctr">
            <a:normAutofit/>
          </a:bodyPr>
          <a:lstStyle/>
          <a:p>
            <a:pPr algn="ctr" fontAlgn="auto">
              <a:spcAft>
                <a:spcPts val="0"/>
              </a:spcAft>
              <a:defRPr/>
            </a:pPr>
            <a:r>
              <a:rPr lang="en-US" altLang="ru-RU" sz="3100" b="1" i="1" dirty="0" smtClean="0">
                <a:solidFill>
                  <a:srgbClr val="FF0000"/>
                </a:solidFill>
                <a:effectLst>
                  <a:outerShdw blurRad="38100" dist="38100" dir="2700000" algn="tl">
                    <a:srgbClr val="000000">
                      <a:alpha val="43137"/>
                    </a:srgbClr>
                  </a:outerShdw>
                </a:effectLst>
                <a:latin typeface="Arial Black" pitchFamily="34" charset="0"/>
                <a:ea typeface="+mj-ea"/>
                <a:cs typeface="Arial" pitchFamily="34" charset="0"/>
              </a:rPr>
              <a:t>High current </a:t>
            </a:r>
            <a:r>
              <a:rPr lang="en-US" altLang="ru-RU" sz="3100" b="1" i="1" dirty="0" err="1" smtClean="0">
                <a:solidFill>
                  <a:srgbClr val="FF0000"/>
                </a:solidFill>
                <a:effectLst>
                  <a:outerShdw blurRad="38100" dist="38100" dir="2700000" algn="tl">
                    <a:srgbClr val="000000">
                      <a:alpha val="43137"/>
                    </a:srgbClr>
                  </a:outerShdw>
                </a:effectLst>
                <a:latin typeface="Arial Black" pitchFamily="34" charset="0"/>
                <a:ea typeface="+mj-ea"/>
                <a:cs typeface="Arial" pitchFamily="34" charset="0"/>
              </a:rPr>
              <a:t>Linac</a:t>
            </a:r>
            <a:r>
              <a:rPr lang="en-US" altLang="ru-RU" sz="3100" b="1" i="1" dirty="0" smtClean="0">
                <a:solidFill>
                  <a:srgbClr val="FF0000"/>
                </a:solidFill>
                <a:effectLst>
                  <a:outerShdw blurRad="38100" dist="38100" dir="2700000" algn="tl">
                    <a:srgbClr val="000000">
                      <a:alpha val="43137"/>
                    </a:srgbClr>
                  </a:outerShdw>
                </a:effectLst>
                <a:latin typeface="Arial Black" pitchFamily="34" charset="0"/>
                <a:ea typeface="+mj-ea"/>
                <a:cs typeface="Arial" pitchFamily="34" charset="0"/>
              </a:rPr>
              <a:t> ISTRA-56</a:t>
            </a:r>
            <a:endParaRPr lang="ru-RU" altLang="ru-RU" sz="3100" b="1" i="1" dirty="0">
              <a:solidFill>
                <a:srgbClr val="FF0000"/>
              </a:solidFill>
              <a:effectLst>
                <a:outerShdw blurRad="38100" dist="38100" dir="2700000" algn="tl">
                  <a:srgbClr val="000000">
                    <a:alpha val="43137"/>
                  </a:srgbClr>
                </a:outerShdw>
              </a:effectLst>
              <a:latin typeface="Arial Black" pitchFamily="34" charset="0"/>
              <a:ea typeface="+mj-ea"/>
              <a:cs typeface="Arial" pitchFamily="34" charset="0"/>
            </a:endParaRPr>
          </a:p>
        </p:txBody>
      </p:sp>
      <p:graphicFrame>
        <p:nvGraphicFramePr>
          <p:cNvPr id="8" name="Group 199"/>
          <p:cNvGraphicFramePr>
            <a:graphicFrameLocks/>
          </p:cNvGraphicFramePr>
          <p:nvPr/>
        </p:nvGraphicFramePr>
        <p:xfrm>
          <a:off x="3733800" y="914402"/>
          <a:ext cx="5105398" cy="3352797"/>
        </p:xfrm>
        <a:graphic>
          <a:graphicData uri="http://schemas.openxmlformats.org/drawingml/2006/table">
            <a:tbl>
              <a:tblPr/>
              <a:tblGrid>
                <a:gridCol w="1833844"/>
                <a:gridCol w="736264"/>
                <a:gridCol w="736264"/>
                <a:gridCol w="818072"/>
                <a:gridCol w="980954"/>
              </a:tblGrid>
              <a:tr h="31139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800000"/>
                          </a:solidFill>
                          <a:effectLst/>
                          <a:latin typeface="Times New Roman" pitchFamily="18" charset="0"/>
                        </a:rPr>
                        <a:t>Parameter</a:t>
                      </a:r>
                      <a:endParaRPr kumimoji="0" lang="ru-RU" sz="1200" b="1" i="0" u="none" strike="noStrike" cap="none" normalizeH="0" baseline="0" dirty="0" smtClean="0">
                        <a:ln>
                          <a:noFill/>
                        </a:ln>
                        <a:solidFill>
                          <a:srgbClr val="800000"/>
                        </a:solidFill>
                        <a:effectLst/>
                        <a:latin typeface="Times New Roman" pitchFamily="18" charset="0"/>
                      </a:endParaRPr>
                    </a:p>
                  </a:txBody>
                  <a:tcPr marL="65314" marR="65314" marT="32653" marB="3265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800000"/>
                          </a:solidFill>
                          <a:effectLst/>
                          <a:latin typeface="Times New Roman" pitchFamily="18" charset="0"/>
                        </a:rPr>
                        <a:t>RFQ</a:t>
                      </a:r>
                      <a:endParaRPr kumimoji="0" lang="ru-RU" sz="1200" b="1" i="0" u="none" strike="noStrike" cap="none" normalizeH="0" baseline="0" smtClean="0">
                        <a:ln>
                          <a:noFill/>
                        </a:ln>
                        <a:solidFill>
                          <a:srgbClr val="800000"/>
                        </a:solidFill>
                        <a:effectLst/>
                        <a:latin typeface="Times New Roman" pitchFamily="18" charset="0"/>
                      </a:endParaRPr>
                    </a:p>
                  </a:txBody>
                  <a:tcPr marL="65314" marR="65314" marT="32653" marB="3265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800000"/>
                          </a:solidFill>
                          <a:effectLst/>
                          <a:latin typeface="Times New Roman" pitchFamily="18" charset="0"/>
                        </a:rPr>
                        <a:t>DTL1</a:t>
                      </a:r>
                      <a:endParaRPr kumimoji="0" lang="ru-RU" sz="1200" b="1" i="0" u="none" strike="noStrike" cap="none" normalizeH="0" baseline="0" smtClean="0">
                        <a:ln>
                          <a:noFill/>
                        </a:ln>
                        <a:solidFill>
                          <a:srgbClr val="800000"/>
                        </a:solidFill>
                        <a:effectLst/>
                        <a:latin typeface="Times New Roman" pitchFamily="18" charset="0"/>
                      </a:endParaRPr>
                    </a:p>
                  </a:txBody>
                  <a:tcPr marL="65314" marR="65314" marT="32653" marB="3265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800000"/>
                          </a:solidFill>
                          <a:effectLst/>
                          <a:latin typeface="Times New Roman" pitchFamily="18" charset="0"/>
                        </a:rPr>
                        <a:t>DTL2</a:t>
                      </a:r>
                      <a:endParaRPr kumimoji="0" lang="ru-RU" sz="1200" b="1" i="0" u="none" strike="noStrike" cap="none" normalizeH="0" baseline="0" dirty="0" smtClean="0">
                        <a:ln>
                          <a:noFill/>
                        </a:ln>
                        <a:solidFill>
                          <a:srgbClr val="800000"/>
                        </a:solidFill>
                        <a:effectLst/>
                        <a:latin typeface="Times New Roman" pitchFamily="18" charset="0"/>
                      </a:endParaRPr>
                    </a:p>
                  </a:txBody>
                  <a:tcPr marL="65314" marR="65314" marT="32653" marB="3265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800000"/>
                          </a:solidFill>
                          <a:effectLst/>
                          <a:latin typeface="Times New Roman" pitchFamily="18" charset="0"/>
                          <a:cs typeface="Times New Roman" pitchFamily="18" charset="0"/>
                        </a:rPr>
                        <a:t>DTL3</a:t>
                      </a:r>
                      <a:endParaRPr kumimoji="0" lang="ru-RU" sz="1200" b="1" i="0" u="none" strike="noStrike" cap="none" normalizeH="0" baseline="0" dirty="0" smtClean="0">
                        <a:ln>
                          <a:noFill/>
                        </a:ln>
                        <a:solidFill>
                          <a:srgbClr val="800000"/>
                        </a:solidFill>
                        <a:effectLst/>
                        <a:latin typeface="Times New Roman" pitchFamily="18" charset="0"/>
                      </a:endParaRPr>
                    </a:p>
                  </a:txBody>
                  <a:tcPr marL="65314" marR="65314" marT="32653" marB="3265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4176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800000"/>
                          </a:solidFill>
                          <a:effectLst/>
                          <a:latin typeface="Times New Roman" pitchFamily="18" charset="0"/>
                          <a:cs typeface="Times New Roman" pitchFamily="18" charset="0"/>
                        </a:rPr>
                        <a:t>Energy, </a:t>
                      </a:r>
                      <a:r>
                        <a:rPr kumimoji="0" lang="en-US" sz="1200" b="1" i="0" u="none" strike="noStrike" cap="none" normalizeH="0" baseline="0" dirty="0" err="1" smtClean="0">
                          <a:ln>
                            <a:noFill/>
                          </a:ln>
                          <a:solidFill>
                            <a:srgbClr val="800000"/>
                          </a:solidFill>
                          <a:effectLst/>
                          <a:latin typeface="Times New Roman" pitchFamily="18" charset="0"/>
                          <a:cs typeface="Times New Roman" pitchFamily="18" charset="0"/>
                        </a:rPr>
                        <a:t>MeV</a:t>
                      </a:r>
                      <a:endParaRPr kumimoji="0" lang="ru-RU" sz="1200" b="1" i="0" u="none" strike="noStrike" cap="none" normalizeH="0" baseline="0" dirty="0" smtClean="0">
                        <a:ln>
                          <a:noFill/>
                        </a:ln>
                        <a:solidFill>
                          <a:srgbClr val="800000"/>
                        </a:solidFill>
                        <a:effectLst/>
                        <a:latin typeface="Arial" charset="0"/>
                      </a:endParaRPr>
                    </a:p>
                  </a:txBody>
                  <a:tcPr marL="65314" marR="65314" marT="32653" marB="3265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800000"/>
                          </a:solidFill>
                          <a:effectLst/>
                          <a:latin typeface="Times New Roman" pitchFamily="18" charset="0"/>
                        </a:rPr>
                        <a:t>0.08-3.0</a:t>
                      </a:r>
                      <a:endParaRPr kumimoji="0" lang="ru-RU" sz="1200" b="1" i="0" u="none" strike="noStrike" cap="none" normalizeH="0" baseline="0" dirty="0" smtClean="0">
                        <a:ln>
                          <a:noFill/>
                        </a:ln>
                        <a:solidFill>
                          <a:srgbClr val="800000"/>
                        </a:solidFill>
                        <a:effectLst/>
                        <a:latin typeface="Times New Roman" pitchFamily="18" charset="0"/>
                      </a:endParaRPr>
                    </a:p>
                  </a:txBody>
                  <a:tcPr marL="65314" marR="65314" marT="32653" marB="3265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800000"/>
                          </a:solidFill>
                          <a:effectLst/>
                          <a:latin typeface="Times New Roman" pitchFamily="18" charset="0"/>
                        </a:rPr>
                        <a:t>3.0-10.3</a:t>
                      </a:r>
                      <a:endParaRPr kumimoji="0" lang="ru-RU" sz="1200" b="1" i="0" u="none" strike="noStrike" cap="none" normalizeH="0" baseline="0" dirty="0" smtClean="0">
                        <a:ln>
                          <a:noFill/>
                        </a:ln>
                        <a:solidFill>
                          <a:srgbClr val="800000"/>
                        </a:solidFill>
                        <a:effectLst/>
                        <a:latin typeface="Times New Roman" pitchFamily="18" charset="0"/>
                      </a:endParaRPr>
                    </a:p>
                  </a:txBody>
                  <a:tcPr marL="65314" marR="65314" marT="32653" marB="3265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800000"/>
                          </a:solidFill>
                          <a:effectLst/>
                          <a:latin typeface="Times New Roman" pitchFamily="18" charset="0"/>
                        </a:rPr>
                        <a:t>10.3-36.3</a:t>
                      </a:r>
                      <a:endParaRPr kumimoji="0" lang="ru-RU" sz="1200" b="1" i="0" u="none" strike="noStrike" cap="none" normalizeH="0" baseline="0" dirty="0" smtClean="0">
                        <a:ln>
                          <a:noFill/>
                        </a:ln>
                        <a:solidFill>
                          <a:srgbClr val="800000"/>
                        </a:solidFill>
                        <a:effectLst/>
                        <a:latin typeface="Times New Roman" pitchFamily="18" charset="0"/>
                      </a:endParaRPr>
                    </a:p>
                  </a:txBody>
                  <a:tcPr marL="65314" marR="65314" marT="32653" marB="3265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800000"/>
                          </a:solidFill>
                          <a:effectLst/>
                          <a:latin typeface="Times New Roman" pitchFamily="18" charset="0"/>
                        </a:rPr>
                        <a:t>36.4-56,6</a:t>
                      </a:r>
                      <a:endParaRPr kumimoji="0" lang="ru-RU" sz="1200" b="1" i="0" u="none" strike="noStrike" cap="none" normalizeH="0" baseline="0" dirty="0" smtClean="0">
                        <a:ln>
                          <a:noFill/>
                        </a:ln>
                        <a:solidFill>
                          <a:srgbClr val="800000"/>
                        </a:solidFill>
                        <a:effectLst/>
                        <a:latin typeface="Times New Roman" pitchFamily="18" charset="0"/>
                      </a:endParaRPr>
                    </a:p>
                  </a:txBody>
                  <a:tcPr marL="65314" marR="65314" marT="32653" marB="3265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097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800000"/>
                          </a:solidFill>
                          <a:effectLst/>
                          <a:latin typeface="Times New Roman" pitchFamily="18" charset="0"/>
                          <a:cs typeface="Times New Roman" pitchFamily="18" charset="0"/>
                        </a:rPr>
                        <a:t>Frequency, MHz</a:t>
                      </a:r>
                      <a:endParaRPr kumimoji="0" lang="ru-RU" sz="1200" b="1" i="0" u="none" strike="noStrike" cap="none" normalizeH="0" baseline="0" dirty="0" smtClean="0">
                        <a:ln>
                          <a:noFill/>
                        </a:ln>
                        <a:solidFill>
                          <a:srgbClr val="800000"/>
                        </a:solidFill>
                        <a:effectLst/>
                        <a:latin typeface="Arial" charset="0"/>
                      </a:endParaRPr>
                    </a:p>
                  </a:txBody>
                  <a:tcPr marL="65314" marR="65314" marT="32653" marB="3265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4FD5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800000"/>
                          </a:solidFill>
                          <a:effectLst/>
                          <a:latin typeface="Times New Roman" pitchFamily="18" charset="0"/>
                          <a:cs typeface="Times New Roman" pitchFamily="18" charset="0"/>
                        </a:rPr>
                        <a:t>1</a:t>
                      </a:r>
                      <a:r>
                        <a:rPr kumimoji="0" lang="en-US" sz="1200" b="1" i="0" u="none" strike="noStrike" cap="none" normalizeH="0" baseline="0" dirty="0" smtClean="0">
                          <a:ln>
                            <a:noFill/>
                          </a:ln>
                          <a:solidFill>
                            <a:srgbClr val="800000"/>
                          </a:solidFill>
                          <a:effectLst/>
                          <a:latin typeface="Times New Roman" pitchFamily="18" charset="0"/>
                          <a:cs typeface="Times New Roman" pitchFamily="18" charset="0"/>
                        </a:rPr>
                        <a:t>48.5</a:t>
                      </a:r>
                      <a:endParaRPr kumimoji="0" lang="ru-RU" sz="1200" b="1" i="0" u="none" strike="noStrike" cap="none" normalizeH="0" baseline="0" dirty="0" smtClean="0">
                        <a:ln>
                          <a:noFill/>
                        </a:ln>
                        <a:solidFill>
                          <a:srgbClr val="800000"/>
                        </a:solidFill>
                        <a:effectLst/>
                        <a:latin typeface="Arial" charset="0"/>
                      </a:endParaRPr>
                    </a:p>
                  </a:txBody>
                  <a:tcPr marL="65314" marR="65314" marT="32653" marB="3265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4FD59"/>
                    </a:solidFill>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800000"/>
                          </a:solidFill>
                          <a:effectLst/>
                          <a:latin typeface="Times New Roman" pitchFamily="18" charset="0"/>
                        </a:rPr>
                        <a:t>297</a:t>
                      </a:r>
                      <a:endParaRPr kumimoji="0" lang="ru-RU" sz="1200" b="1" i="0" u="none" strike="noStrike" cap="none" normalizeH="0" baseline="0" dirty="0" smtClean="0">
                        <a:ln>
                          <a:noFill/>
                        </a:ln>
                        <a:solidFill>
                          <a:srgbClr val="800000"/>
                        </a:solidFill>
                        <a:effectLst/>
                        <a:latin typeface="Times New Roman" pitchFamily="18" charset="0"/>
                      </a:endParaRPr>
                    </a:p>
                  </a:txBody>
                  <a:tcPr marL="65314" marR="65314" marT="32653" marB="3265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4FD59"/>
                    </a:solidFill>
                  </a:tcPr>
                </a:tc>
                <a:tc hMerge="1">
                  <a:txBody>
                    <a:bodyPr/>
                    <a:lstStyle/>
                    <a:p>
                      <a:endParaRPr lang="ru-RU"/>
                    </a:p>
                  </a:txBody>
                  <a:tcPr/>
                </a:tc>
                <a:tc hMerge="1">
                  <a:txBody>
                    <a:bodyPr/>
                    <a:lstStyle/>
                    <a:p>
                      <a:endParaRPr lang="ru-RU"/>
                    </a:p>
                  </a:txBody>
                  <a:tcPr/>
                </a:tc>
              </a:tr>
              <a:tr h="31662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800000"/>
                          </a:solidFill>
                          <a:effectLst/>
                          <a:latin typeface="Times New Roman" pitchFamily="18" charset="0"/>
                          <a:cs typeface="Times New Roman" pitchFamily="18" charset="0"/>
                        </a:rPr>
                        <a:t>Length, m</a:t>
                      </a:r>
                      <a:endParaRPr kumimoji="0" lang="ru-RU" sz="1200" b="1" i="0" u="none" strike="noStrike" cap="none" normalizeH="0" baseline="0" dirty="0" smtClean="0">
                        <a:ln>
                          <a:noFill/>
                        </a:ln>
                        <a:solidFill>
                          <a:srgbClr val="800000"/>
                        </a:solidFill>
                        <a:effectLst/>
                        <a:latin typeface="Times New Roman" pitchFamily="18" charset="0"/>
                      </a:endParaRPr>
                    </a:p>
                  </a:txBody>
                  <a:tcPr marL="65314" marR="65314" marT="32653" marB="3265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800000"/>
                          </a:solidFill>
                          <a:effectLst/>
                          <a:latin typeface="Times New Roman" pitchFamily="18" charset="0"/>
                        </a:rPr>
                        <a:t>4.5</a:t>
                      </a:r>
                      <a:endParaRPr kumimoji="0" lang="ru-RU" sz="1200" b="1" i="0" u="none" strike="noStrike" cap="none" normalizeH="0" baseline="0" dirty="0" smtClean="0">
                        <a:ln>
                          <a:noFill/>
                        </a:ln>
                        <a:solidFill>
                          <a:srgbClr val="800000"/>
                        </a:solidFill>
                        <a:effectLst/>
                        <a:latin typeface="Times New Roman" pitchFamily="18" charset="0"/>
                      </a:endParaRPr>
                    </a:p>
                  </a:txBody>
                  <a:tcPr marL="65314" marR="65314" marT="32653" marB="3265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800000"/>
                          </a:solidFill>
                          <a:effectLst/>
                          <a:latin typeface="Times New Roman" pitchFamily="18" charset="0"/>
                        </a:rPr>
                        <a:t>3.9</a:t>
                      </a:r>
                      <a:endParaRPr kumimoji="0" lang="ru-RU" sz="1200" b="1" i="0" u="none" strike="noStrike" cap="none" normalizeH="0" baseline="0" dirty="0" smtClean="0">
                        <a:ln>
                          <a:noFill/>
                        </a:ln>
                        <a:solidFill>
                          <a:srgbClr val="800000"/>
                        </a:solidFill>
                        <a:effectLst/>
                        <a:latin typeface="Times New Roman" pitchFamily="18" charset="0"/>
                      </a:endParaRPr>
                    </a:p>
                  </a:txBody>
                  <a:tcPr marL="65314" marR="65314" marT="32653" marB="3265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800000"/>
                          </a:solidFill>
                          <a:effectLst/>
                          <a:latin typeface="Times New Roman" pitchFamily="18" charset="0"/>
                        </a:rPr>
                        <a:t>11.7</a:t>
                      </a:r>
                      <a:endParaRPr kumimoji="0" lang="ru-RU" sz="1200" b="1" i="0" u="none" strike="noStrike" cap="none" normalizeH="0" baseline="0" dirty="0" smtClean="0">
                        <a:ln>
                          <a:noFill/>
                        </a:ln>
                        <a:solidFill>
                          <a:srgbClr val="800000"/>
                        </a:solidFill>
                        <a:effectLst/>
                        <a:latin typeface="Times New Roman" pitchFamily="18" charset="0"/>
                      </a:endParaRPr>
                    </a:p>
                  </a:txBody>
                  <a:tcPr marL="65314" marR="65314" marT="32653" marB="3265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800000"/>
                          </a:solidFill>
                          <a:effectLst/>
                          <a:latin typeface="Times New Roman" pitchFamily="18" charset="0"/>
                        </a:rPr>
                        <a:t>9.2</a:t>
                      </a:r>
                      <a:endParaRPr kumimoji="0" lang="ru-RU" sz="1200" b="1" i="0" u="none" strike="noStrike" cap="none" normalizeH="0" baseline="0" dirty="0" smtClean="0">
                        <a:ln>
                          <a:noFill/>
                        </a:ln>
                        <a:solidFill>
                          <a:srgbClr val="800000"/>
                        </a:solidFill>
                        <a:effectLst/>
                        <a:latin typeface="Times New Roman" pitchFamily="18" charset="0"/>
                      </a:endParaRPr>
                    </a:p>
                  </a:txBody>
                  <a:tcPr marL="65314" marR="65314" marT="32653" marB="3265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097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800000"/>
                          </a:solidFill>
                          <a:effectLst/>
                          <a:latin typeface="Times New Roman" pitchFamily="18" charset="0"/>
                          <a:cs typeface="Times New Roman" pitchFamily="18" charset="0"/>
                        </a:rPr>
                        <a:t>Diameter, mm</a:t>
                      </a:r>
                      <a:endParaRPr kumimoji="0" lang="ru-RU" sz="1200" b="1" i="0" u="none" strike="noStrike" cap="none" normalizeH="0" baseline="0" dirty="0" smtClean="0">
                        <a:ln>
                          <a:noFill/>
                        </a:ln>
                        <a:solidFill>
                          <a:srgbClr val="800000"/>
                        </a:solidFill>
                        <a:effectLst/>
                        <a:latin typeface="Arial" charset="0"/>
                      </a:endParaRPr>
                    </a:p>
                  </a:txBody>
                  <a:tcPr marL="65314" marR="65314" marT="32653" marB="3265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800000"/>
                          </a:solidFill>
                          <a:effectLst/>
                          <a:latin typeface="Times New Roman" pitchFamily="18" charset="0"/>
                        </a:rPr>
                        <a:t>449</a:t>
                      </a:r>
                      <a:endParaRPr kumimoji="0" lang="ru-RU" sz="1200" b="1" i="0" u="none" strike="noStrike" cap="none" normalizeH="0" baseline="0" smtClean="0">
                        <a:ln>
                          <a:noFill/>
                        </a:ln>
                        <a:solidFill>
                          <a:srgbClr val="800000"/>
                        </a:solidFill>
                        <a:effectLst/>
                        <a:latin typeface="Times New Roman" pitchFamily="18" charset="0"/>
                      </a:endParaRPr>
                    </a:p>
                  </a:txBody>
                  <a:tcPr marL="65314" marR="65314" marT="32653" marB="3265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800000"/>
                          </a:solidFill>
                          <a:effectLst/>
                          <a:latin typeface="Times New Roman" pitchFamily="18" charset="0"/>
                        </a:rPr>
                        <a:t>650</a:t>
                      </a:r>
                      <a:endParaRPr kumimoji="0" lang="ru-RU" sz="1200" b="1" i="0" u="none" strike="noStrike" cap="none" normalizeH="0" baseline="0" dirty="0" smtClean="0">
                        <a:ln>
                          <a:noFill/>
                        </a:ln>
                        <a:solidFill>
                          <a:srgbClr val="800000"/>
                        </a:solidFill>
                        <a:effectLst/>
                        <a:latin typeface="Times New Roman" pitchFamily="18" charset="0"/>
                      </a:endParaRPr>
                    </a:p>
                  </a:txBody>
                  <a:tcPr marL="65314" marR="65314" marT="32653" marB="3265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800000"/>
                          </a:solidFill>
                          <a:effectLst/>
                          <a:latin typeface="Times New Roman" pitchFamily="18" charset="0"/>
                        </a:rPr>
                        <a:t>630</a:t>
                      </a:r>
                      <a:endParaRPr kumimoji="0" lang="ru-RU" sz="1200" b="1" i="0" u="none" strike="noStrike" cap="none" normalizeH="0" baseline="0" smtClean="0">
                        <a:ln>
                          <a:noFill/>
                        </a:ln>
                        <a:solidFill>
                          <a:srgbClr val="800000"/>
                        </a:solidFill>
                        <a:effectLst/>
                        <a:latin typeface="Times New Roman" pitchFamily="18" charset="0"/>
                      </a:endParaRPr>
                    </a:p>
                  </a:txBody>
                  <a:tcPr marL="65314" marR="65314" marT="32653" marB="3265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800000"/>
                          </a:solidFill>
                          <a:effectLst/>
                          <a:latin typeface="Times New Roman" pitchFamily="18" charset="0"/>
                        </a:rPr>
                        <a:t>580</a:t>
                      </a:r>
                      <a:endParaRPr kumimoji="0" lang="ru-RU" sz="1200" b="1" i="0" u="none" strike="noStrike" cap="none" normalizeH="0" baseline="0" dirty="0" smtClean="0">
                        <a:ln>
                          <a:noFill/>
                        </a:ln>
                        <a:solidFill>
                          <a:srgbClr val="800000"/>
                        </a:solidFill>
                        <a:effectLst/>
                        <a:latin typeface="Times New Roman" pitchFamily="18" charset="0"/>
                      </a:endParaRPr>
                    </a:p>
                  </a:txBody>
                  <a:tcPr marL="65314" marR="65314" marT="32653" marB="3265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1557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800000"/>
                          </a:solidFill>
                          <a:effectLst/>
                          <a:latin typeface="Times New Roman" pitchFamily="18" charset="0"/>
                          <a:cs typeface="Times New Roman" pitchFamily="18" charset="0"/>
                          <a:sym typeface="Symbol" pitchFamily="18" charset="2"/>
                        </a:rPr>
                        <a:t>DT diameter, mm</a:t>
                      </a:r>
                    </a:p>
                  </a:txBody>
                  <a:tcPr marL="65314" marR="65314" marT="32653" marB="3265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AU" sz="1200" b="1" i="0" u="none" strike="noStrike" cap="none" normalizeH="0" baseline="0" smtClean="0">
                          <a:ln>
                            <a:noFill/>
                          </a:ln>
                          <a:solidFill>
                            <a:srgbClr val="800000"/>
                          </a:solidFill>
                          <a:effectLst/>
                          <a:latin typeface="Times New Roman" pitchFamily="18" charset="0"/>
                        </a:rPr>
                        <a:t>-</a:t>
                      </a:r>
                    </a:p>
                  </a:txBody>
                  <a:tcPr marL="65314" marR="65314" marT="32653" marB="3265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AU" sz="1200" b="1" i="0" u="none" strike="noStrike" cap="none" normalizeH="0" baseline="0" dirty="0" smtClean="0">
                          <a:ln>
                            <a:noFill/>
                          </a:ln>
                          <a:solidFill>
                            <a:srgbClr val="800000"/>
                          </a:solidFill>
                          <a:effectLst/>
                          <a:latin typeface="Times New Roman" pitchFamily="18" charset="0"/>
                        </a:rPr>
                        <a:t>100</a:t>
                      </a:r>
                    </a:p>
                  </a:txBody>
                  <a:tcPr marL="65314" marR="65314" marT="32653" marB="3265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AU" sz="1200" b="1" i="0" u="none" strike="noStrike" cap="none" normalizeH="0" baseline="0" dirty="0" smtClean="0">
                          <a:ln>
                            <a:noFill/>
                          </a:ln>
                          <a:solidFill>
                            <a:srgbClr val="800000"/>
                          </a:solidFill>
                          <a:effectLst/>
                          <a:latin typeface="Times New Roman" pitchFamily="18" charset="0"/>
                        </a:rPr>
                        <a:t>85</a:t>
                      </a:r>
                    </a:p>
                  </a:txBody>
                  <a:tcPr marL="65314" marR="65314" marT="32653" marB="3265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AU" sz="1200" b="1" i="0" u="none" strike="noStrike" cap="none" normalizeH="0" baseline="0" dirty="0" smtClean="0">
                          <a:ln>
                            <a:noFill/>
                          </a:ln>
                          <a:solidFill>
                            <a:srgbClr val="800000"/>
                          </a:solidFill>
                          <a:effectLst/>
                          <a:latin typeface="Times New Roman" pitchFamily="18" charset="0"/>
                        </a:rPr>
                        <a:t>85</a:t>
                      </a:r>
                    </a:p>
                  </a:txBody>
                  <a:tcPr marL="65314" marR="65314" marT="32653" marB="3265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1557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800000"/>
                          </a:solidFill>
                          <a:effectLst/>
                          <a:latin typeface="Times New Roman" pitchFamily="18" charset="0"/>
                          <a:cs typeface="Times New Roman" pitchFamily="18" charset="0"/>
                          <a:sym typeface="Symbol" pitchFamily="18" charset="2"/>
                        </a:rPr>
                        <a:t>Aperture diameter, mm</a:t>
                      </a:r>
                    </a:p>
                  </a:txBody>
                  <a:tcPr marL="65314" marR="65314" marT="32653" marB="3265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AU" sz="1200" b="1" i="0" u="none" strike="noStrike" cap="none" normalizeH="0" baseline="0" smtClean="0">
                          <a:ln>
                            <a:noFill/>
                          </a:ln>
                          <a:solidFill>
                            <a:srgbClr val="800000"/>
                          </a:solidFill>
                          <a:effectLst/>
                          <a:latin typeface="Times New Roman" pitchFamily="18" charset="0"/>
                        </a:rPr>
                        <a:t>15</a:t>
                      </a:r>
                    </a:p>
                  </a:txBody>
                  <a:tcPr marL="65314" marR="65314" marT="32653" marB="3265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AU" sz="1200" b="1" i="0" u="none" strike="noStrike" cap="none" normalizeH="0" baseline="0" smtClean="0">
                          <a:ln>
                            <a:noFill/>
                          </a:ln>
                          <a:solidFill>
                            <a:srgbClr val="800000"/>
                          </a:solidFill>
                          <a:effectLst/>
                          <a:latin typeface="Times New Roman" pitchFamily="18" charset="0"/>
                        </a:rPr>
                        <a:t>18</a:t>
                      </a:r>
                    </a:p>
                  </a:txBody>
                  <a:tcPr marL="65314" marR="65314" marT="32653" marB="3265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AU" sz="1200" b="1" i="0" u="none" strike="noStrike" cap="none" normalizeH="0" baseline="0" dirty="0" smtClean="0">
                          <a:ln>
                            <a:noFill/>
                          </a:ln>
                          <a:solidFill>
                            <a:srgbClr val="800000"/>
                          </a:solidFill>
                          <a:effectLst/>
                          <a:latin typeface="Times New Roman" pitchFamily="18" charset="0"/>
                        </a:rPr>
                        <a:t>18</a:t>
                      </a:r>
                    </a:p>
                  </a:txBody>
                  <a:tcPr marL="65314" marR="65314" marT="32653" marB="3265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AU" sz="1200" b="1" i="0" u="none" strike="noStrike" cap="none" normalizeH="0" baseline="0" dirty="0" smtClean="0">
                          <a:ln>
                            <a:noFill/>
                          </a:ln>
                          <a:solidFill>
                            <a:srgbClr val="800000"/>
                          </a:solidFill>
                          <a:effectLst/>
                          <a:latin typeface="Times New Roman" pitchFamily="18" charset="0"/>
                        </a:rPr>
                        <a:t>24</a:t>
                      </a:r>
                    </a:p>
                  </a:txBody>
                  <a:tcPr marL="65314" marR="65314" marT="32653" marB="3265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097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800000"/>
                          </a:solidFill>
                          <a:effectLst/>
                          <a:latin typeface="Times New Roman" pitchFamily="18" charset="0"/>
                          <a:cs typeface="Times New Roman" pitchFamily="18" charset="0"/>
                        </a:rPr>
                        <a:t>Beam current, </a:t>
                      </a:r>
                      <a:r>
                        <a:rPr kumimoji="0" lang="en-US" sz="1200" b="1" i="0" u="none" strike="noStrike" cap="none" normalizeH="0" baseline="0" dirty="0" err="1" smtClean="0">
                          <a:ln>
                            <a:noFill/>
                          </a:ln>
                          <a:solidFill>
                            <a:srgbClr val="800000"/>
                          </a:solidFill>
                          <a:effectLst/>
                          <a:latin typeface="Times New Roman" pitchFamily="18" charset="0"/>
                          <a:cs typeface="Times New Roman" pitchFamily="18" charset="0"/>
                        </a:rPr>
                        <a:t>mA</a:t>
                      </a:r>
                      <a:endParaRPr kumimoji="0" lang="ru-RU" sz="1200" b="1" i="0" u="none" strike="noStrike" cap="none" normalizeH="0" baseline="0" dirty="0" smtClean="0">
                        <a:ln>
                          <a:noFill/>
                        </a:ln>
                        <a:solidFill>
                          <a:srgbClr val="800000"/>
                        </a:solidFill>
                        <a:effectLst/>
                        <a:latin typeface="Times New Roman" pitchFamily="18" charset="0"/>
                        <a:cs typeface="Times New Roman" pitchFamily="18" charset="0"/>
                      </a:endParaRPr>
                    </a:p>
                  </a:txBody>
                  <a:tcPr marL="65314" marR="65314" marT="32653" marB="3265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4FD59"/>
                    </a:solidFill>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800000"/>
                          </a:solidFill>
                          <a:effectLst/>
                          <a:latin typeface="Times New Roman" pitchFamily="18" charset="0"/>
                          <a:cs typeface="Times New Roman" pitchFamily="18" charset="0"/>
                        </a:rPr>
                        <a:t>2</a:t>
                      </a:r>
                      <a:r>
                        <a:rPr kumimoji="0" lang="en-US" sz="1200" b="1" i="0" u="none" strike="noStrike" cap="none" normalizeH="0" baseline="0" dirty="0" smtClean="0">
                          <a:ln>
                            <a:noFill/>
                          </a:ln>
                          <a:solidFill>
                            <a:srgbClr val="800000"/>
                          </a:solidFill>
                          <a:effectLst/>
                          <a:latin typeface="Times New Roman" pitchFamily="18" charset="0"/>
                          <a:cs typeface="Times New Roman" pitchFamily="18" charset="0"/>
                        </a:rPr>
                        <a:t>0</a:t>
                      </a:r>
                      <a:r>
                        <a:rPr kumimoji="0" lang="ru-RU" sz="1200" b="1" i="0" u="none" strike="noStrike" cap="none" normalizeH="0" baseline="0" dirty="0" smtClean="0">
                          <a:ln>
                            <a:noFill/>
                          </a:ln>
                          <a:solidFill>
                            <a:srgbClr val="800000"/>
                          </a:solidFill>
                          <a:effectLst/>
                          <a:latin typeface="Times New Roman" pitchFamily="18" charset="0"/>
                          <a:cs typeface="Times New Roman" pitchFamily="18" charset="0"/>
                        </a:rPr>
                        <a:t>0</a:t>
                      </a:r>
                      <a:endParaRPr kumimoji="0" lang="en-AU" sz="1200" b="1" i="0" u="none" strike="noStrike" cap="none" normalizeH="0" baseline="0" dirty="0" smtClean="0">
                        <a:ln>
                          <a:noFill/>
                        </a:ln>
                        <a:solidFill>
                          <a:srgbClr val="800000"/>
                        </a:solidFill>
                        <a:effectLst/>
                        <a:latin typeface="Times New Roman" pitchFamily="18" charset="0"/>
                        <a:cs typeface="Times New Roman" pitchFamily="18" charset="0"/>
                      </a:endParaRPr>
                    </a:p>
                  </a:txBody>
                  <a:tcPr marL="65314" marR="65314" marT="32653" marB="3265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4FD59"/>
                    </a:solidFill>
                  </a:tcPr>
                </a:tc>
                <a:tc hMerge="1">
                  <a:txBody>
                    <a:bodyPr/>
                    <a:lstStyle/>
                    <a:p>
                      <a:endParaRPr lang="en-US"/>
                    </a:p>
                  </a:txBody>
                  <a:tcPr/>
                </a:tc>
                <a:tc hMerge="1">
                  <a:txBody>
                    <a:bodyPr/>
                    <a:lstStyle/>
                    <a:p>
                      <a:endParaRPr lang="ru-RU"/>
                    </a:p>
                  </a:txBody>
                  <a:tcPr/>
                </a:tc>
                <a:tc hMerge="1">
                  <a:txBody>
                    <a:bodyPr/>
                    <a:lstStyle/>
                    <a:p>
                      <a:endParaRPr lang="ru-RU"/>
                    </a:p>
                  </a:txBody>
                  <a:tcPr/>
                </a:tc>
              </a:tr>
              <a:tr h="31662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800000"/>
                          </a:solidFill>
                          <a:effectLst/>
                          <a:latin typeface="Times New Roman" pitchFamily="18" charset="0"/>
                        </a:rPr>
                        <a:t>Repetition </a:t>
                      </a:r>
                      <a:r>
                        <a:rPr kumimoji="0" lang="en-US" sz="1200" b="1" i="0" u="none" strike="noStrike" cap="none" normalizeH="0" baseline="0" dirty="0" err="1" smtClean="0">
                          <a:ln>
                            <a:noFill/>
                          </a:ln>
                          <a:solidFill>
                            <a:srgbClr val="800000"/>
                          </a:solidFill>
                          <a:effectLst/>
                          <a:latin typeface="Times New Roman" pitchFamily="18" charset="0"/>
                        </a:rPr>
                        <a:t>tate</a:t>
                      </a:r>
                      <a:r>
                        <a:rPr kumimoji="0" lang="en-US" sz="1200" b="1" i="0" u="none" strike="noStrike" cap="none" normalizeH="0" baseline="0" dirty="0" smtClean="0">
                          <a:ln>
                            <a:noFill/>
                          </a:ln>
                          <a:solidFill>
                            <a:srgbClr val="800000"/>
                          </a:solidFill>
                          <a:effectLst/>
                          <a:latin typeface="Times New Roman" pitchFamily="18" charset="0"/>
                        </a:rPr>
                        <a:t>, </a:t>
                      </a:r>
                      <a:r>
                        <a:rPr kumimoji="0" lang="en-US" sz="1200" b="1" i="0" u="none" strike="noStrike" cap="none" normalizeH="0" baseline="0" dirty="0" err="1" smtClean="0">
                          <a:ln>
                            <a:noFill/>
                          </a:ln>
                          <a:solidFill>
                            <a:srgbClr val="800000"/>
                          </a:solidFill>
                          <a:effectLst/>
                          <a:latin typeface="Times New Roman" pitchFamily="18" charset="0"/>
                        </a:rPr>
                        <a:t>pps</a:t>
                      </a:r>
                      <a:endParaRPr kumimoji="0" lang="ru-RU" sz="1200" b="1" i="0" u="none" strike="noStrike" cap="none" normalizeH="0" baseline="0" dirty="0" smtClean="0">
                        <a:ln>
                          <a:noFill/>
                        </a:ln>
                        <a:solidFill>
                          <a:srgbClr val="800000"/>
                        </a:solidFill>
                        <a:effectLst/>
                        <a:latin typeface="Times New Roman" pitchFamily="18" charset="0"/>
                        <a:cs typeface="Times New Roman" pitchFamily="18" charset="0"/>
                      </a:endParaRPr>
                    </a:p>
                  </a:txBody>
                  <a:tcPr marL="65314" marR="65314" marT="32653" marB="3265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4FD59"/>
                    </a:solidFill>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AU" sz="1200" b="1" i="0" u="none" strike="noStrike" cap="none" normalizeH="0" baseline="0" dirty="0" smtClean="0">
                          <a:ln>
                            <a:noFill/>
                          </a:ln>
                          <a:solidFill>
                            <a:srgbClr val="800000"/>
                          </a:solidFill>
                          <a:effectLst/>
                          <a:latin typeface="Times New Roman" pitchFamily="18" charset="0"/>
                          <a:cs typeface="Times New Roman" pitchFamily="18" charset="0"/>
                          <a:sym typeface="Symbol" pitchFamily="18" charset="2"/>
                        </a:rPr>
                        <a:t>25</a:t>
                      </a:r>
                      <a:endParaRPr kumimoji="0" lang="ru-RU" sz="1200" b="1" i="0" u="none" strike="noStrike" cap="none" normalizeH="0" baseline="0" dirty="0" smtClean="0">
                        <a:ln>
                          <a:noFill/>
                        </a:ln>
                        <a:solidFill>
                          <a:srgbClr val="800000"/>
                        </a:solidFill>
                        <a:effectLst/>
                        <a:latin typeface="Times New Roman" pitchFamily="18" charset="0"/>
                        <a:cs typeface="Times New Roman" pitchFamily="18" charset="0"/>
                        <a:sym typeface="Symbol" pitchFamily="18" charset="2"/>
                      </a:endParaRPr>
                    </a:p>
                  </a:txBody>
                  <a:tcPr marL="65314" marR="65314" marT="32653" marB="3265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4FD59"/>
                    </a:solidFill>
                  </a:tcPr>
                </a:tc>
                <a:tc hMerge="1">
                  <a:txBody>
                    <a:bodyPr/>
                    <a:lstStyle/>
                    <a:p>
                      <a:endParaRPr lang="en-US"/>
                    </a:p>
                  </a:txBody>
                  <a:tcPr/>
                </a:tc>
                <a:tc hMerge="1">
                  <a:txBody>
                    <a:bodyPr/>
                    <a:lstStyle/>
                    <a:p>
                      <a:endParaRPr lang="ru-RU"/>
                    </a:p>
                  </a:txBody>
                  <a:tcPr/>
                </a:tc>
                <a:tc hMerge="1">
                  <a:txBody>
                    <a:bodyPr/>
                    <a:lstStyle/>
                    <a:p>
                      <a:endParaRPr lang="ru-RU"/>
                    </a:p>
                  </a:txBody>
                  <a:tcPr/>
                </a:tc>
              </a:tr>
              <a:tr h="33229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800000"/>
                          </a:solidFill>
                          <a:effectLst/>
                          <a:latin typeface="Times New Roman" pitchFamily="18" charset="0"/>
                          <a:cs typeface="Times New Roman" pitchFamily="18" charset="0"/>
                        </a:rPr>
                        <a:t>Average current, </a:t>
                      </a:r>
                      <a:r>
                        <a:rPr kumimoji="0" lang="en-US" sz="1200" b="1" i="0" u="none" strike="noStrike" cap="none" normalizeH="0" baseline="0" dirty="0" smtClean="0">
                          <a:ln>
                            <a:noFill/>
                          </a:ln>
                          <a:solidFill>
                            <a:srgbClr val="800000"/>
                          </a:solidFill>
                          <a:effectLst/>
                          <a:latin typeface="Times New Roman" pitchFamily="18" charset="0"/>
                          <a:cs typeface="Times New Roman" pitchFamily="18" charset="0"/>
                          <a:sym typeface="Symbol" pitchFamily="18" charset="2"/>
                        </a:rPr>
                        <a:t>A</a:t>
                      </a:r>
                      <a:endParaRPr kumimoji="0" lang="ru-RU" sz="1200" b="1" i="0" u="none" strike="noStrike" cap="none" normalizeH="0" baseline="0" dirty="0" smtClean="0">
                        <a:ln>
                          <a:noFill/>
                        </a:ln>
                        <a:solidFill>
                          <a:srgbClr val="800000"/>
                        </a:solidFill>
                        <a:effectLst/>
                        <a:latin typeface="Times New Roman" pitchFamily="18" charset="0"/>
                        <a:sym typeface="Symbol" pitchFamily="18" charset="2"/>
                      </a:endParaRPr>
                    </a:p>
                  </a:txBody>
                  <a:tcPr marL="65314" marR="65314" marT="32653" marB="3265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4FD59"/>
                    </a:solidFill>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800000"/>
                          </a:solidFill>
                          <a:effectLst/>
                          <a:latin typeface="Times New Roman" pitchFamily="18" charset="0"/>
                        </a:rPr>
                        <a:t>500</a:t>
                      </a:r>
                      <a:endParaRPr kumimoji="0" lang="ru-RU" sz="1200" b="1" i="0" u="none" strike="noStrike" cap="none" normalizeH="0" baseline="0" dirty="0" smtClean="0">
                        <a:ln>
                          <a:noFill/>
                        </a:ln>
                        <a:solidFill>
                          <a:srgbClr val="800000"/>
                        </a:solidFill>
                        <a:effectLst/>
                        <a:latin typeface="Times New Roman" pitchFamily="18" charset="0"/>
                      </a:endParaRPr>
                    </a:p>
                  </a:txBody>
                  <a:tcPr marL="65314" marR="65314" marT="32653" marB="3265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4FD59"/>
                    </a:solidFill>
                  </a:tcPr>
                </a:tc>
                <a:tc hMerge="1">
                  <a:txBody>
                    <a:bodyPr/>
                    <a:lstStyle/>
                    <a:p>
                      <a:endParaRPr lang="en-US"/>
                    </a:p>
                  </a:txBody>
                  <a:tcPr/>
                </a:tc>
                <a:tc hMerge="1">
                  <a:txBody>
                    <a:bodyPr/>
                    <a:lstStyle/>
                    <a:p>
                      <a:endParaRPr lang="ru-RU"/>
                    </a:p>
                  </a:txBody>
                  <a:tcPr/>
                </a:tc>
                <a:tc hMerge="1">
                  <a:txBody>
                    <a:bodyPr/>
                    <a:lstStyle/>
                    <a:p>
                      <a:endParaRPr lang="ru-RU"/>
                    </a:p>
                  </a:txBody>
                  <a:tcPr/>
                </a:tc>
              </a:tr>
            </a:tbl>
          </a:graphicData>
        </a:graphic>
      </p:graphicFrame>
      <p:grpSp>
        <p:nvGrpSpPr>
          <p:cNvPr id="2" name="Group 22"/>
          <p:cNvGrpSpPr>
            <a:grpSpLocks/>
          </p:cNvGrpSpPr>
          <p:nvPr/>
        </p:nvGrpSpPr>
        <p:grpSpPr bwMode="auto">
          <a:xfrm>
            <a:off x="3962400" y="4343400"/>
            <a:ext cx="2974975" cy="2162175"/>
            <a:chOff x="3962400" y="4343400"/>
            <a:chExt cx="2974608" cy="2162175"/>
          </a:xfrm>
        </p:grpSpPr>
        <p:pic>
          <p:nvPicPr>
            <p:cNvPr id="3154" name="Рисунок 1"/>
            <p:cNvPicPr>
              <a:picLocks noChangeAspect="1" noChangeArrowheads="1"/>
            </p:cNvPicPr>
            <p:nvPr/>
          </p:nvPicPr>
          <p:blipFill>
            <a:blip r:embed="rId7" cstate="print"/>
            <a:srcRect/>
            <a:stretch>
              <a:fillRect/>
            </a:stretch>
          </p:blipFill>
          <p:spPr bwMode="auto">
            <a:xfrm>
              <a:off x="3962400" y="4800600"/>
              <a:ext cx="2974608" cy="1704975"/>
            </a:xfrm>
            <a:prstGeom prst="rect">
              <a:avLst/>
            </a:prstGeom>
            <a:noFill/>
            <a:ln w="9525">
              <a:noFill/>
              <a:miter lim="800000"/>
              <a:headEnd/>
              <a:tailEnd/>
            </a:ln>
          </p:spPr>
        </p:pic>
        <p:sp>
          <p:nvSpPr>
            <p:cNvPr id="3155" name="Text Box 166"/>
            <p:cNvSpPr txBox="1">
              <a:spLocks noChangeArrowheads="1"/>
            </p:cNvSpPr>
            <p:nvPr/>
          </p:nvSpPr>
          <p:spPr bwMode="auto">
            <a:xfrm>
              <a:off x="4230504" y="4343400"/>
              <a:ext cx="2438400" cy="435276"/>
            </a:xfrm>
            <a:prstGeom prst="rect">
              <a:avLst/>
            </a:prstGeom>
            <a:noFill/>
            <a:ln w="9525">
              <a:noFill/>
              <a:miter lim="800000"/>
              <a:headEnd/>
              <a:tailEnd/>
            </a:ln>
          </p:spPr>
          <p:txBody>
            <a:bodyPr lIns="65306" tIns="32653" rIns="65306" bIns="32653">
              <a:spAutoFit/>
            </a:bodyPr>
            <a:lstStyle/>
            <a:p>
              <a:pPr algn="ctr" defTabSz="912813"/>
              <a:r>
                <a:rPr lang="en-US" sz="1200" b="1" i="1" u="sng" dirty="0" smtClean="0">
                  <a:solidFill>
                    <a:srgbClr val="FF0000"/>
                  </a:solidFill>
                </a:rPr>
                <a:t>DTL-1 with permanent magnet </a:t>
              </a:r>
              <a:r>
                <a:rPr lang="en-US" sz="1200" b="1" i="1" u="sng" dirty="0" err="1" smtClean="0">
                  <a:solidFill>
                    <a:srgbClr val="FF0000"/>
                  </a:solidFill>
                </a:rPr>
                <a:t>quadrupoles</a:t>
              </a:r>
              <a:endParaRPr lang="ru-RU" altLang="ru-RU" sz="1200" b="1" u="sng" dirty="0">
                <a:solidFill>
                  <a:srgbClr val="800000"/>
                </a:solidFill>
                <a:latin typeface="Calibri" pitchFamily="34" charset="0"/>
              </a:endParaRPr>
            </a:p>
          </p:txBody>
        </p:sp>
      </p:grpSp>
      <p:grpSp>
        <p:nvGrpSpPr>
          <p:cNvPr id="3" name="Group 23"/>
          <p:cNvGrpSpPr>
            <a:grpSpLocks/>
          </p:cNvGrpSpPr>
          <p:nvPr/>
        </p:nvGrpSpPr>
        <p:grpSpPr bwMode="auto">
          <a:xfrm>
            <a:off x="7013575" y="4594225"/>
            <a:ext cx="2054225" cy="1660525"/>
            <a:chOff x="7012986" y="4593924"/>
            <a:chExt cx="2054814" cy="1660826"/>
          </a:xfrm>
        </p:grpSpPr>
        <p:pic>
          <p:nvPicPr>
            <p:cNvPr id="3152" name="Рисунок 2"/>
            <p:cNvPicPr>
              <a:picLocks noChangeAspect="1" noChangeArrowheads="1"/>
            </p:cNvPicPr>
            <p:nvPr/>
          </p:nvPicPr>
          <p:blipFill>
            <a:blip r:embed="rId8" cstate="print"/>
            <a:srcRect l="8421" r="3827"/>
            <a:stretch>
              <a:fillRect/>
            </a:stretch>
          </p:blipFill>
          <p:spPr bwMode="auto">
            <a:xfrm>
              <a:off x="7012986" y="5105400"/>
              <a:ext cx="2054814" cy="1149350"/>
            </a:xfrm>
            <a:prstGeom prst="rect">
              <a:avLst/>
            </a:prstGeom>
            <a:noFill/>
            <a:ln w="9525">
              <a:noFill/>
              <a:miter lim="800000"/>
              <a:headEnd/>
              <a:tailEnd/>
            </a:ln>
          </p:spPr>
        </p:pic>
        <p:sp>
          <p:nvSpPr>
            <p:cNvPr id="3153" name="Text Box 167"/>
            <p:cNvSpPr txBox="1">
              <a:spLocks noChangeArrowheads="1"/>
            </p:cNvSpPr>
            <p:nvPr/>
          </p:nvSpPr>
          <p:spPr bwMode="auto">
            <a:xfrm>
              <a:off x="7049793" y="4593924"/>
              <a:ext cx="1981200" cy="435355"/>
            </a:xfrm>
            <a:prstGeom prst="rect">
              <a:avLst/>
            </a:prstGeom>
            <a:noFill/>
            <a:ln w="9525">
              <a:noFill/>
              <a:miter lim="800000"/>
              <a:headEnd/>
              <a:tailEnd/>
            </a:ln>
          </p:spPr>
          <p:txBody>
            <a:bodyPr lIns="65306" tIns="32653" rIns="65306" bIns="32653">
              <a:spAutoFit/>
            </a:bodyPr>
            <a:lstStyle/>
            <a:p>
              <a:pPr algn="ctr" defTabSz="912813"/>
              <a:r>
                <a:rPr lang="en-US" sz="1200" b="1" i="1" u="sng" dirty="0" smtClean="0">
                  <a:solidFill>
                    <a:srgbClr val="FF0000"/>
                  </a:solidFill>
                </a:rPr>
                <a:t>Drift tube with permanent magnet</a:t>
              </a:r>
              <a:endParaRPr lang="ru-RU" altLang="ru-RU" sz="1200" b="1" i="1" u="sng" dirty="0">
                <a:solidFill>
                  <a:srgbClr val="FF0000"/>
                </a:solidFill>
                <a:latin typeface="Calibri" pitchFamily="34" charset="0"/>
              </a:endParaRPr>
            </a:p>
          </p:txBody>
        </p:sp>
      </p:grpSp>
      <p:grpSp>
        <p:nvGrpSpPr>
          <p:cNvPr id="4" name="Group 21"/>
          <p:cNvGrpSpPr>
            <a:grpSpLocks/>
          </p:cNvGrpSpPr>
          <p:nvPr/>
        </p:nvGrpSpPr>
        <p:grpSpPr bwMode="auto">
          <a:xfrm>
            <a:off x="169863" y="3157537"/>
            <a:ext cx="2116137" cy="3435350"/>
            <a:chOff x="170405" y="3157538"/>
            <a:chExt cx="2115595" cy="3434844"/>
          </a:xfrm>
        </p:grpSpPr>
        <p:pic>
          <p:nvPicPr>
            <p:cNvPr id="3151" name="Рисунок 1" descr="Istra-10"/>
            <p:cNvPicPr>
              <a:picLocks noChangeAspect="1" noChangeArrowheads="1"/>
            </p:cNvPicPr>
            <p:nvPr/>
          </p:nvPicPr>
          <p:blipFill>
            <a:blip r:embed="rId9" cstate="print">
              <a:lum contrast="24000"/>
            </a:blip>
            <a:srcRect/>
            <a:stretch>
              <a:fillRect/>
            </a:stretch>
          </p:blipFill>
          <p:spPr bwMode="auto">
            <a:xfrm>
              <a:off x="170405" y="3429000"/>
              <a:ext cx="2115595" cy="3163382"/>
            </a:xfrm>
            <a:prstGeom prst="rect">
              <a:avLst/>
            </a:prstGeom>
            <a:noFill/>
            <a:ln w="9525">
              <a:noFill/>
              <a:miter lim="800000"/>
              <a:headEnd/>
              <a:tailEnd/>
            </a:ln>
          </p:spPr>
        </p:pic>
        <p:graphicFrame>
          <p:nvGraphicFramePr>
            <p:cNvPr id="3074" name="Object 72"/>
            <p:cNvGraphicFramePr>
              <a:graphicFrameLocks noChangeAspect="1"/>
            </p:cNvGraphicFramePr>
            <p:nvPr/>
          </p:nvGraphicFramePr>
          <p:xfrm>
            <a:off x="348159" y="3157538"/>
            <a:ext cx="1742629" cy="260312"/>
          </p:xfrm>
          <a:graphic>
            <a:graphicData uri="http://schemas.openxmlformats.org/presentationml/2006/ole">
              <p:oleObj spid="_x0000_s86018" name="Document" r:id="rId10" imgW="1752441" imgH="264812" progId="Word.Document.12">
                <p:embed/>
              </p:oleObj>
            </a:graphicData>
          </a:graphic>
        </p:graphicFrame>
      </p:grpSp>
      <p:grpSp>
        <p:nvGrpSpPr>
          <p:cNvPr id="5" name="Group 27"/>
          <p:cNvGrpSpPr>
            <a:grpSpLocks/>
          </p:cNvGrpSpPr>
          <p:nvPr/>
        </p:nvGrpSpPr>
        <p:grpSpPr bwMode="auto">
          <a:xfrm>
            <a:off x="228600" y="990600"/>
            <a:ext cx="2973388" cy="1920875"/>
            <a:chOff x="228600" y="990600"/>
            <a:chExt cx="2973388" cy="1920875"/>
          </a:xfrm>
        </p:grpSpPr>
        <p:pic>
          <p:nvPicPr>
            <p:cNvPr id="3149" name="Picture 5" descr="Моргунова"/>
            <p:cNvPicPr>
              <a:picLocks noChangeAspect="1" noChangeArrowheads="1"/>
            </p:cNvPicPr>
            <p:nvPr/>
          </p:nvPicPr>
          <p:blipFill>
            <a:blip r:embed="rId11" cstate="print"/>
            <a:srcRect l="12032" t="1883" r="7642" b="38693"/>
            <a:stretch>
              <a:fillRect/>
            </a:stretch>
          </p:blipFill>
          <p:spPr bwMode="auto">
            <a:xfrm>
              <a:off x="228600" y="1371600"/>
              <a:ext cx="2973388" cy="1539875"/>
            </a:xfrm>
            <a:prstGeom prst="rect">
              <a:avLst/>
            </a:prstGeom>
            <a:noFill/>
            <a:ln w="9525">
              <a:noFill/>
              <a:miter lim="800000"/>
              <a:headEnd/>
              <a:tailEnd/>
            </a:ln>
          </p:spPr>
        </p:pic>
        <p:sp>
          <p:nvSpPr>
            <p:cNvPr id="3150" name="Rectangle 15"/>
            <p:cNvSpPr>
              <a:spLocks noChangeArrowheads="1"/>
            </p:cNvSpPr>
            <p:nvPr/>
          </p:nvSpPr>
          <p:spPr bwMode="auto">
            <a:xfrm>
              <a:off x="228600" y="990600"/>
              <a:ext cx="2932906" cy="276999"/>
            </a:xfrm>
            <a:prstGeom prst="rect">
              <a:avLst/>
            </a:prstGeom>
            <a:noFill/>
            <a:ln w="9525">
              <a:noFill/>
              <a:miter lim="800000"/>
              <a:headEnd/>
              <a:tailEnd/>
            </a:ln>
          </p:spPr>
          <p:txBody>
            <a:bodyPr>
              <a:spAutoFit/>
            </a:bodyPr>
            <a:lstStyle/>
            <a:p>
              <a:pPr algn="ctr"/>
              <a:r>
                <a:rPr lang="en-US" sz="1200" b="1" i="1" u="sng" dirty="0" smtClean="0">
                  <a:solidFill>
                    <a:srgbClr val="FF0000"/>
                  </a:solidFill>
                </a:rPr>
                <a:t>First RFQ with 4-wane resonator</a:t>
              </a:r>
              <a:r>
                <a:rPr lang="ru-RU" sz="1200" b="1" i="1" u="sng" dirty="0" smtClean="0">
                  <a:solidFill>
                    <a:srgbClr val="FF0000"/>
                  </a:solidFill>
                </a:rPr>
                <a:t>. </a:t>
              </a:r>
              <a:endParaRPr lang="en-US" sz="1200" b="1" i="1" u="sng" dirty="0">
                <a:solidFill>
                  <a:srgbClr val="FF0000"/>
                </a:solidFill>
                <a:latin typeface="Arial Rounded MT Bold" pitchFamily="34" charset="0"/>
              </a:endParaRPr>
            </a:p>
          </p:txBody>
        </p:sp>
      </p:grpSp>
      <p:grpSp>
        <p:nvGrpSpPr>
          <p:cNvPr id="6" name="Group 20"/>
          <p:cNvGrpSpPr>
            <a:grpSpLocks/>
          </p:cNvGrpSpPr>
          <p:nvPr/>
        </p:nvGrpSpPr>
        <p:grpSpPr bwMode="auto">
          <a:xfrm>
            <a:off x="2362200" y="3505200"/>
            <a:ext cx="1295400" cy="2576513"/>
            <a:chOff x="2286000" y="3505200"/>
            <a:chExt cx="1295400" cy="2576155"/>
          </a:xfrm>
        </p:grpSpPr>
        <p:pic>
          <p:nvPicPr>
            <p:cNvPr id="3145" name="Picture 73"/>
            <p:cNvPicPr>
              <a:picLocks noChangeAspect="1" noChangeArrowheads="1"/>
            </p:cNvPicPr>
            <p:nvPr/>
          </p:nvPicPr>
          <p:blipFill>
            <a:blip r:embed="rId12" cstate="print"/>
            <a:srcRect/>
            <a:stretch>
              <a:fillRect/>
            </a:stretch>
          </p:blipFill>
          <p:spPr bwMode="auto">
            <a:xfrm>
              <a:off x="2476500" y="3505200"/>
              <a:ext cx="914400" cy="656741"/>
            </a:xfrm>
            <a:prstGeom prst="rect">
              <a:avLst/>
            </a:prstGeom>
            <a:noFill/>
            <a:ln w="9525">
              <a:noFill/>
              <a:miter lim="800000"/>
              <a:headEnd/>
              <a:tailEnd/>
            </a:ln>
          </p:spPr>
        </p:pic>
        <p:pic>
          <p:nvPicPr>
            <p:cNvPr id="3146" name="Picture 74"/>
            <p:cNvPicPr>
              <a:picLocks noChangeAspect="1" noChangeArrowheads="1"/>
            </p:cNvPicPr>
            <p:nvPr/>
          </p:nvPicPr>
          <p:blipFill>
            <a:blip r:embed="rId13" cstate="print"/>
            <a:srcRect/>
            <a:stretch>
              <a:fillRect/>
            </a:stretch>
          </p:blipFill>
          <p:spPr bwMode="auto">
            <a:xfrm>
              <a:off x="2476500" y="4267200"/>
              <a:ext cx="914400" cy="679784"/>
            </a:xfrm>
            <a:prstGeom prst="rect">
              <a:avLst/>
            </a:prstGeom>
            <a:noFill/>
            <a:ln w="9525">
              <a:noFill/>
              <a:miter lim="800000"/>
              <a:headEnd/>
              <a:tailEnd/>
            </a:ln>
          </p:spPr>
        </p:pic>
        <p:pic>
          <p:nvPicPr>
            <p:cNvPr id="3147" name="Picture 75"/>
            <p:cNvPicPr>
              <a:picLocks noChangeAspect="1" noChangeArrowheads="1"/>
            </p:cNvPicPr>
            <p:nvPr/>
          </p:nvPicPr>
          <p:blipFill>
            <a:blip r:embed="rId14" cstate="print"/>
            <a:srcRect/>
            <a:stretch>
              <a:fillRect/>
            </a:stretch>
          </p:blipFill>
          <p:spPr bwMode="auto">
            <a:xfrm>
              <a:off x="2476500" y="5029200"/>
              <a:ext cx="914400" cy="689380"/>
            </a:xfrm>
            <a:prstGeom prst="rect">
              <a:avLst/>
            </a:prstGeom>
            <a:noFill/>
            <a:ln w="9525">
              <a:noFill/>
              <a:miter lim="800000"/>
              <a:headEnd/>
              <a:tailEnd/>
            </a:ln>
          </p:spPr>
        </p:pic>
        <p:sp>
          <p:nvSpPr>
            <p:cNvPr id="3148" name="Rectangle 19"/>
            <p:cNvSpPr>
              <a:spLocks noChangeArrowheads="1"/>
            </p:cNvSpPr>
            <p:nvPr/>
          </p:nvSpPr>
          <p:spPr bwMode="auto">
            <a:xfrm>
              <a:off x="2286000" y="5804356"/>
              <a:ext cx="1295400" cy="276999"/>
            </a:xfrm>
            <a:prstGeom prst="rect">
              <a:avLst/>
            </a:prstGeom>
            <a:noFill/>
            <a:ln w="9525">
              <a:noFill/>
              <a:miter lim="800000"/>
              <a:headEnd/>
              <a:tailEnd/>
            </a:ln>
          </p:spPr>
          <p:txBody>
            <a:bodyPr>
              <a:spAutoFit/>
            </a:bodyPr>
            <a:lstStyle/>
            <a:p>
              <a:pPr algn="ctr"/>
              <a:r>
                <a:rPr lang="en-US" sz="1200" b="1" i="1" u="sng" dirty="0" smtClean="0">
                  <a:solidFill>
                    <a:srgbClr val="FF0000"/>
                  </a:solidFill>
                </a:rPr>
                <a:t>Second version</a:t>
              </a:r>
              <a:endParaRPr lang="en-US" sz="1200" b="1" i="1" u="sng" dirty="0">
                <a:solidFill>
                  <a:srgbClr val="FF0000"/>
                </a:solidFill>
                <a:latin typeface="Arial Rounded MT Bold" pitchFamily="34" charset="0"/>
              </a:endParaRPr>
            </a:p>
          </p:txBody>
        </p:sp>
      </p:grpSp>
      <p:sp>
        <p:nvSpPr>
          <p:cNvPr id="26" name="Footer Placeholder 25"/>
          <p:cNvSpPr>
            <a:spLocks noGrp="1"/>
          </p:cNvSpPr>
          <p:nvPr>
            <p:ph type="ftr" sz="quarter" idx="11"/>
          </p:nvPr>
        </p:nvSpPr>
        <p:spPr/>
        <p:txBody>
          <a:bodyPr/>
          <a:lstStyle/>
          <a:p>
            <a:r>
              <a:rPr lang="en-US" smtClean="0"/>
              <a:t>"High Intensity RFQ meets Reality" , GSI, 15-16 April 2019, Heidelberg</a:t>
            </a:r>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itep_summer01"/>
          <p:cNvPicPr>
            <a:picLocks noChangeAspect="1" noChangeArrowheads="1"/>
          </p:cNvPicPr>
          <p:nvPr/>
        </p:nvPicPr>
        <p:blipFill>
          <a:blip r:embed="rId3" cstate="print">
            <a:lum bright="70000" contrast="-70000"/>
          </a:blip>
          <a:srcRect/>
          <a:stretch>
            <a:fillRect/>
          </a:stretch>
        </p:blipFill>
        <p:spPr bwMode="auto">
          <a:xfrm>
            <a:off x="0" y="0"/>
            <a:ext cx="9144000" cy="6858000"/>
          </a:xfrm>
          <a:prstGeom prst="rect">
            <a:avLst/>
          </a:prstGeom>
          <a:noFill/>
          <a:ln w="9525">
            <a:noFill/>
            <a:miter lim="800000"/>
            <a:headEnd/>
            <a:tailEnd/>
          </a:ln>
        </p:spPr>
      </p:pic>
      <p:sp>
        <p:nvSpPr>
          <p:cNvPr id="14340" name="Slide Number Placeholder 11"/>
          <p:cNvSpPr>
            <a:spLocks noGrp="1"/>
          </p:cNvSpPr>
          <p:nvPr>
            <p:ph type="sldNum" sz="quarter" idx="12"/>
          </p:nvPr>
        </p:nvSpPr>
        <p:spPr bwMode="auto">
          <a:noFill/>
          <a:ln>
            <a:miter lim="800000"/>
            <a:headEnd/>
            <a:tailEnd/>
          </a:ln>
        </p:spPr>
        <p:txBody>
          <a:bodyPr/>
          <a:lstStyle/>
          <a:p>
            <a:fld id="{8FEDA9D7-7BE9-4942-B8EC-8B64C3643AC2}" type="slidenum">
              <a:rPr lang="en-US" altLang="ru-RU" smtClean="0">
                <a:cs typeface="Arial" pitchFamily="34" charset="0"/>
              </a:rPr>
              <a:pPr/>
              <a:t>8</a:t>
            </a:fld>
            <a:endParaRPr lang="en-US" altLang="ru-RU" smtClean="0">
              <a:cs typeface="Arial" pitchFamily="34" charset="0"/>
            </a:endParaRPr>
          </a:p>
        </p:txBody>
      </p:sp>
      <p:pic>
        <p:nvPicPr>
          <p:cNvPr id="14341" name="Picture 14" descr="KurchatovLogo.gif"/>
          <p:cNvPicPr>
            <a:picLocks noChangeAspect="1"/>
          </p:cNvPicPr>
          <p:nvPr/>
        </p:nvPicPr>
        <p:blipFill>
          <a:blip r:embed="rId4" cstate="print"/>
          <a:srcRect/>
          <a:stretch>
            <a:fillRect/>
          </a:stretch>
        </p:blipFill>
        <p:spPr bwMode="auto">
          <a:xfrm>
            <a:off x="8559800" y="34925"/>
            <a:ext cx="584200" cy="731838"/>
          </a:xfrm>
          <a:prstGeom prst="rect">
            <a:avLst/>
          </a:prstGeom>
          <a:noFill/>
          <a:ln w="9525">
            <a:noFill/>
            <a:miter lim="800000"/>
            <a:headEnd/>
            <a:tailEnd/>
          </a:ln>
        </p:spPr>
      </p:pic>
      <p:pic>
        <p:nvPicPr>
          <p:cNvPr id="14342" name="Picture 15" descr="coat.jpg"/>
          <p:cNvPicPr>
            <a:picLocks noChangeAspect="1"/>
          </p:cNvPicPr>
          <p:nvPr/>
        </p:nvPicPr>
        <p:blipFill>
          <a:blip r:embed="rId5" cstate="print"/>
          <a:srcRect/>
          <a:stretch>
            <a:fillRect/>
          </a:stretch>
        </p:blipFill>
        <p:spPr bwMode="auto">
          <a:xfrm>
            <a:off x="0" y="33338"/>
            <a:ext cx="731838" cy="731837"/>
          </a:xfrm>
          <a:prstGeom prst="rect">
            <a:avLst/>
          </a:prstGeom>
          <a:noFill/>
          <a:ln w="9525">
            <a:noFill/>
            <a:miter lim="800000"/>
            <a:headEnd/>
            <a:tailEnd/>
          </a:ln>
        </p:spPr>
      </p:pic>
      <p:sp>
        <p:nvSpPr>
          <p:cNvPr id="7" name="Rectangle 2"/>
          <p:cNvSpPr txBox="1">
            <a:spLocks noChangeArrowheads="1"/>
          </p:cNvSpPr>
          <p:nvPr/>
        </p:nvSpPr>
        <p:spPr>
          <a:xfrm>
            <a:off x="1981200" y="0"/>
            <a:ext cx="6553200" cy="701675"/>
          </a:xfrm>
          <a:prstGeom prst="rect">
            <a:avLst/>
          </a:prstGeom>
        </p:spPr>
        <p:txBody>
          <a:bodyPr anchor="ctr">
            <a:normAutofit/>
          </a:bodyPr>
          <a:lstStyle/>
          <a:p>
            <a:pPr algn="ctr" fontAlgn="auto">
              <a:spcAft>
                <a:spcPts val="0"/>
              </a:spcAft>
              <a:defRPr/>
            </a:pPr>
            <a:r>
              <a:rPr lang="en-US" sz="3100" b="1" i="1" dirty="0" smtClean="0">
                <a:solidFill>
                  <a:srgbClr val="FF0000"/>
                </a:solidFill>
                <a:latin typeface="+mj-lt"/>
                <a:ea typeface="+mj-ea"/>
                <a:cs typeface="+mj-cs"/>
              </a:rPr>
              <a:t>Heavy ion prototype for inertial </a:t>
            </a:r>
            <a:r>
              <a:rPr lang="en-US" sz="3100" b="1" i="1" dirty="0" smtClean="0">
                <a:solidFill>
                  <a:srgbClr val="FF0000"/>
                </a:solidFill>
                <a:latin typeface="+mj-lt"/>
                <a:ea typeface="+mj-ea"/>
                <a:cs typeface="+mj-cs"/>
              </a:rPr>
              <a:t>fusion</a:t>
            </a:r>
            <a:endParaRPr lang="ru-RU" sz="3100" b="1" i="1" dirty="0">
              <a:solidFill>
                <a:srgbClr val="FF0000"/>
              </a:solidFill>
              <a:latin typeface="+mj-lt"/>
              <a:ea typeface="+mj-ea"/>
              <a:cs typeface="+mj-cs"/>
            </a:endParaRPr>
          </a:p>
        </p:txBody>
      </p:sp>
      <p:pic>
        <p:nvPicPr>
          <p:cNvPr id="14421" name="Picture 16" descr="kushin009.jpg"/>
          <p:cNvPicPr>
            <a:picLocks noChangeAspect="1"/>
          </p:cNvPicPr>
          <p:nvPr/>
        </p:nvPicPr>
        <p:blipFill>
          <a:blip r:embed="rId6" cstate="print"/>
          <a:srcRect/>
          <a:stretch>
            <a:fillRect/>
          </a:stretch>
        </p:blipFill>
        <p:spPr bwMode="auto">
          <a:xfrm>
            <a:off x="838200" y="88017"/>
            <a:ext cx="1295400" cy="2197983"/>
          </a:xfrm>
          <a:prstGeom prst="rect">
            <a:avLst/>
          </a:prstGeom>
          <a:noFill/>
          <a:ln w="9525">
            <a:noFill/>
            <a:miter lim="800000"/>
            <a:headEnd/>
            <a:tailEnd/>
          </a:ln>
        </p:spPr>
      </p:pic>
      <p:pic>
        <p:nvPicPr>
          <p:cNvPr id="21" name="Picture 3" descr="IMG_20150522_045650.jpg"/>
          <p:cNvPicPr>
            <a:picLocks noChangeAspect="1"/>
          </p:cNvPicPr>
          <p:nvPr/>
        </p:nvPicPr>
        <p:blipFill>
          <a:blip r:embed="rId7" cstate="print"/>
          <a:srcRect/>
          <a:stretch>
            <a:fillRect/>
          </a:stretch>
        </p:blipFill>
        <p:spPr bwMode="auto">
          <a:xfrm>
            <a:off x="3228975" y="3530600"/>
            <a:ext cx="5915025" cy="3327400"/>
          </a:xfrm>
          <a:prstGeom prst="rect">
            <a:avLst/>
          </a:prstGeom>
          <a:noFill/>
          <a:ln w="9525">
            <a:noFill/>
            <a:miter lim="800000"/>
            <a:headEnd/>
            <a:tailEnd/>
          </a:ln>
        </p:spPr>
      </p:pic>
      <p:sp>
        <p:nvSpPr>
          <p:cNvPr id="22" name="Footer Placeholder 21"/>
          <p:cNvSpPr>
            <a:spLocks noGrp="1"/>
          </p:cNvSpPr>
          <p:nvPr>
            <p:ph type="ftr" sz="quarter" idx="11"/>
          </p:nvPr>
        </p:nvSpPr>
        <p:spPr/>
        <p:txBody>
          <a:bodyPr/>
          <a:lstStyle/>
          <a:p>
            <a:r>
              <a:rPr lang="en-US" smtClean="0"/>
              <a:t>"High Intensity RFQ meets Reality" , GSI, 15-16 April 2019, Heidelberg</a:t>
            </a:r>
            <a:endParaRPr lang="en-US"/>
          </a:p>
        </p:txBody>
      </p:sp>
      <p:graphicFrame>
        <p:nvGraphicFramePr>
          <p:cNvPr id="16" name="Group 137"/>
          <p:cNvGraphicFramePr>
            <a:graphicFrameLocks/>
          </p:cNvGraphicFramePr>
          <p:nvPr/>
        </p:nvGraphicFramePr>
        <p:xfrm>
          <a:off x="0" y="2873829"/>
          <a:ext cx="3962400" cy="3450771"/>
        </p:xfrm>
        <a:graphic>
          <a:graphicData uri="http://schemas.openxmlformats.org/drawingml/2006/table">
            <a:tbl>
              <a:tblPr/>
              <a:tblGrid>
                <a:gridCol w="3071144"/>
                <a:gridCol w="891256"/>
              </a:tblGrid>
              <a:tr h="32657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800000"/>
                          </a:solidFill>
                          <a:effectLst/>
                          <a:latin typeface="Arial" charset="0"/>
                        </a:rPr>
                        <a:t>Z/A</a:t>
                      </a:r>
                      <a:endParaRPr kumimoji="0" lang="ru-RU" sz="1200" b="1" i="0" u="none" strike="noStrike" cap="none" normalizeH="0" baseline="0" dirty="0" smtClean="0">
                        <a:ln>
                          <a:noFill/>
                        </a:ln>
                        <a:solidFill>
                          <a:srgbClr val="800000"/>
                        </a:solidFill>
                        <a:effectLst/>
                        <a:latin typeface="Arial" charset="0"/>
                      </a:endParaRPr>
                    </a:p>
                  </a:txBody>
                  <a:tcPr marL="65314" marR="65314" marT="32657" marB="3265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800000"/>
                          </a:solidFill>
                          <a:effectLst/>
                          <a:latin typeface="Times New Roman" pitchFamily="18" charset="0"/>
                          <a:sym typeface="Symbol" pitchFamily="18" charset="2"/>
                        </a:rPr>
                        <a:t>≤</a:t>
                      </a:r>
                      <a:r>
                        <a:rPr kumimoji="0" lang="en-US" sz="1200" b="1" i="0" u="none" strike="noStrike" cap="none" normalizeH="0" baseline="0" dirty="0" smtClean="0">
                          <a:ln>
                            <a:noFill/>
                          </a:ln>
                          <a:solidFill>
                            <a:srgbClr val="800000"/>
                          </a:solidFill>
                          <a:effectLst/>
                          <a:latin typeface="Times New Roman" pitchFamily="18" charset="0"/>
                        </a:rPr>
                        <a:t>1/</a:t>
                      </a:r>
                      <a:r>
                        <a:rPr kumimoji="0" lang="ru-RU" sz="1200" b="1" i="0" u="none" strike="noStrike" cap="none" normalizeH="0" baseline="0" dirty="0" smtClean="0">
                          <a:ln>
                            <a:noFill/>
                          </a:ln>
                          <a:solidFill>
                            <a:srgbClr val="800000"/>
                          </a:solidFill>
                          <a:effectLst/>
                          <a:latin typeface="Times New Roman" pitchFamily="18" charset="0"/>
                        </a:rPr>
                        <a:t>92</a:t>
                      </a:r>
                    </a:p>
                  </a:txBody>
                  <a:tcPr marL="65314" marR="65314" marT="32657" marB="3265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2657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800000"/>
                          </a:solidFill>
                          <a:effectLst/>
                          <a:latin typeface="Arial" charset="0"/>
                        </a:rPr>
                        <a:t>Input energy, </a:t>
                      </a:r>
                      <a:r>
                        <a:rPr kumimoji="0" lang="en-US" sz="1200" b="1" i="0" u="none" strike="noStrike" cap="none" normalizeH="0" baseline="0" dirty="0" err="1" smtClean="0">
                          <a:ln>
                            <a:noFill/>
                          </a:ln>
                          <a:solidFill>
                            <a:srgbClr val="800000"/>
                          </a:solidFill>
                          <a:effectLst/>
                          <a:latin typeface="Arial" charset="0"/>
                        </a:rPr>
                        <a:t>keV</a:t>
                      </a:r>
                      <a:r>
                        <a:rPr kumimoji="0" lang="en-US" sz="1200" b="1" i="0" u="none" strike="noStrike" cap="none" normalizeH="0" baseline="0" dirty="0" smtClean="0">
                          <a:ln>
                            <a:noFill/>
                          </a:ln>
                          <a:solidFill>
                            <a:srgbClr val="800000"/>
                          </a:solidFill>
                          <a:effectLst/>
                          <a:latin typeface="Arial" charset="0"/>
                        </a:rPr>
                        <a:t>/</a:t>
                      </a:r>
                      <a:r>
                        <a:rPr kumimoji="0" lang="en-US" sz="1200" b="1" i="0" u="none" strike="noStrike" cap="none" normalizeH="0" baseline="0" dirty="0" err="1" smtClean="0">
                          <a:ln>
                            <a:noFill/>
                          </a:ln>
                          <a:solidFill>
                            <a:srgbClr val="800000"/>
                          </a:solidFill>
                          <a:effectLst/>
                          <a:latin typeface="Arial" charset="0"/>
                        </a:rPr>
                        <a:t>nuclon</a:t>
                      </a:r>
                      <a:endParaRPr kumimoji="0" lang="ru-RU" sz="1200" b="1" i="0" u="none" strike="noStrike" cap="none" normalizeH="0" baseline="0" dirty="0" smtClean="0">
                        <a:ln>
                          <a:noFill/>
                        </a:ln>
                        <a:solidFill>
                          <a:srgbClr val="800000"/>
                        </a:solidFill>
                        <a:effectLst/>
                        <a:latin typeface="Arial" charset="0"/>
                      </a:endParaRPr>
                    </a:p>
                  </a:txBody>
                  <a:tcPr marL="65314" marR="65314" marT="32657" marB="3265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800000"/>
                          </a:solidFill>
                          <a:effectLst/>
                          <a:latin typeface="Times New Roman" pitchFamily="18" charset="0"/>
                        </a:rPr>
                        <a:t>0.95</a:t>
                      </a:r>
                    </a:p>
                  </a:txBody>
                  <a:tcPr marL="65314" marR="65314" marT="32657" marB="3265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4358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800000"/>
                          </a:solidFill>
                          <a:effectLst/>
                          <a:latin typeface="Arial" charset="0"/>
                          <a:cs typeface="Times New Roman" pitchFamily="18" charset="0"/>
                        </a:rPr>
                        <a:t>Output energy, </a:t>
                      </a:r>
                      <a:r>
                        <a:rPr kumimoji="0" lang="en-US" sz="1200" b="1" i="0" u="none" strike="noStrike" cap="none" normalizeH="0" baseline="0" dirty="0" err="1" smtClean="0">
                          <a:ln>
                            <a:noFill/>
                          </a:ln>
                          <a:solidFill>
                            <a:srgbClr val="800000"/>
                          </a:solidFill>
                          <a:effectLst/>
                          <a:latin typeface="Arial" charset="0"/>
                        </a:rPr>
                        <a:t>keV</a:t>
                      </a:r>
                      <a:r>
                        <a:rPr kumimoji="0" lang="en-US" sz="1200" b="1" i="0" u="none" strike="noStrike" cap="none" normalizeH="0" baseline="0" dirty="0" smtClean="0">
                          <a:ln>
                            <a:noFill/>
                          </a:ln>
                          <a:solidFill>
                            <a:srgbClr val="800000"/>
                          </a:solidFill>
                          <a:effectLst/>
                          <a:latin typeface="Arial" charset="0"/>
                        </a:rPr>
                        <a:t>/</a:t>
                      </a:r>
                      <a:r>
                        <a:rPr kumimoji="0" lang="en-US" sz="1200" b="1" i="0" u="none" strike="noStrike" cap="none" normalizeH="0" baseline="0" dirty="0" err="1" smtClean="0">
                          <a:ln>
                            <a:noFill/>
                          </a:ln>
                          <a:solidFill>
                            <a:srgbClr val="800000"/>
                          </a:solidFill>
                          <a:effectLst/>
                          <a:latin typeface="Arial" charset="0"/>
                        </a:rPr>
                        <a:t>nuclon</a:t>
                      </a:r>
                      <a:endParaRPr kumimoji="0" lang="ru-RU" sz="1200" b="1" i="0" u="none" strike="noStrike" cap="none" normalizeH="0" baseline="0" dirty="0" smtClean="0">
                        <a:ln>
                          <a:noFill/>
                        </a:ln>
                        <a:solidFill>
                          <a:srgbClr val="800000"/>
                        </a:solidFill>
                        <a:effectLst/>
                        <a:latin typeface="Arial" charset="0"/>
                      </a:endParaRPr>
                    </a:p>
                  </a:txBody>
                  <a:tcPr marL="65314" marR="65314" marT="32657" marB="3265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800000"/>
                          </a:solidFill>
                          <a:effectLst/>
                          <a:latin typeface="Times New Roman" pitchFamily="18" charset="0"/>
                        </a:rPr>
                        <a:t>36</a:t>
                      </a:r>
                    </a:p>
                  </a:txBody>
                  <a:tcPr marL="65314" marR="65314" marT="32657" marB="3265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5945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800000"/>
                          </a:solidFill>
                          <a:effectLst/>
                          <a:latin typeface="Arial" charset="0"/>
                          <a:cs typeface="Times New Roman" pitchFamily="18" charset="0"/>
                        </a:rPr>
                        <a:t>Frequency, MHz</a:t>
                      </a:r>
                      <a:endParaRPr kumimoji="0" lang="ru-RU" sz="1200" b="1" i="0" u="none" strike="noStrike" cap="none" normalizeH="0" baseline="0" dirty="0" smtClean="0">
                        <a:ln>
                          <a:noFill/>
                        </a:ln>
                        <a:solidFill>
                          <a:srgbClr val="800000"/>
                        </a:solidFill>
                        <a:effectLst/>
                        <a:latin typeface="Arial" charset="0"/>
                      </a:endParaRPr>
                    </a:p>
                  </a:txBody>
                  <a:tcPr marL="65314" marR="65314" marT="32657" marB="3265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800000"/>
                          </a:solidFill>
                          <a:effectLst/>
                          <a:latin typeface="Times New Roman" pitchFamily="18" charset="0"/>
                          <a:cs typeface="Times New Roman" pitchFamily="18" charset="0"/>
                        </a:rPr>
                        <a:t>6.19</a:t>
                      </a:r>
                      <a:endParaRPr kumimoji="0" lang="ru-RU" sz="1200" b="1" i="0" u="none" strike="noStrike" cap="none" normalizeH="0" baseline="0" dirty="0" smtClean="0">
                        <a:ln>
                          <a:noFill/>
                        </a:ln>
                        <a:solidFill>
                          <a:srgbClr val="800000"/>
                        </a:solidFill>
                        <a:effectLst/>
                        <a:latin typeface="Arial" charset="0"/>
                      </a:endParaRPr>
                    </a:p>
                  </a:txBody>
                  <a:tcPr marL="65314" marR="65314" marT="32657" marB="3265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6058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800000"/>
                          </a:solidFill>
                          <a:effectLst/>
                          <a:latin typeface="Arial" charset="0"/>
                          <a:cs typeface="Times New Roman" pitchFamily="18" charset="0"/>
                        </a:rPr>
                        <a:t>Length, m</a:t>
                      </a:r>
                      <a:endParaRPr kumimoji="0" lang="ru-RU" sz="1200" b="1" i="0" u="none" strike="noStrike" cap="none" normalizeH="0" baseline="0" dirty="0" smtClean="0">
                        <a:ln>
                          <a:noFill/>
                        </a:ln>
                        <a:solidFill>
                          <a:srgbClr val="800000"/>
                        </a:solidFill>
                        <a:effectLst/>
                        <a:latin typeface="Arial" charset="0"/>
                        <a:cs typeface="Times New Roman" pitchFamily="18" charset="0"/>
                      </a:endParaRPr>
                    </a:p>
                  </a:txBody>
                  <a:tcPr marL="65314" marR="65314" marT="32657" marB="3265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800000"/>
                          </a:solidFill>
                          <a:effectLst/>
                          <a:latin typeface="Times New Roman" pitchFamily="18" charset="0"/>
                        </a:rPr>
                        <a:t>12</a:t>
                      </a:r>
                      <a:endParaRPr kumimoji="0" lang="ru-RU" sz="1200" b="1" i="0" u="none" strike="noStrike" cap="none" normalizeH="0" baseline="0" smtClean="0">
                        <a:ln>
                          <a:noFill/>
                        </a:ln>
                        <a:solidFill>
                          <a:srgbClr val="800000"/>
                        </a:solidFill>
                        <a:effectLst/>
                        <a:latin typeface="Times New Roman" pitchFamily="18" charset="0"/>
                      </a:endParaRPr>
                    </a:p>
                  </a:txBody>
                  <a:tcPr marL="65314" marR="65314" marT="32657" marB="3265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2657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800000"/>
                          </a:solidFill>
                          <a:effectLst/>
                          <a:latin typeface="Arial" charset="0"/>
                          <a:cs typeface="Times New Roman" pitchFamily="18" charset="0"/>
                        </a:rPr>
                        <a:t>Inner diameter, m</a:t>
                      </a:r>
                      <a:endParaRPr kumimoji="0" lang="ru-RU" sz="1200" b="1" i="0" u="none" strike="noStrike" cap="none" normalizeH="0" baseline="0" dirty="0" smtClean="0">
                        <a:ln>
                          <a:noFill/>
                        </a:ln>
                        <a:solidFill>
                          <a:srgbClr val="800000"/>
                        </a:solidFill>
                        <a:effectLst/>
                        <a:latin typeface="Arial" charset="0"/>
                      </a:endParaRPr>
                    </a:p>
                  </a:txBody>
                  <a:tcPr marL="65314" marR="65314" marT="32657" marB="3265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800000"/>
                          </a:solidFill>
                          <a:effectLst/>
                          <a:latin typeface="Times New Roman" pitchFamily="18" charset="0"/>
                        </a:rPr>
                        <a:t>1.2</a:t>
                      </a:r>
                      <a:endParaRPr kumimoji="0" lang="ru-RU" sz="1200" b="1" i="0" u="none" strike="noStrike" cap="none" normalizeH="0" baseline="0" dirty="0" smtClean="0">
                        <a:ln>
                          <a:noFill/>
                        </a:ln>
                        <a:solidFill>
                          <a:srgbClr val="800000"/>
                        </a:solidFill>
                        <a:effectLst/>
                        <a:latin typeface="Times New Roman" pitchFamily="18" charset="0"/>
                      </a:endParaRPr>
                    </a:p>
                  </a:txBody>
                  <a:tcPr marL="65314" marR="65314" marT="32657" marB="3265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9460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800000"/>
                          </a:solidFill>
                          <a:effectLst/>
                          <a:latin typeface="Arial" charset="0"/>
                          <a:cs typeface="Times New Roman" pitchFamily="18" charset="0"/>
                          <a:sym typeface="Symbol" pitchFamily="18" charset="2"/>
                        </a:rPr>
                        <a:t>Radius of aperture, mm</a:t>
                      </a:r>
                    </a:p>
                  </a:txBody>
                  <a:tcPr marL="65314" marR="65314" marT="32657" marB="3265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800000"/>
                          </a:solidFill>
                          <a:effectLst/>
                          <a:latin typeface="Times New Roman" pitchFamily="18" charset="0"/>
                        </a:rPr>
                        <a:t>14.67</a:t>
                      </a:r>
                      <a:endParaRPr kumimoji="0" lang="en-AU" sz="1200" b="1" i="0" u="none" strike="noStrike" cap="none" normalizeH="0" baseline="0" dirty="0" smtClean="0">
                        <a:ln>
                          <a:noFill/>
                        </a:ln>
                        <a:solidFill>
                          <a:srgbClr val="800000"/>
                        </a:solidFill>
                        <a:effectLst/>
                        <a:latin typeface="Times New Roman" pitchFamily="18" charset="0"/>
                      </a:endParaRPr>
                    </a:p>
                  </a:txBody>
                  <a:tcPr marL="65314" marR="65314" marT="32657" marB="3265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2657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800000"/>
                          </a:solidFill>
                          <a:effectLst/>
                          <a:latin typeface="Arial" charset="0"/>
                          <a:cs typeface="Times New Roman" pitchFamily="18" charset="0"/>
                        </a:rPr>
                        <a:t>Accelerating efficiency at</a:t>
                      </a:r>
                      <a:r>
                        <a:rPr kumimoji="0" lang="ru-RU" sz="1200" b="1" i="0" u="none" strike="noStrike" cap="none" normalizeH="0" baseline="0" dirty="0" smtClean="0">
                          <a:ln>
                            <a:noFill/>
                          </a:ln>
                          <a:solidFill>
                            <a:srgbClr val="800000"/>
                          </a:solidFill>
                          <a:effectLst/>
                          <a:latin typeface="Arial" charset="0"/>
                          <a:cs typeface="Times New Roman" pitchFamily="18" charset="0"/>
                        </a:rPr>
                        <a:t>30</a:t>
                      </a:r>
                      <a:r>
                        <a:rPr kumimoji="0" lang="en-US" sz="1200" b="1" i="0" u="none" strike="noStrike" cap="none" normalizeH="0" baseline="0" dirty="0" smtClean="0">
                          <a:ln>
                            <a:noFill/>
                          </a:ln>
                          <a:solidFill>
                            <a:srgbClr val="800000"/>
                          </a:solidFill>
                          <a:effectLst/>
                          <a:latin typeface="Arial" charset="0"/>
                          <a:cs typeface="Times New Roman" pitchFamily="18" charset="0"/>
                        </a:rPr>
                        <a:t> m</a:t>
                      </a:r>
                      <a:r>
                        <a:rPr kumimoji="0" lang="ru-RU" sz="1200" b="1" i="0" u="none" strike="noStrike" cap="none" normalizeH="0" baseline="0" dirty="0" smtClean="0">
                          <a:ln>
                            <a:noFill/>
                          </a:ln>
                          <a:solidFill>
                            <a:srgbClr val="800000"/>
                          </a:solidFill>
                          <a:effectLst/>
                          <a:latin typeface="Arial" charset="0"/>
                          <a:cs typeface="Times New Roman" pitchFamily="18" charset="0"/>
                        </a:rPr>
                        <a:t>А</a:t>
                      </a:r>
                      <a:r>
                        <a:rPr kumimoji="0" lang="en-US" sz="1200" b="1" i="0" u="none" strike="noStrike" cap="none" normalizeH="0" baseline="0" dirty="0" smtClean="0">
                          <a:ln>
                            <a:noFill/>
                          </a:ln>
                          <a:solidFill>
                            <a:srgbClr val="800000"/>
                          </a:solidFill>
                          <a:effectLst/>
                          <a:latin typeface="Arial" charset="0"/>
                          <a:cs typeface="Times New Roman" pitchFamily="18" charset="0"/>
                        </a:rPr>
                        <a:t>, %</a:t>
                      </a:r>
                      <a:endParaRPr kumimoji="0" lang="ru-RU" sz="1200" b="1" i="0" u="none" strike="noStrike" cap="none" normalizeH="0" baseline="0" dirty="0" smtClean="0">
                        <a:ln>
                          <a:noFill/>
                        </a:ln>
                        <a:solidFill>
                          <a:srgbClr val="800000"/>
                        </a:solidFill>
                        <a:effectLst/>
                        <a:latin typeface="Arial" charset="0"/>
                        <a:cs typeface="Times New Roman" pitchFamily="18" charset="0"/>
                      </a:endParaRPr>
                    </a:p>
                  </a:txBody>
                  <a:tcPr marL="65314" marR="65314" marT="32657" marB="3265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800000"/>
                          </a:solidFill>
                          <a:effectLst/>
                          <a:latin typeface="Times New Roman" pitchFamily="18" charset="0"/>
                          <a:cs typeface="Times New Roman" pitchFamily="18" charset="0"/>
                          <a:sym typeface="Symbol" pitchFamily="18" charset="2"/>
                        </a:rPr>
                        <a:t>96</a:t>
                      </a:r>
                      <a:endParaRPr kumimoji="0" lang="ru-RU" sz="1200" b="1" i="0" u="none" strike="noStrike" cap="none" normalizeH="0" baseline="0" smtClean="0">
                        <a:ln>
                          <a:noFill/>
                        </a:ln>
                        <a:solidFill>
                          <a:srgbClr val="800000"/>
                        </a:solidFill>
                        <a:effectLst/>
                        <a:latin typeface="Times New Roman" pitchFamily="18" charset="0"/>
                        <a:cs typeface="Times New Roman" pitchFamily="18" charset="0"/>
                        <a:sym typeface="Symbol" pitchFamily="18" charset="2"/>
                      </a:endParaRPr>
                    </a:p>
                  </a:txBody>
                  <a:tcPr marL="65314" marR="65314" marT="32657" marB="3265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5968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err="1" smtClean="0">
                          <a:ln>
                            <a:noFill/>
                          </a:ln>
                          <a:solidFill>
                            <a:srgbClr val="800000"/>
                          </a:solidFill>
                          <a:effectLst/>
                          <a:latin typeface="Arial" charset="0"/>
                          <a:cs typeface="Times New Roman" pitchFamily="18" charset="0"/>
                        </a:rPr>
                        <a:t>Pilse</a:t>
                      </a:r>
                      <a:r>
                        <a:rPr kumimoji="0" lang="en-US" sz="1200" b="1" i="0" u="none" strike="noStrike" cap="none" normalizeH="0" baseline="0" dirty="0" smtClean="0">
                          <a:ln>
                            <a:noFill/>
                          </a:ln>
                          <a:solidFill>
                            <a:srgbClr val="800000"/>
                          </a:solidFill>
                          <a:effectLst/>
                          <a:latin typeface="Arial" charset="0"/>
                          <a:cs typeface="Times New Roman" pitchFamily="18" charset="0"/>
                        </a:rPr>
                        <a:t> length, </a:t>
                      </a:r>
                      <a:r>
                        <a:rPr kumimoji="0" lang="en-US" sz="1200" b="1" i="0" u="none" strike="noStrike" cap="none" normalizeH="0" baseline="0" dirty="0" smtClean="0">
                          <a:ln>
                            <a:noFill/>
                          </a:ln>
                          <a:solidFill>
                            <a:srgbClr val="800000"/>
                          </a:solidFill>
                          <a:effectLst/>
                          <a:latin typeface="Arial" charset="0"/>
                          <a:cs typeface="Times New Roman" pitchFamily="18" charset="0"/>
                          <a:sym typeface="Symbol" pitchFamily="18" charset="2"/>
                        </a:rPr>
                        <a:t>s</a:t>
                      </a:r>
                    </a:p>
                  </a:txBody>
                  <a:tcPr marL="65314" marR="65314" marT="32657" marB="3265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800000"/>
                          </a:solidFill>
                          <a:effectLst/>
                          <a:latin typeface="Times New Roman" pitchFamily="18" charset="0"/>
                          <a:cs typeface="Times New Roman" pitchFamily="18" charset="0"/>
                          <a:sym typeface="Symbol" pitchFamily="18" charset="2"/>
                        </a:rPr>
                        <a:t>15 - 150</a:t>
                      </a:r>
                    </a:p>
                  </a:txBody>
                  <a:tcPr marL="65314" marR="65314" marT="32657" marB="3265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2657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800000"/>
                          </a:solidFill>
                          <a:effectLst/>
                          <a:latin typeface="Arial" charset="0"/>
                          <a:cs typeface="Times New Roman" pitchFamily="18" charset="0"/>
                          <a:sym typeface="Symbol" pitchFamily="18" charset="2"/>
                        </a:rPr>
                        <a:t>Average current, A</a:t>
                      </a:r>
                    </a:p>
                  </a:txBody>
                  <a:tcPr marL="65314" marR="65314" marT="32657" marB="3265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800000"/>
                          </a:solidFill>
                          <a:effectLst/>
                          <a:latin typeface="Times New Roman" pitchFamily="18" charset="0"/>
                          <a:cs typeface="Times New Roman" pitchFamily="18" charset="0"/>
                          <a:sym typeface="Symbol" pitchFamily="18" charset="2"/>
                        </a:rPr>
                        <a:t>1.1</a:t>
                      </a:r>
                    </a:p>
                  </a:txBody>
                  <a:tcPr marL="65314" marR="65314" marT="32657" marB="3265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bl>
          </a:graphicData>
        </a:graphic>
      </p:graphicFrame>
      <p:pic>
        <p:nvPicPr>
          <p:cNvPr id="14383" name="Picture 3" descr="E:\TVK\KI\PLAKAT\tipr008.jpg"/>
          <p:cNvPicPr>
            <a:picLocks noChangeAspect="1" noChangeArrowheads="1"/>
          </p:cNvPicPr>
          <p:nvPr/>
        </p:nvPicPr>
        <p:blipFill>
          <a:blip r:embed="rId8" cstate="print"/>
          <a:srcRect/>
          <a:stretch>
            <a:fillRect/>
          </a:stretch>
        </p:blipFill>
        <p:spPr bwMode="auto">
          <a:xfrm>
            <a:off x="4114800" y="1143000"/>
            <a:ext cx="3713163" cy="2200275"/>
          </a:xfrm>
          <a:prstGeom prst="rect">
            <a:avLst/>
          </a:prstGeom>
          <a:noFill/>
          <a:ln w="9525">
            <a:noFill/>
            <a:miter lim="800000"/>
            <a:headEnd/>
            <a:tailEnd/>
          </a:ln>
        </p:spPr>
      </p:pic>
      <p:sp>
        <p:nvSpPr>
          <p:cNvPr id="13" name="TextBox 12"/>
          <p:cNvSpPr txBox="1"/>
          <p:nvPr/>
        </p:nvSpPr>
        <p:spPr>
          <a:xfrm>
            <a:off x="876300" y="2133600"/>
            <a:ext cx="1219200" cy="646331"/>
          </a:xfrm>
          <a:prstGeom prst="rect">
            <a:avLst/>
          </a:prstGeom>
          <a:solidFill>
            <a:schemeClr val="bg1"/>
          </a:solidFill>
        </p:spPr>
        <p:txBody>
          <a:bodyPr wrap="square" rtlCol="0">
            <a:spAutoFit/>
          </a:bodyPr>
          <a:lstStyle/>
          <a:p>
            <a:pPr algn="ctr"/>
            <a:r>
              <a:rPr lang="en-US" b="1" dirty="0" smtClean="0">
                <a:latin typeface="Arial" pitchFamily="34" charset="0"/>
                <a:cs typeface="Arial" pitchFamily="34" charset="0"/>
              </a:rPr>
              <a:t>Viktor </a:t>
            </a:r>
            <a:r>
              <a:rPr lang="en-US" b="1" dirty="0" err="1" smtClean="0">
                <a:latin typeface="Arial" pitchFamily="34" charset="0"/>
                <a:cs typeface="Arial" pitchFamily="34" charset="0"/>
              </a:rPr>
              <a:t>Kushin</a:t>
            </a:r>
            <a:endParaRPr lang="ru-RU"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0" descr="itep_summer01"/>
          <p:cNvPicPr>
            <a:picLocks noChangeAspect="1" noChangeArrowheads="1"/>
          </p:cNvPicPr>
          <p:nvPr/>
        </p:nvPicPr>
        <p:blipFill>
          <a:blip r:embed="rId3" cstate="print">
            <a:lum bright="70000" contrast="-70000"/>
          </a:blip>
          <a:srcRect/>
          <a:stretch>
            <a:fillRect/>
          </a:stretch>
        </p:blipFill>
        <p:spPr bwMode="auto">
          <a:xfrm>
            <a:off x="0" y="0"/>
            <a:ext cx="9144000" cy="6858000"/>
          </a:xfrm>
          <a:prstGeom prst="rect">
            <a:avLst/>
          </a:prstGeom>
          <a:noFill/>
          <a:ln w="9525">
            <a:noFill/>
            <a:miter lim="800000"/>
            <a:headEnd/>
            <a:tailEnd/>
          </a:ln>
        </p:spPr>
      </p:pic>
      <p:sp>
        <p:nvSpPr>
          <p:cNvPr id="16388" name="Slide Number Placeholder 3"/>
          <p:cNvSpPr>
            <a:spLocks noGrp="1"/>
          </p:cNvSpPr>
          <p:nvPr>
            <p:ph type="sldNum" sz="quarter" idx="12"/>
          </p:nvPr>
        </p:nvSpPr>
        <p:spPr>
          <a:noFill/>
        </p:spPr>
        <p:txBody>
          <a:bodyPr/>
          <a:lstStyle/>
          <a:p>
            <a:fld id="{52446B4A-5504-4A71-B7C8-D4597A42FF7C}" type="slidenum">
              <a:rPr lang="ru-RU" smtClean="0">
                <a:latin typeface="Arial" pitchFamily="34" charset="0"/>
              </a:rPr>
              <a:pPr/>
              <a:t>9</a:t>
            </a:fld>
            <a:endParaRPr lang="ru-RU" smtClean="0">
              <a:latin typeface="Arial" pitchFamily="34" charset="0"/>
            </a:endParaRPr>
          </a:p>
        </p:txBody>
      </p:sp>
      <p:pic>
        <p:nvPicPr>
          <p:cNvPr id="16390" name="Picture 6" descr="KurchatovLogo.gif"/>
          <p:cNvPicPr>
            <a:picLocks noChangeAspect="1"/>
          </p:cNvPicPr>
          <p:nvPr/>
        </p:nvPicPr>
        <p:blipFill>
          <a:blip r:embed="rId4" cstate="print"/>
          <a:srcRect/>
          <a:stretch>
            <a:fillRect/>
          </a:stretch>
        </p:blipFill>
        <p:spPr bwMode="auto">
          <a:xfrm>
            <a:off x="63500" y="25400"/>
            <a:ext cx="731838" cy="914400"/>
          </a:xfrm>
          <a:prstGeom prst="rect">
            <a:avLst/>
          </a:prstGeom>
          <a:noFill/>
          <a:ln w="9525">
            <a:noFill/>
            <a:miter lim="800000"/>
            <a:headEnd/>
            <a:tailEnd/>
          </a:ln>
        </p:spPr>
      </p:pic>
      <p:pic>
        <p:nvPicPr>
          <p:cNvPr id="16391" name="Picture 7" descr="coat.jpg"/>
          <p:cNvPicPr>
            <a:picLocks noChangeAspect="1"/>
          </p:cNvPicPr>
          <p:nvPr/>
        </p:nvPicPr>
        <p:blipFill>
          <a:blip r:embed="rId5" cstate="print"/>
          <a:srcRect/>
          <a:stretch>
            <a:fillRect/>
          </a:stretch>
        </p:blipFill>
        <p:spPr bwMode="auto">
          <a:xfrm>
            <a:off x="8112125" y="25400"/>
            <a:ext cx="914400" cy="914400"/>
          </a:xfrm>
          <a:prstGeom prst="rect">
            <a:avLst/>
          </a:prstGeom>
          <a:noFill/>
          <a:ln w="9525">
            <a:noFill/>
            <a:miter lim="800000"/>
            <a:headEnd/>
            <a:tailEnd/>
          </a:ln>
        </p:spPr>
      </p:pic>
      <p:sp>
        <p:nvSpPr>
          <p:cNvPr id="8" name="Footer Placeholder 7"/>
          <p:cNvSpPr>
            <a:spLocks noGrp="1"/>
          </p:cNvSpPr>
          <p:nvPr>
            <p:ph type="ftr" sz="quarter" idx="11"/>
          </p:nvPr>
        </p:nvSpPr>
        <p:spPr>
          <a:xfrm>
            <a:off x="1828800" y="6584950"/>
            <a:ext cx="5486400" cy="273050"/>
          </a:xfrm>
        </p:spPr>
        <p:txBody>
          <a:bodyPr/>
          <a:lstStyle/>
          <a:p>
            <a:r>
              <a:rPr lang="en-US" dirty="0" smtClean="0"/>
              <a:t>"High Intensity RFQ meets Reality" , GSI, 15-16 April 2019, Heidelberg</a:t>
            </a:r>
            <a:endParaRPr lang="en-US" dirty="0"/>
          </a:p>
        </p:txBody>
      </p:sp>
      <p:sp>
        <p:nvSpPr>
          <p:cNvPr id="8806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1" name="TextBox 10"/>
          <p:cNvSpPr txBox="1"/>
          <p:nvPr/>
        </p:nvSpPr>
        <p:spPr>
          <a:xfrm>
            <a:off x="1143000" y="206514"/>
            <a:ext cx="6629400" cy="707886"/>
          </a:xfrm>
          <a:prstGeom prst="rect">
            <a:avLst/>
          </a:prstGeom>
          <a:noFill/>
        </p:spPr>
        <p:txBody>
          <a:bodyPr wrap="square" rtlCol="0">
            <a:spAutoFit/>
          </a:bodyPr>
          <a:lstStyle/>
          <a:p>
            <a:pPr algn="ctr"/>
            <a:r>
              <a:rPr lang="en-US" sz="4000" b="1" dirty="0" smtClean="0">
                <a:solidFill>
                  <a:srgbClr val="FF0000"/>
                </a:solidFill>
                <a:effectLst>
                  <a:outerShdw blurRad="38100" dist="38100" dir="2700000" algn="tl">
                    <a:srgbClr val="000000">
                      <a:alpha val="43137"/>
                    </a:srgbClr>
                  </a:outerShdw>
                </a:effectLst>
                <a:latin typeface="Arial Black" pitchFamily="34" charset="0"/>
              </a:rPr>
              <a:t>Several basic ideas</a:t>
            </a:r>
            <a:endParaRPr lang="ru-RU" sz="4000" b="1" dirty="0">
              <a:solidFill>
                <a:srgbClr val="FF0000"/>
              </a:solidFill>
              <a:effectLst>
                <a:outerShdw blurRad="38100" dist="38100" dir="2700000" algn="tl">
                  <a:srgbClr val="000000">
                    <a:alpha val="43137"/>
                  </a:srgbClr>
                </a:outerShdw>
              </a:effectLst>
              <a:latin typeface="Arial Black" pitchFamily="34" charset="0"/>
            </a:endParaRPr>
          </a:p>
        </p:txBody>
      </p:sp>
      <p:grpSp>
        <p:nvGrpSpPr>
          <p:cNvPr id="13" name="Group 12"/>
          <p:cNvGrpSpPr/>
          <p:nvPr/>
        </p:nvGrpSpPr>
        <p:grpSpPr>
          <a:xfrm>
            <a:off x="658813" y="1116955"/>
            <a:ext cx="7712075" cy="2325707"/>
            <a:chOff x="609600" y="1016087"/>
            <a:chExt cx="7712075" cy="2325707"/>
          </a:xfrm>
        </p:grpSpPr>
        <p:graphicFrame>
          <p:nvGraphicFramePr>
            <p:cNvPr id="88065" name="Object 1"/>
            <p:cNvGraphicFramePr>
              <a:graphicFrameLocks noChangeAspect="1"/>
            </p:cNvGraphicFramePr>
            <p:nvPr/>
          </p:nvGraphicFramePr>
          <p:xfrm>
            <a:off x="5638800" y="1168487"/>
            <a:ext cx="2682875" cy="2007245"/>
          </p:xfrm>
          <a:graphic>
            <a:graphicData uri="http://schemas.openxmlformats.org/presentationml/2006/ole">
              <p:oleObj spid="_x0000_s88065" name="Graph" r:id="rId6" imgW="3913920" imgH="2926080" progId="Origin50.Graph">
                <p:embed/>
              </p:oleObj>
            </a:graphicData>
          </a:graphic>
        </p:graphicFrame>
        <p:sp>
          <p:nvSpPr>
            <p:cNvPr id="88067" name="Rectangle 3"/>
            <p:cNvSpPr>
              <a:spLocks noChangeArrowheads="1"/>
            </p:cNvSpPr>
            <p:nvPr/>
          </p:nvSpPr>
          <p:spPr bwMode="auto">
            <a:xfrm>
              <a:off x="609600" y="1676400"/>
              <a:ext cx="4495800" cy="7386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US" sz="1400" b="1" dirty="0" smtClean="0">
                  <a:latin typeface="Arial" pitchFamily="34" charset="0"/>
                  <a:cs typeface="Arial" pitchFamily="34" charset="0"/>
                </a:rPr>
                <a:t>A.I.Balabin, On the possibility of simultaneous acceleration of ions with different charge to mass ratio in a RFQ, NIM A, V. 348, Iss.1, 1994, Pp. 1-2</a:t>
              </a:r>
              <a:endParaRPr lang="en-US" sz="1400" b="1" dirty="0">
                <a:latin typeface="Arial" pitchFamily="34" charset="0"/>
                <a:cs typeface="Arial" pitchFamily="34" charset="0"/>
              </a:endParaRPr>
            </a:p>
          </p:txBody>
        </p:sp>
        <p:sp>
          <p:nvSpPr>
            <p:cNvPr id="12" name="TextBox 11"/>
            <p:cNvSpPr txBox="1"/>
            <p:nvPr/>
          </p:nvSpPr>
          <p:spPr>
            <a:xfrm>
              <a:off x="636587" y="2387687"/>
              <a:ext cx="4903787" cy="954107"/>
            </a:xfrm>
            <a:prstGeom prst="rect">
              <a:avLst/>
            </a:prstGeom>
            <a:noFill/>
          </p:spPr>
          <p:txBody>
            <a:bodyPr wrap="square" rtlCol="0">
              <a:spAutoFit/>
            </a:bodyPr>
            <a:lstStyle/>
            <a:p>
              <a:pPr hangingPunct="0"/>
              <a:r>
                <a:rPr lang="en-US" sz="1400" b="1" dirty="0" err="1" smtClean="0">
                  <a:latin typeface="Arial" pitchFamily="34" charset="0"/>
                  <a:cs typeface="Arial" pitchFamily="34" charset="0"/>
                </a:rPr>
                <a:t>V.Batalin</a:t>
              </a:r>
              <a:r>
                <a:rPr lang="en-US" sz="1400" b="1" dirty="0" smtClean="0">
                  <a:latin typeface="Arial" pitchFamily="34" charset="0"/>
                  <a:cs typeface="Arial" pitchFamily="34" charset="0"/>
                </a:rPr>
                <a:t>, Y. </a:t>
              </a:r>
              <a:r>
                <a:rPr lang="en-US" sz="1400" b="1" dirty="0" err="1" smtClean="0">
                  <a:latin typeface="Arial" pitchFamily="34" charset="0"/>
                  <a:cs typeface="Arial" pitchFamily="34" charset="0"/>
                </a:rPr>
                <a:t>Volkov</a:t>
              </a:r>
              <a:r>
                <a:rPr lang="en-US" sz="1400" b="1" dirty="0" smtClean="0">
                  <a:latin typeface="Arial" pitchFamily="34" charset="0"/>
                  <a:cs typeface="Arial" pitchFamily="34" charset="0"/>
                </a:rPr>
                <a:t>, T. </a:t>
              </a:r>
              <a:r>
                <a:rPr lang="en-US" sz="1400" b="1" dirty="0" err="1" smtClean="0">
                  <a:latin typeface="Arial" pitchFamily="34" charset="0"/>
                  <a:cs typeface="Arial" pitchFamily="34" charset="0"/>
                </a:rPr>
                <a:t>Kulevoy</a:t>
              </a:r>
              <a:r>
                <a:rPr lang="en-US" sz="1400" b="1" dirty="0" smtClean="0">
                  <a:latin typeface="Arial" pitchFamily="34" charset="0"/>
                  <a:cs typeface="Arial" pitchFamily="34" charset="0"/>
                </a:rPr>
                <a:t>, </a:t>
              </a:r>
              <a:r>
                <a:rPr lang="en-US" sz="1400" b="1" dirty="0" err="1" smtClean="0">
                  <a:latin typeface="Arial" pitchFamily="34" charset="0"/>
                  <a:cs typeface="Arial" pitchFamily="34" charset="0"/>
                </a:rPr>
                <a:t>S.Petrenko</a:t>
              </a:r>
              <a:r>
                <a:rPr lang="en-US" sz="1400" b="1" dirty="0" smtClean="0">
                  <a:latin typeface="Arial" pitchFamily="34" charset="0"/>
                  <a:cs typeface="Arial" pitchFamily="34" charset="0"/>
                </a:rPr>
                <a:t> “The acceleration of different specific charge ions in the heavy ions RFQ </a:t>
              </a:r>
              <a:r>
                <a:rPr lang="en-US" sz="1400" b="1" dirty="0" err="1" smtClean="0">
                  <a:latin typeface="Arial" pitchFamily="34" charset="0"/>
                  <a:cs typeface="Arial" pitchFamily="34" charset="0"/>
                </a:rPr>
                <a:t>linac</a:t>
              </a:r>
              <a:r>
                <a:rPr lang="en-US" sz="1400" b="1" dirty="0" smtClean="0">
                  <a:latin typeface="Arial" pitchFamily="34" charset="0"/>
                  <a:cs typeface="Arial" pitchFamily="34" charset="0"/>
                </a:rPr>
                <a:t>”, LINAC-96, 1996, Geneva, pp.719-721</a:t>
              </a:r>
              <a:endParaRPr lang="ru-RU" sz="1400" b="1" dirty="0">
                <a:latin typeface="Arial" pitchFamily="34" charset="0"/>
                <a:cs typeface="Arial" pitchFamily="34" charset="0"/>
              </a:endParaRPr>
            </a:p>
          </p:txBody>
        </p:sp>
        <p:sp>
          <p:nvSpPr>
            <p:cNvPr id="7" name="TextBox 6"/>
            <p:cNvSpPr txBox="1"/>
            <p:nvPr/>
          </p:nvSpPr>
          <p:spPr>
            <a:xfrm>
              <a:off x="2362200" y="1016087"/>
              <a:ext cx="4343400" cy="646331"/>
            </a:xfrm>
            <a:prstGeom prst="rect">
              <a:avLst/>
            </a:prstGeom>
            <a:noFill/>
          </p:spPr>
          <p:txBody>
            <a:bodyPr wrap="square" rtlCol="0">
              <a:spAutoFit/>
            </a:bodyPr>
            <a:lstStyle/>
            <a:p>
              <a:pPr algn="ctr"/>
              <a:r>
                <a:rPr lang="en-US" dirty="0" smtClean="0">
                  <a:latin typeface="Arial Black" pitchFamily="34" charset="0"/>
                </a:rPr>
                <a:t>Simultaneous acceleration ions </a:t>
              </a:r>
            </a:p>
            <a:p>
              <a:pPr algn="ctr"/>
              <a:r>
                <a:rPr lang="en-US" dirty="0" smtClean="0">
                  <a:latin typeface="Arial Black" pitchFamily="34" charset="0"/>
                </a:rPr>
                <a:t>with different A/Z</a:t>
              </a:r>
              <a:endParaRPr lang="en-US" dirty="0">
                <a:latin typeface="Arial Black" pitchFamily="34" charset="0"/>
              </a:endParaRPr>
            </a:p>
          </p:txBody>
        </p:sp>
      </p:grpSp>
      <p:grpSp>
        <p:nvGrpSpPr>
          <p:cNvPr id="22" name="Group 21"/>
          <p:cNvGrpSpPr/>
          <p:nvPr/>
        </p:nvGrpSpPr>
        <p:grpSpPr>
          <a:xfrm>
            <a:off x="228600" y="3352800"/>
            <a:ext cx="8572500" cy="2514600"/>
            <a:chOff x="228600" y="3200400"/>
            <a:chExt cx="8572500" cy="2514600"/>
          </a:xfrm>
        </p:grpSpPr>
        <p:sp>
          <p:nvSpPr>
            <p:cNvPr id="14" name="Rectangle 13"/>
            <p:cNvSpPr/>
            <p:nvPr/>
          </p:nvSpPr>
          <p:spPr>
            <a:xfrm>
              <a:off x="2938906" y="3200400"/>
              <a:ext cx="3151888" cy="369332"/>
            </a:xfrm>
            <a:prstGeom prst="rect">
              <a:avLst/>
            </a:prstGeom>
          </p:spPr>
          <p:txBody>
            <a:bodyPr wrap="none">
              <a:spAutoFit/>
            </a:bodyPr>
            <a:lstStyle/>
            <a:p>
              <a:pPr algn="ctr"/>
              <a:r>
                <a:rPr lang="en-US" dirty="0" smtClean="0">
                  <a:latin typeface="Arial Black" pitchFamily="34" charset="0"/>
                </a:rPr>
                <a:t>6-D matching with RFQ </a:t>
              </a:r>
              <a:endParaRPr lang="en-US" dirty="0">
                <a:latin typeface="Arial Black" pitchFamily="34" charset="0"/>
              </a:endParaRPr>
            </a:p>
          </p:txBody>
        </p:sp>
        <p:grpSp>
          <p:nvGrpSpPr>
            <p:cNvPr id="15" name="Group 14"/>
            <p:cNvGrpSpPr/>
            <p:nvPr/>
          </p:nvGrpSpPr>
          <p:grpSpPr>
            <a:xfrm>
              <a:off x="228600" y="3581400"/>
              <a:ext cx="8572500" cy="2133600"/>
              <a:chOff x="419100" y="4343400"/>
              <a:chExt cx="8572500" cy="2133600"/>
            </a:xfrm>
          </p:grpSpPr>
          <p:grpSp>
            <p:nvGrpSpPr>
              <p:cNvPr id="16" name="Group 17"/>
              <p:cNvGrpSpPr/>
              <p:nvPr/>
            </p:nvGrpSpPr>
            <p:grpSpPr>
              <a:xfrm>
                <a:off x="4114800" y="4343400"/>
                <a:ext cx="4876800" cy="2133600"/>
                <a:chOff x="4114800" y="4343400"/>
                <a:chExt cx="4876800" cy="2133600"/>
              </a:xfrm>
            </p:grpSpPr>
            <p:sp>
              <p:nvSpPr>
                <p:cNvPr id="20" name="Rounded Rectangle 19"/>
                <p:cNvSpPr/>
                <p:nvPr/>
              </p:nvSpPr>
              <p:spPr>
                <a:xfrm>
                  <a:off x="4114800" y="4343400"/>
                  <a:ext cx="4876800" cy="2133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Рисунок 57"/>
                <p:cNvPicPr/>
                <p:nvPr/>
              </p:nvPicPr>
              <p:blipFill>
                <a:blip r:embed="rId7" cstate="print"/>
                <a:srcRect/>
                <a:stretch>
                  <a:fillRect/>
                </a:stretch>
              </p:blipFill>
              <p:spPr bwMode="auto">
                <a:xfrm>
                  <a:off x="4305300" y="4523935"/>
                  <a:ext cx="4495800" cy="1772530"/>
                </a:xfrm>
                <a:prstGeom prst="rect">
                  <a:avLst/>
                </a:prstGeom>
                <a:solidFill>
                  <a:schemeClr val="accent1"/>
                </a:solidFill>
                <a:ln w="9525">
                  <a:noFill/>
                  <a:miter lim="800000"/>
                  <a:headEnd/>
                  <a:tailEnd/>
                </a:ln>
              </p:spPr>
            </p:pic>
          </p:grpSp>
          <p:grpSp>
            <p:nvGrpSpPr>
              <p:cNvPr id="17" name="Group 19"/>
              <p:cNvGrpSpPr/>
              <p:nvPr/>
            </p:nvGrpSpPr>
            <p:grpSpPr>
              <a:xfrm>
                <a:off x="419100" y="4343400"/>
                <a:ext cx="3581400" cy="1988432"/>
                <a:chOff x="419100" y="4343400"/>
                <a:chExt cx="3581400" cy="1988432"/>
              </a:xfrm>
            </p:grpSpPr>
            <p:pic>
              <p:nvPicPr>
                <p:cNvPr id="18" name="Picture 2"/>
                <p:cNvPicPr>
                  <a:picLocks noChangeAspect="1" noChangeArrowheads="1"/>
                </p:cNvPicPr>
                <p:nvPr/>
              </p:nvPicPr>
              <p:blipFill>
                <a:blip r:embed="rId8"/>
                <a:srcRect/>
                <a:stretch>
                  <a:fillRect/>
                </a:stretch>
              </p:blipFill>
              <p:spPr bwMode="auto">
                <a:xfrm>
                  <a:off x="469106" y="4584699"/>
                  <a:ext cx="3481388" cy="1747133"/>
                </a:xfrm>
                <a:prstGeom prst="rect">
                  <a:avLst/>
                </a:prstGeom>
                <a:noFill/>
                <a:ln w="9525">
                  <a:noFill/>
                  <a:miter lim="800000"/>
                  <a:headEnd/>
                  <a:tailEnd/>
                </a:ln>
                <a:effectLst/>
              </p:spPr>
            </p:pic>
            <p:sp>
              <p:nvSpPr>
                <p:cNvPr id="19" name="TextBox 18"/>
                <p:cNvSpPr txBox="1"/>
                <p:nvPr/>
              </p:nvSpPr>
              <p:spPr>
                <a:xfrm>
                  <a:off x="419100" y="4343400"/>
                  <a:ext cx="3581400" cy="215444"/>
                </a:xfrm>
                <a:prstGeom prst="rect">
                  <a:avLst/>
                </a:prstGeom>
                <a:noFill/>
              </p:spPr>
              <p:txBody>
                <a:bodyPr wrap="square" rtlCol="0">
                  <a:spAutoFit/>
                </a:bodyPr>
                <a:lstStyle/>
                <a:p>
                  <a:r>
                    <a:rPr lang="en-US" sz="800" b="1" dirty="0" smtClean="0">
                      <a:latin typeface="Arial" pitchFamily="34" charset="0"/>
                      <a:cs typeface="Arial" pitchFamily="34" charset="0"/>
                    </a:rPr>
                    <a:t>http://accelconf.web.cern.ch/AccelConf/e94/PDF/EPAC1994_1180.PDF</a:t>
                  </a:r>
                  <a:endParaRPr lang="en-US" sz="800" b="1" dirty="0">
                    <a:latin typeface="Arial" pitchFamily="34" charset="0"/>
                    <a:cs typeface="Arial" pitchFamily="34" charset="0"/>
                  </a:endParaRPr>
                </a:p>
              </p:txBody>
            </p:sp>
          </p:grpSp>
        </p:grpSp>
      </p:grpSp>
      <p:sp>
        <p:nvSpPr>
          <p:cNvPr id="23" name="TextBox 22"/>
          <p:cNvSpPr txBox="1"/>
          <p:nvPr/>
        </p:nvSpPr>
        <p:spPr>
          <a:xfrm>
            <a:off x="2667000" y="4410670"/>
            <a:ext cx="3657600" cy="923330"/>
          </a:xfrm>
          <a:prstGeom prst="rect">
            <a:avLst/>
          </a:prstGeom>
          <a:solidFill>
            <a:srgbClr val="00B0F0"/>
          </a:solidFill>
        </p:spPr>
        <p:txBody>
          <a:bodyPr wrap="square" rtlCol="0">
            <a:spAutoFit/>
          </a:bodyPr>
          <a:lstStyle/>
          <a:p>
            <a:pPr algn="ctr"/>
            <a:r>
              <a:rPr lang="en-US" b="1" dirty="0" smtClean="0">
                <a:latin typeface="Arial" pitchFamily="34" charset="0"/>
                <a:cs typeface="Arial" pitchFamily="34" charset="0"/>
              </a:rPr>
              <a:t>Transmission up to 98%</a:t>
            </a:r>
          </a:p>
          <a:p>
            <a:pPr algn="ctr"/>
            <a:r>
              <a:rPr lang="en-US" b="1" dirty="0" smtClean="0">
                <a:latin typeface="Arial" pitchFamily="34" charset="0"/>
                <a:cs typeface="Arial" pitchFamily="34" charset="0"/>
              </a:rPr>
              <a:t>Decrease of </a:t>
            </a:r>
            <a:r>
              <a:rPr lang="en-US" b="1" dirty="0" err="1" smtClean="0">
                <a:latin typeface="Arial" pitchFamily="34" charset="0"/>
                <a:cs typeface="Arial" pitchFamily="34" charset="0"/>
              </a:rPr>
              <a:t>emittance</a:t>
            </a:r>
            <a:r>
              <a:rPr lang="en-US" b="1" dirty="0" smtClean="0">
                <a:latin typeface="Arial" pitchFamily="34" charset="0"/>
                <a:cs typeface="Arial" pitchFamily="34" charset="0"/>
              </a:rPr>
              <a:t> growth more than 2 times</a:t>
            </a:r>
            <a:endParaRPr lang="en-US" b="1" dirty="0">
              <a:latin typeface="Arial" pitchFamily="34" charset="0"/>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bg/>
                                          </p:spTgt>
                                        </p:tgtEl>
                                        <p:attrNameLst>
                                          <p:attrName>style.visibility</p:attrName>
                                        </p:attrNameLst>
                                      </p:cBhvr>
                                      <p:to>
                                        <p:strVal val="visible"/>
                                      </p:to>
                                    </p:set>
                                    <p:animEffect transition="in" filter="fade">
                                      <p:cBhvr>
                                        <p:cTn id="17" dur="500"/>
                                        <p:tgtEl>
                                          <p:spTgt spid="23">
                                            <p:bg/>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3">
                                            <p:txEl>
                                              <p:pRg st="0" end="0"/>
                                            </p:txEl>
                                          </p:spTgt>
                                        </p:tgtEl>
                                        <p:attrNameLst>
                                          <p:attrName>style.visibility</p:attrName>
                                        </p:attrNameLst>
                                      </p:cBhvr>
                                      <p:to>
                                        <p:strVal val="visible"/>
                                      </p:to>
                                    </p:set>
                                    <p:animEffect transition="in" filter="fade">
                                      <p:cBhvr>
                                        <p:cTn id="20" dur="500"/>
                                        <p:tgtEl>
                                          <p:spTgt spid="23">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3">
                                            <p:txEl>
                                              <p:pRg st="1" end="1"/>
                                            </p:txEl>
                                          </p:spTgt>
                                        </p:tgtEl>
                                        <p:attrNameLst>
                                          <p:attrName>style.visibility</p:attrName>
                                        </p:attrNameLst>
                                      </p:cBhvr>
                                      <p:to>
                                        <p:strVal val="visible"/>
                                      </p:to>
                                    </p:set>
                                    <p:animEffect transition="in" filter="fade">
                                      <p:cBhvr>
                                        <p:cTn id="23" dur="500"/>
                                        <p:tgtEl>
                                          <p:spTgt spid="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allAtOnce" animBg="1"/>
    </p:bldLst>
  </p:timing>
</p:sld>
</file>

<file path=ppt/theme/theme1.xml><?xml version="1.0" encoding="utf-8"?>
<a:theme xmlns:a="http://schemas.openxmlformats.org/drawingml/2006/main" name="Office Theme">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a:tailEnd type="arrow"/>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1898</TotalTime>
  <Words>1182</Words>
  <Application>Microsoft Office PowerPoint</Application>
  <PresentationFormat>On-screen Show (4:3)</PresentationFormat>
  <Paragraphs>254</Paragraphs>
  <Slides>18</Slides>
  <Notes>6</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18</vt:i4>
      </vt:variant>
    </vt:vector>
  </HeadingPairs>
  <TitlesOfParts>
    <vt:vector size="21" baseType="lpstr">
      <vt:lpstr>Office Theme</vt:lpstr>
      <vt:lpstr>Document</vt:lpstr>
      <vt:lpstr>Graph</vt:lpstr>
      <vt:lpstr>High power cw-linac RFQ development at Russia    historical considerations for the 100th birthday of  I. M. Kapchinskiy</vt:lpstr>
      <vt:lpstr>Slide 2</vt:lpstr>
      <vt:lpstr>Slide 3</vt:lpstr>
      <vt:lpstr>Slide 4</vt:lpstr>
      <vt:lpstr>Slide 5</vt:lpstr>
      <vt:lpstr>Slide 6</vt:lpstr>
      <vt:lpstr>Slide 7</vt:lpstr>
      <vt:lpstr>Slide 8</vt:lpstr>
      <vt:lpstr>Slide 9</vt:lpstr>
      <vt:lpstr>Slide 10</vt:lpstr>
      <vt:lpstr>Slide 11</vt:lpstr>
      <vt:lpstr>Heavy Ion RFQ I4</vt:lpstr>
      <vt:lpstr>Slide 13</vt:lpstr>
      <vt:lpstr>Slide 14</vt:lpstr>
      <vt:lpstr>Neutron sources forth of strongest one is over if weak ones don’t support him every day</vt:lpstr>
      <vt:lpstr>Concept of DERICA project  (Dubna Electron – Radioactive Ion Collider fAcility)</vt:lpstr>
      <vt:lpstr>Concept of DERICA project  (Dubna Electron – Radioactive Ion Collider fAcility)</vt:lpstr>
      <vt:lpstr>Per aspera ad astra</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Project  of  Multidiscipline Facility Based on ECR Ion Source  and  Linear Accelerator   NRC “Kurchatov institute”-ITEP</dc:title>
  <dc:creator>vagabondo</dc:creator>
  <cp:lastModifiedBy>TVK</cp:lastModifiedBy>
  <cp:revision>207</cp:revision>
  <dcterms:created xsi:type="dcterms:W3CDTF">2018-05-11T10:17:24Z</dcterms:created>
  <dcterms:modified xsi:type="dcterms:W3CDTF">2019-04-15T09:53:14Z</dcterms:modified>
</cp:coreProperties>
</file>